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79" r:id="rId1"/>
  </p:sldMasterIdLst>
  <p:notesMasterIdLst>
    <p:notesMasterId r:id="rId81"/>
  </p:notesMasterIdLst>
  <p:handoutMasterIdLst>
    <p:handoutMasterId r:id="rId82"/>
  </p:handoutMasterIdLst>
  <p:sldIdLst>
    <p:sldId id="1320" r:id="rId2"/>
    <p:sldId id="1321" r:id="rId3"/>
    <p:sldId id="1322" r:id="rId4"/>
    <p:sldId id="1233" r:id="rId5"/>
    <p:sldId id="1234" r:id="rId6"/>
    <p:sldId id="1235" r:id="rId7"/>
    <p:sldId id="1236" r:id="rId8"/>
    <p:sldId id="1237" r:id="rId9"/>
    <p:sldId id="1238" r:id="rId10"/>
    <p:sldId id="1239" r:id="rId11"/>
    <p:sldId id="1240" r:id="rId12"/>
    <p:sldId id="1241" r:id="rId13"/>
    <p:sldId id="1242" r:id="rId14"/>
    <p:sldId id="1243" r:id="rId15"/>
    <p:sldId id="1244" r:id="rId16"/>
    <p:sldId id="1245" r:id="rId17"/>
    <p:sldId id="1246" r:id="rId18"/>
    <p:sldId id="1247" r:id="rId19"/>
    <p:sldId id="1248" r:id="rId20"/>
    <p:sldId id="1249" r:id="rId21"/>
    <p:sldId id="1250" r:id="rId22"/>
    <p:sldId id="1251" r:id="rId23"/>
    <p:sldId id="1252" r:id="rId24"/>
    <p:sldId id="1253" r:id="rId25"/>
    <p:sldId id="1254" r:id="rId26"/>
    <p:sldId id="1255" r:id="rId27"/>
    <p:sldId id="1256" r:id="rId28"/>
    <p:sldId id="1257" r:id="rId29"/>
    <p:sldId id="1258" r:id="rId30"/>
    <p:sldId id="1259" r:id="rId31"/>
    <p:sldId id="1260" r:id="rId32"/>
    <p:sldId id="1261" r:id="rId33"/>
    <p:sldId id="1262" r:id="rId34"/>
    <p:sldId id="1263" r:id="rId35"/>
    <p:sldId id="1264" r:id="rId36"/>
    <p:sldId id="1265" r:id="rId37"/>
    <p:sldId id="1266" r:id="rId38"/>
    <p:sldId id="1267" r:id="rId39"/>
    <p:sldId id="1268" r:id="rId40"/>
    <p:sldId id="1269" r:id="rId41"/>
    <p:sldId id="1270" r:id="rId42"/>
    <p:sldId id="1271" r:id="rId43"/>
    <p:sldId id="1277" r:id="rId44"/>
    <p:sldId id="1278" r:id="rId45"/>
    <p:sldId id="1323" r:id="rId46"/>
    <p:sldId id="1279" r:id="rId47"/>
    <p:sldId id="1280" r:id="rId48"/>
    <p:sldId id="1281" r:id="rId49"/>
    <p:sldId id="1282" r:id="rId50"/>
    <p:sldId id="1283" r:id="rId51"/>
    <p:sldId id="1284" r:id="rId52"/>
    <p:sldId id="1285" r:id="rId53"/>
    <p:sldId id="1286" r:id="rId54"/>
    <p:sldId id="1287" r:id="rId55"/>
    <p:sldId id="1288" r:id="rId56"/>
    <p:sldId id="1289" r:id="rId57"/>
    <p:sldId id="1290" r:id="rId58"/>
    <p:sldId id="1291" r:id="rId59"/>
    <p:sldId id="1292" r:id="rId60"/>
    <p:sldId id="1293" r:id="rId61"/>
    <p:sldId id="1294" r:id="rId62"/>
    <p:sldId id="1295" r:id="rId63"/>
    <p:sldId id="1296" r:id="rId64"/>
    <p:sldId id="1297" r:id="rId65"/>
    <p:sldId id="1298" r:id="rId66"/>
    <p:sldId id="1299" r:id="rId67"/>
    <p:sldId id="1300" r:id="rId68"/>
    <p:sldId id="1301" r:id="rId69"/>
    <p:sldId id="1302" r:id="rId70"/>
    <p:sldId id="1303" r:id="rId71"/>
    <p:sldId id="1304" r:id="rId72"/>
    <p:sldId id="1305" r:id="rId73"/>
    <p:sldId id="1306" r:id="rId74"/>
    <p:sldId id="1307" r:id="rId75"/>
    <p:sldId id="1308" r:id="rId76"/>
    <p:sldId id="1309" r:id="rId77"/>
    <p:sldId id="1310" r:id="rId78"/>
    <p:sldId id="1311" r:id="rId79"/>
    <p:sldId id="1312" r:id="rId80"/>
  </p:sldIdLst>
  <p:sldSz cx="9144000" cy="6858000" type="screen4x3"/>
  <p:notesSz cx="7010400" cy="9321800"/>
  <p:embeddedFontLst>
    <p:embeddedFont>
      <p:font typeface="cmsy10" panose="020B0604020202020204"/>
      <p:regular r:id="rId83"/>
    </p:embeddedFont>
    <p:embeddedFont>
      <p:font typeface="MS PGothic" panose="020B0600070205080204" pitchFamily="34" charset="-128"/>
      <p:regular r:id="rId84"/>
    </p:embeddedFont>
    <p:embeddedFont>
      <p:font typeface="新細明體" panose="020B0604020202020204" charset="0"/>
      <p:regular r:id="rId85"/>
    </p:embeddedFont>
    <p:embeddedFont>
      <p:font typeface="MT Extra" panose="05050102010205020202" pitchFamily="18" charset="2"/>
      <p:regular r:id="rId86"/>
    </p:embeddedFont>
    <p:embeddedFont>
      <p:font typeface="Calibri" panose="020F0502020204030204" pitchFamily="34" charset="0"/>
      <p:regular r:id="rId87"/>
      <p:bold r:id="rId88"/>
      <p:italic r:id="rId89"/>
      <p:boldItalic r:id="rId90"/>
    </p:embeddedFont>
    <p:embeddedFont>
      <p:font typeface="cmmi10" panose="020B0604020202020204"/>
      <p:regular r:id="rId91"/>
    </p:embeddedFont>
    <p:embeddedFont>
      <p:font typeface="Cambria Math" panose="02040503050406030204" pitchFamily="18" charset="0"/>
      <p:regular r:id="rId92"/>
    </p:embeddedFont>
    <p:embeddedFont>
      <p:font typeface="Times" panose="02020603050405020304" pitchFamily="18" charset="0"/>
      <p:regular r:id="rId93"/>
      <p:bold r:id="rId94"/>
      <p:italic r:id="rId95"/>
      <p:boldItalic r:id="rId96"/>
    </p:embeddedFont>
    <p:embeddedFont>
      <p:font typeface="Arial Narrow" panose="020B0606020202030204" pitchFamily="34" charset="0"/>
      <p:regular r:id="rId97"/>
      <p:bold r:id="rId98"/>
      <p:italic r:id="rId99"/>
      <p:boldItalic r:id="rId100"/>
    </p:embeddedFont>
  </p:embeddedFontLst>
  <p:custDataLst>
    <p:tags r:id="rId10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ministration" id="{721573FB-1162-4787-A93A-6E5765BBFAB9}">
          <p14:sldIdLst>
            <p14:sldId id="1320"/>
            <p14:sldId id="1321"/>
            <p14:sldId id="1322"/>
          </p14:sldIdLst>
        </p14:section>
        <p14:section name="Boosting" id="{FA2EC36F-12D4-4F68-B9E1-87A103ED6320}">
          <p14:sldIdLst>
            <p14:sldId id="1233"/>
            <p14:sldId id="1234"/>
            <p14:sldId id="1235"/>
            <p14:sldId id="1236"/>
            <p14:sldId id="1237"/>
            <p14:sldId id="1238"/>
            <p14:sldId id="1239"/>
            <p14:sldId id="1240"/>
            <p14:sldId id="1241"/>
            <p14:sldId id="1242"/>
            <p14:sldId id="1243"/>
            <p14:sldId id="1244"/>
            <p14:sldId id="1245"/>
            <p14:sldId id="1246"/>
            <p14:sldId id="1247"/>
            <p14:sldId id="1248"/>
            <p14:sldId id="1249"/>
            <p14:sldId id="1250"/>
            <p14:sldId id="1251"/>
            <p14:sldId id="1252"/>
            <p14:sldId id="1253"/>
            <p14:sldId id="1254"/>
            <p14:sldId id="1255"/>
            <p14:sldId id="1256"/>
            <p14:sldId id="1257"/>
            <p14:sldId id="1258"/>
          </p14:sldIdLst>
        </p14:section>
        <p14:section name="Multiclass" id="{0A28125E-9F83-4876-A8CA-04B9B74C1B39}">
          <p14:sldIdLst>
            <p14:sldId id="1259"/>
            <p14:sldId id="1260"/>
            <p14:sldId id="1261"/>
            <p14:sldId id="1262"/>
            <p14:sldId id="1263"/>
            <p14:sldId id="1264"/>
            <p14:sldId id="1265"/>
            <p14:sldId id="1266"/>
            <p14:sldId id="1267"/>
            <p14:sldId id="1268"/>
            <p14:sldId id="1269"/>
            <p14:sldId id="1270"/>
            <p14:sldId id="1271"/>
            <p14:sldId id="1277"/>
            <p14:sldId id="1278"/>
            <p14:sldId id="1323"/>
            <p14:sldId id="1279"/>
            <p14:sldId id="1280"/>
            <p14:sldId id="1281"/>
            <p14:sldId id="1282"/>
            <p14:sldId id="1283"/>
            <p14:sldId id="1284"/>
            <p14:sldId id="1285"/>
            <p14:sldId id="1286"/>
            <p14:sldId id="1287"/>
            <p14:sldId id="1288"/>
            <p14:sldId id="1289"/>
            <p14:sldId id="1290"/>
            <p14:sldId id="1291"/>
            <p14:sldId id="1292"/>
            <p14:sldId id="1293"/>
            <p14:sldId id="1294"/>
            <p14:sldId id="1295"/>
            <p14:sldId id="1296"/>
            <p14:sldId id="1297"/>
            <p14:sldId id="1298"/>
            <p14:sldId id="1299"/>
            <p14:sldId id="1300"/>
            <p14:sldId id="1301"/>
            <p14:sldId id="1302"/>
            <p14:sldId id="1303"/>
            <p14:sldId id="1304"/>
            <p14:sldId id="1305"/>
            <p14:sldId id="1306"/>
            <p14:sldId id="1307"/>
            <p14:sldId id="1308"/>
            <p14:sldId id="1309"/>
            <p14:sldId id="1310"/>
            <p14:sldId id="1311"/>
            <p14:sldId id="1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6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45795"/>
    <a:srgbClr val="FFFFCC"/>
    <a:srgbClr val="0000FF"/>
    <a:srgbClr val="FC0128"/>
    <a:srgbClr val="FF9900"/>
    <a:srgbClr val="0066FF"/>
    <a:srgbClr val="FF6600"/>
    <a:srgbClr val="000000"/>
    <a:srgbClr val="9900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83509" autoAdjust="0"/>
  </p:normalViewPr>
  <p:slideViewPr>
    <p:cSldViewPr>
      <p:cViewPr varScale="1">
        <p:scale>
          <a:sx n="130" d="100"/>
          <a:sy n="130" d="100"/>
        </p:scale>
        <p:origin x="9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3" d="100"/>
        <a:sy n="73" d="100"/>
      </p:scale>
      <p:origin x="0" y="-6624"/>
    </p:cViewPr>
  </p:sorterViewPr>
  <p:notesViewPr>
    <p:cSldViewPr>
      <p:cViewPr varScale="1">
        <p:scale>
          <a:sx n="44" d="100"/>
          <a:sy n="44" d="100"/>
        </p:scale>
        <p:origin x="-1722" y="-90"/>
      </p:cViewPr>
      <p:guideLst>
        <p:guide orient="horz" pos="2936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2.fntdata"/><Relationship Id="rId89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5.fntdata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90" Type="http://schemas.openxmlformats.org/officeDocument/2006/relationships/font" Target="fonts/font8.fntdata"/><Relationship Id="rId95" Type="http://schemas.openxmlformats.org/officeDocument/2006/relationships/font" Target="fonts/font1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18.fntdata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3.fntdata"/><Relationship Id="rId93" Type="http://schemas.openxmlformats.org/officeDocument/2006/relationships/font" Target="fonts/font11.fntdata"/><Relationship Id="rId98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1.fntdata"/><Relationship Id="rId88" Type="http://schemas.openxmlformats.org/officeDocument/2006/relationships/font" Target="fonts/font6.fntdata"/><Relationship Id="rId91" Type="http://schemas.openxmlformats.org/officeDocument/2006/relationships/font" Target="fonts/font9.fntdata"/><Relationship Id="rId96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font" Target="fonts/font4.fntdata"/><Relationship Id="rId94" Type="http://schemas.openxmlformats.org/officeDocument/2006/relationships/font" Target="fonts/font12.fntdata"/><Relationship Id="rId99" Type="http://schemas.openxmlformats.org/officeDocument/2006/relationships/font" Target="fonts/font17.fntdata"/><Relationship Id="rId10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5.fntdata"/><Relationship Id="rId10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ctr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ctr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BF0EFDB7-8A29-41CA-9000-28CAAEF047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59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6913"/>
            <a:ext cx="4662487" cy="3497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7538"/>
            <a:ext cx="5140325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1359DD9E-3990-4E69-827B-956FC0331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37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4D23A-27C7-40B9-AD8E-124895B030F1}" type="slidenum">
              <a:rPr lang="en-US"/>
              <a:pPr/>
              <a:t>3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47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584446-D1C8-47AE-BD6B-079FE4C500C3}" type="slidenum">
              <a:rPr lang="en-US"/>
              <a:pPr/>
              <a:t>23</a:t>
            </a:fld>
            <a:endParaRPr 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90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8B055-DDBD-418F-907D-0F9752951106}" type="slidenum">
              <a:rPr lang="en-US"/>
              <a:pPr/>
              <a:t>24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16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2BB77E-B79D-439E-9B06-7F798D3C5CE6}" type="slidenum">
              <a:rPr lang="en-US"/>
              <a:pPr/>
              <a:t>25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31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A45E5C-61E6-48DA-8547-74512B7DFD64}" type="slidenum">
              <a:rPr lang="en-US"/>
              <a:pPr/>
              <a:t>26</a:t>
            </a:fld>
            <a:endParaRPr lang="en-US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47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51A0E-24D3-491F-9BC9-67AB957DFA7E}" type="slidenum">
              <a:rPr lang="en-US"/>
              <a:pPr/>
              <a:t>27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01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CBBC79-3AD5-408B-8846-1D08DD759BA7}" type="slidenum">
              <a:rPr lang="en-US"/>
              <a:pPr/>
              <a:t>28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50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CA611-F91F-492D-8D84-417D07C771FD}" type="slidenum">
              <a:rPr lang="en-US"/>
              <a:pPr/>
              <a:t>29</a:t>
            </a:fld>
            <a:endParaRPr lang="en-US"/>
          </a:p>
        </p:txBody>
      </p:sp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10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325A77-696D-42D0-B161-4450D26A296F}" type="slidenum">
              <a:rPr lang="en-US"/>
              <a:pPr/>
              <a:t>31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simple, and in some sense most general is the mult-class classification problem</a:t>
            </a:r>
          </a:p>
          <a:p>
            <a:endParaRPr lang="en-US"/>
          </a:p>
          <a:p>
            <a:r>
              <a:rPr lang="en-US"/>
              <a:t>describe each one...</a:t>
            </a:r>
          </a:p>
          <a:p>
            <a:endParaRPr lang="en-US"/>
          </a:p>
          <a:p>
            <a:r>
              <a:rPr lang="en-US"/>
              <a:t>Say: ALL OF THESE TASKS have a fairly limited output space... </a:t>
            </a:r>
          </a:p>
          <a:p>
            <a:r>
              <a:rPr lang="en-US"/>
              <a:t>IN THAT: NUMBER OF CLASSES IS PRETTY SMALL...</a:t>
            </a:r>
          </a:p>
          <a:p>
            <a:r>
              <a:rPr lang="en-US"/>
              <a:t>THIS ISN”T ALWAYS THE CASE</a:t>
            </a:r>
          </a:p>
        </p:txBody>
      </p:sp>
    </p:spTree>
    <p:extLst>
      <p:ext uri="{BB962C8B-B14F-4D97-AF65-F5344CB8AC3E}">
        <p14:creationId xmlns:p14="http://schemas.microsoft.com/office/powerpoint/2010/main" val="3458933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63D12-631E-4C9D-BC13-EBA5F25096B4}" type="slidenum">
              <a:rPr lang="en-US"/>
              <a:pPr/>
              <a:t>35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work in ML is for the BINARY problem</a:t>
            </a:r>
          </a:p>
          <a:p>
            <a:r>
              <a:rPr lang="en-US"/>
              <a:t>	Well understood (Theory)</a:t>
            </a:r>
          </a:p>
          <a:p>
            <a:r>
              <a:rPr lang="en-US"/>
              <a:t>	Many algorithms work well (Practice)</a:t>
            </a:r>
          </a:p>
          <a:p>
            <a:r>
              <a:rPr lang="en-US"/>
              <a:t>Therefore </a:t>
            </a:r>
          </a:p>
          <a:p>
            <a:r>
              <a:rPr lang="en-US"/>
              <a:t>	Tempting and DESIREABLE to use binary algs to solve multiclass</a:t>
            </a:r>
          </a:p>
          <a:p>
            <a:endParaRPr lang="en-US"/>
          </a:p>
          <a:p>
            <a:r>
              <a:rPr lang="en-US"/>
              <a:t>The most common approach : **OvA**</a:t>
            </a:r>
          </a:p>
          <a:p>
            <a:r>
              <a:rPr lang="en-US"/>
              <a:t>	Learn a set of classifiers: one for each class versus the rest</a:t>
            </a:r>
          </a:p>
          <a:p>
            <a:r>
              <a:rPr lang="en-US"/>
              <a:t>	Notice however, that while it may be possilbe to find such a classifier</a:t>
            </a:r>
          </a:p>
          <a:p>
            <a:r>
              <a:rPr lang="en-US"/>
              <a:t>		-NOT ALWAYS THE CASE.</a:t>
            </a:r>
          </a:p>
          <a:p>
            <a:r>
              <a:rPr lang="en-US"/>
              <a:t>	In the last partition here, it is impossible to separate the red points</a:t>
            </a:r>
          </a:p>
          <a:p>
            <a:r>
              <a:rPr lang="en-US"/>
              <a:t>		from the rest using a linear function.</a:t>
            </a:r>
          </a:p>
          <a:p>
            <a:r>
              <a:rPr lang="en-US"/>
              <a:t>	Therefore this classifier will FAIL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**No theoretical justification unless the problem is easy**</a:t>
            </a:r>
          </a:p>
          <a:p>
            <a:endParaRPr lang="en-US"/>
          </a:p>
          <a:p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73755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A8FAF-25C0-4663-86C1-740BBC64B952}" type="slidenum">
              <a:rPr lang="en-US"/>
              <a:pPr/>
              <a:t>36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0571" tIns="45286" rIns="90571" bIns="45286"/>
          <a:lstStyle/>
          <a:p>
            <a:r>
              <a:rPr lang="en-US"/>
              <a:t>OvA (one versus all)</a:t>
            </a:r>
          </a:p>
          <a:p>
            <a:r>
              <a:rPr lang="en-US"/>
              <a:t>	learn k </a:t>
            </a:r>
            <a:r>
              <a:rPr lang="en-US" i="1"/>
              <a:t>independent</a:t>
            </a:r>
            <a:r>
              <a:rPr lang="en-US"/>
              <a:t> classifiers</a:t>
            </a:r>
          </a:p>
          <a:p>
            <a:r>
              <a:rPr lang="en-US"/>
              <a:t>	each separate one class from rest</a:t>
            </a:r>
          </a:p>
          <a:p>
            <a:r>
              <a:rPr lang="en-US"/>
              <a:t>	blue, yellow, green – works fine</a:t>
            </a:r>
          </a:p>
          <a:p>
            <a:r>
              <a:rPr lang="en-US"/>
              <a:t>	red – impossible </a:t>
            </a:r>
          </a:p>
          <a:p>
            <a:endParaRPr lang="en-US"/>
          </a:p>
          <a:p>
            <a:r>
              <a:rPr lang="en-US"/>
              <a:t>	It’s possible that f(x) WILL classify correctly</a:t>
            </a:r>
          </a:p>
          <a:p>
            <a:r>
              <a:rPr lang="en-US"/>
              <a:t>	Can be shown that it may not</a:t>
            </a:r>
          </a:p>
          <a:p>
            <a:endParaRPr lang="en-US"/>
          </a:p>
          <a:p>
            <a:r>
              <a:rPr lang="en-US"/>
              <a:t>	Look at decision surface.</a:t>
            </a:r>
          </a:p>
          <a:p>
            <a:r>
              <a:rPr lang="en-US"/>
              <a:t>		Colored regions, THERE IS NO DISPUTE FROM CLASSIFIERS</a:t>
            </a:r>
          </a:p>
          <a:p>
            <a:r>
              <a:rPr lang="en-US"/>
              <a:t>		Black – all will be less than zero</a:t>
            </a:r>
          </a:p>
          <a:p>
            <a:r>
              <a:rPr lang="en-US"/>
              <a:t>		the rest depend on the magnitude of weight vectors</a:t>
            </a:r>
          </a:p>
          <a:p>
            <a:r>
              <a:rPr lang="en-US"/>
              <a:t>		... and how they are found</a:t>
            </a:r>
          </a:p>
          <a:p>
            <a:r>
              <a:rPr lang="en-US"/>
              <a:t>		</a:t>
            </a:r>
          </a:p>
          <a:p>
            <a:r>
              <a:rPr lang="en-US"/>
              <a:t>		IF RED HAS HIGH MAG </a:t>
            </a:r>
            <a:r>
              <a:rPr lang="en-US">
                <a:sym typeface="Wingdings" pitchFamily="2" charset="2"/>
              </a:rPr>
              <a:t> will dominate classification</a:t>
            </a:r>
            <a:r>
              <a:rPr lang="en-US"/>
              <a:t>	</a:t>
            </a:r>
          </a:p>
          <a:p>
            <a:r>
              <a:rPr lang="en-US"/>
              <a:t>	</a:t>
            </a:r>
          </a:p>
          <a:p>
            <a:r>
              <a:rPr lang="en-US"/>
              <a:t>	OVA uses rich enough rep</a:t>
            </a:r>
          </a:p>
          <a:p>
            <a:r>
              <a:rPr lang="en-US"/>
              <a:t>	Learning technique is inadequate</a:t>
            </a:r>
          </a:p>
          <a:p>
            <a:r>
              <a:rPr lang="en-US"/>
              <a:t>	binary classifiers it uses don’t have enough information</a:t>
            </a:r>
          </a:p>
        </p:txBody>
      </p:sp>
    </p:spTree>
    <p:extLst>
      <p:ext uri="{BB962C8B-B14F-4D97-AF65-F5344CB8AC3E}">
        <p14:creationId xmlns:p14="http://schemas.microsoft.com/office/powerpoint/2010/main" val="3715682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63975" indent="-293837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75347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45486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115624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85763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3055902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526041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996179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BBB5093E-21BF-43AF-B7A7-D6C30DBAB62A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228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100D5-8C44-4FE0-A24D-49A3640E2A75}" type="slidenum">
              <a:rPr lang="en-US"/>
              <a:pPr/>
              <a:t>38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0571" tIns="45286" rIns="90571" bIns="45286"/>
          <a:lstStyle/>
          <a:p>
            <a:r>
              <a:rPr lang="en-US" dirty="0"/>
              <a:t>[ GENERAL NOTE: Focus on diagram, say it’s more powerful than WTA]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AvA</a:t>
            </a:r>
            <a:r>
              <a:rPr lang="en-US" dirty="0"/>
              <a:t> (All versus all)</a:t>
            </a:r>
          </a:p>
          <a:p>
            <a:r>
              <a:rPr lang="en-US" dirty="0"/>
              <a:t>	expand representation space</a:t>
            </a:r>
          </a:p>
          <a:p>
            <a:r>
              <a:rPr lang="en-US" dirty="0"/>
              <a:t>	learn (k choose 2) classifiers</a:t>
            </a:r>
          </a:p>
          <a:p>
            <a:r>
              <a:rPr lang="en-US" dirty="0"/>
              <a:t>	separate each pair of classes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for example </a:t>
            </a:r>
            <a:r>
              <a:rPr lang="en-US" dirty="0" err="1"/>
              <a:t>Vred,green</a:t>
            </a:r>
            <a:r>
              <a:rPr lang="en-US" dirty="0"/>
              <a:t> separates all red points from greed points</a:t>
            </a:r>
          </a:p>
          <a:p>
            <a:endParaRPr lang="en-US" dirty="0"/>
          </a:p>
          <a:p>
            <a:r>
              <a:rPr lang="en-US" dirty="0"/>
              <a:t>Decision Surface</a:t>
            </a:r>
          </a:p>
          <a:p>
            <a:r>
              <a:rPr lang="en-US" dirty="0"/>
              <a:t>	Can cover any </a:t>
            </a:r>
            <a:r>
              <a:rPr lang="en-US" i="1" dirty="0"/>
              <a:t>example set </a:t>
            </a:r>
            <a:r>
              <a:rPr lang="en-US" dirty="0"/>
              <a:t>the WTA can generate</a:t>
            </a:r>
          </a:p>
          <a:p>
            <a:r>
              <a:rPr lang="en-US" dirty="0"/>
              <a:t>	BUT </a:t>
            </a:r>
          </a:p>
          <a:p>
            <a:r>
              <a:rPr lang="en-US" dirty="0"/>
              <a:t>           1. TOO COMPLEX</a:t>
            </a:r>
          </a:p>
          <a:p>
            <a:r>
              <a:rPr lang="en-US" dirty="0"/>
              <a:t>	  2. AMBIGUOUS – Black regions are unknown</a:t>
            </a:r>
          </a:p>
          <a:p>
            <a:r>
              <a:rPr lang="en-US" dirty="0"/>
              <a:t>	      tournament or majority vote necessary </a:t>
            </a:r>
          </a:p>
        </p:txBody>
      </p:sp>
    </p:spTree>
    <p:extLst>
      <p:ext uri="{BB962C8B-B14F-4D97-AF65-F5344CB8AC3E}">
        <p14:creationId xmlns:p14="http://schemas.microsoft.com/office/powerpoint/2010/main" val="479903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DD028-3298-4F0E-9BC1-25D21751F847}" type="slidenum">
              <a:rPr lang="en-US"/>
              <a:pPr/>
              <a:t>39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2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DE81D-77C0-4266-BAB1-98A49B30A007}" type="slidenum">
              <a:rPr lang="en-US"/>
              <a:pPr/>
              <a:t>41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However, a PROBLEM W/ DECOMPOSITION TECHNIQUES</a:t>
            </a:r>
          </a:p>
          <a:p>
            <a:r>
              <a:rPr lang="en-US"/>
              <a:t>	Induced Binary problems are optimized INDEPENDENTLY</a:t>
            </a:r>
          </a:p>
          <a:p>
            <a:r>
              <a:rPr lang="en-US"/>
              <a:t>	NO GLOBAL METRIC IS USED.</a:t>
            </a:r>
          </a:p>
          <a:p>
            <a:endParaRPr lang="en-US"/>
          </a:p>
          <a:p>
            <a:r>
              <a:rPr lang="en-US"/>
              <a:t>FOR EXAMPLE, in MC, 	</a:t>
            </a:r>
          </a:p>
          <a:p>
            <a:r>
              <a:rPr lang="en-US"/>
              <a:t>	we don’t care about 1 vs rest performance</a:t>
            </a:r>
          </a:p>
          <a:p>
            <a:r>
              <a:rPr lang="en-US"/>
              <a:t>	only about the FINAL MC Classification</a:t>
            </a:r>
          </a:p>
          <a:p>
            <a:endParaRPr lang="en-US"/>
          </a:p>
          <a:p>
            <a:r>
              <a:rPr lang="en-US"/>
              <a:t>TRANSISTION: </a:t>
            </a:r>
          </a:p>
          <a:p>
            <a:r>
              <a:rPr lang="en-US"/>
              <a:t>We can look at a simple example:</a:t>
            </a:r>
          </a:p>
        </p:txBody>
      </p:sp>
    </p:spTree>
    <p:extLst>
      <p:ext uri="{BB962C8B-B14F-4D97-AF65-F5344CB8AC3E}">
        <p14:creationId xmlns:p14="http://schemas.microsoft.com/office/powerpoint/2010/main" val="4406823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1BF6E-5D0D-44FE-86D0-DB4BBA70FD9F}" type="slidenum">
              <a:rPr lang="en-US"/>
              <a:pPr/>
              <a:t>42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 dirty="0"/>
              <a:t>However, a PROBLEM W/ DECOMPOSITION TECHNIQUES</a:t>
            </a:r>
          </a:p>
          <a:p>
            <a:r>
              <a:rPr lang="en-US" dirty="0"/>
              <a:t>	Induced Binary problems are optimized INDEPENDENTLY</a:t>
            </a:r>
          </a:p>
          <a:p>
            <a:r>
              <a:rPr lang="en-US" dirty="0"/>
              <a:t>	NO GLOBAL METRIC IS USED.</a:t>
            </a:r>
          </a:p>
          <a:p>
            <a:endParaRPr lang="en-US" dirty="0"/>
          </a:p>
          <a:p>
            <a:r>
              <a:rPr lang="en-US" dirty="0"/>
              <a:t>FOR EXAMPLE, in MC, 	</a:t>
            </a:r>
          </a:p>
          <a:p>
            <a:r>
              <a:rPr lang="en-US" dirty="0"/>
              <a:t>	we don’t care about 1 </a:t>
            </a:r>
            <a:r>
              <a:rPr lang="en-US" dirty="0" err="1"/>
              <a:t>vs</a:t>
            </a:r>
            <a:r>
              <a:rPr lang="en-US" dirty="0"/>
              <a:t> rest performance</a:t>
            </a:r>
          </a:p>
          <a:p>
            <a:r>
              <a:rPr lang="en-US" dirty="0"/>
              <a:t>	only about the FINAL MC Classification</a:t>
            </a:r>
          </a:p>
          <a:p>
            <a:endParaRPr lang="en-US" dirty="0"/>
          </a:p>
          <a:p>
            <a:r>
              <a:rPr lang="en-US" dirty="0"/>
              <a:t>TRANSISTION: </a:t>
            </a:r>
          </a:p>
          <a:p>
            <a:r>
              <a:rPr lang="en-US" dirty="0"/>
              <a:t>We can look at a simple example:</a:t>
            </a:r>
          </a:p>
        </p:txBody>
      </p:sp>
    </p:spTree>
    <p:extLst>
      <p:ext uri="{BB962C8B-B14F-4D97-AF65-F5344CB8AC3E}">
        <p14:creationId xmlns:p14="http://schemas.microsoft.com/office/powerpoint/2010/main" val="749924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3E4548-C92D-4A0E-BEEE-C886C1BDEDCD}" type="slidenum">
              <a:rPr lang="en-US"/>
              <a:pPr/>
              <a:t>43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30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0C49E-1CFC-4C5D-A610-96AF02DD2D4F}" type="slidenum">
              <a:rPr lang="en-US"/>
              <a:pPr/>
              <a:t>44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56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0C49E-1CFC-4C5D-A610-96AF02DD2D4F}" type="slidenum">
              <a:rPr lang="en-US"/>
              <a:pPr/>
              <a:t>45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579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D59E3-60FE-429A-9BA8-3B9ABBC0B30A}" type="slidenum">
              <a:rPr lang="en-US"/>
              <a:pPr/>
              <a:t>46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Brief introduction to St. Out. problems</a:t>
            </a:r>
          </a:p>
          <a:p>
            <a:r>
              <a:rPr lang="en-US"/>
              <a:t>HIGHLIGHT THE DIFFERENCE BETWEEN LOCAL AND GLOBAL LEARNING!!!</a:t>
            </a:r>
          </a:p>
          <a:p>
            <a:endParaRPr lang="en-US"/>
          </a:p>
          <a:p>
            <a:r>
              <a:rPr lang="en-US"/>
              <a:t>Start w/ probably the simplest St. Out. problem:  MULTICLASS!!!</a:t>
            </a:r>
          </a:p>
          <a:p>
            <a:r>
              <a:rPr lang="en-US"/>
              <a:t>	where instead of viewing the label as a single integer, we can view it as a bit vector</a:t>
            </a:r>
          </a:p>
          <a:p>
            <a:r>
              <a:rPr lang="en-US"/>
              <a:t>	ALONG WITH THE RESTIRCTION saying “EXACLTY ONE....”</a:t>
            </a:r>
          </a:p>
          <a:p>
            <a:r>
              <a:rPr lang="en-US"/>
              <a:t>	Then, as we saw in the previous section, we can learn a collection of functions in two ways.  </a:t>
            </a:r>
          </a:p>
          <a:p>
            <a:r>
              <a:rPr lang="en-US"/>
              <a:t>	OvA attempts to have each function predict a single bit w/o looking at the rest!  We call this LOCAL learning.</a:t>
            </a:r>
          </a:p>
          <a:p>
            <a:r>
              <a:rPr lang="en-US"/>
              <a:t>         CC also learns the collection, but in a way the RESPECTS THE GLOB REST.  LEARNS GLOBALLY all functions toghehter.</a:t>
            </a:r>
          </a:p>
          <a:p>
            <a:endParaRPr lang="en-US"/>
          </a:p>
          <a:p>
            <a:r>
              <a:rPr lang="en-US"/>
              <a:t>(LOOK AT SLIDE)!</a:t>
            </a:r>
          </a:p>
          <a:p>
            <a:endParaRPr lang="en-US"/>
          </a:p>
          <a:p>
            <a:r>
              <a:rPr lang="en-US"/>
              <a:t>Sequence tasks:</a:t>
            </a:r>
          </a:p>
          <a:p>
            <a:r>
              <a:rPr lang="en-US"/>
              <a:t>***** EX POS TAGGING, </a:t>
            </a:r>
          </a:p>
          <a:p>
            <a:r>
              <a:rPr lang="en-US"/>
              <a:t>	TWO WAYS TO VIEW LABEL 	::: Collection of word/pos pairs</a:t>
            </a:r>
          </a:p>
          <a:p>
            <a:r>
              <a:rPr lang="en-US"/>
              <a:t>							::: Single label (WHOLE SENT TAG).</a:t>
            </a:r>
          </a:p>
          <a:p>
            <a:r>
              <a:rPr lang="en-US"/>
              <a:t>	LEARN IN TWO WAYS 		::: Fucnt to predict each POS tag sep.</a:t>
            </a:r>
          </a:p>
          <a:p>
            <a:r>
              <a:rPr lang="en-US"/>
              <a:t>							::: Funct to predict whole tag seq at once.</a:t>
            </a:r>
          </a:p>
          <a:p>
            <a:endParaRPr lang="en-US"/>
          </a:p>
          <a:p>
            <a:r>
              <a:rPr lang="en-US"/>
              <a:t>Struct output:</a:t>
            </a:r>
          </a:p>
          <a:p>
            <a:r>
              <a:rPr lang="en-US"/>
              <a:t>	arbitrary global constraints</a:t>
            </a:r>
          </a:p>
          <a:p>
            <a:r>
              <a:rPr lang="en-US"/>
              <a:t>****	LOCAL FUNCTIONS DON’T HAVE ACCESS TO THE GLOBAL CONSTRAINTS</a:t>
            </a:r>
          </a:p>
          <a:p>
            <a:r>
              <a:rPr lang="en-US"/>
              <a:t>	--&gt; NO CHANCE!!</a:t>
            </a:r>
          </a:p>
        </p:txBody>
      </p:sp>
    </p:spTree>
    <p:extLst>
      <p:ext uri="{BB962C8B-B14F-4D97-AF65-F5344CB8AC3E}">
        <p14:creationId xmlns:p14="http://schemas.microsoft.com/office/powerpoint/2010/main" val="19695884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702B-FA0B-CF46-9979-707E26409F6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374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D59E3-60FE-429A-9BA8-3B9ABBC0B30A}" type="slidenum">
              <a:rPr lang="en-US"/>
              <a:pPr/>
              <a:t>56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Brief introduction to St. Out. problems</a:t>
            </a:r>
          </a:p>
          <a:p>
            <a:r>
              <a:rPr lang="en-US"/>
              <a:t>HIGHLIGHT THE DIFFERENCE BETWEEN LOCAL AND GLOBAL LEARNING!!!</a:t>
            </a:r>
          </a:p>
          <a:p>
            <a:endParaRPr lang="en-US"/>
          </a:p>
          <a:p>
            <a:r>
              <a:rPr lang="en-US"/>
              <a:t>Start w/ probably the simplest St. Out. problem:  MULTICLASS!!!</a:t>
            </a:r>
          </a:p>
          <a:p>
            <a:r>
              <a:rPr lang="en-US"/>
              <a:t>	where instead of viewing the label as a single integer, we can view it as a bit vector</a:t>
            </a:r>
          </a:p>
          <a:p>
            <a:r>
              <a:rPr lang="en-US"/>
              <a:t>	ALONG WITH THE RESTIRCTION saying “EXACLTY ONE....”</a:t>
            </a:r>
          </a:p>
          <a:p>
            <a:r>
              <a:rPr lang="en-US"/>
              <a:t>	Then, as we saw in the previous section, we can learn a collection of functions in two ways.  </a:t>
            </a:r>
          </a:p>
          <a:p>
            <a:r>
              <a:rPr lang="en-US"/>
              <a:t>	OvA attempts to have each function predict a single bit w/o looking at the rest!  We call this LOCAL learning.</a:t>
            </a:r>
          </a:p>
          <a:p>
            <a:r>
              <a:rPr lang="en-US"/>
              <a:t>         CC also learns the collection, but in a way the RESPECTS THE GLOB REST.  LEARNS GLOBALLY all functions toghehter.</a:t>
            </a:r>
          </a:p>
          <a:p>
            <a:endParaRPr lang="en-US"/>
          </a:p>
          <a:p>
            <a:r>
              <a:rPr lang="en-US"/>
              <a:t>(LOOK AT SLIDE)!</a:t>
            </a:r>
          </a:p>
          <a:p>
            <a:endParaRPr lang="en-US"/>
          </a:p>
          <a:p>
            <a:r>
              <a:rPr lang="en-US"/>
              <a:t>Sequence tasks:</a:t>
            </a:r>
          </a:p>
          <a:p>
            <a:r>
              <a:rPr lang="en-US"/>
              <a:t>***** EX POS TAGGING, </a:t>
            </a:r>
          </a:p>
          <a:p>
            <a:r>
              <a:rPr lang="en-US"/>
              <a:t>	TWO WAYS TO VIEW LABEL 	::: Collection of word/pos pairs</a:t>
            </a:r>
          </a:p>
          <a:p>
            <a:r>
              <a:rPr lang="en-US"/>
              <a:t>							::: Single label (WHOLE SENT TAG).</a:t>
            </a:r>
          </a:p>
          <a:p>
            <a:r>
              <a:rPr lang="en-US"/>
              <a:t>	LEARN IN TWO WAYS 		::: Fucnt to predict each POS tag sep.</a:t>
            </a:r>
          </a:p>
          <a:p>
            <a:r>
              <a:rPr lang="en-US"/>
              <a:t>							::: Funct to predict whole tag seq at once.</a:t>
            </a:r>
          </a:p>
          <a:p>
            <a:endParaRPr lang="en-US"/>
          </a:p>
          <a:p>
            <a:r>
              <a:rPr lang="en-US"/>
              <a:t>Struct output:</a:t>
            </a:r>
          </a:p>
          <a:p>
            <a:r>
              <a:rPr lang="en-US"/>
              <a:t>	arbitrary global constraints</a:t>
            </a:r>
          </a:p>
          <a:p>
            <a:r>
              <a:rPr lang="en-US"/>
              <a:t>****	LOCAL FUNCTIONS DON’T HAVE ACCESS TO THE GLOBAL CONSTRAINTS</a:t>
            </a:r>
          </a:p>
          <a:p>
            <a:r>
              <a:rPr lang="en-US"/>
              <a:t>	--&gt; NO CHANCE!!</a:t>
            </a:r>
          </a:p>
        </p:txBody>
      </p:sp>
    </p:spTree>
    <p:extLst>
      <p:ext uri="{BB962C8B-B14F-4D97-AF65-F5344CB8AC3E}">
        <p14:creationId xmlns:p14="http://schemas.microsoft.com/office/powerpoint/2010/main" val="3464390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714A-090A-477C-855C-1361C4BC38A6}" type="slidenum">
              <a:rPr lang="en-US"/>
              <a:pPr/>
              <a:t>5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27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D59E3-60FE-429A-9BA8-3B9ABBC0B30A}" type="slidenum">
              <a:rPr lang="en-US"/>
              <a:pPr/>
              <a:t>57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Brief introduction to St. Out. problems</a:t>
            </a:r>
          </a:p>
          <a:p>
            <a:r>
              <a:rPr lang="en-US"/>
              <a:t>HIGHLIGHT THE DIFFERENCE BETWEEN LOCAL AND GLOBAL LEARNING!!!</a:t>
            </a:r>
          </a:p>
          <a:p>
            <a:endParaRPr lang="en-US"/>
          </a:p>
          <a:p>
            <a:r>
              <a:rPr lang="en-US"/>
              <a:t>Start w/ probably the simplest St. Out. problem:  MULTICLASS!!!</a:t>
            </a:r>
          </a:p>
          <a:p>
            <a:r>
              <a:rPr lang="en-US"/>
              <a:t>	where instead of viewing the label as a single integer, we can view it as a bit vector</a:t>
            </a:r>
          </a:p>
          <a:p>
            <a:r>
              <a:rPr lang="en-US"/>
              <a:t>	ALONG WITH THE RESTIRCTION saying “EXACLTY ONE....”</a:t>
            </a:r>
          </a:p>
          <a:p>
            <a:r>
              <a:rPr lang="en-US"/>
              <a:t>	Then, as we saw in the previous section, we can learn a collection of functions in two ways.  </a:t>
            </a:r>
          </a:p>
          <a:p>
            <a:r>
              <a:rPr lang="en-US"/>
              <a:t>	OvA attempts to have each function predict a single bit w/o looking at the rest!  We call this LOCAL learning.</a:t>
            </a:r>
          </a:p>
          <a:p>
            <a:r>
              <a:rPr lang="en-US"/>
              <a:t>         CC also learns the collection, but in a way the RESPECTS THE GLOB REST.  LEARNS GLOBALLY all functions toghehter.</a:t>
            </a:r>
          </a:p>
          <a:p>
            <a:endParaRPr lang="en-US"/>
          </a:p>
          <a:p>
            <a:r>
              <a:rPr lang="en-US"/>
              <a:t>(LOOK AT SLIDE)!</a:t>
            </a:r>
          </a:p>
          <a:p>
            <a:endParaRPr lang="en-US"/>
          </a:p>
          <a:p>
            <a:r>
              <a:rPr lang="en-US"/>
              <a:t>Sequence tasks:</a:t>
            </a:r>
          </a:p>
          <a:p>
            <a:r>
              <a:rPr lang="en-US"/>
              <a:t>***** EX POS TAGGING, </a:t>
            </a:r>
          </a:p>
          <a:p>
            <a:r>
              <a:rPr lang="en-US"/>
              <a:t>	TWO WAYS TO VIEW LABEL 	::: Collection of word/pos pairs</a:t>
            </a:r>
          </a:p>
          <a:p>
            <a:r>
              <a:rPr lang="en-US"/>
              <a:t>							::: Single label (WHOLE SENT TAG).</a:t>
            </a:r>
          </a:p>
          <a:p>
            <a:r>
              <a:rPr lang="en-US"/>
              <a:t>	LEARN IN TWO WAYS 		::: Fucnt to predict each POS tag sep.</a:t>
            </a:r>
          </a:p>
          <a:p>
            <a:r>
              <a:rPr lang="en-US"/>
              <a:t>							::: Funct to predict whole tag seq at once.</a:t>
            </a:r>
          </a:p>
          <a:p>
            <a:endParaRPr lang="en-US"/>
          </a:p>
          <a:p>
            <a:r>
              <a:rPr lang="en-US"/>
              <a:t>Struct output:</a:t>
            </a:r>
          </a:p>
          <a:p>
            <a:r>
              <a:rPr lang="en-US"/>
              <a:t>	arbitrary global constraints</a:t>
            </a:r>
          </a:p>
          <a:p>
            <a:r>
              <a:rPr lang="en-US"/>
              <a:t>****	LOCAL FUNCTIONS DON’T HAVE ACCESS TO THE GLOBAL CONSTRAINTS</a:t>
            </a:r>
          </a:p>
          <a:p>
            <a:r>
              <a:rPr lang="en-US"/>
              <a:t>	--&gt; NO CHANCE!!</a:t>
            </a:r>
          </a:p>
        </p:txBody>
      </p:sp>
    </p:spTree>
    <p:extLst>
      <p:ext uri="{BB962C8B-B14F-4D97-AF65-F5344CB8AC3E}">
        <p14:creationId xmlns:p14="http://schemas.microsoft.com/office/powerpoint/2010/main" val="5645984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3F955-7E76-49DF-B377-C08DF1BB7C52}" type="slidenum">
              <a:rPr lang="en-US"/>
              <a:pPr/>
              <a:t>59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pPr marL="228600" indent="-228600"/>
            <a:r>
              <a:rPr lang="en-US"/>
              <a:t>(LOOK AT SLIDE)!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Each example is labeled with a set of constraints.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Then, to maintain these preferences, we must maintain</a:t>
            </a:r>
          </a:p>
          <a:p>
            <a:pPr marL="228600" indent="-228600"/>
            <a:r>
              <a:rPr lang="en-US"/>
              <a:t>  fi &gt; fj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Linar case, we have </a:t>
            </a:r>
          </a:p>
          <a:p>
            <a:pPr marL="228600" indent="-228600"/>
            <a:r>
              <a:rPr lang="en-US"/>
              <a:t>wi.x  - wj.x &gt; 0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By rewriting all in one vector </a:t>
            </a:r>
          </a:p>
          <a:p>
            <a:pPr marL="228600" indent="-228600"/>
            <a:r>
              <a:rPr lang="en-US"/>
              <a:t>	(W = (w1,...))</a:t>
            </a:r>
          </a:p>
          <a:p>
            <a:pPr marL="228600" indent="-228600"/>
            <a:r>
              <a:rPr lang="en-US"/>
              <a:t>defining Xi = x in the ith component of Zero vector</a:t>
            </a:r>
          </a:p>
          <a:p>
            <a:pPr marL="228600" indent="-228600"/>
            <a:r>
              <a:rPr lang="en-US"/>
              <a:t>we can define NEW EXAMPLES</a:t>
            </a:r>
          </a:p>
          <a:p>
            <a:pPr marL="228600" indent="-228600"/>
            <a:r>
              <a:rPr lang="en-US"/>
              <a:t>	X IJ</a:t>
            </a:r>
          </a:p>
          <a:p>
            <a:pPr marL="228600" indent="-228600"/>
            <a:r>
              <a:rPr lang="en-US"/>
              <a:t>Now, the only thing to learn is W!!!!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[CLICK]</a:t>
            </a:r>
          </a:p>
          <a:p>
            <a:pPr marL="228600" indent="-228600"/>
            <a:r>
              <a:rPr lang="en-US"/>
              <a:t>Graphically, this produces a bunch of examples</a:t>
            </a:r>
          </a:p>
          <a:p>
            <a:pPr marL="228600" indent="-228600"/>
            <a:r>
              <a:rPr lang="en-US"/>
              <a:t> 	XIJ -- here we dipict also -XIJ as negative examples so that it is clear we are looking for a BINARY SEPARATION!</a:t>
            </a:r>
          </a:p>
          <a:p>
            <a:pPr marL="228600" indent="-2286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223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FCC36B-7B86-4DA5-865C-1280619E8C85}" type="slidenum">
              <a:rPr lang="en-US"/>
              <a:pPr/>
              <a:t>60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0571" tIns="45286" rIns="90571" bIns="45286"/>
          <a:lstStyle/>
          <a:p>
            <a:r>
              <a:rPr lang="en-US"/>
              <a:t>First noticed by Kesler in about 1965</a:t>
            </a:r>
          </a:p>
          <a:p>
            <a:endParaRPr lang="en-US"/>
          </a:p>
          <a:p>
            <a:r>
              <a:rPr lang="en-US"/>
              <a:t>Goal</a:t>
            </a:r>
          </a:p>
          <a:p>
            <a:r>
              <a:rPr lang="en-US"/>
              <a:t>	learn MC classifier</a:t>
            </a:r>
          </a:p>
          <a:p>
            <a:r>
              <a:rPr lang="en-US"/>
              <a:t>	wta (argmax) over linear functions</a:t>
            </a:r>
          </a:p>
          <a:p>
            <a:r>
              <a:rPr lang="en-US"/>
              <a:t>	</a:t>
            </a:r>
          </a:p>
          <a:p>
            <a:endParaRPr lang="en-US"/>
          </a:p>
          <a:p>
            <a:r>
              <a:rPr lang="en-US"/>
              <a:t>Each example </a:t>
            </a:r>
          </a:p>
          <a:p>
            <a:r>
              <a:rPr lang="en-US"/>
              <a:t>	(x, RED) written as constraints</a:t>
            </a:r>
          </a:p>
          <a:p>
            <a:r>
              <a:rPr lang="en-US"/>
              <a:t>	RED &lt; BLUE, etc...</a:t>
            </a:r>
          </a:p>
          <a:p>
            <a:endParaRPr lang="en-US"/>
          </a:p>
          <a:p>
            <a:r>
              <a:rPr lang="en-US"/>
              <a:t>Learning goal</a:t>
            </a:r>
          </a:p>
          <a:p>
            <a:r>
              <a:rPr lang="en-US"/>
              <a:t>	find weight vectors such that</a:t>
            </a:r>
          </a:p>
          <a:p>
            <a:r>
              <a:rPr lang="en-US"/>
              <a:t>	v_red .x &gt; v_blue .x </a:t>
            </a:r>
          </a:p>
          <a:p>
            <a:r>
              <a:rPr lang="en-US"/>
              <a:t>	etc...</a:t>
            </a:r>
          </a:p>
        </p:txBody>
      </p:sp>
    </p:spTree>
    <p:extLst>
      <p:ext uri="{BB962C8B-B14F-4D97-AF65-F5344CB8AC3E}">
        <p14:creationId xmlns:p14="http://schemas.microsoft.com/office/powerpoint/2010/main" val="17395148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CD5B5-4013-40AF-BF95-3E14E9282325}" type="slidenum">
              <a:rPr lang="en-US"/>
              <a:pPr/>
              <a:t>61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0571" tIns="45286" rIns="90571" bIns="45286"/>
          <a:lstStyle/>
          <a:p>
            <a:r>
              <a:rPr lang="en-US"/>
              <a:t>Conditions can be rewritten in kd dim</a:t>
            </a:r>
          </a:p>
          <a:p>
            <a:r>
              <a:rPr lang="en-US"/>
              <a:t>	blowup of 4 here</a:t>
            </a:r>
          </a:p>
          <a:p>
            <a:endParaRPr lang="en-US"/>
          </a:p>
          <a:p>
            <a:r>
              <a:rPr lang="en-US"/>
              <a:t>Let </a:t>
            </a:r>
          </a:p>
          <a:p>
            <a:r>
              <a:rPr lang="en-US"/>
              <a:t>	v – concatenation of 4 d-dim weight vectors</a:t>
            </a:r>
          </a:p>
          <a:p>
            <a:r>
              <a:rPr lang="en-US"/>
              <a:t>	0^d – d-dim zero vec</a:t>
            </a:r>
          </a:p>
          <a:p>
            <a:endParaRPr lang="en-US"/>
          </a:p>
          <a:p>
            <a:r>
              <a:rPr lang="en-US"/>
              <a:t>Rewrite v_red .x &gt; v_blue .x as </a:t>
            </a:r>
          </a:p>
          <a:p>
            <a:r>
              <a:rPr lang="en-US"/>
              <a:t>	BOLD(V) dot a pt in high dim  &gt; 0</a:t>
            </a:r>
          </a:p>
          <a:p>
            <a:r>
              <a:rPr lang="en-US"/>
              <a:t>	This is a positive point</a:t>
            </a:r>
          </a:p>
          <a:p>
            <a:r>
              <a:rPr lang="en-US"/>
              <a:t>	Also, a negative point </a:t>
            </a:r>
          </a:p>
          <a:p>
            <a:r>
              <a:rPr lang="en-US"/>
              <a:t>		-FOR LINEAR CASE, REDUNDANT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429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A500A0-4DCB-487E-ABCE-49158885225C}" type="slidenum">
              <a:rPr lang="en-US"/>
              <a:pPr/>
              <a:t>62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0571" tIns="45286" rIns="90571" bIns="45286"/>
          <a:lstStyle/>
          <a:p>
            <a:r>
              <a:rPr lang="en-US"/>
              <a:t>The general MC setting for linear functions is exactly the same</a:t>
            </a:r>
          </a:p>
          <a:p>
            <a:endParaRPr lang="en-US"/>
          </a:p>
          <a:p>
            <a:r>
              <a:rPr lang="en-US"/>
              <a:t>BOLD (V) is the weight vector we try to learn</a:t>
            </a:r>
          </a:p>
          <a:p>
            <a:r>
              <a:rPr lang="en-US"/>
              <a:t>BOLD (xij) is example in kd dim that says that</a:t>
            </a:r>
          </a:p>
          <a:p>
            <a:r>
              <a:rPr lang="en-US"/>
              <a:t>	i is preferred over j for example x</a:t>
            </a:r>
          </a:p>
          <a:p>
            <a:endParaRPr lang="en-US"/>
          </a:p>
          <a:p>
            <a:r>
              <a:rPr lang="en-US"/>
              <a:t>We create Positive examples where the winning class is prefered over all others</a:t>
            </a:r>
          </a:p>
          <a:p>
            <a:r>
              <a:rPr lang="en-US"/>
              <a:t>Negative examples, the same way.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788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47A302-255A-4B0A-A648-814D7DE05C8D}" type="slidenum">
              <a:rPr lang="en-US"/>
              <a:pPr/>
              <a:t>63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0571" tIns="45286" rIns="90571" bIns="45286"/>
          <a:lstStyle/>
          <a:p>
            <a:r>
              <a:rPr lang="en-US"/>
              <a:t>The goal of learning</a:t>
            </a:r>
          </a:p>
          <a:p>
            <a:r>
              <a:rPr lang="en-US"/>
              <a:t>	-SEPARATE positive from negative (P+ from P-)</a:t>
            </a:r>
          </a:p>
          <a:p>
            <a:endParaRPr lang="en-US"/>
          </a:p>
          <a:p>
            <a:r>
              <a:rPr lang="en-US"/>
              <a:t>Notice the output:</a:t>
            </a:r>
          </a:p>
          <a:p>
            <a:r>
              <a:rPr lang="en-US"/>
              <a:t>	- interpret the components of BOLD(v)</a:t>
            </a:r>
          </a:p>
          <a:p>
            <a:r>
              <a:rPr lang="en-US"/>
              <a:t>		as class weight vectors</a:t>
            </a:r>
          </a:p>
          <a:p>
            <a:r>
              <a:rPr lang="en-US"/>
              <a:t>	- a winner take all case </a:t>
            </a:r>
          </a:p>
          <a:p>
            <a:endParaRPr lang="en-US"/>
          </a:p>
          <a:p>
            <a:r>
              <a:rPr lang="en-US"/>
              <a:t>Interpretation of examples in kd</a:t>
            </a:r>
          </a:p>
          <a:p>
            <a:r>
              <a:rPr lang="en-US"/>
              <a:t>	each point specifies that i is preferred over j for example x</a:t>
            </a:r>
          </a:p>
          <a:p>
            <a:r>
              <a:rPr lang="en-US"/>
              <a:t>	linear case, these constraints ensure wta </a:t>
            </a:r>
          </a:p>
          <a:p>
            <a:endParaRPr lang="en-US"/>
          </a:p>
          <a:p>
            <a:r>
              <a:rPr lang="en-US"/>
              <a:t>Any WTA function can be learned</a:t>
            </a:r>
          </a:p>
          <a:p>
            <a:r>
              <a:rPr lang="en-US"/>
              <a:t>	- by perceptron convergence theorem</a:t>
            </a:r>
          </a:p>
        </p:txBody>
      </p:sp>
    </p:spTree>
    <p:extLst>
      <p:ext uri="{BB962C8B-B14F-4D97-AF65-F5344CB8AC3E}">
        <p14:creationId xmlns:p14="http://schemas.microsoft.com/office/powerpoint/2010/main" val="34203734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D59E3-60FE-429A-9BA8-3B9ABBC0B30A}" type="slidenum">
              <a:rPr lang="en-US"/>
              <a:pPr/>
              <a:t>64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Brief introduction to St. Out. problems</a:t>
            </a:r>
          </a:p>
          <a:p>
            <a:r>
              <a:rPr lang="en-US"/>
              <a:t>HIGHLIGHT THE DIFFERENCE BETWEEN LOCAL AND GLOBAL LEARNING!!!</a:t>
            </a:r>
          </a:p>
          <a:p>
            <a:endParaRPr lang="en-US"/>
          </a:p>
          <a:p>
            <a:r>
              <a:rPr lang="en-US"/>
              <a:t>Start w/ probably the simplest St. Out. problem:  MULTICLASS!!!</a:t>
            </a:r>
          </a:p>
          <a:p>
            <a:r>
              <a:rPr lang="en-US"/>
              <a:t>	where instead of viewing the label as a single integer, we can view it as a bit vector</a:t>
            </a:r>
          </a:p>
          <a:p>
            <a:r>
              <a:rPr lang="en-US"/>
              <a:t>	ALONG WITH THE RESTIRCTION saying “EXACLTY ONE....”</a:t>
            </a:r>
          </a:p>
          <a:p>
            <a:r>
              <a:rPr lang="en-US"/>
              <a:t>	Then, as we saw in the previous section, we can learn a collection of functions in two ways.  </a:t>
            </a:r>
          </a:p>
          <a:p>
            <a:r>
              <a:rPr lang="en-US"/>
              <a:t>	OvA attempts to have each function predict a single bit w/o looking at the rest!  We call this LOCAL learning.</a:t>
            </a:r>
          </a:p>
          <a:p>
            <a:r>
              <a:rPr lang="en-US"/>
              <a:t>         CC also learns the collection, but in a way the RESPECTS THE GLOB REST.  LEARNS GLOBALLY all functions toghehter.</a:t>
            </a:r>
          </a:p>
          <a:p>
            <a:endParaRPr lang="en-US"/>
          </a:p>
          <a:p>
            <a:r>
              <a:rPr lang="en-US"/>
              <a:t>(LOOK AT SLIDE)!</a:t>
            </a:r>
          </a:p>
          <a:p>
            <a:endParaRPr lang="en-US"/>
          </a:p>
          <a:p>
            <a:r>
              <a:rPr lang="en-US"/>
              <a:t>Sequence tasks:</a:t>
            </a:r>
          </a:p>
          <a:p>
            <a:r>
              <a:rPr lang="en-US"/>
              <a:t>***** EX POS TAGGING, </a:t>
            </a:r>
          </a:p>
          <a:p>
            <a:r>
              <a:rPr lang="en-US"/>
              <a:t>	TWO WAYS TO VIEW LABEL 	::: Collection of word/pos pairs</a:t>
            </a:r>
          </a:p>
          <a:p>
            <a:r>
              <a:rPr lang="en-US"/>
              <a:t>							::: Single label (WHOLE SENT TAG).</a:t>
            </a:r>
          </a:p>
          <a:p>
            <a:r>
              <a:rPr lang="en-US"/>
              <a:t>	LEARN IN TWO WAYS 		::: Fucnt to predict each POS tag sep.</a:t>
            </a:r>
          </a:p>
          <a:p>
            <a:r>
              <a:rPr lang="en-US"/>
              <a:t>							::: Funct to predict whole tag seq at once.</a:t>
            </a:r>
          </a:p>
          <a:p>
            <a:endParaRPr lang="en-US"/>
          </a:p>
          <a:p>
            <a:r>
              <a:rPr lang="en-US"/>
              <a:t>Struct output:</a:t>
            </a:r>
          </a:p>
          <a:p>
            <a:r>
              <a:rPr lang="en-US"/>
              <a:t>	arbitrary global constraints</a:t>
            </a:r>
          </a:p>
          <a:p>
            <a:r>
              <a:rPr lang="en-US"/>
              <a:t>****	LOCAL FUNCTIONS DON’T HAVE ACCESS TO THE GLOBAL CONSTRAINTS</a:t>
            </a:r>
          </a:p>
          <a:p>
            <a:r>
              <a:rPr lang="en-US"/>
              <a:t>	--&gt; NO CHANCE!!</a:t>
            </a:r>
          </a:p>
        </p:txBody>
      </p:sp>
    </p:spTree>
    <p:extLst>
      <p:ext uri="{BB962C8B-B14F-4D97-AF65-F5344CB8AC3E}">
        <p14:creationId xmlns:p14="http://schemas.microsoft.com/office/powerpoint/2010/main" val="41328446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D59E3-60FE-429A-9BA8-3B9ABBC0B30A}" type="slidenum">
              <a:rPr lang="en-US"/>
              <a:pPr/>
              <a:t>65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 dirty="0"/>
              <a:t>Brief introduction to St. Out. problems</a:t>
            </a:r>
          </a:p>
          <a:p>
            <a:r>
              <a:rPr lang="en-US" dirty="0"/>
              <a:t>HIGHLIGHT THE DIFFERENCE BETWEEN LOCAL AND GLOBAL LEARNING!!!</a:t>
            </a:r>
          </a:p>
          <a:p>
            <a:endParaRPr lang="en-US" dirty="0"/>
          </a:p>
          <a:p>
            <a:r>
              <a:rPr lang="en-US" dirty="0"/>
              <a:t>Start w/ probably the simplest St. Out. problem:  MULTICLASS!!!</a:t>
            </a:r>
          </a:p>
          <a:p>
            <a:r>
              <a:rPr lang="en-US" dirty="0"/>
              <a:t>	where instead of viewing the label as a single integer, we can view it as a bit vector</a:t>
            </a:r>
          </a:p>
          <a:p>
            <a:r>
              <a:rPr lang="en-US" dirty="0"/>
              <a:t>	ALONG WITH THE RESTIRCTION saying “EXACLTY ONE....”</a:t>
            </a:r>
          </a:p>
          <a:p>
            <a:r>
              <a:rPr lang="en-US" dirty="0"/>
              <a:t>	Then, as we saw in the previous section, we can learn a collection of functions in two ways.  </a:t>
            </a:r>
          </a:p>
          <a:p>
            <a:r>
              <a:rPr lang="en-US" dirty="0"/>
              <a:t>	</a:t>
            </a:r>
            <a:r>
              <a:rPr lang="en-US" dirty="0" err="1"/>
              <a:t>OvA</a:t>
            </a:r>
            <a:r>
              <a:rPr lang="en-US" dirty="0"/>
              <a:t> attempts to have each function predict a single bit w/o looking at the rest!  We call this LOCAL learning.</a:t>
            </a:r>
          </a:p>
          <a:p>
            <a:r>
              <a:rPr lang="en-US" dirty="0"/>
              <a:t>         CC also learns the collection, but in a way the RESPECTS THE GLOB REST.  LEARNS GLOBALLY all functions </a:t>
            </a:r>
            <a:r>
              <a:rPr lang="en-US" dirty="0" err="1"/>
              <a:t>toghehter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(LOOK AT SLIDE)!</a:t>
            </a:r>
          </a:p>
          <a:p>
            <a:endParaRPr lang="en-US" dirty="0"/>
          </a:p>
          <a:p>
            <a:r>
              <a:rPr lang="en-US" dirty="0"/>
              <a:t>Sequence tasks:</a:t>
            </a:r>
          </a:p>
          <a:p>
            <a:r>
              <a:rPr lang="en-US" dirty="0"/>
              <a:t>***** EX POS TAGGING, </a:t>
            </a:r>
          </a:p>
          <a:p>
            <a:r>
              <a:rPr lang="en-US" dirty="0"/>
              <a:t>	TWO WAYS TO VIEW LABEL 	::: Collection of word/</a:t>
            </a:r>
            <a:r>
              <a:rPr lang="en-US" dirty="0" err="1"/>
              <a:t>pos</a:t>
            </a:r>
            <a:r>
              <a:rPr lang="en-US" dirty="0"/>
              <a:t> pairs</a:t>
            </a:r>
          </a:p>
          <a:p>
            <a:r>
              <a:rPr lang="en-US" dirty="0"/>
              <a:t>							::: Single label (WHOLE SENT TAG).</a:t>
            </a:r>
          </a:p>
          <a:p>
            <a:r>
              <a:rPr lang="en-US" dirty="0"/>
              <a:t>	LEARN IN TWO WAYS 		::: </a:t>
            </a:r>
            <a:r>
              <a:rPr lang="en-US" dirty="0" err="1"/>
              <a:t>Fucnt</a:t>
            </a:r>
            <a:r>
              <a:rPr lang="en-US" dirty="0"/>
              <a:t> to predict each POS tag </a:t>
            </a:r>
            <a:r>
              <a:rPr lang="en-US" dirty="0" err="1"/>
              <a:t>sep.</a:t>
            </a:r>
            <a:endParaRPr lang="en-US" dirty="0"/>
          </a:p>
          <a:p>
            <a:r>
              <a:rPr lang="en-US" dirty="0"/>
              <a:t>							::: </a:t>
            </a:r>
            <a:r>
              <a:rPr lang="en-US" dirty="0" err="1"/>
              <a:t>Funct</a:t>
            </a:r>
            <a:r>
              <a:rPr lang="en-US" dirty="0"/>
              <a:t> to predict whole tag </a:t>
            </a:r>
            <a:r>
              <a:rPr lang="en-US" dirty="0" err="1"/>
              <a:t>seq</a:t>
            </a:r>
            <a:r>
              <a:rPr lang="en-US" dirty="0"/>
              <a:t> at once.</a:t>
            </a:r>
          </a:p>
          <a:p>
            <a:endParaRPr lang="en-US" dirty="0"/>
          </a:p>
          <a:p>
            <a:r>
              <a:rPr lang="en-US" dirty="0" err="1"/>
              <a:t>Struct</a:t>
            </a:r>
            <a:r>
              <a:rPr lang="en-US" dirty="0"/>
              <a:t> output:</a:t>
            </a:r>
          </a:p>
          <a:p>
            <a:r>
              <a:rPr lang="en-US" dirty="0"/>
              <a:t>	arbitrary global constraints</a:t>
            </a:r>
          </a:p>
          <a:p>
            <a:r>
              <a:rPr lang="en-US" dirty="0"/>
              <a:t>****	LOCAL FUNCTIONS DON’T HAVE ACCESS TO THE GLOBAL CONSTRAINTS</a:t>
            </a:r>
          </a:p>
          <a:p>
            <a:r>
              <a:rPr lang="en-US" dirty="0"/>
              <a:t>	--&gt; NO CHANCE!!</a:t>
            </a:r>
          </a:p>
        </p:txBody>
      </p:sp>
    </p:spTree>
    <p:extLst>
      <p:ext uri="{BB962C8B-B14F-4D97-AF65-F5344CB8AC3E}">
        <p14:creationId xmlns:p14="http://schemas.microsoft.com/office/powerpoint/2010/main" val="26129388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056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D59E3-60FE-429A-9BA8-3B9ABBC0B30A}" type="slidenum">
              <a:rPr lang="en-US"/>
              <a:pPr/>
              <a:t>70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Brief introduction to St. Out. problems</a:t>
            </a:r>
          </a:p>
          <a:p>
            <a:r>
              <a:rPr lang="en-US"/>
              <a:t>HIGHLIGHT THE DIFFERENCE BETWEEN LOCAL AND GLOBAL LEARNING!!!</a:t>
            </a:r>
          </a:p>
          <a:p>
            <a:endParaRPr lang="en-US"/>
          </a:p>
          <a:p>
            <a:r>
              <a:rPr lang="en-US"/>
              <a:t>Start w/ probably the simplest St. Out. problem:  MULTICLASS!!!</a:t>
            </a:r>
          </a:p>
          <a:p>
            <a:r>
              <a:rPr lang="en-US"/>
              <a:t>	where instead of viewing the label as a single integer, we can view it as a bit vector</a:t>
            </a:r>
          </a:p>
          <a:p>
            <a:r>
              <a:rPr lang="en-US"/>
              <a:t>	ALONG WITH THE RESTIRCTION saying “EXACLTY ONE....”</a:t>
            </a:r>
          </a:p>
          <a:p>
            <a:r>
              <a:rPr lang="en-US"/>
              <a:t>	Then, as we saw in the previous section, we can learn a collection of functions in two ways.  </a:t>
            </a:r>
          </a:p>
          <a:p>
            <a:r>
              <a:rPr lang="en-US"/>
              <a:t>	OvA attempts to have each function predict a single bit w/o looking at the rest!  We call this LOCAL learning.</a:t>
            </a:r>
          </a:p>
          <a:p>
            <a:r>
              <a:rPr lang="en-US"/>
              <a:t>         CC also learns the collection, but in a way the RESPECTS THE GLOB REST.  LEARNS GLOBALLY all functions toghehter.</a:t>
            </a:r>
          </a:p>
          <a:p>
            <a:endParaRPr lang="en-US"/>
          </a:p>
          <a:p>
            <a:r>
              <a:rPr lang="en-US"/>
              <a:t>(LOOK AT SLIDE)!</a:t>
            </a:r>
          </a:p>
          <a:p>
            <a:endParaRPr lang="en-US"/>
          </a:p>
          <a:p>
            <a:r>
              <a:rPr lang="en-US"/>
              <a:t>Sequence tasks:</a:t>
            </a:r>
          </a:p>
          <a:p>
            <a:r>
              <a:rPr lang="en-US"/>
              <a:t>***** EX POS TAGGING, </a:t>
            </a:r>
          </a:p>
          <a:p>
            <a:r>
              <a:rPr lang="en-US"/>
              <a:t>	TWO WAYS TO VIEW LABEL 	::: Collection of word/pos pairs</a:t>
            </a:r>
          </a:p>
          <a:p>
            <a:r>
              <a:rPr lang="en-US"/>
              <a:t>							::: Single label (WHOLE SENT TAG).</a:t>
            </a:r>
          </a:p>
          <a:p>
            <a:r>
              <a:rPr lang="en-US"/>
              <a:t>	LEARN IN TWO WAYS 		::: Fucnt to predict each POS tag sep.</a:t>
            </a:r>
          </a:p>
          <a:p>
            <a:r>
              <a:rPr lang="en-US"/>
              <a:t>							::: Funct to predict whole tag seq at once.</a:t>
            </a:r>
          </a:p>
          <a:p>
            <a:endParaRPr lang="en-US"/>
          </a:p>
          <a:p>
            <a:r>
              <a:rPr lang="en-US"/>
              <a:t>Struct output:</a:t>
            </a:r>
          </a:p>
          <a:p>
            <a:r>
              <a:rPr lang="en-US"/>
              <a:t>	arbitrary global constraints</a:t>
            </a:r>
          </a:p>
          <a:p>
            <a:r>
              <a:rPr lang="en-US"/>
              <a:t>****	LOCAL FUNCTIONS DON’T HAVE ACCESS TO THE GLOBAL CONSTRAINTS</a:t>
            </a:r>
          </a:p>
          <a:p>
            <a:r>
              <a:rPr lang="en-US"/>
              <a:t>	--&gt; NO CHANCE!!</a:t>
            </a:r>
          </a:p>
        </p:txBody>
      </p:sp>
    </p:spTree>
    <p:extLst>
      <p:ext uri="{BB962C8B-B14F-4D97-AF65-F5344CB8AC3E}">
        <p14:creationId xmlns:p14="http://schemas.microsoft.com/office/powerpoint/2010/main" val="1247509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714A-090A-477C-855C-1361C4BC38A6}" type="slidenum">
              <a:rPr lang="en-US"/>
              <a:pPr/>
              <a:t>6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697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EF87C5-C406-4332-B822-3E81DA2C673E}" type="slidenum">
              <a:rPr lang="en-US"/>
              <a:pPr/>
              <a:t>73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SPECIFICALLY, CC is a Framework for small output problems:</a:t>
            </a:r>
          </a:p>
          <a:p>
            <a:r>
              <a:rPr lang="en-US"/>
              <a:t>	MC,ML,CAT, HIER..</a:t>
            </a:r>
          </a:p>
          <a:p>
            <a:r>
              <a:rPr lang="en-US"/>
              <a:t>Key to unifying these  is to</a:t>
            </a:r>
          </a:p>
          <a:p>
            <a:r>
              <a:rPr lang="en-US"/>
              <a:t>	 learn a classifier to represent the CONSTRAINTS induced by the Mcat problem</a:t>
            </a:r>
          </a:p>
          <a:p>
            <a:endParaRPr lang="en-US"/>
          </a:p>
          <a:p>
            <a:r>
              <a:rPr lang="en-US"/>
              <a:t>TO reduce MCat to BIN, we</a:t>
            </a:r>
          </a:p>
          <a:p>
            <a:r>
              <a:rPr lang="en-US"/>
              <a:t>	transform each input example to a --&gt; set in higher dim space (pseudo)</a:t>
            </a:r>
          </a:p>
          <a:p>
            <a:r>
              <a:rPr lang="en-US"/>
              <a:t>	each pseudo-example in the pseudo-space is responsible for maintaining a single constraint</a:t>
            </a:r>
          </a:p>
          <a:p>
            <a:r>
              <a:rPr lang="en-US"/>
              <a:t>	Then, a SINGLE BINARY CLASSIFER CAN BE USED to learn these constraints.</a:t>
            </a:r>
          </a:p>
          <a:p>
            <a:endParaRPr lang="en-US"/>
          </a:p>
          <a:p>
            <a:r>
              <a:rPr lang="en-US"/>
              <a:t>Some NICE properties of this:</a:t>
            </a:r>
          </a:p>
          <a:p>
            <a:r>
              <a:rPr lang="en-US"/>
              <a:t>	Can use any binary alg.</a:t>
            </a:r>
          </a:p>
          <a:p>
            <a:r>
              <a:rPr lang="en-US"/>
              <a:t>	Many properties are inherited w/o much (or any) additional work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41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F831A-E11F-4AD7-B7F6-ABF92027085E}" type="slidenum">
              <a:rPr lang="en-US"/>
              <a:pPr/>
              <a:t>74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r>
              <a:rPr lang="en-US"/>
              <a:t>The TRANSFORMATIONS are very natural</a:t>
            </a:r>
          </a:p>
          <a:p>
            <a:endParaRPr lang="en-US"/>
          </a:p>
          <a:p>
            <a:r>
              <a:rPr lang="en-US"/>
              <a:t>GO THROUGH!!!</a:t>
            </a:r>
          </a:p>
          <a:p>
            <a:r>
              <a:rPr lang="en-US"/>
              <a:t>MC:</a:t>
            </a:r>
          </a:p>
          <a:p>
            <a:r>
              <a:rPr lang="en-US"/>
              <a:t>ML:</a:t>
            </a:r>
          </a:p>
          <a:p>
            <a:r>
              <a:rPr lang="en-US"/>
              <a:t>LR:</a:t>
            </a:r>
          </a:p>
          <a:p>
            <a:endParaRPr lang="en-US"/>
          </a:p>
          <a:p>
            <a:r>
              <a:rPr lang="en-US"/>
              <a:t>In general, we define a constraint example as one where the labels</a:t>
            </a:r>
          </a:p>
          <a:p>
            <a:r>
              <a:rPr lang="en-US"/>
              <a:t>	partial order</a:t>
            </a:r>
          </a:p>
          <a:p>
            <a:r>
              <a:rPr lang="en-US"/>
              <a:t>	defined by pairwise preferences.</a:t>
            </a:r>
          </a:p>
          <a:p>
            <a:r>
              <a:rPr lang="en-US"/>
              <a:t>CC classifier produces this order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Then we map the problem to the (PSEUDO) space </a:t>
            </a:r>
          </a:p>
          <a:p>
            <a:r>
              <a:rPr lang="en-US"/>
              <a:t>	where each of the pairwise constraints can be maintained</a:t>
            </a:r>
          </a:p>
          <a:p>
            <a:r>
              <a:rPr lang="en-US"/>
              <a:t>	and LEARN</a:t>
            </a:r>
          </a:p>
          <a:p>
            <a:endParaRPr lang="en-US"/>
          </a:p>
          <a:p>
            <a:r>
              <a:rPr lang="en-US"/>
              <a:t>TRANSITION:  I describe this mapping for the linear case.</a:t>
            </a:r>
          </a:p>
        </p:txBody>
      </p:sp>
    </p:spTree>
    <p:extLst>
      <p:ext uri="{BB962C8B-B14F-4D97-AF65-F5344CB8AC3E}">
        <p14:creationId xmlns:p14="http://schemas.microsoft.com/office/powerpoint/2010/main" val="8564424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9A8E89-45CC-4A83-BF81-DDCCBC28CFCE}" type="slidenum">
              <a:rPr lang="en-US"/>
              <a:pPr/>
              <a:t>75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Take a moment  to go over some of the implications of the previous construction</a:t>
            </a:r>
          </a:p>
          <a:p>
            <a:r>
              <a:rPr lang="en-US"/>
              <a:t>1.	ANY  BINARY classifier can be used -- as long as it respects constraints!!!</a:t>
            </a:r>
          </a:p>
          <a:p>
            <a:endParaRPr lang="en-US"/>
          </a:p>
          <a:p>
            <a:r>
              <a:rPr lang="en-US"/>
              <a:t>2.	In the LINEAR CASE, many nice results</a:t>
            </a:r>
          </a:p>
          <a:p>
            <a:r>
              <a:rPr lang="en-US"/>
              <a:t>	1.  PERCEPTRON CONVERGENCE  implies that ANY argmax function can be learnined </a:t>
            </a:r>
          </a:p>
          <a:p>
            <a:r>
              <a:rPr lang="en-US"/>
              <a:t>		(ulike OvA and other decomp. methods) </a:t>
            </a:r>
          </a:p>
          <a:p>
            <a:r>
              <a:rPr lang="en-US"/>
              <a:t> 	2.  Related to some recent work in MC setting</a:t>
            </a:r>
          </a:p>
          <a:p>
            <a:r>
              <a:rPr lang="en-US"/>
              <a:t>		perceptron --&gt; Ultraconservative online alg</a:t>
            </a:r>
          </a:p>
          <a:p>
            <a:r>
              <a:rPr lang="en-US"/>
              <a:t>		winnow --&gt; multiclass winnow</a:t>
            </a:r>
          </a:p>
          <a:p>
            <a:r>
              <a:rPr lang="en-US"/>
              <a:t>	3.   Not only ALG, but ANALYSIS as well</a:t>
            </a:r>
          </a:p>
          <a:p>
            <a:r>
              <a:rPr lang="en-US"/>
              <a:t>		BEFORE:  new bounds were developed. </a:t>
            </a:r>
          </a:p>
          <a:p>
            <a:r>
              <a:rPr lang="en-US"/>
              <a:t>		NOW: extension is easy.</a:t>
            </a:r>
          </a:p>
          <a:p>
            <a:endParaRPr lang="en-US"/>
          </a:p>
          <a:p>
            <a:r>
              <a:rPr lang="en-US"/>
              <a:t>	[CLICK]</a:t>
            </a:r>
          </a:p>
          <a:p>
            <a:r>
              <a:rPr lang="en-US"/>
              <a:t>	LOOK at separation in low and high!</a:t>
            </a:r>
          </a:p>
          <a:p>
            <a:r>
              <a:rPr lang="en-US"/>
              <a:t>	Requires just a small amount of tweaking to develop margin bounds and VC bounds.</a:t>
            </a:r>
          </a:p>
        </p:txBody>
      </p:sp>
    </p:spTree>
    <p:extLst>
      <p:ext uri="{BB962C8B-B14F-4D97-AF65-F5344CB8AC3E}">
        <p14:creationId xmlns:p14="http://schemas.microsoft.com/office/powerpoint/2010/main" val="7107687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69AF4A-9E21-4816-8BB2-F2784038604A}" type="slidenum">
              <a:rPr lang="en-US"/>
              <a:pPr/>
              <a:t>76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In the common case, where each class is represented using a linear function (vi.x),</a:t>
            </a:r>
          </a:p>
          <a:p>
            <a:r>
              <a:rPr lang="en-US"/>
              <a:t>	we have both margin based generalization bounds and structure-based bounds.</a:t>
            </a:r>
          </a:p>
          <a:p>
            <a:r>
              <a:rPr lang="en-US"/>
              <a:t>	begin with margin</a:t>
            </a:r>
          </a:p>
          <a:p>
            <a:endParaRPr lang="en-US"/>
          </a:p>
          <a:p>
            <a:r>
              <a:rPr lang="en-US"/>
              <a:t>A very natural definition of margin emerges from the CC framework</a:t>
            </a:r>
          </a:p>
          <a:p>
            <a:r>
              <a:rPr lang="en-US"/>
              <a:t>The classifier will learn decision function whose boundaries are gamma-“far” away from the example points.</a:t>
            </a:r>
          </a:p>
          <a:p>
            <a:r>
              <a:rPr lang="en-US"/>
              <a:t>In this case, we can make a statement as to the generality of the classifier.</a:t>
            </a:r>
          </a:p>
          <a:p>
            <a:endParaRPr lang="en-US"/>
          </a:p>
          <a:p>
            <a:r>
              <a:rPr lang="en-US"/>
              <a:t>Specifically, for a given confidence level, we guarantee that the error decreases as the margin and number of examples correctly classified increases and decreases if we are required to predict many constraints (C)</a:t>
            </a:r>
          </a:p>
          <a:p>
            <a:endParaRPr lang="en-US"/>
          </a:p>
          <a:p>
            <a:r>
              <a:rPr lang="en-US"/>
              <a:t>----------------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Then one class i is “prefered” over another class j if vi.x &gt; vj.x</a:t>
            </a:r>
          </a:p>
          <a:p>
            <a:endParaRPr lang="en-US"/>
          </a:p>
          <a:p>
            <a:r>
              <a:rPr lang="en-US"/>
              <a:t>We can provide margin-based bounds and Growth function based bounds</a:t>
            </a:r>
          </a:p>
          <a:p>
            <a:endParaRPr lang="en-US"/>
          </a:p>
          <a:p>
            <a:r>
              <a:rPr lang="en-US"/>
              <a:t>A natural definition of margin falls out of this work</a:t>
            </a:r>
          </a:p>
          <a:p>
            <a:r>
              <a:rPr lang="en-US"/>
              <a:t>	simply the the distance between the classifier and the nearest example</a:t>
            </a:r>
          </a:p>
          <a:p>
            <a:r>
              <a:rPr lang="en-US"/>
              <a:t>	draw a padding around the classifier</a:t>
            </a:r>
          </a:p>
          <a:p>
            <a:endParaRPr lang="en-US"/>
          </a:p>
          <a:p>
            <a:r>
              <a:rPr lang="en-US"/>
              <a:t>Then, we can show a bound where the error increases with </a:t>
            </a:r>
          </a:p>
          <a:p>
            <a:r>
              <a:rPr lang="en-US"/>
              <a:t>	C the number of constraints enforced</a:t>
            </a:r>
          </a:p>
          <a:p>
            <a:r>
              <a:rPr lang="en-US"/>
              <a:t>And decreases with</a:t>
            </a:r>
          </a:p>
          <a:p>
            <a:r>
              <a:rPr lang="en-US"/>
              <a:t>	m more examples</a:t>
            </a:r>
          </a:p>
          <a:p>
            <a:r>
              <a:rPr lang="en-US"/>
              <a:t>	gamma larger margin</a:t>
            </a:r>
          </a:p>
        </p:txBody>
      </p:sp>
    </p:spTree>
    <p:extLst>
      <p:ext uri="{BB962C8B-B14F-4D97-AF65-F5344CB8AC3E}">
        <p14:creationId xmlns:p14="http://schemas.microsoft.com/office/powerpoint/2010/main" val="3085098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B665E-3781-4805-B6A4-1A8E687949C4}" type="slidenum">
              <a:rPr lang="en-US"/>
              <a:pPr/>
              <a:t>77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Margin bounds are data dependent, however there are additional bounds that depend on the complexity of the classifier involved</a:t>
            </a:r>
          </a:p>
          <a:p>
            <a:endParaRPr lang="en-US"/>
          </a:p>
          <a:p>
            <a:r>
              <a:rPr lang="en-US"/>
              <a:t>Here, this means the number of linear boundaries in the final classification</a:t>
            </a:r>
          </a:p>
          <a:p>
            <a:r>
              <a:rPr lang="en-US"/>
              <a:t>	increase with </a:t>
            </a:r>
          </a:p>
          <a:p>
            <a:r>
              <a:rPr lang="en-US"/>
              <a:t>		k -number of classes</a:t>
            </a:r>
          </a:p>
          <a:p>
            <a:r>
              <a:rPr lang="en-US"/>
              <a:t>		d- dimension </a:t>
            </a:r>
          </a:p>
          <a:p>
            <a:r>
              <a:rPr lang="en-US"/>
              <a:t>	decrese with </a:t>
            </a:r>
          </a:p>
          <a:p>
            <a:r>
              <a:rPr lang="en-US"/>
              <a:t>		m - more examples, (for law of large number reasons)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195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A3A2D-20D4-4B51-BBEA-3419B3B6AF4E}" type="slidenum">
              <a:rPr lang="en-US"/>
              <a:pPr/>
              <a:t>78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570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9CCE2-7533-4DED-B41A-08C8FCCE74A7}" type="slidenum">
              <a:rPr lang="en-US"/>
              <a:pPr/>
              <a:t>79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view SEQ Pred as a classification problem w/ VERY LARGE # of classes</a:t>
            </a:r>
          </a:p>
          <a:p>
            <a:r>
              <a:rPr lang="en-US"/>
              <a:t>	Label is a list of tokens ( each from {1,..,K})</a:t>
            </a:r>
          </a:p>
          <a:p>
            <a:r>
              <a:rPr lang="en-US"/>
              <a:t>	e.g. POS tagging:  50 POStags,  --&gt; Seq of len 10 has 50^10 classes</a:t>
            </a:r>
          </a:p>
          <a:p>
            <a:endParaRPr lang="en-US"/>
          </a:p>
          <a:p>
            <a:r>
              <a:rPr lang="en-US"/>
              <a:t>ALSO, STRCUT. OUT. PRED is mult-cat.</a:t>
            </a:r>
          </a:p>
          <a:p>
            <a:r>
              <a:rPr lang="en-US"/>
              <a:t>	assignm labels to a set of variables.</a:t>
            </a:r>
          </a:p>
          <a:p>
            <a:r>
              <a:rPr lang="en-US"/>
              <a:t>	Doesn’t have to be an ordered list</a:t>
            </a:r>
          </a:p>
          <a:p>
            <a:endParaRPr lang="en-US"/>
          </a:p>
          <a:p>
            <a:r>
              <a:rPr lang="en-US"/>
              <a:t>	IMPORTANT ASPECT -- CONSTRAINED OUTPUT!</a:t>
            </a:r>
          </a:p>
          <a:p>
            <a:r>
              <a:rPr lang="en-US"/>
              <a:t>		based on domain or problem specification or output type</a:t>
            </a:r>
          </a:p>
          <a:p>
            <a:endParaRPr lang="en-US"/>
          </a:p>
          <a:p>
            <a:r>
              <a:rPr lang="en-US"/>
              <a:t>	NOT CLEAR, but SRL example next slide...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62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714A-090A-477C-855C-1361C4BC38A6}" type="slidenum">
              <a:rPr lang="en-US"/>
              <a:pPr/>
              <a:t>7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70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714A-090A-477C-855C-1361C4BC38A6}" type="slidenum">
              <a:rPr lang="en-US"/>
              <a:pPr/>
              <a:t>8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80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714A-090A-477C-855C-1361C4BC38A6}" type="slidenum">
              <a:rPr lang="en-US"/>
              <a:pPr/>
              <a:t>9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41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714A-090A-477C-855C-1361C4BC38A6}" type="slidenum">
              <a:rPr lang="en-US"/>
              <a:pPr/>
              <a:t>10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820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27EC5-2932-47D7-BAE4-07EA984CB597}" type="slidenum">
              <a:rPr lang="en-US"/>
              <a:pPr/>
              <a:t>22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95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8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30822"/>
            <a:ext cx="7772400" cy="95977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1219200"/>
            <a:ext cx="7772400" cy="498316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6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90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419600" y="6248400"/>
            <a:ext cx="4038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34956E49-9B35-407E-B5F2-C84A7F7C3F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xfrm>
            <a:off x="4419600" y="6553200"/>
            <a:ext cx="3048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44350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2227476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209759" y="6348197"/>
            <a:ext cx="8781841" cy="509803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INTRODUCTION			CS446 Fall ’11			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8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371600" y="12700"/>
            <a:ext cx="0" cy="5783263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2736"/>
              <a:ext cx="0" cy="4652962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F243E"/>
                </a:solidFill>
                <a:latin typeface="Times New Roman" pitchFamily="18" charset="0"/>
              </a:endParaRPr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7FA9-2A0B-4E61-8101-EE863245E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00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>
                <a:solidFill>
                  <a:srgbClr val="0F243E"/>
                </a:solidFill>
              </a:endParaRPr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>
                <a:solidFill>
                  <a:srgbClr val="0F243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  <a:solidFill>
            <a:schemeClr val="accent6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2227476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>
                <a:solidFill>
                  <a:srgbClr val="0F243E"/>
                </a:solidFill>
              </a:rPr>
              <a:pPr/>
              <a:t>‹#›</a:t>
            </a:fld>
            <a:endParaRPr lang="en-US" dirty="0">
              <a:solidFill>
                <a:srgbClr val="0F2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1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Content Placeholder 14"/>
          <p:cNvSpPr txBox="1">
            <a:spLocks/>
          </p:cNvSpPr>
          <p:nvPr userDrawn="1"/>
        </p:nvSpPr>
        <p:spPr>
          <a:xfrm>
            <a:off x="209759" y="6348197"/>
            <a:ext cx="8781841" cy="50980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CIS419/519 Fall ’18				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0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90" r:id="rId6"/>
    <p:sldLayoutId id="2147483691" r:id="rId7"/>
    <p:sldLayoutId id="2147483692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Tx/>
        <a:buSzPct val="75000"/>
        <a:buFont typeface="Wingdings" panose="05000000000000000000" pitchFamily="2" charset="2"/>
        <a:buChar char="§"/>
        <a:defRPr sz="2000" kern="1200">
          <a:solidFill>
            <a:schemeClr val="accent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600" kern="1200">
          <a:solidFill>
            <a:schemeClr val="accent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˗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nroth@seas.upenn.edu" TargetMode="External"/><Relationship Id="rId2" Type="http://schemas.openxmlformats.org/officeDocument/2006/relationships/hyperlink" Target="http://www.seas.upenn.edu/~cis519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is.upenn.edu/~danroth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eweb.ucsd.edu/~yfreund/adaboos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4.bin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38200" y="76201"/>
            <a:ext cx="7772400" cy="2057400"/>
          </a:xfrm>
        </p:spPr>
        <p:txBody>
          <a:bodyPr/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>
                <a:solidFill>
                  <a:srgbClr val="0000FF"/>
                </a:solidFill>
              </a:rPr>
              <a:t>CIS 519/419 </a:t>
            </a:r>
            <a:br>
              <a:rPr lang="en-US" sz="3600" b="1" dirty="0">
                <a:solidFill>
                  <a:srgbClr val="0000FF"/>
                </a:solidFill>
              </a:rPr>
            </a:br>
            <a:r>
              <a:rPr lang="en-US" sz="3600" b="1" dirty="0">
                <a:solidFill>
                  <a:srgbClr val="0000FF"/>
                </a:solidFill>
              </a:rPr>
              <a:t>Applied Machine Learning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>
                <a:hlinkClick r:id="rId2"/>
              </a:rPr>
              <a:t>www.seas.upenn.edu/~</a:t>
            </a:r>
            <a:r>
              <a:rPr lang="en-US" sz="3600" dirty="0" smtClean="0">
                <a:hlinkClick r:id="rId2"/>
              </a:rPr>
              <a:t>cis519</a:t>
            </a:r>
            <a:r>
              <a:rPr lang="en-US" sz="3600" dirty="0" smtClean="0"/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chemeClr val="tx1"/>
                </a:solidFill>
              </a:rPr>
              <a:t>Dan Roth</a:t>
            </a:r>
          </a:p>
          <a:p>
            <a:pPr algn="l"/>
            <a:r>
              <a:rPr lang="nl-NL" dirty="0" smtClean="0">
                <a:hlinkClick r:id="rId3"/>
              </a:rPr>
              <a:t>danroth@seas.upenn.edu</a:t>
            </a:r>
            <a:r>
              <a:rPr lang="nl-NL" dirty="0" smtClean="0"/>
              <a:t> </a:t>
            </a:r>
            <a:endParaRPr lang="nl-NL" dirty="0"/>
          </a:p>
          <a:p>
            <a:pPr algn="l"/>
            <a:r>
              <a:rPr lang="nl-NL" dirty="0">
                <a:hlinkClick r:id="rId4"/>
              </a:rPr>
              <a:t>http://www.cis.upenn.edu/~danroth</a:t>
            </a:r>
            <a:r>
              <a:rPr lang="nl-NL" dirty="0" smtClean="0">
                <a:hlinkClick r:id="rId4"/>
              </a:rPr>
              <a:t>/</a:t>
            </a:r>
            <a:r>
              <a:rPr lang="nl-NL" dirty="0" smtClean="0"/>
              <a:t> </a:t>
            </a:r>
            <a:endParaRPr lang="nl-NL" dirty="0"/>
          </a:p>
          <a:p>
            <a:pPr algn="l"/>
            <a:r>
              <a:rPr lang="nl-NL" dirty="0">
                <a:solidFill>
                  <a:schemeClr val="tx1"/>
                </a:solidFill>
              </a:rPr>
              <a:t>461C, 3401 Walnut</a:t>
            </a:r>
          </a:p>
          <a:p>
            <a:pPr algn="l"/>
            <a:endParaRPr lang="nl-NL" dirty="0"/>
          </a:p>
        </p:txBody>
      </p:sp>
      <p:sp>
        <p:nvSpPr>
          <p:cNvPr id="7" name="Rectangle 6"/>
          <p:cNvSpPr/>
          <p:nvPr/>
        </p:nvSpPr>
        <p:spPr>
          <a:xfrm>
            <a:off x="336605" y="5638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Slides were created by Dan Roth (for CIS519/419 at Penn or CS446 at UIUC), Eric Eaton for CIS519/419 at Penn, or from other authors who have made their ML slides available. </a:t>
            </a:r>
          </a:p>
        </p:txBody>
      </p:sp>
    </p:spTree>
    <p:extLst>
      <p:ext uri="{BB962C8B-B14F-4D97-AF65-F5344CB8AC3E}">
        <p14:creationId xmlns:p14="http://schemas.microsoft.com/office/powerpoint/2010/main" val="23543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History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[</a:t>
            </a:r>
            <a:r>
              <a:rPr lang="en-US" dirty="0" err="1"/>
              <a:t>Schapire</a:t>
            </a:r>
            <a:r>
              <a:rPr lang="en-US" dirty="0"/>
              <a:t> ’89</a:t>
            </a:r>
            <a:r>
              <a:rPr lang="en-US" dirty="0" smtClean="0"/>
              <a:t>]: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</a:t>
            </a:r>
            <a:r>
              <a:rPr lang="en-US" dirty="0" smtClean="0"/>
              <a:t>irst </a:t>
            </a:r>
            <a:r>
              <a:rPr lang="en-US" dirty="0"/>
              <a:t>provable boosting </a:t>
            </a:r>
            <a:r>
              <a:rPr lang="en-US" dirty="0" smtClean="0"/>
              <a:t>algorithm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Call </a:t>
            </a:r>
            <a:r>
              <a:rPr lang="en-US" dirty="0"/>
              <a:t>weak learner three times on </a:t>
            </a:r>
            <a:r>
              <a:rPr lang="en-US" dirty="0" smtClean="0"/>
              <a:t>three modified distributions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Get </a:t>
            </a:r>
            <a:r>
              <a:rPr lang="en-US" dirty="0"/>
              <a:t>slight boost in </a:t>
            </a:r>
            <a:r>
              <a:rPr lang="en-US" dirty="0" smtClean="0"/>
              <a:t>accuracy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apply </a:t>
            </a:r>
            <a:r>
              <a:rPr lang="en-US" dirty="0"/>
              <a:t>recursively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[</a:t>
            </a:r>
            <a:r>
              <a:rPr lang="en-US" dirty="0"/>
              <a:t>Freund ’90]: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“Optimal</a:t>
            </a:r>
            <a:r>
              <a:rPr lang="en-US" dirty="0"/>
              <a:t>” algorithm that “boosts by majority”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[</a:t>
            </a:r>
            <a:r>
              <a:rPr lang="en-US" dirty="0" err="1"/>
              <a:t>Drucker</a:t>
            </a:r>
            <a:r>
              <a:rPr lang="en-US" dirty="0"/>
              <a:t>, </a:t>
            </a:r>
            <a:r>
              <a:rPr lang="en-US" dirty="0" err="1"/>
              <a:t>Schapire</a:t>
            </a:r>
            <a:r>
              <a:rPr lang="en-US" dirty="0"/>
              <a:t> &amp; </a:t>
            </a:r>
            <a:r>
              <a:rPr lang="en-US" dirty="0" err="1"/>
              <a:t>Simard</a:t>
            </a:r>
            <a:r>
              <a:rPr lang="en-US" dirty="0"/>
              <a:t> ’92]: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First </a:t>
            </a:r>
            <a:r>
              <a:rPr lang="en-US" dirty="0"/>
              <a:t>experiments using boosting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Limited </a:t>
            </a:r>
            <a:r>
              <a:rPr lang="en-US" dirty="0"/>
              <a:t>by practical </a:t>
            </a:r>
            <a:r>
              <a:rPr lang="en-US" dirty="0" smtClean="0"/>
              <a:t>drawbacks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dirty="0"/>
              <a:t>[Freund &amp; </a:t>
            </a:r>
            <a:r>
              <a:rPr lang="en-US" dirty="0" err="1"/>
              <a:t>Schapire</a:t>
            </a:r>
            <a:r>
              <a:rPr lang="en-US" dirty="0"/>
              <a:t> ’95]: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Introduced </a:t>
            </a:r>
            <a:r>
              <a:rPr lang="en-US" sz="1600" dirty="0"/>
              <a:t>“</a:t>
            </a:r>
            <a:r>
              <a:rPr lang="en-US" sz="1600" dirty="0" err="1"/>
              <a:t>AdaBoost</a:t>
            </a:r>
            <a:r>
              <a:rPr lang="en-US" sz="1600" dirty="0"/>
              <a:t>” algorithm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Strong </a:t>
            </a:r>
            <a:r>
              <a:rPr lang="en-US" sz="1600" dirty="0"/>
              <a:t>practical advantages over </a:t>
            </a:r>
            <a:r>
              <a:rPr lang="en-US" sz="1600" dirty="0" smtClean="0"/>
              <a:t>previous boosting algorithms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AdaBoost</a:t>
            </a:r>
            <a:r>
              <a:rPr lang="en-US" dirty="0" smtClean="0"/>
              <a:t> was followed by a huge number of papers and practical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3333B2-3A36-4D34-BFAF-263E0A6B01EA}" type="slidenum">
              <a:rPr lang="en-US"/>
              <a:pPr/>
              <a:t>10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486400" y="2438400"/>
            <a:ext cx="3276600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u="none" dirty="0" smtClean="0">
                <a:latin typeface="+mn-lt"/>
              </a:rPr>
              <a:t>Some lessons for Ph.D. students</a:t>
            </a:r>
            <a:endParaRPr lang="en-US" sz="1800" u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852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1" grpId="0" build="p" autoUpdateAnimBg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Formal View of Boosting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</a:t>
            </a:r>
            <a:r>
              <a:rPr lang="en-US" dirty="0" smtClean="0">
                <a:solidFill>
                  <a:srgbClr val="3333FF"/>
                </a:solidFill>
              </a:rPr>
              <a:t>training set </a:t>
            </a:r>
            <a:r>
              <a:rPr lang="en-US" dirty="0" smtClean="0"/>
              <a:t>(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Calibri"/>
              </a:rPr>
              <a:t>y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), … (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m</a:t>
            </a:r>
            <a:r>
              <a:rPr lang="en-US" dirty="0" smtClean="0"/>
              <a:t>, </a:t>
            </a:r>
            <a:r>
              <a:rPr lang="en-US" dirty="0" err="1" smtClean="0">
                <a:latin typeface="Calibri"/>
              </a:rPr>
              <a:t>y</a:t>
            </a:r>
            <a:r>
              <a:rPr lang="en-US" baseline="-25000" dirty="0" err="1" smtClean="0">
                <a:latin typeface="Calibri"/>
              </a:rPr>
              <a:t>m</a:t>
            </a:r>
            <a:r>
              <a:rPr lang="en-US" dirty="0" smtClean="0"/>
              <a:t>)</a:t>
            </a:r>
          </a:p>
          <a:p>
            <a:r>
              <a:rPr lang="en-US" dirty="0" err="1" smtClean="0">
                <a:latin typeface="Calibri"/>
              </a:rPr>
              <a:t>y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 </a:t>
            </a:r>
            <a:r>
              <a:rPr lang="az-Cyrl-A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en-US" dirty="0" smtClean="0"/>
              <a:t> {-1, +1} is the correct label of instance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</a:t>
            </a:r>
            <a:r>
              <a:rPr lang="az-Cyrl-AZ" sz="1800" dirty="0">
                <a:solidFill>
                  <a:srgbClr val="0F24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en-US" dirty="0" smtClean="0"/>
              <a:t> X</a:t>
            </a:r>
          </a:p>
          <a:p>
            <a:r>
              <a:rPr lang="en-US" dirty="0" smtClean="0"/>
              <a:t>For t = 1, …, T</a:t>
            </a:r>
          </a:p>
          <a:p>
            <a:pPr lvl="1"/>
            <a:r>
              <a:rPr lang="en-US" dirty="0" smtClean="0"/>
              <a:t>Construct a </a:t>
            </a:r>
            <a:r>
              <a:rPr lang="en-US" dirty="0" smtClean="0">
                <a:solidFill>
                  <a:srgbClr val="3333FF"/>
                </a:solidFill>
              </a:rPr>
              <a:t>distribution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D</a:t>
            </a:r>
            <a:r>
              <a:rPr lang="en-US" baseline="-25000" dirty="0" smtClean="0">
                <a:latin typeface="Calibri"/>
              </a:rPr>
              <a:t>t</a:t>
            </a:r>
            <a:r>
              <a:rPr lang="en-US" dirty="0" smtClean="0"/>
              <a:t> on {1,…m}</a:t>
            </a:r>
          </a:p>
          <a:p>
            <a:pPr lvl="1"/>
            <a:r>
              <a:rPr lang="en-US" dirty="0" smtClean="0"/>
              <a:t>Find </a:t>
            </a:r>
            <a:r>
              <a:rPr lang="en-US" dirty="0" smtClean="0">
                <a:solidFill>
                  <a:srgbClr val="3333FF"/>
                </a:solidFill>
              </a:rPr>
              <a:t>weak hypothesis </a:t>
            </a:r>
            <a:r>
              <a:rPr lang="en-US" dirty="0" smtClean="0"/>
              <a:t>(“rule of thumb”)</a:t>
            </a:r>
          </a:p>
          <a:p>
            <a:pPr marL="457200" lvl="1" indent="0">
              <a:buNone/>
            </a:pPr>
            <a:r>
              <a:rPr lang="en-US" dirty="0" smtClean="0">
                <a:latin typeface="Calibri"/>
              </a:rPr>
              <a:t>                    </a:t>
            </a:r>
            <a:r>
              <a:rPr lang="en-US" dirty="0" err="1" smtClean="0">
                <a:solidFill>
                  <a:srgbClr val="3333FF"/>
                </a:solidFill>
                <a:latin typeface="Calibri"/>
              </a:rPr>
              <a:t>h</a:t>
            </a:r>
            <a:r>
              <a:rPr lang="en-US" baseline="-25000" dirty="0" err="1" smtClean="0">
                <a:solidFill>
                  <a:srgbClr val="3333FF"/>
                </a:solidFill>
                <a:latin typeface="Calibri"/>
              </a:rPr>
              <a:t>t</a:t>
            </a:r>
            <a:r>
              <a:rPr lang="en-US" dirty="0" smtClean="0"/>
              <a:t> : X </a:t>
            </a:r>
            <a:r>
              <a:rPr lang="en-US" dirty="0" smtClean="0">
                <a:latin typeface="cmsy10"/>
                <a:sym typeface="Wingdings" panose="05000000000000000000" pitchFamily="2" charset="2"/>
              </a:rPr>
              <a:t></a:t>
            </a:r>
            <a:r>
              <a:rPr lang="en-US" dirty="0" smtClean="0"/>
              <a:t> {-1, +1}</a:t>
            </a:r>
          </a:p>
          <a:p>
            <a:pPr marL="457200" lvl="1" indent="0">
              <a:buNone/>
            </a:pPr>
            <a:r>
              <a:rPr lang="en-US" dirty="0" smtClean="0"/>
              <a:t>     with small error </a:t>
            </a:r>
            <a:r>
              <a:rPr lang="el-GR" dirty="0" smtClean="0">
                <a:latin typeface="cmsy10"/>
              </a:rPr>
              <a:t>ε</a:t>
            </a:r>
            <a:r>
              <a:rPr lang="en-US" baseline="-25000" dirty="0" smtClean="0">
                <a:solidFill>
                  <a:srgbClr val="3333FF"/>
                </a:solidFill>
                <a:latin typeface="Calibri"/>
              </a:rPr>
              <a:t>t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smtClean="0"/>
              <a:t>on </a:t>
            </a:r>
            <a:r>
              <a:rPr lang="en-US" dirty="0" smtClean="0">
                <a:latin typeface="Calibri"/>
              </a:rPr>
              <a:t>D</a:t>
            </a:r>
            <a:r>
              <a:rPr lang="en-US" baseline="-25000" dirty="0" smtClean="0">
                <a:latin typeface="Calibri"/>
              </a:rPr>
              <a:t>t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dirty="0" smtClean="0">
                <a:latin typeface="cmmi10"/>
              </a:rPr>
              <a:t> 		</a:t>
            </a:r>
            <a:r>
              <a:rPr lang="el-GR" dirty="0" smtClean="0">
                <a:latin typeface="cmsy10"/>
              </a:rPr>
              <a:t>ε</a:t>
            </a:r>
            <a:r>
              <a:rPr lang="en-US" baseline="-25000" dirty="0" smtClean="0">
                <a:solidFill>
                  <a:srgbClr val="3333FF"/>
                </a:solidFill>
              </a:rPr>
              <a:t>t </a:t>
            </a:r>
            <a:r>
              <a:rPr lang="en-US" dirty="0" smtClean="0"/>
              <a:t>= </a:t>
            </a:r>
            <a:r>
              <a:rPr lang="en-US" dirty="0" err="1" smtClean="0">
                <a:latin typeface="Calibri"/>
              </a:rPr>
              <a:t>Pr</a:t>
            </a:r>
            <a:r>
              <a:rPr lang="en-US" baseline="-25000" dirty="0" err="1" smtClean="0">
                <a:latin typeface="Calibri"/>
              </a:rPr>
              <a:t>D</a:t>
            </a:r>
            <a:r>
              <a:rPr lang="en-US" dirty="0" smtClean="0">
                <a:latin typeface="Calibri"/>
              </a:rPr>
              <a:t> [</a:t>
            </a:r>
            <a:r>
              <a:rPr lang="en-US" dirty="0" err="1" smtClean="0">
                <a:latin typeface="Calibri"/>
              </a:rPr>
              <a:t>h</a:t>
            </a:r>
            <a:r>
              <a:rPr lang="en-US" baseline="-25000" dirty="0" err="1" smtClean="0">
                <a:latin typeface="Calibri"/>
              </a:rPr>
              <a:t>t</a:t>
            </a:r>
            <a:r>
              <a:rPr lang="en-US" dirty="0" smtClean="0">
                <a:latin typeface="Calibri"/>
              </a:rPr>
              <a:t> (x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) </a:t>
            </a:r>
            <a:r>
              <a:rPr lang="en-US" dirty="0" smtClean="0">
                <a:latin typeface="cmsy10"/>
              </a:rPr>
              <a:t>≠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y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]</a:t>
            </a:r>
          </a:p>
          <a:p>
            <a:r>
              <a:rPr lang="en-US" dirty="0" smtClean="0"/>
              <a:t>Output: </a:t>
            </a:r>
            <a:r>
              <a:rPr lang="en-US" dirty="0" smtClean="0">
                <a:solidFill>
                  <a:srgbClr val="3333FF"/>
                </a:solidFill>
              </a:rPr>
              <a:t>final hypothesis </a:t>
            </a:r>
            <a:r>
              <a:rPr lang="en-US" dirty="0" err="1" smtClean="0">
                <a:latin typeface="Calibri"/>
              </a:rPr>
              <a:t>H</a:t>
            </a:r>
            <a:r>
              <a:rPr lang="en-US" baseline="-25000" dirty="0" err="1" smtClean="0">
                <a:latin typeface="Calibri"/>
              </a:rPr>
              <a:t>final</a:t>
            </a:r>
            <a:endParaRPr lang="en-US" baseline="-25000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9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ular Callout 11"/>
          <p:cNvSpPr/>
          <p:nvPr/>
        </p:nvSpPr>
        <p:spPr>
          <a:xfrm>
            <a:off x="5879502" y="1752600"/>
            <a:ext cx="3200400" cy="493167"/>
          </a:xfrm>
          <a:prstGeom prst="wedgeRectCallout">
            <a:avLst>
              <a:gd name="adj1" fmla="val -111174"/>
              <a:gd name="adj2" fmla="val 251545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u="none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7772400" cy="4983163"/>
          </a:xfrm>
        </p:spPr>
        <p:txBody>
          <a:bodyPr/>
          <a:lstStyle/>
          <a:p>
            <a:pPr marL="342900" lvl="1" indent="-342900">
              <a:buClrTx/>
              <a:buBlip>
                <a:blip r:embed="rId2"/>
              </a:buBlip>
            </a:pPr>
            <a:r>
              <a:rPr lang="en-US" dirty="0" smtClean="0"/>
              <a:t>Constructing </a:t>
            </a:r>
            <a:r>
              <a:rPr lang="en-US" dirty="0" smtClean="0">
                <a:solidFill>
                  <a:srgbClr val="3333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3333FF"/>
                </a:solidFill>
                <a:latin typeface="Calibri"/>
              </a:rPr>
              <a:t>t</a:t>
            </a:r>
            <a:r>
              <a:rPr lang="en-US" dirty="0" smtClean="0"/>
              <a:t> </a:t>
            </a:r>
            <a:r>
              <a:rPr lang="en-US" dirty="0"/>
              <a:t>on {1,…m</a:t>
            </a:r>
            <a:r>
              <a:rPr lang="en-US" dirty="0" smtClean="0"/>
              <a:t>}: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3333FF"/>
                </a:solidFill>
                <a:latin typeface="Calibri"/>
              </a:rPr>
              <a:t>1</a:t>
            </a:r>
            <a:r>
              <a:rPr lang="en-US" dirty="0" smtClean="0">
                <a:solidFill>
                  <a:srgbClr val="3333FF"/>
                </a:solidFill>
                <a:latin typeface="Calibri"/>
              </a:rPr>
              <a:t>(</a:t>
            </a:r>
            <a:r>
              <a:rPr lang="en-US" dirty="0" err="1" smtClean="0">
                <a:solidFill>
                  <a:srgbClr val="3333FF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3333FF"/>
                </a:solidFill>
                <a:latin typeface="Calibri"/>
              </a:rPr>
              <a:t>)</a:t>
            </a:r>
            <a:r>
              <a:rPr lang="en-US" dirty="0" smtClean="0">
                <a:latin typeface="Calibri"/>
              </a:rPr>
              <a:t> = 1/m </a:t>
            </a:r>
          </a:p>
          <a:p>
            <a:pPr lvl="1"/>
            <a:r>
              <a:rPr lang="en-US" dirty="0" smtClean="0"/>
              <a:t>Given </a:t>
            </a:r>
            <a:r>
              <a:rPr lang="en-US" dirty="0" smtClean="0">
                <a:solidFill>
                  <a:srgbClr val="3333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3333FF"/>
                </a:solidFill>
                <a:latin typeface="Calibri"/>
              </a:rPr>
              <a:t>t</a:t>
            </a:r>
            <a:r>
              <a:rPr lang="en-US" dirty="0" smtClean="0"/>
              <a:t> and </a:t>
            </a:r>
            <a:r>
              <a:rPr lang="en-US" dirty="0"/>
              <a:t> </a:t>
            </a:r>
            <a:r>
              <a:rPr lang="en-US" dirty="0" err="1">
                <a:solidFill>
                  <a:srgbClr val="3333FF"/>
                </a:solidFill>
              </a:rPr>
              <a:t>h</a:t>
            </a:r>
            <a:r>
              <a:rPr lang="en-US" baseline="-25000" dirty="0" err="1">
                <a:solidFill>
                  <a:srgbClr val="3333FF"/>
                </a:solidFill>
              </a:rPr>
              <a:t>t</a:t>
            </a:r>
            <a:r>
              <a:rPr lang="en-US" dirty="0"/>
              <a:t> 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3333FF"/>
                </a:solidFill>
                <a:latin typeface="Calibri"/>
              </a:rPr>
              <a:t>t+1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smtClean="0"/>
              <a:t>=             </a:t>
            </a:r>
            <a:r>
              <a:rPr lang="en-US" dirty="0" smtClean="0">
                <a:latin typeface="Calibri"/>
              </a:rPr>
              <a:t>D</a:t>
            </a:r>
            <a:r>
              <a:rPr lang="en-US" baseline="-25000" dirty="0" smtClean="0">
                <a:latin typeface="Calibri"/>
              </a:rPr>
              <a:t>t</a:t>
            </a:r>
            <a:r>
              <a:rPr lang="en-US" dirty="0" smtClean="0">
                <a:latin typeface="Calibri"/>
              </a:rPr>
              <a:t>(i</a:t>
            </a:r>
            <a:r>
              <a:rPr lang="en-US" dirty="0" smtClean="0"/>
              <a:t>)/</a:t>
            </a:r>
            <a:r>
              <a:rPr lang="en-US" dirty="0" err="1" smtClean="0">
                <a:latin typeface="Calibri"/>
              </a:rPr>
              <a:t>z</a:t>
            </a:r>
            <a:r>
              <a:rPr lang="en-US" baseline="-25000" dirty="0" err="1" smtClean="0">
                <a:latin typeface="Calibri"/>
              </a:rPr>
              <a:t>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245795"/>
                </a:solidFill>
                <a:latin typeface="+mj-lt"/>
              </a:rPr>
              <a:t>x</a:t>
            </a:r>
            <a:r>
              <a:rPr lang="en-US" dirty="0" smtClean="0"/>
              <a:t> </a:t>
            </a:r>
            <a:r>
              <a:rPr lang="en-US" sz="2400" dirty="0" smtClean="0">
                <a:latin typeface="Calibri"/>
              </a:rPr>
              <a:t>e</a:t>
            </a:r>
            <a:r>
              <a:rPr lang="en-US" sz="2400" baseline="30000" dirty="0" smtClean="0">
                <a:latin typeface="Calibri"/>
              </a:rPr>
              <a:t>-</a:t>
            </a:r>
            <a:r>
              <a:rPr lang="el-GR" sz="2400" baseline="30000" dirty="0" smtClean="0">
                <a:latin typeface="cmmi10"/>
              </a:rPr>
              <a:t>α</a:t>
            </a:r>
            <a:r>
              <a:rPr lang="en-US" sz="2400" baseline="15000" dirty="0" smtClean="0">
                <a:latin typeface="cmmi10"/>
              </a:rPr>
              <a:t>t</a:t>
            </a:r>
            <a:r>
              <a:rPr lang="en-US" sz="2400" dirty="0" smtClean="0"/>
              <a:t>               </a:t>
            </a:r>
            <a:r>
              <a:rPr lang="en-US" dirty="0" smtClean="0">
                <a:solidFill>
                  <a:srgbClr val="3333FF"/>
                </a:solidFill>
              </a:rPr>
              <a:t>if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y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 = </a:t>
            </a:r>
            <a:r>
              <a:rPr lang="en-US" dirty="0" err="1" smtClean="0">
                <a:latin typeface="Calibri"/>
              </a:rPr>
              <a:t>h</a:t>
            </a:r>
            <a:r>
              <a:rPr lang="en-US" baseline="-25000" dirty="0" err="1" smtClean="0">
                <a:latin typeface="Calibri"/>
              </a:rPr>
              <a:t>t</a:t>
            </a:r>
            <a:r>
              <a:rPr lang="en-US" dirty="0" smtClean="0">
                <a:latin typeface="Calibri"/>
              </a:rPr>
              <a:t>(x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D</a:t>
            </a:r>
            <a:r>
              <a:rPr lang="en-US" baseline="-25000" dirty="0" smtClean="0"/>
              <a:t>t</a:t>
            </a:r>
            <a:r>
              <a:rPr lang="en-US" dirty="0" smtClean="0"/>
              <a:t>(i</a:t>
            </a:r>
            <a:r>
              <a:rPr lang="en-US" dirty="0"/>
              <a:t>)/</a:t>
            </a:r>
            <a:r>
              <a:rPr lang="en-US" dirty="0" err="1"/>
              <a:t>z</a:t>
            </a:r>
            <a:r>
              <a:rPr lang="en-US" baseline="-25000" dirty="0" err="1"/>
              <a:t>t</a:t>
            </a:r>
            <a:r>
              <a:rPr lang="en-US" dirty="0"/>
              <a:t> </a:t>
            </a:r>
            <a:r>
              <a:rPr lang="en-US" dirty="0">
                <a:solidFill>
                  <a:srgbClr val="245795"/>
                </a:solidFill>
              </a:rPr>
              <a:t>x</a:t>
            </a:r>
            <a:r>
              <a:rPr lang="en-US" dirty="0" smtClean="0"/>
              <a:t> 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+</a:t>
            </a:r>
            <a:r>
              <a:rPr lang="el-GR" sz="2400" baseline="30000" dirty="0" smtClean="0">
                <a:latin typeface="cmmi10"/>
              </a:rPr>
              <a:t>α</a:t>
            </a:r>
            <a:r>
              <a:rPr lang="en-US" baseline="15000" dirty="0" smtClean="0">
                <a:latin typeface="cmmi10"/>
              </a:rPr>
              <a:t>t</a:t>
            </a:r>
            <a:r>
              <a:rPr lang="en-US" dirty="0" smtClean="0"/>
              <a:t>                 </a:t>
            </a:r>
            <a:r>
              <a:rPr lang="en-US" dirty="0" smtClean="0">
                <a:solidFill>
                  <a:srgbClr val="3333FF"/>
                </a:solidFill>
              </a:rPr>
              <a:t>if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≠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h</a:t>
            </a:r>
            <a:r>
              <a:rPr lang="en-US" baseline="-25000" dirty="0" err="1" smtClean="0">
                <a:latin typeface="Calibri"/>
              </a:rPr>
              <a:t>t</a:t>
            </a:r>
            <a:r>
              <a:rPr lang="en-US" baseline="-25000" dirty="0" smtClean="0">
                <a:latin typeface="Calibri"/>
              </a:rPr>
              <a:t> </a:t>
            </a:r>
            <a:r>
              <a:rPr lang="en-US" dirty="0" smtClean="0">
                <a:latin typeface="Calibri"/>
              </a:rPr>
              <a:t>(x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)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=              D</a:t>
            </a:r>
            <a:r>
              <a:rPr lang="en-US" baseline="-25000" dirty="0" smtClean="0"/>
              <a:t>t</a:t>
            </a:r>
            <a:r>
              <a:rPr lang="en-US" dirty="0" smtClean="0"/>
              <a:t>(i</a:t>
            </a:r>
            <a:r>
              <a:rPr lang="en-US" dirty="0"/>
              <a:t>)/</a:t>
            </a:r>
            <a:r>
              <a:rPr lang="en-US" dirty="0" err="1"/>
              <a:t>z</a:t>
            </a:r>
            <a:r>
              <a:rPr lang="en-US" baseline="-25000" dirty="0" err="1"/>
              <a:t>t</a:t>
            </a:r>
            <a:r>
              <a:rPr lang="en-US" dirty="0"/>
              <a:t> </a:t>
            </a:r>
            <a:r>
              <a:rPr lang="en-US" dirty="0">
                <a:solidFill>
                  <a:srgbClr val="245795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 err="1" smtClean="0"/>
              <a:t>exp</a:t>
            </a:r>
            <a:r>
              <a:rPr lang="en-US" dirty="0" smtClean="0"/>
              <a:t>(-</a:t>
            </a:r>
            <a:r>
              <a:rPr lang="el-GR" dirty="0">
                <a:latin typeface="cmmi10"/>
              </a:rPr>
              <a:t>α</a:t>
            </a:r>
            <a:r>
              <a:rPr lang="en-US" baseline="-25000" dirty="0" smtClean="0">
                <a:latin typeface="cmmi10"/>
              </a:rPr>
              <a:t>t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y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h</a:t>
            </a:r>
            <a:r>
              <a:rPr lang="en-US" baseline="-25000" dirty="0" err="1" smtClean="0">
                <a:latin typeface="Calibri"/>
              </a:rPr>
              <a:t>t</a:t>
            </a:r>
            <a:r>
              <a:rPr lang="en-US" dirty="0" smtClean="0">
                <a:latin typeface="Calibri"/>
              </a:rPr>
              <a:t> (x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))</a:t>
            </a:r>
          </a:p>
          <a:p>
            <a:pPr marL="457200" lvl="1" indent="0">
              <a:buNone/>
            </a:pPr>
            <a:r>
              <a:rPr lang="en-US" dirty="0" smtClean="0"/>
              <a:t>     where </a:t>
            </a:r>
            <a:r>
              <a:rPr lang="en-US" dirty="0" err="1" smtClean="0">
                <a:latin typeface="Calibri"/>
              </a:rPr>
              <a:t>z</a:t>
            </a:r>
            <a:r>
              <a:rPr lang="en-US" baseline="-25000" dirty="0" err="1" smtClean="0">
                <a:latin typeface="Calibri"/>
              </a:rPr>
              <a:t>t</a:t>
            </a:r>
            <a:r>
              <a:rPr lang="en-US" dirty="0" smtClean="0"/>
              <a:t> = normalization constant</a:t>
            </a:r>
          </a:p>
          <a:p>
            <a:pPr marL="457200" lvl="1" indent="0">
              <a:buNone/>
            </a:pPr>
            <a:r>
              <a:rPr lang="en-US" dirty="0" smtClean="0"/>
              <a:t>     and 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latin typeface="cmmi10"/>
              </a:rPr>
              <a:t>    </a:t>
            </a:r>
            <a:r>
              <a:rPr lang="el-GR" dirty="0">
                <a:solidFill>
                  <a:srgbClr val="3333FF"/>
                </a:solidFill>
                <a:latin typeface="cmmi10"/>
              </a:rPr>
              <a:t>α</a:t>
            </a:r>
            <a:r>
              <a:rPr lang="en-US" baseline="-25000" dirty="0" smtClean="0">
                <a:solidFill>
                  <a:srgbClr val="3333FF"/>
                </a:solidFill>
                <a:latin typeface="cmmi10"/>
              </a:rPr>
              <a:t>t</a:t>
            </a:r>
            <a:r>
              <a:rPr lang="en-US" dirty="0" smtClean="0">
                <a:solidFill>
                  <a:srgbClr val="3333FF"/>
                </a:solidFill>
              </a:rPr>
              <a:t> = ½ ln{ (1 -</a:t>
            </a:r>
            <a:r>
              <a:rPr lang="el-GR" dirty="0">
                <a:latin typeface="cmsy10"/>
              </a:rPr>
              <a:t> </a:t>
            </a:r>
            <a:r>
              <a:rPr lang="el-GR" dirty="0" smtClean="0">
                <a:solidFill>
                  <a:srgbClr val="0000FF"/>
                </a:solidFill>
                <a:latin typeface="cmsy10"/>
              </a:rPr>
              <a:t>ε</a:t>
            </a:r>
            <a:r>
              <a:rPr lang="en-US" baseline="-25000" dirty="0" smtClean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3333FF"/>
                </a:solidFill>
              </a:rPr>
              <a:t>)/</a:t>
            </a:r>
            <a:r>
              <a:rPr lang="el-GR" dirty="0" smtClean="0">
                <a:solidFill>
                  <a:srgbClr val="0000FF"/>
                </a:solidFill>
                <a:latin typeface="cmsy10"/>
              </a:rPr>
              <a:t>ε</a:t>
            </a:r>
            <a:r>
              <a:rPr lang="en-US" baseline="-25000" dirty="0" smtClean="0">
                <a:solidFill>
                  <a:srgbClr val="0000FF"/>
                </a:solidFill>
              </a:rPr>
              <a:t>t </a:t>
            </a:r>
            <a:r>
              <a:rPr lang="en-US" dirty="0" smtClean="0">
                <a:solidFill>
                  <a:srgbClr val="3333FF"/>
                </a:solidFill>
              </a:rPr>
              <a:t>} </a:t>
            </a:r>
            <a:endParaRPr lang="en-US" dirty="0">
              <a:solidFill>
                <a:srgbClr val="3333FF"/>
              </a:solidFill>
            </a:endParaRPr>
          </a:p>
          <a:p>
            <a:endParaRPr lang="en-US" dirty="0" smtClean="0">
              <a:solidFill>
                <a:srgbClr val="3333FF"/>
              </a:solidFill>
            </a:endParaRPr>
          </a:p>
          <a:p>
            <a:r>
              <a:rPr lang="en-US" dirty="0" smtClean="0">
                <a:solidFill>
                  <a:srgbClr val="3333FF"/>
                </a:solidFill>
              </a:rPr>
              <a:t>Final hypothesis: </a:t>
            </a:r>
            <a:r>
              <a:rPr lang="en-US" dirty="0" err="1" smtClean="0">
                <a:latin typeface="Calibri"/>
              </a:rPr>
              <a:t>H</a:t>
            </a:r>
            <a:r>
              <a:rPr lang="en-US" baseline="-25000" dirty="0" err="1" smtClean="0">
                <a:latin typeface="Calibri"/>
              </a:rPr>
              <a:t>final</a:t>
            </a:r>
            <a:r>
              <a:rPr lang="en-US" dirty="0" smtClean="0"/>
              <a:t> (x) = sign (</a:t>
            </a:r>
            <a:r>
              <a:rPr lang="en-US" dirty="0" smtClean="0">
                <a:latin typeface="Symbol"/>
                <a:sym typeface="Symbol"/>
              </a:rPr>
              <a:t></a:t>
            </a:r>
            <a:r>
              <a:rPr lang="en-US" baseline="-25000" dirty="0" smtClean="0">
                <a:latin typeface="+mj-lt"/>
                <a:sym typeface="Symbol"/>
              </a:rPr>
              <a:t>t</a:t>
            </a:r>
            <a:r>
              <a:rPr lang="en-US" dirty="0" smtClean="0"/>
              <a:t>  </a:t>
            </a:r>
            <a:r>
              <a:rPr lang="el-GR" dirty="0">
                <a:latin typeface="cmmi10"/>
              </a:rPr>
              <a:t>α</a:t>
            </a:r>
            <a:r>
              <a:rPr lang="en-US" baseline="-25000" dirty="0" smtClean="0">
                <a:latin typeface="cmmi10"/>
              </a:rPr>
              <a:t>t</a:t>
            </a:r>
            <a:r>
              <a:rPr lang="en-US" dirty="0" smtClean="0"/>
              <a:t>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t</a:t>
            </a:r>
            <a:r>
              <a:rPr lang="en-US" dirty="0" smtClean="0"/>
              <a:t>(x)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6702271" y="2362200"/>
            <a:ext cx="2323513" cy="359898"/>
          </a:xfrm>
          <a:prstGeom prst="wedgeRectCallout">
            <a:avLst>
              <a:gd name="adj1" fmla="val -76112"/>
              <a:gd name="adj2" fmla="val 22070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none" dirty="0" smtClean="0">
                <a:solidFill>
                  <a:srgbClr val="3333FF"/>
                </a:solidFill>
              </a:rPr>
              <a:t>&lt; 1; smaller weight</a:t>
            </a:r>
            <a:endParaRPr lang="en-US" sz="2000" u="none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6739784" y="2764302"/>
            <a:ext cx="2286000" cy="359898"/>
          </a:xfrm>
          <a:prstGeom prst="wedgeRectCallout">
            <a:avLst>
              <a:gd name="adj1" fmla="val -76112"/>
              <a:gd name="adj2" fmla="val 22070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none" dirty="0" smtClean="0">
                <a:solidFill>
                  <a:srgbClr val="3333FF"/>
                </a:solidFill>
              </a:rPr>
              <a:t>&gt; 1; larger weight</a:t>
            </a:r>
            <a:endParaRPr lang="en-US" sz="2000" u="none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025870" y="3200400"/>
            <a:ext cx="3999914" cy="1752600"/>
          </a:xfrm>
          <a:prstGeom prst="wedgeRectCallout">
            <a:avLst>
              <a:gd name="adj1" fmla="val -81447"/>
              <a:gd name="adj2" fmla="val 14254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1600" b="1" u="none" dirty="0" smtClean="0">
                <a:solidFill>
                  <a:schemeClr val="tx1"/>
                </a:solidFill>
              </a:rPr>
              <a:t>Notes about </a:t>
            </a:r>
            <a:r>
              <a:rPr lang="el-GR" sz="1600" dirty="0" smtClean="0">
                <a:solidFill>
                  <a:schemeClr val="tx1"/>
                </a:solidFill>
                <a:latin typeface="cmmi10"/>
              </a:rPr>
              <a:t>α</a:t>
            </a:r>
            <a:r>
              <a:rPr lang="en-US" sz="1600" b="1" u="none" baseline="-25000" dirty="0" smtClean="0">
                <a:solidFill>
                  <a:schemeClr val="tx1"/>
                </a:solidFill>
                <a:latin typeface="cmmi10"/>
              </a:rPr>
              <a:t>t</a:t>
            </a:r>
            <a:r>
              <a:rPr lang="en-US" sz="1600" b="1" u="none" dirty="0" smtClean="0">
                <a:solidFill>
                  <a:schemeClr val="tx1"/>
                </a:solidFill>
              </a:rPr>
              <a:t>:             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u="none" dirty="0" smtClean="0">
                <a:solidFill>
                  <a:srgbClr val="3333FF"/>
                </a:solidFill>
              </a:rPr>
              <a:t>Positive </a:t>
            </a:r>
            <a:r>
              <a:rPr lang="en-US" sz="1600" u="none" dirty="0">
                <a:solidFill>
                  <a:schemeClr val="tx1"/>
                </a:solidFill>
              </a:rPr>
              <a:t>due to the weak learning assumption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u="none" dirty="0">
                <a:solidFill>
                  <a:schemeClr val="tx1"/>
                </a:solidFill>
              </a:rPr>
              <a:t>E</a:t>
            </a:r>
            <a:r>
              <a:rPr lang="en-US" sz="1600" u="none" dirty="0" smtClean="0">
                <a:solidFill>
                  <a:schemeClr val="tx1"/>
                </a:solidFill>
              </a:rPr>
              <a:t>xamples </a:t>
            </a:r>
            <a:r>
              <a:rPr lang="en-US" sz="1600" u="none" dirty="0">
                <a:solidFill>
                  <a:schemeClr val="tx1"/>
                </a:solidFill>
              </a:rPr>
              <a:t>that we predicted </a:t>
            </a:r>
            <a:r>
              <a:rPr lang="en-US" sz="1600" u="none" dirty="0">
                <a:solidFill>
                  <a:srgbClr val="3333FF"/>
                </a:solidFill>
              </a:rPr>
              <a:t>correctly</a:t>
            </a:r>
            <a:r>
              <a:rPr lang="en-US" sz="1600" u="none" dirty="0">
                <a:solidFill>
                  <a:schemeClr val="tx1"/>
                </a:solidFill>
              </a:rPr>
              <a:t> are </a:t>
            </a:r>
            <a:r>
              <a:rPr lang="en-US" sz="1600" u="none" dirty="0">
                <a:solidFill>
                  <a:srgbClr val="3333FF"/>
                </a:solidFill>
              </a:rPr>
              <a:t>demoted</a:t>
            </a:r>
            <a:r>
              <a:rPr lang="en-US" sz="1600" u="none" dirty="0">
                <a:solidFill>
                  <a:schemeClr val="tx1"/>
                </a:solidFill>
              </a:rPr>
              <a:t>, others promoted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u="none" dirty="0" smtClean="0">
                <a:solidFill>
                  <a:srgbClr val="3333FF"/>
                </a:solidFill>
              </a:rPr>
              <a:t>Sensible weighting scheme:   </a:t>
            </a:r>
            <a:r>
              <a:rPr lang="en-US" sz="1600" u="none" dirty="0" smtClean="0">
                <a:solidFill>
                  <a:schemeClr val="tx1"/>
                </a:solidFill>
              </a:rPr>
              <a:t>better </a:t>
            </a:r>
            <a:r>
              <a:rPr lang="en-US" sz="1600" u="none" dirty="0">
                <a:solidFill>
                  <a:schemeClr val="tx1"/>
                </a:solidFill>
              </a:rPr>
              <a:t>hypothesis (smaller error</a:t>
            </a:r>
            <a:r>
              <a:rPr lang="en-US" sz="1600" u="none" dirty="0" smtClean="0">
                <a:solidFill>
                  <a:schemeClr val="tx1"/>
                </a:solidFill>
              </a:rPr>
              <a:t>) </a:t>
            </a:r>
            <a:r>
              <a:rPr lang="en-US" sz="1600" u="none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1600" u="none" dirty="0" smtClean="0">
                <a:solidFill>
                  <a:schemeClr val="tx1"/>
                </a:solidFill>
              </a:rPr>
              <a:t> </a:t>
            </a:r>
            <a:r>
              <a:rPr lang="en-US" sz="1600" u="none" dirty="0">
                <a:solidFill>
                  <a:schemeClr val="tx1"/>
                </a:solidFill>
              </a:rPr>
              <a:t>larger weight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4416270" y="980786"/>
            <a:ext cx="3466514" cy="685800"/>
          </a:xfrm>
          <a:prstGeom prst="wedgeRectCallout">
            <a:avLst>
              <a:gd name="adj1" fmla="val -61052"/>
              <a:gd name="adj2" fmla="val 28175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none" dirty="0" smtClean="0">
                <a:solidFill>
                  <a:schemeClr val="tx1"/>
                </a:solidFill>
              </a:rPr>
              <a:t>Think about unwrapping it all the way to 1/m</a:t>
            </a:r>
            <a:endParaRPr lang="en-US" sz="2000" u="none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10950" y="3200400"/>
            <a:ext cx="2276585" cy="33855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>
            <a:spAutoFit/>
          </a:bodyPr>
          <a:lstStyle/>
          <a:p>
            <a:pPr marL="0" lvl="1"/>
            <a:r>
              <a:rPr lang="en-US" sz="1600" u="none" dirty="0" smtClean="0"/>
              <a:t>e</a:t>
            </a:r>
            <a:r>
              <a:rPr lang="en-US" sz="1600" u="none" baseline="30000" dirty="0" smtClean="0"/>
              <a:t>+</a:t>
            </a:r>
            <a:r>
              <a:rPr lang="el-GR" sz="1600" baseline="30000" dirty="0" smtClean="0">
                <a:latin typeface="cmmi10"/>
              </a:rPr>
              <a:t>α</a:t>
            </a:r>
            <a:r>
              <a:rPr lang="en-US" sz="1600" u="none" baseline="15000" dirty="0" smtClean="0">
                <a:latin typeface="cmmi10"/>
              </a:rPr>
              <a:t>t</a:t>
            </a:r>
            <a:r>
              <a:rPr lang="en-US" sz="1600" u="none" dirty="0" smtClean="0"/>
              <a:t> </a:t>
            </a:r>
            <a:r>
              <a:rPr lang="en-US" sz="1600" u="none" dirty="0">
                <a:solidFill>
                  <a:srgbClr val="3333FF"/>
                </a:solidFill>
              </a:rPr>
              <a:t>= </a:t>
            </a:r>
            <a:r>
              <a:rPr lang="en-US" sz="1600" u="none" dirty="0" err="1">
                <a:solidFill>
                  <a:srgbClr val="3333FF"/>
                </a:solidFill>
              </a:rPr>
              <a:t>sqrt</a:t>
            </a:r>
            <a:r>
              <a:rPr lang="en-US" sz="1600" u="none" dirty="0">
                <a:solidFill>
                  <a:srgbClr val="3333FF"/>
                </a:solidFill>
              </a:rPr>
              <a:t>{(</a:t>
            </a:r>
            <a:r>
              <a:rPr lang="en-US" sz="1600" u="none" dirty="0" smtClean="0">
                <a:solidFill>
                  <a:srgbClr val="3333FF"/>
                </a:solidFill>
              </a:rPr>
              <a:t>1-</a:t>
            </a:r>
            <a:r>
              <a:rPr lang="el-GR" sz="1600" dirty="0" smtClean="0">
                <a:solidFill>
                  <a:srgbClr val="0000FF"/>
                </a:solidFill>
                <a:latin typeface="cmsy10"/>
              </a:rPr>
              <a:t>ε</a:t>
            </a:r>
            <a:r>
              <a:rPr lang="en-US" sz="1600" u="none" baseline="-25000" dirty="0" smtClean="0">
                <a:solidFill>
                  <a:srgbClr val="0000FF"/>
                </a:solidFill>
              </a:rPr>
              <a:t>t</a:t>
            </a:r>
            <a:r>
              <a:rPr lang="en-US" sz="1600" u="none" dirty="0" smtClean="0">
                <a:solidFill>
                  <a:srgbClr val="3333FF"/>
                </a:solidFill>
              </a:rPr>
              <a:t>)/</a:t>
            </a:r>
            <a:r>
              <a:rPr lang="el-GR" sz="1600" dirty="0" smtClean="0">
                <a:solidFill>
                  <a:srgbClr val="0000FF"/>
                </a:solidFill>
                <a:latin typeface="cmsy10"/>
              </a:rPr>
              <a:t>ε</a:t>
            </a:r>
            <a:r>
              <a:rPr lang="en-US" sz="1600" u="none" baseline="-25000" dirty="0" smtClean="0">
                <a:solidFill>
                  <a:srgbClr val="0000FF"/>
                </a:solidFill>
              </a:rPr>
              <a:t>t </a:t>
            </a:r>
            <a:r>
              <a:rPr lang="en-US" sz="1600" u="none" dirty="0" smtClean="0">
                <a:solidFill>
                  <a:srgbClr val="3333FF"/>
                </a:solidFill>
              </a:rPr>
              <a:t>}&gt;1 </a:t>
            </a:r>
            <a:endParaRPr lang="en-US" sz="1100" b="1" u="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140" y="1776387"/>
            <a:ext cx="3146282" cy="457200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83706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6" grpId="0" animBg="1"/>
      <p:bldP spid="10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Toy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34" y="1809524"/>
            <a:ext cx="3810532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Toy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938" y="0"/>
            <a:ext cx="456012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42571" y="1600200"/>
            <a:ext cx="1872629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1"/>
            <a:r>
              <a:rPr lang="el-GR" sz="2400" dirty="0">
                <a:solidFill>
                  <a:srgbClr val="0000FF"/>
                </a:solidFill>
                <a:latin typeface="cmsy10"/>
              </a:rPr>
              <a:t>ε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3333FF"/>
                </a:solidFill>
              </a:rPr>
              <a:t>= 0.3 </a:t>
            </a:r>
          </a:p>
          <a:p>
            <a:pPr lvl="1"/>
            <a:r>
              <a:rPr lang="el-GR" sz="2400" dirty="0" smtClean="0">
                <a:solidFill>
                  <a:srgbClr val="3333FF"/>
                </a:solidFill>
                <a:latin typeface="cmmi10"/>
              </a:rPr>
              <a:t>α</a:t>
            </a:r>
            <a:r>
              <a:rPr lang="en-US" sz="2400" baseline="-25000" dirty="0" smtClean="0">
                <a:solidFill>
                  <a:srgbClr val="3333FF"/>
                </a:solidFill>
                <a:latin typeface="cmmi10"/>
              </a:rPr>
              <a:t>1</a:t>
            </a:r>
            <a:r>
              <a:rPr lang="en-US" sz="2400" dirty="0" smtClean="0">
                <a:solidFill>
                  <a:srgbClr val="3333FF"/>
                </a:solidFill>
              </a:rPr>
              <a:t> </a:t>
            </a:r>
            <a:r>
              <a:rPr lang="en-US" sz="2400" dirty="0">
                <a:solidFill>
                  <a:srgbClr val="3333FF"/>
                </a:solidFill>
              </a:rPr>
              <a:t>= </a:t>
            </a:r>
            <a:r>
              <a:rPr lang="en-US" sz="2400" dirty="0" smtClean="0">
                <a:solidFill>
                  <a:srgbClr val="3333FF"/>
                </a:solidFill>
              </a:rPr>
              <a:t>0.42</a:t>
            </a:r>
          </a:p>
        </p:txBody>
      </p:sp>
    </p:spTree>
    <p:extLst>
      <p:ext uri="{BB962C8B-B14F-4D97-AF65-F5344CB8AC3E}">
        <p14:creationId xmlns:p14="http://schemas.microsoft.com/office/powerpoint/2010/main" val="245192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Toy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79" y="0"/>
            <a:ext cx="335604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7800" y="3055996"/>
            <a:ext cx="1872629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1"/>
            <a:r>
              <a:rPr lang="el-GR" sz="2400" dirty="0" smtClean="0">
                <a:solidFill>
                  <a:srgbClr val="0000FF"/>
                </a:solidFill>
                <a:latin typeface="cmsy10"/>
              </a:rPr>
              <a:t>ε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3333FF"/>
                </a:solidFill>
              </a:rPr>
              <a:t>= 0.21</a:t>
            </a:r>
            <a:endParaRPr lang="en-US" sz="2400" dirty="0">
              <a:solidFill>
                <a:srgbClr val="3333FF"/>
              </a:solidFill>
            </a:endParaRPr>
          </a:p>
          <a:p>
            <a:pPr lvl="1"/>
            <a:r>
              <a:rPr lang="el-GR" sz="2400" dirty="0" smtClean="0">
                <a:solidFill>
                  <a:srgbClr val="3333FF"/>
                </a:solidFill>
                <a:latin typeface="cmmi10"/>
              </a:rPr>
              <a:t>α</a:t>
            </a:r>
            <a:r>
              <a:rPr lang="en-US" sz="2400" baseline="-25000" dirty="0" smtClean="0">
                <a:solidFill>
                  <a:srgbClr val="3333FF"/>
                </a:solidFill>
                <a:latin typeface="cmmi10"/>
              </a:rPr>
              <a:t>2</a:t>
            </a:r>
            <a:r>
              <a:rPr lang="en-US" sz="2400" dirty="0" smtClean="0">
                <a:solidFill>
                  <a:srgbClr val="3333FF"/>
                </a:solidFill>
              </a:rPr>
              <a:t> </a:t>
            </a:r>
            <a:r>
              <a:rPr lang="en-US" sz="2400" dirty="0">
                <a:solidFill>
                  <a:srgbClr val="3333FF"/>
                </a:solidFill>
              </a:rPr>
              <a:t>= </a:t>
            </a:r>
            <a:r>
              <a:rPr lang="en-US" sz="2400" dirty="0" smtClean="0">
                <a:solidFill>
                  <a:srgbClr val="3333FF"/>
                </a:solidFill>
              </a:rPr>
              <a:t>0.65</a:t>
            </a:r>
          </a:p>
        </p:txBody>
      </p:sp>
    </p:spTree>
    <p:extLst>
      <p:ext uri="{BB962C8B-B14F-4D97-AF65-F5344CB8AC3E}">
        <p14:creationId xmlns:p14="http://schemas.microsoft.com/office/powerpoint/2010/main" val="361998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Toy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366" y="0"/>
            <a:ext cx="328526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1600" y="5410200"/>
            <a:ext cx="1872629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1"/>
            <a:r>
              <a:rPr lang="el-GR" sz="2400" dirty="0" smtClean="0">
                <a:solidFill>
                  <a:srgbClr val="0000FF"/>
                </a:solidFill>
                <a:latin typeface="cmsy10"/>
              </a:rPr>
              <a:t>ε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>
                <a:solidFill>
                  <a:srgbClr val="3333FF"/>
                </a:solidFill>
              </a:rPr>
              <a:t>= 0.14</a:t>
            </a:r>
            <a:endParaRPr lang="en-US" sz="2400" dirty="0">
              <a:solidFill>
                <a:srgbClr val="3333FF"/>
              </a:solidFill>
            </a:endParaRPr>
          </a:p>
          <a:p>
            <a:pPr lvl="1"/>
            <a:r>
              <a:rPr lang="el-GR" sz="2400" dirty="0" smtClean="0">
                <a:solidFill>
                  <a:srgbClr val="3333FF"/>
                </a:solidFill>
                <a:latin typeface="cmmi10"/>
              </a:rPr>
              <a:t>α</a:t>
            </a:r>
            <a:r>
              <a:rPr lang="en-US" sz="2400" baseline="-25000" dirty="0" smtClean="0">
                <a:solidFill>
                  <a:srgbClr val="3333FF"/>
                </a:solidFill>
                <a:latin typeface="cmmi10"/>
              </a:rPr>
              <a:t>3</a:t>
            </a:r>
            <a:r>
              <a:rPr lang="en-US" sz="2400" dirty="0" smtClean="0">
                <a:solidFill>
                  <a:srgbClr val="3333FF"/>
                </a:solidFill>
              </a:rPr>
              <a:t> </a:t>
            </a:r>
            <a:r>
              <a:rPr lang="en-US" sz="2400" dirty="0">
                <a:solidFill>
                  <a:srgbClr val="3333FF"/>
                </a:solidFill>
              </a:rPr>
              <a:t>= </a:t>
            </a:r>
            <a:r>
              <a:rPr lang="en-US" sz="2400" dirty="0" smtClean="0">
                <a:solidFill>
                  <a:srgbClr val="3333FF"/>
                </a:solidFill>
              </a:rPr>
              <a:t>0.92</a:t>
            </a:r>
          </a:p>
        </p:txBody>
      </p:sp>
    </p:spTree>
    <p:extLst>
      <p:ext uri="{BB962C8B-B14F-4D97-AF65-F5344CB8AC3E}">
        <p14:creationId xmlns:p14="http://schemas.microsoft.com/office/powerpoint/2010/main" val="38395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Toy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11" y="1361329"/>
            <a:ext cx="6287378" cy="5344271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6248400" y="76200"/>
            <a:ext cx="2819400" cy="2247900"/>
          </a:xfrm>
          <a:prstGeom prst="wedgeRectCallout">
            <a:avLst>
              <a:gd name="adj1" fmla="val -65480"/>
              <a:gd name="adj2" fmla="val 53055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A cool and important note about the </a:t>
            </a:r>
            <a:r>
              <a:rPr lang="en-US" sz="1800" u="none" dirty="0">
                <a:solidFill>
                  <a:schemeClr val="tx1"/>
                </a:solidFill>
              </a:rPr>
              <a:t>final </a:t>
            </a:r>
            <a:r>
              <a:rPr lang="en-US" sz="1800" u="none" dirty="0" smtClean="0">
                <a:solidFill>
                  <a:schemeClr val="tx1"/>
                </a:solidFill>
              </a:rPr>
              <a:t>hypothesis: it </a:t>
            </a:r>
            <a:r>
              <a:rPr lang="en-US" sz="1800" u="none" dirty="0">
                <a:solidFill>
                  <a:schemeClr val="tx1"/>
                </a:solidFill>
              </a:rPr>
              <a:t>is possible that the combined hypothesis makes no mistakes on the training data, but boosting can still learn, by adding more weak hypotheses.</a:t>
            </a:r>
          </a:p>
        </p:txBody>
      </p:sp>
    </p:spTree>
    <p:extLst>
      <p:ext uri="{BB962C8B-B14F-4D97-AF65-F5344CB8AC3E}">
        <p14:creationId xmlns:p14="http://schemas.microsoft.com/office/powerpoint/2010/main" val="362389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Analyzing </a:t>
            </a:r>
            <a:r>
              <a:rPr lang="en-US" dirty="0" err="1" smtClean="0"/>
              <a:t>Adaboost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10" y="762000"/>
            <a:ext cx="5563377" cy="5687219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4800598" y="1066800"/>
            <a:ext cx="4191002" cy="1219200"/>
          </a:xfrm>
          <a:prstGeom prst="wedgeRectCallout">
            <a:avLst>
              <a:gd name="adj1" fmla="val -65480"/>
              <a:gd name="adj2" fmla="val 53055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1. Why </a:t>
            </a:r>
            <a:r>
              <a:rPr lang="en-US" sz="1800" u="none" dirty="0">
                <a:solidFill>
                  <a:schemeClr val="tx1"/>
                </a:solidFill>
              </a:rPr>
              <a:t>is the theorem stated in terms of minimizing </a:t>
            </a:r>
            <a:r>
              <a:rPr lang="en-US" sz="1800" u="none" dirty="0">
                <a:solidFill>
                  <a:srgbClr val="3333FF"/>
                </a:solidFill>
              </a:rPr>
              <a:t>training error</a:t>
            </a:r>
            <a:r>
              <a:rPr lang="en-US" sz="1800" u="none" dirty="0">
                <a:solidFill>
                  <a:schemeClr val="tx1"/>
                </a:solidFill>
              </a:rPr>
              <a:t>? Is that what we want?</a:t>
            </a:r>
          </a:p>
          <a:p>
            <a:r>
              <a:rPr lang="en-US" sz="1800" u="none" dirty="0">
                <a:solidFill>
                  <a:schemeClr val="tx1"/>
                </a:solidFill>
              </a:rPr>
              <a:t>2. What does the bound mean?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457197" y="2819400"/>
            <a:ext cx="3810003" cy="1219200"/>
          </a:xfrm>
          <a:prstGeom prst="wedgeRectCallout">
            <a:avLst>
              <a:gd name="adj1" fmla="val 71501"/>
              <a:gd name="adj2" fmla="val -20792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800" dirty="0" smtClean="0">
                <a:solidFill>
                  <a:srgbClr val="0000FF"/>
                </a:solidFill>
                <a:latin typeface="cmsy10"/>
              </a:rPr>
              <a:t>ε</a:t>
            </a:r>
            <a:r>
              <a:rPr lang="en-US" sz="1800" u="none" baseline="-25000" dirty="0" smtClean="0">
                <a:solidFill>
                  <a:schemeClr val="tx1"/>
                </a:solidFill>
                <a:latin typeface="Calibri"/>
              </a:rPr>
              <a:t>t</a:t>
            </a:r>
            <a:r>
              <a:rPr lang="en-US" sz="1800" u="none" dirty="0" smtClean="0">
                <a:solidFill>
                  <a:schemeClr val="tx1"/>
                </a:solidFill>
              </a:rPr>
              <a:t> (1-</a:t>
            </a:r>
            <a:r>
              <a:rPr lang="el-GR" sz="1800" dirty="0">
                <a:solidFill>
                  <a:srgbClr val="0000FF"/>
                </a:solidFill>
                <a:latin typeface="cmsy10"/>
              </a:rPr>
              <a:t> </a:t>
            </a:r>
            <a:r>
              <a:rPr lang="el-GR" sz="1800" dirty="0" smtClean="0">
                <a:solidFill>
                  <a:srgbClr val="0000FF"/>
                </a:solidFill>
                <a:latin typeface="cmsy10"/>
              </a:rPr>
              <a:t>ε</a:t>
            </a:r>
            <a:r>
              <a:rPr lang="en-US" sz="1800" u="none" baseline="-25000" dirty="0" smtClean="0">
                <a:solidFill>
                  <a:schemeClr val="tx1"/>
                </a:solidFill>
              </a:rPr>
              <a:t>t</a:t>
            </a:r>
            <a:r>
              <a:rPr lang="en-US" sz="1800" u="none" dirty="0" smtClean="0">
                <a:solidFill>
                  <a:schemeClr val="tx1"/>
                </a:solidFill>
              </a:rPr>
              <a:t>) </a:t>
            </a:r>
            <a:r>
              <a:rPr lang="en-US" sz="1800" u="none" dirty="0">
                <a:solidFill>
                  <a:schemeClr val="tx1"/>
                </a:solidFill>
              </a:rPr>
              <a:t>= (</a:t>
            </a:r>
            <a:r>
              <a:rPr lang="en-US" sz="1800" u="none" dirty="0" smtClean="0">
                <a:solidFill>
                  <a:schemeClr val="tx1"/>
                </a:solidFill>
              </a:rPr>
              <a:t>1/2-</a:t>
            </a:r>
            <a:r>
              <a:rPr lang="el-GR" sz="1800" u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sz="1800" u="none" baseline="-25000" dirty="0" smtClean="0">
                <a:solidFill>
                  <a:schemeClr val="tx1"/>
                </a:solidFill>
              </a:rPr>
              <a:t>t</a:t>
            </a:r>
            <a:r>
              <a:rPr lang="en-US" sz="1800" u="none" dirty="0" smtClean="0">
                <a:solidFill>
                  <a:schemeClr val="tx1"/>
                </a:solidFill>
              </a:rPr>
              <a:t>)(1/2+</a:t>
            </a:r>
            <a:r>
              <a:rPr lang="el-G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sz="1800" u="none" baseline="-25000" dirty="0" smtClean="0">
                <a:solidFill>
                  <a:schemeClr val="tx1"/>
                </a:solidFill>
              </a:rPr>
              <a:t>t</a:t>
            </a:r>
            <a:r>
              <a:rPr lang="en-US" sz="1800" u="none" dirty="0">
                <a:solidFill>
                  <a:schemeClr val="tx1"/>
                </a:solidFill>
              </a:rPr>
              <a:t>)</a:t>
            </a:r>
            <a:r>
              <a:rPr lang="en-US" sz="1800" u="none" dirty="0" smtClean="0">
                <a:solidFill>
                  <a:schemeClr val="tx1"/>
                </a:solidFill>
              </a:rPr>
              <a:t>) </a:t>
            </a:r>
            <a:r>
              <a:rPr lang="en-US" sz="1800" u="none" dirty="0">
                <a:solidFill>
                  <a:schemeClr val="tx1"/>
                </a:solidFill>
              </a:rPr>
              <a:t>= 1/4 - </a:t>
            </a:r>
            <a:r>
              <a:rPr lang="el-GR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sz="1800" u="none" baseline="-25000" dirty="0" smtClean="0">
                <a:solidFill>
                  <a:schemeClr val="tx1"/>
                </a:solidFill>
              </a:rPr>
              <a:t>t</a:t>
            </a:r>
            <a:r>
              <a:rPr lang="en-US" sz="1800" u="none" baseline="30000" dirty="0" smtClean="0">
                <a:solidFill>
                  <a:schemeClr val="tx1"/>
                </a:solidFill>
              </a:rPr>
              <a:t>2</a:t>
            </a:r>
            <a:endParaRPr lang="en-US" sz="1800" u="none" baseline="30000" dirty="0">
              <a:solidFill>
                <a:schemeClr val="tx1"/>
              </a:solidFill>
            </a:endParaRPr>
          </a:p>
          <a:p>
            <a:endParaRPr lang="en-US" sz="1800" u="none" dirty="0">
              <a:solidFill>
                <a:schemeClr val="tx1"/>
              </a:solidFill>
            </a:endParaRPr>
          </a:p>
          <a:p>
            <a:r>
              <a:rPr lang="en-US" sz="1800" u="none" dirty="0" smtClean="0">
                <a:solidFill>
                  <a:schemeClr val="tx1"/>
                </a:solidFill>
              </a:rPr>
              <a:t>1-</a:t>
            </a:r>
            <a:r>
              <a:rPr lang="en-US" sz="1800" u="none" dirty="0">
                <a:solidFill>
                  <a:schemeClr val="tx1"/>
                </a:solidFill>
              </a:rPr>
              <a:t>(</a:t>
            </a:r>
            <a:r>
              <a:rPr lang="en-US" sz="1800" u="none" dirty="0" smtClean="0">
                <a:solidFill>
                  <a:schemeClr val="tx1"/>
                </a:solidFill>
                <a:latin typeface="Calibri"/>
              </a:rPr>
              <a:t>2</a:t>
            </a:r>
            <a:r>
              <a:rPr lang="el-GR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sz="1800" u="none" baseline="-25000" smtClean="0">
                <a:solidFill>
                  <a:schemeClr val="tx1"/>
                </a:solidFill>
              </a:rPr>
              <a:t>t</a:t>
            </a:r>
            <a:r>
              <a:rPr lang="en-US" sz="1800" u="none" smtClean="0">
                <a:solidFill>
                  <a:schemeClr val="tx1"/>
                </a:solidFill>
                <a:latin typeface="Calibri"/>
              </a:rPr>
              <a:t>)</a:t>
            </a:r>
            <a:r>
              <a:rPr lang="en-US" sz="1800" u="none" baseline="30000" smtClean="0">
                <a:solidFill>
                  <a:schemeClr val="tx1"/>
                </a:solidFill>
                <a:latin typeface="Calibri"/>
              </a:rPr>
              <a:t>2 </a:t>
            </a:r>
            <a:r>
              <a:rPr lang="en-US" sz="1800" u="none" smtClean="0">
                <a:solidFill>
                  <a:schemeClr val="tx1"/>
                </a:solidFill>
                <a:latin typeface="Calibri"/>
              </a:rPr>
              <a:t>  </a:t>
            </a:r>
            <a:r>
              <a:rPr lang="en-US" sz="1800" u="none" smtClean="0">
                <a:solidFill>
                  <a:schemeClr val="tx1"/>
                </a:solidFill>
                <a:latin typeface="cmsy10"/>
              </a:rPr>
              <a:t>≤</a:t>
            </a:r>
            <a:r>
              <a:rPr lang="en-US" sz="1800" u="none" smtClean="0">
                <a:solidFill>
                  <a:schemeClr val="tx1"/>
                </a:solidFill>
              </a:rPr>
              <a:t> </a:t>
            </a:r>
            <a:r>
              <a:rPr lang="en-US" sz="1800" u="none" dirty="0" err="1" smtClean="0">
                <a:solidFill>
                  <a:schemeClr val="tx1"/>
                </a:solidFill>
              </a:rPr>
              <a:t>exp</a:t>
            </a:r>
            <a:r>
              <a:rPr lang="en-US" sz="1800" u="none" dirty="0">
                <a:solidFill>
                  <a:schemeClr val="tx1"/>
                </a:solidFill>
              </a:rPr>
              <a:t>(-(</a:t>
            </a:r>
            <a:r>
              <a:rPr lang="en-US" sz="1800" u="none" dirty="0" smtClean="0">
                <a:solidFill>
                  <a:schemeClr val="tx1"/>
                </a:solidFill>
              </a:rPr>
              <a:t>2</a:t>
            </a:r>
            <a:r>
              <a:rPr lang="el-GR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sz="1800" u="none" baseline="-25000" dirty="0" smtClean="0">
                <a:solidFill>
                  <a:schemeClr val="tx1"/>
                </a:solidFill>
              </a:rPr>
              <a:t>t</a:t>
            </a:r>
            <a:r>
              <a:rPr lang="en-US" sz="1800" u="none" dirty="0" smtClean="0">
                <a:solidFill>
                  <a:schemeClr val="tx1"/>
                </a:solidFill>
              </a:rPr>
              <a:t>)</a:t>
            </a:r>
            <a:r>
              <a:rPr lang="en-US" sz="1800" u="none" baseline="30000" dirty="0" smtClean="0">
                <a:solidFill>
                  <a:schemeClr val="tx1"/>
                </a:solidFill>
              </a:rPr>
              <a:t>2</a:t>
            </a:r>
            <a:r>
              <a:rPr lang="en-US" sz="1800" u="none" dirty="0" smtClean="0">
                <a:solidFill>
                  <a:schemeClr val="tx1"/>
                </a:solidFill>
              </a:rPr>
              <a:t>)</a:t>
            </a:r>
            <a:endParaRPr lang="en-US" sz="1800" u="none" baseline="30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7239000" y="2740799"/>
            <a:ext cx="1828800" cy="840601"/>
          </a:xfrm>
          <a:prstGeom prst="wedgeRectCallout">
            <a:avLst>
              <a:gd name="adj1" fmla="val -150522"/>
              <a:gd name="adj2" fmla="val -55102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chemeClr val="tx1"/>
                </a:solidFill>
              </a:rPr>
              <a:t>Need to prove only the first inequality, the rest is algebra.</a:t>
            </a:r>
            <a:endParaRPr lang="en-US" sz="1600" u="none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4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 Proof (1)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338" y="2116708"/>
            <a:ext cx="5363324" cy="2924583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6857996" y="152400"/>
            <a:ext cx="2057404" cy="840601"/>
          </a:xfrm>
          <a:prstGeom prst="wedgeRectCallout">
            <a:avLst>
              <a:gd name="adj1" fmla="val -87883"/>
              <a:gd name="adj2" fmla="val -710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Need to prove only the first inequality, the rest is algebra.</a:t>
            </a:r>
            <a:endParaRPr lang="en-US" sz="1800" u="none" baseline="30000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81000" y="3276601"/>
            <a:ext cx="2203940" cy="533399"/>
          </a:xfrm>
          <a:prstGeom prst="wedgeRectCallout">
            <a:avLst>
              <a:gd name="adj1" fmla="val 75429"/>
              <a:gd name="adj2" fmla="val 430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The final “weight” of the </a:t>
            </a:r>
            <a:r>
              <a:rPr lang="en-US" sz="1800" u="none" dirty="0" err="1" smtClean="0">
                <a:solidFill>
                  <a:schemeClr val="tx1"/>
                </a:solidFill>
              </a:rPr>
              <a:t>i-th</a:t>
            </a:r>
            <a:r>
              <a:rPr lang="en-US" sz="1800" u="none" dirty="0" smtClean="0">
                <a:solidFill>
                  <a:schemeClr val="tx1"/>
                </a:solidFill>
              </a:rPr>
              <a:t> example</a:t>
            </a:r>
            <a:endParaRPr lang="en-US" sz="1800" u="none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9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30354" y="2152669"/>
            <a:ext cx="4572000" cy="3931920"/>
            <a:chOff x="5198918" y="857260"/>
            <a:chExt cx="5852172" cy="438912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8918" y="857260"/>
              <a:ext cx="5852172" cy="4389129"/>
            </a:xfrm>
            <a:prstGeom prst="rect">
              <a:avLst/>
            </a:prstGeom>
          </p:spPr>
        </p:pic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7393572" y="957755"/>
              <a:ext cx="1864727" cy="400110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smtClean="0">
                  <a:latin typeface="+mj-lt"/>
                </a:rPr>
                <a:t>Grads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>
          <a:xfrm>
            <a:off x="430354" y="2152669"/>
            <a:ext cx="4572000" cy="3931920"/>
            <a:chOff x="1524000" y="1283498"/>
            <a:chExt cx="5852172" cy="438912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283498"/>
              <a:ext cx="5852172" cy="4389129"/>
            </a:xfrm>
            <a:prstGeom prst="rect">
              <a:avLst/>
            </a:prstGeom>
          </p:spPr>
        </p:pic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331326" y="1375084"/>
              <a:ext cx="2427310" cy="400110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smtClean="0">
                  <a:latin typeface="+mj-lt"/>
                </a:rPr>
                <a:t>Undergrads</a:t>
              </a:r>
              <a:endParaRPr lang="en-US" sz="2000" b="1" dirty="0">
                <a:latin typeface="+mj-lt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38209"/>
            <a:ext cx="7772400" cy="4983163"/>
          </a:xfrm>
        </p:spPr>
        <p:txBody>
          <a:bodyPr/>
          <a:lstStyle/>
          <a:p>
            <a:r>
              <a:rPr lang="en-US" sz="2000" dirty="0" smtClean="0">
                <a:solidFill>
                  <a:srgbClr val="FC0128"/>
                </a:solidFill>
              </a:rPr>
              <a:t>Overall (142):</a:t>
            </a:r>
            <a:endParaRPr lang="en-US" sz="2000" dirty="0">
              <a:solidFill>
                <a:srgbClr val="FC0128"/>
              </a:solidFill>
            </a:endParaRPr>
          </a:p>
          <a:p>
            <a:r>
              <a:rPr lang="en-US" sz="2000" dirty="0"/>
              <a:t>     </a:t>
            </a:r>
            <a:r>
              <a:rPr lang="en-US" sz="2000" dirty="0">
                <a:solidFill>
                  <a:srgbClr val="0000FF"/>
                </a:solidFill>
              </a:rPr>
              <a:t>Mean: </a:t>
            </a:r>
            <a:r>
              <a:rPr lang="en-US" sz="2000" dirty="0" smtClean="0">
                <a:solidFill>
                  <a:srgbClr val="0000FF"/>
                </a:solidFill>
              </a:rPr>
              <a:t>55.36  </a:t>
            </a:r>
          </a:p>
          <a:p>
            <a:r>
              <a:rPr lang="en-US" sz="2000" dirty="0"/>
              <a:t>     </a:t>
            </a:r>
            <a:r>
              <a:rPr lang="en-US" sz="2000" dirty="0" err="1"/>
              <a:t>Std</a:t>
            </a:r>
            <a:r>
              <a:rPr lang="en-US" sz="2000" dirty="0"/>
              <a:t> Dev: </a:t>
            </a:r>
            <a:r>
              <a:rPr lang="en-US" sz="2000" dirty="0" smtClean="0"/>
              <a:t>14.9 </a:t>
            </a:r>
            <a:endParaRPr lang="en-US" sz="2000" dirty="0"/>
          </a:p>
          <a:p>
            <a:r>
              <a:rPr lang="en-US" sz="2000" dirty="0"/>
              <a:t>  </a:t>
            </a:r>
            <a:r>
              <a:rPr lang="en-US" sz="2000" dirty="0" smtClean="0"/>
              <a:t>   </a:t>
            </a:r>
            <a:r>
              <a:rPr lang="en-US" sz="2000" dirty="0" smtClean="0">
                <a:solidFill>
                  <a:srgbClr val="7030A0"/>
                </a:solidFill>
              </a:rPr>
              <a:t>Max: 98.5, Min: 1</a:t>
            </a:r>
            <a:endParaRPr lang="en-US" sz="2000" dirty="0">
              <a:solidFill>
                <a:srgbClr val="7030A0"/>
              </a:solidFill>
            </a:endParaRPr>
          </a:p>
          <a:p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486400" y="996142"/>
            <a:ext cx="3505199" cy="286232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Solutions will be available tomorrow.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Midterms will be made available at the recitations,  Wednesday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and Thursday.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This will also be a good opportunity to ask the TAs questions about the grading.</a:t>
            </a:r>
            <a:endParaRPr lang="en-US" sz="2000" dirty="0">
              <a:latin typeface="+mn-lt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638799" y="4114800"/>
            <a:ext cx="3200400" cy="4159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/>
              <a:t>Questions?</a:t>
            </a:r>
            <a:endParaRPr lang="en-US" sz="2000" b="1" dirty="0"/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30354" y="2426989"/>
            <a:ext cx="4572000" cy="3657600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733800" y="6014589"/>
            <a:ext cx="5029200" cy="400110"/>
          </a:xfrm>
          <a:prstGeom prst="rect">
            <a:avLst/>
          </a:prstGeom>
          <a:solidFill>
            <a:srgbClr val="FFFFCC"/>
          </a:solidFill>
          <a:ln w="19050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+mj-lt"/>
              </a:rPr>
              <a:t>Class is curved; B+ will be around here</a:t>
            </a:r>
            <a:endParaRPr lang="en-US" sz="2000" b="1" dirty="0">
              <a:latin typeface="+mj-lt"/>
            </a:endParaRPr>
          </a:p>
        </p:txBody>
      </p:sp>
      <p:sp>
        <p:nvSpPr>
          <p:cNvPr id="11" name="Right Arrow 10"/>
          <p:cNvSpPr/>
          <p:nvPr/>
        </p:nvSpPr>
        <p:spPr>
          <a:xfrm rot="16200000">
            <a:off x="2685784" y="5983318"/>
            <a:ext cx="685800" cy="381000"/>
          </a:xfrm>
          <a:prstGeom prst="rightArrow">
            <a:avLst>
              <a:gd name="adj1" fmla="val 55818"/>
              <a:gd name="adj2" fmla="val 50000"/>
            </a:avLst>
          </a:prstGeom>
          <a:solidFill>
            <a:srgbClr val="FC0128"/>
          </a:solidFill>
          <a:ln>
            <a:solidFill>
              <a:srgbClr val="FC0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7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2" grpId="0" animBg="1" autoUpdateAnimBg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 Proof (2)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680" y="1447800"/>
            <a:ext cx="6020641" cy="4315428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7239000" y="1905000"/>
            <a:ext cx="1676404" cy="840601"/>
          </a:xfrm>
          <a:prstGeom prst="wedgeRectCallout">
            <a:avLst>
              <a:gd name="adj1" fmla="val -114145"/>
              <a:gd name="adj2" fmla="val 91334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The definition of training error</a:t>
            </a:r>
            <a:endParaRPr lang="en-US" sz="1800" u="none" baseline="30000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1561680" y="4076700"/>
            <a:ext cx="2203940" cy="533399"/>
          </a:xfrm>
          <a:prstGeom prst="wedgeRectCallout">
            <a:avLst>
              <a:gd name="adj1" fmla="val 75429"/>
              <a:gd name="adj2" fmla="val 430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Always holds for mistakes (see above)</a:t>
            </a:r>
            <a:endParaRPr lang="en-US" sz="1800" u="none" baseline="30000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561680" y="4705350"/>
            <a:ext cx="2203940" cy="533399"/>
          </a:xfrm>
          <a:prstGeom prst="wedgeRectCallout">
            <a:avLst>
              <a:gd name="adj1" fmla="val 75429"/>
              <a:gd name="adj2" fmla="val 430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Using Step 1</a:t>
            </a:r>
            <a:endParaRPr lang="en-US" sz="1800" u="none" baseline="30000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1561680" y="5334000"/>
            <a:ext cx="2203940" cy="533399"/>
          </a:xfrm>
          <a:prstGeom prst="wedgeRectCallout">
            <a:avLst>
              <a:gd name="adj1" fmla="val 75429"/>
              <a:gd name="adj2" fmla="val 430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D is a distribution over the m examples</a:t>
            </a:r>
            <a:endParaRPr lang="en-US" sz="1800" u="none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1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 Proof(3)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94783"/>
            <a:ext cx="5944430" cy="4601217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76200" y="2819400"/>
            <a:ext cx="2203940" cy="761999"/>
          </a:xfrm>
          <a:prstGeom prst="wedgeRectCallout">
            <a:avLst>
              <a:gd name="adj1" fmla="val 75429"/>
              <a:gd name="adj2" fmla="val 430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Splitting the sum to “mistakes” and no-mistakes”</a:t>
            </a:r>
            <a:endParaRPr lang="en-US" sz="1800" u="none" baseline="30000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76200" y="3676650"/>
            <a:ext cx="2203940" cy="533399"/>
          </a:xfrm>
          <a:prstGeom prst="wedgeRectCallout">
            <a:avLst>
              <a:gd name="adj1" fmla="val 75429"/>
              <a:gd name="adj2" fmla="val 430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The definition of </a:t>
            </a:r>
            <a:r>
              <a:rPr lang="el-GR" sz="1800" dirty="0" smtClean="0">
                <a:solidFill>
                  <a:srgbClr val="0000FF"/>
                </a:solidFill>
                <a:latin typeface="cmsy10"/>
              </a:rPr>
              <a:t>ε</a:t>
            </a:r>
            <a:r>
              <a:rPr lang="en-US" sz="1800" u="none" baseline="-25000" dirty="0" smtClean="0">
                <a:solidFill>
                  <a:schemeClr val="tx1"/>
                </a:solidFill>
                <a:latin typeface="Calibri"/>
              </a:rPr>
              <a:t>t</a:t>
            </a:r>
            <a:endParaRPr lang="en-US" sz="1800" u="none" baseline="-25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76200" y="4305300"/>
            <a:ext cx="2203940" cy="416123"/>
          </a:xfrm>
          <a:prstGeom prst="wedgeRectCallout">
            <a:avLst>
              <a:gd name="adj1" fmla="val 75429"/>
              <a:gd name="adj2" fmla="val 430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>
                <a:solidFill>
                  <a:schemeClr val="tx1"/>
                </a:solidFill>
              </a:rPr>
              <a:t>The definition </a:t>
            </a:r>
            <a:r>
              <a:rPr lang="en-US" sz="1800" u="none" dirty="0" smtClean="0">
                <a:solidFill>
                  <a:schemeClr val="tx1"/>
                </a:solidFill>
              </a:rPr>
              <a:t>of </a:t>
            </a:r>
            <a:r>
              <a:rPr lang="el-GR" sz="1800" u="none" dirty="0" smtClean="0">
                <a:solidFill>
                  <a:schemeClr val="tx1"/>
                </a:solidFill>
                <a:latin typeface="cmmi10"/>
              </a:rPr>
              <a:t>α</a:t>
            </a:r>
            <a:r>
              <a:rPr lang="en-US" sz="1800" u="none" baseline="-25000" dirty="0" smtClean="0">
                <a:solidFill>
                  <a:schemeClr val="tx1"/>
                </a:solidFill>
              </a:rPr>
              <a:t>t</a:t>
            </a:r>
            <a:endParaRPr lang="en-US" sz="1800" u="none" baseline="-25000" dirty="0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6172200" y="1447800"/>
            <a:ext cx="2667000" cy="533399"/>
          </a:xfrm>
          <a:prstGeom prst="wedgeRectCallout">
            <a:avLst>
              <a:gd name="adj1" fmla="val -156597"/>
              <a:gd name="adj2" fmla="val 112433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By definition of </a:t>
            </a:r>
            <a:r>
              <a:rPr lang="en-US" sz="1800" u="none" dirty="0" err="1" smtClean="0">
                <a:solidFill>
                  <a:schemeClr val="tx1"/>
                </a:solidFill>
                <a:latin typeface="Calibri"/>
              </a:rPr>
              <a:t>Z</a:t>
            </a:r>
            <a:r>
              <a:rPr lang="en-US" sz="1800" u="none" baseline="-25000" dirty="0" err="1" smtClean="0">
                <a:solidFill>
                  <a:schemeClr val="tx1"/>
                </a:solidFill>
                <a:latin typeface="Calibri"/>
              </a:rPr>
              <a:t>t</a:t>
            </a:r>
            <a:r>
              <a:rPr lang="en-US" sz="1800" u="none" dirty="0" smtClean="0">
                <a:solidFill>
                  <a:schemeClr val="tx1"/>
                </a:solidFill>
              </a:rPr>
              <a:t>; it’s a normalization term</a:t>
            </a:r>
            <a:endParaRPr lang="en-US" sz="1800" u="none" baseline="30000" dirty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2819400" y="5334000"/>
            <a:ext cx="4419600" cy="914400"/>
          </a:xfrm>
          <a:prstGeom prst="wedgeRectCallout">
            <a:avLst>
              <a:gd name="adj1" fmla="val -21374"/>
              <a:gd name="adj2" fmla="val -128280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Steps 2 and 3 together prove the Theorem.</a:t>
            </a:r>
          </a:p>
          <a:p>
            <a:r>
              <a:rPr lang="en-US" sz="1800" u="none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1800" u="none" dirty="0" smtClean="0">
                <a:solidFill>
                  <a:schemeClr val="tx1"/>
                </a:solidFill>
                <a:sym typeface="Wingdings" panose="05000000000000000000" pitchFamily="2" charset="2"/>
              </a:rPr>
              <a:t> The error of the final hypothesis can be as low as you want.</a:t>
            </a:r>
            <a:endParaRPr lang="en-US" sz="1800" u="none" baseline="-25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1" y="4721423"/>
            <a:ext cx="2203940" cy="307777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lvl="1"/>
            <a:r>
              <a:rPr lang="en-US" sz="1400" u="none" dirty="0" smtClean="0"/>
              <a:t>e</a:t>
            </a:r>
            <a:r>
              <a:rPr lang="en-US" sz="1400" u="none" baseline="30000" dirty="0" smtClean="0"/>
              <a:t>+</a:t>
            </a:r>
            <a:r>
              <a:rPr lang="el-GR" sz="1400" baseline="30000" dirty="0">
                <a:latin typeface="cmmi10"/>
              </a:rPr>
              <a:t>α</a:t>
            </a:r>
            <a:r>
              <a:rPr lang="en-US" sz="1400" u="none" baseline="15000" dirty="0" smtClean="0">
                <a:latin typeface="cmmi10"/>
              </a:rPr>
              <a:t>t</a:t>
            </a:r>
            <a:r>
              <a:rPr lang="en-US" sz="1400" u="none" dirty="0" smtClean="0"/>
              <a:t> </a:t>
            </a:r>
            <a:r>
              <a:rPr lang="en-US" sz="1400" u="none" dirty="0">
                <a:solidFill>
                  <a:srgbClr val="3333FF"/>
                </a:solidFill>
              </a:rPr>
              <a:t>= </a:t>
            </a:r>
            <a:r>
              <a:rPr lang="en-US" sz="1400" u="none" dirty="0" err="1">
                <a:solidFill>
                  <a:srgbClr val="3333FF"/>
                </a:solidFill>
              </a:rPr>
              <a:t>sqrt</a:t>
            </a:r>
            <a:r>
              <a:rPr lang="en-US" sz="1400" u="none" dirty="0">
                <a:solidFill>
                  <a:srgbClr val="3333FF"/>
                </a:solidFill>
              </a:rPr>
              <a:t>{(1 </a:t>
            </a:r>
            <a:r>
              <a:rPr lang="en-US" sz="1400" u="none" dirty="0" smtClean="0">
                <a:solidFill>
                  <a:srgbClr val="3333FF"/>
                </a:solidFill>
              </a:rPr>
              <a:t>-</a:t>
            </a:r>
            <a:r>
              <a:rPr lang="el-GR" sz="1400" dirty="0">
                <a:solidFill>
                  <a:srgbClr val="0000FF"/>
                </a:solidFill>
                <a:latin typeface="cmsy10"/>
              </a:rPr>
              <a:t> </a:t>
            </a:r>
            <a:r>
              <a:rPr lang="el-GR" sz="1400" dirty="0" smtClean="0">
                <a:solidFill>
                  <a:srgbClr val="0000FF"/>
                </a:solidFill>
                <a:latin typeface="cmsy10"/>
              </a:rPr>
              <a:t>ε</a:t>
            </a:r>
            <a:r>
              <a:rPr lang="en-US" sz="1400" u="none" baseline="-25000" dirty="0" smtClean="0">
                <a:solidFill>
                  <a:srgbClr val="3333FF"/>
                </a:solidFill>
              </a:rPr>
              <a:t>t</a:t>
            </a:r>
            <a:r>
              <a:rPr lang="en-US" sz="1400" u="none" dirty="0" smtClean="0">
                <a:solidFill>
                  <a:srgbClr val="3333FF"/>
                </a:solidFill>
              </a:rPr>
              <a:t>)/</a:t>
            </a:r>
            <a:r>
              <a:rPr lang="el-GR" sz="1400" dirty="0">
                <a:solidFill>
                  <a:srgbClr val="0000FF"/>
                </a:solidFill>
                <a:latin typeface="cmsy10"/>
              </a:rPr>
              <a:t> </a:t>
            </a:r>
            <a:r>
              <a:rPr lang="el-GR" sz="1400" dirty="0" smtClean="0">
                <a:solidFill>
                  <a:srgbClr val="0000FF"/>
                </a:solidFill>
                <a:latin typeface="cmsy10"/>
              </a:rPr>
              <a:t>ε</a:t>
            </a:r>
            <a:r>
              <a:rPr lang="en-US" sz="1400" u="none" baseline="-25000" dirty="0" smtClean="0">
                <a:solidFill>
                  <a:srgbClr val="3333FF"/>
                </a:solidFill>
              </a:rPr>
              <a:t>t </a:t>
            </a:r>
            <a:r>
              <a:rPr lang="en-US" sz="1400" u="none" dirty="0" smtClean="0">
                <a:solidFill>
                  <a:srgbClr val="3333FF"/>
                </a:solidFill>
              </a:rPr>
              <a:t>}&gt;1 </a:t>
            </a:r>
            <a:endParaRPr lang="en-US" sz="1400" b="1" u="none" dirty="0"/>
          </a:p>
        </p:txBody>
      </p:sp>
      <p:sp>
        <p:nvSpPr>
          <p:cNvPr id="15" name="Rectangular Callout 14"/>
          <p:cNvSpPr/>
          <p:nvPr/>
        </p:nvSpPr>
        <p:spPr>
          <a:xfrm>
            <a:off x="6629400" y="76200"/>
            <a:ext cx="2514600" cy="1066800"/>
          </a:xfrm>
          <a:prstGeom prst="wedgeRectCallout">
            <a:avLst>
              <a:gd name="adj1" fmla="val -19125"/>
              <a:gd name="adj2" fmla="val -49294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chemeClr val="tx1"/>
                </a:solidFill>
              </a:rPr>
              <a:t>A strong assumption due to the “for all distributions”.</a:t>
            </a:r>
          </a:p>
          <a:p>
            <a:r>
              <a:rPr lang="en-US" sz="1600" u="none" dirty="0" smtClean="0">
                <a:solidFill>
                  <a:schemeClr val="tx1"/>
                </a:solidFill>
              </a:rPr>
              <a:t>But – works  well in practice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152400" y="152400"/>
            <a:ext cx="1981200" cy="914400"/>
          </a:xfrm>
          <a:prstGeom prst="wedgeRectCallout">
            <a:avLst>
              <a:gd name="adj1" fmla="val -19125"/>
              <a:gd name="adj2" fmla="val -49294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chemeClr val="tx1"/>
                </a:solidFill>
              </a:rPr>
              <a:t>Why does it work? </a:t>
            </a:r>
          </a:p>
          <a:p>
            <a:r>
              <a:rPr lang="en-US" sz="1600" u="none" dirty="0" smtClean="0">
                <a:solidFill>
                  <a:schemeClr val="tx1"/>
                </a:solidFill>
              </a:rPr>
              <a:t>The Weak Learning Hypothesis</a:t>
            </a:r>
          </a:p>
        </p:txBody>
      </p:sp>
    </p:spTree>
    <p:extLst>
      <p:ext uri="{BB962C8B-B14F-4D97-AF65-F5344CB8AC3E}">
        <p14:creationId xmlns:p14="http://schemas.microsoft.com/office/powerpoint/2010/main" val="32801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1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Boosting The Confidence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Unlike Boosting the </a:t>
            </a:r>
            <a:r>
              <a:rPr lang="en-US" sz="2800" dirty="0" smtClean="0">
                <a:solidFill>
                  <a:srgbClr val="3333FF"/>
                </a:solidFill>
              </a:rPr>
              <a:t>accuracy (</a:t>
            </a:r>
            <a:r>
              <a:rPr lang="en-US" sz="2800" dirty="0">
                <a:solidFill>
                  <a:srgbClr val="3333FF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800" dirty="0" smtClean="0">
                <a:solidFill>
                  <a:srgbClr val="3333FF"/>
                </a:solidFill>
              </a:rPr>
              <a:t>)</a:t>
            </a:r>
            <a:r>
              <a:rPr lang="en-US" sz="2800" dirty="0" smtClean="0"/>
              <a:t>, </a:t>
            </a:r>
            <a:r>
              <a:rPr lang="en-US" sz="2800" dirty="0"/>
              <a:t>Boosting the </a:t>
            </a:r>
            <a:r>
              <a:rPr lang="en-US" sz="2800" dirty="0" smtClean="0">
                <a:solidFill>
                  <a:srgbClr val="3333FF"/>
                </a:solidFill>
              </a:rPr>
              <a:t>confidence (</a:t>
            </a:r>
            <a:r>
              <a:rPr lang="en-US" sz="2800" dirty="0">
                <a:solidFill>
                  <a:srgbClr val="3333FF"/>
                </a:solidFill>
                <a:latin typeface="Symbol" pitchFamily="18" charset="2"/>
                <a:sym typeface="Symbol" pitchFamily="18" charset="2"/>
              </a:rPr>
              <a:t></a:t>
            </a:r>
            <a:r>
              <a:rPr lang="en-US" sz="2800" dirty="0" smtClean="0">
                <a:solidFill>
                  <a:srgbClr val="3333FF"/>
                </a:solidFill>
              </a:rPr>
              <a:t>)</a:t>
            </a:r>
            <a:r>
              <a:rPr lang="en-US" sz="2800" dirty="0" smtClean="0"/>
              <a:t> is </a:t>
            </a:r>
            <a:r>
              <a:rPr lang="en-US" sz="2800" dirty="0"/>
              <a:t>easy.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Let’s fix the accuracy parameter to </a:t>
            </a:r>
            <a:r>
              <a:rPr lang="en-US" sz="2800" dirty="0">
                <a:solidFill>
                  <a:srgbClr val="3333FF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800" dirty="0"/>
              <a:t>.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Suppose that we have a learning algorithm </a:t>
            </a:r>
            <a:r>
              <a:rPr lang="en-US" sz="2800" dirty="0">
                <a:solidFill>
                  <a:srgbClr val="3333FF"/>
                </a:solidFill>
              </a:rPr>
              <a:t>L</a:t>
            </a:r>
            <a:r>
              <a:rPr lang="en-US" sz="2800" dirty="0"/>
              <a:t> such that for any target concept </a:t>
            </a:r>
            <a:r>
              <a:rPr lang="en-US" sz="2800" dirty="0">
                <a:solidFill>
                  <a:srgbClr val="3333FF"/>
                </a:solidFill>
              </a:rPr>
              <a:t>c </a:t>
            </a:r>
            <a:r>
              <a:rPr lang="az-Cyrl-AZ" sz="18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en-US" sz="2800" dirty="0" smtClean="0">
                <a:solidFill>
                  <a:srgbClr val="3333FF"/>
                </a:solidFill>
              </a:rPr>
              <a:t> </a:t>
            </a:r>
            <a:r>
              <a:rPr lang="en-US" sz="2800" dirty="0">
                <a:solidFill>
                  <a:srgbClr val="3333FF"/>
                </a:solidFill>
              </a:rPr>
              <a:t>C </a:t>
            </a:r>
            <a:r>
              <a:rPr lang="en-US" sz="2800" dirty="0"/>
              <a:t>and any distribution </a:t>
            </a:r>
            <a:r>
              <a:rPr lang="en-US" sz="2800" dirty="0">
                <a:solidFill>
                  <a:srgbClr val="3333FF"/>
                </a:solidFill>
              </a:rPr>
              <a:t>D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3333FF"/>
                </a:solidFill>
              </a:rPr>
              <a:t>L</a:t>
            </a:r>
            <a:r>
              <a:rPr lang="en-US" sz="2800" dirty="0"/>
              <a:t> outputs </a:t>
            </a:r>
            <a:r>
              <a:rPr lang="en-US" sz="2800" dirty="0">
                <a:solidFill>
                  <a:srgbClr val="3333FF"/>
                </a:solidFill>
              </a:rPr>
              <a:t>h</a:t>
            </a:r>
            <a:r>
              <a:rPr lang="en-US" sz="2800" dirty="0"/>
              <a:t> </a:t>
            </a:r>
            <a:r>
              <a:rPr lang="en-US" sz="2800" dirty="0" err="1"/>
              <a:t>s.t.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3333FF"/>
                </a:solidFill>
              </a:rPr>
              <a:t>error(h) &lt; </a:t>
            </a:r>
            <a:r>
              <a:rPr lang="en-US" sz="2800" dirty="0">
                <a:solidFill>
                  <a:srgbClr val="3333FF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/>
              <a:t>with confidence at </a:t>
            </a:r>
            <a:r>
              <a:rPr lang="en-US" sz="2800" dirty="0" smtClean="0"/>
              <a:t>least </a:t>
            </a:r>
            <a:r>
              <a:rPr lang="en-US" sz="2800" dirty="0" smtClean="0">
                <a:solidFill>
                  <a:srgbClr val="FF0000"/>
                </a:solidFill>
              </a:rPr>
              <a:t>1-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 </a:t>
            </a:r>
            <a:r>
              <a:rPr lang="en-US" sz="2800" baseline="-25000" dirty="0" smtClean="0">
                <a:solidFill>
                  <a:srgbClr val="FF0000"/>
                </a:solidFill>
                <a:sym typeface="Symbol" pitchFamily="18" charset="2"/>
              </a:rPr>
              <a:t>0, </a:t>
            </a:r>
            <a:r>
              <a:rPr lang="en-US" sz="2800" dirty="0" smtClean="0"/>
              <a:t> where 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</a:t>
            </a:r>
            <a:r>
              <a:rPr lang="en-US" sz="2800" baseline="-25000" dirty="0">
                <a:solidFill>
                  <a:srgbClr val="FF0000"/>
                </a:solidFill>
                <a:sym typeface="Symbol" pitchFamily="18" charset="2"/>
              </a:rPr>
              <a:t>0</a:t>
            </a:r>
            <a:r>
              <a:rPr lang="en-US" sz="2800" dirty="0"/>
              <a:t> = 1/q(</a:t>
            </a:r>
            <a:r>
              <a:rPr lang="en-US" sz="2800" dirty="0" err="1"/>
              <a:t>n,size</a:t>
            </a:r>
            <a:r>
              <a:rPr lang="en-US" sz="2800" dirty="0"/>
              <a:t>(c)), for some polynomial </a:t>
            </a:r>
            <a:r>
              <a:rPr lang="en-US" sz="2800" dirty="0">
                <a:solidFill>
                  <a:srgbClr val="3333FF"/>
                </a:solidFill>
              </a:rPr>
              <a:t>q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Then, if we are willing to tolerate a slightly higher hypothesis error, </a:t>
            </a:r>
            <a:r>
              <a:rPr lang="en-US" sz="2800" dirty="0">
                <a:solidFill>
                  <a:srgbClr val="3333FF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800" dirty="0">
                <a:solidFill>
                  <a:srgbClr val="3333FF"/>
                </a:solidFill>
              </a:rPr>
              <a:t> + </a:t>
            </a:r>
            <a:r>
              <a:rPr lang="en-US" sz="2800" dirty="0">
                <a:solidFill>
                  <a:srgbClr val="3333FF"/>
                </a:solidFill>
                <a:latin typeface="Symbol" pitchFamily="18" charset="2"/>
                <a:sym typeface="Symbol" pitchFamily="18" charset="2"/>
              </a:rPr>
              <a:t>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/>
              <a:t>(</a:t>
            </a:r>
            <a:r>
              <a:rPr lang="en-US" sz="2800" dirty="0">
                <a:latin typeface="Symbol" pitchFamily="18" charset="2"/>
                <a:sym typeface="Symbol" pitchFamily="18" charset="2"/>
              </a:rPr>
              <a:t></a:t>
            </a:r>
            <a:r>
              <a:rPr lang="en-US" sz="2800" dirty="0"/>
              <a:t> &gt; 0, arbitrarily small) then we can achieve arbitrary high confidence </a:t>
            </a:r>
            <a:r>
              <a:rPr lang="en-US" sz="2800" dirty="0">
                <a:solidFill>
                  <a:srgbClr val="3333FF"/>
                </a:solidFill>
              </a:rPr>
              <a:t>1-</a:t>
            </a:r>
            <a:r>
              <a:rPr lang="en-US" sz="2800" dirty="0">
                <a:solidFill>
                  <a:srgbClr val="3333FF"/>
                </a:solidFill>
                <a:latin typeface="Symbol" pitchFamily="18" charset="2"/>
                <a:sym typeface="Symbol" pitchFamily="18" charset="2"/>
              </a:rPr>
              <a:t></a:t>
            </a:r>
            <a:r>
              <a:rPr lang="en-US" sz="2800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2D7EC4-B23C-4B5E-B858-3CE291C49474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Boosting The Confidence(2)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Idea: </a:t>
            </a:r>
            <a:r>
              <a:rPr lang="en-US" sz="2400" dirty="0"/>
              <a:t>Given the algorithm </a:t>
            </a:r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dirty="0"/>
              <a:t>, we construct a new algorithm </a:t>
            </a:r>
            <a:r>
              <a:rPr lang="en-US" sz="2400" dirty="0">
                <a:solidFill>
                  <a:srgbClr val="FF0000"/>
                </a:solidFill>
              </a:rPr>
              <a:t>L’</a:t>
            </a:r>
            <a:r>
              <a:rPr lang="en-US" sz="2400" dirty="0"/>
              <a:t> that simulates algorithm</a:t>
            </a:r>
            <a:r>
              <a:rPr lang="en-US" sz="2400" dirty="0">
                <a:solidFill>
                  <a:srgbClr val="FF0000"/>
                </a:solidFill>
              </a:rPr>
              <a:t> L</a:t>
            </a:r>
            <a:r>
              <a:rPr lang="en-US" sz="2400" dirty="0"/>
              <a:t> k times (k will be determined later) on independent samples from the same distribution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Let h</a:t>
            </a:r>
            <a:r>
              <a:rPr lang="en-US" sz="2400" baseline="-25000" dirty="0"/>
              <a:t>1</a:t>
            </a:r>
            <a:r>
              <a:rPr lang="en-US" sz="2400" dirty="0"/>
              <a:t>, …</a:t>
            </a:r>
            <a:r>
              <a:rPr lang="en-US" sz="2400" dirty="0" err="1"/>
              <a:t>h</a:t>
            </a:r>
            <a:r>
              <a:rPr lang="en-US" sz="2400" baseline="-25000" dirty="0" err="1"/>
              <a:t>k</a:t>
            </a:r>
            <a:r>
              <a:rPr lang="en-US" sz="2400" dirty="0"/>
              <a:t> be the hypotheses produced. Then, since the simulations are independent, the probability that </a:t>
            </a:r>
            <a:r>
              <a:rPr lang="en-US" sz="2400" dirty="0">
                <a:solidFill>
                  <a:srgbClr val="3333FF"/>
                </a:solidFill>
              </a:rPr>
              <a:t>all</a:t>
            </a:r>
            <a:r>
              <a:rPr lang="en-US" sz="2400" dirty="0">
                <a:solidFill>
                  <a:srgbClr val="FF0000"/>
                </a:solidFill>
              </a:rPr>
              <a:t> of h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,. </a:t>
            </a:r>
            <a:r>
              <a:rPr lang="en-US" sz="2400" dirty="0" err="1">
                <a:solidFill>
                  <a:srgbClr val="FF0000"/>
                </a:solidFill>
              </a:rPr>
              <a:t>h</a:t>
            </a:r>
            <a:r>
              <a:rPr lang="en-US" sz="2400" baseline="-25000" dirty="0" err="1">
                <a:solidFill>
                  <a:srgbClr val="FF0000"/>
                </a:solidFill>
              </a:rPr>
              <a:t>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have error </a:t>
            </a:r>
            <a:r>
              <a:rPr lang="en-US" sz="2400" dirty="0" smtClean="0"/>
              <a:t>&gt;</a:t>
            </a:r>
            <a:r>
              <a:rPr lang="en-US" sz="2400" dirty="0" smtClean="0">
                <a:latin typeface="Symbol" pitchFamily="18" charset="2"/>
                <a:sym typeface="Symbol" pitchFamily="18" charset="2"/>
              </a:rPr>
              <a:t></a:t>
            </a:r>
            <a:r>
              <a:rPr lang="en-US" sz="2400" dirty="0" smtClean="0"/>
              <a:t> </a:t>
            </a:r>
            <a:r>
              <a:rPr lang="en-US" sz="2400" dirty="0"/>
              <a:t>is as most (1-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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/>
              <a:t>)</a:t>
            </a:r>
            <a:r>
              <a:rPr lang="en-US" sz="2400" baseline="30000" dirty="0"/>
              <a:t>k</a:t>
            </a:r>
            <a:r>
              <a:rPr lang="en-US" sz="2400" dirty="0" smtClean="0"/>
              <a:t>. Otherwise, </a:t>
            </a:r>
            <a:r>
              <a:rPr lang="en-US" sz="2400" dirty="0" smtClean="0">
                <a:solidFill>
                  <a:srgbClr val="FF0000"/>
                </a:solidFill>
              </a:rPr>
              <a:t>at least one </a:t>
            </a:r>
            <a:r>
              <a:rPr lang="en-US" sz="2400" dirty="0" err="1" smtClean="0">
                <a:solidFill>
                  <a:srgbClr val="FF0000"/>
                </a:solidFill>
                <a:latin typeface="Calibri"/>
              </a:rPr>
              <a:t>h</a:t>
            </a:r>
            <a:r>
              <a:rPr lang="en-US" sz="2400" baseline="-25000" dirty="0" err="1" smtClean="0">
                <a:solidFill>
                  <a:srgbClr val="FF0000"/>
                </a:solidFill>
                <a:latin typeface="Calibri"/>
              </a:rPr>
              <a:t>j</a:t>
            </a:r>
            <a:r>
              <a:rPr lang="en-US" sz="2400" dirty="0" smtClean="0">
                <a:solidFill>
                  <a:srgbClr val="FF0000"/>
                </a:solidFill>
              </a:rPr>
              <a:t> is </a:t>
            </a:r>
            <a:r>
              <a:rPr lang="en-US" sz="2400" dirty="0" smtClean="0">
                <a:solidFill>
                  <a:srgbClr val="3333FF"/>
                </a:solidFill>
              </a:rPr>
              <a:t>good</a:t>
            </a:r>
            <a:r>
              <a:rPr lang="en-US" sz="2400" dirty="0" smtClean="0">
                <a:solidFill>
                  <a:srgbClr val="FF0000"/>
                </a:solidFill>
              </a:rPr>
              <a:t>. 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Solving (1-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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/>
              <a:t>)</a:t>
            </a:r>
            <a:r>
              <a:rPr lang="en-US" sz="2400" baseline="30000" dirty="0"/>
              <a:t>k</a:t>
            </a:r>
            <a:r>
              <a:rPr lang="en-US" sz="2400" dirty="0"/>
              <a:t> &lt;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</a:t>
            </a:r>
            <a:r>
              <a:rPr lang="en-US" sz="2400" dirty="0"/>
              <a:t>/2 yields that value of k we need,           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/>
              <a:t>k &gt; (1/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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/>
              <a:t>) </a:t>
            </a:r>
            <a:r>
              <a:rPr lang="en-US" sz="2400" dirty="0" err="1"/>
              <a:t>ln</a:t>
            </a:r>
            <a:r>
              <a:rPr lang="en-US" sz="2400" dirty="0"/>
              <a:t>(2/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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There is still a need to show how L’ works. It would work by using the h</a:t>
            </a:r>
            <a:r>
              <a:rPr lang="en-US" sz="2400" baseline="-25000" dirty="0"/>
              <a:t>i</a:t>
            </a:r>
            <a:r>
              <a:rPr lang="en-US" sz="2400" dirty="0"/>
              <a:t> that makes the fewest mistakes on the sample S; we need to compute how large S should be to guarantee that it does not make too many mistakes.     </a:t>
            </a:r>
            <a:r>
              <a:rPr lang="en-US" sz="1800" dirty="0" smtClean="0">
                <a:solidFill>
                  <a:srgbClr val="FF0000"/>
                </a:solidFill>
              </a:rPr>
              <a:t>[</a:t>
            </a:r>
            <a:r>
              <a:rPr lang="en-US" sz="1800" dirty="0">
                <a:solidFill>
                  <a:srgbClr val="FF0000"/>
                </a:solidFill>
              </a:rPr>
              <a:t>Kearns and </a:t>
            </a:r>
            <a:r>
              <a:rPr lang="en-US" sz="1800" dirty="0" err="1">
                <a:solidFill>
                  <a:srgbClr val="FF0000"/>
                </a:solidFill>
              </a:rPr>
              <a:t>Vazirani’s</a:t>
            </a:r>
            <a:r>
              <a:rPr lang="en-US" sz="1800" dirty="0">
                <a:solidFill>
                  <a:srgbClr val="FF0000"/>
                </a:solidFill>
              </a:rPr>
              <a:t> book]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67138-572C-43A4-ACFF-4D5D25A17D72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2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Ensemble Methods 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Boosting</a:t>
            </a:r>
          </a:p>
          <a:p>
            <a:r>
              <a:rPr lang="en-US" sz="2800"/>
              <a:t>Bagging</a:t>
            </a:r>
          </a:p>
          <a:p>
            <a:r>
              <a:rPr lang="en-US" sz="2800"/>
              <a:t>Random Forests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A3336-9E4A-4548-A031-E540A4C3ED19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7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Boosting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Initialization:</a:t>
            </a:r>
          </a:p>
          <a:p>
            <a:pPr lvl="1"/>
            <a:r>
              <a:rPr lang="en-US" sz="2400"/>
              <a:t>Weigh all training samples equally</a:t>
            </a:r>
          </a:p>
          <a:p>
            <a:r>
              <a:rPr lang="en-US" sz="2800"/>
              <a:t>Iteration Step:</a:t>
            </a:r>
          </a:p>
          <a:p>
            <a:pPr lvl="1"/>
            <a:r>
              <a:rPr lang="en-US" sz="2400"/>
              <a:t>Train model on (weighted) train set</a:t>
            </a:r>
          </a:p>
          <a:p>
            <a:pPr lvl="1"/>
            <a:r>
              <a:rPr lang="en-US" sz="2400"/>
              <a:t>Compute error of model on train set</a:t>
            </a:r>
          </a:p>
          <a:p>
            <a:pPr lvl="1"/>
            <a:r>
              <a:rPr lang="en-US" sz="2400"/>
              <a:t>Increase weights on training cases model gets wrong!!!</a:t>
            </a:r>
          </a:p>
          <a:p>
            <a:r>
              <a:rPr lang="en-US" sz="2800"/>
              <a:t>Typically requires 100’s to 1000’s of iterations</a:t>
            </a:r>
          </a:p>
          <a:p>
            <a:r>
              <a:rPr lang="en-US" sz="2800"/>
              <a:t>Return final model: </a:t>
            </a:r>
          </a:p>
          <a:p>
            <a:pPr lvl="1"/>
            <a:r>
              <a:rPr lang="en-US" sz="2400"/>
              <a:t>Carefully weighted prediction of each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404326-5D26-4626-8BE4-8FE3A56954C7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1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Boosting: Different Perspectives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Boosting is a maximum-margin method</a:t>
            </a:r>
          </a:p>
          <a:p>
            <a:pPr>
              <a:buFontTx/>
              <a:buNone/>
            </a:pPr>
            <a:r>
              <a:rPr lang="en-US" sz="1600" dirty="0"/>
              <a:t>       </a:t>
            </a:r>
            <a:r>
              <a:rPr lang="en-US" sz="1600" dirty="0">
                <a:solidFill>
                  <a:schemeClr val="accent2"/>
                </a:solidFill>
              </a:rPr>
              <a:t>(</a:t>
            </a:r>
            <a:r>
              <a:rPr lang="en-US" sz="1600" dirty="0" err="1">
                <a:solidFill>
                  <a:schemeClr val="accent2"/>
                </a:solidFill>
              </a:rPr>
              <a:t>Schapire</a:t>
            </a:r>
            <a:r>
              <a:rPr lang="en-US" sz="1600" dirty="0">
                <a:solidFill>
                  <a:schemeClr val="accent2"/>
                </a:solidFill>
              </a:rPr>
              <a:t> et al. 1998, </a:t>
            </a:r>
            <a:r>
              <a:rPr lang="en-US" sz="1600" dirty="0" err="1">
                <a:solidFill>
                  <a:schemeClr val="accent2"/>
                </a:solidFill>
              </a:rPr>
              <a:t>Rosset</a:t>
            </a:r>
            <a:r>
              <a:rPr lang="en-US" sz="1600" dirty="0">
                <a:solidFill>
                  <a:schemeClr val="accent2"/>
                </a:solidFill>
              </a:rPr>
              <a:t> et al. 2004)</a:t>
            </a:r>
          </a:p>
          <a:p>
            <a:pPr lvl="1"/>
            <a:r>
              <a:rPr lang="en-US" sz="1800" dirty="0"/>
              <a:t>Trades lower margin on easy cases for higher margin on harder cases</a:t>
            </a:r>
          </a:p>
          <a:p>
            <a:endParaRPr lang="en-US" sz="2000" dirty="0"/>
          </a:p>
          <a:p>
            <a:r>
              <a:rPr lang="en-US" sz="2000" dirty="0"/>
              <a:t>Boosting is an additive logistic regression model  </a:t>
            </a:r>
            <a:r>
              <a:rPr lang="en-US" sz="1600" dirty="0">
                <a:solidFill>
                  <a:schemeClr val="accent2"/>
                </a:solidFill>
              </a:rPr>
              <a:t>(Friedman, Hastie and </a:t>
            </a:r>
            <a:r>
              <a:rPr lang="en-US" sz="1600" dirty="0" err="1">
                <a:solidFill>
                  <a:schemeClr val="accent2"/>
                </a:solidFill>
              </a:rPr>
              <a:t>Tibshirani</a:t>
            </a:r>
            <a:r>
              <a:rPr lang="en-US" sz="1600" dirty="0">
                <a:solidFill>
                  <a:schemeClr val="accent2"/>
                </a:solidFill>
              </a:rPr>
              <a:t> 2000)</a:t>
            </a:r>
          </a:p>
          <a:p>
            <a:pPr lvl="1"/>
            <a:r>
              <a:rPr lang="en-US" sz="1800" dirty="0"/>
              <a:t>Tries to fit the logit of the true conditional probabilities</a:t>
            </a:r>
          </a:p>
          <a:p>
            <a:endParaRPr lang="en-US" sz="2000" dirty="0"/>
          </a:p>
          <a:p>
            <a:r>
              <a:rPr lang="en-US" sz="2000" dirty="0"/>
              <a:t>Boosting is an </a:t>
            </a:r>
            <a:r>
              <a:rPr lang="en-US" sz="2000" i="1" dirty="0"/>
              <a:t>equalizer</a:t>
            </a:r>
            <a:r>
              <a:rPr lang="en-US" sz="2000" dirty="0"/>
              <a:t>                 </a:t>
            </a:r>
          </a:p>
          <a:p>
            <a:pPr>
              <a:buFontTx/>
              <a:buNone/>
            </a:pPr>
            <a:r>
              <a:rPr lang="en-US" sz="1600" dirty="0"/>
              <a:t>      </a:t>
            </a:r>
            <a:r>
              <a:rPr lang="en-US" sz="1600" dirty="0">
                <a:solidFill>
                  <a:schemeClr val="accent2"/>
                </a:solidFill>
              </a:rPr>
              <a:t>(</a:t>
            </a:r>
            <a:r>
              <a:rPr lang="en-US" sz="1600" dirty="0" err="1">
                <a:solidFill>
                  <a:schemeClr val="accent2"/>
                </a:solidFill>
              </a:rPr>
              <a:t>Breiman</a:t>
            </a:r>
            <a:r>
              <a:rPr lang="en-US" sz="1600" dirty="0">
                <a:solidFill>
                  <a:schemeClr val="accent2"/>
                </a:solidFill>
              </a:rPr>
              <a:t> 1998) (Friedman, Hastie, </a:t>
            </a:r>
            <a:r>
              <a:rPr lang="en-US" sz="1600" dirty="0" err="1">
                <a:solidFill>
                  <a:schemeClr val="accent2"/>
                </a:solidFill>
              </a:rPr>
              <a:t>Tibshirani</a:t>
            </a:r>
            <a:r>
              <a:rPr lang="en-US" sz="1600" dirty="0">
                <a:solidFill>
                  <a:schemeClr val="accent2"/>
                </a:solidFill>
              </a:rPr>
              <a:t> 2000)</a:t>
            </a:r>
          </a:p>
          <a:p>
            <a:pPr lvl="1"/>
            <a:r>
              <a:rPr lang="en-US" sz="1800" dirty="0"/>
              <a:t>Weighted proportion of times example is misclassified by base learners tends to be the same for all training cases</a:t>
            </a:r>
          </a:p>
          <a:p>
            <a:pPr lvl="1"/>
            <a:endParaRPr lang="en-US" sz="1800" dirty="0"/>
          </a:p>
          <a:p>
            <a:r>
              <a:rPr lang="en-US" sz="2000" dirty="0"/>
              <a:t>Boosting is a linear </a:t>
            </a:r>
            <a:r>
              <a:rPr lang="en-US" sz="2000" dirty="0" smtClean="0"/>
              <a:t>classifier, over an incrementally acquired “feature space”.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5C59BC-12BD-43D4-80DE-74E0233C1A32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6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Bagging</a:t>
            </a:r>
            <a:endParaRPr lang="en-US"/>
          </a:p>
        </p:txBody>
      </p:sp>
      <p:sp>
        <p:nvSpPr>
          <p:cNvPr id="571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Bagging predictors is a method for generating multiple versions of a predictor and using these to get an aggregated predictor.</a:t>
            </a:r>
          </a:p>
          <a:p>
            <a:r>
              <a:rPr lang="en-US" sz="2000" dirty="0" smtClean="0"/>
              <a:t>The aggregation averages over the versions when predicting a numerical outcome and does a plurality vote when predicting a class.</a:t>
            </a:r>
          </a:p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multiple versions </a:t>
            </a:r>
            <a:r>
              <a:rPr lang="en-US" sz="2000" dirty="0" smtClean="0"/>
              <a:t>are formed by making </a:t>
            </a:r>
            <a:r>
              <a:rPr lang="en-US" sz="2000" dirty="0" smtClean="0">
                <a:solidFill>
                  <a:srgbClr val="FF0000"/>
                </a:solidFill>
              </a:rPr>
              <a:t>bootstrap replicates </a:t>
            </a:r>
            <a:r>
              <a:rPr lang="en-US" sz="2000" dirty="0" smtClean="0"/>
              <a:t>of the learning set and using these as new learning sets.</a:t>
            </a:r>
          </a:p>
          <a:p>
            <a:pPr lvl="1"/>
            <a:r>
              <a:rPr lang="en-US" sz="1600" dirty="0" smtClean="0"/>
              <a:t>That is, use samples of the data, with repetition</a:t>
            </a:r>
          </a:p>
          <a:p>
            <a:endParaRPr lang="en-US" sz="2000" dirty="0" smtClean="0"/>
          </a:p>
          <a:p>
            <a:r>
              <a:rPr lang="en-US" sz="2000" dirty="0" smtClean="0"/>
              <a:t>Tests on real and simulated data sets using classification and regression trees and subset selection in linear regression show that bagging can give substantial gains in accuracy.</a:t>
            </a:r>
          </a:p>
          <a:p>
            <a:r>
              <a:rPr lang="en-US" sz="2000" dirty="0" smtClean="0"/>
              <a:t>The vital element is the </a:t>
            </a:r>
            <a:r>
              <a:rPr lang="en-US" sz="2000" dirty="0" smtClean="0">
                <a:solidFill>
                  <a:srgbClr val="FF0000"/>
                </a:solidFill>
              </a:rPr>
              <a:t>instability of the prediction </a:t>
            </a:r>
            <a:r>
              <a:rPr lang="en-US" sz="2000" dirty="0" smtClean="0"/>
              <a:t>method. If perturbing the learning set can cause significant changes in the predictor constructed then bagging can improve accuracy.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6219B61-DEFF-43C7-9A2C-43B520C4F87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9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Example: Bagged Decision Trees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Draw 100 bootstrap samples of data</a:t>
            </a:r>
          </a:p>
          <a:p>
            <a:r>
              <a:rPr lang="en-US" sz="2400"/>
              <a:t>Train trees on each sample </a:t>
            </a:r>
            <a:r>
              <a:rPr lang="en-US" sz="2400">
                <a:sym typeface="Wingdings" pitchFamily="2" charset="2"/>
              </a:rPr>
              <a:t></a:t>
            </a:r>
            <a:r>
              <a:rPr lang="en-US" sz="2400"/>
              <a:t> 100 trees</a:t>
            </a:r>
          </a:p>
          <a:p>
            <a:r>
              <a:rPr lang="en-US" sz="2400"/>
              <a:t>Average prediction of trees on out-of-bag samples</a:t>
            </a:r>
          </a:p>
        </p:txBody>
      </p:sp>
      <p:sp>
        <p:nvSpPr>
          <p:cNvPr id="129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DD0A0F-CF67-43A5-A1DC-8E4A518DDDCC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574468" name="Group 4"/>
          <p:cNvGrpSpPr>
            <a:grpSpLocks/>
          </p:cNvGrpSpPr>
          <p:nvPr/>
        </p:nvGrpSpPr>
        <p:grpSpPr bwMode="auto">
          <a:xfrm rot="5400000">
            <a:off x="5448300" y="3619500"/>
            <a:ext cx="495300" cy="419100"/>
            <a:chOff x="4272" y="2304"/>
            <a:chExt cx="432" cy="384"/>
          </a:xfrm>
        </p:grpSpPr>
        <p:grpSp>
          <p:nvGrpSpPr>
            <p:cNvPr id="574469" name="Group 5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470" name="Oval 6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71" name="Line 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72" name="Line 8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4473" name="Oval 9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74" name="Line 10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75" name="Line 11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76" name="Oval 12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77" name="Line 13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78" name="Line 14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4479" name="Group 15"/>
          <p:cNvGrpSpPr>
            <a:grpSpLocks/>
          </p:cNvGrpSpPr>
          <p:nvPr/>
        </p:nvGrpSpPr>
        <p:grpSpPr bwMode="auto">
          <a:xfrm rot="5400000">
            <a:off x="4876800" y="3886200"/>
            <a:ext cx="495300" cy="419100"/>
            <a:chOff x="4272" y="2304"/>
            <a:chExt cx="432" cy="384"/>
          </a:xfrm>
        </p:grpSpPr>
        <p:grpSp>
          <p:nvGrpSpPr>
            <p:cNvPr id="574480" name="Group 16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481" name="Oval 17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82" name="Line 18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83" name="Line 19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4484" name="Oval 20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85" name="Line 21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86" name="Line 22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87" name="Oval 23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88" name="Line 24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89" name="Line 25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4490" name="Group 26"/>
          <p:cNvGrpSpPr>
            <a:grpSpLocks/>
          </p:cNvGrpSpPr>
          <p:nvPr/>
        </p:nvGrpSpPr>
        <p:grpSpPr bwMode="auto">
          <a:xfrm rot="5400000">
            <a:off x="4343400" y="3657600"/>
            <a:ext cx="495300" cy="419100"/>
            <a:chOff x="4272" y="2304"/>
            <a:chExt cx="432" cy="384"/>
          </a:xfrm>
        </p:grpSpPr>
        <p:grpSp>
          <p:nvGrpSpPr>
            <p:cNvPr id="574491" name="Group 27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492" name="Oval 28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93" name="Line 29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94" name="Line 30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4495" name="Oval 31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96" name="Line 32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97" name="Line 33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98" name="Oval 34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99" name="Line 35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00" name="Line 36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4501" name="Group 37"/>
          <p:cNvGrpSpPr>
            <a:grpSpLocks/>
          </p:cNvGrpSpPr>
          <p:nvPr/>
        </p:nvGrpSpPr>
        <p:grpSpPr bwMode="auto">
          <a:xfrm rot="5400000">
            <a:off x="3810000" y="3886200"/>
            <a:ext cx="495300" cy="419100"/>
            <a:chOff x="4272" y="2304"/>
            <a:chExt cx="432" cy="384"/>
          </a:xfrm>
        </p:grpSpPr>
        <p:grpSp>
          <p:nvGrpSpPr>
            <p:cNvPr id="574502" name="Group 38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03" name="Oval 39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04" name="Line 4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05" name="Line 41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4506" name="Oval 42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07" name="Line 43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08" name="Line 44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09" name="Oval 45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10" name="Line 46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11" name="Line 47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4512" name="Text Box 48"/>
          <p:cNvSpPr txBox="1">
            <a:spLocks noChangeArrowheads="1"/>
          </p:cNvSpPr>
          <p:nvPr/>
        </p:nvSpPr>
        <p:spPr bwMode="auto">
          <a:xfrm>
            <a:off x="6477000" y="35814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u="none">
                <a:latin typeface="Times" pitchFamily="18" charset="0"/>
              </a:rPr>
              <a:t>…</a:t>
            </a:r>
          </a:p>
        </p:txBody>
      </p:sp>
      <p:sp>
        <p:nvSpPr>
          <p:cNvPr id="574513" name="Line 49"/>
          <p:cNvSpPr>
            <a:spLocks noChangeShapeType="1"/>
          </p:cNvSpPr>
          <p:nvPr/>
        </p:nvSpPr>
        <p:spPr bwMode="auto">
          <a:xfrm>
            <a:off x="3543300" y="4152900"/>
            <a:ext cx="571500" cy="1028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14" name="Line 50"/>
          <p:cNvSpPr>
            <a:spLocks noChangeShapeType="1"/>
          </p:cNvSpPr>
          <p:nvPr/>
        </p:nvSpPr>
        <p:spPr bwMode="auto">
          <a:xfrm>
            <a:off x="4152900" y="4457700"/>
            <a:ext cx="228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15" name="Line 51"/>
          <p:cNvSpPr>
            <a:spLocks noChangeShapeType="1"/>
          </p:cNvSpPr>
          <p:nvPr/>
        </p:nvSpPr>
        <p:spPr bwMode="auto">
          <a:xfrm>
            <a:off x="4610100" y="41529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16" name="Line 52"/>
          <p:cNvSpPr>
            <a:spLocks noChangeShapeType="1"/>
          </p:cNvSpPr>
          <p:nvPr/>
        </p:nvSpPr>
        <p:spPr bwMode="auto">
          <a:xfrm flipH="1">
            <a:off x="4838700" y="4381500"/>
            <a:ext cx="3048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17" name="Line 53"/>
          <p:cNvSpPr>
            <a:spLocks noChangeShapeType="1"/>
          </p:cNvSpPr>
          <p:nvPr/>
        </p:nvSpPr>
        <p:spPr bwMode="auto">
          <a:xfrm flipH="1">
            <a:off x="5257800" y="4419600"/>
            <a:ext cx="762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18" name="Text Box 54"/>
          <p:cNvSpPr txBox="1">
            <a:spLocks noChangeArrowheads="1"/>
          </p:cNvSpPr>
          <p:nvPr/>
        </p:nvSpPr>
        <p:spPr bwMode="auto">
          <a:xfrm>
            <a:off x="1584325" y="5348288"/>
            <a:ext cx="5922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u="none">
                <a:latin typeface="Times" pitchFamily="18" charset="0"/>
              </a:rPr>
              <a:t>Average prediction</a:t>
            </a:r>
          </a:p>
          <a:p>
            <a:pPr algn="ctr"/>
            <a:r>
              <a:rPr lang="en-US" sz="1800" u="none">
                <a:latin typeface="Times" pitchFamily="18" charset="0"/>
              </a:rPr>
              <a:t>(0.23 + 0.19 + 0.34 + 0.22 + 0.26 + … + 0.31) / # Trees = 0.24</a:t>
            </a:r>
          </a:p>
        </p:txBody>
      </p:sp>
      <p:grpSp>
        <p:nvGrpSpPr>
          <p:cNvPr id="574519" name="Group 55"/>
          <p:cNvGrpSpPr>
            <a:grpSpLocks/>
          </p:cNvGrpSpPr>
          <p:nvPr/>
        </p:nvGrpSpPr>
        <p:grpSpPr bwMode="auto">
          <a:xfrm rot="5400000">
            <a:off x="5981700" y="3886200"/>
            <a:ext cx="495300" cy="419100"/>
            <a:chOff x="4272" y="2304"/>
            <a:chExt cx="432" cy="384"/>
          </a:xfrm>
        </p:grpSpPr>
        <p:grpSp>
          <p:nvGrpSpPr>
            <p:cNvPr id="574520" name="Group 56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21" name="Oval 57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22" name="Line 58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23" name="Line 59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4524" name="Oval 60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25" name="Line 61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26" name="Line 62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27" name="Oval 63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28" name="Line 64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29" name="Line 65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4530" name="Group 66"/>
          <p:cNvGrpSpPr>
            <a:grpSpLocks/>
          </p:cNvGrpSpPr>
          <p:nvPr/>
        </p:nvGrpSpPr>
        <p:grpSpPr bwMode="auto">
          <a:xfrm rot="5400000">
            <a:off x="7124700" y="3657600"/>
            <a:ext cx="495300" cy="419100"/>
            <a:chOff x="4272" y="2304"/>
            <a:chExt cx="432" cy="384"/>
          </a:xfrm>
        </p:grpSpPr>
        <p:grpSp>
          <p:nvGrpSpPr>
            <p:cNvPr id="574531" name="Group 67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32" name="Oval 68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33" name="Line 69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34" name="Line 70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4535" name="Oval 71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36" name="Line 72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37" name="Line 73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38" name="Oval 74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39" name="Line 75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40" name="Line 76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4541" name="Group 77"/>
          <p:cNvGrpSpPr>
            <a:grpSpLocks/>
          </p:cNvGrpSpPr>
          <p:nvPr/>
        </p:nvGrpSpPr>
        <p:grpSpPr bwMode="auto">
          <a:xfrm rot="5400000">
            <a:off x="3276600" y="3657600"/>
            <a:ext cx="495300" cy="419100"/>
            <a:chOff x="4272" y="2304"/>
            <a:chExt cx="432" cy="384"/>
          </a:xfrm>
        </p:grpSpPr>
        <p:grpSp>
          <p:nvGrpSpPr>
            <p:cNvPr id="574542" name="Group 78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43" name="Oval 79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44" name="Line 8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45" name="Line 81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4546" name="Oval 82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47" name="Line 83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48" name="Line 84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49" name="Oval 85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50" name="Line 86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51" name="Line 87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4552" name="Group 88"/>
          <p:cNvGrpSpPr>
            <a:grpSpLocks/>
          </p:cNvGrpSpPr>
          <p:nvPr/>
        </p:nvGrpSpPr>
        <p:grpSpPr bwMode="auto">
          <a:xfrm rot="5400000">
            <a:off x="2705100" y="3886200"/>
            <a:ext cx="495300" cy="419100"/>
            <a:chOff x="4272" y="2304"/>
            <a:chExt cx="432" cy="384"/>
          </a:xfrm>
        </p:grpSpPr>
        <p:grpSp>
          <p:nvGrpSpPr>
            <p:cNvPr id="574553" name="Group 89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54" name="Oval 90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55" name="Line 91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56" name="Line 92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4557" name="Oval 93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58" name="Line 94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59" name="Line 95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60" name="Oval 96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61" name="Line 97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62" name="Line 98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4563" name="Group 99"/>
          <p:cNvGrpSpPr>
            <a:grpSpLocks/>
          </p:cNvGrpSpPr>
          <p:nvPr/>
        </p:nvGrpSpPr>
        <p:grpSpPr bwMode="auto">
          <a:xfrm rot="5400000">
            <a:off x="2133600" y="3619500"/>
            <a:ext cx="495300" cy="419100"/>
            <a:chOff x="4272" y="2304"/>
            <a:chExt cx="432" cy="384"/>
          </a:xfrm>
        </p:grpSpPr>
        <p:grpSp>
          <p:nvGrpSpPr>
            <p:cNvPr id="574564" name="Group 100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65" name="Oval 101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66" name="Line 102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67" name="Line 103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4568" name="Oval 104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69" name="Line 105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70" name="Line 106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71" name="Oval 107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72" name="Line 108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73" name="Line 109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4574" name="Line 110"/>
          <p:cNvSpPr>
            <a:spLocks noChangeShapeType="1"/>
          </p:cNvSpPr>
          <p:nvPr/>
        </p:nvSpPr>
        <p:spPr bwMode="auto">
          <a:xfrm flipH="1">
            <a:off x="5410200" y="4191000"/>
            <a:ext cx="1828800" cy="1104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75" name="Line 111"/>
          <p:cNvSpPr>
            <a:spLocks noChangeShapeType="1"/>
          </p:cNvSpPr>
          <p:nvPr/>
        </p:nvSpPr>
        <p:spPr bwMode="auto">
          <a:xfrm flipH="1">
            <a:off x="5029200" y="4191000"/>
            <a:ext cx="6858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76" name="Line 112"/>
          <p:cNvSpPr>
            <a:spLocks noChangeShapeType="1"/>
          </p:cNvSpPr>
          <p:nvPr/>
        </p:nvSpPr>
        <p:spPr bwMode="auto">
          <a:xfrm>
            <a:off x="2438400" y="4191000"/>
            <a:ext cx="12954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77" name="Line 113"/>
          <p:cNvSpPr>
            <a:spLocks noChangeShapeType="1"/>
          </p:cNvSpPr>
          <p:nvPr/>
        </p:nvSpPr>
        <p:spPr bwMode="auto">
          <a:xfrm>
            <a:off x="3124200" y="4419600"/>
            <a:ext cx="838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4578" name="Group 114"/>
          <p:cNvGrpSpPr>
            <a:grpSpLocks/>
          </p:cNvGrpSpPr>
          <p:nvPr/>
        </p:nvGrpSpPr>
        <p:grpSpPr bwMode="auto">
          <a:xfrm rot="5400000">
            <a:off x="1600200" y="3848100"/>
            <a:ext cx="495300" cy="419100"/>
            <a:chOff x="4272" y="2304"/>
            <a:chExt cx="432" cy="384"/>
          </a:xfrm>
        </p:grpSpPr>
        <p:grpSp>
          <p:nvGrpSpPr>
            <p:cNvPr id="574579" name="Group 115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80" name="Oval 116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F1B1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81" name="Line 11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82" name="Line 118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4583" name="Oval 119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F1B1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84" name="Line 120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85" name="Line 121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86" name="Oval 122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F1B1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87" name="Line 123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88" name="Line 124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4589" name="Line 125"/>
          <p:cNvSpPr>
            <a:spLocks noChangeShapeType="1"/>
          </p:cNvSpPr>
          <p:nvPr/>
        </p:nvSpPr>
        <p:spPr bwMode="auto">
          <a:xfrm>
            <a:off x="1981200" y="4343400"/>
            <a:ext cx="16002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90" name="Rectangle 126"/>
          <p:cNvSpPr>
            <a:spLocks noChangeArrowheads="1"/>
          </p:cNvSpPr>
          <p:nvPr/>
        </p:nvSpPr>
        <p:spPr bwMode="auto">
          <a:xfrm>
            <a:off x="1219200" y="2743200"/>
            <a:ext cx="6858000" cy="3276600"/>
          </a:xfrm>
          <a:prstGeom prst="rect">
            <a:avLst/>
          </a:prstGeom>
          <a:solidFill>
            <a:srgbClr val="FB271E">
              <a:alpha val="14999"/>
            </a:srgbClr>
          </a:solidFill>
          <a:ln w="12700">
            <a:solidFill>
              <a:srgbClr val="ABCBF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0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Random Forests (Bagged Trees++)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Draw </a:t>
            </a:r>
            <a:r>
              <a:rPr lang="en-US" sz="2400" b="1" i="1">
                <a:solidFill>
                  <a:schemeClr val="accent2"/>
                </a:solidFill>
              </a:rPr>
              <a:t>1000+</a:t>
            </a:r>
            <a:r>
              <a:rPr lang="en-US" sz="2400"/>
              <a:t> bootstrap samples of data</a:t>
            </a:r>
          </a:p>
          <a:p>
            <a:r>
              <a:rPr lang="en-US" sz="2400" b="1" i="1">
                <a:solidFill>
                  <a:schemeClr val="accent2"/>
                </a:solidFill>
              </a:rPr>
              <a:t>Draw sample of available attributes at each split</a:t>
            </a:r>
          </a:p>
          <a:p>
            <a:r>
              <a:rPr lang="en-US" sz="2400"/>
              <a:t>Train trees on each sample/attribute set </a:t>
            </a:r>
            <a:r>
              <a:rPr lang="en-US" sz="2400">
                <a:sym typeface="Wingdings" pitchFamily="2" charset="2"/>
              </a:rPr>
              <a:t></a:t>
            </a:r>
            <a:r>
              <a:rPr lang="en-US" sz="2400"/>
              <a:t> </a:t>
            </a:r>
            <a:r>
              <a:rPr lang="en-US" sz="2400" b="1" i="1">
                <a:solidFill>
                  <a:schemeClr val="accent2"/>
                </a:solidFill>
              </a:rPr>
              <a:t>1000+</a:t>
            </a:r>
            <a:r>
              <a:rPr lang="en-US" sz="2400"/>
              <a:t> trees</a:t>
            </a:r>
          </a:p>
          <a:p>
            <a:r>
              <a:rPr lang="en-US" sz="2400"/>
              <a:t>Average prediction of trees on out-of-bag samples</a:t>
            </a:r>
          </a:p>
        </p:txBody>
      </p:sp>
      <p:sp>
        <p:nvSpPr>
          <p:cNvPr id="129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65EF44-0297-43AF-8A8C-DB98D37CF54F}" type="slidenum">
              <a:rPr lang="en-US"/>
              <a:pPr/>
              <a:t>29</a:t>
            </a:fld>
            <a:endParaRPr lang="en-US"/>
          </a:p>
        </p:txBody>
      </p:sp>
      <p:grpSp>
        <p:nvGrpSpPr>
          <p:cNvPr id="575492" name="Group 4"/>
          <p:cNvGrpSpPr>
            <a:grpSpLocks/>
          </p:cNvGrpSpPr>
          <p:nvPr/>
        </p:nvGrpSpPr>
        <p:grpSpPr bwMode="auto">
          <a:xfrm rot="5400000">
            <a:off x="5448300" y="3619500"/>
            <a:ext cx="495300" cy="419100"/>
            <a:chOff x="4272" y="2304"/>
            <a:chExt cx="432" cy="384"/>
          </a:xfrm>
        </p:grpSpPr>
        <p:grpSp>
          <p:nvGrpSpPr>
            <p:cNvPr id="575493" name="Group 5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494" name="Oval 6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495" name="Line 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496" name="Line 8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5497" name="Oval 9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498" name="Line 10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499" name="Line 11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00" name="Oval 12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01" name="Line 13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02" name="Line 14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5503" name="Group 15"/>
          <p:cNvGrpSpPr>
            <a:grpSpLocks/>
          </p:cNvGrpSpPr>
          <p:nvPr/>
        </p:nvGrpSpPr>
        <p:grpSpPr bwMode="auto">
          <a:xfrm rot="5400000">
            <a:off x="4876800" y="3886200"/>
            <a:ext cx="495300" cy="419100"/>
            <a:chOff x="4272" y="2304"/>
            <a:chExt cx="432" cy="384"/>
          </a:xfrm>
        </p:grpSpPr>
        <p:grpSp>
          <p:nvGrpSpPr>
            <p:cNvPr id="575504" name="Group 16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05" name="Oval 17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06" name="Line 18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07" name="Line 19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5508" name="Oval 20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09" name="Line 21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10" name="Line 22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11" name="Oval 23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12" name="Line 24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13" name="Line 25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5514" name="Group 26"/>
          <p:cNvGrpSpPr>
            <a:grpSpLocks/>
          </p:cNvGrpSpPr>
          <p:nvPr/>
        </p:nvGrpSpPr>
        <p:grpSpPr bwMode="auto">
          <a:xfrm rot="5400000">
            <a:off x="4343400" y="3657600"/>
            <a:ext cx="495300" cy="419100"/>
            <a:chOff x="4272" y="2304"/>
            <a:chExt cx="432" cy="384"/>
          </a:xfrm>
        </p:grpSpPr>
        <p:grpSp>
          <p:nvGrpSpPr>
            <p:cNvPr id="575515" name="Group 27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16" name="Oval 28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17" name="Line 29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18" name="Line 30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5519" name="Oval 31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20" name="Line 32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21" name="Line 33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22" name="Oval 34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23" name="Line 35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24" name="Line 36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5525" name="Group 37"/>
          <p:cNvGrpSpPr>
            <a:grpSpLocks/>
          </p:cNvGrpSpPr>
          <p:nvPr/>
        </p:nvGrpSpPr>
        <p:grpSpPr bwMode="auto">
          <a:xfrm rot="5400000">
            <a:off x="3810000" y="3886200"/>
            <a:ext cx="495300" cy="419100"/>
            <a:chOff x="4272" y="2304"/>
            <a:chExt cx="432" cy="384"/>
          </a:xfrm>
        </p:grpSpPr>
        <p:grpSp>
          <p:nvGrpSpPr>
            <p:cNvPr id="575526" name="Group 38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27" name="Oval 39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28" name="Line 4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29" name="Line 41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5530" name="Oval 42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31" name="Line 43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32" name="Line 44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33" name="Oval 45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34" name="Line 46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35" name="Line 47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5536" name="Text Box 48"/>
          <p:cNvSpPr txBox="1">
            <a:spLocks noChangeArrowheads="1"/>
          </p:cNvSpPr>
          <p:nvPr/>
        </p:nvSpPr>
        <p:spPr bwMode="auto">
          <a:xfrm>
            <a:off x="6477000" y="35814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u="none">
                <a:latin typeface="Times" pitchFamily="18" charset="0"/>
              </a:rPr>
              <a:t>…</a:t>
            </a:r>
          </a:p>
        </p:txBody>
      </p:sp>
      <p:sp>
        <p:nvSpPr>
          <p:cNvPr id="575537" name="Line 49"/>
          <p:cNvSpPr>
            <a:spLocks noChangeShapeType="1"/>
          </p:cNvSpPr>
          <p:nvPr/>
        </p:nvSpPr>
        <p:spPr bwMode="auto">
          <a:xfrm>
            <a:off x="3543300" y="4152900"/>
            <a:ext cx="571500" cy="1028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538" name="Line 50"/>
          <p:cNvSpPr>
            <a:spLocks noChangeShapeType="1"/>
          </p:cNvSpPr>
          <p:nvPr/>
        </p:nvSpPr>
        <p:spPr bwMode="auto">
          <a:xfrm>
            <a:off x="4152900" y="4457700"/>
            <a:ext cx="228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539" name="Line 51"/>
          <p:cNvSpPr>
            <a:spLocks noChangeShapeType="1"/>
          </p:cNvSpPr>
          <p:nvPr/>
        </p:nvSpPr>
        <p:spPr bwMode="auto">
          <a:xfrm>
            <a:off x="4610100" y="41529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540" name="Line 52"/>
          <p:cNvSpPr>
            <a:spLocks noChangeShapeType="1"/>
          </p:cNvSpPr>
          <p:nvPr/>
        </p:nvSpPr>
        <p:spPr bwMode="auto">
          <a:xfrm flipH="1">
            <a:off x="4838700" y="4381500"/>
            <a:ext cx="3048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541" name="Line 53"/>
          <p:cNvSpPr>
            <a:spLocks noChangeShapeType="1"/>
          </p:cNvSpPr>
          <p:nvPr/>
        </p:nvSpPr>
        <p:spPr bwMode="auto">
          <a:xfrm flipH="1">
            <a:off x="5257800" y="4419600"/>
            <a:ext cx="762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542" name="Text Box 54"/>
          <p:cNvSpPr txBox="1">
            <a:spLocks noChangeArrowheads="1"/>
          </p:cNvSpPr>
          <p:nvPr/>
        </p:nvSpPr>
        <p:spPr bwMode="auto">
          <a:xfrm>
            <a:off x="1584325" y="5348288"/>
            <a:ext cx="5922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u="none">
                <a:latin typeface="Times" pitchFamily="18" charset="0"/>
              </a:rPr>
              <a:t>Average prediction</a:t>
            </a:r>
          </a:p>
          <a:p>
            <a:pPr algn="ctr"/>
            <a:r>
              <a:rPr lang="en-US" sz="1800" u="none">
                <a:latin typeface="Times" pitchFamily="18" charset="0"/>
              </a:rPr>
              <a:t>(0.23 + 0.19 + 0.34 + 0.22 + 0.26 + … + 0.31) / # Trees = 0.24</a:t>
            </a:r>
          </a:p>
        </p:txBody>
      </p:sp>
      <p:grpSp>
        <p:nvGrpSpPr>
          <p:cNvPr id="575543" name="Group 55"/>
          <p:cNvGrpSpPr>
            <a:grpSpLocks/>
          </p:cNvGrpSpPr>
          <p:nvPr/>
        </p:nvGrpSpPr>
        <p:grpSpPr bwMode="auto">
          <a:xfrm rot="5400000">
            <a:off x="5981700" y="3886200"/>
            <a:ext cx="495300" cy="419100"/>
            <a:chOff x="4272" y="2304"/>
            <a:chExt cx="432" cy="384"/>
          </a:xfrm>
        </p:grpSpPr>
        <p:grpSp>
          <p:nvGrpSpPr>
            <p:cNvPr id="575544" name="Group 56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45" name="Oval 57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46" name="Line 58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47" name="Line 59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5548" name="Oval 60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49" name="Line 61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50" name="Line 62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51" name="Oval 63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52" name="Line 64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53" name="Line 65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5554" name="Group 66"/>
          <p:cNvGrpSpPr>
            <a:grpSpLocks/>
          </p:cNvGrpSpPr>
          <p:nvPr/>
        </p:nvGrpSpPr>
        <p:grpSpPr bwMode="auto">
          <a:xfrm rot="5400000">
            <a:off x="7124700" y="3657600"/>
            <a:ext cx="495300" cy="419100"/>
            <a:chOff x="4272" y="2304"/>
            <a:chExt cx="432" cy="384"/>
          </a:xfrm>
        </p:grpSpPr>
        <p:grpSp>
          <p:nvGrpSpPr>
            <p:cNvPr id="575555" name="Group 67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56" name="Oval 68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57" name="Line 69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58" name="Line 70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5559" name="Oval 71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60" name="Line 72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61" name="Line 73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62" name="Oval 74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63" name="Line 75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64" name="Line 76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5565" name="Group 77"/>
          <p:cNvGrpSpPr>
            <a:grpSpLocks/>
          </p:cNvGrpSpPr>
          <p:nvPr/>
        </p:nvGrpSpPr>
        <p:grpSpPr bwMode="auto">
          <a:xfrm rot="5400000">
            <a:off x="3276600" y="3657600"/>
            <a:ext cx="495300" cy="419100"/>
            <a:chOff x="4272" y="2304"/>
            <a:chExt cx="432" cy="384"/>
          </a:xfrm>
        </p:grpSpPr>
        <p:grpSp>
          <p:nvGrpSpPr>
            <p:cNvPr id="575566" name="Group 78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67" name="Oval 79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68" name="Line 8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69" name="Line 81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5570" name="Oval 82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71" name="Line 83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72" name="Line 84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73" name="Oval 85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74" name="Line 86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75" name="Line 87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5576" name="Group 88"/>
          <p:cNvGrpSpPr>
            <a:grpSpLocks/>
          </p:cNvGrpSpPr>
          <p:nvPr/>
        </p:nvGrpSpPr>
        <p:grpSpPr bwMode="auto">
          <a:xfrm rot="5400000">
            <a:off x="2705100" y="3886200"/>
            <a:ext cx="495300" cy="419100"/>
            <a:chOff x="4272" y="2304"/>
            <a:chExt cx="432" cy="384"/>
          </a:xfrm>
        </p:grpSpPr>
        <p:grpSp>
          <p:nvGrpSpPr>
            <p:cNvPr id="575577" name="Group 89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78" name="Oval 90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79" name="Line 91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80" name="Line 92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5581" name="Oval 93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82" name="Line 94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83" name="Line 95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84" name="Oval 96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85" name="Line 97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86" name="Line 98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5587" name="Group 99"/>
          <p:cNvGrpSpPr>
            <a:grpSpLocks/>
          </p:cNvGrpSpPr>
          <p:nvPr/>
        </p:nvGrpSpPr>
        <p:grpSpPr bwMode="auto">
          <a:xfrm rot="5400000">
            <a:off x="2133600" y="3619500"/>
            <a:ext cx="495300" cy="419100"/>
            <a:chOff x="4272" y="2304"/>
            <a:chExt cx="432" cy="384"/>
          </a:xfrm>
        </p:grpSpPr>
        <p:grpSp>
          <p:nvGrpSpPr>
            <p:cNvPr id="575588" name="Group 100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89" name="Oval 101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90" name="Line 102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91" name="Line 103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5592" name="Oval 104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93" name="Line 105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94" name="Line 106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95" name="Oval 107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96" name="Line 108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97" name="Line 109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5598" name="Line 110"/>
          <p:cNvSpPr>
            <a:spLocks noChangeShapeType="1"/>
          </p:cNvSpPr>
          <p:nvPr/>
        </p:nvSpPr>
        <p:spPr bwMode="auto">
          <a:xfrm flipH="1">
            <a:off x="5410200" y="4191000"/>
            <a:ext cx="1828800" cy="1104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599" name="Line 111"/>
          <p:cNvSpPr>
            <a:spLocks noChangeShapeType="1"/>
          </p:cNvSpPr>
          <p:nvPr/>
        </p:nvSpPr>
        <p:spPr bwMode="auto">
          <a:xfrm flipH="1">
            <a:off x="5029200" y="4191000"/>
            <a:ext cx="6858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600" name="Line 112"/>
          <p:cNvSpPr>
            <a:spLocks noChangeShapeType="1"/>
          </p:cNvSpPr>
          <p:nvPr/>
        </p:nvSpPr>
        <p:spPr bwMode="auto">
          <a:xfrm>
            <a:off x="2438400" y="4191000"/>
            <a:ext cx="12954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601" name="Line 113"/>
          <p:cNvSpPr>
            <a:spLocks noChangeShapeType="1"/>
          </p:cNvSpPr>
          <p:nvPr/>
        </p:nvSpPr>
        <p:spPr bwMode="auto">
          <a:xfrm>
            <a:off x="3124200" y="4419600"/>
            <a:ext cx="838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5602" name="Group 114"/>
          <p:cNvGrpSpPr>
            <a:grpSpLocks/>
          </p:cNvGrpSpPr>
          <p:nvPr/>
        </p:nvGrpSpPr>
        <p:grpSpPr bwMode="auto">
          <a:xfrm rot="5400000">
            <a:off x="1600200" y="3848100"/>
            <a:ext cx="495300" cy="419100"/>
            <a:chOff x="4272" y="2304"/>
            <a:chExt cx="432" cy="384"/>
          </a:xfrm>
        </p:grpSpPr>
        <p:grpSp>
          <p:nvGrpSpPr>
            <p:cNvPr id="575603" name="Group 115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604" name="Oval 116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F1B1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605" name="Line 11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606" name="Line 118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5607" name="Oval 119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F1B1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608" name="Line 120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609" name="Line 121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610" name="Oval 122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F1B1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611" name="Line 123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612" name="Line 124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5613" name="Line 125"/>
          <p:cNvSpPr>
            <a:spLocks noChangeShapeType="1"/>
          </p:cNvSpPr>
          <p:nvPr/>
        </p:nvSpPr>
        <p:spPr bwMode="auto">
          <a:xfrm>
            <a:off x="1981200" y="4343400"/>
            <a:ext cx="16002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614" name="Rectangle 126"/>
          <p:cNvSpPr>
            <a:spLocks noChangeArrowheads="1"/>
          </p:cNvSpPr>
          <p:nvPr/>
        </p:nvSpPr>
        <p:spPr bwMode="auto">
          <a:xfrm>
            <a:off x="1219200" y="3048000"/>
            <a:ext cx="6858000" cy="3276600"/>
          </a:xfrm>
          <a:prstGeom prst="rect">
            <a:avLst/>
          </a:prstGeom>
          <a:solidFill>
            <a:srgbClr val="FB271E">
              <a:alpha val="14999"/>
            </a:srgbClr>
          </a:solidFill>
          <a:ln w="12700">
            <a:solidFill>
              <a:srgbClr val="ABCBF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3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Projects</a:t>
            </a:r>
            <a:endParaRPr lang="en-US" dirty="0"/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7772400" cy="4983163"/>
          </a:xfrm>
        </p:spPr>
        <p:txBody>
          <a:bodyPr/>
          <a:lstStyle/>
          <a:p>
            <a:r>
              <a:rPr lang="en-US" sz="2000" dirty="0" smtClean="0"/>
              <a:t>Please start working!</a:t>
            </a:r>
          </a:p>
          <a:p>
            <a:endParaRPr lang="en-US" sz="2000" dirty="0"/>
          </a:p>
          <a:p>
            <a:r>
              <a:rPr lang="en-US" sz="2000" dirty="0" smtClean="0"/>
              <a:t>Come to my office hours at least once in the next 3 weeks to discuss the project.</a:t>
            </a:r>
          </a:p>
          <a:p>
            <a:endParaRPr lang="en-US" sz="2000" dirty="0" smtClean="0"/>
          </a:p>
          <a:p>
            <a:r>
              <a:rPr lang="en-US" sz="2000" dirty="0" smtClean="0"/>
              <a:t>I will not have office hour today</a:t>
            </a:r>
          </a:p>
          <a:p>
            <a:endParaRPr lang="en-US" sz="2000" dirty="0"/>
          </a:p>
          <a:p>
            <a:r>
              <a:rPr lang="en-US" sz="2000" dirty="0" smtClean="0"/>
              <a:t>HW2 Grades are out too.</a:t>
            </a:r>
          </a:p>
          <a:p>
            <a:endParaRPr lang="en-US" sz="2000" dirty="0"/>
          </a:p>
          <a:p>
            <a:r>
              <a:rPr lang="en-US" sz="2000" dirty="0" smtClean="0"/>
              <a:t>HW3 is out.</a:t>
            </a:r>
          </a:p>
          <a:p>
            <a:pPr lvl="1"/>
            <a:r>
              <a:rPr lang="en-US" sz="1600" dirty="0" smtClean="0"/>
              <a:t>You can only do part of it now. Hopefully can do it all by Wednesday.</a:t>
            </a:r>
          </a:p>
          <a:p>
            <a:pPr lvl="1"/>
            <a:r>
              <a:rPr lang="en-US" sz="1600" dirty="0" smtClean="0"/>
              <a:t>We extended the deadline by two days.</a:t>
            </a:r>
          </a:p>
          <a:p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2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Far: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 we focused on Binary Classification</a:t>
            </a:r>
            <a:r>
              <a:rPr lang="en-US" dirty="0"/>
              <a:t>	</a:t>
            </a:r>
          </a:p>
          <a:p>
            <a:r>
              <a:rPr lang="en-US" dirty="0" smtClean="0"/>
              <a:t>For linear models: </a:t>
            </a:r>
          </a:p>
          <a:p>
            <a:pPr lvl="1"/>
            <a:r>
              <a:rPr lang="en-US" dirty="0" smtClean="0"/>
              <a:t>Perceptron, Winnow, SVM, GD, SGD</a:t>
            </a:r>
            <a:r>
              <a:rPr lang="en-US" dirty="0"/>
              <a:t>	</a:t>
            </a:r>
          </a:p>
          <a:p>
            <a:r>
              <a:rPr lang="en-US" dirty="0" smtClean="0"/>
              <a:t>The prediction is simple: </a:t>
            </a:r>
            <a:endParaRPr lang="en-US" dirty="0"/>
          </a:p>
          <a:p>
            <a:pPr lvl="1"/>
            <a:r>
              <a:rPr lang="en-US" dirty="0" smtClean="0"/>
              <a:t>Given an example</a:t>
            </a:r>
            <a:r>
              <a:rPr lang="en-US" dirty="0"/>
              <a:t>	</a:t>
            </a:r>
            <a:r>
              <a:rPr lang="en-US" dirty="0" smtClean="0"/>
              <a:t>x, </a:t>
            </a:r>
          </a:p>
          <a:p>
            <a:pPr lvl="1"/>
            <a:r>
              <a:rPr lang="en-US" dirty="0" smtClean="0"/>
              <a:t>Prediction = </a:t>
            </a:r>
            <a:r>
              <a:rPr lang="en-US" dirty="0" err="1" smtClean="0">
                <a:latin typeface="Calibri"/>
              </a:rPr>
              <a:t>sgn</a:t>
            </a:r>
            <a:r>
              <a:rPr lang="en-US" dirty="0" smtClean="0">
                <a:latin typeface="Calibri"/>
              </a:rPr>
              <a:t>(</a:t>
            </a:r>
            <a:r>
              <a:rPr lang="en-US" dirty="0" err="1" smtClean="0">
                <a:latin typeface="Calibri"/>
              </a:rPr>
              <a:t>w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err="1" smtClean="0">
                <a:latin typeface="Calibri"/>
              </a:rPr>
              <a:t>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Where w is the learned model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The output</a:t>
            </a:r>
            <a:r>
              <a:rPr lang="en-US" dirty="0"/>
              <a:t>	</a:t>
            </a:r>
            <a:r>
              <a:rPr lang="en-US" dirty="0" smtClean="0"/>
              <a:t>is a single bit</a:t>
            </a:r>
            <a:r>
              <a:rPr lang="en-US" dirty="0"/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C921938-476A-4922-BE24-3B8F6A2854D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4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Multi-Categorical Output Tasks</a:t>
            </a:r>
            <a:endParaRPr lang="en-US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Multi-class Classification (y  </a:t>
            </a:r>
            <a:r>
              <a:rPr lang="en-US" dirty="0" smtClean="0">
                <a:sym typeface="Symbol" pitchFamily="18" charset="2"/>
              </a:rPr>
              <a:t></a:t>
            </a:r>
            <a:r>
              <a:rPr lang="en-US" dirty="0" smtClean="0"/>
              <a:t> {1,...,K})</a:t>
            </a:r>
          </a:p>
          <a:p>
            <a:pPr lvl="1"/>
            <a:r>
              <a:rPr lang="en-US" dirty="0" smtClean="0"/>
              <a:t>character recognition (‘6’)</a:t>
            </a:r>
          </a:p>
          <a:p>
            <a:pPr lvl="1"/>
            <a:r>
              <a:rPr lang="en-US" dirty="0" smtClean="0"/>
              <a:t>document classification (‘homepage’)</a:t>
            </a:r>
          </a:p>
          <a:p>
            <a:r>
              <a:rPr lang="en-US" dirty="0" smtClean="0"/>
              <a:t>Multi-label Classification (y </a:t>
            </a:r>
            <a:r>
              <a:rPr lang="en-US" dirty="0" smtClean="0">
                <a:sym typeface="Symbol" pitchFamily="18" charset="2"/>
              </a:rPr>
              <a:t></a:t>
            </a:r>
            <a:r>
              <a:rPr lang="en-US" dirty="0" smtClean="0"/>
              <a:t> {1,...,K})</a:t>
            </a:r>
          </a:p>
          <a:p>
            <a:pPr lvl="1"/>
            <a:r>
              <a:rPr lang="en-US" dirty="0" smtClean="0"/>
              <a:t>document classification (‘(</a:t>
            </a:r>
            <a:r>
              <a:rPr lang="en-US" dirty="0" err="1" smtClean="0"/>
              <a:t>homepage,facultypage</a:t>
            </a:r>
            <a:r>
              <a:rPr lang="en-US" dirty="0" smtClean="0"/>
              <a:t>)’)</a:t>
            </a:r>
          </a:p>
          <a:p>
            <a:r>
              <a:rPr lang="en-US" dirty="0" smtClean="0"/>
              <a:t>Category Ranking (y  </a:t>
            </a:r>
            <a:r>
              <a:rPr lang="en-US" dirty="0" smtClean="0">
                <a:sym typeface="Symbol" pitchFamily="18" charset="2"/>
              </a:rPr>
              <a:t>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(</a:t>
            </a:r>
            <a:r>
              <a:rPr lang="en-US" dirty="0" smtClean="0"/>
              <a:t>K))</a:t>
            </a:r>
          </a:p>
          <a:p>
            <a:pPr lvl="1"/>
            <a:r>
              <a:rPr lang="en-US" dirty="0" smtClean="0"/>
              <a:t>user preference (‘(love &gt; like &gt; hate)’)</a:t>
            </a:r>
          </a:p>
          <a:p>
            <a:pPr lvl="1"/>
            <a:r>
              <a:rPr lang="en-US" dirty="0" smtClean="0"/>
              <a:t>document classification (‘</a:t>
            </a:r>
            <a:r>
              <a:rPr lang="en-US" dirty="0" err="1" smtClean="0"/>
              <a:t>hompage</a:t>
            </a:r>
            <a:r>
              <a:rPr lang="en-US" dirty="0" smtClean="0"/>
              <a:t> &gt; </a:t>
            </a:r>
            <a:r>
              <a:rPr lang="en-US" dirty="0" err="1" smtClean="0"/>
              <a:t>facultypage</a:t>
            </a:r>
            <a:r>
              <a:rPr lang="en-US" dirty="0" smtClean="0"/>
              <a:t> &gt; sports’)</a:t>
            </a:r>
          </a:p>
          <a:p>
            <a:r>
              <a:rPr lang="en-US" dirty="0" smtClean="0"/>
              <a:t>Hierarchical Classification (y </a:t>
            </a:r>
            <a:r>
              <a:rPr lang="en-US" dirty="0" smtClean="0">
                <a:sym typeface="Symbol" pitchFamily="18" charset="2"/>
              </a:rPr>
              <a:t></a:t>
            </a:r>
            <a:r>
              <a:rPr lang="en-US" dirty="0" smtClean="0"/>
              <a:t> {1,..,K})</a:t>
            </a:r>
          </a:p>
          <a:p>
            <a:pPr lvl="1"/>
            <a:r>
              <a:rPr lang="en-US" dirty="0" smtClean="0"/>
              <a:t>cohere with class hierarchy</a:t>
            </a:r>
          </a:p>
          <a:p>
            <a:pPr lvl="1"/>
            <a:r>
              <a:rPr lang="en-US" dirty="0" smtClean="0"/>
              <a:t>place document into index where ‘soccer’ is-a ‘sport’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C921938-476A-4922-BE24-3B8F6A2854D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228600" y="1295400"/>
            <a:ext cx="6858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2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Learning:</a:t>
            </a:r>
          </a:p>
          <a:p>
            <a:pPr lvl="1"/>
            <a:r>
              <a:rPr lang="en-US" dirty="0" smtClean="0"/>
              <a:t>Given a data set D = {(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, </a:t>
            </a:r>
            <a:r>
              <a:rPr lang="en-US" dirty="0" err="1" smtClean="0">
                <a:latin typeface="Calibri"/>
              </a:rPr>
              <a:t>y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)}</a:t>
            </a:r>
            <a:r>
              <a:rPr lang="en-US" baseline="-25000" dirty="0" smtClean="0"/>
              <a:t>1</a:t>
            </a:r>
            <a:r>
              <a:rPr lang="en-US" baseline="30000" dirty="0" smtClean="0">
                <a:latin typeface="Calibri"/>
              </a:rPr>
              <a:t>m</a:t>
            </a:r>
          </a:p>
          <a:p>
            <a:pPr lvl="1"/>
            <a:r>
              <a:rPr lang="en-US" dirty="0" smtClean="0"/>
              <a:t>Where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</a:t>
            </a:r>
            <a:r>
              <a:rPr lang="az-Cyrl-A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R</a:t>
            </a:r>
            <a:r>
              <a:rPr lang="en-US" baseline="30000" dirty="0" smtClean="0">
                <a:latin typeface="Calibri"/>
              </a:rPr>
              <a:t>n</a:t>
            </a:r>
            <a:r>
              <a:rPr lang="en-US" dirty="0" smtClean="0"/>
              <a:t>, </a:t>
            </a:r>
            <a:r>
              <a:rPr lang="en-US" dirty="0" err="1" smtClean="0">
                <a:latin typeface="Calibri"/>
              </a:rPr>
              <a:t>y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 </a:t>
            </a:r>
            <a:r>
              <a:rPr lang="az-Cyrl-AZ" sz="1800" dirty="0">
                <a:latin typeface="cmsy10"/>
              </a:rPr>
              <a:t>Є</a:t>
            </a:r>
            <a:r>
              <a:rPr lang="en-US" dirty="0" smtClean="0"/>
              <a:t> {1,2,…,k}.</a:t>
            </a:r>
          </a:p>
          <a:p>
            <a:r>
              <a:rPr lang="en-US" dirty="0" smtClean="0"/>
              <a:t>Prediction (inference):</a:t>
            </a:r>
          </a:p>
          <a:p>
            <a:pPr lvl="1"/>
            <a:r>
              <a:rPr lang="en-US" dirty="0" smtClean="0"/>
              <a:t>Given an example </a:t>
            </a:r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dirty="0" smtClean="0"/>
              <a:t>, and a learned function (model),</a:t>
            </a:r>
          </a:p>
          <a:p>
            <a:pPr lvl="1"/>
            <a:r>
              <a:rPr lang="en-US" dirty="0" smtClean="0"/>
              <a:t>Output a single class labels </a:t>
            </a:r>
            <a:r>
              <a:rPr lang="en-US" dirty="0" smtClean="0">
                <a:solidFill>
                  <a:srgbClr val="0000FF"/>
                </a:solidFill>
              </a:rPr>
              <a:t>y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C921938-476A-4922-BE24-3B8F6A2854D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2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to Multiclass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schemes for multiclass classification work by reducing the problem to that of binary classification.</a:t>
            </a:r>
          </a:p>
          <a:p>
            <a:r>
              <a:rPr lang="en-US" dirty="0" smtClean="0"/>
              <a:t>There are multiple ways to decompose the multiclass prediction into multiple binary decisions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One-vs-all</a:t>
            </a:r>
            <a:r>
              <a:rPr lang="en-US" dirty="0"/>
              <a:t>	</a:t>
            </a:r>
          </a:p>
          <a:p>
            <a:pPr lvl="1"/>
            <a:r>
              <a:rPr lang="en-US" dirty="0" smtClean="0"/>
              <a:t>All-vs-all</a:t>
            </a:r>
            <a:r>
              <a:rPr lang="en-US" dirty="0"/>
              <a:t>	</a:t>
            </a:r>
          </a:p>
          <a:p>
            <a:pPr lvl="1"/>
            <a:r>
              <a:rPr lang="en-US" dirty="0" smtClean="0"/>
              <a:t>Error correcting codes</a:t>
            </a:r>
          </a:p>
          <a:p>
            <a:r>
              <a:rPr lang="en-US" dirty="0" smtClean="0"/>
              <a:t>We will then talk about a more general scheme:</a:t>
            </a:r>
          </a:p>
          <a:p>
            <a:pPr lvl="1"/>
            <a:r>
              <a:rPr lang="en-US" dirty="0" smtClean="0"/>
              <a:t>Constraint Classification</a:t>
            </a:r>
          </a:p>
          <a:p>
            <a:r>
              <a:rPr lang="en-US" dirty="0" smtClean="0"/>
              <a:t>It can be used to model other non-binary classification schemes and leads to </a:t>
            </a:r>
            <a:r>
              <a:rPr lang="en-US" dirty="0" smtClean="0">
                <a:solidFill>
                  <a:srgbClr val="FF0000"/>
                </a:solidFill>
              </a:rPr>
              <a:t>Structured Prediction</a:t>
            </a:r>
            <a:r>
              <a:rPr lang="en-US" dirty="0" smtClean="0"/>
              <a:t>.</a:t>
            </a:r>
            <a:r>
              <a:rPr lang="en-US" dirty="0"/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C921938-476A-4922-BE24-3B8F6A2854D9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9394" name="Picture 2" descr="Image result for checkmark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29777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heckmark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81" y="3156337"/>
            <a:ext cx="29777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8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One-Vs-All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Assumption: </a:t>
                </a:r>
                <a:r>
                  <a:rPr lang="en-US" dirty="0" smtClean="0"/>
                  <a:t>Each class can be separated from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all the rest</a:t>
                </a:r>
                <a:r>
                  <a:rPr lang="en-US" dirty="0" smtClean="0"/>
                  <a:t> using a binary classifier in the hypothesis space.</a:t>
                </a: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Learning: </a:t>
                </a:r>
                <a:r>
                  <a:rPr lang="en-US" dirty="0" smtClean="0"/>
                  <a:t>Decomposed to learning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k</a:t>
                </a:r>
                <a:r>
                  <a:rPr lang="en-US" dirty="0" smtClean="0"/>
                  <a:t> independent binary classifiers, one for each class label.</a:t>
                </a: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Learning: </a:t>
                </a:r>
              </a:p>
              <a:p>
                <a:pPr lvl="1"/>
                <a:r>
                  <a:rPr lang="en-US" dirty="0" smtClean="0"/>
                  <a:t>Let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D</a:t>
                </a:r>
                <a:r>
                  <a:rPr lang="en-US" dirty="0" smtClean="0"/>
                  <a:t> be the set of training examples. </a:t>
                </a:r>
              </a:p>
              <a:p>
                <a:pPr lvl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 smtClean="0"/>
                  <a:t> label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l, </a:t>
                </a:r>
                <a:r>
                  <a:rPr lang="en-US" dirty="0" smtClean="0"/>
                  <a:t>construct a binary classification problem as follows:</a:t>
                </a:r>
              </a:p>
              <a:p>
                <a:pPr lvl="2"/>
                <a:r>
                  <a:rPr lang="en-US" dirty="0" smtClean="0">
                    <a:solidFill>
                      <a:schemeClr val="tx1"/>
                    </a:solidFill>
                  </a:rPr>
                  <a:t>Positive examples: Elements of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D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with label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l</a:t>
                </a:r>
              </a:p>
              <a:p>
                <a:pPr lvl="2"/>
                <a:r>
                  <a:rPr lang="en-US" dirty="0" smtClean="0">
                    <a:solidFill>
                      <a:schemeClr val="tx1"/>
                    </a:solidFill>
                  </a:rPr>
                  <a:t>Negative examples: All other elements of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D</a:t>
                </a:r>
              </a:p>
              <a:p>
                <a:pPr lvl="1"/>
                <a:r>
                  <a:rPr lang="en-US" dirty="0" smtClean="0"/>
                  <a:t>This is a binary learning problem that we can solve, producing k binary classifiers </a:t>
                </a:r>
                <a:r>
                  <a:rPr lang="en-US" dirty="0" smtClean="0">
                    <a:latin typeface="Calibri"/>
                  </a:rPr>
                  <a:t>w</a:t>
                </a:r>
                <a:r>
                  <a:rPr lang="en-US" baseline="-25000" dirty="0" smtClean="0">
                    <a:latin typeface="Calibri"/>
                  </a:rPr>
                  <a:t>1</a:t>
                </a:r>
                <a:r>
                  <a:rPr lang="en-US" dirty="0" smtClean="0"/>
                  <a:t>, </a:t>
                </a:r>
                <a:r>
                  <a:rPr lang="en-US" dirty="0" smtClean="0">
                    <a:latin typeface="Calibri"/>
                  </a:rPr>
                  <a:t>w</a:t>
                </a:r>
                <a:r>
                  <a:rPr lang="en-US" baseline="-25000" dirty="0" smtClean="0">
                    <a:latin typeface="Calibri"/>
                  </a:rPr>
                  <a:t>2</a:t>
                </a:r>
                <a:r>
                  <a:rPr lang="en-US" dirty="0" smtClean="0"/>
                  <a:t>, …</a:t>
                </a:r>
                <a:r>
                  <a:rPr lang="en-US" dirty="0" err="1" smtClean="0">
                    <a:latin typeface="Calibri"/>
                  </a:rPr>
                  <a:t>w</a:t>
                </a:r>
                <a:r>
                  <a:rPr lang="en-US" baseline="-25000" dirty="0" err="1" smtClean="0">
                    <a:latin typeface="Calibri"/>
                  </a:rPr>
                  <a:t>k</a:t>
                </a:r>
                <a:r>
                  <a:rPr lang="en-US" dirty="0" smtClean="0"/>
                  <a:t> </a:t>
                </a:r>
              </a:p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Decision: </a:t>
                </a:r>
                <a:r>
                  <a:rPr lang="en-US" dirty="0"/>
                  <a:t>Winner Takes All (WTA): </a:t>
                </a:r>
              </a:p>
              <a:p>
                <a:pPr lvl="1"/>
                <a:r>
                  <a:rPr lang="en-US" dirty="0"/>
                  <a:t>                         f(x) = </a:t>
                </a:r>
                <a:r>
                  <a:rPr lang="en-US" dirty="0" err="1" smtClean="0">
                    <a:latin typeface="Calibri"/>
                  </a:rPr>
                  <a:t>argmax</a:t>
                </a:r>
                <a:r>
                  <a:rPr lang="en-US" baseline="-25000" dirty="0" err="1" smtClean="0">
                    <a:latin typeface="Calibri"/>
                  </a:rPr>
                  <a:t>i</a:t>
                </a:r>
                <a:r>
                  <a:rPr lang="en-US" dirty="0" smtClean="0"/>
                  <a:t> </a:t>
                </a:r>
                <a:r>
                  <a:rPr lang="en-US" dirty="0" err="1" smtClean="0">
                    <a:latin typeface="Calibri"/>
                  </a:rPr>
                  <a:t>w</a:t>
                </a:r>
                <a:r>
                  <a:rPr lang="en-US" baseline="-25000" dirty="0" err="1" smtClean="0">
                    <a:latin typeface="Calibri"/>
                  </a:rPr>
                  <a:t>i</a:t>
                </a:r>
                <a:r>
                  <a:rPr lang="en-US" baseline="30000" dirty="0" err="1" smtClean="0">
                    <a:latin typeface="Calibri"/>
                  </a:rPr>
                  <a:t>T</a:t>
                </a:r>
                <a:r>
                  <a:rPr lang="en-US" dirty="0" err="1" smtClean="0">
                    <a:latin typeface="Calibri"/>
                  </a:rPr>
                  <a:t>x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8" t="-979" b="-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C921938-476A-4922-BE24-3B8F6A2854D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Solving </a:t>
            </a:r>
            <a:r>
              <a:rPr lang="en-US" sz="3600" dirty="0" err="1" smtClean="0"/>
              <a:t>MultiClass</a:t>
            </a:r>
            <a:r>
              <a:rPr lang="en-US" sz="3600" dirty="0" smtClean="0"/>
              <a:t> with 1vs All learning</a:t>
            </a:r>
            <a:endParaRPr lang="en-US" sz="3600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err="1" smtClean="0"/>
              <a:t>MultiClass</a:t>
            </a:r>
            <a:r>
              <a:rPr lang="en-US" dirty="0" smtClean="0"/>
              <a:t> classifier</a:t>
            </a:r>
          </a:p>
          <a:p>
            <a:pPr lvl="1"/>
            <a:r>
              <a:rPr lang="en-US" dirty="0" smtClean="0"/>
              <a:t>Function  	 f : </a:t>
            </a:r>
            <a:r>
              <a:rPr lang="en-US" dirty="0" smtClean="0">
                <a:latin typeface="Calibri"/>
              </a:rPr>
              <a:t>R</a:t>
            </a:r>
            <a:r>
              <a:rPr lang="en-US" baseline="30000" dirty="0" smtClean="0">
                <a:latin typeface="Calibri"/>
              </a:rPr>
              <a:t>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{1,2,3,...,k}</a:t>
            </a:r>
          </a:p>
          <a:p>
            <a:endParaRPr lang="en-US" dirty="0" smtClean="0"/>
          </a:p>
          <a:p>
            <a:r>
              <a:rPr lang="en-US" dirty="0" smtClean="0"/>
              <a:t>Decompose into binary problems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 always possible to learn </a:t>
            </a:r>
          </a:p>
          <a:p>
            <a:r>
              <a:rPr lang="en-US" dirty="0" smtClean="0"/>
              <a:t>No theoretical justification </a:t>
            </a:r>
          </a:p>
          <a:p>
            <a:pPr lvl="1"/>
            <a:r>
              <a:rPr lang="en-US" dirty="0" smtClean="0"/>
              <a:t>Need to make sure the range of all classifiers is the same</a:t>
            </a:r>
          </a:p>
          <a:p>
            <a:r>
              <a:rPr lang="en-US" dirty="0" smtClean="0"/>
              <a:t>(unless the problem is easy)</a:t>
            </a:r>
            <a:endParaRPr lang="en-US" dirty="0"/>
          </a:p>
        </p:txBody>
      </p:sp>
      <p:grpSp>
        <p:nvGrpSpPr>
          <p:cNvPr id="189444" name="Group 4"/>
          <p:cNvGrpSpPr>
            <a:grpSpLocks/>
          </p:cNvGrpSpPr>
          <p:nvPr/>
        </p:nvGrpSpPr>
        <p:grpSpPr bwMode="auto">
          <a:xfrm>
            <a:off x="6172200" y="1828800"/>
            <a:ext cx="1644650" cy="1133475"/>
            <a:chOff x="605" y="1987"/>
            <a:chExt cx="2227" cy="1536"/>
          </a:xfrm>
        </p:grpSpPr>
        <p:sp>
          <p:nvSpPr>
            <p:cNvPr id="189445" name="Oval 5"/>
            <p:cNvSpPr>
              <a:spLocks noChangeArrowheads="1"/>
            </p:cNvSpPr>
            <p:nvPr/>
          </p:nvSpPr>
          <p:spPr bwMode="auto">
            <a:xfrm flipV="1">
              <a:off x="1143" y="2141"/>
              <a:ext cx="153" cy="1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46" name="Oval 6"/>
            <p:cNvSpPr>
              <a:spLocks noChangeArrowheads="1"/>
            </p:cNvSpPr>
            <p:nvPr/>
          </p:nvSpPr>
          <p:spPr bwMode="auto">
            <a:xfrm flipV="1">
              <a:off x="1373" y="1987"/>
              <a:ext cx="154" cy="1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47" name="Oval 7"/>
            <p:cNvSpPr>
              <a:spLocks noChangeArrowheads="1"/>
            </p:cNvSpPr>
            <p:nvPr/>
          </p:nvSpPr>
          <p:spPr bwMode="auto">
            <a:xfrm flipV="1">
              <a:off x="1373" y="3216"/>
              <a:ext cx="154" cy="15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48" name="Oval 8"/>
            <p:cNvSpPr>
              <a:spLocks noChangeArrowheads="1"/>
            </p:cNvSpPr>
            <p:nvPr/>
          </p:nvSpPr>
          <p:spPr bwMode="auto">
            <a:xfrm flipV="1">
              <a:off x="1603" y="2601"/>
              <a:ext cx="154" cy="15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49" name="Oval 9"/>
            <p:cNvSpPr>
              <a:spLocks noChangeArrowheads="1"/>
            </p:cNvSpPr>
            <p:nvPr/>
          </p:nvSpPr>
          <p:spPr bwMode="auto">
            <a:xfrm flipV="1">
              <a:off x="2448" y="2909"/>
              <a:ext cx="154" cy="15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0" name="Oval 10"/>
            <p:cNvSpPr>
              <a:spLocks noChangeArrowheads="1"/>
            </p:cNvSpPr>
            <p:nvPr/>
          </p:nvSpPr>
          <p:spPr bwMode="auto">
            <a:xfrm flipV="1">
              <a:off x="2602" y="2755"/>
              <a:ext cx="153" cy="15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1" name="Oval 11"/>
            <p:cNvSpPr>
              <a:spLocks noChangeArrowheads="1"/>
            </p:cNvSpPr>
            <p:nvPr/>
          </p:nvSpPr>
          <p:spPr bwMode="auto">
            <a:xfrm flipV="1">
              <a:off x="1757" y="2909"/>
              <a:ext cx="153" cy="15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2" name="Oval 12"/>
            <p:cNvSpPr>
              <a:spLocks noChangeArrowheads="1"/>
            </p:cNvSpPr>
            <p:nvPr/>
          </p:nvSpPr>
          <p:spPr bwMode="auto">
            <a:xfrm flipV="1">
              <a:off x="1910" y="3139"/>
              <a:ext cx="154" cy="15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3" name="Oval 13"/>
            <p:cNvSpPr>
              <a:spLocks noChangeArrowheads="1"/>
            </p:cNvSpPr>
            <p:nvPr/>
          </p:nvSpPr>
          <p:spPr bwMode="auto">
            <a:xfrm flipV="1">
              <a:off x="1910" y="3369"/>
              <a:ext cx="154" cy="15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4" name="Oval 14"/>
            <p:cNvSpPr>
              <a:spLocks noChangeArrowheads="1"/>
            </p:cNvSpPr>
            <p:nvPr/>
          </p:nvSpPr>
          <p:spPr bwMode="auto">
            <a:xfrm flipV="1">
              <a:off x="2678" y="2985"/>
              <a:ext cx="154" cy="15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5" name="Oval 15"/>
            <p:cNvSpPr>
              <a:spLocks noChangeArrowheads="1"/>
            </p:cNvSpPr>
            <p:nvPr/>
          </p:nvSpPr>
          <p:spPr bwMode="auto">
            <a:xfrm flipV="1">
              <a:off x="2371" y="2678"/>
              <a:ext cx="154" cy="15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6" name="Oval 16"/>
            <p:cNvSpPr>
              <a:spLocks noChangeArrowheads="1"/>
            </p:cNvSpPr>
            <p:nvPr/>
          </p:nvSpPr>
          <p:spPr bwMode="auto">
            <a:xfrm flipV="1">
              <a:off x="1680" y="2525"/>
              <a:ext cx="154" cy="1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7" name="Oval 17"/>
            <p:cNvSpPr>
              <a:spLocks noChangeArrowheads="1"/>
            </p:cNvSpPr>
            <p:nvPr/>
          </p:nvSpPr>
          <p:spPr bwMode="auto">
            <a:xfrm flipV="1">
              <a:off x="1527" y="2141"/>
              <a:ext cx="153" cy="1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8" name="Oval 18"/>
            <p:cNvSpPr>
              <a:spLocks noChangeArrowheads="1"/>
            </p:cNvSpPr>
            <p:nvPr/>
          </p:nvSpPr>
          <p:spPr bwMode="auto">
            <a:xfrm flipV="1">
              <a:off x="1143" y="2371"/>
              <a:ext cx="153" cy="1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9" name="Oval 19"/>
            <p:cNvSpPr>
              <a:spLocks noChangeArrowheads="1"/>
            </p:cNvSpPr>
            <p:nvPr/>
          </p:nvSpPr>
          <p:spPr bwMode="auto">
            <a:xfrm flipV="1">
              <a:off x="605" y="2448"/>
              <a:ext cx="154" cy="1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9508" name="Oval 68"/>
          <p:cNvSpPr>
            <a:spLocks noChangeArrowheads="1"/>
          </p:cNvSpPr>
          <p:nvPr/>
        </p:nvSpPr>
        <p:spPr bwMode="auto">
          <a:xfrm flipV="1">
            <a:off x="7221538" y="4068763"/>
            <a:ext cx="103187" cy="103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09" name="Oval 69"/>
          <p:cNvSpPr>
            <a:spLocks noChangeArrowheads="1"/>
          </p:cNvSpPr>
          <p:nvPr/>
        </p:nvSpPr>
        <p:spPr bwMode="auto">
          <a:xfrm flipV="1">
            <a:off x="7788275" y="4275138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10" name="Oval 70"/>
          <p:cNvSpPr>
            <a:spLocks noChangeArrowheads="1"/>
          </p:cNvSpPr>
          <p:nvPr/>
        </p:nvSpPr>
        <p:spPr bwMode="auto">
          <a:xfrm flipV="1">
            <a:off x="7891463" y="4171950"/>
            <a:ext cx="101600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11" name="Oval 71"/>
          <p:cNvSpPr>
            <a:spLocks noChangeArrowheads="1"/>
          </p:cNvSpPr>
          <p:nvPr/>
        </p:nvSpPr>
        <p:spPr bwMode="auto">
          <a:xfrm flipV="1">
            <a:off x="7324725" y="4275138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12" name="Oval 72"/>
          <p:cNvSpPr>
            <a:spLocks noChangeArrowheads="1"/>
          </p:cNvSpPr>
          <p:nvPr/>
        </p:nvSpPr>
        <p:spPr bwMode="auto">
          <a:xfrm flipV="1">
            <a:off x="7427913" y="4429125"/>
            <a:ext cx="103187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13" name="Oval 73"/>
          <p:cNvSpPr>
            <a:spLocks noChangeArrowheads="1"/>
          </p:cNvSpPr>
          <p:nvPr/>
        </p:nvSpPr>
        <p:spPr bwMode="auto">
          <a:xfrm flipV="1">
            <a:off x="7427913" y="4583113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14" name="Oval 74"/>
          <p:cNvSpPr>
            <a:spLocks noChangeArrowheads="1"/>
          </p:cNvSpPr>
          <p:nvPr/>
        </p:nvSpPr>
        <p:spPr bwMode="auto">
          <a:xfrm flipV="1">
            <a:off x="7942263" y="4325938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15" name="Oval 75"/>
          <p:cNvSpPr>
            <a:spLocks noChangeArrowheads="1"/>
          </p:cNvSpPr>
          <p:nvPr/>
        </p:nvSpPr>
        <p:spPr bwMode="auto">
          <a:xfrm flipV="1">
            <a:off x="7735888" y="4121150"/>
            <a:ext cx="103187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16" name="Oval 76"/>
          <p:cNvSpPr>
            <a:spLocks noChangeArrowheads="1"/>
          </p:cNvSpPr>
          <p:nvPr/>
        </p:nvSpPr>
        <p:spPr bwMode="auto">
          <a:xfrm flipV="1">
            <a:off x="7273925" y="4017963"/>
            <a:ext cx="103188" cy="103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17" name="Oval 77"/>
          <p:cNvSpPr>
            <a:spLocks noChangeArrowheads="1"/>
          </p:cNvSpPr>
          <p:nvPr/>
        </p:nvSpPr>
        <p:spPr bwMode="auto">
          <a:xfrm flipV="1">
            <a:off x="7170738" y="3760788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57200" y="3657600"/>
            <a:ext cx="6713538" cy="1295400"/>
            <a:chOff x="457200" y="3657600"/>
            <a:chExt cx="6713538" cy="1295400"/>
          </a:xfrm>
        </p:grpSpPr>
        <p:sp>
          <p:nvSpPr>
            <p:cNvPr id="189460" name="Oval 20"/>
            <p:cNvSpPr>
              <a:spLocks noChangeArrowheads="1"/>
            </p:cNvSpPr>
            <p:nvPr/>
          </p:nvSpPr>
          <p:spPr bwMode="auto">
            <a:xfrm flipV="1">
              <a:off x="817563" y="3760788"/>
              <a:ext cx="103187" cy="10318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1" name="Oval 21"/>
            <p:cNvSpPr>
              <a:spLocks noChangeArrowheads="1"/>
            </p:cNvSpPr>
            <p:nvPr/>
          </p:nvSpPr>
          <p:spPr bwMode="auto">
            <a:xfrm flipV="1">
              <a:off x="971550" y="3657600"/>
              <a:ext cx="103188" cy="1031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2" name="Oval 22"/>
            <p:cNvSpPr>
              <a:spLocks noChangeArrowheads="1"/>
            </p:cNvSpPr>
            <p:nvPr/>
          </p:nvSpPr>
          <p:spPr bwMode="auto">
            <a:xfrm flipV="1">
              <a:off x="971550" y="4479925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3" name="Oval 23"/>
            <p:cNvSpPr>
              <a:spLocks noChangeArrowheads="1"/>
            </p:cNvSpPr>
            <p:nvPr/>
          </p:nvSpPr>
          <p:spPr bwMode="auto">
            <a:xfrm flipV="1">
              <a:off x="1125538" y="4068763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4" name="Oval 24"/>
            <p:cNvSpPr>
              <a:spLocks noChangeArrowheads="1"/>
            </p:cNvSpPr>
            <p:nvPr/>
          </p:nvSpPr>
          <p:spPr bwMode="auto">
            <a:xfrm flipV="1">
              <a:off x="1692275" y="4275138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5" name="Oval 25"/>
            <p:cNvSpPr>
              <a:spLocks noChangeArrowheads="1"/>
            </p:cNvSpPr>
            <p:nvPr/>
          </p:nvSpPr>
          <p:spPr bwMode="auto">
            <a:xfrm flipV="1">
              <a:off x="1795463" y="4171950"/>
              <a:ext cx="101600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6" name="Oval 26"/>
            <p:cNvSpPr>
              <a:spLocks noChangeArrowheads="1"/>
            </p:cNvSpPr>
            <p:nvPr/>
          </p:nvSpPr>
          <p:spPr bwMode="auto">
            <a:xfrm flipV="1">
              <a:off x="1228725" y="4275138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7" name="Oval 27"/>
            <p:cNvSpPr>
              <a:spLocks noChangeArrowheads="1"/>
            </p:cNvSpPr>
            <p:nvPr/>
          </p:nvSpPr>
          <p:spPr bwMode="auto">
            <a:xfrm flipV="1">
              <a:off x="1331913" y="4429125"/>
              <a:ext cx="103187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8" name="Oval 28"/>
            <p:cNvSpPr>
              <a:spLocks noChangeArrowheads="1"/>
            </p:cNvSpPr>
            <p:nvPr/>
          </p:nvSpPr>
          <p:spPr bwMode="auto">
            <a:xfrm flipV="1">
              <a:off x="1331913" y="4583113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9" name="Oval 29"/>
            <p:cNvSpPr>
              <a:spLocks noChangeArrowheads="1"/>
            </p:cNvSpPr>
            <p:nvPr/>
          </p:nvSpPr>
          <p:spPr bwMode="auto">
            <a:xfrm flipV="1">
              <a:off x="1846263" y="432593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0" name="Oval 30"/>
            <p:cNvSpPr>
              <a:spLocks noChangeArrowheads="1"/>
            </p:cNvSpPr>
            <p:nvPr/>
          </p:nvSpPr>
          <p:spPr bwMode="auto">
            <a:xfrm flipV="1">
              <a:off x="1639888" y="4121150"/>
              <a:ext cx="103187" cy="10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1" name="Oval 31"/>
            <p:cNvSpPr>
              <a:spLocks noChangeArrowheads="1"/>
            </p:cNvSpPr>
            <p:nvPr/>
          </p:nvSpPr>
          <p:spPr bwMode="auto">
            <a:xfrm flipV="1">
              <a:off x="1177925" y="4017963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2" name="Oval 32"/>
            <p:cNvSpPr>
              <a:spLocks noChangeArrowheads="1"/>
            </p:cNvSpPr>
            <p:nvPr/>
          </p:nvSpPr>
          <p:spPr bwMode="auto">
            <a:xfrm flipV="1">
              <a:off x="1074738" y="3760788"/>
              <a:ext cx="103187" cy="10318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3" name="Oval 33"/>
            <p:cNvSpPr>
              <a:spLocks noChangeArrowheads="1"/>
            </p:cNvSpPr>
            <p:nvPr/>
          </p:nvSpPr>
          <p:spPr bwMode="auto">
            <a:xfrm flipV="1">
              <a:off x="817563" y="3914775"/>
              <a:ext cx="103187" cy="1031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4" name="Oval 34"/>
            <p:cNvSpPr>
              <a:spLocks noChangeArrowheads="1"/>
            </p:cNvSpPr>
            <p:nvPr/>
          </p:nvSpPr>
          <p:spPr bwMode="auto">
            <a:xfrm flipV="1">
              <a:off x="457200" y="3965575"/>
              <a:ext cx="103188" cy="1031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5" name="Oval 35"/>
            <p:cNvSpPr>
              <a:spLocks noChangeArrowheads="1"/>
            </p:cNvSpPr>
            <p:nvPr/>
          </p:nvSpPr>
          <p:spPr bwMode="auto">
            <a:xfrm flipV="1">
              <a:off x="2874963" y="376078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6" name="Oval 36"/>
            <p:cNvSpPr>
              <a:spLocks noChangeArrowheads="1"/>
            </p:cNvSpPr>
            <p:nvPr/>
          </p:nvSpPr>
          <p:spPr bwMode="auto">
            <a:xfrm flipV="1">
              <a:off x="3028950" y="3657600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7" name="Oval 37"/>
            <p:cNvSpPr>
              <a:spLocks noChangeArrowheads="1"/>
            </p:cNvSpPr>
            <p:nvPr/>
          </p:nvSpPr>
          <p:spPr bwMode="auto">
            <a:xfrm flipV="1">
              <a:off x="3028950" y="4479925"/>
              <a:ext cx="103188" cy="10318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8" name="Oval 38"/>
            <p:cNvSpPr>
              <a:spLocks noChangeArrowheads="1"/>
            </p:cNvSpPr>
            <p:nvPr/>
          </p:nvSpPr>
          <p:spPr bwMode="auto">
            <a:xfrm flipV="1">
              <a:off x="3182938" y="4068763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9" name="Oval 39"/>
            <p:cNvSpPr>
              <a:spLocks noChangeArrowheads="1"/>
            </p:cNvSpPr>
            <p:nvPr/>
          </p:nvSpPr>
          <p:spPr bwMode="auto">
            <a:xfrm flipV="1">
              <a:off x="3749675" y="4275138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0" name="Oval 40"/>
            <p:cNvSpPr>
              <a:spLocks noChangeArrowheads="1"/>
            </p:cNvSpPr>
            <p:nvPr/>
          </p:nvSpPr>
          <p:spPr bwMode="auto">
            <a:xfrm flipV="1">
              <a:off x="3852863" y="4171950"/>
              <a:ext cx="101600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1" name="Oval 41"/>
            <p:cNvSpPr>
              <a:spLocks noChangeArrowheads="1"/>
            </p:cNvSpPr>
            <p:nvPr/>
          </p:nvSpPr>
          <p:spPr bwMode="auto">
            <a:xfrm flipV="1">
              <a:off x="3286125" y="4275138"/>
              <a:ext cx="103188" cy="10318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2" name="Oval 42"/>
            <p:cNvSpPr>
              <a:spLocks noChangeArrowheads="1"/>
            </p:cNvSpPr>
            <p:nvPr/>
          </p:nvSpPr>
          <p:spPr bwMode="auto">
            <a:xfrm flipV="1">
              <a:off x="3389313" y="4429125"/>
              <a:ext cx="103187" cy="10318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3" name="Oval 43"/>
            <p:cNvSpPr>
              <a:spLocks noChangeArrowheads="1"/>
            </p:cNvSpPr>
            <p:nvPr/>
          </p:nvSpPr>
          <p:spPr bwMode="auto">
            <a:xfrm flipV="1">
              <a:off x="3389313" y="4583113"/>
              <a:ext cx="103187" cy="10318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4" name="Oval 44"/>
            <p:cNvSpPr>
              <a:spLocks noChangeArrowheads="1"/>
            </p:cNvSpPr>
            <p:nvPr/>
          </p:nvSpPr>
          <p:spPr bwMode="auto">
            <a:xfrm flipV="1">
              <a:off x="3903663" y="432593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5" name="Oval 45"/>
            <p:cNvSpPr>
              <a:spLocks noChangeArrowheads="1"/>
            </p:cNvSpPr>
            <p:nvPr/>
          </p:nvSpPr>
          <p:spPr bwMode="auto">
            <a:xfrm flipV="1">
              <a:off x="3697288" y="4121150"/>
              <a:ext cx="103187" cy="10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6" name="Oval 46"/>
            <p:cNvSpPr>
              <a:spLocks noChangeArrowheads="1"/>
            </p:cNvSpPr>
            <p:nvPr/>
          </p:nvSpPr>
          <p:spPr bwMode="auto">
            <a:xfrm flipV="1">
              <a:off x="3235325" y="4017963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7" name="Oval 47"/>
            <p:cNvSpPr>
              <a:spLocks noChangeArrowheads="1"/>
            </p:cNvSpPr>
            <p:nvPr/>
          </p:nvSpPr>
          <p:spPr bwMode="auto">
            <a:xfrm flipV="1">
              <a:off x="3132138" y="376078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8" name="Oval 48"/>
            <p:cNvSpPr>
              <a:spLocks noChangeArrowheads="1"/>
            </p:cNvSpPr>
            <p:nvPr/>
          </p:nvSpPr>
          <p:spPr bwMode="auto">
            <a:xfrm flipV="1">
              <a:off x="2874963" y="3914775"/>
              <a:ext cx="103187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9" name="Oval 49"/>
            <p:cNvSpPr>
              <a:spLocks noChangeArrowheads="1"/>
            </p:cNvSpPr>
            <p:nvPr/>
          </p:nvSpPr>
          <p:spPr bwMode="auto">
            <a:xfrm flipV="1">
              <a:off x="2514600" y="3965575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90" name="Oval 50"/>
            <p:cNvSpPr>
              <a:spLocks noChangeArrowheads="1"/>
            </p:cNvSpPr>
            <p:nvPr/>
          </p:nvSpPr>
          <p:spPr bwMode="auto">
            <a:xfrm flipV="1">
              <a:off x="4932363" y="376078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91" name="Oval 51"/>
            <p:cNvSpPr>
              <a:spLocks noChangeArrowheads="1"/>
            </p:cNvSpPr>
            <p:nvPr/>
          </p:nvSpPr>
          <p:spPr bwMode="auto">
            <a:xfrm flipV="1">
              <a:off x="5086350" y="3657600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92" name="Oval 52"/>
            <p:cNvSpPr>
              <a:spLocks noChangeArrowheads="1"/>
            </p:cNvSpPr>
            <p:nvPr/>
          </p:nvSpPr>
          <p:spPr bwMode="auto">
            <a:xfrm flipV="1">
              <a:off x="5086350" y="4479925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93" name="Oval 53"/>
            <p:cNvSpPr>
              <a:spLocks noChangeArrowheads="1"/>
            </p:cNvSpPr>
            <p:nvPr/>
          </p:nvSpPr>
          <p:spPr bwMode="auto">
            <a:xfrm flipV="1">
              <a:off x="5240338" y="4068763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94" name="Oval 54"/>
            <p:cNvSpPr>
              <a:spLocks noChangeArrowheads="1"/>
            </p:cNvSpPr>
            <p:nvPr/>
          </p:nvSpPr>
          <p:spPr bwMode="auto">
            <a:xfrm flipV="1">
              <a:off x="5807075" y="4275138"/>
              <a:ext cx="103188" cy="10318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95" name="Oval 55"/>
            <p:cNvSpPr>
              <a:spLocks noChangeArrowheads="1"/>
            </p:cNvSpPr>
            <p:nvPr/>
          </p:nvSpPr>
          <p:spPr bwMode="auto">
            <a:xfrm flipV="1">
              <a:off x="5910263" y="4171950"/>
              <a:ext cx="101600" cy="1031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96" name="Oval 56"/>
            <p:cNvSpPr>
              <a:spLocks noChangeArrowheads="1"/>
            </p:cNvSpPr>
            <p:nvPr/>
          </p:nvSpPr>
          <p:spPr bwMode="auto">
            <a:xfrm flipV="1">
              <a:off x="5343525" y="4275138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97" name="Oval 57"/>
            <p:cNvSpPr>
              <a:spLocks noChangeArrowheads="1"/>
            </p:cNvSpPr>
            <p:nvPr/>
          </p:nvSpPr>
          <p:spPr bwMode="auto">
            <a:xfrm flipV="1">
              <a:off x="5446713" y="4429125"/>
              <a:ext cx="103187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98" name="Oval 58"/>
            <p:cNvSpPr>
              <a:spLocks noChangeArrowheads="1"/>
            </p:cNvSpPr>
            <p:nvPr/>
          </p:nvSpPr>
          <p:spPr bwMode="auto">
            <a:xfrm flipV="1">
              <a:off x="5446713" y="4583113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99" name="Oval 59"/>
            <p:cNvSpPr>
              <a:spLocks noChangeArrowheads="1"/>
            </p:cNvSpPr>
            <p:nvPr/>
          </p:nvSpPr>
          <p:spPr bwMode="auto">
            <a:xfrm flipV="1">
              <a:off x="5961063" y="4325938"/>
              <a:ext cx="103187" cy="10318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0" name="Oval 60"/>
            <p:cNvSpPr>
              <a:spLocks noChangeArrowheads="1"/>
            </p:cNvSpPr>
            <p:nvPr/>
          </p:nvSpPr>
          <p:spPr bwMode="auto">
            <a:xfrm flipV="1">
              <a:off x="5754688" y="4121150"/>
              <a:ext cx="103187" cy="1016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1" name="Oval 61"/>
            <p:cNvSpPr>
              <a:spLocks noChangeArrowheads="1"/>
            </p:cNvSpPr>
            <p:nvPr/>
          </p:nvSpPr>
          <p:spPr bwMode="auto">
            <a:xfrm flipV="1">
              <a:off x="5292725" y="4017963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2" name="Oval 62"/>
            <p:cNvSpPr>
              <a:spLocks noChangeArrowheads="1"/>
            </p:cNvSpPr>
            <p:nvPr/>
          </p:nvSpPr>
          <p:spPr bwMode="auto">
            <a:xfrm flipV="1">
              <a:off x="5189538" y="376078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3" name="Oval 63"/>
            <p:cNvSpPr>
              <a:spLocks noChangeArrowheads="1"/>
            </p:cNvSpPr>
            <p:nvPr/>
          </p:nvSpPr>
          <p:spPr bwMode="auto">
            <a:xfrm flipV="1">
              <a:off x="4932363" y="3914775"/>
              <a:ext cx="103187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4" name="Oval 64"/>
            <p:cNvSpPr>
              <a:spLocks noChangeArrowheads="1"/>
            </p:cNvSpPr>
            <p:nvPr/>
          </p:nvSpPr>
          <p:spPr bwMode="auto">
            <a:xfrm flipV="1">
              <a:off x="4572000" y="3965575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5" name="Oval 65"/>
            <p:cNvSpPr>
              <a:spLocks noChangeArrowheads="1"/>
            </p:cNvSpPr>
            <p:nvPr/>
          </p:nvSpPr>
          <p:spPr bwMode="auto">
            <a:xfrm flipV="1">
              <a:off x="6913563" y="376078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6" name="Oval 66"/>
            <p:cNvSpPr>
              <a:spLocks noChangeArrowheads="1"/>
            </p:cNvSpPr>
            <p:nvPr/>
          </p:nvSpPr>
          <p:spPr bwMode="auto">
            <a:xfrm flipV="1">
              <a:off x="7067550" y="3657600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7" name="Oval 67"/>
            <p:cNvSpPr>
              <a:spLocks noChangeArrowheads="1"/>
            </p:cNvSpPr>
            <p:nvPr/>
          </p:nvSpPr>
          <p:spPr bwMode="auto">
            <a:xfrm flipV="1">
              <a:off x="7067550" y="4479925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18" name="Oval 78"/>
            <p:cNvSpPr>
              <a:spLocks noChangeArrowheads="1"/>
            </p:cNvSpPr>
            <p:nvPr/>
          </p:nvSpPr>
          <p:spPr bwMode="auto">
            <a:xfrm flipV="1">
              <a:off x="6913563" y="3914775"/>
              <a:ext cx="103187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19" name="Oval 79"/>
            <p:cNvSpPr>
              <a:spLocks noChangeArrowheads="1"/>
            </p:cNvSpPr>
            <p:nvPr/>
          </p:nvSpPr>
          <p:spPr bwMode="auto">
            <a:xfrm flipV="1">
              <a:off x="6553200" y="3965575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20" name="Line 80"/>
            <p:cNvSpPr>
              <a:spLocks noChangeShapeType="1"/>
            </p:cNvSpPr>
            <p:nvPr/>
          </p:nvSpPr>
          <p:spPr bwMode="auto">
            <a:xfrm flipH="1">
              <a:off x="609600" y="3657600"/>
              <a:ext cx="914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1" name="Line 81"/>
            <p:cNvSpPr>
              <a:spLocks noChangeShapeType="1"/>
            </p:cNvSpPr>
            <p:nvPr/>
          </p:nvSpPr>
          <p:spPr bwMode="auto">
            <a:xfrm>
              <a:off x="2667000" y="4191000"/>
              <a:ext cx="1447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2" name="Line 82"/>
            <p:cNvSpPr>
              <a:spLocks noChangeShapeType="1"/>
            </p:cNvSpPr>
            <p:nvPr/>
          </p:nvSpPr>
          <p:spPr bwMode="auto">
            <a:xfrm flipH="1">
              <a:off x="5638800" y="3733800"/>
              <a:ext cx="762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9523" name="Line 83"/>
          <p:cNvSpPr>
            <a:spLocks noChangeShapeType="1"/>
          </p:cNvSpPr>
          <p:nvPr/>
        </p:nvSpPr>
        <p:spPr bwMode="auto">
          <a:xfrm flipH="1">
            <a:off x="7162800" y="3505200"/>
            <a:ext cx="228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6796237" y="2093507"/>
            <a:ext cx="425301" cy="39701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285930" y="3200400"/>
            <a:ext cx="2248470" cy="190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26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Learning via One-Versus-All (OvA) Assumption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048000"/>
          </a:xfrm>
        </p:spPr>
        <p:txBody>
          <a:bodyPr/>
          <a:lstStyle/>
          <a:p>
            <a:r>
              <a:rPr lang="en-US" sz="2000" dirty="0"/>
              <a:t>Find </a:t>
            </a:r>
            <a:r>
              <a:rPr lang="en-US" sz="2000" dirty="0" err="1"/>
              <a:t>v</a:t>
            </a:r>
            <a:r>
              <a:rPr lang="en-US" sz="2000" b="1" baseline="-25000" dirty="0" err="1">
                <a:solidFill>
                  <a:srgbClr val="FF0000"/>
                </a:solidFill>
              </a:rPr>
              <a:t>r</a:t>
            </a:r>
            <a:r>
              <a:rPr lang="en-US" sz="2000" dirty="0" err="1"/>
              <a:t>,v</a:t>
            </a:r>
            <a:r>
              <a:rPr lang="en-US" sz="2000" b="1" baseline="-25000" dirty="0" err="1">
                <a:solidFill>
                  <a:schemeClr val="accent2"/>
                </a:solidFill>
              </a:rPr>
              <a:t>b</a:t>
            </a:r>
            <a:r>
              <a:rPr lang="en-US" sz="2000" dirty="0" err="1"/>
              <a:t>,v</a:t>
            </a:r>
            <a:r>
              <a:rPr lang="en-US" sz="2000" b="1" baseline="-25000" dirty="0" err="1">
                <a:solidFill>
                  <a:schemeClr val="accent1"/>
                </a:solidFill>
              </a:rPr>
              <a:t>g</a:t>
            </a:r>
            <a:r>
              <a:rPr lang="en-US" sz="2000" dirty="0" err="1"/>
              <a:t>,v</a:t>
            </a:r>
            <a:r>
              <a:rPr lang="en-US" sz="2000" b="1" baseline="-25000" dirty="0" err="1">
                <a:solidFill>
                  <a:srgbClr val="FF9900"/>
                </a:solidFill>
              </a:rPr>
              <a:t>y</a:t>
            </a:r>
            <a:r>
              <a:rPr lang="en-US" sz="2000" b="1" baseline="-25000" dirty="0">
                <a:solidFill>
                  <a:srgbClr val="FF9900"/>
                </a:solidFill>
              </a:rPr>
              <a:t> </a:t>
            </a:r>
            <a:r>
              <a:rPr lang="en-US" sz="20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b="1" dirty="0" err="1"/>
              <a:t>R</a:t>
            </a:r>
            <a:r>
              <a:rPr lang="en-US" sz="2000" baseline="30000" dirty="0" err="1"/>
              <a:t>n</a:t>
            </a:r>
            <a:r>
              <a:rPr lang="en-US" sz="2000" dirty="0"/>
              <a:t> such that </a:t>
            </a:r>
          </a:p>
          <a:p>
            <a:pPr lvl="1">
              <a:lnSpc>
                <a:spcPct val="75000"/>
              </a:lnSpc>
            </a:pPr>
            <a:r>
              <a:rPr lang="en-US" dirty="0" err="1"/>
              <a:t>v</a:t>
            </a:r>
            <a:r>
              <a:rPr lang="en-US" b="1" baseline="-25000" dirty="0" err="1">
                <a:solidFill>
                  <a:srgbClr val="FF0000"/>
                </a:solidFill>
              </a:rPr>
              <a:t>r</a:t>
            </a:r>
            <a:r>
              <a:rPr lang="en-US" dirty="0" err="1"/>
              <a:t>.x</a:t>
            </a:r>
            <a:r>
              <a:rPr lang="en-US" dirty="0"/>
              <a:t> &gt; 0 	</a:t>
            </a:r>
            <a:r>
              <a:rPr lang="en-US" dirty="0" err="1"/>
              <a:t>iff</a:t>
            </a:r>
            <a:r>
              <a:rPr lang="en-US" dirty="0"/>
              <a:t> y = </a:t>
            </a:r>
            <a:r>
              <a:rPr lang="en-US" dirty="0">
                <a:solidFill>
                  <a:srgbClr val="FF0000"/>
                </a:solidFill>
              </a:rPr>
              <a:t>red     	</a:t>
            </a:r>
            <a:r>
              <a:rPr lang="en-US" b="1" dirty="0">
                <a:solidFill>
                  <a:srgbClr val="FF0000"/>
                </a:solidFill>
                <a:sym typeface="Symbol" pitchFamily="18" charset="2"/>
              </a:rPr>
              <a:t>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lnSpc>
                <a:spcPct val="75000"/>
              </a:lnSpc>
            </a:pPr>
            <a:r>
              <a:rPr lang="en-US" dirty="0" err="1"/>
              <a:t>v</a:t>
            </a:r>
            <a:r>
              <a:rPr lang="en-US" b="1" baseline="-25000" dirty="0" err="1">
                <a:solidFill>
                  <a:srgbClr val="0000FF"/>
                </a:solidFill>
              </a:rPr>
              <a:t>b</a:t>
            </a:r>
            <a:r>
              <a:rPr lang="en-US" dirty="0" err="1"/>
              <a:t>.x</a:t>
            </a:r>
            <a:r>
              <a:rPr lang="en-US" dirty="0"/>
              <a:t> &gt; 0 	</a:t>
            </a:r>
            <a:r>
              <a:rPr lang="en-US" dirty="0" err="1"/>
              <a:t>iff</a:t>
            </a:r>
            <a:r>
              <a:rPr lang="en-US" dirty="0"/>
              <a:t> y = </a:t>
            </a:r>
            <a:r>
              <a:rPr lang="en-US" dirty="0">
                <a:solidFill>
                  <a:srgbClr val="0000FF"/>
                </a:solidFill>
              </a:rPr>
              <a:t>blue</a:t>
            </a:r>
            <a:r>
              <a:rPr lang="en-US" dirty="0">
                <a:solidFill>
                  <a:schemeClr val="accent2"/>
                </a:solidFill>
              </a:rPr>
              <a:t>   	</a:t>
            </a:r>
            <a:r>
              <a:rPr lang="en-US" b="1" dirty="0">
                <a:sym typeface="Symbol" pitchFamily="18" charset="2"/>
              </a:rPr>
              <a:t></a:t>
            </a:r>
            <a:endParaRPr lang="en-US" b="1" dirty="0"/>
          </a:p>
          <a:p>
            <a:pPr lvl="1">
              <a:lnSpc>
                <a:spcPct val="75000"/>
              </a:lnSpc>
            </a:pPr>
            <a:r>
              <a:rPr lang="en-US" dirty="0" err="1"/>
              <a:t>v</a:t>
            </a:r>
            <a:r>
              <a:rPr lang="en-US" b="1" baseline="-25000" dirty="0" err="1">
                <a:solidFill>
                  <a:srgbClr val="008000"/>
                </a:solidFill>
              </a:rPr>
              <a:t>g</a:t>
            </a:r>
            <a:r>
              <a:rPr lang="en-US" dirty="0" err="1"/>
              <a:t>.x</a:t>
            </a:r>
            <a:r>
              <a:rPr lang="en-US" dirty="0"/>
              <a:t> &gt; 0 	</a:t>
            </a:r>
            <a:r>
              <a:rPr lang="en-US" dirty="0" err="1"/>
              <a:t>iff</a:t>
            </a:r>
            <a:r>
              <a:rPr lang="en-US" dirty="0"/>
              <a:t> y = </a:t>
            </a:r>
            <a:r>
              <a:rPr lang="en-US" dirty="0">
                <a:solidFill>
                  <a:srgbClr val="008000"/>
                </a:solidFill>
              </a:rPr>
              <a:t>green</a:t>
            </a:r>
            <a:r>
              <a:rPr lang="en-US" dirty="0">
                <a:solidFill>
                  <a:schemeClr val="accent1"/>
                </a:solidFill>
              </a:rPr>
              <a:t>  	</a:t>
            </a:r>
            <a:r>
              <a:rPr lang="en-US" b="1" dirty="0">
                <a:sym typeface="Symbol" pitchFamily="18" charset="2"/>
              </a:rPr>
              <a:t></a:t>
            </a:r>
            <a:endParaRPr lang="en-US" b="1" dirty="0"/>
          </a:p>
          <a:p>
            <a:pPr lvl="1">
              <a:lnSpc>
                <a:spcPct val="75000"/>
              </a:lnSpc>
            </a:pPr>
            <a:r>
              <a:rPr lang="en-US" dirty="0" err="1"/>
              <a:t>v</a:t>
            </a:r>
            <a:r>
              <a:rPr lang="en-US" b="1" baseline="-25000" dirty="0" err="1">
                <a:solidFill>
                  <a:schemeClr val="accent2"/>
                </a:solidFill>
              </a:rPr>
              <a:t>y</a:t>
            </a:r>
            <a:r>
              <a:rPr lang="en-US" dirty="0" err="1"/>
              <a:t>.x</a:t>
            </a:r>
            <a:r>
              <a:rPr lang="en-US" dirty="0"/>
              <a:t> &gt; 0 	</a:t>
            </a:r>
            <a:r>
              <a:rPr lang="en-US" dirty="0" err="1"/>
              <a:t>iff</a:t>
            </a:r>
            <a:r>
              <a:rPr lang="en-US" dirty="0"/>
              <a:t> y = </a:t>
            </a:r>
            <a:r>
              <a:rPr lang="en-US" dirty="0">
                <a:solidFill>
                  <a:schemeClr val="accent2"/>
                </a:solidFill>
              </a:rPr>
              <a:t>yellow</a:t>
            </a:r>
            <a:r>
              <a:rPr lang="en-US" dirty="0">
                <a:solidFill>
                  <a:srgbClr val="FF9900"/>
                </a:solidFill>
              </a:rPr>
              <a:t>	</a:t>
            </a:r>
            <a:r>
              <a:rPr lang="en-US" b="1" dirty="0">
                <a:sym typeface="Symbol" pitchFamily="18" charset="2"/>
              </a:rPr>
              <a:t></a:t>
            </a:r>
          </a:p>
          <a:p>
            <a:r>
              <a:rPr lang="en-US" sz="2000" b="1" dirty="0" smtClean="0"/>
              <a:t>Classification</a:t>
            </a:r>
            <a:r>
              <a:rPr lang="en-US" sz="2000" b="1" dirty="0"/>
              <a:t>: </a:t>
            </a:r>
            <a:r>
              <a:rPr lang="en-US" sz="2000" b="1" dirty="0" smtClean="0"/>
              <a:t>f(x)</a:t>
            </a:r>
            <a:r>
              <a:rPr lang="en-US" sz="1100" b="1" dirty="0" smtClean="0"/>
              <a:t> </a:t>
            </a:r>
            <a:r>
              <a:rPr lang="en-US" sz="2000" b="1" dirty="0"/>
              <a:t>= </a:t>
            </a:r>
            <a:r>
              <a:rPr lang="en-US" sz="2000" b="1" dirty="0" err="1">
                <a:latin typeface="Calibri"/>
              </a:rPr>
              <a:t>argmax</a:t>
            </a:r>
            <a:r>
              <a:rPr lang="en-US" sz="2000" b="1" baseline="-25000" dirty="0" err="1">
                <a:latin typeface="Calibri"/>
              </a:rPr>
              <a:t>i</a:t>
            </a:r>
            <a:r>
              <a:rPr lang="en-US" sz="2000" b="1" dirty="0"/>
              <a:t> </a:t>
            </a:r>
            <a:r>
              <a:rPr lang="en-US" sz="2000" b="1" dirty="0" smtClean="0">
                <a:latin typeface="Calibri"/>
              </a:rPr>
              <a:t>v</a:t>
            </a:r>
            <a:r>
              <a:rPr lang="en-US" sz="2000" b="1" baseline="-25000" dirty="0" smtClean="0">
                <a:latin typeface="Calibri"/>
              </a:rPr>
              <a:t>i</a:t>
            </a:r>
            <a:r>
              <a:rPr lang="en-US" sz="2000" b="1" dirty="0" smtClean="0"/>
              <a:t> x</a:t>
            </a:r>
            <a:endParaRPr lang="en-US" sz="1100" b="1" dirty="0"/>
          </a:p>
          <a:p>
            <a:pPr marL="0" indent="0">
              <a:buNone/>
            </a:pPr>
            <a:r>
              <a:rPr lang="en-US" sz="2000" dirty="0">
                <a:sym typeface="Symbol" pitchFamily="18" charset="2"/>
              </a:rPr>
              <a:t>	</a:t>
            </a:r>
          </a:p>
        </p:txBody>
      </p:sp>
      <p:sp>
        <p:nvSpPr>
          <p:cNvPr id="169013" name="Text Box 53"/>
          <p:cNvSpPr txBox="1">
            <a:spLocks noChangeArrowheads="1"/>
          </p:cNvSpPr>
          <p:nvPr/>
        </p:nvSpPr>
        <p:spPr bwMode="auto">
          <a:xfrm>
            <a:off x="7162800" y="2209800"/>
            <a:ext cx="1447800" cy="45720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  <a:ex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H</a:t>
            </a:r>
            <a:r>
              <a:rPr lang="en-US" sz="2400" dirty="0">
                <a:latin typeface="Times New Roman" pitchFamily="18" charset="0"/>
              </a:rPr>
              <a:t> = </a:t>
            </a:r>
            <a:r>
              <a:rPr lang="en-US" sz="2400" b="1" dirty="0" err="1" smtClean="0">
                <a:latin typeface="Times New Roman" pitchFamily="18" charset="0"/>
              </a:rPr>
              <a:t>R</a:t>
            </a:r>
            <a:r>
              <a:rPr lang="en-US" sz="2400" baseline="30000" dirty="0" err="1" smtClean="0">
                <a:latin typeface="Times New Roman" pitchFamily="18" charset="0"/>
              </a:rPr>
              <a:t>nk</a:t>
            </a:r>
            <a:endParaRPr lang="en-US" sz="2400" baseline="30000" dirty="0">
              <a:latin typeface="Times New Roman" pitchFamily="18" charset="0"/>
            </a:endParaRP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 flipV="1">
            <a:off x="817563" y="3760788"/>
            <a:ext cx="103187" cy="1031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21"/>
          <p:cNvSpPr>
            <a:spLocks noChangeArrowheads="1"/>
          </p:cNvSpPr>
          <p:nvPr/>
        </p:nvSpPr>
        <p:spPr bwMode="auto">
          <a:xfrm flipV="1">
            <a:off x="971550" y="3657600"/>
            <a:ext cx="103188" cy="1031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22"/>
          <p:cNvSpPr>
            <a:spLocks noChangeArrowheads="1"/>
          </p:cNvSpPr>
          <p:nvPr/>
        </p:nvSpPr>
        <p:spPr bwMode="auto">
          <a:xfrm flipV="1">
            <a:off x="971550" y="4479925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23"/>
          <p:cNvSpPr>
            <a:spLocks noChangeArrowheads="1"/>
          </p:cNvSpPr>
          <p:nvPr/>
        </p:nvSpPr>
        <p:spPr bwMode="auto">
          <a:xfrm flipV="1">
            <a:off x="1125538" y="4068763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24"/>
          <p:cNvSpPr>
            <a:spLocks noChangeArrowheads="1"/>
          </p:cNvSpPr>
          <p:nvPr/>
        </p:nvSpPr>
        <p:spPr bwMode="auto">
          <a:xfrm flipV="1">
            <a:off x="1692275" y="4275138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25"/>
          <p:cNvSpPr>
            <a:spLocks noChangeArrowheads="1"/>
          </p:cNvSpPr>
          <p:nvPr/>
        </p:nvSpPr>
        <p:spPr bwMode="auto">
          <a:xfrm flipV="1">
            <a:off x="1795463" y="4171950"/>
            <a:ext cx="101600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26"/>
          <p:cNvSpPr>
            <a:spLocks noChangeArrowheads="1"/>
          </p:cNvSpPr>
          <p:nvPr/>
        </p:nvSpPr>
        <p:spPr bwMode="auto">
          <a:xfrm flipV="1">
            <a:off x="1228725" y="4275138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27"/>
          <p:cNvSpPr>
            <a:spLocks noChangeArrowheads="1"/>
          </p:cNvSpPr>
          <p:nvPr/>
        </p:nvSpPr>
        <p:spPr bwMode="auto">
          <a:xfrm flipV="1">
            <a:off x="1331913" y="4429125"/>
            <a:ext cx="103187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28"/>
          <p:cNvSpPr>
            <a:spLocks noChangeArrowheads="1"/>
          </p:cNvSpPr>
          <p:nvPr/>
        </p:nvSpPr>
        <p:spPr bwMode="auto">
          <a:xfrm flipV="1">
            <a:off x="1331913" y="4583113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29"/>
          <p:cNvSpPr>
            <a:spLocks noChangeArrowheads="1"/>
          </p:cNvSpPr>
          <p:nvPr/>
        </p:nvSpPr>
        <p:spPr bwMode="auto">
          <a:xfrm flipV="1">
            <a:off x="1846263" y="4325938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30"/>
          <p:cNvSpPr>
            <a:spLocks noChangeArrowheads="1"/>
          </p:cNvSpPr>
          <p:nvPr/>
        </p:nvSpPr>
        <p:spPr bwMode="auto">
          <a:xfrm flipV="1">
            <a:off x="1639888" y="4121150"/>
            <a:ext cx="103187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31"/>
          <p:cNvSpPr>
            <a:spLocks noChangeArrowheads="1"/>
          </p:cNvSpPr>
          <p:nvPr/>
        </p:nvSpPr>
        <p:spPr bwMode="auto">
          <a:xfrm flipV="1">
            <a:off x="1177925" y="4017963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32"/>
          <p:cNvSpPr>
            <a:spLocks noChangeArrowheads="1"/>
          </p:cNvSpPr>
          <p:nvPr/>
        </p:nvSpPr>
        <p:spPr bwMode="auto">
          <a:xfrm flipV="1">
            <a:off x="1074738" y="3760788"/>
            <a:ext cx="103187" cy="1031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33"/>
          <p:cNvSpPr>
            <a:spLocks noChangeArrowheads="1"/>
          </p:cNvSpPr>
          <p:nvPr/>
        </p:nvSpPr>
        <p:spPr bwMode="auto">
          <a:xfrm flipV="1">
            <a:off x="817563" y="3914775"/>
            <a:ext cx="103187" cy="1031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Oval 34"/>
          <p:cNvSpPr>
            <a:spLocks noChangeArrowheads="1"/>
          </p:cNvSpPr>
          <p:nvPr/>
        </p:nvSpPr>
        <p:spPr bwMode="auto">
          <a:xfrm flipV="1">
            <a:off x="457200" y="3965575"/>
            <a:ext cx="103188" cy="1031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35"/>
          <p:cNvSpPr>
            <a:spLocks noChangeArrowheads="1"/>
          </p:cNvSpPr>
          <p:nvPr/>
        </p:nvSpPr>
        <p:spPr bwMode="auto">
          <a:xfrm flipV="1">
            <a:off x="2874963" y="3760788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36"/>
          <p:cNvSpPr>
            <a:spLocks noChangeArrowheads="1"/>
          </p:cNvSpPr>
          <p:nvPr/>
        </p:nvSpPr>
        <p:spPr bwMode="auto">
          <a:xfrm flipV="1">
            <a:off x="3028950" y="3657600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37"/>
          <p:cNvSpPr>
            <a:spLocks noChangeArrowheads="1"/>
          </p:cNvSpPr>
          <p:nvPr/>
        </p:nvSpPr>
        <p:spPr bwMode="auto">
          <a:xfrm flipV="1">
            <a:off x="3028950" y="4479925"/>
            <a:ext cx="103188" cy="1031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38"/>
          <p:cNvSpPr>
            <a:spLocks noChangeArrowheads="1"/>
          </p:cNvSpPr>
          <p:nvPr/>
        </p:nvSpPr>
        <p:spPr bwMode="auto">
          <a:xfrm flipV="1">
            <a:off x="3182938" y="4068763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39"/>
          <p:cNvSpPr>
            <a:spLocks noChangeArrowheads="1"/>
          </p:cNvSpPr>
          <p:nvPr/>
        </p:nvSpPr>
        <p:spPr bwMode="auto">
          <a:xfrm flipV="1">
            <a:off x="3749675" y="4275138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40"/>
          <p:cNvSpPr>
            <a:spLocks noChangeArrowheads="1"/>
          </p:cNvSpPr>
          <p:nvPr/>
        </p:nvSpPr>
        <p:spPr bwMode="auto">
          <a:xfrm flipV="1">
            <a:off x="3852863" y="4171950"/>
            <a:ext cx="101600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Oval 41"/>
          <p:cNvSpPr>
            <a:spLocks noChangeArrowheads="1"/>
          </p:cNvSpPr>
          <p:nvPr/>
        </p:nvSpPr>
        <p:spPr bwMode="auto">
          <a:xfrm flipV="1">
            <a:off x="3286125" y="4275138"/>
            <a:ext cx="103188" cy="1031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42"/>
          <p:cNvSpPr>
            <a:spLocks noChangeArrowheads="1"/>
          </p:cNvSpPr>
          <p:nvPr/>
        </p:nvSpPr>
        <p:spPr bwMode="auto">
          <a:xfrm flipV="1">
            <a:off x="3389313" y="4429125"/>
            <a:ext cx="103187" cy="1031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43"/>
          <p:cNvSpPr>
            <a:spLocks noChangeArrowheads="1"/>
          </p:cNvSpPr>
          <p:nvPr/>
        </p:nvSpPr>
        <p:spPr bwMode="auto">
          <a:xfrm flipV="1">
            <a:off x="3389313" y="4583113"/>
            <a:ext cx="103187" cy="1031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44"/>
          <p:cNvSpPr>
            <a:spLocks noChangeArrowheads="1"/>
          </p:cNvSpPr>
          <p:nvPr/>
        </p:nvSpPr>
        <p:spPr bwMode="auto">
          <a:xfrm flipV="1">
            <a:off x="3903663" y="4325938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45"/>
          <p:cNvSpPr>
            <a:spLocks noChangeArrowheads="1"/>
          </p:cNvSpPr>
          <p:nvPr/>
        </p:nvSpPr>
        <p:spPr bwMode="auto">
          <a:xfrm flipV="1">
            <a:off x="3697288" y="4121150"/>
            <a:ext cx="103187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46"/>
          <p:cNvSpPr>
            <a:spLocks noChangeArrowheads="1"/>
          </p:cNvSpPr>
          <p:nvPr/>
        </p:nvSpPr>
        <p:spPr bwMode="auto">
          <a:xfrm flipV="1">
            <a:off x="3235325" y="4017963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47"/>
          <p:cNvSpPr>
            <a:spLocks noChangeArrowheads="1"/>
          </p:cNvSpPr>
          <p:nvPr/>
        </p:nvSpPr>
        <p:spPr bwMode="auto">
          <a:xfrm flipV="1">
            <a:off x="3132138" y="3760788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48"/>
          <p:cNvSpPr>
            <a:spLocks noChangeArrowheads="1"/>
          </p:cNvSpPr>
          <p:nvPr/>
        </p:nvSpPr>
        <p:spPr bwMode="auto">
          <a:xfrm flipV="1">
            <a:off x="2874963" y="3914775"/>
            <a:ext cx="103187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49"/>
          <p:cNvSpPr>
            <a:spLocks noChangeArrowheads="1"/>
          </p:cNvSpPr>
          <p:nvPr/>
        </p:nvSpPr>
        <p:spPr bwMode="auto">
          <a:xfrm flipV="1">
            <a:off x="2514600" y="3965575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50"/>
          <p:cNvSpPr>
            <a:spLocks noChangeArrowheads="1"/>
          </p:cNvSpPr>
          <p:nvPr/>
        </p:nvSpPr>
        <p:spPr bwMode="auto">
          <a:xfrm flipV="1">
            <a:off x="4932363" y="3760788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51"/>
          <p:cNvSpPr>
            <a:spLocks noChangeArrowheads="1"/>
          </p:cNvSpPr>
          <p:nvPr/>
        </p:nvSpPr>
        <p:spPr bwMode="auto">
          <a:xfrm flipV="1">
            <a:off x="5086350" y="3657600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52"/>
          <p:cNvSpPr>
            <a:spLocks noChangeArrowheads="1"/>
          </p:cNvSpPr>
          <p:nvPr/>
        </p:nvSpPr>
        <p:spPr bwMode="auto">
          <a:xfrm flipV="1">
            <a:off x="5086350" y="4479925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53"/>
          <p:cNvSpPr>
            <a:spLocks noChangeArrowheads="1"/>
          </p:cNvSpPr>
          <p:nvPr/>
        </p:nvSpPr>
        <p:spPr bwMode="auto">
          <a:xfrm flipV="1">
            <a:off x="5240338" y="4068763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Oval 54"/>
          <p:cNvSpPr>
            <a:spLocks noChangeArrowheads="1"/>
          </p:cNvSpPr>
          <p:nvPr/>
        </p:nvSpPr>
        <p:spPr bwMode="auto">
          <a:xfrm flipV="1">
            <a:off x="5807075" y="4275138"/>
            <a:ext cx="103188" cy="1031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55"/>
          <p:cNvSpPr>
            <a:spLocks noChangeArrowheads="1"/>
          </p:cNvSpPr>
          <p:nvPr/>
        </p:nvSpPr>
        <p:spPr bwMode="auto">
          <a:xfrm flipV="1">
            <a:off x="5910263" y="4171950"/>
            <a:ext cx="101600" cy="1031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56"/>
          <p:cNvSpPr>
            <a:spLocks noChangeArrowheads="1"/>
          </p:cNvSpPr>
          <p:nvPr/>
        </p:nvSpPr>
        <p:spPr bwMode="auto">
          <a:xfrm flipV="1">
            <a:off x="5343525" y="4275138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57"/>
          <p:cNvSpPr>
            <a:spLocks noChangeArrowheads="1"/>
          </p:cNvSpPr>
          <p:nvPr/>
        </p:nvSpPr>
        <p:spPr bwMode="auto">
          <a:xfrm flipV="1">
            <a:off x="5446713" y="4429125"/>
            <a:ext cx="103187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58"/>
          <p:cNvSpPr>
            <a:spLocks noChangeArrowheads="1"/>
          </p:cNvSpPr>
          <p:nvPr/>
        </p:nvSpPr>
        <p:spPr bwMode="auto">
          <a:xfrm flipV="1">
            <a:off x="5446713" y="4583113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Oval 59"/>
          <p:cNvSpPr>
            <a:spLocks noChangeArrowheads="1"/>
          </p:cNvSpPr>
          <p:nvPr/>
        </p:nvSpPr>
        <p:spPr bwMode="auto">
          <a:xfrm flipV="1">
            <a:off x="5961063" y="4325938"/>
            <a:ext cx="103187" cy="1031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Oval 60"/>
          <p:cNvSpPr>
            <a:spLocks noChangeArrowheads="1"/>
          </p:cNvSpPr>
          <p:nvPr/>
        </p:nvSpPr>
        <p:spPr bwMode="auto">
          <a:xfrm flipV="1">
            <a:off x="5754688" y="4121150"/>
            <a:ext cx="103187" cy="101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61"/>
          <p:cNvSpPr>
            <a:spLocks noChangeArrowheads="1"/>
          </p:cNvSpPr>
          <p:nvPr/>
        </p:nvSpPr>
        <p:spPr bwMode="auto">
          <a:xfrm flipV="1">
            <a:off x="5292725" y="4017963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Oval 62"/>
          <p:cNvSpPr>
            <a:spLocks noChangeArrowheads="1"/>
          </p:cNvSpPr>
          <p:nvPr/>
        </p:nvSpPr>
        <p:spPr bwMode="auto">
          <a:xfrm flipV="1">
            <a:off x="5189538" y="3760788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63"/>
          <p:cNvSpPr>
            <a:spLocks noChangeArrowheads="1"/>
          </p:cNvSpPr>
          <p:nvPr/>
        </p:nvSpPr>
        <p:spPr bwMode="auto">
          <a:xfrm flipV="1">
            <a:off x="4932363" y="3914775"/>
            <a:ext cx="103187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64"/>
          <p:cNvSpPr>
            <a:spLocks noChangeArrowheads="1"/>
          </p:cNvSpPr>
          <p:nvPr/>
        </p:nvSpPr>
        <p:spPr bwMode="auto">
          <a:xfrm flipV="1">
            <a:off x="4572000" y="3965575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65"/>
          <p:cNvSpPr>
            <a:spLocks noChangeArrowheads="1"/>
          </p:cNvSpPr>
          <p:nvPr/>
        </p:nvSpPr>
        <p:spPr bwMode="auto">
          <a:xfrm flipV="1">
            <a:off x="6913563" y="3760788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66"/>
          <p:cNvSpPr>
            <a:spLocks noChangeArrowheads="1"/>
          </p:cNvSpPr>
          <p:nvPr/>
        </p:nvSpPr>
        <p:spPr bwMode="auto">
          <a:xfrm flipV="1">
            <a:off x="7067550" y="3657600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Oval 67"/>
          <p:cNvSpPr>
            <a:spLocks noChangeArrowheads="1"/>
          </p:cNvSpPr>
          <p:nvPr/>
        </p:nvSpPr>
        <p:spPr bwMode="auto">
          <a:xfrm flipV="1">
            <a:off x="7067550" y="4479925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Oval 68"/>
          <p:cNvSpPr>
            <a:spLocks noChangeArrowheads="1"/>
          </p:cNvSpPr>
          <p:nvPr/>
        </p:nvSpPr>
        <p:spPr bwMode="auto">
          <a:xfrm flipV="1">
            <a:off x="7221538" y="4068763"/>
            <a:ext cx="103187" cy="103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Oval 69"/>
          <p:cNvSpPr>
            <a:spLocks noChangeArrowheads="1"/>
          </p:cNvSpPr>
          <p:nvPr/>
        </p:nvSpPr>
        <p:spPr bwMode="auto">
          <a:xfrm flipV="1">
            <a:off x="7788275" y="4275138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Oval 70"/>
          <p:cNvSpPr>
            <a:spLocks noChangeArrowheads="1"/>
          </p:cNvSpPr>
          <p:nvPr/>
        </p:nvSpPr>
        <p:spPr bwMode="auto">
          <a:xfrm flipV="1">
            <a:off x="7891463" y="4171950"/>
            <a:ext cx="101600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Oval 71"/>
          <p:cNvSpPr>
            <a:spLocks noChangeArrowheads="1"/>
          </p:cNvSpPr>
          <p:nvPr/>
        </p:nvSpPr>
        <p:spPr bwMode="auto">
          <a:xfrm flipV="1">
            <a:off x="7324725" y="4275138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Oval 72"/>
          <p:cNvSpPr>
            <a:spLocks noChangeArrowheads="1"/>
          </p:cNvSpPr>
          <p:nvPr/>
        </p:nvSpPr>
        <p:spPr bwMode="auto">
          <a:xfrm flipV="1">
            <a:off x="7427913" y="4429125"/>
            <a:ext cx="103187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Oval 73"/>
          <p:cNvSpPr>
            <a:spLocks noChangeArrowheads="1"/>
          </p:cNvSpPr>
          <p:nvPr/>
        </p:nvSpPr>
        <p:spPr bwMode="auto">
          <a:xfrm flipV="1">
            <a:off x="7427913" y="4583113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Oval 74"/>
          <p:cNvSpPr>
            <a:spLocks noChangeArrowheads="1"/>
          </p:cNvSpPr>
          <p:nvPr/>
        </p:nvSpPr>
        <p:spPr bwMode="auto">
          <a:xfrm flipV="1">
            <a:off x="7942263" y="4325938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Oval 75"/>
          <p:cNvSpPr>
            <a:spLocks noChangeArrowheads="1"/>
          </p:cNvSpPr>
          <p:nvPr/>
        </p:nvSpPr>
        <p:spPr bwMode="auto">
          <a:xfrm flipV="1">
            <a:off x="7735888" y="4121150"/>
            <a:ext cx="103187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Oval 76"/>
          <p:cNvSpPr>
            <a:spLocks noChangeArrowheads="1"/>
          </p:cNvSpPr>
          <p:nvPr/>
        </p:nvSpPr>
        <p:spPr bwMode="auto">
          <a:xfrm flipV="1">
            <a:off x="7273925" y="4017963"/>
            <a:ext cx="103188" cy="103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Oval 77"/>
          <p:cNvSpPr>
            <a:spLocks noChangeArrowheads="1"/>
          </p:cNvSpPr>
          <p:nvPr/>
        </p:nvSpPr>
        <p:spPr bwMode="auto">
          <a:xfrm flipV="1">
            <a:off x="7170738" y="3760788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Oval 78"/>
          <p:cNvSpPr>
            <a:spLocks noChangeArrowheads="1"/>
          </p:cNvSpPr>
          <p:nvPr/>
        </p:nvSpPr>
        <p:spPr bwMode="auto">
          <a:xfrm flipV="1">
            <a:off x="6913563" y="3914775"/>
            <a:ext cx="103187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Oval 79"/>
          <p:cNvSpPr>
            <a:spLocks noChangeArrowheads="1"/>
          </p:cNvSpPr>
          <p:nvPr/>
        </p:nvSpPr>
        <p:spPr bwMode="auto">
          <a:xfrm flipV="1">
            <a:off x="6553200" y="3965575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Line 80"/>
          <p:cNvSpPr>
            <a:spLocks noChangeShapeType="1"/>
          </p:cNvSpPr>
          <p:nvPr/>
        </p:nvSpPr>
        <p:spPr bwMode="auto">
          <a:xfrm flipH="1">
            <a:off x="609600" y="3657600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81"/>
          <p:cNvSpPr>
            <a:spLocks noChangeShapeType="1"/>
          </p:cNvSpPr>
          <p:nvPr/>
        </p:nvSpPr>
        <p:spPr bwMode="auto">
          <a:xfrm>
            <a:off x="2667000" y="4191000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82"/>
          <p:cNvSpPr>
            <a:spLocks noChangeShapeType="1"/>
          </p:cNvSpPr>
          <p:nvPr/>
        </p:nvSpPr>
        <p:spPr bwMode="auto">
          <a:xfrm flipH="1">
            <a:off x="5638800" y="3733800"/>
            <a:ext cx="76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83"/>
          <p:cNvSpPr>
            <a:spLocks noChangeShapeType="1"/>
          </p:cNvSpPr>
          <p:nvPr/>
        </p:nvSpPr>
        <p:spPr bwMode="auto">
          <a:xfrm flipH="1">
            <a:off x="7162800" y="3505200"/>
            <a:ext cx="228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" name="Group 84"/>
          <p:cNvGrpSpPr>
            <a:grpSpLocks/>
          </p:cNvGrpSpPr>
          <p:nvPr/>
        </p:nvGrpSpPr>
        <p:grpSpPr bwMode="auto">
          <a:xfrm>
            <a:off x="6324600" y="4876800"/>
            <a:ext cx="1981200" cy="1676400"/>
            <a:chOff x="1680" y="1632"/>
            <a:chExt cx="2304" cy="1920"/>
          </a:xfrm>
        </p:grpSpPr>
        <p:grpSp>
          <p:nvGrpSpPr>
            <p:cNvPr id="144" name="Group 85"/>
            <p:cNvGrpSpPr>
              <a:grpSpLocks/>
            </p:cNvGrpSpPr>
            <p:nvPr/>
          </p:nvGrpSpPr>
          <p:grpSpPr bwMode="auto">
            <a:xfrm>
              <a:off x="1680" y="1632"/>
              <a:ext cx="1920" cy="1920"/>
              <a:chOff x="3936" y="1008"/>
              <a:chExt cx="1200" cy="1200"/>
            </a:xfrm>
          </p:grpSpPr>
          <p:sp>
            <p:nvSpPr>
              <p:cNvPr id="162" name="Line 86"/>
              <p:cNvSpPr>
                <a:spLocks noChangeShapeType="1"/>
              </p:cNvSpPr>
              <p:nvPr/>
            </p:nvSpPr>
            <p:spPr bwMode="auto">
              <a:xfrm flipH="1">
                <a:off x="4320" y="1440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Line 87"/>
              <p:cNvSpPr>
                <a:spLocks noChangeShapeType="1"/>
              </p:cNvSpPr>
              <p:nvPr/>
            </p:nvSpPr>
            <p:spPr bwMode="auto">
              <a:xfrm>
                <a:off x="4320" y="1632"/>
                <a:ext cx="48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88"/>
              <p:cNvSpPr>
                <a:spLocks noChangeShapeType="1"/>
              </p:cNvSpPr>
              <p:nvPr/>
            </p:nvSpPr>
            <p:spPr bwMode="auto">
              <a:xfrm>
                <a:off x="4800" y="1728"/>
                <a:ext cx="33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89"/>
              <p:cNvSpPr>
                <a:spLocks noChangeShapeType="1"/>
              </p:cNvSpPr>
              <p:nvPr/>
            </p:nvSpPr>
            <p:spPr bwMode="auto">
              <a:xfrm flipV="1">
                <a:off x="4800" y="1008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90"/>
              <p:cNvSpPr>
                <a:spLocks noChangeShapeType="1"/>
              </p:cNvSpPr>
              <p:nvPr/>
            </p:nvSpPr>
            <p:spPr bwMode="auto">
              <a:xfrm flipH="1">
                <a:off x="3936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5" name="Group 91"/>
            <p:cNvGrpSpPr>
              <a:grpSpLocks/>
            </p:cNvGrpSpPr>
            <p:nvPr/>
          </p:nvGrpSpPr>
          <p:grpSpPr bwMode="auto">
            <a:xfrm>
              <a:off x="1757" y="1939"/>
              <a:ext cx="2227" cy="1536"/>
              <a:chOff x="1757" y="1939"/>
              <a:chExt cx="2227" cy="1536"/>
            </a:xfrm>
          </p:grpSpPr>
          <p:sp>
            <p:nvSpPr>
              <p:cNvPr id="146" name="Oval 92"/>
              <p:cNvSpPr>
                <a:spLocks noChangeArrowheads="1"/>
              </p:cNvSpPr>
              <p:nvPr/>
            </p:nvSpPr>
            <p:spPr bwMode="auto">
              <a:xfrm flipV="1">
                <a:off x="2295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Oval 93"/>
              <p:cNvSpPr>
                <a:spLocks noChangeArrowheads="1"/>
              </p:cNvSpPr>
              <p:nvPr/>
            </p:nvSpPr>
            <p:spPr bwMode="auto">
              <a:xfrm flipV="1">
                <a:off x="2525" y="193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Oval 94"/>
              <p:cNvSpPr>
                <a:spLocks noChangeArrowheads="1"/>
              </p:cNvSpPr>
              <p:nvPr/>
            </p:nvSpPr>
            <p:spPr bwMode="auto">
              <a:xfrm flipV="1">
                <a:off x="2525" y="3168"/>
                <a:ext cx="154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Oval 95"/>
              <p:cNvSpPr>
                <a:spLocks noChangeArrowheads="1"/>
              </p:cNvSpPr>
              <p:nvPr/>
            </p:nvSpPr>
            <p:spPr bwMode="auto">
              <a:xfrm flipV="1">
                <a:off x="2755" y="2553"/>
                <a:ext cx="154" cy="1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Oval 96"/>
              <p:cNvSpPr>
                <a:spLocks noChangeArrowheads="1"/>
              </p:cNvSpPr>
              <p:nvPr/>
            </p:nvSpPr>
            <p:spPr bwMode="auto">
              <a:xfrm flipV="1">
                <a:off x="3600" y="2861"/>
                <a:ext cx="154" cy="15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Oval 97"/>
              <p:cNvSpPr>
                <a:spLocks noChangeArrowheads="1"/>
              </p:cNvSpPr>
              <p:nvPr/>
            </p:nvSpPr>
            <p:spPr bwMode="auto">
              <a:xfrm flipV="1">
                <a:off x="3754" y="2707"/>
                <a:ext cx="153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Line 98"/>
              <p:cNvSpPr>
                <a:spLocks noChangeShapeType="1"/>
              </p:cNvSpPr>
              <p:nvPr/>
            </p:nvSpPr>
            <p:spPr bwMode="auto">
              <a:xfrm flipV="1">
                <a:off x="3062" y="2323"/>
                <a:ext cx="0" cy="4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Oval 99"/>
              <p:cNvSpPr>
                <a:spLocks noChangeArrowheads="1"/>
              </p:cNvSpPr>
              <p:nvPr/>
            </p:nvSpPr>
            <p:spPr bwMode="auto">
              <a:xfrm flipV="1">
                <a:off x="2909" y="2861"/>
                <a:ext cx="153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Oval 100"/>
              <p:cNvSpPr>
                <a:spLocks noChangeArrowheads="1"/>
              </p:cNvSpPr>
              <p:nvPr/>
            </p:nvSpPr>
            <p:spPr bwMode="auto">
              <a:xfrm flipV="1">
                <a:off x="3062" y="309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Oval 101"/>
              <p:cNvSpPr>
                <a:spLocks noChangeArrowheads="1"/>
              </p:cNvSpPr>
              <p:nvPr/>
            </p:nvSpPr>
            <p:spPr bwMode="auto">
              <a:xfrm flipV="1">
                <a:off x="3062" y="332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Oval 102"/>
              <p:cNvSpPr>
                <a:spLocks noChangeArrowheads="1"/>
              </p:cNvSpPr>
              <p:nvPr/>
            </p:nvSpPr>
            <p:spPr bwMode="auto">
              <a:xfrm flipV="1">
                <a:off x="3830" y="2937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Oval 103"/>
              <p:cNvSpPr>
                <a:spLocks noChangeArrowheads="1"/>
              </p:cNvSpPr>
              <p:nvPr/>
            </p:nvSpPr>
            <p:spPr bwMode="auto">
              <a:xfrm flipV="1">
                <a:off x="3523" y="2630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Oval 104"/>
              <p:cNvSpPr>
                <a:spLocks noChangeArrowheads="1"/>
              </p:cNvSpPr>
              <p:nvPr/>
            </p:nvSpPr>
            <p:spPr bwMode="auto">
              <a:xfrm flipV="1">
                <a:off x="2832" y="2477"/>
                <a:ext cx="154" cy="15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Oval 105"/>
              <p:cNvSpPr>
                <a:spLocks noChangeArrowheads="1"/>
              </p:cNvSpPr>
              <p:nvPr/>
            </p:nvSpPr>
            <p:spPr bwMode="auto">
              <a:xfrm flipV="1">
                <a:off x="2679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Oval 106"/>
              <p:cNvSpPr>
                <a:spLocks noChangeArrowheads="1"/>
              </p:cNvSpPr>
              <p:nvPr/>
            </p:nvSpPr>
            <p:spPr bwMode="auto">
              <a:xfrm flipV="1">
                <a:off x="2295" y="2323"/>
                <a:ext cx="153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Oval 107"/>
              <p:cNvSpPr>
                <a:spLocks noChangeArrowheads="1"/>
              </p:cNvSpPr>
              <p:nvPr/>
            </p:nvSpPr>
            <p:spPr bwMode="auto">
              <a:xfrm flipV="1">
                <a:off x="1757" y="2400"/>
                <a:ext cx="154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7" name="Rectangle 108"/>
          <p:cNvSpPr>
            <a:spLocks noChangeArrowheads="1"/>
          </p:cNvSpPr>
          <p:nvPr/>
        </p:nvSpPr>
        <p:spPr bwMode="auto">
          <a:xfrm>
            <a:off x="7759777" y="4774178"/>
            <a:ext cx="1023543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1800" dirty="0">
                <a:latin typeface="+mn-lt"/>
              </a:rPr>
              <a:t>Real Problem</a:t>
            </a:r>
          </a:p>
        </p:txBody>
      </p:sp>
    </p:spTree>
    <p:extLst>
      <p:ext uri="{BB962C8B-B14F-4D97-AF65-F5344CB8AC3E}">
        <p14:creationId xmlns:p14="http://schemas.microsoft.com/office/powerpoint/2010/main" val="39629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013" grpId="0" animBg="1"/>
      <p:bldP spid="16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</a:t>
            </a:r>
            <a:r>
              <a:rPr lang="en-US" dirty="0" err="1" smtClean="0"/>
              <a:t>Vs</a:t>
            </a:r>
            <a:r>
              <a:rPr lang="en-US" dirty="0" smtClean="0"/>
              <a:t>-All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</a:rPr>
              <a:t>Assumption: </a:t>
            </a:r>
            <a:r>
              <a:rPr lang="en-US" sz="2000" dirty="0" smtClean="0"/>
              <a:t>There is a separation between </a:t>
            </a:r>
            <a:r>
              <a:rPr lang="en-US" sz="2000" dirty="0" smtClean="0">
                <a:solidFill>
                  <a:srgbClr val="0000FF"/>
                </a:solidFill>
              </a:rPr>
              <a:t>every pair </a:t>
            </a:r>
            <a:r>
              <a:rPr lang="en-US" sz="2000" dirty="0" smtClean="0"/>
              <a:t>of classes using a binary classifier in the hypothesis space.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Learning:</a:t>
            </a:r>
            <a:r>
              <a:rPr lang="en-US" sz="2000" dirty="0" smtClean="0"/>
              <a:t> Decomposed to learning </a:t>
            </a:r>
            <a:r>
              <a:rPr lang="en-US" sz="2000" dirty="0" smtClean="0">
                <a:solidFill>
                  <a:srgbClr val="FF0000"/>
                </a:solidFill>
              </a:rPr>
              <a:t>[k choose 2] ~ </a:t>
            </a:r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k</a:t>
            </a:r>
            <a:r>
              <a:rPr lang="en-US" sz="2000" baseline="30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independent binary classifiers, one corresponding to each pair of class labels. For the pair </a:t>
            </a: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dirty="0" err="1" smtClean="0">
                <a:solidFill>
                  <a:srgbClr val="0000FF"/>
                </a:solidFill>
              </a:rPr>
              <a:t>i</a:t>
            </a:r>
            <a:r>
              <a:rPr lang="en-US" sz="2000" dirty="0" smtClean="0">
                <a:solidFill>
                  <a:srgbClr val="0000FF"/>
                </a:solidFill>
              </a:rPr>
              <a:t>, j):</a:t>
            </a:r>
            <a:endParaRPr lang="en-US" sz="1600" dirty="0" smtClean="0">
              <a:solidFill>
                <a:srgbClr val="0000FF"/>
              </a:solidFill>
            </a:endParaRPr>
          </a:p>
          <a:p>
            <a:pPr lvl="1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Positive example: </a:t>
            </a:r>
            <a:r>
              <a:rPr lang="en-US" sz="1800" dirty="0" smtClean="0"/>
              <a:t>all </a:t>
            </a:r>
            <a:r>
              <a:rPr lang="en-US" sz="1800" dirty="0" err="1" smtClean="0"/>
              <a:t>exampels</a:t>
            </a:r>
            <a:r>
              <a:rPr lang="en-US" sz="1800" dirty="0" smtClean="0"/>
              <a:t> with label </a:t>
            </a:r>
            <a:r>
              <a:rPr lang="en-US" sz="1800" dirty="0" err="1" smtClean="0">
                <a:solidFill>
                  <a:srgbClr val="0000FF"/>
                </a:solidFill>
              </a:rPr>
              <a:t>i</a:t>
            </a:r>
            <a:endParaRPr lang="en-US" sz="1800" dirty="0" smtClean="0">
              <a:solidFill>
                <a:srgbClr val="0000FF"/>
              </a:solidFill>
            </a:endParaRPr>
          </a:p>
          <a:p>
            <a:pPr lvl="1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Negative examples: </a:t>
            </a:r>
            <a:r>
              <a:rPr lang="en-US" sz="1800" dirty="0" smtClean="0"/>
              <a:t>all examples with label </a:t>
            </a:r>
            <a:r>
              <a:rPr lang="en-US" sz="1800" dirty="0" smtClean="0">
                <a:solidFill>
                  <a:srgbClr val="0000FF"/>
                </a:solidFill>
              </a:rPr>
              <a:t>j </a:t>
            </a:r>
            <a:r>
              <a:rPr lang="en-US" sz="1800" dirty="0" smtClean="0"/>
              <a:t>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Decision: </a:t>
            </a:r>
            <a:r>
              <a:rPr lang="en-US" sz="2000" dirty="0" smtClean="0"/>
              <a:t>More involved, since output of binary classifier may not cohere. Each label gets k-1 votes.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Decision Options: </a:t>
            </a:r>
          </a:p>
          <a:p>
            <a:pPr lvl="1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Majority: </a:t>
            </a:r>
            <a:r>
              <a:rPr lang="en-US" sz="1800" dirty="0" smtClean="0"/>
              <a:t>classify example x to take label </a:t>
            </a:r>
            <a:r>
              <a:rPr lang="en-US" sz="1800" dirty="0" err="1" smtClean="0">
                <a:solidFill>
                  <a:srgbClr val="0000FF"/>
                </a:solidFill>
              </a:rPr>
              <a:t>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if </a:t>
            </a:r>
            <a:r>
              <a:rPr lang="en-US" sz="1800" dirty="0" err="1" smtClean="0">
                <a:solidFill>
                  <a:srgbClr val="0000FF"/>
                </a:solidFill>
              </a:rPr>
              <a:t>i</a:t>
            </a:r>
            <a:r>
              <a:rPr lang="en-US" sz="1800" dirty="0" smtClean="0"/>
              <a:t> wins on x more often than</a:t>
            </a:r>
            <a:r>
              <a:rPr lang="en-US" sz="1800" dirty="0" smtClean="0">
                <a:solidFill>
                  <a:srgbClr val="0000FF"/>
                </a:solidFill>
              </a:rPr>
              <a:t> j </a:t>
            </a:r>
            <a:r>
              <a:rPr lang="en-US" sz="1800" dirty="0" smtClean="0"/>
              <a:t>(j=1,…k) 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A tournament: </a:t>
            </a:r>
            <a:r>
              <a:rPr lang="en-US" sz="1800" dirty="0" smtClean="0"/>
              <a:t>start with n/2 pairs; continue with winners .</a:t>
            </a:r>
            <a:endParaRPr lang="en-US" sz="400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C921938-476A-4922-BE24-3B8F6A2854D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16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Learning via All-Verses-All (</a:t>
            </a:r>
            <a:r>
              <a:rPr lang="en-US" sz="2800" dirty="0" err="1"/>
              <a:t>AvA</a:t>
            </a:r>
            <a:r>
              <a:rPr lang="en-US" sz="2800" dirty="0"/>
              <a:t>) Assumption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048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 dirty="0"/>
              <a:t>Find </a:t>
            </a:r>
            <a:r>
              <a:rPr lang="en-US" sz="2000" dirty="0" err="1"/>
              <a:t>v</a:t>
            </a:r>
            <a:r>
              <a:rPr lang="en-US" sz="2000" b="1" baseline="-25000" dirty="0" err="1">
                <a:solidFill>
                  <a:srgbClr val="FF0000"/>
                </a:solidFill>
              </a:rPr>
              <a:t>r</a:t>
            </a:r>
            <a:r>
              <a:rPr lang="en-US" sz="2000" b="1" baseline="-25000" dirty="0" err="1">
                <a:solidFill>
                  <a:srgbClr val="0000FF"/>
                </a:solidFill>
              </a:rPr>
              <a:t>b</a:t>
            </a:r>
            <a:r>
              <a:rPr lang="en-US" sz="2000" dirty="0" err="1"/>
              <a:t>,v</a:t>
            </a:r>
            <a:r>
              <a:rPr lang="en-US" sz="2000" b="1" baseline="-25000" dirty="0" err="1">
                <a:solidFill>
                  <a:srgbClr val="FF0000"/>
                </a:solidFill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</a:rPr>
              <a:t>g</a:t>
            </a:r>
            <a:r>
              <a:rPr lang="en-US" sz="2000" dirty="0" err="1"/>
              <a:t>,v</a:t>
            </a:r>
            <a:r>
              <a:rPr lang="en-US" sz="2000" b="1" baseline="-25000" dirty="0" err="1">
                <a:solidFill>
                  <a:srgbClr val="FF0000"/>
                </a:solidFill>
              </a:rPr>
              <a:t>r</a:t>
            </a:r>
            <a:r>
              <a:rPr lang="en-US" sz="2000" b="1" baseline="-25000" dirty="0" err="1">
                <a:solidFill>
                  <a:srgbClr val="FF9900"/>
                </a:solidFill>
              </a:rPr>
              <a:t>y</a:t>
            </a:r>
            <a:r>
              <a:rPr lang="en-US" sz="2000" dirty="0" err="1"/>
              <a:t>,v</a:t>
            </a:r>
            <a:r>
              <a:rPr lang="en-US" sz="2000" b="1" baseline="-25000" dirty="0" err="1">
                <a:solidFill>
                  <a:srgbClr val="0000FF"/>
                </a:solidFill>
              </a:rPr>
              <a:t>b</a:t>
            </a:r>
            <a:r>
              <a:rPr lang="en-US" sz="2000" b="1" baseline="-25000" dirty="0" err="1">
                <a:solidFill>
                  <a:srgbClr val="008000"/>
                </a:solidFill>
              </a:rPr>
              <a:t>g</a:t>
            </a:r>
            <a:r>
              <a:rPr lang="en-US" sz="2000" dirty="0" err="1"/>
              <a:t>,v</a:t>
            </a:r>
            <a:r>
              <a:rPr lang="en-US" sz="2000" b="1" baseline="-25000" dirty="0" err="1">
                <a:solidFill>
                  <a:srgbClr val="0000FF"/>
                </a:solidFill>
              </a:rPr>
              <a:t>b</a:t>
            </a:r>
            <a:r>
              <a:rPr lang="en-US" sz="2000" b="1" baseline="-25000" dirty="0" err="1">
                <a:solidFill>
                  <a:srgbClr val="FF9900"/>
                </a:solidFill>
              </a:rPr>
              <a:t>y</a:t>
            </a:r>
            <a:r>
              <a:rPr lang="en-US" sz="2000" dirty="0" err="1"/>
              <a:t>,v</a:t>
            </a:r>
            <a:r>
              <a:rPr lang="en-US" sz="2000" b="1" baseline="-25000" dirty="0" err="1">
                <a:solidFill>
                  <a:srgbClr val="008000"/>
                </a:solidFill>
              </a:rPr>
              <a:t>g</a:t>
            </a:r>
            <a:r>
              <a:rPr lang="en-US" sz="2000" b="1" baseline="-25000" dirty="0" err="1">
                <a:solidFill>
                  <a:srgbClr val="FF9900"/>
                </a:solidFill>
              </a:rPr>
              <a:t>y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b="1" dirty="0"/>
              <a:t>R</a:t>
            </a:r>
            <a:r>
              <a:rPr lang="en-US" sz="2000" baseline="30000" dirty="0"/>
              <a:t>d</a:t>
            </a:r>
            <a:r>
              <a:rPr lang="en-US" sz="2000" dirty="0"/>
              <a:t> such that </a:t>
            </a:r>
          </a:p>
          <a:p>
            <a:endParaRPr lang="en-US" sz="2000" dirty="0"/>
          </a:p>
          <a:p>
            <a:pPr lvl="1">
              <a:lnSpc>
                <a:spcPct val="75000"/>
              </a:lnSpc>
            </a:pPr>
            <a:r>
              <a:rPr lang="en-US" dirty="0" err="1"/>
              <a:t>v</a:t>
            </a:r>
            <a:r>
              <a:rPr lang="en-US" b="1" baseline="-25000" dirty="0" err="1">
                <a:solidFill>
                  <a:srgbClr val="FF0000"/>
                </a:solidFill>
              </a:rPr>
              <a:t>r</a:t>
            </a:r>
            <a:r>
              <a:rPr lang="en-US" b="1" baseline="-25000" dirty="0" err="1">
                <a:solidFill>
                  <a:srgbClr val="0000FF"/>
                </a:solidFill>
              </a:rPr>
              <a:t>b</a:t>
            </a:r>
            <a:r>
              <a:rPr lang="en-US" dirty="0" err="1"/>
              <a:t>.x</a:t>
            </a:r>
            <a:r>
              <a:rPr lang="en-US" dirty="0"/>
              <a:t> &gt; 0 	if y =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lnSpc>
                <a:spcPct val="75000"/>
              </a:lnSpc>
              <a:buFont typeface="Wingdings" pitchFamily="2" charset="2"/>
              <a:buNone/>
            </a:pPr>
            <a:r>
              <a:rPr lang="en-US" dirty="0"/>
              <a:t>		      &lt; 0 	if y = </a:t>
            </a:r>
            <a:r>
              <a:rPr lang="en-US" dirty="0">
                <a:solidFill>
                  <a:srgbClr val="0000FF"/>
                </a:solidFill>
              </a:rPr>
              <a:t>blue</a:t>
            </a:r>
            <a:endParaRPr lang="en-US" b="1" dirty="0">
              <a:solidFill>
                <a:srgbClr val="0000FF"/>
              </a:solidFill>
            </a:endParaRPr>
          </a:p>
          <a:p>
            <a:pPr lvl="1">
              <a:lnSpc>
                <a:spcPct val="75000"/>
              </a:lnSpc>
            </a:pPr>
            <a:r>
              <a:rPr lang="en-US" dirty="0" err="1"/>
              <a:t>v</a:t>
            </a:r>
            <a:r>
              <a:rPr lang="en-US" b="1" baseline="-25000" dirty="0" err="1">
                <a:solidFill>
                  <a:srgbClr val="FF0000"/>
                </a:solidFill>
              </a:rPr>
              <a:t>r</a:t>
            </a:r>
            <a:r>
              <a:rPr lang="en-US" b="1" baseline="-25000" dirty="0" err="1">
                <a:solidFill>
                  <a:srgbClr val="008000"/>
                </a:solidFill>
              </a:rPr>
              <a:t>g</a:t>
            </a:r>
            <a:r>
              <a:rPr lang="en-US" dirty="0" err="1"/>
              <a:t>.x</a:t>
            </a:r>
            <a:r>
              <a:rPr lang="en-US" dirty="0"/>
              <a:t> &gt; 0 	if y =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endParaRPr lang="en-US" b="1" dirty="0"/>
          </a:p>
          <a:p>
            <a:pPr lvl="1">
              <a:lnSpc>
                <a:spcPct val="75000"/>
              </a:lnSpc>
              <a:buFont typeface="Wingdings" pitchFamily="2" charset="2"/>
              <a:buNone/>
            </a:pPr>
            <a:r>
              <a:rPr lang="en-US" dirty="0"/>
              <a:t>            &lt; 0 	if y = </a:t>
            </a:r>
            <a:r>
              <a:rPr lang="en-US" dirty="0">
                <a:solidFill>
                  <a:srgbClr val="008000"/>
                </a:solidFill>
              </a:rPr>
              <a:t>green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... (for all pairs</a:t>
            </a:r>
            <a:r>
              <a:rPr lang="en-US" dirty="0" smtClean="0"/>
              <a:t>)</a:t>
            </a:r>
          </a:p>
          <a:p>
            <a:pPr marL="457200" lvl="1" indent="0">
              <a:lnSpc>
                <a:spcPct val="75000"/>
              </a:lnSpc>
              <a:buNone/>
            </a:pPr>
            <a:endParaRPr lang="en-US" dirty="0"/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2679700" y="4646613"/>
            <a:ext cx="15113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</a:rPr>
              <a:t>Individual </a:t>
            </a:r>
          </a:p>
          <a:p>
            <a:pPr algn="l"/>
            <a:r>
              <a:rPr lang="en-US" sz="2400">
                <a:latin typeface="Times New Roman" pitchFamily="18" charset="0"/>
              </a:rPr>
              <a:t>Classifiers</a:t>
            </a: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4506913" y="5694363"/>
            <a:ext cx="1343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</a:rPr>
              <a:t>Decision </a:t>
            </a:r>
          </a:p>
          <a:p>
            <a:pPr algn="l"/>
            <a:r>
              <a:rPr lang="en-US" sz="2400">
                <a:latin typeface="Times New Roman" pitchFamily="18" charset="0"/>
              </a:rPr>
              <a:t>Regions</a:t>
            </a:r>
          </a:p>
        </p:txBody>
      </p:sp>
      <p:sp>
        <p:nvSpPr>
          <p:cNvPr id="171033" name="Line 25"/>
          <p:cNvSpPr>
            <a:spLocks noChangeShapeType="1"/>
          </p:cNvSpPr>
          <p:nvPr/>
        </p:nvSpPr>
        <p:spPr bwMode="auto">
          <a:xfrm flipH="1">
            <a:off x="646113" y="4538663"/>
            <a:ext cx="1671637" cy="1447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4" name="Line 26"/>
          <p:cNvSpPr>
            <a:spLocks noChangeShapeType="1"/>
          </p:cNvSpPr>
          <p:nvPr/>
        </p:nvSpPr>
        <p:spPr bwMode="auto">
          <a:xfrm>
            <a:off x="1851025" y="4705350"/>
            <a:ext cx="533400" cy="1981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5" name="Line 27"/>
          <p:cNvSpPr>
            <a:spLocks noChangeShapeType="1"/>
          </p:cNvSpPr>
          <p:nvPr/>
        </p:nvSpPr>
        <p:spPr bwMode="auto">
          <a:xfrm flipV="1">
            <a:off x="941388" y="5195888"/>
            <a:ext cx="1514475" cy="771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7" name="Line 29"/>
          <p:cNvSpPr>
            <a:spLocks noChangeShapeType="1"/>
          </p:cNvSpPr>
          <p:nvPr/>
        </p:nvSpPr>
        <p:spPr bwMode="auto">
          <a:xfrm flipV="1">
            <a:off x="560388" y="5362575"/>
            <a:ext cx="15049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8" name="Line 30"/>
          <p:cNvSpPr>
            <a:spLocks noChangeShapeType="1"/>
          </p:cNvSpPr>
          <p:nvPr/>
        </p:nvSpPr>
        <p:spPr bwMode="auto">
          <a:xfrm flipH="1">
            <a:off x="1393825" y="4510088"/>
            <a:ext cx="804863" cy="1947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1039" name="Group 31"/>
          <p:cNvGrpSpPr>
            <a:grpSpLocks/>
          </p:cNvGrpSpPr>
          <p:nvPr/>
        </p:nvGrpSpPr>
        <p:grpSpPr bwMode="auto">
          <a:xfrm>
            <a:off x="5791200" y="4514850"/>
            <a:ext cx="2770188" cy="2190750"/>
            <a:chOff x="1858" y="2652"/>
            <a:chExt cx="1745" cy="1380"/>
          </a:xfrm>
        </p:grpSpPr>
        <p:sp>
          <p:nvSpPr>
            <p:cNvPr id="171040" name="Freeform 32"/>
            <p:cNvSpPr>
              <a:spLocks/>
            </p:cNvSpPr>
            <p:nvPr/>
          </p:nvSpPr>
          <p:spPr bwMode="auto">
            <a:xfrm>
              <a:off x="3005" y="2652"/>
              <a:ext cx="151" cy="131"/>
            </a:xfrm>
            <a:custGeom>
              <a:avLst/>
              <a:gdLst>
                <a:gd name="T0" fmla="*/ 0 w 151"/>
                <a:gd name="T1" fmla="*/ 131 h 131"/>
                <a:gd name="T2" fmla="*/ 151 w 151"/>
                <a:gd name="T3" fmla="*/ 0 h 131"/>
                <a:gd name="T4" fmla="*/ 45 w 151"/>
                <a:gd name="T5" fmla="*/ 12 h 131"/>
                <a:gd name="T6" fmla="*/ 0 w 151"/>
                <a:gd name="T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131">
                  <a:moveTo>
                    <a:pt x="0" y="131"/>
                  </a:moveTo>
                  <a:lnTo>
                    <a:pt x="151" y="0"/>
                  </a:lnTo>
                  <a:lnTo>
                    <a:pt x="45" y="12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1" name="Freeform 33"/>
            <p:cNvSpPr>
              <a:spLocks/>
            </p:cNvSpPr>
            <p:nvPr/>
          </p:nvSpPr>
          <p:spPr bwMode="auto">
            <a:xfrm>
              <a:off x="2862" y="3227"/>
              <a:ext cx="161" cy="262"/>
            </a:xfrm>
            <a:custGeom>
              <a:avLst/>
              <a:gdLst>
                <a:gd name="T0" fmla="*/ 0 w 161"/>
                <a:gd name="T1" fmla="*/ 45 h 262"/>
                <a:gd name="T2" fmla="*/ 92 w 161"/>
                <a:gd name="T3" fmla="*/ 0 h 262"/>
                <a:gd name="T4" fmla="*/ 161 w 161"/>
                <a:gd name="T5" fmla="*/ 262 h 262"/>
                <a:gd name="T6" fmla="*/ 0 w 161"/>
                <a:gd name="T7" fmla="*/ 4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62">
                  <a:moveTo>
                    <a:pt x="0" y="45"/>
                  </a:moveTo>
                  <a:lnTo>
                    <a:pt x="92" y="0"/>
                  </a:lnTo>
                  <a:lnTo>
                    <a:pt x="161" y="2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2" name="Freeform 34"/>
            <p:cNvSpPr>
              <a:spLocks/>
            </p:cNvSpPr>
            <p:nvPr/>
          </p:nvSpPr>
          <p:spPr bwMode="auto">
            <a:xfrm>
              <a:off x="2867" y="2793"/>
              <a:ext cx="132" cy="236"/>
            </a:xfrm>
            <a:custGeom>
              <a:avLst/>
              <a:gdLst>
                <a:gd name="T0" fmla="*/ 0 w 132"/>
                <a:gd name="T1" fmla="*/ 110 h 236"/>
                <a:gd name="T2" fmla="*/ 132 w 132"/>
                <a:gd name="T3" fmla="*/ 0 h 236"/>
                <a:gd name="T4" fmla="*/ 33 w 132"/>
                <a:gd name="T5" fmla="*/ 236 h 236"/>
                <a:gd name="T6" fmla="*/ 0 w 132"/>
                <a:gd name="T7" fmla="*/ 1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236">
                  <a:moveTo>
                    <a:pt x="0" y="110"/>
                  </a:moveTo>
                  <a:lnTo>
                    <a:pt x="132" y="0"/>
                  </a:lnTo>
                  <a:lnTo>
                    <a:pt x="33" y="236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3" name="Freeform 35"/>
            <p:cNvSpPr>
              <a:spLocks/>
            </p:cNvSpPr>
            <p:nvPr/>
          </p:nvSpPr>
          <p:spPr bwMode="auto">
            <a:xfrm>
              <a:off x="1858" y="2906"/>
              <a:ext cx="1091" cy="872"/>
            </a:xfrm>
            <a:custGeom>
              <a:avLst/>
              <a:gdLst>
                <a:gd name="T0" fmla="*/ 438 w 1091"/>
                <a:gd name="T1" fmla="*/ 492 h 872"/>
                <a:gd name="T2" fmla="*/ 1006 w 1091"/>
                <a:gd name="T3" fmla="*/ 0 h 872"/>
                <a:gd name="T4" fmla="*/ 1091 w 1091"/>
                <a:gd name="T5" fmla="*/ 322 h 872"/>
                <a:gd name="T6" fmla="*/ 0 w 1091"/>
                <a:gd name="T7" fmla="*/ 872 h 872"/>
                <a:gd name="T8" fmla="*/ 438 w 1091"/>
                <a:gd name="T9" fmla="*/ 49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1" h="872">
                  <a:moveTo>
                    <a:pt x="438" y="492"/>
                  </a:moveTo>
                  <a:lnTo>
                    <a:pt x="1006" y="0"/>
                  </a:lnTo>
                  <a:lnTo>
                    <a:pt x="1091" y="322"/>
                  </a:lnTo>
                  <a:lnTo>
                    <a:pt x="0" y="872"/>
                  </a:lnTo>
                  <a:lnTo>
                    <a:pt x="438" y="492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4" name="Freeform 36"/>
            <p:cNvSpPr>
              <a:spLocks/>
            </p:cNvSpPr>
            <p:nvPr/>
          </p:nvSpPr>
          <p:spPr bwMode="auto">
            <a:xfrm>
              <a:off x="2028" y="2688"/>
              <a:ext cx="1011" cy="771"/>
            </a:xfrm>
            <a:custGeom>
              <a:avLst/>
              <a:gdLst>
                <a:gd name="T0" fmla="*/ 72 w 1011"/>
                <a:gd name="T1" fmla="*/ 771 h 771"/>
                <a:gd name="T2" fmla="*/ 258 w 1011"/>
                <a:gd name="T3" fmla="*/ 717 h 771"/>
                <a:gd name="T4" fmla="*/ 972 w 1011"/>
                <a:gd name="T5" fmla="*/ 99 h 771"/>
                <a:gd name="T6" fmla="*/ 1011 w 1011"/>
                <a:gd name="T7" fmla="*/ 0 h 771"/>
                <a:gd name="T8" fmla="*/ 504 w 1011"/>
                <a:gd name="T9" fmla="*/ 9 h 771"/>
                <a:gd name="T10" fmla="*/ 0 w 1011"/>
                <a:gd name="T11" fmla="*/ 414 h 771"/>
                <a:gd name="T12" fmla="*/ 72 w 1011"/>
                <a:gd name="T13" fmla="*/ 771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1" h="771">
                  <a:moveTo>
                    <a:pt x="72" y="771"/>
                  </a:moveTo>
                  <a:lnTo>
                    <a:pt x="258" y="717"/>
                  </a:lnTo>
                  <a:lnTo>
                    <a:pt x="972" y="99"/>
                  </a:lnTo>
                  <a:lnTo>
                    <a:pt x="1011" y="0"/>
                  </a:lnTo>
                  <a:lnTo>
                    <a:pt x="504" y="9"/>
                  </a:lnTo>
                  <a:lnTo>
                    <a:pt x="0" y="414"/>
                  </a:lnTo>
                  <a:lnTo>
                    <a:pt x="72" y="771"/>
                  </a:lnTo>
                  <a:close/>
                </a:path>
              </a:pathLst>
            </a:cu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5" name="Freeform 37"/>
            <p:cNvSpPr>
              <a:spLocks/>
            </p:cNvSpPr>
            <p:nvPr/>
          </p:nvSpPr>
          <p:spPr bwMode="auto">
            <a:xfrm>
              <a:off x="2265" y="3273"/>
              <a:ext cx="1038" cy="618"/>
            </a:xfrm>
            <a:custGeom>
              <a:avLst/>
              <a:gdLst>
                <a:gd name="T0" fmla="*/ 0 w 1038"/>
                <a:gd name="T1" fmla="*/ 306 h 618"/>
                <a:gd name="T2" fmla="*/ 594 w 1038"/>
                <a:gd name="T3" fmla="*/ 0 h 618"/>
                <a:gd name="T4" fmla="*/ 1038 w 1038"/>
                <a:gd name="T5" fmla="*/ 618 h 618"/>
                <a:gd name="T6" fmla="*/ 153 w 1038"/>
                <a:gd name="T7" fmla="*/ 525 h 618"/>
                <a:gd name="T8" fmla="*/ 0 w 1038"/>
                <a:gd name="T9" fmla="*/ 30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618">
                  <a:moveTo>
                    <a:pt x="0" y="306"/>
                  </a:moveTo>
                  <a:lnTo>
                    <a:pt x="594" y="0"/>
                  </a:lnTo>
                  <a:lnTo>
                    <a:pt x="1038" y="618"/>
                  </a:lnTo>
                  <a:lnTo>
                    <a:pt x="153" y="525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6" name="Freeform 38"/>
            <p:cNvSpPr>
              <a:spLocks/>
            </p:cNvSpPr>
            <p:nvPr/>
          </p:nvSpPr>
          <p:spPr bwMode="auto">
            <a:xfrm>
              <a:off x="2898" y="2697"/>
              <a:ext cx="705" cy="1200"/>
            </a:xfrm>
            <a:custGeom>
              <a:avLst/>
              <a:gdLst>
                <a:gd name="T0" fmla="*/ 102 w 705"/>
                <a:gd name="T1" fmla="*/ 93 h 1200"/>
                <a:gd name="T2" fmla="*/ 0 w 705"/>
                <a:gd name="T3" fmla="*/ 330 h 1200"/>
                <a:gd name="T4" fmla="*/ 129 w 705"/>
                <a:gd name="T5" fmla="*/ 807 h 1200"/>
                <a:gd name="T6" fmla="*/ 405 w 705"/>
                <a:gd name="T7" fmla="*/ 1188 h 1200"/>
                <a:gd name="T8" fmla="*/ 705 w 705"/>
                <a:gd name="T9" fmla="*/ 1200 h 1200"/>
                <a:gd name="T10" fmla="*/ 213 w 705"/>
                <a:gd name="T11" fmla="*/ 0 h 1200"/>
                <a:gd name="T12" fmla="*/ 102 w 705"/>
                <a:gd name="T13" fmla="*/ 93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5" h="1200">
                  <a:moveTo>
                    <a:pt x="102" y="93"/>
                  </a:moveTo>
                  <a:lnTo>
                    <a:pt x="0" y="330"/>
                  </a:lnTo>
                  <a:lnTo>
                    <a:pt x="129" y="807"/>
                  </a:lnTo>
                  <a:lnTo>
                    <a:pt x="405" y="1188"/>
                  </a:lnTo>
                  <a:lnTo>
                    <a:pt x="705" y="1200"/>
                  </a:lnTo>
                  <a:lnTo>
                    <a:pt x="213" y="0"/>
                  </a:lnTo>
                  <a:lnTo>
                    <a:pt x="102" y="9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1047" name="Group 39"/>
            <p:cNvGrpSpPr>
              <a:grpSpLocks/>
            </p:cNvGrpSpPr>
            <p:nvPr/>
          </p:nvGrpSpPr>
          <p:grpSpPr bwMode="auto">
            <a:xfrm>
              <a:off x="2106" y="2854"/>
              <a:ext cx="1206" cy="832"/>
              <a:chOff x="2106" y="2854"/>
              <a:chExt cx="1206" cy="832"/>
            </a:xfrm>
          </p:grpSpPr>
          <p:sp>
            <p:nvSpPr>
              <p:cNvPr id="171048" name="Oval 40"/>
              <p:cNvSpPr>
                <a:spLocks noChangeArrowheads="1"/>
              </p:cNvSpPr>
              <p:nvPr/>
            </p:nvSpPr>
            <p:spPr bwMode="auto">
              <a:xfrm flipV="1">
                <a:off x="2397" y="2937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49" name="Oval 41"/>
              <p:cNvSpPr>
                <a:spLocks noChangeArrowheads="1"/>
              </p:cNvSpPr>
              <p:nvPr/>
            </p:nvSpPr>
            <p:spPr bwMode="auto">
              <a:xfrm flipV="1">
                <a:off x="2522" y="2854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0" name="Oval 42"/>
              <p:cNvSpPr>
                <a:spLocks noChangeArrowheads="1"/>
              </p:cNvSpPr>
              <p:nvPr/>
            </p:nvSpPr>
            <p:spPr bwMode="auto">
              <a:xfrm flipV="1">
                <a:off x="2522" y="3520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1" name="Oval 43"/>
              <p:cNvSpPr>
                <a:spLocks noChangeArrowheads="1"/>
              </p:cNvSpPr>
              <p:nvPr/>
            </p:nvSpPr>
            <p:spPr bwMode="auto">
              <a:xfrm flipV="1">
                <a:off x="2647" y="3187"/>
                <a:ext cx="83" cy="8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2" name="Oval 44"/>
              <p:cNvSpPr>
                <a:spLocks noChangeArrowheads="1"/>
              </p:cNvSpPr>
              <p:nvPr/>
            </p:nvSpPr>
            <p:spPr bwMode="auto">
              <a:xfrm flipV="1">
                <a:off x="3104" y="3353"/>
                <a:ext cx="83" cy="8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3" name="Oval 45"/>
              <p:cNvSpPr>
                <a:spLocks noChangeArrowheads="1"/>
              </p:cNvSpPr>
              <p:nvPr/>
            </p:nvSpPr>
            <p:spPr bwMode="auto">
              <a:xfrm flipV="1">
                <a:off x="3187" y="3270"/>
                <a:ext cx="83" cy="8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4" name="Oval 46"/>
              <p:cNvSpPr>
                <a:spLocks noChangeArrowheads="1"/>
              </p:cNvSpPr>
              <p:nvPr/>
            </p:nvSpPr>
            <p:spPr bwMode="auto">
              <a:xfrm flipV="1">
                <a:off x="2730" y="3353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5" name="Oval 47"/>
              <p:cNvSpPr>
                <a:spLocks noChangeArrowheads="1"/>
              </p:cNvSpPr>
              <p:nvPr/>
            </p:nvSpPr>
            <p:spPr bwMode="auto">
              <a:xfrm flipV="1">
                <a:off x="2813" y="3478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6" name="Oval 48"/>
              <p:cNvSpPr>
                <a:spLocks noChangeArrowheads="1"/>
              </p:cNvSpPr>
              <p:nvPr/>
            </p:nvSpPr>
            <p:spPr bwMode="auto">
              <a:xfrm flipV="1">
                <a:off x="2813" y="3603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7" name="Oval 49"/>
              <p:cNvSpPr>
                <a:spLocks noChangeArrowheads="1"/>
              </p:cNvSpPr>
              <p:nvPr/>
            </p:nvSpPr>
            <p:spPr bwMode="auto">
              <a:xfrm flipV="1">
                <a:off x="3229" y="3395"/>
                <a:ext cx="83" cy="8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8" name="Oval 50"/>
              <p:cNvSpPr>
                <a:spLocks noChangeArrowheads="1"/>
              </p:cNvSpPr>
              <p:nvPr/>
            </p:nvSpPr>
            <p:spPr bwMode="auto">
              <a:xfrm flipV="1">
                <a:off x="3062" y="3228"/>
                <a:ext cx="84" cy="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9" name="Oval 51"/>
              <p:cNvSpPr>
                <a:spLocks noChangeArrowheads="1"/>
              </p:cNvSpPr>
              <p:nvPr/>
            </p:nvSpPr>
            <p:spPr bwMode="auto">
              <a:xfrm flipV="1">
                <a:off x="2688" y="3145"/>
                <a:ext cx="83" cy="8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60" name="Oval 52"/>
              <p:cNvSpPr>
                <a:spLocks noChangeArrowheads="1"/>
              </p:cNvSpPr>
              <p:nvPr/>
            </p:nvSpPr>
            <p:spPr bwMode="auto">
              <a:xfrm flipV="1">
                <a:off x="2605" y="2937"/>
                <a:ext cx="83" cy="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61" name="Oval 53"/>
              <p:cNvSpPr>
                <a:spLocks noChangeArrowheads="1"/>
              </p:cNvSpPr>
              <p:nvPr/>
            </p:nvSpPr>
            <p:spPr bwMode="auto">
              <a:xfrm flipV="1">
                <a:off x="2397" y="3062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62" name="Oval 54"/>
              <p:cNvSpPr>
                <a:spLocks noChangeArrowheads="1"/>
              </p:cNvSpPr>
              <p:nvPr/>
            </p:nvSpPr>
            <p:spPr bwMode="auto">
              <a:xfrm flipV="1">
                <a:off x="2106" y="3104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1063" name="Line 55"/>
            <p:cNvSpPr>
              <a:spLocks noChangeShapeType="1"/>
            </p:cNvSpPr>
            <p:nvPr/>
          </p:nvSpPr>
          <p:spPr bwMode="auto">
            <a:xfrm flipH="1">
              <a:off x="2073" y="2679"/>
              <a:ext cx="1053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4" name="Line 56"/>
            <p:cNvSpPr>
              <a:spLocks noChangeShapeType="1"/>
            </p:cNvSpPr>
            <p:nvPr/>
          </p:nvSpPr>
          <p:spPr bwMode="auto">
            <a:xfrm>
              <a:off x="2832" y="2784"/>
              <a:ext cx="336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5" name="Line 57"/>
            <p:cNvSpPr>
              <a:spLocks noChangeShapeType="1"/>
            </p:cNvSpPr>
            <p:nvPr/>
          </p:nvSpPr>
          <p:spPr bwMode="auto">
            <a:xfrm flipV="1">
              <a:off x="2259" y="3093"/>
              <a:ext cx="954" cy="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6" name="Line 58"/>
            <p:cNvSpPr>
              <a:spLocks noChangeShapeType="1"/>
            </p:cNvSpPr>
            <p:nvPr/>
          </p:nvSpPr>
          <p:spPr bwMode="auto">
            <a:xfrm>
              <a:off x="2544" y="2832"/>
              <a:ext cx="86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7" name="Line 59"/>
            <p:cNvSpPr>
              <a:spLocks noChangeShapeType="1"/>
            </p:cNvSpPr>
            <p:nvPr/>
          </p:nvSpPr>
          <p:spPr bwMode="auto">
            <a:xfrm flipV="1">
              <a:off x="2019" y="3198"/>
              <a:ext cx="9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8" name="Line 60"/>
            <p:cNvSpPr>
              <a:spLocks noChangeShapeType="1"/>
            </p:cNvSpPr>
            <p:nvPr/>
          </p:nvSpPr>
          <p:spPr bwMode="auto">
            <a:xfrm flipH="1">
              <a:off x="2544" y="2661"/>
              <a:ext cx="507" cy="1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9" name="Freeform 61"/>
            <p:cNvSpPr>
              <a:spLocks/>
            </p:cNvSpPr>
            <p:nvPr/>
          </p:nvSpPr>
          <p:spPr bwMode="auto">
            <a:xfrm>
              <a:off x="2025" y="3411"/>
              <a:ext cx="249" cy="222"/>
            </a:xfrm>
            <a:custGeom>
              <a:avLst/>
              <a:gdLst>
                <a:gd name="T0" fmla="*/ 12 w 249"/>
                <a:gd name="T1" fmla="*/ 69 h 222"/>
                <a:gd name="T2" fmla="*/ 249 w 249"/>
                <a:gd name="T3" fmla="*/ 0 h 222"/>
                <a:gd name="T4" fmla="*/ 0 w 249"/>
                <a:gd name="T5" fmla="*/ 222 h 222"/>
                <a:gd name="T6" fmla="*/ 12 w 249"/>
                <a:gd name="T7" fmla="*/ 6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" h="222">
                  <a:moveTo>
                    <a:pt x="12" y="69"/>
                  </a:moveTo>
                  <a:lnTo>
                    <a:pt x="249" y="0"/>
                  </a:lnTo>
                  <a:lnTo>
                    <a:pt x="0" y="222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1070" name="Group 62"/>
          <p:cNvGrpSpPr>
            <a:grpSpLocks/>
          </p:cNvGrpSpPr>
          <p:nvPr/>
        </p:nvGrpSpPr>
        <p:grpSpPr bwMode="auto">
          <a:xfrm>
            <a:off x="7391400" y="2590800"/>
            <a:ext cx="1447800" cy="1165225"/>
            <a:chOff x="4656" y="1632"/>
            <a:chExt cx="912" cy="734"/>
          </a:xfrm>
        </p:grpSpPr>
        <p:sp>
          <p:nvSpPr>
            <p:cNvPr id="171071" name="Text Box 63"/>
            <p:cNvSpPr txBox="1">
              <a:spLocks noChangeArrowheads="1"/>
            </p:cNvSpPr>
            <p:nvPr/>
          </p:nvSpPr>
          <p:spPr bwMode="auto">
            <a:xfrm>
              <a:off x="4656" y="1632"/>
              <a:ext cx="912" cy="28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dirty="0">
                  <a:latin typeface="+mj-lt"/>
                </a:rPr>
                <a:t>H = </a:t>
              </a:r>
              <a:r>
                <a:rPr lang="en-US" sz="2400" dirty="0" err="1">
                  <a:latin typeface="+mj-lt"/>
                </a:rPr>
                <a:t>R</a:t>
              </a:r>
              <a:r>
                <a:rPr lang="en-US" sz="2400" baseline="30000" dirty="0" err="1">
                  <a:latin typeface="+mj-lt"/>
                </a:rPr>
                <a:t>kkn</a:t>
              </a:r>
              <a:endParaRPr lang="en-US" sz="2400" baseline="30000" dirty="0">
                <a:latin typeface="+mj-lt"/>
              </a:endParaRPr>
            </a:p>
          </p:txBody>
        </p:sp>
        <p:sp>
          <p:nvSpPr>
            <p:cNvPr id="171072" name="Text Box 64"/>
            <p:cNvSpPr txBox="1">
              <a:spLocks noChangeArrowheads="1"/>
            </p:cNvSpPr>
            <p:nvPr/>
          </p:nvSpPr>
          <p:spPr bwMode="auto">
            <a:xfrm>
              <a:off x="4656" y="1920"/>
              <a:ext cx="912" cy="44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>
                  <a:latin typeface="+mj-lt"/>
                </a:rPr>
                <a:t>How to classify?</a:t>
              </a:r>
              <a:endParaRPr lang="en-US" sz="2000" baseline="30000" dirty="0">
                <a:latin typeface="+mj-lt"/>
              </a:endParaRPr>
            </a:p>
          </p:txBody>
        </p:sp>
      </p:grpSp>
      <p:grpSp>
        <p:nvGrpSpPr>
          <p:cNvPr id="171073" name="Group 65"/>
          <p:cNvGrpSpPr>
            <a:grpSpLocks/>
          </p:cNvGrpSpPr>
          <p:nvPr/>
        </p:nvGrpSpPr>
        <p:grpSpPr bwMode="auto">
          <a:xfrm>
            <a:off x="685800" y="4800600"/>
            <a:ext cx="2286000" cy="1600200"/>
            <a:chOff x="432" y="2976"/>
            <a:chExt cx="1440" cy="1008"/>
          </a:xfrm>
        </p:grpSpPr>
        <p:grpSp>
          <p:nvGrpSpPr>
            <p:cNvPr id="171074" name="Group 66"/>
            <p:cNvGrpSpPr>
              <a:grpSpLocks/>
            </p:cNvGrpSpPr>
            <p:nvPr/>
          </p:nvGrpSpPr>
          <p:grpSpPr bwMode="auto">
            <a:xfrm>
              <a:off x="570" y="3094"/>
              <a:ext cx="1206" cy="832"/>
              <a:chOff x="570" y="2854"/>
              <a:chExt cx="1206" cy="832"/>
            </a:xfrm>
          </p:grpSpPr>
          <p:sp>
            <p:nvSpPr>
              <p:cNvPr id="171075" name="Oval 67"/>
              <p:cNvSpPr>
                <a:spLocks noChangeArrowheads="1"/>
              </p:cNvSpPr>
              <p:nvPr/>
            </p:nvSpPr>
            <p:spPr bwMode="auto">
              <a:xfrm flipV="1">
                <a:off x="861" y="2937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76" name="Oval 68"/>
              <p:cNvSpPr>
                <a:spLocks noChangeArrowheads="1"/>
              </p:cNvSpPr>
              <p:nvPr/>
            </p:nvSpPr>
            <p:spPr bwMode="auto">
              <a:xfrm flipV="1">
                <a:off x="986" y="2854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77" name="Oval 69"/>
              <p:cNvSpPr>
                <a:spLocks noChangeArrowheads="1"/>
              </p:cNvSpPr>
              <p:nvPr/>
            </p:nvSpPr>
            <p:spPr bwMode="auto">
              <a:xfrm flipV="1">
                <a:off x="986" y="3520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78" name="Oval 70"/>
              <p:cNvSpPr>
                <a:spLocks noChangeArrowheads="1"/>
              </p:cNvSpPr>
              <p:nvPr/>
            </p:nvSpPr>
            <p:spPr bwMode="auto">
              <a:xfrm flipV="1">
                <a:off x="1111" y="3187"/>
                <a:ext cx="83" cy="8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79" name="Oval 71"/>
              <p:cNvSpPr>
                <a:spLocks noChangeArrowheads="1"/>
              </p:cNvSpPr>
              <p:nvPr/>
            </p:nvSpPr>
            <p:spPr bwMode="auto">
              <a:xfrm flipV="1">
                <a:off x="1568" y="3353"/>
                <a:ext cx="83" cy="8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0" name="Oval 72"/>
              <p:cNvSpPr>
                <a:spLocks noChangeArrowheads="1"/>
              </p:cNvSpPr>
              <p:nvPr/>
            </p:nvSpPr>
            <p:spPr bwMode="auto">
              <a:xfrm flipV="1">
                <a:off x="1651" y="3270"/>
                <a:ext cx="83" cy="8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1" name="Oval 73"/>
              <p:cNvSpPr>
                <a:spLocks noChangeArrowheads="1"/>
              </p:cNvSpPr>
              <p:nvPr/>
            </p:nvSpPr>
            <p:spPr bwMode="auto">
              <a:xfrm flipV="1">
                <a:off x="1194" y="3353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2" name="Oval 74"/>
              <p:cNvSpPr>
                <a:spLocks noChangeArrowheads="1"/>
              </p:cNvSpPr>
              <p:nvPr/>
            </p:nvSpPr>
            <p:spPr bwMode="auto">
              <a:xfrm flipV="1">
                <a:off x="1277" y="3478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3" name="Oval 75"/>
              <p:cNvSpPr>
                <a:spLocks noChangeArrowheads="1"/>
              </p:cNvSpPr>
              <p:nvPr/>
            </p:nvSpPr>
            <p:spPr bwMode="auto">
              <a:xfrm flipV="1">
                <a:off x="1277" y="3603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4" name="Oval 76"/>
              <p:cNvSpPr>
                <a:spLocks noChangeArrowheads="1"/>
              </p:cNvSpPr>
              <p:nvPr/>
            </p:nvSpPr>
            <p:spPr bwMode="auto">
              <a:xfrm flipV="1">
                <a:off x="1693" y="3395"/>
                <a:ext cx="83" cy="8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5" name="Oval 77"/>
              <p:cNvSpPr>
                <a:spLocks noChangeArrowheads="1"/>
              </p:cNvSpPr>
              <p:nvPr/>
            </p:nvSpPr>
            <p:spPr bwMode="auto">
              <a:xfrm flipV="1">
                <a:off x="1526" y="3228"/>
                <a:ext cx="84" cy="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6" name="Oval 78"/>
              <p:cNvSpPr>
                <a:spLocks noChangeArrowheads="1"/>
              </p:cNvSpPr>
              <p:nvPr/>
            </p:nvSpPr>
            <p:spPr bwMode="auto">
              <a:xfrm flipV="1">
                <a:off x="1152" y="3145"/>
                <a:ext cx="83" cy="8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7" name="Oval 79"/>
              <p:cNvSpPr>
                <a:spLocks noChangeArrowheads="1"/>
              </p:cNvSpPr>
              <p:nvPr/>
            </p:nvSpPr>
            <p:spPr bwMode="auto">
              <a:xfrm flipV="1">
                <a:off x="1069" y="2937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8" name="Oval 80"/>
              <p:cNvSpPr>
                <a:spLocks noChangeArrowheads="1"/>
              </p:cNvSpPr>
              <p:nvPr/>
            </p:nvSpPr>
            <p:spPr bwMode="auto">
              <a:xfrm flipV="1">
                <a:off x="861" y="3062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9" name="Oval 81"/>
              <p:cNvSpPr>
                <a:spLocks noChangeArrowheads="1"/>
              </p:cNvSpPr>
              <p:nvPr/>
            </p:nvSpPr>
            <p:spPr bwMode="auto">
              <a:xfrm flipV="1">
                <a:off x="570" y="3104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1090" name="Group 82"/>
            <p:cNvGrpSpPr>
              <a:grpSpLocks/>
            </p:cNvGrpSpPr>
            <p:nvPr/>
          </p:nvGrpSpPr>
          <p:grpSpPr bwMode="auto">
            <a:xfrm>
              <a:off x="432" y="2976"/>
              <a:ext cx="1440" cy="1008"/>
              <a:chOff x="432" y="2736"/>
              <a:chExt cx="1440" cy="1008"/>
            </a:xfrm>
          </p:grpSpPr>
          <p:sp>
            <p:nvSpPr>
              <p:cNvPr id="171091" name="Line 83"/>
              <p:cNvSpPr>
                <a:spLocks noChangeShapeType="1"/>
              </p:cNvSpPr>
              <p:nvPr/>
            </p:nvSpPr>
            <p:spPr bwMode="auto">
              <a:xfrm flipV="1">
                <a:off x="672" y="2736"/>
                <a:ext cx="768" cy="81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2" name="Line 84"/>
              <p:cNvSpPr>
                <a:spLocks noChangeShapeType="1"/>
              </p:cNvSpPr>
              <p:nvPr/>
            </p:nvSpPr>
            <p:spPr bwMode="auto">
              <a:xfrm>
                <a:off x="1440" y="2928"/>
                <a:ext cx="144" cy="81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3" name="Line 85"/>
              <p:cNvSpPr>
                <a:spLocks noChangeShapeType="1"/>
              </p:cNvSpPr>
              <p:nvPr/>
            </p:nvSpPr>
            <p:spPr bwMode="auto">
              <a:xfrm>
                <a:off x="432" y="3168"/>
                <a:ext cx="1440" cy="336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4" name="Line 86"/>
              <p:cNvSpPr>
                <a:spLocks noChangeShapeType="1"/>
              </p:cNvSpPr>
              <p:nvPr/>
            </p:nvSpPr>
            <p:spPr bwMode="auto">
              <a:xfrm>
                <a:off x="1296" y="3024"/>
                <a:ext cx="48" cy="38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7" name="Group 84"/>
          <p:cNvGrpSpPr>
            <a:grpSpLocks/>
          </p:cNvGrpSpPr>
          <p:nvPr/>
        </p:nvGrpSpPr>
        <p:grpSpPr bwMode="auto">
          <a:xfrm>
            <a:off x="5105400" y="1447800"/>
            <a:ext cx="1981200" cy="1676400"/>
            <a:chOff x="1680" y="1632"/>
            <a:chExt cx="2304" cy="1920"/>
          </a:xfrm>
        </p:grpSpPr>
        <p:grpSp>
          <p:nvGrpSpPr>
            <p:cNvPr id="68" name="Group 85"/>
            <p:cNvGrpSpPr>
              <a:grpSpLocks/>
            </p:cNvGrpSpPr>
            <p:nvPr/>
          </p:nvGrpSpPr>
          <p:grpSpPr bwMode="auto">
            <a:xfrm>
              <a:off x="1680" y="1632"/>
              <a:ext cx="1920" cy="1920"/>
              <a:chOff x="3936" y="1008"/>
              <a:chExt cx="1200" cy="1200"/>
            </a:xfrm>
          </p:grpSpPr>
          <p:sp>
            <p:nvSpPr>
              <p:cNvPr id="86" name="Line 86"/>
              <p:cNvSpPr>
                <a:spLocks noChangeShapeType="1"/>
              </p:cNvSpPr>
              <p:nvPr/>
            </p:nvSpPr>
            <p:spPr bwMode="auto">
              <a:xfrm flipH="1">
                <a:off x="4320" y="1440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87"/>
              <p:cNvSpPr>
                <a:spLocks noChangeShapeType="1"/>
              </p:cNvSpPr>
              <p:nvPr/>
            </p:nvSpPr>
            <p:spPr bwMode="auto">
              <a:xfrm>
                <a:off x="4320" y="1632"/>
                <a:ext cx="48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88"/>
              <p:cNvSpPr>
                <a:spLocks noChangeShapeType="1"/>
              </p:cNvSpPr>
              <p:nvPr/>
            </p:nvSpPr>
            <p:spPr bwMode="auto">
              <a:xfrm>
                <a:off x="4800" y="1728"/>
                <a:ext cx="33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89"/>
              <p:cNvSpPr>
                <a:spLocks noChangeShapeType="1"/>
              </p:cNvSpPr>
              <p:nvPr/>
            </p:nvSpPr>
            <p:spPr bwMode="auto">
              <a:xfrm flipV="1">
                <a:off x="4800" y="1008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90"/>
              <p:cNvSpPr>
                <a:spLocks noChangeShapeType="1"/>
              </p:cNvSpPr>
              <p:nvPr/>
            </p:nvSpPr>
            <p:spPr bwMode="auto">
              <a:xfrm flipH="1">
                <a:off x="3936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" name="Group 91"/>
            <p:cNvGrpSpPr>
              <a:grpSpLocks/>
            </p:cNvGrpSpPr>
            <p:nvPr/>
          </p:nvGrpSpPr>
          <p:grpSpPr bwMode="auto">
            <a:xfrm>
              <a:off x="1757" y="1939"/>
              <a:ext cx="2227" cy="1536"/>
              <a:chOff x="1757" y="1939"/>
              <a:chExt cx="2227" cy="1536"/>
            </a:xfrm>
          </p:grpSpPr>
          <p:sp>
            <p:nvSpPr>
              <p:cNvPr id="70" name="Oval 92"/>
              <p:cNvSpPr>
                <a:spLocks noChangeArrowheads="1"/>
              </p:cNvSpPr>
              <p:nvPr/>
            </p:nvSpPr>
            <p:spPr bwMode="auto">
              <a:xfrm flipV="1">
                <a:off x="2295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93"/>
              <p:cNvSpPr>
                <a:spLocks noChangeArrowheads="1"/>
              </p:cNvSpPr>
              <p:nvPr/>
            </p:nvSpPr>
            <p:spPr bwMode="auto">
              <a:xfrm flipV="1">
                <a:off x="2525" y="193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94"/>
              <p:cNvSpPr>
                <a:spLocks noChangeArrowheads="1"/>
              </p:cNvSpPr>
              <p:nvPr/>
            </p:nvSpPr>
            <p:spPr bwMode="auto">
              <a:xfrm flipV="1">
                <a:off x="2525" y="3168"/>
                <a:ext cx="154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95"/>
              <p:cNvSpPr>
                <a:spLocks noChangeArrowheads="1"/>
              </p:cNvSpPr>
              <p:nvPr/>
            </p:nvSpPr>
            <p:spPr bwMode="auto">
              <a:xfrm flipV="1">
                <a:off x="2755" y="2553"/>
                <a:ext cx="154" cy="1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96"/>
              <p:cNvSpPr>
                <a:spLocks noChangeArrowheads="1"/>
              </p:cNvSpPr>
              <p:nvPr/>
            </p:nvSpPr>
            <p:spPr bwMode="auto">
              <a:xfrm flipV="1">
                <a:off x="3600" y="2861"/>
                <a:ext cx="154" cy="15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97"/>
              <p:cNvSpPr>
                <a:spLocks noChangeArrowheads="1"/>
              </p:cNvSpPr>
              <p:nvPr/>
            </p:nvSpPr>
            <p:spPr bwMode="auto">
              <a:xfrm flipV="1">
                <a:off x="3754" y="2707"/>
                <a:ext cx="153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98"/>
              <p:cNvSpPr>
                <a:spLocks noChangeShapeType="1"/>
              </p:cNvSpPr>
              <p:nvPr/>
            </p:nvSpPr>
            <p:spPr bwMode="auto">
              <a:xfrm flipV="1">
                <a:off x="3062" y="2323"/>
                <a:ext cx="0" cy="4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Oval 99"/>
              <p:cNvSpPr>
                <a:spLocks noChangeArrowheads="1"/>
              </p:cNvSpPr>
              <p:nvPr/>
            </p:nvSpPr>
            <p:spPr bwMode="auto">
              <a:xfrm flipV="1">
                <a:off x="2909" y="2861"/>
                <a:ext cx="153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100"/>
              <p:cNvSpPr>
                <a:spLocks noChangeArrowheads="1"/>
              </p:cNvSpPr>
              <p:nvPr/>
            </p:nvSpPr>
            <p:spPr bwMode="auto">
              <a:xfrm flipV="1">
                <a:off x="3062" y="309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Oval 101"/>
              <p:cNvSpPr>
                <a:spLocks noChangeArrowheads="1"/>
              </p:cNvSpPr>
              <p:nvPr/>
            </p:nvSpPr>
            <p:spPr bwMode="auto">
              <a:xfrm flipV="1">
                <a:off x="3062" y="332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102"/>
              <p:cNvSpPr>
                <a:spLocks noChangeArrowheads="1"/>
              </p:cNvSpPr>
              <p:nvPr/>
            </p:nvSpPr>
            <p:spPr bwMode="auto">
              <a:xfrm flipV="1">
                <a:off x="3830" y="2937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103"/>
              <p:cNvSpPr>
                <a:spLocks noChangeArrowheads="1"/>
              </p:cNvSpPr>
              <p:nvPr/>
            </p:nvSpPr>
            <p:spPr bwMode="auto">
              <a:xfrm flipV="1">
                <a:off x="3523" y="2630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104"/>
              <p:cNvSpPr>
                <a:spLocks noChangeArrowheads="1"/>
              </p:cNvSpPr>
              <p:nvPr/>
            </p:nvSpPr>
            <p:spPr bwMode="auto">
              <a:xfrm flipV="1">
                <a:off x="2832" y="2477"/>
                <a:ext cx="154" cy="15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105"/>
              <p:cNvSpPr>
                <a:spLocks noChangeArrowheads="1"/>
              </p:cNvSpPr>
              <p:nvPr/>
            </p:nvSpPr>
            <p:spPr bwMode="auto">
              <a:xfrm flipV="1">
                <a:off x="2679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106"/>
              <p:cNvSpPr>
                <a:spLocks noChangeArrowheads="1"/>
              </p:cNvSpPr>
              <p:nvPr/>
            </p:nvSpPr>
            <p:spPr bwMode="auto">
              <a:xfrm flipV="1">
                <a:off x="2295" y="2323"/>
                <a:ext cx="153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Oval 107"/>
              <p:cNvSpPr>
                <a:spLocks noChangeArrowheads="1"/>
              </p:cNvSpPr>
              <p:nvPr/>
            </p:nvSpPr>
            <p:spPr bwMode="auto">
              <a:xfrm flipV="1">
                <a:off x="1757" y="2400"/>
                <a:ext cx="154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7196114" y="1242698"/>
            <a:ext cx="1838372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</a:rPr>
              <a:t>It is possible to separate all k classes with the </a:t>
            </a:r>
            <a:r>
              <a:rPr lang="en-US" sz="1800" dirty="0" smtClean="0">
                <a:latin typeface="Calibri"/>
              </a:rPr>
              <a:t>O(k</a:t>
            </a:r>
            <a:r>
              <a:rPr lang="en-US" sz="1800" baseline="30000" dirty="0" smtClean="0">
                <a:latin typeface="Calibri"/>
              </a:rPr>
              <a:t>2</a:t>
            </a:r>
            <a:r>
              <a:rPr lang="en-US" sz="1800" dirty="0" smtClean="0">
                <a:latin typeface="Calibri" panose="020F0502020204030204" pitchFamily="34" charset="0"/>
              </a:rPr>
              <a:t>) classifiers</a:t>
            </a:r>
            <a:endParaRPr 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55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5000"/>
              </a:lnSpc>
            </a:pPr>
            <a:r>
              <a:rPr lang="en-US"/>
              <a:t>Classifying with AvA</a:t>
            </a:r>
          </a:p>
        </p:txBody>
      </p:sp>
      <p:grpSp>
        <p:nvGrpSpPr>
          <p:cNvPr id="173059" name="Group 3"/>
          <p:cNvGrpSpPr>
            <a:grpSpLocks/>
          </p:cNvGrpSpPr>
          <p:nvPr/>
        </p:nvGrpSpPr>
        <p:grpSpPr bwMode="auto">
          <a:xfrm>
            <a:off x="1600200" y="1828800"/>
            <a:ext cx="2362200" cy="1676400"/>
            <a:chOff x="1008" y="1152"/>
            <a:chExt cx="1488" cy="1056"/>
          </a:xfrm>
        </p:grpSpPr>
        <p:grpSp>
          <p:nvGrpSpPr>
            <p:cNvPr id="173060" name="Group 4"/>
            <p:cNvGrpSpPr>
              <a:grpSpLocks/>
            </p:cNvGrpSpPr>
            <p:nvPr/>
          </p:nvGrpSpPr>
          <p:grpSpPr bwMode="auto">
            <a:xfrm>
              <a:off x="1248" y="1488"/>
              <a:ext cx="1248" cy="720"/>
              <a:chOff x="1248" y="1488"/>
              <a:chExt cx="1248" cy="720"/>
            </a:xfrm>
          </p:grpSpPr>
          <p:sp>
            <p:nvSpPr>
              <p:cNvPr id="173061" name="Rectangle 5"/>
              <p:cNvSpPr>
                <a:spLocks noChangeArrowheads="1"/>
              </p:cNvSpPr>
              <p:nvPr/>
            </p:nvSpPr>
            <p:spPr bwMode="auto">
              <a:xfrm>
                <a:off x="1776" y="1488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62" name="Rectangle 6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3063" name="Rectangle 7"/>
              <p:cNvSpPr>
                <a:spLocks noChangeArrowheads="1"/>
              </p:cNvSpPr>
              <p:nvPr/>
            </p:nvSpPr>
            <p:spPr bwMode="auto">
              <a:xfrm>
                <a:off x="1440" y="1776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64" name="Rectangle 8"/>
              <p:cNvSpPr>
                <a:spLocks noChangeArrowheads="1"/>
              </p:cNvSpPr>
              <p:nvPr/>
            </p:nvSpPr>
            <p:spPr bwMode="auto">
              <a:xfrm>
                <a:off x="1536" y="1776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65" name="Rectangle 9"/>
              <p:cNvSpPr>
                <a:spLocks noChangeArrowheads="1"/>
              </p:cNvSpPr>
              <p:nvPr/>
            </p:nvSpPr>
            <p:spPr bwMode="auto">
              <a:xfrm>
                <a:off x="2112" y="1776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66" name="Rectangle 10"/>
              <p:cNvSpPr>
                <a:spLocks noChangeArrowheads="1"/>
              </p:cNvSpPr>
              <p:nvPr/>
            </p:nvSpPr>
            <p:spPr bwMode="auto">
              <a:xfrm>
                <a:off x="2208" y="1776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67" name="Rectangle 11"/>
              <p:cNvSpPr>
                <a:spLocks noChangeArrowheads="1"/>
              </p:cNvSpPr>
              <p:nvPr/>
            </p:nvSpPr>
            <p:spPr bwMode="auto">
              <a:xfrm>
                <a:off x="1248" y="2064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68" name="Rectangle 12"/>
              <p:cNvSpPr>
                <a:spLocks noChangeArrowheads="1"/>
              </p:cNvSpPr>
              <p:nvPr/>
            </p:nvSpPr>
            <p:spPr bwMode="auto">
              <a:xfrm>
                <a:off x="1344" y="2064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69" name="Rectangle 13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70" name="Rectangle 14"/>
              <p:cNvSpPr>
                <a:spLocks noChangeArrowheads="1"/>
              </p:cNvSpPr>
              <p:nvPr/>
            </p:nvSpPr>
            <p:spPr bwMode="auto">
              <a:xfrm>
                <a:off x="1680" y="2064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71" name="Rectangle 15"/>
              <p:cNvSpPr>
                <a:spLocks noChangeArrowheads="1"/>
              </p:cNvSpPr>
              <p:nvPr/>
            </p:nvSpPr>
            <p:spPr bwMode="auto">
              <a:xfrm>
                <a:off x="1968" y="2064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72" name="Rectangle 16"/>
              <p:cNvSpPr>
                <a:spLocks noChangeArrowheads="1"/>
              </p:cNvSpPr>
              <p:nvPr/>
            </p:nvSpPr>
            <p:spPr bwMode="auto">
              <a:xfrm>
                <a:off x="2064" y="2064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73" name="Rectangle 17"/>
              <p:cNvSpPr>
                <a:spLocks noChangeArrowheads="1"/>
              </p:cNvSpPr>
              <p:nvPr/>
            </p:nvSpPr>
            <p:spPr bwMode="auto">
              <a:xfrm>
                <a:off x="2304" y="2064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74" name="Rectangle 18"/>
              <p:cNvSpPr>
                <a:spLocks noChangeArrowheads="1"/>
              </p:cNvSpPr>
              <p:nvPr/>
            </p:nvSpPr>
            <p:spPr bwMode="auto">
              <a:xfrm>
                <a:off x="2400" y="2064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73075" name="AutoShape 19"/>
              <p:cNvCxnSpPr>
                <a:cxnSpLocks noChangeShapeType="1"/>
                <a:stCxn id="173061" idx="2"/>
                <a:endCxn id="173064" idx="0"/>
              </p:cNvCxnSpPr>
              <p:nvPr/>
            </p:nvCxnSpPr>
            <p:spPr bwMode="auto">
              <a:xfrm flipH="1">
                <a:off x="1584" y="1632"/>
                <a:ext cx="240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076" name="AutoShape 20"/>
              <p:cNvCxnSpPr>
                <a:cxnSpLocks noChangeShapeType="1"/>
                <a:stCxn id="173062" idx="2"/>
                <a:endCxn id="173065" idx="0"/>
              </p:cNvCxnSpPr>
              <p:nvPr/>
            </p:nvCxnSpPr>
            <p:spPr bwMode="auto">
              <a:xfrm>
                <a:off x="1920" y="1638"/>
                <a:ext cx="240" cy="13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077" name="AutoShape 21"/>
              <p:cNvCxnSpPr>
                <a:cxnSpLocks noChangeShapeType="1"/>
                <a:stCxn id="173063" idx="2"/>
                <a:endCxn id="173068" idx="0"/>
              </p:cNvCxnSpPr>
              <p:nvPr/>
            </p:nvCxnSpPr>
            <p:spPr bwMode="auto">
              <a:xfrm flipH="1">
                <a:off x="1392" y="1920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078" name="AutoShape 22"/>
              <p:cNvCxnSpPr>
                <a:cxnSpLocks noChangeShapeType="1"/>
                <a:stCxn id="173064" idx="2"/>
                <a:endCxn id="173069" idx="0"/>
              </p:cNvCxnSpPr>
              <p:nvPr/>
            </p:nvCxnSpPr>
            <p:spPr bwMode="auto">
              <a:xfrm>
                <a:off x="1584" y="1920"/>
                <a:ext cx="48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079" name="AutoShape 23"/>
              <p:cNvCxnSpPr>
                <a:cxnSpLocks noChangeShapeType="1"/>
                <a:stCxn id="173065" idx="2"/>
                <a:endCxn id="173072" idx="0"/>
              </p:cNvCxnSpPr>
              <p:nvPr/>
            </p:nvCxnSpPr>
            <p:spPr bwMode="auto">
              <a:xfrm flipH="1">
                <a:off x="2112" y="1926"/>
                <a:ext cx="48" cy="13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080" name="AutoShape 24"/>
              <p:cNvCxnSpPr>
                <a:cxnSpLocks noChangeShapeType="1"/>
                <a:stCxn id="173066" idx="2"/>
                <a:endCxn id="173073" idx="0"/>
              </p:cNvCxnSpPr>
              <p:nvPr/>
            </p:nvCxnSpPr>
            <p:spPr bwMode="auto">
              <a:xfrm>
                <a:off x="2256" y="1920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73081" name="Text Box 25"/>
            <p:cNvSpPr txBox="1">
              <a:spLocks noChangeArrowheads="1"/>
            </p:cNvSpPr>
            <p:nvPr/>
          </p:nvSpPr>
          <p:spPr bwMode="auto">
            <a:xfrm>
              <a:off x="1008" y="1152"/>
              <a:ext cx="107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 smtClean="0">
                  <a:latin typeface="Calibri" panose="020F0502020204030204" pitchFamily="34" charset="0"/>
                </a:rPr>
                <a:t>Tournament</a:t>
              </a:r>
              <a:endParaRPr lang="en-US"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73082" name="Group 26"/>
          <p:cNvGrpSpPr>
            <a:grpSpLocks/>
          </p:cNvGrpSpPr>
          <p:nvPr/>
        </p:nvGrpSpPr>
        <p:grpSpPr bwMode="auto">
          <a:xfrm>
            <a:off x="4724401" y="1828801"/>
            <a:ext cx="3298826" cy="1744663"/>
            <a:chOff x="2976" y="1152"/>
            <a:chExt cx="2078" cy="1099"/>
          </a:xfrm>
        </p:grpSpPr>
        <p:grpSp>
          <p:nvGrpSpPr>
            <p:cNvPr id="173083" name="Group 27"/>
            <p:cNvGrpSpPr>
              <a:grpSpLocks/>
            </p:cNvGrpSpPr>
            <p:nvPr/>
          </p:nvGrpSpPr>
          <p:grpSpPr bwMode="auto">
            <a:xfrm>
              <a:off x="3264" y="1488"/>
              <a:ext cx="1632" cy="144"/>
              <a:chOff x="3264" y="1488"/>
              <a:chExt cx="1632" cy="144"/>
            </a:xfrm>
          </p:grpSpPr>
          <p:sp>
            <p:nvSpPr>
              <p:cNvPr id="173084" name="Rectangle 28"/>
              <p:cNvSpPr>
                <a:spLocks noChangeArrowheads="1"/>
              </p:cNvSpPr>
              <p:nvPr/>
            </p:nvSpPr>
            <p:spPr bwMode="auto">
              <a:xfrm>
                <a:off x="3552" y="1488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85" name="Rectangle 29"/>
              <p:cNvSpPr>
                <a:spLocks noChangeArrowheads="1"/>
              </p:cNvSpPr>
              <p:nvPr/>
            </p:nvSpPr>
            <p:spPr bwMode="auto">
              <a:xfrm>
                <a:off x="3648" y="1488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3086" name="Rectangle 30"/>
              <p:cNvSpPr>
                <a:spLocks noChangeArrowheads="1"/>
              </p:cNvSpPr>
              <p:nvPr/>
            </p:nvSpPr>
            <p:spPr bwMode="auto">
              <a:xfrm>
                <a:off x="3264" y="1488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87" name="Rectangle 31"/>
              <p:cNvSpPr>
                <a:spLocks noChangeArrowheads="1"/>
              </p:cNvSpPr>
              <p:nvPr/>
            </p:nvSpPr>
            <p:spPr bwMode="auto">
              <a:xfrm>
                <a:off x="3360" y="1488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88" name="Rectangle 32"/>
              <p:cNvSpPr>
                <a:spLocks noChangeArrowheads="1"/>
              </p:cNvSpPr>
              <p:nvPr/>
            </p:nvSpPr>
            <p:spPr bwMode="auto">
              <a:xfrm>
                <a:off x="3840" y="1488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89" name="Rectangle 33"/>
              <p:cNvSpPr>
                <a:spLocks noChangeArrowheads="1"/>
              </p:cNvSpPr>
              <p:nvPr/>
            </p:nvSpPr>
            <p:spPr bwMode="auto">
              <a:xfrm>
                <a:off x="3936" y="1488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90" name="Rectangle 34"/>
              <p:cNvSpPr>
                <a:spLocks noChangeArrowheads="1"/>
              </p:cNvSpPr>
              <p:nvPr/>
            </p:nvSpPr>
            <p:spPr bwMode="auto">
              <a:xfrm>
                <a:off x="4128" y="1488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91" name="Rectangle 35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92" name="Rectangle 3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93" name="Rectangle 37"/>
              <p:cNvSpPr>
                <a:spLocks noChangeArrowheads="1"/>
              </p:cNvSpPr>
              <p:nvPr/>
            </p:nvSpPr>
            <p:spPr bwMode="auto">
              <a:xfrm>
                <a:off x="4512" y="1488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94" name="Rectangle 38"/>
              <p:cNvSpPr>
                <a:spLocks noChangeArrowheads="1"/>
              </p:cNvSpPr>
              <p:nvPr/>
            </p:nvSpPr>
            <p:spPr bwMode="auto">
              <a:xfrm>
                <a:off x="4704" y="1488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95" name="Rectangle 39"/>
              <p:cNvSpPr>
                <a:spLocks noChangeArrowheads="1"/>
              </p:cNvSpPr>
              <p:nvPr/>
            </p:nvSpPr>
            <p:spPr bwMode="auto">
              <a:xfrm>
                <a:off x="4800" y="1488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3096" name="Text Box 40"/>
            <p:cNvSpPr txBox="1">
              <a:spLocks noChangeArrowheads="1"/>
            </p:cNvSpPr>
            <p:nvPr/>
          </p:nvSpPr>
          <p:spPr bwMode="auto">
            <a:xfrm>
              <a:off x="3120" y="1728"/>
              <a:ext cx="193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</a:rPr>
                <a:t>1 red, 2 yellow, 2 green</a:t>
              </a:r>
            </a:p>
            <a:p>
              <a:pPr algn="l"/>
              <a:r>
                <a:rPr lang="en-US" sz="2400" dirty="0">
                  <a:latin typeface="Times New Roman" pitchFamily="18" charset="0"/>
                </a:rPr>
                <a:t>	</a:t>
              </a:r>
              <a:r>
                <a:rPr lang="en-US" sz="2400" dirty="0">
                  <a:latin typeface="Times New Roman" pitchFamily="18" charset="0"/>
                  <a:sym typeface="Wingdings" pitchFamily="2" charset="2"/>
                </a:rPr>
                <a:t> ?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73097" name="Text Box 41"/>
            <p:cNvSpPr txBox="1">
              <a:spLocks noChangeArrowheads="1"/>
            </p:cNvSpPr>
            <p:nvPr/>
          </p:nvSpPr>
          <p:spPr bwMode="auto">
            <a:xfrm>
              <a:off x="2976" y="1152"/>
              <a:ext cx="12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</a:rPr>
                <a:t>Majority Vote</a:t>
              </a:r>
            </a:p>
          </p:txBody>
        </p:sp>
      </p:grpSp>
      <p:sp>
        <p:nvSpPr>
          <p:cNvPr id="173111" name="Text Box 55"/>
          <p:cNvSpPr txBox="1">
            <a:spLocks noChangeArrowheads="1"/>
          </p:cNvSpPr>
          <p:nvPr/>
        </p:nvSpPr>
        <p:spPr bwMode="auto">
          <a:xfrm>
            <a:off x="1812925" y="5680075"/>
            <a:ext cx="62335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+mn-lt"/>
              </a:rPr>
              <a:t>All are post-learning and 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might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cause weird stuff</a:t>
            </a:r>
          </a:p>
        </p:txBody>
      </p:sp>
    </p:spTree>
    <p:extLst>
      <p:ext uri="{BB962C8B-B14F-4D97-AF65-F5344CB8AC3E}">
        <p14:creationId xmlns:p14="http://schemas.microsoft.com/office/powerpoint/2010/main" val="286841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3300"/>
                </a:solidFill>
              </a:rPr>
              <a:t>Where are we?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Algorithms</a:t>
            </a:r>
          </a:p>
          <a:p>
            <a:pPr lvl="1" eaLnBrk="1" hangingPunct="1">
              <a:defRPr/>
            </a:pPr>
            <a:r>
              <a:rPr lang="en-US" sz="1800" dirty="0" smtClean="0"/>
              <a:t>DTs</a:t>
            </a:r>
          </a:p>
          <a:p>
            <a:pPr lvl="1" eaLnBrk="1" hangingPunct="1">
              <a:defRPr/>
            </a:pPr>
            <a:r>
              <a:rPr lang="en-US" sz="1800" dirty="0" smtClean="0"/>
              <a:t>Perceptron </a:t>
            </a:r>
            <a:r>
              <a:rPr lang="en-US" sz="1800" dirty="0"/>
              <a:t>+ Winnow</a:t>
            </a:r>
          </a:p>
          <a:p>
            <a:pPr lvl="1" eaLnBrk="1" hangingPunct="1">
              <a:defRPr/>
            </a:pPr>
            <a:r>
              <a:rPr lang="en-US" sz="1800" dirty="0" smtClean="0"/>
              <a:t>Gradient Descent</a:t>
            </a:r>
          </a:p>
          <a:p>
            <a:pPr lvl="1" eaLnBrk="1" hangingPunct="1">
              <a:defRPr/>
            </a:pPr>
            <a:r>
              <a:rPr lang="en-US" sz="1800" dirty="0" smtClean="0"/>
              <a:t>[NN] </a:t>
            </a: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  </a:t>
            </a:r>
            <a:r>
              <a:rPr lang="en-US" sz="2000" dirty="0" smtClean="0"/>
              <a:t>Theory</a:t>
            </a:r>
          </a:p>
          <a:p>
            <a:pPr lvl="1" eaLnBrk="1" hangingPunct="1">
              <a:defRPr/>
            </a:pPr>
            <a:r>
              <a:rPr lang="en-US" sz="1800" dirty="0" smtClean="0"/>
              <a:t>Mistake Bound</a:t>
            </a:r>
          </a:p>
          <a:p>
            <a:pPr lvl="1" eaLnBrk="1" hangingPunct="1">
              <a:defRPr/>
            </a:pPr>
            <a:r>
              <a:rPr lang="en-US" sz="1800" dirty="0" smtClean="0"/>
              <a:t>PAC Learning </a:t>
            </a:r>
          </a:p>
          <a:p>
            <a:pPr eaLnBrk="1" hangingPunct="1">
              <a:defRPr/>
            </a:pPr>
            <a:r>
              <a:rPr lang="en-US" sz="2000" dirty="0" smtClean="0"/>
              <a:t>We have a formal notion of “learnability”</a:t>
            </a:r>
          </a:p>
          <a:p>
            <a:pPr lvl="1" eaLnBrk="1" hangingPunct="1">
              <a:defRPr/>
            </a:pPr>
            <a:r>
              <a:rPr lang="en-US" sz="1800" dirty="0" smtClean="0"/>
              <a:t>We understand Generalization</a:t>
            </a:r>
          </a:p>
          <a:p>
            <a:pPr lvl="2" eaLnBrk="1" hangingPunct="1">
              <a:defRPr/>
            </a:pPr>
            <a:r>
              <a:rPr lang="en-US" sz="1600" dirty="0"/>
              <a:t>How will your algorithm do on the next example?</a:t>
            </a:r>
          </a:p>
          <a:p>
            <a:pPr lvl="1" eaLnBrk="1" hangingPunct="1">
              <a:defRPr/>
            </a:pPr>
            <a:r>
              <a:rPr lang="en-US" sz="1800" dirty="0" smtClean="0"/>
              <a:t>How it depends on the hypothesis class (VC dim)</a:t>
            </a:r>
          </a:p>
          <a:p>
            <a:pPr lvl="2" eaLnBrk="1" hangingPunct="1">
              <a:defRPr/>
            </a:pPr>
            <a:r>
              <a:rPr lang="en-US" sz="1600" dirty="0" smtClean="0"/>
              <a:t>and other complexity parameters</a:t>
            </a:r>
          </a:p>
          <a:p>
            <a:pPr eaLnBrk="1" hangingPunct="1">
              <a:defRPr/>
            </a:pPr>
            <a:r>
              <a:rPr lang="en-US" sz="2000" dirty="0" smtClean="0"/>
              <a:t>Algorithmic Implications of the theory?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4E6981B9-1F41-4746-93DA-C2C03D5871A4}" type="slidenum">
              <a:rPr lang="en-US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52400" y="3962400"/>
            <a:ext cx="8382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783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44444E-6 L 0.00417 0.22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One-vs-All </a:t>
            </a:r>
            <a:r>
              <a:rPr lang="en-US" smtClean="0">
                <a:solidFill>
                  <a:srgbClr val="0000FF"/>
                </a:solidFill>
              </a:rPr>
              <a:t>vs.</a:t>
            </a:r>
            <a:r>
              <a:rPr lang="en-US" smtClean="0"/>
              <a:t> All vs.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Assume </a:t>
            </a:r>
            <a:r>
              <a:rPr lang="en-US" sz="2000" dirty="0" smtClean="0">
                <a:solidFill>
                  <a:srgbClr val="0000FF"/>
                </a:solidFill>
              </a:rPr>
              <a:t>m</a:t>
            </a:r>
            <a:r>
              <a:rPr lang="en-US" sz="2000" dirty="0" smtClean="0"/>
              <a:t> examples, </a:t>
            </a:r>
            <a:r>
              <a:rPr lang="en-US" sz="2000" dirty="0" smtClean="0">
                <a:solidFill>
                  <a:srgbClr val="0000FF"/>
                </a:solidFill>
              </a:rPr>
              <a:t>k</a:t>
            </a:r>
            <a:r>
              <a:rPr lang="en-US" sz="2000" dirty="0" smtClean="0"/>
              <a:t> class labels. </a:t>
            </a:r>
          </a:p>
          <a:p>
            <a:pPr lvl="1"/>
            <a:r>
              <a:rPr lang="en-US" sz="1800" dirty="0" smtClean="0"/>
              <a:t>For simplicity, say, m/k in each.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One vs. All:</a:t>
            </a:r>
          </a:p>
          <a:p>
            <a:pPr lvl="1"/>
            <a:r>
              <a:rPr lang="en-US" sz="1800" dirty="0" smtClean="0"/>
              <a:t>classifier </a:t>
            </a:r>
            <a:r>
              <a:rPr lang="en-US" sz="1800" dirty="0" smtClean="0">
                <a:solidFill>
                  <a:srgbClr val="0000FF"/>
                </a:solidFill>
                <a:latin typeface="Calibri"/>
              </a:rPr>
              <a:t>f</a:t>
            </a:r>
            <a:r>
              <a:rPr lang="en-US" sz="1800" baseline="-2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1800" dirty="0" smtClean="0"/>
              <a:t>: m/k </a:t>
            </a:r>
            <a:r>
              <a:rPr lang="en-US" sz="1800" dirty="0" smtClean="0">
                <a:solidFill>
                  <a:srgbClr val="0000FF"/>
                </a:solidFill>
              </a:rPr>
              <a:t>(+)</a:t>
            </a:r>
            <a:r>
              <a:rPr lang="en-US" sz="1800" dirty="0" smtClean="0"/>
              <a:t> and (k-1)m/k </a:t>
            </a:r>
            <a:r>
              <a:rPr lang="en-US" sz="1800" dirty="0" smtClean="0">
                <a:solidFill>
                  <a:srgbClr val="0000FF"/>
                </a:solidFill>
              </a:rPr>
              <a:t>(-)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Decision: </a:t>
            </a:r>
          </a:p>
          <a:p>
            <a:pPr lvl="1"/>
            <a:r>
              <a:rPr lang="en-US" sz="1800" dirty="0" smtClean="0"/>
              <a:t>Evaluate </a:t>
            </a:r>
            <a:r>
              <a:rPr lang="en-US" sz="1800" dirty="0" smtClean="0">
                <a:solidFill>
                  <a:srgbClr val="0000FF"/>
                </a:solidFill>
              </a:rPr>
              <a:t>k</a:t>
            </a:r>
            <a:r>
              <a:rPr lang="en-US" sz="1800" dirty="0" smtClean="0"/>
              <a:t> linear classifiers and do Winner Takes All (WTA): </a:t>
            </a:r>
          </a:p>
          <a:p>
            <a:pPr lvl="1"/>
            <a:r>
              <a:rPr lang="en-US" sz="1800" dirty="0" smtClean="0"/>
              <a:t>                         f(x) = </a:t>
            </a:r>
            <a:r>
              <a:rPr lang="en-US" sz="1800" dirty="0" err="1" smtClean="0">
                <a:latin typeface="Calibri"/>
              </a:rPr>
              <a:t>argmax</a:t>
            </a:r>
            <a:r>
              <a:rPr lang="en-US" sz="1800" baseline="-25000" dirty="0" err="1" smtClean="0">
                <a:latin typeface="Calibri"/>
              </a:rPr>
              <a:t>i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Calibri"/>
              </a:rPr>
              <a:t>f</a:t>
            </a:r>
            <a:r>
              <a:rPr lang="en-US" sz="1800" baseline="-25000" dirty="0" smtClean="0">
                <a:latin typeface="Calibri"/>
              </a:rPr>
              <a:t>i</a:t>
            </a:r>
            <a:r>
              <a:rPr lang="en-US" sz="1800" dirty="0" smtClean="0"/>
              <a:t>(x)  =  </a:t>
            </a:r>
            <a:r>
              <a:rPr lang="en-US" sz="1800" dirty="0" err="1" smtClean="0">
                <a:latin typeface="Calibri"/>
              </a:rPr>
              <a:t>argmax</a:t>
            </a:r>
            <a:r>
              <a:rPr lang="en-US" sz="1800" baseline="-25000" dirty="0" err="1" smtClean="0">
                <a:latin typeface="Calibri"/>
              </a:rPr>
              <a:t>i</a:t>
            </a:r>
            <a:r>
              <a:rPr lang="en-US" sz="1800" dirty="0" smtClean="0"/>
              <a:t> </a:t>
            </a:r>
            <a:r>
              <a:rPr lang="en-US" sz="1800" dirty="0" err="1" smtClean="0">
                <a:latin typeface="Calibri"/>
              </a:rPr>
              <a:t>w</a:t>
            </a:r>
            <a:r>
              <a:rPr lang="en-US" sz="1800" baseline="-25000" dirty="0" err="1" smtClean="0">
                <a:latin typeface="Calibri"/>
              </a:rPr>
              <a:t>i</a:t>
            </a:r>
            <a:r>
              <a:rPr lang="en-US" sz="1800" baseline="30000" dirty="0" err="1" smtClean="0"/>
              <a:t>T</a:t>
            </a:r>
            <a:r>
              <a:rPr lang="en-US" sz="1800" dirty="0" err="1" smtClean="0"/>
              <a:t>x</a:t>
            </a:r>
            <a:endParaRPr lang="en-US" sz="1800" dirty="0" smtClean="0"/>
          </a:p>
          <a:p>
            <a:r>
              <a:rPr lang="en-US" sz="2000" dirty="0" smtClean="0"/>
              <a:t>All vs. All:</a:t>
            </a:r>
          </a:p>
          <a:p>
            <a:pPr lvl="1"/>
            <a:r>
              <a:rPr lang="en-US" sz="1800" dirty="0" smtClean="0"/>
              <a:t>Classifier </a:t>
            </a:r>
            <a:r>
              <a:rPr lang="en-US" sz="1800" dirty="0" err="1" smtClean="0">
                <a:solidFill>
                  <a:srgbClr val="0000FF"/>
                </a:solidFill>
              </a:rPr>
              <a:t>f</a:t>
            </a:r>
            <a:r>
              <a:rPr lang="en-US" sz="1800" baseline="-25000" dirty="0" err="1" smtClean="0">
                <a:solidFill>
                  <a:srgbClr val="0000FF"/>
                </a:solidFill>
              </a:rPr>
              <a:t>ij</a:t>
            </a:r>
            <a:r>
              <a:rPr lang="en-US" sz="1800" dirty="0" smtClean="0">
                <a:solidFill>
                  <a:srgbClr val="FF0000"/>
                </a:solidFill>
              </a:rPr>
              <a:t>:</a:t>
            </a:r>
            <a:r>
              <a:rPr lang="en-US" sz="1800" dirty="0" smtClean="0"/>
              <a:t> m/k (+) and m/k (-)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More expressivity, but less examples to learn from.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Decision: </a:t>
            </a:r>
          </a:p>
          <a:p>
            <a:pPr lvl="1"/>
            <a:r>
              <a:rPr lang="en-US" sz="1800" dirty="0" smtClean="0"/>
              <a:t>Evaluate </a:t>
            </a:r>
            <a:r>
              <a:rPr lang="en-US" sz="1800" dirty="0" smtClean="0">
                <a:solidFill>
                  <a:srgbClr val="0000FF"/>
                </a:solidFill>
                <a:latin typeface="Calibri"/>
              </a:rPr>
              <a:t>k</a:t>
            </a:r>
            <a:r>
              <a:rPr lang="en-US" sz="1800" baseline="30000" dirty="0" smtClean="0">
                <a:solidFill>
                  <a:srgbClr val="0000FF"/>
                </a:solidFill>
                <a:latin typeface="Calibri"/>
              </a:rPr>
              <a:t>2</a:t>
            </a:r>
            <a:r>
              <a:rPr lang="en-US" sz="1800" dirty="0" smtClean="0"/>
              <a:t> linear classifiers; decision sometimes unstable. 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What type of learning methods would prefer All vs. All (efficiency-wise)? 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C921938-476A-4922-BE24-3B8F6A2854D9}" type="slidenum">
              <a:rPr lang="en-US" smtClean="0">
                <a:solidFill>
                  <a:srgbClr val="0F243E"/>
                </a:solidFill>
              </a:rPr>
              <a:pPr/>
              <a:t>40</a:t>
            </a:fld>
            <a:endParaRPr lang="en-US" dirty="0">
              <a:solidFill>
                <a:srgbClr val="0F243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65357" y="5867400"/>
            <a:ext cx="2614818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(Think about Dual/Primal)</a:t>
            </a:r>
          </a:p>
        </p:txBody>
      </p:sp>
    </p:spTree>
    <p:extLst>
      <p:ext uri="{BB962C8B-B14F-4D97-AF65-F5344CB8AC3E}">
        <p14:creationId xmlns:p14="http://schemas.microsoft.com/office/powerpoint/2010/main" val="89936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Error Correcting Codes Decomposition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0" y="1295400"/>
            <a:ext cx="83820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1-vs-all uses k classifiers for k labels; can you use only log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k?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Reduce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the multi-class classification to random binary problems.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Choose a “code word” for each label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. 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K=8:  all we need is 3 bits, three classifiers 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Rows: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An encoding of each class (k rows)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Columns: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L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dichotomies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of the data, each corresponds to a new classification problem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Extreme cases: 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1-vs-all: k rows, k columns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k rows </a:t>
            </a:r>
            <a:r>
              <a:rPr lang="en-US" sz="1600" dirty="0" smtClean="0">
                <a:latin typeface="Calibri"/>
                <a:cs typeface="Calibri" pitchFamily="34" charset="0"/>
              </a:rPr>
              <a:t>log</a:t>
            </a:r>
            <a:r>
              <a:rPr lang="en-US" sz="1600" baseline="-25000" dirty="0" smtClean="0">
                <a:latin typeface="Calibri"/>
                <a:cs typeface="Calibri" pitchFamily="34" charset="0"/>
              </a:rPr>
              <a:t>2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k columns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Each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training example is mapped to one example per column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(x,3) </a:t>
            </a:r>
            <a:r>
              <a:rPr lang="en-US" sz="1400" dirty="0">
                <a:latin typeface="Calibri" pitchFamily="34" charset="0"/>
                <a:cs typeface="Calibri" pitchFamily="34" charset="0"/>
                <a:sym typeface="Wingdings" pitchFamily="2" charset="2"/>
              </a:rPr>
              <a:t> {(x,P1), </a:t>
            </a:r>
            <a:r>
              <a:rPr lang="en-US" sz="1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+;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x,P2),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-; 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x,P3),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-; 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x,P4), +} 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To classify a new example x:</a:t>
            </a:r>
            <a:endParaRPr lang="en-US" sz="1600" dirty="0">
              <a:solidFill>
                <a:schemeClr val="hlink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Evaluate hypothesis on the 4 </a:t>
            </a:r>
            <a:r>
              <a:rPr lang="en-US" sz="1400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binary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problems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>
                <a:latin typeface="Calibri" pitchFamily="34" charset="0"/>
                <a:cs typeface="Calibri" pitchFamily="34" charset="0"/>
                <a:sym typeface="Wingdings" pitchFamily="2" charset="2"/>
              </a:rPr>
              <a:t>			</a:t>
            </a:r>
            <a:r>
              <a:rPr lang="en-US" sz="1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{(x,P1) ,</a:t>
            </a:r>
            <a:r>
              <a:rPr lang="en-US" sz="1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(x,P2), (x,P3), (x,P4),} 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Choose label that is </a:t>
            </a:r>
            <a:r>
              <a:rPr lang="en-US" sz="1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most consistent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with the results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2">
              <a:lnSpc>
                <a:spcPct val="80000"/>
              </a:lnSpc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Use Hamming distance (bit-wise distance)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Nice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theoretical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results as a function of the performance of the </a:t>
            </a:r>
            <a:r>
              <a:rPr lang="en-US" sz="1600" dirty="0" smtClean="0">
                <a:latin typeface="Calibri"/>
                <a:cs typeface="Calibri" pitchFamily="34" charset="0"/>
              </a:rPr>
              <a:t>P</a:t>
            </a:r>
            <a:r>
              <a:rPr lang="en-US" sz="1600" baseline="-25000" dirty="0" smtClean="0">
                <a:latin typeface="Calibri"/>
                <a:cs typeface="Calibri" pitchFamily="34" charset="0"/>
              </a:rPr>
              <a:t>i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s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(depending on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code &amp; 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size)</a:t>
            </a: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Potential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Problems? </a:t>
            </a:r>
          </a:p>
        </p:txBody>
      </p:sp>
      <p:graphicFrame>
        <p:nvGraphicFramePr>
          <p:cNvPr id="230484" name="Group 84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5943600" y="2895600"/>
          <a:ext cx="3200400" cy="2682240"/>
        </p:xfrm>
        <a:graphic>
          <a:graphicData uri="http://schemas.openxmlformats.org/drawingml/2006/table">
            <a:tbl>
              <a:tblPr/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Label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5505062" y="3248607"/>
            <a:ext cx="3581400" cy="533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3370" y="5943600"/>
            <a:ext cx="3398238" cy="369332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Can you separate any dichotomy? 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3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uiExpand="1" build="p"/>
      <p:bldP spid="2" grpId="0" animBg="1"/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Decompositions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371600"/>
            <a:ext cx="79248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Learning optimizes over </a:t>
            </a:r>
            <a:r>
              <a:rPr lang="en-US" sz="1800" i="1" dirty="0"/>
              <a:t>local</a:t>
            </a:r>
            <a:r>
              <a:rPr lang="en-US" sz="1800" dirty="0"/>
              <a:t> metrics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Does not guarantee good </a:t>
            </a:r>
            <a:r>
              <a:rPr lang="en-US" sz="1600" i="1" dirty="0" smtClean="0"/>
              <a:t>global</a:t>
            </a:r>
            <a:r>
              <a:rPr lang="en-US" sz="1600" dirty="0" smtClean="0"/>
              <a:t> </a:t>
            </a:r>
            <a:r>
              <a:rPr lang="en-US" sz="1600" dirty="0"/>
              <a:t>performance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We </a:t>
            </a:r>
            <a:r>
              <a:rPr lang="en-US" sz="1600" dirty="0"/>
              <a:t>don’t care about the performance of the </a:t>
            </a:r>
            <a:r>
              <a:rPr lang="en-US" sz="1600" i="1" dirty="0"/>
              <a:t>local</a:t>
            </a:r>
            <a:r>
              <a:rPr lang="en-US" sz="1600" dirty="0"/>
              <a:t> classifiers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Poor </a:t>
            </a:r>
            <a:r>
              <a:rPr lang="en-US" sz="1800" dirty="0"/>
              <a:t>decomposition </a:t>
            </a:r>
            <a:r>
              <a:rPr lang="en-US" sz="1800" dirty="0">
                <a:sym typeface="Symbol" pitchFamily="18" charset="2"/>
              </a:rPr>
              <a:t></a:t>
            </a:r>
            <a:r>
              <a:rPr lang="en-US" sz="1800" dirty="0"/>
              <a:t> poor performance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Difficult local problems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Irrelevant local problems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800" dirty="0"/>
              <a:t>Especially true for Error Correcting Output Codes</a:t>
            </a:r>
            <a:endParaRPr lang="en-US" sz="180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dirty="0"/>
              <a:t>Another (class of) decomposition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Difficulty: how to make sure that the resulting problems are separable.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Efficiency: e.g., All vs. All vs. One vs. All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Former has advantage when working with the dual space.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</a:rPr>
              <a:t>Not clear how to </a:t>
            </a:r>
            <a:r>
              <a:rPr lang="en-US" sz="1800" dirty="0" smtClean="0">
                <a:solidFill>
                  <a:srgbClr val="FF0000"/>
                </a:solidFill>
              </a:rPr>
              <a:t>generalize multi-class to problems with a very large # of output variables.</a:t>
            </a:r>
            <a:endParaRPr lang="en-US" sz="1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grpSp>
        <p:nvGrpSpPr>
          <p:cNvPr id="264196" name="Group 4"/>
          <p:cNvGrpSpPr>
            <a:grpSpLocks/>
          </p:cNvGrpSpPr>
          <p:nvPr/>
        </p:nvGrpSpPr>
        <p:grpSpPr bwMode="auto">
          <a:xfrm>
            <a:off x="6629400" y="2362200"/>
            <a:ext cx="2066925" cy="1714500"/>
            <a:chOff x="1197" y="2731"/>
            <a:chExt cx="1440" cy="1169"/>
          </a:xfrm>
        </p:grpSpPr>
        <p:sp>
          <p:nvSpPr>
            <p:cNvPr id="264197" name="Freeform 5"/>
            <p:cNvSpPr>
              <a:spLocks/>
            </p:cNvSpPr>
            <p:nvPr/>
          </p:nvSpPr>
          <p:spPr bwMode="auto">
            <a:xfrm>
              <a:off x="1197" y="2733"/>
              <a:ext cx="1027" cy="608"/>
            </a:xfrm>
            <a:custGeom>
              <a:avLst/>
              <a:gdLst>
                <a:gd name="T0" fmla="*/ 0 w 1027"/>
                <a:gd name="T1" fmla="*/ 606 h 608"/>
                <a:gd name="T2" fmla="*/ 368 w 1027"/>
                <a:gd name="T3" fmla="*/ 608 h 608"/>
                <a:gd name="T4" fmla="*/ 839 w 1027"/>
                <a:gd name="T5" fmla="*/ 421 h 608"/>
                <a:gd name="T6" fmla="*/ 1027 w 1027"/>
                <a:gd name="T7" fmla="*/ 1 h 608"/>
                <a:gd name="T8" fmla="*/ 0 w 1027"/>
                <a:gd name="T9" fmla="*/ 0 h 608"/>
                <a:gd name="T10" fmla="*/ 0 w 1027"/>
                <a:gd name="T11" fmla="*/ 60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7" h="608">
                  <a:moveTo>
                    <a:pt x="0" y="606"/>
                  </a:moveTo>
                  <a:lnTo>
                    <a:pt x="368" y="608"/>
                  </a:lnTo>
                  <a:lnTo>
                    <a:pt x="839" y="421"/>
                  </a:lnTo>
                  <a:lnTo>
                    <a:pt x="1027" y="1"/>
                  </a:lnTo>
                  <a:lnTo>
                    <a:pt x="0" y="0"/>
                  </a:lnTo>
                  <a:lnTo>
                    <a:pt x="0" y="606"/>
                  </a:lnTo>
                  <a:close/>
                </a:path>
              </a:pathLst>
            </a:cu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198" name="Freeform 6"/>
            <p:cNvSpPr>
              <a:spLocks/>
            </p:cNvSpPr>
            <p:nvPr/>
          </p:nvSpPr>
          <p:spPr bwMode="auto">
            <a:xfrm>
              <a:off x="1198" y="3341"/>
              <a:ext cx="1162" cy="559"/>
            </a:xfrm>
            <a:custGeom>
              <a:avLst/>
              <a:gdLst>
                <a:gd name="T0" fmla="*/ 0 w 1162"/>
                <a:gd name="T1" fmla="*/ 1 h 559"/>
                <a:gd name="T2" fmla="*/ 0 w 1162"/>
                <a:gd name="T3" fmla="*/ 559 h 559"/>
                <a:gd name="T4" fmla="*/ 1162 w 1162"/>
                <a:gd name="T5" fmla="*/ 558 h 559"/>
                <a:gd name="T6" fmla="*/ 837 w 1162"/>
                <a:gd name="T7" fmla="*/ 94 h 559"/>
                <a:gd name="T8" fmla="*/ 373 w 1162"/>
                <a:gd name="T9" fmla="*/ 0 h 559"/>
                <a:gd name="T10" fmla="*/ 0 w 1162"/>
                <a:gd name="T11" fmla="*/ 1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2" h="559">
                  <a:moveTo>
                    <a:pt x="0" y="1"/>
                  </a:moveTo>
                  <a:lnTo>
                    <a:pt x="0" y="559"/>
                  </a:lnTo>
                  <a:lnTo>
                    <a:pt x="1162" y="558"/>
                  </a:lnTo>
                  <a:lnTo>
                    <a:pt x="837" y="94"/>
                  </a:lnTo>
                  <a:lnTo>
                    <a:pt x="37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199" name="Freeform 7"/>
            <p:cNvSpPr>
              <a:spLocks/>
            </p:cNvSpPr>
            <p:nvPr/>
          </p:nvSpPr>
          <p:spPr bwMode="auto">
            <a:xfrm>
              <a:off x="2035" y="2731"/>
              <a:ext cx="602" cy="1168"/>
            </a:xfrm>
            <a:custGeom>
              <a:avLst/>
              <a:gdLst>
                <a:gd name="T0" fmla="*/ 186 w 602"/>
                <a:gd name="T1" fmla="*/ 0 h 1168"/>
                <a:gd name="T2" fmla="*/ 602 w 602"/>
                <a:gd name="T3" fmla="*/ 0 h 1168"/>
                <a:gd name="T4" fmla="*/ 602 w 602"/>
                <a:gd name="T5" fmla="*/ 1168 h 1168"/>
                <a:gd name="T6" fmla="*/ 328 w 602"/>
                <a:gd name="T7" fmla="*/ 1168 h 1168"/>
                <a:gd name="T8" fmla="*/ 0 w 602"/>
                <a:gd name="T9" fmla="*/ 701 h 1168"/>
                <a:gd name="T10" fmla="*/ 0 w 602"/>
                <a:gd name="T11" fmla="*/ 426 h 1168"/>
                <a:gd name="T12" fmla="*/ 186 w 602"/>
                <a:gd name="T13" fmla="*/ 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2" h="1168">
                  <a:moveTo>
                    <a:pt x="186" y="0"/>
                  </a:moveTo>
                  <a:lnTo>
                    <a:pt x="602" y="0"/>
                  </a:lnTo>
                  <a:lnTo>
                    <a:pt x="602" y="1168"/>
                  </a:lnTo>
                  <a:lnTo>
                    <a:pt x="328" y="1168"/>
                  </a:lnTo>
                  <a:lnTo>
                    <a:pt x="0" y="701"/>
                  </a:lnTo>
                  <a:lnTo>
                    <a:pt x="0" y="426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00" name="Freeform 8"/>
            <p:cNvSpPr>
              <a:spLocks/>
            </p:cNvSpPr>
            <p:nvPr/>
          </p:nvSpPr>
          <p:spPr bwMode="auto">
            <a:xfrm>
              <a:off x="1573" y="3154"/>
              <a:ext cx="463" cy="280"/>
            </a:xfrm>
            <a:custGeom>
              <a:avLst/>
              <a:gdLst>
                <a:gd name="T0" fmla="*/ 0 w 463"/>
                <a:gd name="T1" fmla="*/ 185 h 280"/>
                <a:gd name="T2" fmla="*/ 463 w 463"/>
                <a:gd name="T3" fmla="*/ 0 h 280"/>
                <a:gd name="T4" fmla="*/ 463 w 463"/>
                <a:gd name="T5" fmla="*/ 280 h 280"/>
                <a:gd name="T6" fmla="*/ 0 w 463"/>
                <a:gd name="T7" fmla="*/ 18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280">
                  <a:moveTo>
                    <a:pt x="0" y="185"/>
                  </a:moveTo>
                  <a:lnTo>
                    <a:pt x="463" y="0"/>
                  </a:lnTo>
                  <a:lnTo>
                    <a:pt x="463" y="28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FFA7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4201" name="Group 9"/>
            <p:cNvGrpSpPr>
              <a:grpSpLocks/>
            </p:cNvGrpSpPr>
            <p:nvPr/>
          </p:nvGrpSpPr>
          <p:grpSpPr bwMode="auto">
            <a:xfrm>
              <a:off x="1200" y="2736"/>
              <a:ext cx="1392" cy="1160"/>
              <a:chOff x="3936" y="1008"/>
              <a:chExt cx="1440" cy="1200"/>
            </a:xfrm>
          </p:grpSpPr>
          <p:grpSp>
            <p:nvGrpSpPr>
              <p:cNvPr id="264202" name="Group 10"/>
              <p:cNvGrpSpPr>
                <a:grpSpLocks/>
              </p:cNvGrpSpPr>
              <p:nvPr/>
            </p:nvGrpSpPr>
            <p:grpSpPr bwMode="auto">
              <a:xfrm>
                <a:off x="3936" y="1008"/>
                <a:ext cx="1200" cy="1200"/>
                <a:chOff x="3936" y="1008"/>
                <a:chExt cx="1200" cy="1200"/>
              </a:xfrm>
            </p:grpSpPr>
            <p:sp>
              <p:nvSpPr>
                <p:cNvPr id="26420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320" y="1440"/>
                  <a:ext cx="48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204" name="Line 12"/>
                <p:cNvSpPr>
                  <a:spLocks noChangeShapeType="1"/>
                </p:cNvSpPr>
                <p:nvPr/>
              </p:nvSpPr>
              <p:spPr bwMode="auto">
                <a:xfrm>
                  <a:off x="4320" y="1632"/>
                  <a:ext cx="48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205" name="Line 13"/>
                <p:cNvSpPr>
                  <a:spLocks noChangeShapeType="1"/>
                </p:cNvSpPr>
                <p:nvPr/>
              </p:nvSpPr>
              <p:spPr bwMode="auto">
                <a:xfrm>
                  <a:off x="4800" y="1728"/>
                  <a:ext cx="336" cy="4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20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800" y="1008"/>
                  <a:ext cx="192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207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36" y="1632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4208" name="Group 16"/>
              <p:cNvGrpSpPr>
                <a:grpSpLocks/>
              </p:cNvGrpSpPr>
              <p:nvPr/>
            </p:nvGrpSpPr>
            <p:grpSpPr bwMode="auto">
              <a:xfrm>
                <a:off x="3984" y="1200"/>
                <a:ext cx="1392" cy="960"/>
                <a:chOff x="3984" y="1200"/>
                <a:chExt cx="1392" cy="960"/>
              </a:xfrm>
            </p:grpSpPr>
            <p:sp>
              <p:nvSpPr>
                <p:cNvPr id="264209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432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10" name="Oval 18"/>
                <p:cNvSpPr>
                  <a:spLocks noChangeArrowheads="1"/>
                </p:cNvSpPr>
                <p:nvPr/>
              </p:nvSpPr>
              <p:spPr bwMode="auto">
                <a:xfrm flipV="1">
                  <a:off x="4464" y="12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11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4464" y="196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12" name="Oval 20"/>
                <p:cNvSpPr>
                  <a:spLocks noChangeArrowheads="1"/>
                </p:cNvSpPr>
                <p:nvPr/>
              </p:nvSpPr>
              <p:spPr bwMode="auto">
                <a:xfrm flipV="1">
                  <a:off x="4608" y="158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13" name="Oval 21"/>
                <p:cNvSpPr>
                  <a:spLocks noChangeArrowheads="1"/>
                </p:cNvSpPr>
                <p:nvPr/>
              </p:nvSpPr>
              <p:spPr bwMode="auto">
                <a:xfrm flipV="1">
                  <a:off x="5136" y="17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14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5232" y="168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1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00" y="14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216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4704" y="177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17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4800" y="19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18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4800" y="206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19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5280" y="18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20" name="Oval 28"/>
                <p:cNvSpPr>
                  <a:spLocks noChangeArrowheads="1"/>
                </p:cNvSpPr>
                <p:nvPr/>
              </p:nvSpPr>
              <p:spPr bwMode="auto">
                <a:xfrm flipV="1">
                  <a:off x="5088" y="16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21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4656" y="15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22" name="Oval 30"/>
                <p:cNvSpPr>
                  <a:spLocks noChangeArrowheads="1"/>
                </p:cNvSpPr>
                <p:nvPr/>
              </p:nvSpPr>
              <p:spPr bwMode="auto">
                <a:xfrm flipV="1">
                  <a:off x="456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23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320" y="14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24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3984" y="148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4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 err="1" smtClean="0"/>
              <a:t>Vs</a:t>
            </a:r>
            <a:r>
              <a:rPr lang="en-US" dirty="0" smtClean="0"/>
              <a:t> All:  Learning Architecture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28600" y="1219200"/>
            <a:ext cx="8915400" cy="45720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k</a:t>
            </a:r>
            <a:r>
              <a:rPr lang="en-US" sz="2000" dirty="0" smtClean="0"/>
              <a:t> label nodes; </a:t>
            </a:r>
            <a:r>
              <a:rPr lang="en-US" sz="2000" dirty="0" smtClean="0">
                <a:solidFill>
                  <a:srgbClr val="FF0000"/>
                </a:solidFill>
              </a:rPr>
              <a:t>n</a:t>
            </a:r>
            <a:r>
              <a:rPr lang="en-US" sz="2000" dirty="0" smtClean="0"/>
              <a:t> input features, </a:t>
            </a:r>
            <a:r>
              <a:rPr lang="en-US" sz="2000" dirty="0" err="1" smtClean="0">
                <a:solidFill>
                  <a:srgbClr val="FF0000"/>
                </a:solidFill>
              </a:rPr>
              <a:t>nk</a:t>
            </a:r>
            <a:r>
              <a:rPr lang="en-US" sz="2000" dirty="0" smtClean="0"/>
              <a:t> weights.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Evaluation:</a:t>
            </a:r>
            <a:r>
              <a:rPr lang="en-US" sz="2000" dirty="0" smtClean="0"/>
              <a:t> Winner Take All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Training:</a:t>
            </a:r>
            <a:r>
              <a:rPr lang="en-US" sz="2000" dirty="0" smtClean="0"/>
              <a:t> Each set of  </a:t>
            </a:r>
            <a:r>
              <a:rPr lang="en-US" sz="2000" dirty="0" smtClean="0">
                <a:solidFill>
                  <a:srgbClr val="FF0000"/>
                </a:solidFill>
              </a:rPr>
              <a:t>n</a:t>
            </a:r>
            <a:r>
              <a:rPr lang="en-US" sz="2000" dirty="0" smtClean="0"/>
              <a:t> weights, corresponding to the </a:t>
            </a:r>
            <a:r>
              <a:rPr lang="en-US" sz="2000" dirty="0" err="1" smtClean="0">
                <a:solidFill>
                  <a:srgbClr val="FF0000"/>
                </a:solidFill>
              </a:rPr>
              <a:t>i-</a:t>
            </a:r>
            <a:r>
              <a:rPr lang="en-US" sz="2000" dirty="0" err="1" smtClean="0"/>
              <a:t>th</a:t>
            </a:r>
            <a:r>
              <a:rPr lang="en-US" sz="2000" dirty="0" smtClean="0"/>
              <a:t> label, is trained </a:t>
            </a:r>
          </a:p>
          <a:p>
            <a:pPr lvl="1"/>
            <a:r>
              <a:rPr lang="en-US" sz="1600" dirty="0" smtClean="0"/>
              <a:t>Independently, given </a:t>
            </a:r>
            <a:r>
              <a:rPr lang="en-US" sz="1600" dirty="0" smtClean="0">
                <a:solidFill>
                  <a:srgbClr val="FF0000"/>
                </a:solidFill>
              </a:rPr>
              <a:t>its</a:t>
            </a:r>
            <a:r>
              <a:rPr lang="en-US" sz="1600" dirty="0" smtClean="0"/>
              <a:t> performance on example </a:t>
            </a:r>
            <a:r>
              <a:rPr lang="en-US" sz="1600" dirty="0" smtClean="0">
                <a:solidFill>
                  <a:srgbClr val="FF0000"/>
                </a:solidFill>
              </a:rPr>
              <a:t>x,</a:t>
            </a:r>
            <a:r>
              <a:rPr lang="en-US" sz="1600" dirty="0" smtClean="0"/>
              <a:t> and 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Independently </a:t>
            </a:r>
            <a:r>
              <a:rPr lang="en-US" sz="1600" dirty="0" smtClean="0"/>
              <a:t>of the performance of label </a:t>
            </a:r>
            <a:r>
              <a:rPr lang="en-US" sz="1600" dirty="0" smtClean="0">
                <a:solidFill>
                  <a:srgbClr val="FF0000"/>
                </a:solidFill>
              </a:rPr>
              <a:t>j</a:t>
            </a:r>
            <a:r>
              <a:rPr lang="en-US" sz="1600" dirty="0" smtClean="0"/>
              <a:t> on </a:t>
            </a:r>
            <a:r>
              <a:rPr lang="en-US" sz="1600" dirty="0" smtClean="0">
                <a:solidFill>
                  <a:srgbClr val="FF0000"/>
                </a:solidFill>
              </a:rPr>
              <a:t>x</a:t>
            </a:r>
            <a:r>
              <a:rPr lang="en-US" sz="1600" dirty="0" smtClean="0"/>
              <a:t>. </a:t>
            </a:r>
          </a:p>
          <a:p>
            <a:r>
              <a:rPr lang="en-US" sz="2000" dirty="0" smtClean="0"/>
              <a:t>Hence: </a:t>
            </a:r>
            <a:r>
              <a:rPr lang="en-US" sz="2000" dirty="0" smtClean="0">
                <a:solidFill>
                  <a:srgbClr val="FF0000"/>
                </a:solidFill>
              </a:rPr>
              <a:t>Local learning</a:t>
            </a:r>
            <a:r>
              <a:rPr lang="en-US" sz="2000" dirty="0" smtClean="0"/>
              <a:t>; only the final decision is global,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0000"/>
                </a:solidFill>
              </a:rPr>
              <a:t>W</a:t>
            </a:r>
            <a:r>
              <a:rPr lang="en-US" sz="2000" dirty="0" smtClean="0">
                <a:solidFill>
                  <a:srgbClr val="FF0000"/>
                </a:solidFill>
              </a:rPr>
              <a:t>inner </a:t>
            </a:r>
            <a:r>
              <a:rPr lang="en-US" sz="2000" dirty="0">
                <a:solidFill>
                  <a:srgbClr val="FF0000"/>
                </a:solidFill>
              </a:rPr>
              <a:t>T</a:t>
            </a:r>
            <a:r>
              <a:rPr lang="en-US" sz="2000" dirty="0" smtClean="0">
                <a:solidFill>
                  <a:srgbClr val="FF0000"/>
                </a:solidFill>
              </a:rPr>
              <a:t>akes All (WTA)).</a:t>
            </a:r>
          </a:p>
          <a:p>
            <a:r>
              <a:rPr lang="en-US" sz="2000" dirty="0" smtClean="0"/>
              <a:t>However, this architecture allows multiple learning algorithms; e.g., see the implementation in the </a:t>
            </a:r>
            <a:r>
              <a:rPr lang="en-US" sz="2000" dirty="0" err="1" smtClean="0"/>
              <a:t>SNoW</a:t>
            </a:r>
            <a:r>
              <a:rPr lang="en-US" sz="2000" dirty="0" smtClean="0"/>
              <a:t>/</a:t>
            </a:r>
            <a:r>
              <a:rPr lang="en-US" sz="2000" dirty="0" err="1" smtClean="0"/>
              <a:t>LbJava</a:t>
            </a:r>
            <a:r>
              <a:rPr lang="en-US" sz="2000" dirty="0" smtClean="0"/>
              <a:t> </a:t>
            </a:r>
            <a:r>
              <a:rPr lang="en-US" sz="2000" dirty="0"/>
              <a:t>Multi-class </a:t>
            </a:r>
            <a:r>
              <a:rPr lang="en-US" sz="2000" dirty="0" smtClean="0"/>
              <a:t>Classifier 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047226" y="3886200"/>
            <a:ext cx="7106174" cy="2676961"/>
            <a:chOff x="304800" y="1905000"/>
            <a:chExt cx="8305800" cy="3312998"/>
          </a:xfrm>
        </p:grpSpPr>
        <p:sp>
          <p:nvSpPr>
            <p:cNvPr id="202755" name="AutoShape 3"/>
            <p:cNvSpPr>
              <a:spLocks noChangeArrowheads="1"/>
            </p:cNvSpPr>
            <p:nvPr/>
          </p:nvSpPr>
          <p:spPr bwMode="auto">
            <a:xfrm>
              <a:off x="3581400" y="1981200"/>
              <a:ext cx="304800" cy="304800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56" name="AutoShape 4"/>
            <p:cNvSpPr>
              <a:spLocks noChangeArrowheads="1"/>
            </p:cNvSpPr>
            <p:nvPr/>
          </p:nvSpPr>
          <p:spPr bwMode="auto">
            <a:xfrm>
              <a:off x="5562600" y="1981200"/>
              <a:ext cx="304800" cy="304800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57" name="AutoShape 5"/>
            <p:cNvSpPr>
              <a:spLocks noChangeArrowheads="1"/>
            </p:cNvSpPr>
            <p:nvPr/>
          </p:nvSpPr>
          <p:spPr bwMode="auto">
            <a:xfrm>
              <a:off x="7543800" y="1981200"/>
              <a:ext cx="304800" cy="304800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58" name="Oval 6"/>
            <p:cNvSpPr>
              <a:spLocks noChangeArrowheads="1"/>
            </p:cNvSpPr>
            <p:nvPr/>
          </p:nvSpPr>
          <p:spPr bwMode="auto">
            <a:xfrm>
              <a:off x="29718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59" name="Oval 7"/>
            <p:cNvSpPr>
              <a:spLocks noChangeArrowheads="1"/>
            </p:cNvSpPr>
            <p:nvPr/>
          </p:nvSpPr>
          <p:spPr bwMode="auto">
            <a:xfrm>
              <a:off x="36576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0" name="Oval 8"/>
            <p:cNvSpPr>
              <a:spLocks noChangeArrowheads="1"/>
            </p:cNvSpPr>
            <p:nvPr/>
          </p:nvSpPr>
          <p:spPr bwMode="auto">
            <a:xfrm>
              <a:off x="43434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1" name="Oval 9"/>
            <p:cNvSpPr>
              <a:spLocks noChangeArrowheads="1"/>
            </p:cNvSpPr>
            <p:nvPr/>
          </p:nvSpPr>
          <p:spPr bwMode="auto">
            <a:xfrm>
              <a:off x="50292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2" name="Oval 10"/>
            <p:cNvSpPr>
              <a:spLocks noChangeArrowheads="1"/>
            </p:cNvSpPr>
            <p:nvPr/>
          </p:nvSpPr>
          <p:spPr bwMode="auto">
            <a:xfrm>
              <a:off x="57150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3" name="Oval 11"/>
            <p:cNvSpPr>
              <a:spLocks noChangeArrowheads="1"/>
            </p:cNvSpPr>
            <p:nvPr/>
          </p:nvSpPr>
          <p:spPr bwMode="auto">
            <a:xfrm>
              <a:off x="64008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4" name="Oval 12"/>
            <p:cNvSpPr>
              <a:spLocks noChangeArrowheads="1"/>
            </p:cNvSpPr>
            <p:nvPr/>
          </p:nvSpPr>
          <p:spPr bwMode="auto">
            <a:xfrm>
              <a:off x="70866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5" name="Oval 13"/>
            <p:cNvSpPr>
              <a:spLocks noChangeArrowheads="1"/>
            </p:cNvSpPr>
            <p:nvPr/>
          </p:nvSpPr>
          <p:spPr bwMode="auto">
            <a:xfrm>
              <a:off x="77724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6" name="Oval 14"/>
            <p:cNvSpPr>
              <a:spLocks noChangeArrowheads="1"/>
            </p:cNvSpPr>
            <p:nvPr/>
          </p:nvSpPr>
          <p:spPr bwMode="auto">
            <a:xfrm>
              <a:off x="84582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2767" name="AutoShape 15"/>
            <p:cNvCxnSpPr>
              <a:cxnSpLocks noChangeShapeType="1"/>
              <a:stCxn id="202755" idx="2"/>
              <a:endCxn id="202758" idx="0"/>
            </p:cNvCxnSpPr>
            <p:nvPr/>
          </p:nvCxnSpPr>
          <p:spPr bwMode="auto">
            <a:xfrm flipH="1">
              <a:off x="3048000" y="2286000"/>
              <a:ext cx="685800" cy="2590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68" name="AutoShape 16"/>
            <p:cNvCxnSpPr>
              <a:cxnSpLocks noChangeShapeType="1"/>
              <a:stCxn id="202755" idx="2"/>
              <a:endCxn id="202761" idx="0"/>
            </p:cNvCxnSpPr>
            <p:nvPr/>
          </p:nvCxnSpPr>
          <p:spPr bwMode="auto">
            <a:xfrm>
              <a:off x="3733800" y="2286000"/>
              <a:ext cx="1371600" cy="2590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69" name="AutoShape 17"/>
            <p:cNvCxnSpPr>
              <a:cxnSpLocks noChangeShapeType="1"/>
              <a:stCxn id="202755" idx="2"/>
              <a:endCxn id="202763" idx="1"/>
            </p:cNvCxnSpPr>
            <p:nvPr/>
          </p:nvCxnSpPr>
          <p:spPr bwMode="auto">
            <a:xfrm>
              <a:off x="3733800" y="2286000"/>
              <a:ext cx="26892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0" name="AutoShape 18"/>
            <p:cNvCxnSpPr>
              <a:cxnSpLocks noChangeShapeType="1"/>
              <a:stCxn id="202755" idx="2"/>
              <a:endCxn id="202764" idx="1"/>
            </p:cNvCxnSpPr>
            <p:nvPr/>
          </p:nvCxnSpPr>
          <p:spPr bwMode="auto">
            <a:xfrm>
              <a:off x="3733800" y="2286000"/>
              <a:ext cx="33750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1" name="AutoShape 19"/>
            <p:cNvCxnSpPr>
              <a:cxnSpLocks noChangeShapeType="1"/>
              <a:stCxn id="202756" idx="2"/>
              <a:endCxn id="202759" idx="7"/>
            </p:cNvCxnSpPr>
            <p:nvPr/>
          </p:nvCxnSpPr>
          <p:spPr bwMode="auto">
            <a:xfrm flipH="1">
              <a:off x="3787775" y="2286000"/>
              <a:ext cx="19272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2" name="AutoShape 20"/>
            <p:cNvCxnSpPr>
              <a:cxnSpLocks noChangeShapeType="1"/>
              <a:stCxn id="202756" idx="2"/>
              <a:endCxn id="202765" idx="1"/>
            </p:cNvCxnSpPr>
            <p:nvPr/>
          </p:nvCxnSpPr>
          <p:spPr bwMode="auto">
            <a:xfrm>
              <a:off x="5715000" y="2286000"/>
              <a:ext cx="20796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3" name="AutoShape 21"/>
            <p:cNvCxnSpPr>
              <a:cxnSpLocks noChangeShapeType="1"/>
              <a:stCxn id="202756" idx="2"/>
              <a:endCxn id="202764" idx="0"/>
            </p:cNvCxnSpPr>
            <p:nvPr/>
          </p:nvCxnSpPr>
          <p:spPr bwMode="auto">
            <a:xfrm>
              <a:off x="5715000" y="2286000"/>
              <a:ext cx="1447800" cy="2590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4" name="AutoShape 22"/>
            <p:cNvCxnSpPr>
              <a:cxnSpLocks noChangeShapeType="1"/>
              <a:stCxn id="202757" idx="2"/>
              <a:endCxn id="202763" idx="7"/>
            </p:cNvCxnSpPr>
            <p:nvPr/>
          </p:nvCxnSpPr>
          <p:spPr bwMode="auto">
            <a:xfrm flipH="1">
              <a:off x="6530975" y="2286000"/>
              <a:ext cx="11652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5" name="AutoShape 23"/>
            <p:cNvCxnSpPr>
              <a:cxnSpLocks noChangeShapeType="1"/>
              <a:stCxn id="202757" idx="2"/>
              <a:endCxn id="202761" idx="7"/>
            </p:cNvCxnSpPr>
            <p:nvPr/>
          </p:nvCxnSpPr>
          <p:spPr bwMode="auto">
            <a:xfrm flipH="1">
              <a:off x="5159375" y="2286000"/>
              <a:ext cx="25368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6" name="AutoShape 24"/>
            <p:cNvCxnSpPr>
              <a:cxnSpLocks noChangeShapeType="1"/>
              <a:stCxn id="202757" idx="2"/>
              <a:endCxn id="202762" idx="7"/>
            </p:cNvCxnSpPr>
            <p:nvPr/>
          </p:nvCxnSpPr>
          <p:spPr bwMode="auto">
            <a:xfrm flipH="1">
              <a:off x="5845175" y="2286000"/>
              <a:ext cx="18510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7" name="AutoShape 25"/>
            <p:cNvCxnSpPr>
              <a:cxnSpLocks noChangeShapeType="1"/>
              <a:stCxn id="202757" idx="2"/>
              <a:endCxn id="202766" idx="0"/>
            </p:cNvCxnSpPr>
            <p:nvPr/>
          </p:nvCxnSpPr>
          <p:spPr bwMode="auto">
            <a:xfrm>
              <a:off x="7696200" y="2286000"/>
              <a:ext cx="838200" cy="2590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2778" name="Text Box 26"/>
            <p:cNvSpPr txBox="1">
              <a:spLocks noChangeArrowheads="1"/>
            </p:cNvSpPr>
            <p:nvPr/>
          </p:nvSpPr>
          <p:spPr bwMode="auto">
            <a:xfrm>
              <a:off x="304800" y="1905000"/>
              <a:ext cx="2571572" cy="457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>
                  <a:latin typeface="+mn-lt"/>
                  <a:ea typeface="ＭＳ Ｐゴシック" pitchFamily="20" charset="-128"/>
                </a:rPr>
                <a:t>Targets (each an LTU)</a:t>
              </a:r>
            </a:p>
          </p:txBody>
        </p:sp>
        <p:sp>
          <p:nvSpPr>
            <p:cNvPr id="202779" name="Text Box 27"/>
            <p:cNvSpPr txBox="1">
              <a:spLocks noChangeArrowheads="1"/>
            </p:cNvSpPr>
            <p:nvPr/>
          </p:nvSpPr>
          <p:spPr bwMode="auto">
            <a:xfrm>
              <a:off x="365125" y="4760914"/>
              <a:ext cx="1173181" cy="457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latin typeface="+mn-lt"/>
                  <a:ea typeface="ＭＳ Ｐゴシック" pitchFamily="20" charset="-128"/>
                </a:rPr>
                <a:t>Features</a:t>
              </a:r>
            </a:p>
          </p:txBody>
        </p:sp>
        <p:sp>
          <p:nvSpPr>
            <p:cNvPr id="202780" name="Text Box 28"/>
            <p:cNvSpPr txBox="1">
              <a:spLocks noChangeArrowheads="1"/>
            </p:cNvSpPr>
            <p:nvPr/>
          </p:nvSpPr>
          <p:spPr bwMode="auto">
            <a:xfrm>
              <a:off x="304800" y="3200400"/>
              <a:ext cx="2987675" cy="799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1800" b="1" dirty="0">
                  <a:latin typeface="+mn-lt"/>
                  <a:ea typeface="ＭＳ Ｐゴシック" pitchFamily="20" charset="-128"/>
                </a:rPr>
                <a:t>Weighted edges (weight vectors)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>
                <a:solidFill>
                  <a:srgbClr val="0F243E"/>
                </a:solidFill>
              </a:rPr>
              <a:pPr/>
              <a:t>43</a:t>
            </a:fld>
            <a:endParaRPr lang="en-US" dirty="0">
              <a:solidFill>
                <a:srgbClr val="0F2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6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Another View on Binary Classification</a:t>
            </a:r>
            <a:endParaRPr lang="en-US" sz="4000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72000"/>
          </a:xfrm>
        </p:spPr>
        <p:txBody>
          <a:bodyPr/>
          <a:lstStyle/>
          <a:p>
            <a:r>
              <a:rPr lang="en-US" sz="2000" dirty="0" smtClean="0"/>
              <a:t>Rather than a single binary variable at the output</a:t>
            </a:r>
            <a:endParaRPr lang="en-US" sz="2000" dirty="0">
              <a:solidFill>
                <a:schemeClr val="hlink"/>
              </a:solidFill>
            </a:endParaRPr>
          </a:p>
          <a:p>
            <a:r>
              <a:rPr lang="en-US" sz="2000" dirty="0" smtClean="0"/>
              <a:t>We extended to general Boolean functions </a:t>
            </a:r>
          </a:p>
          <a:p>
            <a:r>
              <a:rPr lang="en-US" sz="2000" dirty="0" smtClean="0"/>
              <a:t>Represent 2 </a:t>
            </a:r>
            <a:r>
              <a:rPr lang="en-US" sz="2000" dirty="0"/>
              <a:t>weights per variable; </a:t>
            </a:r>
            <a:endParaRPr lang="en-US" sz="2000" dirty="0" smtClean="0"/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Decision:</a:t>
            </a:r>
            <a:r>
              <a:rPr lang="en-US" sz="1800" dirty="0" smtClean="0"/>
              <a:t> using the “effective weight”, </a:t>
            </a:r>
          </a:p>
          <a:p>
            <a:pPr marL="45720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the difference between w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and </a:t>
            </a:r>
            <a:r>
              <a:rPr lang="en-US" sz="1800" dirty="0" smtClean="0">
                <a:latin typeface="Calibri"/>
              </a:rPr>
              <a:t>w</a:t>
            </a:r>
            <a:r>
              <a:rPr lang="en-US" sz="1800" baseline="30000" dirty="0" smtClean="0">
                <a:latin typeface="Calibri"/>
              </a:rPr>
              <a:t>-</a:t>
            </a:r>
            <a:endParaRPr lang="en-US" sz="1800" baseline="30000" dirty="0">
              <a:latin typeface="Calibri"/>
            </a:endParaRPr>
          </a:p>
          <a:p>
            <a:pPr lvl="1"/>
            <a:r>
              <a:rPr lang="en-US" sz="1800" dirty="0" smtClean="0"/>
              <a:t>This is equivalent to the Winner take all decision 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Learning: </a:t>
            </a:r>
            <a:r>
              <a:rPr lang="en-US" sz="1800" dirty="0" smtClean="0"/>
              <a:t>In principle, it is possible to use the 1-vs-all rule and update each set of n weights </a:t>
            </a:r>
            <a:r>
              <a:rPr lang="en-US" sz="1800" dirty="0" smtClean="0">
                <a:solidFill>
                  <a:srgbClr val="0000FF"/>
                </a:solidFill>
              </a:rPr>
              <a:t>separately</a:t>
            </a:r>
            <a:r>
              <a:rPr lang="en-US" sz="1800" dirty="0" smtClean="0"/>
              <a:t>, but we suggest a “balanced” Update rule that takes into account how </a:t>
            </a:r>
            <a:r>
              <a:rPr lang="en-US" sz="1800" dirty="0" smtClean="0">
                <a:solidFill>
                  <a:srgbClr val="FF0000"/>
                </a:solidFill>
              </a:rPr>
              <a:t>both sets </a:t>
            </a:r>
            <a:r>
              <a:rPr lang="en-US" sz="1800" dirty="0" smtClean="0"/>
              <a:t>of </a:t>
            </a:r>
            <a:r>
              <a:rPr lang="en-US" sz="1800" dirty="0" smtClean="0">
                <a:solidFill>
                  <a:srgbClr val="FF0000"/>
                </a:solidFill>
              </a:rPr>
              <a:t>n</a:t>
            </a:r>
            <a:r>
              <a:rPr lang="en-US" sz="1800" dirty="0" smtClean="0"/>
              <a:t> weights predict on example </a:t>
            </a:r>
            <a:r>
              <a:rPr lang="en-US" sz="1800" dirty="0" smtClean="0">
                <a:solidFill>
                  <a:srgbClr val="FF0000"/>
                </a:solidFill>
              </a:rPr>
              <a:t>x</a:t>
            </a:r>
            <a:endParaRPr 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200708" name="Object 4"/>
          <p:cNvGraphicFramePr>
            <a:graphicFrameLocks noChangeAspect="1"/>
          </p:cNvGraphicFramePr>
          <p:nvPr>
            <p:extLst/>
          </p:nvPr>
        </p:nvGraphicFramePr>
        <p:xfrm>
          <a:off x="152400" y="4953000"/>
          <a:ext cx="71120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משוואה" r:id="rId4" imgW="3530600" imgH="203200" progId="Equation.3">
                  <p:embed/>
                </p:oleObj>
              </mc:Choice>
              <mc:Fallback>
                <p:oleObj name="משוואה" r:id="rId4" imgW="3530600" imgH="203200" progId="Equation.3">
                  <p:embed/>
                  <p:pic>
                    <p:nvPicPr>
                      <p:cNvPr id="2007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953000"/>
                        <a:ext cx="71120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744573" y="1371600"/>
            <a:ext cx="3170827" cy="2216554"/>
            <a:chOff x="3329025" y="3795371"/>
            <a:chExt cx="4237627" cy="2462838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3850579" y="3795371"/>
              <a:ext cx="260777" cy="24628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5545630" y="3795371"/>
              <a:ext cx="260777" cy="24628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3329025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3915773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4502522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5089270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5676018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6262767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6849515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7436263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" name="AutoShape 15"/>
            <p:cNvCxnSpPr>
              <a:cxnSpLocks noChangeShapeType="1"/>
              <a:stCxn id="6" idx="2"/>
              <a:endCxn id="9" idx="0"/>
            </p:cNvCxnSpPr>
            <p:nvPr/>
          </p:nvCxnSpPr>
          <p:spPr bwMode="auto">
            <a:xfrm flipH="1">
              <a:off x="3394219" y="4041655"/>
              <a:ext cx="586748" cy="20934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6"/>
            <p:cNvCxnSpPr>
              <a:cxnSpLocks noChangeShapeType="1"/>
              <a:stCxn id="6" idx="2"/>
              <a:endCxn id="12" idx="0"/>
            </p:cNvCxnSpPr>
            <p:nvPr/>
          </p:nvCxnSpPr>
          <p:spPr bwMode="auto">
            <a:xfrm>
              <a:off x="3980968" y="4041655"/>
              <a:ext cx="1173497" cy="20934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7"/>
            <p:cNvCxnSpPr>
              <a:cxnSpLocks noChangeShapeType="1"/>
              <a:stCxn id="6" idx="2"/>
              <a:endCxn id="14" idx="1"/>
            </p:cNvCxnSpPr>
            <p:nvPr/>
          </p:nvCxnSpPr>
          <p:spPr bwMode="auto">
            <a:xfrm>
              <a:off x="3980968" y="4041655"/>
              <a:ext cx="2300814" cy="2111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18"/>
            <p:cNvCxnSpPr>
              <a:cxnSpLocks noChangeShapeType="1"/>
              <a:stCxn id="6" idx="2"/>
              <a:endCxn id="15" idx="1"/>
            </p:cNvCxnSpPr>
            <p:nvPr/>
          </p:nvCxnSpPr>
          <p:spPr bwMode="auto">
            <a:xfrm>
              <a:off x="3980968" y="4041655"/>
              <a:ext cx="2887562" cy="2111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19"/>
            <p:cNvCxnSpPr>
              <a:cxnSpLocks noChangeShapeType="1"/>
              <a:stCxn id="7" idx="2"/>
              <a:endCxn id="10" idx="7"/>
            </p:cNvCxnSpPr>
            <p:nvPr/>
          </p:nvCxnSpPr>
          <p:spPr bwMode="auto">
            <a:xfrm flipH="1">
              <a:off x="4027147" y="4041655"/>
              <a:ext cx="1648871" cy="2111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7" idx="2"/>
              <a:endCxn id="16" idx="1"/>
            </p:cNvCxnSpPr>
            <p:nvPr/>
          </p:nvCxnSpPr>
          <p:spPr bwMode="auto">
            <a:xfrm>
              <a:off x="5676018" y="4041655"/>
              <a:ext cx="1779260" cy="2111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7" idx="2"/>
              <a:endCxn id="15" idx="0"/>
            </p:cNvCxnSpPr>
            <p:nvPr/>
          </p:nvCxnSpPr>
          <p:spPr bwMode="auto">
            <a:xfrm>
              <a:off x="5676018" y="4041655"/>
              <a:ext cx="1238691" cy="20934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TextBox 2"/>
          <p:cNvSpPr txBox="1"/>
          <p:nvPr/>
        </p:nvSpPr>
        <p:spPr>
          <a:xfrm>
            <a:off x="6231250" y="1219200"/>
            <a:ext cx="1083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Positive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n-US" sz="2000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en-US" sz="2000" baseline="30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72400" y="1219200"/>
            <a:ext cx="1101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Negative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alibri"/>
                <a:cs typeface="Calibri" pitchFamily="34" charset="0"/>
              </a:rPr>
              <a:t>w</a:t>
            </a:r>
            <a:r>
              <a:rPr lang="en-US" sz="2000" baseline="30000" dirty="0" smtClean="0">
                <a:solidFill>
                  <a:srgbClr val="FF0000"/>
                </a:solidFill>
                <a:latin typeface="Calibri"/>
                <a:cs typeface="Calibri" pitchFamily="34" charset="0"/>
              </a:rPr>
              <a:t>-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800" y="5473547"/>
            <a:ext cx="32004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Can this be generalized to the case of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</a:rPr>
              <a:t>k</a:t>
            </a:r>
            <a:r>
              <a:rPr lang="en-US" sz="1800" dirty="0">
                <a:latin typeface="Calibri" panose="020F0502020204030204" pitchFamily="34" charset="0"/>
              </a:rPr>
              <a:t> labels,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</a:rPr>
              <a:t>k &gt;2</a:t>
            </a:r>
            <a:r>
              <a:rPr lang="en-US" sz="1800" dirty="0">
                <a:latin typeface="Calibri" panose="020F0502020204030204" pitchFamily="34" charset="0"/>
              </a:rPr>
              <a:t>? </a:t>
            </a:r>
          </a:p>
        </p:txBody>
      </p:sp>
      <p:grpSp>
        <p:nvGrpSpPr>
          <p:cNvPr id="26" name="Group 84"/>
          <p:cNvGrpSpPr>
            <a:grpSpLocks/>
          </p:cNvGrpSpPr>
          <p:nvPr/>
        </p:nvGrpSpPr>
        <p:grpSpPr bwMode="auto">
          <a:xfrm>
            <a:off x="6850864" y="4953000"/>
            <a:ext cx="1981200" cy="1676400"/>
            <a:chOff x="1680" y="1632"/>
            <a:chExt cx="2304" cy="1920"/>
          </a:xfrm>
        </p:grpSpPr>
        <p:grpSp>
          <p:nvGrpSpPr>
            <p:cNvPr id="27" name="Group 85"/>
            <p:cNvGrpSpPr>
              <a:grpSpLocks/>
            </p:cNvGrpSpPr>
            <p:nvPr/>
          </p:nvGrpSpPr>
          <p:grpSpPr bwMode="auto">
            <a:xfrm>
              <a:off x="1680" y="1632"/>
              <a:ext cx="1920" cy="1920"/>
              <a:chOff x="3936" y="1008"/>
              <a:chExt cx="1200" cy="1200"/>
            </a:xfrm>
          </p:grpSpPr>
          <p:sp>
            <p:nvSpPr>
              <p:cNvPr id="46" name="Line 86"/>
              <p:cNvSpPr>
                <a:spLocks noChangeShapeType="1"/>
              </p:cNvSpPr>
              <p:nvPr/>
            </p:nvSpPr>
            <p:spPr bwMode="auto">
              <a:xfrm flipH="1">
                <a:off x="4320" y="1440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87"/>
              <p:cNvSpPr>
                <a:spLocks noChangeShapeType="1"/>
              </p:cNvSpPr>
              <p:nvPr/>
            </p:nvSpPr>
            <p:spPr bwMode="auto">
              <a:xfrm>
                <a:off x="4320" y="1632"/>
                <a:ext cx="48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88"/>
              <p:cNvSpPr>
                <a:spLocks noChangeShapeType="1"/>
              </p:cNvSpPr>
              <p:nvPr/>
            </p:nvSpPr>
            <p:spPr bwMode="auto">
              <a:xfrm>
                <a:off x="4800" y="1728"/>
                <a:ext cx="33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89"/>
              <p:cNvSpPr>
                <a:spLocks noChangeShapeType="1"/>
              </p:cNvSpPr>
              <p:nvPr/>
            </p:nvSpPr>
            <p:spPr bwMode="auto">
              <a:xfrm flipV="1">
                <a:off x="4800" y="1008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90"/>
              <p:cNvSpPr>
                <a:spLocks noChangeShapeType="1"/>
              </p:cNvSpPr>
              <p:nvPr/>
            </p:nvSpPr>
            <p:spPr bwMode="auto">
              <a:xfrm flipH="1">
                <a:off x="3936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91"/>
            <p:cNvGrpSpPr>
              <a:grpSpLocks/>
            </p:cNvGrpSpPr>
            <p:nvPr/>
          </p:nvGrpSpPr>
          <p:grpSpPr bwMode="auto">
            <a:xfrm>
              <a:off x="1757" y="1939"/>
              <a:ext cx="2227" cy="1536"/>
              <a:chOff x="1757" y="1939"/>
              <a:chExt cx="2227" cy="1536"/>
            </a:xfrm>
          </p:grpSpPr>
          <p:sp>
            <p:nvSpPr>
              <p:cNvPr id="29" name="Oval 92"/>
              <p:cNvSpPr>
                <a:spLocks noChangeArrowheads="1"/>
              </p:cNvSpPr>
              <p:nvPr/>
            </p:nvSpPr>
            <p:spPr bwMode="auto">
              <a:xfrm flipV="1">
                <a:off x="2295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93"/>
              <p:cNvSpPr>
                <a:spLocks noChangeArrowheads="1"/>
              </p:cNvSpPr>
              <p:nvPr/>
            </p:nvSpPr>
            <p:spPr bwMode="auto">
              <a:xfrm flipV="1">
                <a:off x="2525" y="193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94"/>
              <p:cNvSpPr>
                <a:spLocks noChangeArrowheads="1"/>
              </p:cNvSpPr>
              <p:nvPr/>
            </p:nvSpPr>
            <p:spPr bwMode="auto">
              <a:xfrm flipV="1">
                <a:off x="2525" y="3168"/>
                <a:ext cx="154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95"/>
              <p:cNvSpPr>
                <a:spLocks noChangeArrowheads="1"/>
              </p:cNvSpPr>
              <p:nvPr/>
            </p:nvSpPr>
            <p:spPr bwMode="auto">
              <a:xfrm flipV="1">
                <a:off x="2755" y="2553"/>
                <a:ext cx="154" cy="1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96"/>
              <p:cNvSpPr>
                <a:spLocks noChangeArrowheads="1"/>
              </p:cNvSpPr>
              <p:nvPr/>
            </p:nvSpPr>
            <p:spPr bwMode="auto">
              <a:xfrm flipV="1">
                <a:off x="3600" y="2861"/>
                <a:ext cx="154" cy="15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97"/>
              <p:cNvSpPr>
                <a:spLocks noChangeArrowheads="1"/>
              </p:cNvSpPr>
              <p:nvPr/>
            </p:nvSpPr>
            <p:spPr bwMode="auto">
              <a:xfrm flipV="1">
                <a:off x="3754" y="2707"/>
                <a:ext cx="153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98"/>
              <p:cNvSpPr>
                <a:spLocks noChangeShapeType="1"/>
              </p:cNvSpPr>
              <p:nvPr/>
            </p:nvSpPr>
            <p:spPr bwMode="auto">
              <a:xfrm flipV="1">
                <a:off x="3062" y="2323"/>
                <a:ext cx="0" cy="4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Oval 99"/>
              <p:cNvSpPr>
                <a:spLocks noChangeArrowheads="1"/>
              </p:cNvSpPr>
              <p:nvPr/>
            </p:nvSpPr>
            <p:spPr bwMode="auto">
              <a:xfrm flipV="1">
                <a:off x="2909" y="2861"/>
                <a:ext cx="153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100"/>
              <p:cNvSpPr>
                <a:spLocks noChangeArrowheads="1"/>
              </p:cNvSpPr>
              <p:nvPr/>
            </p:nvSpPr>
            <p:spPr bwMode="auto">
              <a:xfrm flipV="1">
                <a:off x="3062" y="309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101"/>
              <p:cNvSpPr>
                <a:spLocks noChangeArrowheads="1"/>
              </p:cNvSpPr>
              <p:nvPr/>
            </p:nvSpPr>
            <p:spPr bwMode="auto">
              <a:xfrm flipV="1">
                <a:off x="3062" y="332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102"/>
              <p:cNvSpPr>
                <a:spLocks noChangeArrowheads="1"/>
              </p:cNvSpPr>
              <p:nvPr/>
            </p:nvSpPr>
            <p:spPr bwMode="auto">
              <a:xfrm flipV="1">
                <a:off x="3830" y="2937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103"/>
              <p:cNvSpPr>
                <a:spLocks noChangeArrowheads="1"/>
              </p:cNvSpPr>
              <p:nvPr/>
            </p:nvSpPr>
            <p:spPr bwMode="auto">
              <a:xfrm flipV="1">
                <a:off x="3523" y="2630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104"/>
              <p:cNvSpPr>
                <a:spLocks noChangeArrowheads="1"/>
              </p:cNvSpPr>
              <p:nvPr/>
            </p:nvSpPr>
            <p:spPr bwMode="auto">
              <a:xfrm flipV="1">
                <a:off x="2832" y="2477"/>
                <a:ext cx="154" cy="15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105"/>
              <p:cNvSpPr>
                <a:spLocks noChangeArrowheads="1"/>
              </p:cNvSpPr>
              <p:nvPr/>
            </p:nvSpPr>
            <p:spPr bwMode="auto">
              <a:xfrm flipV="1">
                <a:off x="2679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106"/>
              <p:cNvSpPr>
                <a:spLocks noChangeArrowheads="1"/>
              </p:cNvSpPr>
              <p:nvPr/>
            </p:nvSpPr>
            <p:spPr bwMode="auto">
              <a:xfrm flipV="1">
                <a:off x="2295" y="2323"/>
                <a:ext cx="153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107"/>
              <p:cNvSpPr>
                <a:spLocks noChangeArrowheads="1"/>
              </p:cNvSpPr>
              <p:nvPr/>
            </p:nvSpPr>
            <p:spPr bwMode="auto">
              <a:xfrm flipV="1">
                <a:off x="1757" y="2400"/>
                <a:ext cx="154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1" name="Rectangle 50"/>
          <p:cNvSpPr/>
          <p:nvPr/>
        </p:nvSpPr>
        <p:spPr>
          <a:xfrm>
            <a:off x="4572000" y="5623559"/>
            <a:ext cx="2030432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</a:rPr>
              <a:t>We need a “global” learning approach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30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Winnow’s Extensions</a:t>
            </a:r>
            <a:endParaRPr lang="en-US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72000"/>
          </a:xfrm>
        </p:spPr>
        <p:txBody>
          <a:bodyPr/>
          <a:lstStyle/>
          <a:p>
            <a:r>
              <a:rPr lang="en-US" sz="2000" dirty="0"/>
              <a:t>Winnow learns </a:t>
            </a:r>
            <a:r>
              <a:rPr lang="en-US" sz="2000" dirty="0">
                <a:solidFill>
                  <a:schemeClr val="hlink"/>
                </a:solidFill>
              </a:rPr>
              <a:t>monotone </a:t>
            </a:r>
            <a:r>
              <a:rPr lang="en-US" sz="2000" dirty="0" smtClean="0">
                <a:solidFill>
                  <a:schemeClr val="hlink"/>
                </a:solidFill>
              </a:rPr>
              <a:t>Boolean </a:t>
            </a:r>
            <a:r>
              <a:rPr lang="en-US" sz="2000" dirty="0">
                <a:solidFill>
                  <a:schemeClr val="hlink"/>
                </a:solidFill>
              </a:rPr>
              <a:t>functions</a:t>
            </a:r>
          </a:p>
          <a:p>
            <a:r>
              <a:rPr lang="en-US" sz="2000" dirty="0" smtClean="0"/>
              <a:t>We extended to general Boolean functions via</a:t>
            </a:r>
          </a:p>
          <a:p>
            <a:r>
              <a:rPr lang="en-US" sz="2200" dirty="0" smtClean="0"/>
              <a:t>“</a:t>
            </a:r>
            <a:r>
              <a:rPr lang="en-US" sz="2200" dirty="0"/>
              <a:t>Balanced Winnow”</a:t>
            </a:r>
          </a:p>
          <a:p>
            <a:pPr lvl="1"/>
            <a:r>
              <a:rPr lang="en-US" sz="1800" dirty="0"/>
              <a:t>2 weights per variable; </a:t>
            </a:r>
            <a:endParaRPr lang="en-US" sz="1800" dirty="0" smtClean="0"/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Decision:</a:t>
            </a:r>
            <a:r>
              <a:rPr lang="en-US" sz="1800" dirty="0" smtClean="0"/>
              <a:t> using the “effective weight”, </a:t>
            </a:r>
          </a:p>
          <a:p>
            <a:pPr marL="45720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the difference between w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and </a:t>
            </a:r>
            <a:r>
              <a:rPr lang="en-US" sz="1800" dirty="0" smtClean="0">
                <a:latin typeface="Calibri"/>
              </a:rPr>
              <a:t>w</a:t>
            </a:r>
            <a:r>
              <a:rPr lang="en-US" sz="1800" baseline="30000" dirty="0" smtClean="0">
                <a:latin typeface="Calibri"/>
              </a:rPr>
              <a:t>-</a:t>
            </a:r>
            <a:endParaRPr lang="en-US" sz="1800" baseline="30000" dirty="0">
              <a:latin typeface="Calibri"/>
            </a:endParaRPr>
          </a:p>
          <a:p>
            <a:pPr lvl="1"/>
            <a:r>
              <a:rPr lang="en-US" sz="1800" dirty="0" smtClean="0"/>
              <a:t>This is equivalent to the Winner take all decision 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Learning: </a:t>
            </a:r>
            <a:r>
              <a:rPr lang="en-US" sz="1800" dirty="0" smtClean="0"/>
              <a:t>In principle, it is possible to use the 1-vs-all rule and update each set of n weights </a:t>
            </a:r>
            <a:r>
              <a:rPr lang="en-US" sz="1800" dirty="0" smtClean="0">
                <a:solidFill>
                  <a:srgbClr val="0000FF"/>
                </a:solidFill>
              </a:rPr>
              <a:t>separately</a:t>
            </a:r>
            <a:r>
              <a:rPr lang="en-US" sz="1800" dirty="0" smtClean="0"/>
              <a:t>, but we suggested the “balanced” Update rule that takes into account how both sets of </a:t>
            </a:r>
            <a:r>
              <a:rPr lang="en-US" sz="1800" dirty="0" smtClean="0">
                <a:solidFill>
                  <a:srgbClr val="FF0000"/>
                </a:solidFill>
              </a:rPr>
              <a:t>n</a:t>
            </a:r>
            <a:r>
              <a:rPr lang="en-US" sz="1800" dirty="0" smtClean="0"/>
              <a:t> weights predict on example </a:t>
            </a:r>
            <a:r>
              <a:rPr lang="en-US" sz="1800" dirty="0" smtClean="0">
                <a:solidFill>
                  <a:srgbClr val="FF0000"/>
                </a:solidFill>
              </a:rPr>
              <a:t>x</a:t>
            </a:r>
            <a:endParaRPr 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200708" name="Object 4"/>
          <p:cNvGraphicFramePr>
            <a:graphicFrameLocks noChangeAspect="1"/>
          </p:cNvGraphicFramePr>
          <p:nvPr>
            <p:extLst/>
          </p:nvPr>
        </p:nvGraphicFramePr>
        <p:xfrm>
          <a:off x="152400" y="4953000"/>
          <a:ext cx="71120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משוואה" r:id="rId4" imgW="3530600" imgH="203200" progId="Equation.3">
                  <p:embed/>
                </p:oleObj>
              </mc:Choice>
              <mc:Fallback>
                <p:oleObj name="משוואה" r:id="rId4" imgW="3530600" imgH="203200" progId="Equation.3">
                  <p:embed/>
                  <p:pic>
                    <p:nvPicPr>
                      <p:cNvPr id="2007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953000"/>
                        <a:ext cx="71120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744573" y="1371600"/>
            <a:ext cx="3170827" cy="2216554"/>
            <a:chOff x="3329025" y="3795371"/>
            <a:chExt cx="4237627" cy="2462838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3850579" y="3795371"/>
              <a:ext cx="260777" cy="24628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5545630" y="3795371"/>
              <a:ext cx="260777" cy="24628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3329025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3915773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4502522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5089270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5676018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6262767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6849515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7436263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" name="AutoShape 15"/>
            <p:cNvCxnSpPr>
              <a:cxnSpLocks noChangeShapeType="1"/>
              <a:stCxn id="6" idx="2"/>
              <a:endCxn id="9" idx="0"/>
            </p:cNvCxnSpPr>
            <p:nvPr/>
          </p:nvCxnSpPr>
          <p:spPr bwMode="auto">
            <a:xfrm flipH="1">
              <a:off x="3394219" y="4041655"/>
              <a:ext cx="586748" cy="20934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6"/>
            <p:cNvCxnSpPr>
              <a:cxnSpLocks noChangeShapeType="1"/>
              <a:stCxn id="6" idx="2"/>
              <a:endCxn id="12" idx="0"/>
            </p:cNvCxnSpPr>
            <p:nvPr/>
          </p:nvCxnSpPr>
          <p:spPr bwMode="auto">
            <a:xfrm>
              <a:off x="3980968" y="4041655"/>
              <a:ext cx="1173497" cy="20934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7"/>
            <p:cNvCxnSpPr>
              <a:cxnSpLocks noChangeShapeType="1"/>
              <a:stCxn id="6" idx="2"/>
              <a:endCxn id="14" idx="1"/>
            </p:cNvCxnSpPr>
            <p:nvPr/>
          </p:nvCxnSpPr>
          <p:spPr bwMode="auto">
            <a:xfrm>
              <a:off x="3980968" y="4041655"/>
              <a:ext cx="2300814" cy="2111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18"/>
            <p:cNvCxnSpPr>
              <a:cxnSpLocks noChangeShapeType="1"/>
              <a:stCxn id="6" idx="2"/>
              <a:endCxn id="15" idx="1"/>
            </p:cNvCxnSpPr>
            <p:nvPr/>
          </p:nvCxnSpPr>
          <p:spPr bwMode="auto">
            <a:xfrm>
              <a:off x="3980968" y="4041655"/>
              <a:ext cx="2887562" cy="2111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19"/>
            <p:cNvCxnSpPr>
              <a:cxnSpLocks noChangeShapeType="1"/>
              <a:stCxn id="7" idx="2"/>
              <a:endCxn id="10" idx="7"/>
            </p:cNvCxnSpPr>
            <p:nvPr/>
          </p:nvCxnSpPr>
          <p:spPr bwMode="auto">
            <a:xfrm flipH="1">
              <a:off x="4027147" y="4041655"/>
              <a:ext cx="1648871" cy="2111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7" idx="2"/>
              <a:endCxn id="16" idx="1"/>
            </p:cNvCxnSpPr>
            <p:nvPr/>
          </p:nvCxnSpPr>
          <p:spPr bwMode="auto">
            <a:xfrm>
              <a:off x="5676018" y="4041655"/>
              <a:ext cx="1779260" cy="2111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7" idx="2"/>
              <a:endCxn id="15" idx="0"/>
            </p:cNvCxnSpPr>
            <p:nvPr/>
          </p:nvCxnSpPr>
          <p:spPr bwMode="auto">
            <a:xfrm>
              <a:off x="5676018" y="4041655"/>
              <a:ext cx="1238691" cy="20934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TextBox 2"/>
          <p:cNvSpPr txBox="1"/>
          <p:nvPr/>
        </p:nvSpPr>
        <p:spPr>
          <a:xfrm>
            <a:off x="6231250" y="1219200"/>
            <a:ext cx="1083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Positive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n-US" sz="2000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en-US" sz="2000" baseline="30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72400" y="1219200"/>
            <a:ext cx="1101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Negative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alibri"/>
                <a:cs typeface="Calibri" pitchFamily="34" charset="0"/>
              </a:rPr>
              <a:t>w</a:t>
            </a:r>
            <a:r>
              <a:rPr lang="en-US" sz="2000" baseline="30000" dirty="0" smtClean="0">
                <a:solidFill>
                  <a:srgbClr val="FF0000"/>
                </a:solidFill>
                <a:latin typeface="Calibri"/>
                <a:cs typeface="Calibri" pitchFamily="34" charset="0"/>
              </a:rPr>
              <a:t>-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800" y="5473547"/>
            <a:ext cx="32004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Can this be generalized to the case of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</a:rPr>
              <a:t>k</a:t>
            </a:r>
            <a:r>
              <a:rPr lang="en-US" sz="1800" dirty="0">
                <a:latin typeface="Calibri" panose="020F0502020204030204" pitchFamily="34" charset="0"/>
              </a:rPr>
              <a:t> labels,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</a:rPr>
              <a:t>k &gt;2</a:t>
            </a:r>
            <a:r>
              <a:rPr lang="en-US" sz="1800" dirty="0">
                <a:latin typeface="Calibri" panose="020F0502020204030204" pitchFamily="34" charset="0"/>
              </a:rPr>
              <a:t>? </a:t>
            </a:r>
          </a:p>
        </p:txBody>
      </p:sp>
      <p:grpSp>
        <p:nvGrpSpPr>
          <p:cNvPr id="26" name="Group 84"/>
          <p:cNvGrpSpPr>
            <a:grpSpLocks/>
          </p:cNvGrpSpPr>
          <p:nvPr/>
        </p:nvGrpSpPr>
        <p:grpSpPr bwMode="auto">
          <a:xfrm>
            <a:off x="6850864" y="4953000"/>
            <a:ext cx="1981200" cy="1676400"/>
            <a:chOff x="1680" y="1632"/>
            <a:chExt cx="2304" cy="1920"/>
          </a:xfrm>
        </p:grpSpPr>
        <p:grpSp>
          <p:nvGrpSpPr>
            <p:cNvPr id="27" name="Group 85"/>
            <p:cNvGrpSpPr>
              <a:grpSpLocks/>
            </p:cNvGrpSpPr>
            <p:nvPr/>
          </p:nvGrpSpPr>
          <p:grpSpPr bwMode="auto">
            <a:xfrm>
              <a:off x="1680" y="1632"/>
              <a:ext cx="1920" cy="1920"/>
              <a:chOff x="3936" y="1008"/>
              <a:chExt cx="1200" cy="1200"/>
            </a:xfrm>
          </p:grpSpPr>
          <p:sp>
            <p:nvSpPr>
              <p:cNvPr id="46" name="Line 86"/>
              <p:cNvSpPr>
                <a:spLocks noChangeShapeType="1"/>
              </p:cNvSpPr>
              <p:nvPr/>
            </p:nvSpPr>
            <p:spPr bwMode="auto">
              <a:xfrm flipH="1">
                <a:off x="4320" y="1440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87"/>
              <p:cNvSpPr>
                <a:spLocks noChangeShapeType="1"/>
              </p:cNvSpPr>
              <p:nvPr/>
            </p:nvSpPr>
            <p:spPr bwMode="auto">
              <a:xfrm>
                <a:off x="4320" y="1632"/>
                <a:ext cx="48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88"/>
              <p:cNvSpPr>
                <a:spLocks noChangeShapeType="1"/>
              </p:cNvSpPr>
              <p:nvPr/>
            </p:nvSpPr>
            <p:spPr bwMode="auto">
              <a:xfrm>
                <a:off x="4800" y="1728"/>
                <a:ext cx="33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89"/>
              <p:cNvSpPr>
                <a:spLocks noChangeShapeType="1"/>
              </p:cNvSpPr>
              <p:nvPr/>
            </p:nvSpPr>
            <p:spPr bwMode="auto">
              <a:xfrm flipV="1">
                <a:off x="4800" y="1008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90"/>
              <p:cNvSpPr>
                <a:spLocks noChangeShapeType="1"/>
              </p:cNvSpPr>
              <p:nvPr/>
            </p:nvSpPr>
            <p:spPr bwMode="auto">
              <a:xfrm flipH="1">
                <a:off x="3936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91"/>
            <p:cNvGrpSpPr>
              <a:grpSpLocks/>
            </p:cNvGrpSpPr>
            <p:nvPr/>
          </p:nvGrpSpPr>
          <p:grpSpPr bwMode="auto">
            <a:xfrm>
              <a:off x="1757" y="1939"/>
              <a:ext cx="2227" cy="1536"/>
              <a:chOff x="1757" y="1939"/>
              <a:chExt cx="2227" cy="1536"/>
            </a:xfrm>
          </p:grpSpPr>
          <p:sp>
            <p:nvSpPr>
              <p:cNvPr id="29" name="Oval 92"/>
              <p:cNvSpPr>
                <a:spLocks noChangeArrowheads="1"/>
              </p:cNvSpPr>
              <p:nvPr/>
            </p:nvSpPr>
            <p:spPr bwMode="auto">
              <a:xfrm flipV="1">
                <a:off x="2295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93"/>
              <p:cNvSpPr>
                <a:spLocks noChangeArrowheads="1"/>
              </p:cNvSpPr>
              <p:nvPr/>
            </p:nvSpPr>
            <p:spPr bwMode="auto">
              <a:xfrm flipV="1">
                <a:off x="2525" y="193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94"/>
              <p:cNvSpPr>
                <a:spLocks noChangeArrowheads="1"/>
              </p:cNvSpPr>
              <p:nvPr/>
            </p:nvSpPr>
            <p:spPr bwMode="auto">
              <a:xfrm flipV="1">
                <a:off x="2525" y="3168"/>
                <a:ext cx="154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95"/>
              <p:cNvSpPr>
                <a:spLocks noChangeArrowheads="1"/>
              </p:cNvSpPr>
              <p:nvPr/>
            </p:nvSpPr>
            <p:spPr bwMode="auto">
              <a:xfrm flipV="1">
                <a:off x="2755" y="2553"/>
                <a:ext cx="154" cy="1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96"/>
              <p:cNvSpPr>
                <a:spLocks noChangeArrowheads="1"/>
              </p:cNvSpPr>
              <p:nvPr/>
            </p:nvSpPr>
            <p:spPr bwMode="auto">
              <a:xfrm flipV="1">
                <a:off x="3600" y="2861"/>
                <a:ext cx="154" cy="15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97"/>
              <p:cNvSpPr>
                <a:spLocks noChangeArrowheads="1"/>
              </p:cNvSpPr>
              <p:nvPr/>
            </p:nvSpPr>
            <p:spPr bwMode="auto">
              <a:xfrm flipV="1">
                <a:off x="3754" y="2707"/>
                <a:ext cx="153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98"/>
              <p:cNvSpPr>
                <a:spLocks noChangeShapeType="1"/>
              </p:cNvSpPr>
              <p:nvPr/>
            </p:nvSpPr>
            <p:spPr bwMode="auto">
              <a:xfrm flipV="1">
                <a:off x="3062" y="2323"/>
                <a:ext cx="0" cy="4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Oval 99"/>
              <p:cNvSpPr>
                <a:spLocks noChangeArrowheads="1"/>
              </p:cNvSpPr>
              <p:nvPr/>
            </p:nvSpPr>
            <p:spPr bwMode="auto">
              <a:xfrm flipV="1">
                <a:off x="2909" y="2861"/>
                <a:ext cx="153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100"/>
              <p:cNvSpPr>
                <a:spLocks noChangeArrowheads="1"/>
              </p:cNvSpPr>
              <p:nvPr/>
            </p:nvSpPr>
            <p:spPr bwMode="auto">
              <a:xfrm flipV="1">
                <a:off x="3062" y="309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101"/>
              <p:cNvSpPr>
                <a:spLocks noChangeArrowheads="1"/>
              </p:cNvSpPr>
              <p:nvPr/>
            </p:nvSpPr>
            <p:spPr bwMode="auto">
              <a:xfrm flipV="1">
                <a:off x="3062" y="332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102"/>
              <p:cNvSpPr>
                <a:spLocks noChangeArrowheads="1"/>
              </p:cNvSpPr>
              <p:nvPr/>
            </p:nvSpPr>
            <p:spPr bwMode="auto">
              <a:xfrm flipV="1">
                <a:off x="3830" y="2937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103"/>
              <p:cNvSpPr>
                <a:spLocks noChangeArrowheads="1"/>
              </p:cNvSpPr>
              <p:nvPr/>
            </p:nvSpPr>
            <p:spPr bwMode="auto">
              <a:xfrm flipV="1">
                <a:off x="3523" y="2630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104"/>
              <p:cNvSpPr>
                <a:spLocks noChangeArrowheads="1"/>
              </p:cNvSpPr>
              <p:nvPr/>
            </p:nvSpPr>
            <p:spPr bwMode="auto">
              <a:xfrm flipV="1">
                <a:off x="2832" y="2477"/>
                <a:ext cx="154" cy="15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105"/>
              <p:cNvSpPr>
                <a:spLocks noChangeArrowheads="1"/>
              </p:cNvSpPr>
              <p:nvPr/>
            </p:nvSpPr>
            <p:spPr bwMode="auto">
              <a:xfrm flipV="1">
                <a:off x="2679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106"/>
              <p:cNvSpPr>
                <a:spLocks noChangeArrowheads="1"/>
              </p:cNvSpPr>
              <p:nvPr/>
            </p:nvSpPr>
            <p:spPr bwMode="auto">
              <a:xfrm flipV="1">
                <a:off x="2295" y="2323"/>
                <a:ext cx="153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107"/>
              <p:cNvSpPr>
                <a:spLocks noChangeArrowheads="1"/>
              </p:cNvSpPr>
              <p:nvPr/>
            </p:nvSpPr>
            <p:spPr bwMode="auto">
              <a:xfrm flipV="1">
                <a:off x="1757" y="2400"/>
                <a:ext cx="154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1" name="Rectangle 50"/>
          <p:cNvSpPr/>
          <p:nvPr/>
        </p:nvSpPr>
        <p:spPr>
          <a:xfrm>
            <a:off x="4572000" y="5623559"/>
            <a:ext cx="2030432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</a:rPr>
              <a:t>We need a “global” learning approach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1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Balanced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C921938-476A-4922-BE24-3B8F6A2854D9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43000" y="1415450"/>
            <a:ext cx="7162800" cy="4525963"/>
          </a:xfrm>
        </p:spPr>
        <p:txBody>
          <a:bodyPr/>
          <a:lstStyle/>
          <a:p>
            <a:r>
              <a:rPr lang="en-US" sz="2000" dirty="0"/>
              <a:t>In </a:t>
            </a:r>
            <a:r>
              <a:rPr lang="en-US" sz="2000" dirty="0" smtClean="0"/>
              <a:t>a 1-vs-all training </a:t>
            </a:r>
            <a:r>
              <a:rPr lang="en-US" sz="2000" dirty="0"/>
              <a:t>you have a target node that represents </a:t>
            </a:r>
            <a:r>
              <a:rPr lang="en-US" sz="2000" dirty="0">
                <a:solidFill>
                  <a:srgbClr val="0000FF"/>
                </a:solidFill>
              </a:rPr>
              <a:t>positive</a:t>
            </a:r>
            <a:r>
              <a:rPr lang="en-US" sz="2000" dirty="0"/>
              <a:t> examples and target node that represents </a:t>
            </a:r>
            <a:r>
              <a:rPr lang="en-US" sz="2000" dirty="0">
                <a:solidFill>
                  <a:srgbClr val="FF0000"/>
                </a:solidFill>
              </a:rPr>
              <a:t>negative</a:t>
            </a:r>
            <a:r>
              <a:rPr lang="en-US" sz="2000" dirty="0"/>
              <a:t> examples. </a:t>
            </a:r>
          </a:p>
          <a:p>
            <a:r>
              <a:rPr lang="en-US" sz="2000" dirty="0"/>
              <a:t>Typically, we train each node separately (mine/not-mine example).</a:t>
            </a:r>
          </a:p>
          <a:p>
            <a:r>
              <a:rPr lang="en-US" sz="2000" dirty="0"/>
              <a:t>Rather, given an example we could say: this is more a </a:t>
            </a:r>
            <a:r>
              <a:rPr lang="en-US" sz="2000" dirty="0">
                <a:solidFill>
                  <a:srgbClr val="FF0000"/>
                </a:solidFill>
              </a:rPr>
              <a:t>+</a:t>
            </a:r>
            <a:r>
              <a:rPr lang="en-US" sz="2000" dirty="0"/>
              <a:t> example than a </a:t>
            </a:r>
            <a:r>
              <a:rPr lang="en-US" sz="2000" dirty="0">
                <a:solidFill>
                  <a:srgbClr val="FF0000"/>
                </a:solidFill>
              </a:rPr>
              <a:t>–</a:t>
            </a:r>
            <a:r>
              <a:rPr lang="en-US" sz="2000" dirty="0"/>
              <a:t> example.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We compared the activation of the different target nodes (classifiers) on a given example.  (This example is more class</a:t>
            </a:r>
            <a:r>
              <a:rPr lang="en-US" sz="2000" dirty="0">
                <a:solidFill>
                  <a:srgbClr val="FF0000"/>
                </a:solidFill>
              </a:rPr>
              <a:t> +</a:t>
            </a:r>
            <a:r>
              <a:rPr lang="en-US" sz="2000" dirty="0"/>
              <a:t> than class</a:t>
            </a:r>
            <a:r>
              <a:rPr lang="en-US" sz="2000" dirty="0">
                <a:solidFill>
                  <a:srgbClr val="FF0000"/>
                </a:solidFill>
              </a:rPr>
              <a:t> -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Can this be generalized to the case of </a:t>
            </a:r>
            <a:r>
              <a:rPr lang="en-US" sz="2000" dirty="0">
                <a:solidFill>
                  <a:srgbClr val="FF0000"/>
                </a:solidFill>
              </a:rPr>
              <a:t>k</a:t>
            </a:r>
            <a:r>
              <a:rPr lang="en-US" sz="2000" dirty="0"/>
              <a:t> labels, </a:t>
            </a:r>
            <a:r>
              <a:rPr lang="en-US" sz="2000" dirty="0">
                <a:solidFill>
                  <a:srgbClr val="FF0000"/>
                </a:solidFill>
              </a:rPr>
              <a:t>k &gt;2</a:t>
            </a:r>
            <a:r>
              <a:rPr lang="en-US" sz="2000" dirty="0"/>
              <a:t>? </a:t>
            </a:r>
            <a:endParaRPr lang="en-US" sz="2000" b="1" dirty="0">
              <a:sym typeface="Symbol" pitchFamily="18" charset="2"/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/>
          </p:nvPr>
        </p:nvGraphicFramePr>
        <p:xfrm>
          <a:off x="1371600" y="3810000"/>
          <a:ext cx="76962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משוואה" r:id="rId4" imgW="3530600" imgH="203200" progId="Equation.3">
                  <p:embed/>
                </p:oleObj>
              </mc:Choice>
              <mc:Fallback>
                <p:oleObj name="משוואה" r:id="rId4" imgW="3530600" imgH="203200" progId="Equation.3">
                  <p:embed/>
                  <p:pic>
                    <p:nvPicPr>
                      <p:cNvPr id="2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10000"/>
                        <a:ext cx="769620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463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Introduction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Combining binary classifiers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One-vs-all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All-vs-all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Error correcting codes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CC3333"/>
                </a:solidFill>
              </a:rPr>
              <a:t>Training a single (global) classifier</a:t>
            </a:r>
          </a:p>
          <a:p>
            <a:pPr lvl="1">
              <a:lnSpc>
                <a:spcPct val="120000"/>
              </a:lnSpc>
            </a:pPr>
            <a:r>
              <a:rPr lang="en-US" u="sng" dirty="0" smtClean="0">
                <a:solidFill>
                  <a:srgbClr val="CC3333"/>
                </a:solidFill>
              </a:rPr>
              <a:t>Multiclass SVM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CC3333"/>
                </a:solidFill>
              </a:rPr>
              <a:t>Constraint classification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3A307CF-84E0-A549-BBF2-3CB035FBC747}" type="slidenum">
              <a:rPr lang="en-US" smtClean="0"/>
              <a:t>47</a:t>
            </a:fld>
            <a:endParaRPr lang="en-US" dirty="0"/>
          </a:p>
        </p:txBody>
      </p:sp>
      <p:pic>
        <p:nvPicPr>
          <p:cNvPr id="5" name="Picture 2" descr="Image result for checkmark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29777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heckmark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8337"/>
            <a:ext cx="29777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heckmark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05400"/>
            <a:ext cx="29777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38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Recall: Margin for binary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CC3333"/>
                </a:solidFill>
              </a:rPr>
              <a:t>margin</a:t>
            </a:r>
            <a:r>
              <a:rPr lang="en-US" dirty="0" smtClean="0"/>
              <a:t> of a </a:t>
            </a:r>
            <a:r>
              <a:rPr lang="en-US" dirty="0" err="1" smtClean="0"/>
              <a:t>hyperplane</a:t>
            </a:r>
            <a:r>
              <a:rPr lang="en-US" dirty="0" smtClean="0"/>
              <a:t> for a dataset is the distance between the </a:t>
            </a:r>
            <a:r>
              <a:rPr lang="en-US" dirty="0" err="1" smtClean="0"/>
              <a:t>hyperplane</a:t>
            </a:r>
            <a:r>
              <a:rPr lang="en-US" dirty="0" smtClean="0"/>
              <a:t> and the data point nearest to it.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E8F84E70-49F1-4D48-A830-2CD8E288FC71}" type="slidenum">
              <a:rPr lang="en-US" smtClean="0"/>
              <a:t>48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845360" y="3470474"/>
            <a:ext cx="1469486" cy="1044952"/>
            <a:chOff x="4279516" y="2394188"/>
            <a:chExt cx="1469486" cy="1044952"/>
          </a:xfrm>
        </p:grpSpPr>
        <p:sp>
          <p:nvSpPr>
            <p:cNvPr id="33" name="TextBox 32"/>
            <p:cNvSpPr txBox="1"/>
            <p:nvPr/>
          </p:nvSpPr>
          <p:spPr>
            <a:xfrm>
              <a:off x="4673600" y="245872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79516" y="289474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30800" y="257885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30800" y="291592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27600" y="243840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82324" y="2394188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84800" y="255853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84800" y="289560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4401" y="3535006"/>
            <a:ext cx="1139937" cy="1725672"/>
            <a:chOff x="4514116" y="4353838"/>
            <a:chExt cx="1139937" cy="1725672"/>
          </a:xfrm>
        </p:grpSpPr>
        <p:sp>
          <p:nvSpPr>
            <p:cNvPr id="15" name="TextBox 14"/>
            <p:cNvSpPr txBox="1"/>
            <p:nvPr/>
          </p:nvSpPr>
          <p:spPr>
            <a:xfrm>
              <a:off x="4592320" y="438912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14116" y="4878586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97120" y="469392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70664" y="525149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54656" y="4353838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41784" y="4878586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26082" y="469392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66516" y="5030986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49520" y="484632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23064" y="540389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07056" y="4506238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94184" y="5030986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97120" y="469392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18916" y="5183386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01920" y="499872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75464" y="555629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59456" y="4658638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46584" y="5183386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148304" y="3003530"/>
            <a:ext cx="0" cy="27895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72160" y="4050921"/>
            <a:ext cx="6746240" cy="164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12067" y="2916834"/>
            <a:ext cx="1827377" cy="2749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529667" y="4300371"/>
            <a:ext cx="448733" cy="306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095689" y="4649281"/>
            <a:ext cx="382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Margin with respect to this </a:t>
            </a:r>
            <a:r>
              <a:rPr lang="en-US" sz="1800" dirty="0" err="1" smtClean="0">
                <a:latin typeface="+mn-lt"/>
              </a:rPr>
              <a:t>hyperplane</a:t>
            </a:r>
            <a:endParaRPr lang="en-US" sz="1800" dirty="0">
              <a:latin typeface="+mn-lt"/>
            </a:endParaRPr>
          </a:p>
        </p:txBody>
      </p:sp>
      <p:cxnSp>
        <p:nvCxnSpPr>
          <p:cNvPr id="57" name="Straight Arrow Connector 56"/>
          <p:cNvCxnSpPr>
            <a:stCxn id="55" idx="1"/>
          </p:cNvCxnSpPr>
          <p:nvPr/>
        </p:nvCxnSpPr>
        <p:spPr>
          <a:xfrm flipH="1" flipV="1">
            <a:off x="4766733" y="4649281"/>
            <a:ext cx="328956" cy="18466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871758" y="2683719"/>
            <a:ext cx="1827377" cy="2749014"/>
          </a:xfrm>
          <a:prstGeom prst="line">
            <a:avLst/>
          </a:prstGeom>
          <a:ln>
            <a:solidFill>
              <a:srgbClr val="3366C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969238" y="3195610"/>
            <a:ext cx="1827377" cy="2749014"/>
          </a:xfrm>
          <a:prstGeom prst="line">
            <a:avLst/>
          </a:prstGeom>
          <a:ln>
            <a:solidFill>
              <a:srgbClr val="3366C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423025" y="3634820"/>
            <a:ext cx="448733" cy="306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34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Margin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51291"/>
            <a:ext cx="7772400" cy="431898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C921938-476A-4922-BE24-3B8F6A2854D9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Boosting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Boosting is (today) a general learning paradigm for putting together a Strong Learner, given a collection (possibly infinite) of Weak Learners.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original Boosting Algorithm was proposed as an answer to a theoretical question in PAC learning. </a:t>
            </a:r>
            <a:r>
              <a:rPr lang="en-US" sz="2000" dirty="0">
                <a:solidFill>
                  <a:srgbClr val="FF0000"/>
                </a:solidFill>
              </a:rPr>
              <a:t>[The Strength of Weak Learnability; </a:t>
            </a:r>
            <a:r>
              <a:rPr lang="en-US" sz="2000" dirty="0" err="1">
                <a:solidFill>
                  <a:srgbClr val="FF0000"/>
                </a:solidFill>
              </a:rPr>
              <a:t>Schapire</a:t>
            </a:r>
            <a:r>
              <a:rPr lang="en-US" sz="2000" dirty="0">
                <a:solidFill>
                  <a:srgbClr val="FF0000"/>
                </a:solidFill>
              </a:rPr>
              <a:t>, 89]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Consequently, Boosting has interesting theoretical implications, e.g., on the relations between PAC learnability and compression.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If </a:t>
            </a:r>
            <a:r>
              <a:rPr lang="en-US" sz="2000" dirty="0"/>
              <a:t>a concept class is efficiently PAC learnable then it is efficiently PAC learnable by an algorithm whose required memory is bounded by a polynomial in n, size c and log(1/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</a:t>
            </a:r>
            <a:r>
              <a:rPr lang="en-US" sz="2000" dirty="0"/>
              <a:t>).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There </a:t>
            </a:r>
            <a:r>
              <a:rPr lang="en-US" sz="2000" dirty="0"/>
              <a:t>is no concept class for which efficient PAC learnability requires that the entire sample be contained in memory at one time – there is always another algorithm that “forgets” most of the sample.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AD53A2-F8D2-4BC1-814D-BCE2F6B180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78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1" grpId="0" uiExpand="1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SVM (Intuition)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Recall: Binary SVM</a:t>
            </a:r>
          </a:p>
          <a:p>
            <a:pPr lvl="1"/>
            <a:r>
              <a:rPr lang="en-US" dirty="0" smtClean="0"/>
              <a:t>Maximize margin</a:t>
            </a:r>
          </a:p>
          <a:p>
            <a:pPr lvl="1"/>
            <a:r>
              <a:rPr lang="en-US" dirty="0" smtClean="0"/>
              <a:t>Equivalently, </a:t>
            </a:r>
          </a:p>
          <a:p>
            <a:pPr marL="914400" lvl="2" indent="0">
              <a:buNone/>
            </a:pPr>
            <a:r>
              <a:rPr lang="en-US" dirty="0" smtClean="0"/>
              <a:t>Minimize norm of weight vector, while keeping the closest points to the hyperplane with a score </a:t>
            </a:r>
            <a:r>
              <a:rPr lang="en-US" dirty="0" smtClean="0">
                <a:latin typeface="cmsy10"/>
                <a:ea typeface="cmsy10"/>
                <a:cs typeface="cmsy10"/>
              </a:rPr>
              <a:t>§</a:t>
            </a:r>
            <a:r>
              <a:rPr lang="en-US" dirty="0" smtClean="0"/>
              <a:t>1</a:t>
            </a:r>
            <a:endParaRPr lang="en-US" b="1" dirty="0" smtClean="0"/>
          </a:p>
          <a:p>
            <a:endParaRPr lang="en-US" dirty="0"/>
          </a:p>
          <a:p>
            <a:r>
              <a:rPr lang="en-US" dirty="0" smtClean="0"/>
              <a:t>Multiclass SVM</a:t>
            </a:r>
          </a:p>
          <a:p>
            <a:pPr lvl="1"/>
            <a:r>
              <a:rPr lang="en-US" dirty="0" smtClean="0"/>
              <a:t>Each label has a different weight vector (like one-vs-all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But, weight vectors are </a:t>
            </a:r>
            <a:r>
              <a:rPr lang="en-US" dirty="0" smtClean="0">
                <a:solidFill>
                  <a:srgbClr val="245795"/>
                </a:solidFill>
              </a:rPr>
              <a:t>not</a:t>
            </a:r>
            <a:r>
              <a:rPr lang="en-US" dirty="0" smtClean="0"/>
              <a:t> learned </a:t>
            </a:r>
            <a:r>
              <a:rPr lang="en-US" dirty="0" err="1" smtClean="0"/>
              <a:t>independenty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Maximize multiclass margin</a:t>
            </a:r>
          </a:p>
          <a:p>
            <a:pPr lvl="1"/>
            <a:r>
              <a:rPr lang="en-US" dirty="0" smtClean="0"/>
              <a:t>Equivalently,</a:t>
            </a:r>
          </a:p>
          <a:p>
            <a:pPr marL="914400" lvl="2" indent="0">
              <a:buNone/>
            </a:pPr>
            <a:r>
              <a:rPr lang="en-US" dirty="0" smtClean="0"/>
              <a:t>Minimize total norm of the weight vectors while making sure  that the true label scores at least 1 more than the second best one.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3A307CF-84E0-A549-BBF2-3CB035FBC74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8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Region 2014-09-09 at 16.02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10" y="2922082"/>
            <a:ext cx="6614848" cy="1576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Multiclass SVM in the separable case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A307CF-84E0-A549-BBF2-3CB035FBC747}" type="slidenum">
              <a:rPr lang="en-US" smtClean="0"/>
              <a:t>51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491770" y="2779375"/>
            <a:ext cx="2497643" cy="1719074"/>
            <a:chOff x="3491770" y="2467790"/>
            <a:chExt cx="2497643" cy="1719074"/>
          </a:xfrm>
        </p:grpSpPr>
        <p:sp>
          <p:nvSpPr>
            <p:cNvPr id="8" name="Rectangle 7"/>
            <p:cNvSpPr/>
            <p:nvPr/>
          </p:nvSpPr>
          <p:spPr>
            <a:xfrm>
              <a:off x="4008213" y="2467790"/>
              <a:ext cx="1981200" cy="726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1770" y="3883445"/>
              <a:ext cx="2359635" cy="303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92275" y="3265718"/>
              <a:ext cx="449580" cy="269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5322" y="1295678"/>
            <a:ext cx="2348785" cy="1118950"/>
            <a:chOff x="375322" y="993500"/>
            <a:chExt cx="2348785" cy="1118950"/>
          </a:xfrm>
        </p:grpSpPr>
        <p:pic>
          <p:nvPicPr>
            <p:cNvPr id="13" name="Picture 12" descr="Screen Region 2014-09-01 at 18.31.19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322" y="1362832"/>
              <a:ext cx="2083398" cy="74961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75322" y="993500"/>
              <a:ext cx="2348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Recall hard binary SVM</a:t>
              </a:r>
              <a:endParaRPr lang="en-US" sz="1800" dirty="0">
                <a:latin typeface="+mn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6794" y="3863255"/>
            <a:ext cx="4149632" cy="1546945"/>
            <a:chOff x="1798321" y="3742506"/>
            <a:chExt cx="4149632" cy="1546945"/>
          </a:xfrm>
        </p:grpSpPr>
        <p:sp>
          <p:nvSpPr>
            <p:cNvPr id="12" name="TextBox 11"/>
            <p:cNvSpPr txBox="1"/>
            <p:nvPr/>
          </p:nvSpPr>
          <p:spPr>
            <a:xfrm>
              <a:off x="1798321" y="4643120"/>
              <a:ext cx="3972559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The score for the true label is higher than the score for </a:t>
              </a:r>
              <a:r>
                <a:rPr lang="en-US" sz="1800" b="1" i="1" dirty="0" smtClean="0"/>
                <a:t>any</a:t>
              </a:r>
              <a:r>
                <a:rPr lang="en-US" sz="1800" dirty="0" smtClean="0"/>
                <a:t> other label by 1</a:t>
              </a:r>
              <a:endParaRPr lang="en-US" sz="18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999808" y="3767031"/>
              <a:ext cx="0" cy="8760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372919" y="3742506"/>
              <a:ext cx="1575034" cy="16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922813" y="1469647"/>
            <a:ext cx="2773680" cy="1452435"/>
            <a:chOff x="4337956" y="898517"/>
            <a:chExt cx="2773680" cy="1452435"/>
          </a:xfrm>
        </p:grpSpPr>
        <p:sp>
          <p:nvSpPr>
            <p:cNvPr id="6" name="Rectangle 5"/>
            <p:cNvSpPr/>
            <p:nvPr/>
          </p:nvSpPr>
          <p:spPr>
            <a:xfrm>
              <a:off x="4617356" y="898517"/>
              <a:ext cx="249428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Size of the weights. Effectively, </a:t>
              </a:r>
              <a:r>
                <a:rPr lang="en-US" sz="1800" dirty="0" err="1" smtClean="0"/>
                <a:t>regularizer</a:t>
              </a:r>
              <a:endParaRPr lang="en-US" sz="1800" dirty="0"/>
            </a:p>
          </p:txBody>
        </p:sp>
        <p:cxnSp>
          <p:nvCxnSpPr>
            <p:cNvPr id="17" name="Straight Arrow Connector 16"/>
            <p:cNvCxnSpPr>
              <a:endCxn id="6" idx="2"/>
            </p:cNvCxnSpPr>
            <p:nvPr/>
          </p:nvCxnSpPr>
          <p:spPr>
            <a:xfrm flipV="1">
              <a:off x="4753429" y="1467477"/>
              <a:ext cx="1111067" cy="88347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37956" y="2350952"/>
              <a:ext cx="9960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2544436" y="3177464"/>
            <a:ext cx="212275" cy="264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6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Screen Region 2014-09-09 at 16.02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10" y="2619904"/>
            <a:ext cx="6614848" cy="1576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SVM: General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3A307CF-84E0-A549-BBF2-3CB035FBC747}" type="slidenum">
              <a:rPr lang="en-US" smtClean="0"/>
              <a:t>52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17620" y="2477533"/>
            <a:ext cx="1981200" cy="726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22317" y="3840478"/>
            <a:ext cx="2306320" cy="489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82868" y="3246904"/>
            <a:ext cx="449580" cy="269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922813" y="1167469"/>
            <a:ext cx="2773680" cy="1452435"/>
            <a:chOff x="4337956" y="898517"/>
            <a:chExt cx="2773680" cy="1452435"/>
          </a:xfrm>
        </p:grpSpPr>
        <p:sp>
          <p:nvSpPr>
            <p:cNvPr id="6" name="Rectangle 5"/>
            <p:cNvSpPr/>
            <p:nvPr/>
          </p:nvSpPr>
          <p:spPr>
            <a:xfrm>
              <a:off x="4617356" y="898517"/>
              <a:ext cx="249428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Size of the weights. Effectively, </a:t>
              </a:r>
              <a:r>
                <a:rPr lang="en-US" sz="1800" dirty="0" err="1" smtClean="0"/>
                <a:t>regularizer</a:t>
              </a:r>
              <a:endParaRPr lang="en-US" sz="1800" dirty="0"/>
            </a:p>
          </p:txBody>
        </p:sp>
        <p:cxnSp>
          <p:nvCxnSpPr>
            <p:cNvPr id="17" name="Straight Arrow Connector 16"/>
            <p:cNvCxnSpPr>
              <a:endCxn id="6" idx="2"/>
            </p:cNvCxnSpPr>
            <p:nvPr/>
          </p:nvCxnSpPr>
          <p:spPr>
            <a:xfrm flipV="1">
              <a:off x="4753429" y="1467477"/>
              <a:ext cx="1111067" cy="88347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37956" y="2350952"/>
              <a:ext cx="9960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76794" y="3561077"/>
            <a:ext cx="4149632" cy="1546945"/>
            <a:chOff x="1798321" y="3742506"/>
            <a:chExt cx="4149632" cy="1546945"/>
          </a:xfrm>
        </p:grpSpPr>
        <p:sp>
          <p:nvSpPr>
            <p:cNvPr id="12" name="TextBox 11"/>
            <p:cNvSpPr txBox="1"/>
            <p:nvPr/>
          </p:nvSpPr>
          <p:spPr>
            <a:xfrm>
              <a:off x="1798321" y="4643120"/>
              <a:ext cx="3972559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The score for the true label is higher than the score for </a:t>
              </a:r>
              <a:r>
                <a:rPr lang="en-US" sz="1800" b="1" i="1" dirty="0" smtClean="0"/>
                <a:t>any</a:t>
              </a:r>
              <a:r>
                <a:rPr lang="en-US" sz="1800" dirty="0" smtClean="0"/>
                <a:t> other label by 1</a:t>
              </a:r>
              <a:endParaRPr lang="en-US" sz="18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999808" y="3767031"/>
              <a:ext cx="0" cy="8760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372919" y="3742506"/>
              <a:ext cx="1575034" cy="16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4799149" y="4510162"/>
            <a:ext cx="2306320" cy="1117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Slack variables. Not all examples need to satisfy  the margin constraint. </a:t>
            </a:r>
            <a:endParaRPr lang="en-US" sz="1800" dirty="0"/>
          </a:p>
        </p:txBody>
      </p:sp>
      <p:cxnSp>
        <p:nvCxnSpPr>
          <p:cNvPr id="27" name="Straight Arrow Connector 26"/>
          <p:cNvCxnSpPr>
            <a:stCxn id="28" idx="4"/>
          </p:cNvCxnSpPr>
          <p:nvPr/>
        </p:nvCxnSpPr>
        <p:spPr>
          <a:xfrm>
            <a:off x="5016923" y="3585602"/>
            <a:ext cx="382924" cy="9245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895003" y="3189362"/>
            <a:ext cx="243840" cy="3962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53843" y="2875286"/>
            <a:ext cx="212275" cy="264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553200" y="928669"/>
            <a:ext cx="2387600" cy="11339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Total slack. Effectively, don’t allow too many examples to violate the margin constraint</a:t>
            </a:r>
            <a:endParaRPr lang="en-US" sz="1800" dirty="0"/>
          </a:p>
        </p:txBody>
      </p:sp>
      <p:sp>
        <p:nvSpPr>
          <p:cNvPr id="31" name="Rectangle 30"/>
          <p:cNvSpPr/>
          <p:nvPr/>
        </p:nvSpPr>
        <p:spPr>
          <a:xfrm>
            <a:off x="4235992" y="2603133"/>
            <a:ext cx="1143365" cy="5910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379357" y="2062639"/>
            <a:ext cx="1173843" cy="540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2550163" y="2788918"/>
            <a:ext cx="243840" cy="3962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159760" y="5925139"/>
            <a:ext cx="2306320" cy="62620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Slack variables can only be positive</a:t>
            </a:r>
            <a:endParaRPr lang="en-US" sz="1800" dirty="0"/>
          </a:p>
        </p:txBody>
      </p:sp>
      <p:sp>
        <p:nvSpPr>
          <p:cNvPr id="37" name="Rectangle 36"/>
          <p:cNvSpPr/>
          <p:nvPr/>
        </p:nvSpPr>
        <p:spPr>
          <a:xfrm>
            <a:off x="3744504" y="3877972"/>
            <a:ext cx="686708" cy="28680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Elbow Connector 41"/>
          <p:cNvCxnSpPr/>
          <p:nvPr/>
        </p:nvCxnSpPr>
        <p:spPr>
          <a:xfrm rot="16200000" flipH="1">
            <a:off x="3642883" y="4891667"/>
            <a:ext cx="1839942" cy="227002"/>
          </a:xfrm>
          <a:prstGeom prst="bentConnector3">
            <a:avLst>
              <a:gd name="adj1" fmla="val -106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70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creen Region 2014-09-09 at 16.02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10" y="2619904"/>
            <a:ext cx="6614848" cy="1576367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SVM: General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3A307CF-84E0-A549-BBF2-3CB035FBC747}" type="slidenum">
              <a:rPr lang="en-US" smtClean="0"/>
              <a:t>53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1" y="4461691"/>
            <a:ext cx="4038600" cy="646331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The score for the true label is higher than the score for </a:t>
            </a:r>
            <a:r>
              <a:rPr lang="en-US" sz="1800" b="1" i="1" dirty="0" smtClean="0"/>
              <a:t>any</a:t>
            </a:r>
            <a:r>
              <a:rPr lang="en-US" sz="1800" dirty="0" smtClean="0"/>
              <a:t> other label by 1 - </a:t>
            </a:r>
            <a:r>
              <a:rPr lang="el-GR" sz="1800" dirty="0" smtClean="0">
                <a:latin typeface="cmmi10"/>
                <a:ea typeface="cmmi10"/>
                <a:cs typeface="cmmi10"/>
              </a:rPr>
              <a:t>ξ</a:t>
            </a:r>
            <a:r>
              <a:rPr lang="en-US" sz="1800" baseline="-25000" dirty="0" smtClean="0">
                <a:latin typeface="cmmi10"/>
                <a:ea typeface="cmmi10"/>
                <a:cs typeface="cmmi10"/>
              </a:rPr>
              <a:t>i</a:t>
            </a:r>
            <a:endParaRPr lang="en-US" sz="1800" baseline="-250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678281" y="3585602"/>
            <a:ext cx="0" cy="87608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02213" y="1167469"/>
            <a:ext cx="2494280" cy="568960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Size of the weights. Effectively, </a:t>
            </a:r>
            <a:r>
              <a:rPr lang="en-US" sz="1800" dirty="0" err="1" smtClean="0"/>
              <a:t>regularizer</a:t>
            </a:r>
            <a:endParaRPr lang="en-US" sz="1800" dirty="0"/>
          </a:p>
        </p:txBody>
      </p:sp>
      <p:cxnSp>
        <p:nvCxnSpPr>
          <p:cNvPr id="17" name="Straight Arrow Connector 16"/>
          <p:cNvCxnSpPr>
            <a:endCxn id="6" idx="2"/>
          </p:cNvCxnSpPr>
          <p:nvPr/>
        </p:nvCxnSpPr>
        <p:spPr>
          <a:xfrm flipV="1">
            <a:off x="3518370" y="1736429"/>
            <a:ext cx="930983" cy="95409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799149" y="4510162"/>
            <a:ext cx="2306320" cy="1117600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Slack variables. Not all examples need to satisfy  the margin constraint. </a:t>
            </a:r>
            <a:endParaRPr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6553200" y="928669"/>
            <a:ext cx="2387600" cy="1133969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Total slack. Effectively, don’t allow too many examples to violate the margin constraint</a:t>
            </a:r>
            <a:endParaRPr lang="en-US" sz="1800" dirty="0"/>
          </a:p>
        </p:txBody>
      </p:sp>
      <p:sp>
        <p:nvSpPr>
          <p:cNvPr id="35" name="Rectangle 34"/>
          <p:cNvSpPr/>
          <p:nvPr/>
        </p:nvSpPr>
        <p:spPr>
          <a:xfrm>
            <a:off x="3159760" y="5925139"/>
            <a:ext cx="2306320" cy="626202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Slack variables can only be positive</a:t>
            </a:r>
            <a:endParaRPr lang="en-US" sz="1800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4998109" y="2062639"/>
            <a:ext cx="1555091" cy="62788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6200000" flipH="1">
            <a:off x="3604063" y="4852846"/>
            <a:ext cx="1917583" cy="227002"/>
          </a:xfrm>
          <a:prstGeom prst="bentConnector3">
            <a:avLst>
              <a:gd name="adj1" fmla="val -530"/>
            </a:avLst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998109" y="3585602"/>
            <a:ext cx="382924" cy="92456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97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SVM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Generalizes binary SVM algorithm</a:t>
            </a:r>
            <a:endParaRPr lang="en-US" dirty="0"/>
          </a:p>
          <a:p>
            <a:pPr lvl="1"/>
            <a:r>
              <a:rPr lang="en-US" dirty="0" smtClean="0"/>
              <a:t>If we have only two classes, this reduces to the binary (up to scale)</a:t>
            </a:r>
          </a:p>
          <a:p>
            <a:pPr lvl="1"/>
            <a:endParaRPr lang="en-US" dirty="0"/>
          </a:p>
          <a:p>
            <a:r>
              <a:rPr lang="en-US" dirty="0" smtClean="0"/>
              <a:t>Comes with similar generalization guarantees as the binary SVM</a:t>
            </a:r>
          </a:p>
          <a:p>
            <a:endParaRPr lang="en-US" dirty="0"/>
          </a:p>
          <a:p>
            <a:r>
              <a:rPr lang="en-US" dirty="0" smtClean="0"/>
              <a:t>Can be trained using different optimization methods</a:t>
            </a:r>
          </a:p>
          <a:p>
            <a:pPr lvl="1"/>
            <a:r>
              <a:rPr lang="en-US" dirty="0" smtClean="0"/>
              <a:t>Stochastic sub-gradient descent can be generalized 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Try as exercise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3A307CF-84E0-A549-BBF2-3CB035FBC74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2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SVM: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CC3333"/>
                </a:solidFill>
              </a:rPr>
              <a:t>Training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Optimize the “global” SVM objective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Prediction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Winner takes all</a:t>
            </a:r>
          </a:p>
          <a:p>
            <a:pPr marL="914400" lvl="2" indent="0">
              <a:buNone/>
            </a:pPr>
            <a:r>
              <a:rPr lang="en-US" dirty="0" err="1"/>
              <a:t>a</a:t>
            </a:r>
            <a:r>
              <a:rPr lang="en-US" dirty="0" err="1" smtClean="0"/>
              <a:t>rgmax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b="1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baseline="30000" dirty="0" err="1" smtClean="0"/>
              <a:t>T</a:t>
            </a:r>
            <a:r>
              <a:rPr lang="en-US" b="1" dirty="0" err="1" smtClean="0"/>
              <a:t>x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With K labels and inputs in </a:t>
            </a:r>
            <a:r>
              <a:rPr lang="en-US" dirty="0"/>
              <a:t>R</a:t>
            </a:r>
            <a:r>
              <a:rPr lang="en-US" baseline="30000" dirty="0" smtClean="0"/>
              <a:t>n</a:t>
            </a:r>
            <a:r>
              <a:rPr lang="en-US" dirty="0" smtClean="0"/>
              <a:t>, we have </a:t>
            </a:r>
            <a:r>
              <a:rPr lang="en-US" dirty="0" err="1" smtClean="0"/>
              <a:t>nK</a:t>
            </a:r>
            <a:r>
              <a:rPr lang="en-US" dirty="0" smtClean="0"/>
              <a:t> weights in all</a:t>
            </a:r>
          </a:p>
          <a:p>
            <a:pPr lvl="1"/>
            <a:r>
              <a:rPr lang="en-US" dirty="0" smtClean="0"/>
              <a:t>Same as one-</a:t>
            </a:r>
            <a:r>
              <a:rPr lang="en-US" dirty="0" err="1" smtClean="0"/>
              <a:t>vs</a:t>
            </a:r>
            <a:r>
              <a:rPr lang="en-US" dirty="0" smtClean="0"/>
              <a:t>-all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Why does it work?</a:t>
            </a:r>
          </a:p>
          <a:p>
            <a:pPr lvl="1"/>
            <a:r>
              <a:rPr lang="en-US" dirty="0" smtClean="0"/>
              <a:t>Why is this the “right” definition of multiclass margin?</a:t>
            </a:r>
          </a:p>
          <a:p>
            <a:endParaRPr lang="en-US" dirty="0" smtClean="0"/>
          </a:p>
          <a:p>
            <a:r>
              <a:rPr lang="en-US" dirty="0" smtClean="0"/>
              <a:t>A theoretical justification, along with extensions to other algorithms beyond SVM is given by “Constraint Classification”</a:t>
            </a:r>
          </a:p>
          <a:p>
            <a:pPr lvl="1"/>
            <a:r>
              <a:rPr lang="en-US" dirty="0" smtClean="0"/>
              <a:t>Applies also to multi-label problems, ranking problems, etc. 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Dav</a:t>
            </a:r>
            <a:r>
              <a:rPr lang="en-US" dirty="0" smtClean="0"/>
              <a:t> </a:t>
            </a:r>
            <a:r>
              <a:rPr lang="en-US" dirty="0" err="1" smtClean="0"/>
              <a:t>Zimak</a:t>
            </a:r>
            <a:r>
              <a:rPr lang="en-US" dirty="0" smtClean="0"/>
              <a:t>; with D. Roth and S. </a:t>
            </a:r>
            <a:r>
              <a:rPr lang="en-US" dirty="0" err="1" smtClean="0"/>
              <a:t>Har-Peled</a:t>
            </a:r>
            <a:r>
              <a:rPr lang="en-US" dirty="0" smtClean="0"/>
              <a:t>]</a:t>
            </a:r>
          </a:p>
          <a:p>
            <a:pPr marL="914400" lvl="2" indent="0">
              <a:buNone/>
            </a:pPr>
            <a:endParaRPr lang="en-US" b="1" dirty="0"/>
          </a:p>
          <a:p>
            <a:pPr marL="914400" lvl="2" indent="0">
              <a:buNone/>
            </a:pPr>
            <a:r>
              <a:rPr lang="en-US" b="1" dirty="0" smtClean="0"/>
              <a:t>	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3A307CF-84E0-A549-BBF2-3CB035FBC747}" type="slidenum">
              <a:rPr lang="en-US" smtClean="0"/>
              <a:t>55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629400" y="5257799"/>
            <a:ext cx="1676400" cy="1463675"/>
            <a:chOff x="3893" y="2756"/>
            <a:chExt cx="1488" cy="123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316" y="3310"/>
              <a:ext cx="409" cy="241"/>
            </a:xfrm>
            <a:custGeom>
              <a:avLst/>
              <a:gdLst>
                <a:gd name="T0" fmla="*/ 0 w 409"/>
                <a:gd name="T1" fmla="*/ 168 h 241"/>
                <a:gd name="T2" fmla="*/ 409 w 409"/>
                <a:gd name="T3" fmla="*/ 0 h 241"/>
                <a:gd name="T4" fmla="*/ 409 w 409"/>
                <a:gd name="T5" fmla="*/ 241 h 241"/>
                <a:gd name="T6" fmla="*/ 0 w 409"/>
                <a:gd name="T7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241">
                  <a:moveTo>
                    <a:pt x="0" y="168"/>
                  </a:moveTo>
                  <a:lnTo>
                    <a:pt x="409" y="0"/>
                  </a:lnTo>
                  <a:lnTo>
                    <a:pt x="409" y="241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141" y="3478"/>
              <a:ext cx="853" cy="510"/>
            </a:xfrm>
            <a:custGeom>
              <a:avLst/>
              <a:gdLst>
                <a:gd name="T0" fmla="*/ 0 w 853"/>
                <a:gd name="T1" fmla="*/ 0 h 510"/>
                <a:gd name="T2" fmla="*/ 183 w 853"/>
                <a:gd name="T3" fmla="*/ 0 h 510"/>
                <a:gd name="T4" fmla="*/ 591 w 853"/>
                <a:gd name="T5" fmla="*/ 73 h 510"/>
                <a:gd name="T6" fmla="*/ 853 w 853"/>
                <a:gd name="T7" fmla="*/ 452 h 510"/>
                <a:gd name="T8" fmla="*/ 226 w 853"/>
                <a:gd name="T9" fmla="*/ 510 h 510"/>
                <a:gd name="T10" fmla="*/ 0 w 853"/>
                <a:gd name="T11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3" h="510">
                  <a:moveTo>
                    <a:pt x="0" y="0"/>
                  </a:moveTo>
                  <a:lnTo>
                    <a:pt x="183" y="0"/>
                  </a:lnTo>
                  <a:lnTo>
                    <a:pt x="591" y="73"/>
                  </a:lnTo>
                  <a:lnTo>
                    <a:pt x="853" y="452"/>
                  </a:lnTo>
                  <a:lnTo>
                    <a:pt x="226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732" y="2982"/>
              <a:ext cx="649" cy="911"/>
            </a:xfrm>
            <a:custGeom>
              <a:avLst/>
              <a:gdLst>
                <a:gd name="T0" fmla="*/ 146 w 649"/>
                <a:gd name="T1" fmla="*/ 0 h 911"/>
                <a:gd name="T2" fmla="*/ 0 w 649"/>
                <a:gd name="T3" fmla="*/ 328 h 911"/>
                <a:gd name="T4" fmla="*/ 0 w 649"/>
                <a:gd name="T5" fmla="*/ 569 h 911"/>
                <a:gd name="T6" fmla="*/ 241 w 649"/>
                <a:gd name="T7" fmla="*/ 911 h 911"/>
                <a:gd name="T8" fmla="*/ 649 w 649"/>
                <a:gd name="T9" fmla="*/ 685 h 911"/>
                <a:gd name="T10" fmla="*/ 146 w 649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911">
                  <a:moveTo>
                    <a:pt x="146" y="0"/>
                  </a:moveTo>
                  <a:lnTo>
                    <a:pt x="0" y="328"/>
                  </a:lnTo>
                  <a:lnTo>
                    <a:pt x="0" y="569"/>
                  </a:lnTo>
                  <a:lnTo>
                    <a:pt x="241" y="911"/>
                  </a:lnTo>
                  <a:lnTo>
                    <a:pt x="649" y="68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893" y="2756"/>
              <a:ext cx="985" cy="722"/>
            </a:xfrm>
            <a:custGeom>
              <a:avLst/>
              <a:gdLst>
                <a:gd name="T0" fmla="*/ 88 w 985"/>
                <a:gd name="T1" fmla="*/ 715 h 722"/>
                <a:gd name="T2" fmla="*/ 416 w 985"/>
                <a:gd name="T3" fmla="*/ 722 h 722"/>
                <a:gd name="T4" fmla="*/ 839 w 985"/>
                <a:gd name="T5" fmla="*/ 547 h 722"/>
                <a:gd name="T6" fmla="*/ 985 w 985"/>
                <a:gd name="T7" fmla="*/ 226 h 722"/>
                <a:gd name="T8" fmla="*/ 628 w 985"/>
                <a:gd name="T9" fmla="*/ 0 h 722"/>
                <a:gd name="T10" fmla="*/ 0 w 985"/>
                <a:gd name="T11" fmla="*/ 379 h 722"/>
                <a:gd name="T12" fmla="*/ 248 w 985"/>
                <a:gd name="T13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722">
                  <a:moveTo>
                    <a:pt x="88" y="715"/>
                  </a:moveTo>
                  <a:lnTo>
                    <a:pt x="416" y="722"/>
                  </a:lnTo>
                  <a:lnTo>
                    <a:pt x="839" y="547"/>
                  </a:lnTo>
                  <a:lnTo>
                    <a:pt x="985" y="226"/>
                  </a:lnTo>
                  <a:lnTo>
                    <a:pt x="628" y="0"/>
                  </a:lnTo>
                  <a:lnTo>
                    <a:pt x="0" y="379"/>
                  </a:lnTo>
                  <a:lnTo>
                    <a:pt x="248" y="722"/>
                  </a:lnTo>
                </a:path>
              </a:pathLst>
            </a:custGeom>
            <a:solidFill>
              <a:srgbClr val="66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3984" y="2928"/>
              <a:ext cx="1248" cy="1040"/>
              <a:chOff x="3984" y="2928"/>
              <a:chExt cx="1248" cy="1040"/>
            </a:xfrm>
          </p:grpSpPr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3984" y="2928"/>
                <a:ext cx="1040" cy="1040"/>
                <a:chOff x="3984" y="2928"/>
                <a:chExt cx="1040" cy="1040"/>
              </a:xfrm>
            </p:grpSpPr>
            <p:sp>
              <p:nvSpPr>
                <p:cNvPr id="29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317" y="3302"/>
                  <a:ext cx="416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12"/>
                <p:cNvSpPr>
                  <a:spLocks noChangeShapeType="1"/>
                </p:cNvSpPr>
                <p:nvPr/>
              </p:nvSpPr>
              <p:spPr bwMode="auto">
                <a:xfrm>
                  <a:off x="4317" y="3469"/>
                  <a:ext cx="416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13"/>
                <p:cNvSpPr>
                  <a:spLocks noChangeShapeType="1"/>
                </p:cNvSpPr>
                <p:nvPr/>
              </p:nvSpPr>
              <p:spPr bwMode="auto">
                <a:xfrm>
                  <a:off x="4733" y="3552"/>
                  <a:ext cx="291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733" y="2928"/>
                  <a:ext cx="166" cy="3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84" y="3469"/>
                  <a:ext cx="33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4026" y="3094"/>
                <a:ext cx="1206" cy="832"/>
                <a:chOff x="3984" y="1200"/>
                <a:chExt cx="1392" cy="960"/>
              </a:xfrm>
            </p:grpSpPr>
            <p:sp>
              <p:nvSpPr>
                <p:cNvPr id="13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432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Oval 18"/>
                <p:cNvSpPr>
                  <a:spLocks noChangeArrowheads="1"/>
                </p:cNvSpPr>
                <p:nvPr/>
              </p:nvSpPr>
              <p:spPr bwMode="auto">
                <a:xfrm flipV="1">
                  <a:off x="4464" y="12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4464" y="196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Oval 20"/>
                <p:cNvSpPr>
                  <a:spLocks noChangeArrowheads="1"/>
                </p:cNvSpPr>
                <p:nvPr/>
              </p:nvSpPr>
              <p:spPr bwMode="auto">
                <a:xfrm flipV="1">
                  <a:off x="4608" y="158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Oval 21"/>
                <p:cNvSpPr>
                  <a:spLocks noChangeArrowheads="1"/>
                </p:cNvSpPr>
                <p:nvPr/>
              </p:nvSpPr>
              <p:spPr bwMode="auto">
                <a:xfrm flipV="1">
                  <a:off x="5136" y="17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5232" y="168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00" y="14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4704" y="177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4800" y="19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4800" y="206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5280" y="18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28"/>
                <p:cNvSpPr>
                  <a:spLocks noChangeArrowheads="1"/>
                </p:cNvSpPr>
                <p:nvPr/>
              </p:nvSpPr>
              <p:spPr bwMode="auto">
                <a:xfrm flipV="1">
                  <a:off x="5088" y="16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4656" y="15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Oval 30"/>
                <p:cNvSpPr>
                  <a:spLocks noChangeArrowheads="1"/>
                </p:cNvSpPr>
                <p:nvPr/>
              </p:nvSpPr>
              <p:spPr bwMode="auto">
                <a:xfrm flipV="1">
                  <a:off x="456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320" y="14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3984" y="148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4" name="Rectangle 33"/>
          <p:cNvSpPr/>
          <p:nvPr/>
        </p:nvSpPr>
        <p:spPr>
          <a:xfrm>
            <a:off x="2357682" y="6005319"/>
            <a:ext cx="3164526" cy="313932"/>
          </a:xfrm>
          <a:prstGeom prst="rect">
            <a:avLst/>
          </a:prstGeom>
          <a:solidFill>
            <a:srgbClr val="FFFFCC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latin typeface="Calibri" panose="020F0502020204030204" pitchFamily="34" charset="0"/>
              </a:rPr>
              <a:t>Skip the rest of the notes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Constraint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1971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1219200" y="1219200"/>
                <a:ext cx="7924800" cy="47244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000" dirty="0" smtClean="0"/>
                  <a:t>The examples we give the learner are pairs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x,y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), y </a:t>
                </a:r>
                <a:r>
                  <a:rPr lang="az-Cyrl-AZ" sz="16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Є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{1,…k}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/>
                  <a:t>The “black box learner” (1 vs. all) we described might be thought of as a  function of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2000" dirty="0"/>
                  <a:t> only but</a:t>
                </a:r>
                <a:r>
                  <a:rPr lang="en-US" sz="2000" dirty="0" smtClean="0"/>
                  <a:t>, actually, we made use of the labels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y</a:t>
                </a:r>
                <a:endParaRPr lang="en-US" sz="20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/>
                  <a:t>How is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y</a:t>
                </a:r>
                <a:r>
                  <a:rPr lang="en-US" sz="2000" dirty="0" smtClean="0"/>
                  <a:t> being used?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 smtClean="0">
                    <a:solidFill>
                      <a:srgbClr val="FF0000"/>
                    </a:solidFill>
                  </a:rPr>
                  <a:t>y</a:t>
                </a:r>
                <a:r>
                  <a:rPr lang="en-US" sz="1800" dirty="0" smtClean="0"/>
                  <a:t> decides what to do with the example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1800" dirty="0" smtClean="0"/>
                  <a:t>; that is, which of the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k classifiers </a:t>
                </a:r>
                <a:r>
                  <a:rPr lang="en-US" sz="1800" dirty="0" smtClean="0"/>
                  <a:t>should take the example as a positive example (making it a negative to all the others).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/>
                  <a:t>How do we predict?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 smtClean="0">
                    <a:latin typeface="Calibri"/>
                  </a:rPr>
                  <a:t>Let: </a:t>
                </a:r>
                <a:r>
                  <a:rPr lang="en-US" sz="1800" dirty="0" err="1" smtClean="0">
                    <a:solidFill>
                      <a:srgbClr val="FF0000"/>
                    </a:solidFill>
                    <a:latin typeface="Calibri"/>
                  </a:rPr>
                  <a:t>f</a:t>
                </a:r>
                <a:r>
                  <a:rPr lang="en-US" sz="1800" baseline="-25000" dirty="0" err="1" smtClean="0">
                    <a:solidFill>
                      <a:srgbClr val="FF0000"/>
                    </a:solidFill>
                    <a:latin typeface="Calibri"/>
                  </a:rPr>
                  <a:t>y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Calibri"/>
                  </a:rPr>
                  <a:t>(x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) = </a:t>
                </a:r>
                <a:r>
                  <a:rPr lang="en-US" sz="1800" dirty="0" err="1" smtClean="0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sz="1800" baseline="-25000" dirty="0" err="1" smtClean="0">
                    <a:solidFill>
                      <a:srgbClr val="FF0000"/>
                    </a:solidFill>
                    <a:latin typeface="Calibri"/>
                  </a:rPr>
                  <a:t>y</a:t>
                </a:r>
                <a:r>
                  <a:rPr lang="en-US" sz="1800" baseline="30000" dirty="0" err="1" smtClean="0">
                    <a:solidFill>
                      <a:srgbClr val="FF0000"/>
                    </a:solidFill>
                    <a:latin typeface="Calibri"/>
                  </a:rPr>
                  <a:t>T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 x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 smtClean="0"/>
                  <a:t>Then, we predict using:   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y</a:t>
                </a:r>
                <a:r>
                  <a:rPr lang="en-US" sz="1800" baseline="30000" dirty="0" smtClean="0">
                    <a:solidFill>
                      <a:srgbClr val="FF0000"/>
                    </a:solidFill>
                  </a:rPr>
                  <a:t>*</a:t>
                </a:r>
                <a:r>
                  <a:rPr lang="en-US" sz="1800" dirty="0" smtClean="0"/>
                  <a:t> = </a:t>
                </a:r>
                <a:r>
                  <a:rPr lang="en-US" sz="1800" dirty="0" err="1" smtClean="0">
                    <a:latin typeface="Calibri"/>
                  </a:rPr>
                  <a:t>argmax</a:t>
                </a:r>
                <a:r>
                  <a:rPr lang="en-US" sz="1800" baseline="-25000" dirty="0" err="1" smtClean="0">
                    <a:latin typeface="Calibri"/>
                  </a:rPr>
                  <a:t>y</a:t>
                </a:r>
                <a:r>
                  <a:rPr lang="en-US" sz="1800" baseline="-25000" dirty="0" smtClean="0">
                    <a:latin typeface="Calibri"/>
                  </a:rPr>
                  <a:t>=1,…k</a:t>
                </a:r>
                <a:r>
                  <a:rPr lang="en-US" sz="1800" dirty="0" smtClean="0"/>
                  <a:t> </a:t>
                </a:r>
                <a:r>
                  <a:rPr lang="en-US" sz="1800" dirty="0" err="1" smtClean="0">
                    <a:latin typeface="Calibri"/>
                  </a:rPr>
                  <a:t>f</a:t>
                </a:r>
                <a:r>
                  <a:rPr lang="en-US" sz="1800" baseline="-25000" dirty="0" err="1" smtClean="0">
                    <a:latin typeface="Calibri"/>
                  </a:rPr>
                  <a:t>y</a:t>
                </a:r>
                <a:r>
                  <a:rPr lang="en-US" sz="1800" dirty="0" smtClean="0">
                    <a:latin typeface="Calibri"/>
                  </a:rPr>
                  <a:t>(x</a:t>
                </a:r>
                <a:r>
                  <a:rPr lang="en-US" sz="1800" dirty="0" smtClean="0"/>
                  <a:t>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/>
                  <a:t>Equivalently, we can say that we predict as follows: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 smtClean="0"/>
                  <a:t>Predict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y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iff</a:t>
                </a:r>
                <a:r>
                  <a:rPr lang="en-US" sz="1800" dirty="0" smtClean="0"/>
                  <a:t> 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 smtClean="0">
                    <a:latin typeface="cmsy1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1800" dirty="0" smtClean="0"/>
                  <a:t>y’ </a:t>
                </a:r>
                <a:r>
                  <a:rPr lang="en-US" sz="1800" dirty="0" smtClean="0">
                    <a:latin typeface="cmsy10"/>
                  </a:rPr>
                  <a:t>2</a:t>
                </a:r>
                <a:r>
                  <a:rPr lang="en-US" sz="1800" dirty="0" smtClean="0"/>
                  <a:t> {1,…k}, </a:t>
                </a:r>
                <a:r>
                  <a:rPr lang="en-US" sz="1800" dirty="0" err="1" smtClean="0"/>
                  <a:t>y’</a:t>
                </a:r>
                <a:r>
                  <a:rPr lang="en-US" sz="1800" dirty="0" err="1" smtClean="0">
                    <a:latin typeface="cmsy10"/>
                  </a:rPr>
                  <a:t>≠</a:t>
                </a:r>
                <a:r>
                  <a:rPr lang="en-US" sz="1800" dirty="0" err="1" smtClean="0"/>
                  <a:t>y</a:t>
                </a:r>
                <a:r>
                  <a:rPr lang="en-US" sz="1800" dirty="0" smtClean="0"/>
                  <a:t>     (</a:t>
                </a:r>
                <a:r>
                  <a:rPr lang="en-US" sz="1800" dirty="0" err="1" smtClean="0">
                    <a:latin typeface="Calibri"/>
                  </a:rPr>
                  <a:t>w</a:t>
                </a:r>
                <a:r>
                  <a:rPr lang="en-US" sz="1800" baseline="-25000" dirty="0" err="1" smtClean="0">
                    <a:latin typeface="Calibri"/>
                  </a:rPr>
                  <a:t>y</a:t>
                </a:r>
                <a:r>
                  <a:rPr lang="en-US" sz="1800" baseline="30000" dirty="0" err="1" smtClean="0">
                    <a:latin typeface="Calibri"/>
                  </a:rPr>
                  <a:t>T</a:t>
                </a:r>
                <a:r>
                  <a:rPr lang="en-US" sz="1800" baseline="30000" dirty="0" smtClean="0">
                    <a:latin typeface="Calibri"/>
                  </a:rPr>
                  <a:t> </a:t>
                </a:r>
                <a:r>
                  <a:rPr lang="en-US" sz="1800" dirty="0" smtClean="0">
                    <a:latin typeface="Calibri"/>
                  </a:rPr>
                  <a:t>– </a:t>
                </a:r>
                <a:r>
                  <a:rPr lang="en-US" sz="1800" dirty="0" err="1" smtClean="0">
                    <a:latin typeface="Calibri"/>
                  </a:rPr>
                  <a:t>w</a:t>
                </a:r>
                <a:r>
                  <a:rPr lang="en-US" sz="1800" baseline="-25000" dirty="0" err="1" smtClean="0">
                    <a:latin typeface="Calibri"/>
                  </a:rPr>
                  <a:t>y’</a:t>
                </a:r>
                <a:r>
                  <a:rPr lang="en-US" sz="1800" baseline="30000" dirty="0" err="1" smtClean="0">
                    <a:latin typeface="Calibri"/>
                  </a:rPr>
                  <a:t>T</a:t>
                </a:r>
                <a:r>
                  <a:rPr lang="en-US" sz="1800" baseline="30000" dirty="0" smtClean="0">
                    <a:latin typeface="Calibri"/>
                  </a:rPr>
                  <a:t> </a:t>
                </a:r>
                <a:r>
                  <a:rPr lang="en-US" sz="1800" dirty="0" smtClean="0"/>
                  <a:t>) x </a:t>
                </a:r>
                <a:r>
                  <a:rPr lang="en-US" sz="1800" dirty="0" smtClean="0">
                    <a:latin typeface="cmsy10"/>
                  </a:rPr>
                  <a:t>≥</a:t>
                </a:r>
                <a:r>
                  <a:rPr lang="en-US" sz="1800" dirty="0" smtClean="0"/>
                  <a:t> 0   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(**)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/>
                  <a:t>So far, we did not say how we learn the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000" dirty="0" smtClean="0"/>
                  <a:t> weight vectors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sz="2000" baseline="-25000" dirty="0" err="1" smtClean="0">
                    <a:solidFill>
                      <a:srgbClr val="FF0000"/>
                    </a:solidFill>
                    <a:latin typeface="Calibri"/>
                  </a:rPr>
                  <a:t>y</a:t>
                </a:r>
                <a:r>
                  <a:rPr lang="en-US" sz="2000" dirty="0" smtClean="0"/>
                  <a:t> (y = 1,…k)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600" dirty="0" smtClean="0"/>
                  <a:t>Can we train in a way that </a:t>
                </a:r>
                <a:r>
                  <a:rPr lang="en-US" sz="1600" dirty="0" smtClean="0">
                    <a:solidFill>
                      <a:srgbClr val="0000FF"/>
                    </a:solidFill>
                  </a:rPr>
                  <a:t>better fits the way we predict</a:t>
                </a:r>
                <a:r>
                  <a:rPr lang="en-US" sz="1600" dirty="0" smtClean="0"/>
                  <a:t>?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600" dirty="0" smtClean="0"/>
                  <a:t>What does it mean? 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211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1219200" y="1219200"/>
                <a:ext cx="7924800" cy="4724400"/>
              </a:xfrm>
              <a:blipFill>
                <a:blip r:embed="rId3"/>
                <a:stretch>
                  <a:fillRect l="-692" t="-1290" b="-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562600" y="3505200"/>
            <a:ext cx="3164526" cy="313932"/>
          </a:xfrm>
          <a:prstGeom prst="rect">
            <a:avLst/>
          </a:prstGeom>
          <a:solidFill>
            <a:srgbClr val="FFFFCC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Calibri" panose="020F0502020204030204" pitchFamily="34" charset="0"/>
              </a:rPr>
              <a:t>Is it better in any well defined way?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9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990600" y="3601614"/>
            <a:ext cx="8001000" cy="137160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1971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1219200" y="1295400"/>
                <a:ext cx="7924800" cy="47244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000" dirty="0" smtClean="0"/>
                  <a:t>We are learning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k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n-dimensional</a:t>
                </a:r>
                <a:r>
                  <a:rPr lang="en-US" sz="2000" dirty="0" smtClean="0"/>
                  <a:t> weight vectors, so we can concatenate the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000" dirty="0" smtClean="0"/>
                  <a:t> weight vectors into </a:t>
                </a:r>
              </a:p>
              <a:p>
                <a:pPr marL="457200" lvl="1" indent="0">
                  <a:lnSpc>
                    <a:spcPct val="90000"/>
                  </a:lnSpc>
                  <a:buNone/>
                </a:pPr>
                <a:r>
                  <a:rPr lang="en-US" sz="1800" dirty="0" smtClean="0">
                    <a:solidFill>
                      <a:srgbClr val="FF0000"/>
                    </a:solidFill>
                  </a:rPr>
                  <a:t>                                        w</a:t>
                </a:r>
                <a:r>
                  <a:rPr lang="en-US" sz="1800" dirty="0" smtClean="0"/>
                  <a:t>= (</a:t>
                </a:r>
                <a:r>
                  <a:rPr lang="en-US" sz="1800" dirty="0" smtClean="0">
                    <a:latin typeface="Calibri"/>
                  </a:rPr>
                  <a:t>w</a:t>
                </a:r>
                <a:r>
                  <a:rPr lang="en-US" sz="1800" baseline="-25000" dirty="0" smtClean="0">
                    <a:latin typeface="Calibri"/>
                  </a:rPr>
                  <a:t>1</a:t>
                </a:r>
                <a:r>
                  <a:rPr lang="en-US" sz="1800" dirty="0" smtClean="0"/>
                  <a:t>, </a:t>
                </a:r>
                <a:r>
                  <a:rPr lang="en-US" sz="1800" dirty="0" smtClean="0">
                    <a:latin typeface="Calibri"/>
                  </a:rPr>
                  <a:t>w</a:t>
                </a:r>
                <a:r>
                  <a:rPr lang="en-US" sz="1800" baseline="-25000" dirty="0" smtClean="0">
                    <a:latin typeface="Calibri"/>
                  </a:rPr>
                  <a:t>2</a:t>
                </a:r>
                <a:r>
                  <a:rPr lang="en-US" sz="1800" dirty="0" smtClean="0"/>
                  <a:t>,…</a:t>
                </a:r>
                <a:r>
                  <a:rPr lang="en-US" sz="1800" dirty="0" err="1" smtClean="0">
                    <a:latin typeface="Calibri"/>
                  </a:rPr>
                  <a:t>w</a:t>
                </a:r>
                <a:r>
                  <a:rPr lang="en-US" sz="1800" baseline="-25000" dirty="0" err="1" smtClean="0">
                    <a:latin typeface="Calibri"/>
                  </a:rPr>
                  <a:t>k</a:t>
                </a:r>
                <a:r>
                  <a:rPr lang="en-US" sz="1800" dirty="0" smtClean="0"/>
                  <a:t>) </a:t>
                </a:r>
                <a:r>
                  <a:rPr lang="en-US" sz="1800" dirty="0" smtClean="0">
                    <a:latin typeface="cmsy10"/>
                  </a:rPr>
                  <a:t>2</a:t>
                </a:r>
                <a:r>
                  <a:rPr lang="en-US" sz="1800" dirty="0" smtClean="0"/>
                  <a:t> </a:t>
                </a:r>
                <a:r>
                  <a:rPr lang="en-US" sz="1800" dirty="0" err="1" smtClean="0">
                    <a:latin typeface="Calibri"/>
                  </a:rPr>
                  <a:t>R</a:t>
                </a:r>
                <a:r>
                  <a:rPr lang="en-US" sz="1800" baseline="30000" dirty="0" err="1" smtClean="0">
                    <a:latin typeface="Calibri"/>
                  </a:rPr>
                  <a:t>nk</a:t>
                </a:r>
                <a:endParaRPr lang="en-US" sz="1800" baseline="30000" dirty="0" smtClean="0">
                  <a:latin typeface="Calibri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000" baseline="30000" dirty="0" smtClean="0">
                  <a:latin typeface="Calibri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>
                    <a:solidFill>
                      <a:srgbClr val="0000FF"/>
                    </a:solidFill>
                  </a:rPr>
                  <a:t>Key Construction: </a:t>
                </a:r>
                <a:r>
                  <a:rPr lang="en-US" sz="1800" dirty="0" smtClean="0"/>
                  <a:t>(</a:t>
                </a:r>
                <a:r>
                  <a:rPr lang="en-US" sz="1800" dirty="0" err="1" smtClean="0"/>
                  <a:t>Kesler</a:t>
                </a:r>
                <a:r>
                  <a:rPr lang="en-US" sz="1800" dirty="0" smtClean="0"/>
                  <a:t> Construction; </a:t>
                </a:r>
                <a:r>
                  <a:rPr lang="en-US" sz="1800" dirty="0" err="1" smtClean="0"/>
                  <a:t>Zimak’s</a:t>
                </a:r>
                <a:r>
                  <a:rPr lang="en-US" sz="1800" dirty="0" smtClean="0"/>
                  <a:t> Constraint Classification)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600" dirty="0" smtClean="0"/>
                  <a:t>We will represent each example 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1600" dirty="0" err="1" smtClean="0">
                    <a:solidFill>
                      <a:srgbClr val="FF0000"/>
                    </a:solidFill>
                  </a:rPr>
                  <a:t>x,y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), </a:t>
                </a:r>
                <a:r>
                  <a:rPr lang="en-US" sz="1600" dirty="0" smtClean="0"/>
                  <a:t>as an </a:t>
                </a:r>
                <a:r>
                  <a:rPr lang="en-US" sz="1600" dirty="0" err="1" smtClean="0">
                    <a:solidFill>
                      <a:srgbClr val="FF0000"/>
                    </a:solidFill>
                  </a:rPr>
                  <a:t>nk</a:t>
                </a:r>
                <a:r>
                  <a:rPr lang="en-US" sz="1600" dirty="0"/>
                  <a:t>-</a:t>
                </a:r>
                <a:r>
                  <a:rPr lang="en-US" sz="1600" dirty="0" smtClean="0"/>
                  <a:t>dimensional vector, </a:t>
                </a:r>
                <a:r>
                  <a:rPr lang="en-US" sz="1600" dirty="0" err="1" smtClean="0">
                    <a:solidFill>
                      <a:srgbClr val="FF0000"/>
                    </a:solidFill>
                    <a:latin typeface="Calibri"/>
                  </a:rPr>
                  <a:t>x</a:t>
                </a:r>
                <a:r>
                  <a:rPr lang="en-US" sz="1600" baseline="-25000" dirty="0" err="1" smtClean="0">
                    <a:solidFill>
                      <a:srgbClr val="FF0000"/>
                    </a:solidFill>
                    <a:latin typeface="Calibri"/>
                  </a:rPr>
                  <a:t>y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sz="1600" dirty="0" smtClean="0"/>
                  <a:t>with 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1600" dirty="0" smtClean="0"/>
                  <a:t> embedded in the 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y</a:t>
                </a:r>
                <a:r>
                  <a:rPr lang="en-US" sz="1600" dirty="0" smtClean="0"/>
                  <a:t>-</a:t>
                </a:r>
                <a:r>
                  <a:rPr lang="en-US" sz="1600" dirty="0" err="1" smtClean="0"/>
                  <a:t>th</a:t>
                </a:r>
                <a:r>
                  <a:rPr lang="en-US" sz="1600" dirty="0" smtClean="0"/>
                  <a:t> part of it (y=1,2,…k) and the other coordinates are 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0</a:t>
                </a:r>
                <a:r>
                  <a:rPr lang="en-US" sz="1600" dirty="0" smtClean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b="1" dirty="0" smtClean="0">
                    <a:latin typeface="Times New Roman" pitchFamily="18" charset="0"/>
                    <a:ea typeface="ＭＳ Ｐゴシック" pitchFamily="20" charset="-128"/>
                  </a:rPr>
                  <a:t>                  </a:t>
                </a:r>
                <a:r>
                  <a:rPr lang="en-US" sz="2000" b="1" dirty="0" smtClean="0">
                    <a:ea typeface="ＭＳ Ｐゴシック" pitchFamily="20" charset="-128"/>
                  </a:rPr>
                  <a:t>E.g.,     </a:t>
                </a:r>
                <a:r>
                  <a:rPr lang="en-US" sz="2000" b="1" dirty="0" err="1" smtClean="0">
                    <a:ea typeface="ＭＳ Ｐゴシック" pitchFamily="20" charset="-128"/>
                  </a:rPr>
                  <a:t>x</a:t>
                </a:r>
                <a:r>
                  <a:rPr lang="en-US" sz="2000" baseline="-25000" dirty="0" err="1" smtClean="0">
                    <a:ea typeface="ＭＳ Ｐゴシック" pitchFamily="20" charset="-128"/>
                  </a:rPr>
                  <a:t>y</a:t>
                </a:r>
                <a:r>
                  <a:rPr lang="en-US" sz="2000" dirty="0" smtClean="0">
                    <a:ea typeface="ＭＳ Ｐゴシック" pitchFamily="20" charset="-128"/>
                  </a:rPr>
                  <a:t> </a:t>
                </a:r>
                <a:r>
                  <a:rPr lang="en-US" sz="2000" dirty="0">
                    <a:ea typeface="ＭＳ Ｐゴシック" pitchFamily="20" charset="-128"/>
                  </a:rPr>
                  <a:t>= (</a:t>
                </a:r>
                <a:r>
                  <a:rPr lang="en-US" sz="2000" b="1" dirty="0">
                    <a:ea typeface="ＭＳ Ｐゴシック" pitchFamily="20" charset="-128"/>
                  </a:rPr>
                  <a:t>0</a:t>
                </a:r>
                <a:r>
                  <a:rPr lang="en-US" sz="2000" dirty="0">
                    <a:ea typeface="ＭＳ Ｐゴシック" pitchFamily="20" charset="-128"/>
                  </a:rPr>
                  <a:t>,x,</a:t>
                </a:r>
                <a:r>
                  <a:rPr lang="en-US" sz="2000" b="1" dirty="0">
                    <a:ea typeface="ＭＳ Ｐゴシック" pitchFamily="20" charset="-128"/>
                  </a:rPr>
                  <a:t>0</a:t>
                </a:r>
                <a:r>
                  <a:rPr lang="en-US" sz="2000" dirty="0">
                    <a:ea typeface="ＭＳ Ｐゴシック" pitchFamily="20" charset="-128"/>
                  </a:rPr>
                  <a:t>,</a:t>
                </a:r>
                <a:r>
                  <a:rPr lang="en-US" sz="2000" b="1" dirty="0">
                    <a:ea typeface="ＭＳ Ｐゴシック" pitchFamily="20" charset="-128"/>
                  </a:rPr>
                  <a:t>0</a:t>
                </a:r>
                <a:r>
                  <a:rPr lang="en-US" sz="2000" dirty="0">
                    <a:ea typeface="ＭＳ Ｐゴシック" pitchFamily="20" charset="-128"/>
                  </a:rPr>
                  <a:t>) </a:t>
                </a:r>
                <a:r>
                  <a:rPr lang="en-US" sz="2000" dirty="0">
                    <a:ea typeface="ＭＳ Ｐゴシック" pitchFamily="20" charset="-128"/>
                    <a:sym typeface="Symbol" pitchFamily="18" charset="2"/>
                  </a:rPr>
                  <a:t></a:t>
                </a:r>
                <a:r>
                  <a:rPr lang="en-US" sz="2000" dirty="0">
                    <a:ea typeface="ＭＳ Ｐゴシック" pitchFamily="20" charset="-128"/>
                  </a:rPr>
                  <a:t> </a:t>
                </a:r>
                <a:r>
                  <a:rPr lang="en-US" sz="2000" b="1" dirty="0" err="1" smtClean="0">
                    <a:ea typeface="ＭＳ Ｐゴシック" pitchFamily="20" charset="-128"/>
                  </a:rPr>
                  <a:t>R</a:t>
                </a:r>
                <a:r>
                  <a:rPr lang="en-US" sz="2000" baseline="30000" dirty="0" err="1" smtClean="0">
                    <a:ea typeface="ＭＳ Ｐゴシック" pitchFamily="20" charset="-128"/>
                  </a:rPr>
                  <a:t>kn</a:t>
                </a:r>
                <a:r>
                  <a:rPr lang="en-US" sz="2000" baseline="30000" dirty="0" smtClean="0">
                    <a:ea typeface="ＭＳ Ｐゴシック" pitchFamily="20" charset="-128"/>
                  </a:rPr>
                  <a:t>                     </a:t>
                </a:r>
                <a:r>
                  <a:rPr lang="en-US" sz="2000" dirty="0" smtClean="0"/>
                  <a:t>(here k=4, y=2)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/>
                  <a:t>Now we can understand the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 smtClean="0"/>
                  <a:t>-dimensional decision rule: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800" dirty="0" smtClean="0"/>
                  <a:t>Predict </a:t>
                </a:r>
                <a:r>
                  <a:rPr lang="en-US" sz="1800" dirty="0">
                    <a:solidFill>
                      <a:srgbClr val="FF0000"/>
                    </a:solidFill>
                  </a:rPr>
                  <a:t>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iff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                            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/>
                  <a:t>y’ </a:t>
                </a:r>
                <a:r>
                  <a:rPr lang="en-US" sz="1600" dirty="0">
                    <a:latin typeface="cmsy10"/>
                  </a:rPr>
                  <a:t>2</a:t>
                </a:r>
                <a:r>
                  <a:rPr lang="en-US" sz="1600" dirty="0"/>
                  <a:t> {1,…k}, y’</a:t>
                </a:r>
                <a:r>
                  <a:rPr lang="en-US" sz="1600" dirty="0">
                    <a:latin typeface="cmsy10"/>
                  </a:rPr>
                  <a:t>:</a:t>
                </a:r>
                <a:r>
                  <a:rPr lang="en-US" sz="1600" dirty="0"/>
                  <a:t>=y  </a:t>
                </a:r>
                <a:r>
                  <a:rPr lang="en-US" sz="1600" dirty="0" smtClean="0"/>
                  <a:t>      </a:t>
                </a:r>
                <a:r>
                  <a:rPr lang="en-US" sz="1600" dirty="0"/>
                  <a:t>(</a:t>
                </a:r>
                <a:r>
                  <a:rPr lang="en-US" sz="1600" dirty="0" err="1">
                    <a:latin typeface="Calibri"/>
                  </a:rPr>
                  <a:t>w</a:t>
                </a:r>
                <a:r>
                  <a:rPr lang="en-US" sz="1600" baseline="-25000" dirty="0" err="1">
                    <a:latin typeface="Calibri"/>
                  </a:rPr>
                  <a:t>y</a:t>
                </a:r>
                <a:r>
                  <a:rPr lang="en-US" sz="1600" baseline="30000" dirty="0" err="1">
                    <a:latin typeface="Calibri"/>
                  </a:rPr>
                  <a:t>T</a:t>
                </a:r>
                <a:r>
                  <a:rPr lang="en-US" sz="1600" baseline="30000" dirty="0">
                    <a:latin typeface="Calibri"/>
                  </a:rPr>
                  <a:t> </a:t>
                </a:r>
                <a:r>
                  <a:rPr lang="en-US" sz="1600" dirty="0">
                    <a:latin typeface="Calibri"/>
                  </a:rPr>
                  <a:t>– </a:t>
                </a:r>
                <a:r>
                  <a:rPr lang="en-US" sz="1600" dirty="0" err="1">
                    <a:latin typeface="Calibri"/>
                  </a:rPr>
                  <a:t>w</a:t>
                </a:r>
                <a:r>
                  <a:rPr lang="en-US" sz="1600" baseline="-25000" dirty="0" err="1">
                    <a:latin typeface="Calibri"/>
                  </a:rPr>
                  <a:t>y’</a:t>
                </a:r>
                <a:r>
                  <a:rPr lang="en-US" sz="1600" baseline="30000" dirty="0" err="1">
                    <a:latin typeface="Calibri"/>
                  </a:rPr>
                  <a:t>T</a:t>
                </a:r>
                <a:r>
                  <a:rPr lang="en-US" sz="1600" baseline="30000" dirty="0">
                    <a:latin typeface="Calibri"/>
                  </a:rPr>
                  <a:t> </a:t>
                </a:r>
                <a:r>
                  <a:rPr lang="en-US" sz="1600" dirty="0"/>
                  <a:t>) </a:t>
                </a:r>
                <a:r>
                  <a:rPr lang="en-US" sz="1600" dirty="0">
                    <a:latin typeface="cmsy10"/>
                  </a:rPr>
                  <a:t>¢</a:t>
                </a:r>
                <a:r>
                  <a:rPr lang="en-US" sz="1600" dirty="0"/>
                  <a:t> x </a:t>
                </a:r>
                <a:r>
                  <a:rPr lang="en-US" sz="1600" dirty="0">
                    <a:latin typeface="cmsy10"/>
                  </a:rPr>
                  <a:t>¸</a:t>
                </a:r>
                <a:r>
                  <a:rPr lang="en-US" sz="1600" dirty="0"/>
                  <a:t> 0    </a:t>
                </a:r>
                <a:r>
                  <a:rPr lang="en-US" sz="1600" dirty="0">
                    <a:solidFill>
                      <a:srgbClr val="FF0000"/>
                    </a:solidFill>
                  </a:rPr>
                  <a:t>(**)</a:t>
                </a:r>
              </a:p>
              <a:p>
                <a:pPr marL="342900" lvl="1" indent="-342900">
                  <a:lnSpc>
                    <a:spcPct val="90000"/>
                  </a:lnSpc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dirty="0" smtClean="0"/>
                  <a:t>Equivalently, in the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nk</a:t>
                </a:r>
                <a:r>
                  <a:rPr lang="en-US" dirty="0" smtClean="0"/>
                  <a:t>-dimensional space. </a:t>
                </a:r>
              </a:p>
              <a:p>
                <a:pPr marL="342900" lvl="1" indent="-342900">
                  <a:lnSpc>
                    <a:spcPct val="90000"/>
                  </a:lnSpc>
                  <a:buClr>
                    <a:schemeClr val="bg2"/>
                  </a:buClr>
                  <a:buFont typeface="Wingdings" pitchFamily="2" charset="2"/>
                  <a:buChar char="n"/>
                </a:pPr>
                <a:r>
                  <a:rPr lang="en-US" dirty="0" smtClean="0"/>
                  <a:t>Predict </a:t>
                </a:r>
                <a:r>
                  <a:rPr lang="en-US" dirty="0">
                    <a:solidFill>
                      <a:srgbClr val="FF0000"/>
                    </a:solidFill>
                  </a:rPr>
                  <a:t>y</a:t>
                </a:r>
                <a:r>
                  <a:rPr lang="en-US" dirty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     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y’ </a:t>
                </a:r>
                <a:r>
                  <a:rPr lang="en-US" dirty="0">
                    <a:latin typeface="cmsy10"/>
                  </a:rPr>
                  <a:t>2</a:t>
                </a:r>
                <a:r>
                  <a:rPr lang="en-US" dirty="0"/>
                  <a:t> {1,…k}, </a:t>
                </a:r>
                <a:r>
                  <a:rPr lang="en-US" dirty="0" err="1"/>
                  <a:t>y</a:t>
                </a:r>
                <a:r>
                  <a:rPr lang="en-US" dirty="0" err="1" smtClean="0"/>
                  <a:t>’</a:t>
                </a:r>
                <a:r>
                  <a:rPr lang="en-US" dirty="0" err="1" smtClean="0">
                    <a:latin typeface="cmsy10"/>
                  </a:rPr>
                  <a:t>≠</a:t>
                </a:r>
                <a:r>
                  <a:rPr lang="en-US" dirty="0" err="1" smtClean="0"/>
                  <a:t>y</a:t>
                </a:r>
                <a:r>
                  <a:rPr lang="en-US" dirty="0" smtClean="0"/>
                  <a:t>    </a:t>
                </a:r>
                <a:r>
                  <a:rPr lang="en-US" sz="1600" dirty="0" err="1" smtClean="0">
                    <a:latin typeface="Calibri"/>
                  </a:rPr>
                  <a:t>w</a:t>
                </a:r>
                <a:r>
                  <a:rPr lang="en-US" sz="1600" baseline="30000" dirty="0" err="1" smtClean="0">
                    <a:latin typeface="Calibri"/>
                  </a:rPr>
                  <a:t>T</a:t>
                </a:r>
                <a:r>
                  <a:rPr lang="en-US" sz="1600" baseline="30000" dirty="0" smtClean="0">
                    <a:latin typeface="Calibri"/>
                  </a:rPr>
                  <a:t> </a:t>
                </a:r>
                <a:r>
                  <a:rPr lang="en-US" sz="1600" dirty="0" smtClean="0"/>
                  <a:t>(</a:t>
                </a:r>
                <a:r>
                  <a:rPr lang="en-US" sz="1600" dirty="0" err="1" smtClean="0">
                    <a:latin typeface="Calibri"/>
                  </a:rPr>
                  <a:t>x</a:t>
                </a:r>
                <a:r>
                  <a:rPr lang="en-US" sz="1600" baseline="-25000" dirty="0" err="1" smtClean="0">
                    <a:latin typeface="Calibri"/>
                  </a:rPr>
                  <a:t>y</a:t>
                </a:r>
                <a:r>
                  <a:rPr lang="en-US" sz="1600" dirty="0" smtClean="0"/>
                  <a:t> – </a:t>
                </a:r>
                <a:r>
                  <a:rPr lang="en-US" sz="1600" dirty="0" err="1" smtClean="0">
                    <a:latin typeface="Calibri"/>
                  </a:rPr>
                  <a:t>x</a:t>
                </a:r>
                <a:r>
                  <a:rPr lang="en-US" sz="1600" baseline="-25000" dirty="0" err="1" smtClean="0">
                    <a:latin typeface="Calibri"/>
                  </a:rPr>
                  <a:t>y</a:t>
                </a:r>
                <a:r>
                  <a:rPr lang="en-US" sz="1600" baseline="-25000" dirty="0" smtClean="0"/>
                  <a:t>’</a:t>
                </a:r>
                <a:r>
                  <a:rPr lang="en-US" sz="1600" dirty="0" smtClean="0"/>
                  <a:t>)  </a:t>
                </a:r>
                <a:r>
                  <a:rPr lang="en-US" sz="1600" dirty="0" smtClean="0">
                    <a:sym typeface="Symbol"/>
                  </a:rPr>
                  <a:t> </a:t>
                </a:r>
                <a:r>
                  <a:rPr lang="en-US" sz="1600" dirty="0" err="1" smtClean="0">
                    <a:latin typeface="Calibri"/>
                  </a:rPr>
                  <a:t>w</a:t>
                </a:r>
                <a:r>
                  <a:rPr lang="en-US" sz="1600" baseline="30000" dirty="0" err="1" smtClean="0">
                    <a:latin typeface="Calibri"/>
                  </a:rPr>
                  <a:t>T</a:t>
                </a:r>
                <a:r>
                  <a:rPr lang="en-US" sz="1600" baseline="30000" dirty="0" smtClean="0">
                    <a:latin typeface="Calibri"/>
                  </a:rPr>
                  <a:t> </a:t>
                </a:r>
                <a:r>
                  <a:rPr lang="en-US" sz="1600" dirty="0" err="1" smtClean="0">
                    <a:latin typeface="Calibri"/>
                  </a:rPr>
                  <a:t>x</a:t>
                </a:r>
                <a:r>
                  <a:rPr lang="en-US" sz="1600" baseline="-25000" dirty="0" err="1" smtClean="0">
                    <a:latin typeface="Calibri"/>
                  </a:rPr>
                  <a:t>yy</a:t>
                </a:r>
                <a:r>
                  <a:rPr lang="en-US" sz="1600" baseline="-25000" dirty="0" smtClean="0">
                    <a:latin typeface="Calibri"/>
                  </a:rPr>
                  <a:t>’</a:t>
                </a:r>
                <a:r>
                  <a:rPr lang="en-US" sz="1600" dirty="0" smtClean="0"/>
                  <a:t> </a:t>
                </a:r>
                <a:r>
                  <a:rPr lang="en-US" sz="1600" dirty="0" smtClean="0">
                    <a:latin typeface="cmsy10"/>
                  </a:rPr>
                  <a:t>≥</a:t>
                </a:r>
                <a:r>
                  <a:rPr lang="en-US" sz="1600" dirty="0" smtClean="0"/>
                  <a:t> 0  </a:t>
                </a:r>
              </a:p>
              <a:p>
                <a:pPr marL="0" indent="-400050">
                  <a:lnSpc>
                    <a:spcPct val="90000"/>
                  </a:lnSpc>
                </a:pPr>
                <a:endParaRPr lang="en-US" sz="2000" dirty="0" smtClean="0">
                  <a:solidFill>
                    <a:srgbClr val="0000FF"/>
                  </a:solidFill>
                </a:endParaRPr>
              </a:p>
              <a:p>
                <a:pPr marL="0" indent="-400050">
                  <a:lnSpc>
                    <a:spcPct val="90000"/>
                  </a:lnSpc>
                </a:pPr>
                <a:r>
                  <a:rPr lang="en-US" sz="2000" dirty="0" smtClean="0">
                    <a:solidFill>
                      <a:srgbClr val="0000FF"/>
                    </a:solidFill>
                  </a:rPr>
                  <a:t>Conclusion: </a:t>
                </a:r>
                <a:r>
                  <a:rPr lang="en-US" sz="2000" dirty="0" smtClean="0"/>
                  <a:t>The set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(</a:t>
                </a:r>
                <a:r>
                  <a:rPr lang="en-US" sz="2000" dirty="0" err="1" smtClean="0">
                    <a:solidFill>
                      <a:srgbClr val="0000FF"/>
                    </a:solidFill>
                    <a:latin typeface="Calibri"/>
                  </a:rPr>
                  <a:t>x</a:t>
                </a:r>
                <a:r>
                  <a:rPr lang="en-US" sz="2000" baseline="-25000" dirty="0" err="1" smtClean="0">
                    <a:solidFill>
                      <a:srgbClr val="0000FF"/>
                    </a:solidFill>
                    <a:latin typeface="Calibri"/>
                  </a:rPr>
                  <a:t>yy</a:t>
                </a:r>
                <a:r>
                  <a:rPr lang="en-US" sz="2000" baseline="-25000" dirty="0">
                    <a:solidFill>
                      <a:srgbClr val="0000FF"/>
                    </a:solidFill>
                    <a:latin typeface="Calibri"/>
                  </a:rPr>
                  <a:t>’</a:t>
                </a:r>
                <a:r>
                  <a:rPr lang="en-US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, + ) </a:t>
                </a:r>
                <a:r>
                  <a:rPr lang="en-US" sz="2000" dirty="0">
                    <a:solidFill>
                      <a:srgbClr val="0000FF"/>
                    </a:solidFill>
                    <a:sym typeface="Symbol"/>
                  </a:rPr>
                  <a:t>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</a:rPr>
                  <a:t>(</a:t>
                </a:r>
                <a:r>
                  <a:rPr lang="en-US" sz="2000" dirty="0" err="1">
                    <a:solidFill>
                      <a:srgbClr val="0000FF"/>
                    </a:solidFill>
                    <a:latin typeface="Calibri"/>
                  </a:rPr>
                  <a:t>x</a:t>
                </a:r>
                <a:r>
                  <a:rPr lang="en-US" sz="2000" baseline="-25000" dirty="0" err="1">
                    <a:solidFill>
                      <a:srgbClr val="0000FF"/>
                    </a:solidFill>
                    <a:latin typeface="Calibri"/>
                  </a:rPr>
                  <a:t>y</a:t>
                </a:r>
                <a:r>
                  <a:rPr lang="en-US" sz="2000" dirty="0">
                    <a:solidFill>
                      <a:srgbClr val="0000FF"/>
                    </a:solidFill>
                  </a:rPr>
                  <a:t> – </a:t>
                </a:r>
                <a:r>
                  <a:rPr lang="en-US" sz="2000" dirty="0" err="1">
                    <a:solidFill>
                      <a:srgbClr val="0000FF"/>
                    </a:solidFill>
                    <a:latin typeface="Calibri"/>
                  </a:rPr>
                  <a:t>x</a:t>
                </a:r>
                <a:r>
                  <a:rPr lang="en-US" sz="2000" baseline="-25000" dirty="0" err="1">
                    <a:solidFill>
                      <a:srgbClr val="0000FF"/>
                    </a:solidFill>
                    <a:latin typeface="Calibri"/>
                  </a:rPr>
                  <a:t>y</a:t>
                </a:r>
                <a:r>
                  <a:rPr lang="en-US" sz="2000" baseline="-25000" dirty="0" smtClean="0">
                    <a:solidFill>
                      <a:srgbClr val="0000FF"/>
                    </a:solidFill>
                  </a:rPr>
                  <a:t>’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 , +) </a:t>
                </a:r>
                <a:r>
                  <a:rPr lang="en-US" sz="2000" dirty="0" smtClean="0"/>
                  <a:t>is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linearly separable </a:t>
                </a:r>
                <a:r>
                  <a:rPr lang="en-US" sz="2000" dirty="0" smtClean="0"/>
                  <a:t>from the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                set       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(-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</a:rPr>
                  <a:t>x</a:t>
                </a:r>
                <a:r>
                  <a:rPr lang="en-US" sz="2000" baseline="-25000" dirty="0" err="1" smtClean="0">
                    <a:solidFill>
                      <a:srgbClr val="FF0000"/>
                    </a:solidFill>
                    <a:latin typeface="Calibri"/>
                  </a:rPr>
                  <a:t>yy</a:t>
                </a:r>
                <a:r>
                  <a:rPr lang="en-US" sz="2000" baseline="-25000" dirty="0">
                    <a:solidFill>
                      <a:srgbClr val="FF0000"/>
                    </a:solidFill>
                    <a:latin typeface="Calibri"/>
                  </a:rPr>
                  <a:t>’</a:t>
                </a:r>
                <a:r>
                  <a:rPr lang="en-US" sz="2000" dirty="0">
                    <a:solidFill>
                      <a:srgbClr val="FF0000"/>
                    </a:solidFill>
                  </a:rPr>
                  <a:t> ,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- </a:t>
                </a:r>
                <a:r>
                  <a:rPr lang="en-US" sz="2000" dirty="0">
                    <a:solidFill>
                      <a:srgbClr val="FF0000"/>
                    </a:solidFill>
                  </a:rPr>
                  <a:t>) </a:t>
                </a:r>
                <a:r>
                  <a:rPr lang="en-US" sz="2000" dirty="0" smtClean="0"/>
                  <a:t>using the linear separator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w </a:t>
                </a:r>
                <a:r>
                  <a:rPr lang="az-Cyrl-AZ" sz="16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Є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</a:rPr>
                  <a:t>R</a:t>
                </a:r>
                <a:r>
                  <a:rPr lang="en-US" sz="2000" baseline="30000" dirty="0" err="1" smtClean="0">
                    <a:solidFill>
                      <a:srgbClr val="FF0000"/>
                    </a:solidFill>
                    <a:latin typeface="Calibri"/>
                  </a:rPr>
                  <a:t>kn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baseline="-25000" dirty="0" smtClean="0">
                    <a:latin typeface="Calibri"/>
                  </a:rPr>
                  <a:t>’</a:t>
                </a:r>
                <a:r>
                  <a:rPr lang="en-US" sz="2000" dirty="0" smtClean="0"/>
                  <a:t> </a:t>
                </a:r>
                <a:endParaRPr lang="en-US" sz="2000" dirty="0" smtClean="0">
                  <a:solidFill>
                    <a:srgbClr val="0000FF"/>
                  </a:solidFill>
                </a:endParaRPr>
              </a:p>
              <a:p>
                <a:pPr marL="400050" lvl="1" indent="-400050">
                  <a:lnSpc>
                    <a:spcPct val="90000"/>
                  </a:lnSpc>
                </a:pPr>
                <a:r>
                  <a:rPr lang="en-US" sz="1800" dirty="0" smtClean="0">
                    <a:solidFill>
                      <a:srgbClr val="FF0000"/>
                    </a:solidFill>
                  </a:rPr>
                  <a:t>We solved </a:t>
                </a:r>
                <a:r>
                  <a:rPr lang="en-US" sz="1800" dirty="0" smtClean="0"/>
                  <a:t>the </a:t>
                </a:r>
                <a:r>
                  <a:rPr lang="en-US" sz="1800" dirty="0" err="1" smtClean="0"/>
                  <a:t>voroni</a:t>
                </a:r>
                <a:r>
                  <a:rPr lang="en-US" sz="1800" dirty="0" smtClean="0"/>
                  <a:t> diagram challenge. </a:t>
                </a:r>
              </a:p>
              <a:p>
                <a:pPr>
                  <a:lnSpc>
                    <a:spcPct val="90000"/>
                  </a:lnSpc>
                </a:pPr>
                <a:endParaRPr lang="en-US" sz="2000" dirty="0" smtClean="0"/>
              </a:p>
              <a:p>
                <a:pPr>
                  <a:lnSpc>
                    <a:spcPct val="90000"/>
                  </a:lnSpc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211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1219200" y="1295400"/>
                <a:ext cx="7924800" cy="4724400"/>
              </a:xfrm>
              <a:blipFill>
                <a:blip r:embed="rId3"/>
                <a:stretch>
                  <a:fillRect l="-692" t="-1419" r="-1308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638800" y="1676400"/>
            <a:ext cx="3383902" cy="757130"/>
          </a:xfrm>
          <a:prstGeom prst="rect">
            <a:avLst/>
          </a:prstGeom>
          <a:solidFill>
            <a:srgbClr val="FFFFCC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Notice: </a:t>
            </a:r>
            <a:r>
              <a:rPr lang="en-US" sz="1600" dirty="0" smtClean="0">
                <a:latin typeface="Calibri" panose="020F0502020204030204" pitchFamily="34" charset="0"/>
              </a:rPr>
              <a:t>This is just a representational trick. We did not say how to learn the weight vectors. </a:t>
            </a:r>
            <a:endParaRPr lang="en-US" sz="1600" dirty="0">
              <a:latin typeface="Calibri" panose="020F0502020204030204" pitchFamily="34" charset="0"/>
            </a:endParaRPr>
          </a:p>
        </p:txBody>
      </p:sp>
      <p:grpSp>
        <p:nvGrpSpPr>
          <p:cNvPr id="6" name="Group 84"/>
          <p:cNvGrpSpPr>
            <a:grpSpLocks/>
          </p:cNvGrpSpPr>
          <p:nvPr/>
        </p:nvGrpSpPr>
        <p:grpSpPr bwMode="auto">
          <a:xfrm>
            <a:off x="76200" y="1066800"/>
            <a:ext cx="1524000" cy="1295400"/>
            <a:chOff x="1680" y="1632"/>
            <a:chExt cx="2304" cy="1920"/>
          </a:xfrm>
        </p:grpSpPr>
        <p:grpSp>
          <p:nvGrpSpPr>
            <p:cNvPr id="7" name="Group 85"/>
            <p:cNvGrpSpPr>
              <a:grpSpLocks/>
            </p:cNvGrpSpPr>
            <p:nvPr/>
          </p:nvGrpSpPr>
          <p:grpSpPr bwMode="auto">
            <a:xfrm>
              <a:off x="1680" y="1632"/>
              <a:ext cx="1920" cy="1920"/>
              <a:chOff x="3936" y="1008"/>
              <a:chExt cx="1200" cy="1200"/>
            </a:xfrm>
          </p:grpSpPr>
          <p:sp>
            <p:nvSpPr>
              <p:cNvPr id="25" name="Line 86"/>
              <p:cNvSpPr>
                <a:spLocks noChangeShapeType="1"/>
              </p:cNvSpPr>
              <p:nvPr/>
            </p:nvSpPr>
            <p:spPr bwMode="auto">
              <a:xfrm flipH="1">
                <a:off x="4320" y="1440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87"/>
              <p:cNvSpPr>
                <a:spLocks noChangeShapeType="1"/>
              </p:cNvSpPr>
              <p:nvPr/>
            </p:nvSpPr>
            <p:spPr bwMode="auto">
              <a:xfrm>
                <a:off x="4320" y="1632"/>
                <a:ext cx="48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88"/>
              <p:cNvSpPr>
                <a:spLocks noChangeShapeType="1"/>
              </p:cNvSpPr>
              <p:nvPr/>
            </p:nvSpPr>
            <p:spPr bwMode="auto">
              <a:xfrm>
                <a:off x="4800" y="1728"/>
                <a:ext cx="33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89"/>
              <p:cNvSpPr>
                <a:spLocks noChangeShapeType="1"/>
              </p:cNvSpPr>
              <p:nvPr/>
            </p:nvSpPr>
            <p:spPr bwMode="auto">
              <a:xfrm flipV="1">
                <a:off x="4800" y="1008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90"/>
              <p:cNvSpPr>
                <a:spLocks noChangeShapeType="1"/>
              </p:cNvSpPr>
              <p:nvPr/>
            </p:nvSpPr>
            <p:spPr bwMode="auto">
              <a:xfrm flipH="1">
                <a:off x="3936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91"/>
            <p:cNvGrpSpPr>
              <a:grpSpLocks/>
            </p:cNvGrpSpPr>
            <p:nvPr/>
          </p:nvGrpSpPr>
          <p:grpSpPr bwMode="auto">
            <a:xfrm>
              <a:off x="1757" y="1939"/>
              <a:ext cx="2227" cy="1536"/>
              <a:chOff x="1757" y="1939"/>
              <a:chExt cx="2227" cy="1536"/>
            </a:xfrm>
          </p:grpSpPr>
          <p:sp>
            <p:nvSpPr>
              <p:cNvPr id="9" name="Oval 92"/>
              <p:cNvSpPr>
                <a:spLocks noChangeArrowheads="1"/>
              </p:cNvSpPr>
              <p:nvPr/>
            </p:nvSpPr>
            <p:spPr bwMode="auto">
              <a:xfrm flipV="1">
                <a:off x="2295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Oval 93"/>
              <p:cNvSpPr>
                <a:spLocks noChangeArrowheads="1"/>
              </p:cNvSpPr>
              <p:nvPr/>
            </p:nvSpPr>
            <p:spPr bwMode="auto">
              <a:xfrm flipV="1">
                <a:off x="2525" y="193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Oval 94"/>
              <p:cNvSpPr>
                <a:spLocks noChangeArrowheads="1"/>
              </p:cNvSpPr>
              <p:nvPr/>
            </p:nvSpPr>
            <p:spPr bwMode="auto">
              <a:xfrm flipV="1">
                <a:off x="2525" y="3168"/>
                <a:ext cx="154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95"/>
              <p:cNvSpPr>
                <a:spLocks noChangeArrowheads="1"/>
              </p:cNvSpPr>
              <p:nvPr/>
            </p:nvSpPr>
            <p:spPr bwMode="auto">
              <a:xfrm flipV="1">
                <a:off x="2755" y="2553"/>
                <a:ext cx="154" cy="1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96"/>
              <p:cNvSpPr>
                <a:spLocks noChangeArrowheads="1"/>
              </p:cNvSpPr>
              <p:nvPr/>
            </p:nvSpPr>
            <p:spPr bwMode="auto">
              <a:xfrm flipV="1">
                <a:off x="3600" y="2861"/>
                <a:ext cx="154" cy="15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97"/>
              <p:cNvSpPr>
                <a:spLocks noChangeArrowheads="1"/>
              </p:cNvSpPr>
              <p:nvPr/>
            </p:nvSpPr>
            <p:spPr bwMode="auto">
              <a:xfrm flipV="1">
                <a:off x="3754" y="2707"/>
                <a:ext cx="153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98"/>
              <p:cNvSpPr>
                <a:spLocks noChangeShapeType="1"/>
              </p:cNvSpPr>
              <p:nvPr/>
            </p:nvSpPr>
            <p:spPr bwMode="auto">
              <a:xfrm flipV="1">
                <a:off x="3062" y="2323"/>
                <a:ext cx="0" cy="4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Oval 99"/>
              <p:cNvSpPr>
                <a:spLocks noChangeArrowheads="1"/>
              </p:cNvSpPr>
              <p:nvPr/>
            </p:nvSpPr>
            <p:spPr bwMode="auto">
              <a:xfrm flipV="1">
                <a:off x="2909" y="2861"/>
                <a:ext cx="153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100"/>
              <p:cNvSpPr>
                <a:spLocks noChangeArrowheads="1"/>
              </p:cNvSpPr>
              <p:nvPr/>
            </p:nvSpPr>
            <p:spPr bwMode="auto">
              <a:xfrm flipV="1">
                <a:off x="3062" y="309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101"/>
              <p:cNvSpPr>
                <a:spLocks noChangeArrowheads="1"/>
              </p:cNvSpPr>
              <p:nvPr/>
            </p:nvSpPr>
            <p:spPr bwMode="auto">
              <a:xfrm flipV="1">
                <a:off x="3062" y="332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102"/>
              <p:cNvSpPr>
                <a:spLocks noChangeArrowheads="1"/>
              </p:cNvSpPr>
              <p:nvPr/>
            </p:nvSpPr>
            <p:spPr bwMode="auto">
              <a:xfrm flipV="1">
                <a:off x="3830" y="2937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103"/>
              <p:cNvSpPr>
                <a:spLocks noChangeArrowheads="1"/>
              </p:cNvSpPr>
              <p:nvPr/>
            </p:nvSpPr>
            <p:spPr bwMode="auto">
              <a:xfrm flipV="1">
                <a:off x="3523" y="2630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104"/>
              <p:cNvSpPr>
                <a:spLocks noChangeArrowheads="1"/>
              </p:cNvSpPr>
              <p:nvPr/>
            </p:nvSpPr>
            <p:spPr bwMode="auto">
              <a:xfrm flipV="1">
                <a:off x="2832" y="2477"/>
                <a:ext cx="154" cy="15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105"/>
              <p:cNvSpPr>
                <a:spLocks noChangeArrowheads="1"/>
              </p:cNvSpPr>
              <p:nvPr/>
            </p:nvSpPr>
            <p:spPr bwMode="auto">
              <a:xfrm flipV="1">
                <a:off x="2679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106"/>
              <p:cNvSpPr>
                <a:spLocks noChangeArrowheads="1"/>
              </p:cNvSpPr>
              <p:nvPr/>
            </p:nvSpPr>
            <p:spPr bwMode="auto">
              <a:xfrm flipV="1">
                <a:off x="2295" y="2323"/>
                <a:ext cx="153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107"/>
              <p:cNvSpPr>
                <a:spLocks noChangeArrowheads="1"/>
              </p:cNvSpPr>
              <p:nvPr/>
            </p:nvSpPr>
            <p:spPr bwMode="auto">
              <a:xfrm flipV="1">
                <a:off x="1757" y="2400"/>
                <a:ext cx="154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57</a:t>
            </a:fld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152400" y="17479"/>
            <a:ext cx="6705600" cy="533400"/>
          </a:xfrm>
          <a:prstGeom prst="wedgeRectCallout">
            <a:avLst>
              <a:gd name="adj1" fmla="val -33406"/>
              <a:gd name="adj2" fmla="val 199240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We showed: if pairs of labels are separable (a reasonable assumption) than in some higher dimensional space, the problem is linearly separable.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Separability for Multiclass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9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315200" cy="4525963"/>
          </a:xfrm>
        </p:spPr>
        <p:txBody>
          <a:bodyPr/>
          <a:lstStyle/>
          <a:p>
            <a:r>
              <a:rPr lang="en-US" dirty="0" smtClean="0"/>
              <a:t>Training: </a:t>
            </a:r>
          </a:p>
          <a:p>
            <a:pPr lvl="1"/>
            <a:r>
              <a:rPr lang="en-US" dirty="0" smtClean="0"/>
              <a:t>[We first explain via </a:t>
            </a:r>
            <a:r>
              <a:rPr lang="en-US" dirty="0" err="1" smtClean="0"/>
              <a:t>Kesler’s</a:t>
            </a:r>
            <a:r>
              <a:rPr lang="en-US" dirty="0" smtClean="0"/>
              <a:t> construction; then show we don’t need it]</a:t>
            </a:r>
          </a:p>
          <a:p>
            <a:pPr lvl="1"/>
            <a:r>
              <a:rPr lang="en-US" dirty="0" smtClean="0"/>
              <a:t>Given a data set {(</a:t>
            </a:r>
            <a:r>
              <a:rPr lang="en-US" dirty="0" err="1" smtClean="0"/>
              <a:t>x,</a:t>
            </a:r>
            <a:r>
              <a:rPr lang="en-US" dirty="0" err="1" smtClean="0">
                <a:solidFill>
                  <a:srgbClr val="0000FF"/>
                </a:solidFill>
              </a:rPr>
              <a:t>y</a:t>
            </a:r>
            <a:r>
              <a:rPr lang="en-US" dirty="0" smtClean="0"/>
              <a:t>)}, (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 examples) with x </a:t>
            </a:r>
            <a:r>
              <a:rPr lang="az-Cyrl-A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R</a:t>
            </a:r>
            <a:r>
              <a:rPr lang="en-US" baseline="30000" dirty="0" smtClean="0">
                <a:solidFill>
                  <a:srgbClr val="FF0000"/>
                </a:solidFill>
                <a:latin typeface="Calibri"/>
              </a:rPr>
              <a:t>n</a:t>
            </a:r>
            <a:r>
              <a:rPr lang="en-US" dirty="0" smtClean="0"/>
              <a:t>, y </a:t>
            </a:r>
            <a:r>
              <a:rPr lang="az-Cyrl-AZ" sz="1800" dirty="0"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en-US" dirty="0" smtClean="0"/>
              <a:t> {1,2,…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}</a:t>
            </a:r>
          </a:p>
          <a:p>
            <a:pPr marL="457200" lvl="1" indent="0">
              <a:buNone/>
            </a:pPr>
            <a:r>
              <a:rPr lang="en-US" dirty="0" smtClean="0"/>
              <a:t>     create a binary classification task (in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30000" dirty="0" err="1" smtClean="0">
                <a:solidFill>
                  <a:srgbClr val="FF0000"/>
                </a:solidFill>
              </a:rPr>
              <a:t>kn</a:t>
            </a:r>
            <a:r>
              <a:rPr lang="en-US" dirty="0" smtClean="0"/>
              <a:t>):</a:t>
            </a:r>
          </a:p>
          <a:p>
            <a:pPr marL="457200" lvl="1" indent="0">
              <a:buNone/>
            </a:pPr>
            <a:r>
              <a:rPr lang="en-US" dirty="0" smtClean="0"/>
              <a:t>     (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dirty="0" smtClean="0"/>
              <a:t> -  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y</a:t>
            </a:r>
            <a:r>
              <a:rPr lang="en-US" baseline="-25000" dirty="0" smtClean="0">
                <a:latin typeface="Calibri"/>
              </a:rPr>
              <a:t>’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+</a:t>
            </a:r>
            <a:r>
              <a:rPr lang="en-US" dirty="0" smtClean="0"/>
              <a:t>), (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y</a:t>
            </a:r>
            <a:r>
              <a:rPr lang="en-US" baseline="-25000" dirty="0" smtClean="0">
                <a:latin typeface="Calibri"/>
              </a:rPr>
              <a:t>’</a:t>
            </a:r>
            <a:r>
              <a:rPr lang="en-US" dirty="0" smtClean="0"/>
              <a:t> – 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-</a:t>
            </a:r>
            <a:r>
              <a:rPr lang="en-US" dirty="0" smtClean="0"/>
              <a:t>),  for all y’ </a:t>
            </a:r>
            <a:r>
              <a:rPr lang="en-US" dirty="0" smtClean="0">
                <a:latin typeface="cmsy10"/>
              </a:rPr>
              <a:t>≠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y</a:t>
            </a:r>
            <a:r>
              <a:rPr lang="en-US" dirty="0" smtClean="0"/>
              <a:t>  (</a:t>
            </a:r>
            <a:r>
              <a:rPr lang="en-US" dirty="0" smtClean="0">
                <a:solidFill>
                  <a:srgbClr val="FF0000"/>
                </a:solidFill>
              </a:rPr>
              <a:t>2m(k-1)</a:t>
            </a:r>
            <a:r>
              <a:rPr lang="en-US" dirty="0" smtClean="0"/>
              <a:t> examples)</a:t>
            </a:r>
          </a:p>
          <a:p>
            <a:pPr marL="457200" lvl="1" indent="0">
              <a:buNone/>
            </a:pPr>
            <a:r>
              <a:rPr lang="en-US" dirty="0" smtClean="0"/>
              <a:t>     Here 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dirty="0" smtClean="0"/>
              <a:t> </a:t>
            </a:r>
            <a:r>
              <a:rPr lang="az-Cyrl-AZ" sz="1600" dirty="0"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R</a:t>
            </a:r>
            <a:r>
              <a:rPr lang="en-US" baseline="30000" dirty="0" err="1" smtClean="0">
                <a:solidFill>
                  <a:srgbClr val="FF0000"/>
                </a:solidFill>
                <a:latin typeface="Calibri"/>
              </a:rPr>
              <a:t>kn</a:t>
            </a:r>
            <a:endParaRPr lang="en-US" baseline="30000" dirty="0" smtClean="0">
              <a:solidFill>
                <a:srgbClr val="FF0000"/>
              </a:solidFill>
              <a:latin typeface="Calibri"/>
            </a:endParaRPr>
          </a:p>
          <a:p>
            <a:pPr lvl="1"/>
            <a:r>
              <a:rPr lang="en-US" dirty="0" smtClean="0"/>
              <a:t>Use your favorite linear learning algorithm to train a binary classifier. </a:t>
            </a:r>
          </a:p>
          <a:p>
            <a:r>
              <a:rPr lang="en-US" dirty="0" smtClean="0"/>
              <a:t>Prediction: </a:t>
            </a:r>
          </a:p>
          <a:p>
            <a:pPr lvl="1"/>
            <a:r>
              <a:rPr lang="en-US" dirty="0" smtClean="0"/>
              <a:t>Given an </a:t>
            </a:r>
            <a:r>
              <a:rPr lang="en-US" dirty="0" err="1" smtClean="0">
                <a:solidFill>
                  <a:srgbClr val="0000FF"/>
                </a:solidFill>
              </a:rPr>
              <a:t>nk</a:t>
            </a:r>
            <a:r>
              <a:rPr lang="en-US" dirty="0" smtClean="0"/>
              <a:t> dimensional weight vector w and a new example x, predict:                      </a:t>
            </a:r>
            <a:r>
              <a:rPr lang="en-US" dirty="0" err="1" smtClean="0">
                <a:latin typeface="Calibri"/>
              </a:rPr>
              <a:t>argmax</a:t>
            </a:r>
            <a:r>
              <a:rPr lang="en-US" baseline="-25000" dirty="0" err="1" smtClean="0">
                <a:latin typeface="Calibri"/>
              </a:rPr>
              <a:t>y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w</a:t>
            </a:r>
            <a:r>
              <a:rPr lang="en-US" baseline="55000" dirty="0" err="1" smtClean="0">
                <a:latin typeface="Calibri"/>
              </a:rPr>
              <a:t>T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y</a:t>
            </a:r>
            <a:endParaRPr lang="en-US" baseline="-25000" dirty="0">
              <a:latin typeface="Calibri"/>
            </a:endParaRPr>
          </a:p>
          <a:p>
            <a:pPr marL="457200" lvl="1" indent="0">
              <a:buNone/>
            </a:pPr>
            <a:endParaRPr lang="en-US" baseline="30000" dirty="0" smtClean="0">
              <a:latin typeface="Calibri"/>
            </a:endParaRPr>
          </a:p>
          <a:p>
            <a:pPr marL="57150" indent="0">
              <a:buNone/>
            </a:pPr>
            <a:endParaRPr lang="en-US" baseline="30000" dirty="0">
              <a:latin typeface="Calibri"/>
            </a:endParaRPr>
          </a:p>
          <a:p>
            <a:pPr marL="57150" indent="0">
              <a:buNone/>
            </a:pPr>
            <a:endParaRPr lang="en-US" baseline="30000" dirty="0" smtClean="0">
              <a:latin typeface="Calibri"/>
            </a:endParaRP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1143000"/>
          </a:xfrm>
        </p:spPr>
        <p:txBody>
          <a:bodyPr/>
          <a:lstStyle/>
          <a:p>
            <a:r>
              <a:rPr lang="en-US" sz="3200" dirty="0" smtClean="0"/>
              <a:t>Details: </a:t>
            </a:r>
            <a:r>
              <a:rPr lang="en-US" sz="3200" dirty="0" err="1" smtClean="0"/>
              <a:t>Kesler</a:t>
            </a:r>
            <a:r>
              <a:rPr lang="en-US" sz="3200" dirty="0" smtClean="0"/>
              <a:t> Construction &amp; </a:t>
            </a:r>
            <a:br>
              <a:rPr lang="en-US" sz="3200" dirty="0" smtClean="0"/>
            </a:br>
            <a:r>
              <a:rPr lang="en-US" sz="3200" dirty="0" smtClean="0"/>
              <a:t>Multi-Class Separability</a:t>
            </a:r>
            <a:endParaRPr lang="en-US" sz="3200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7772400" cy="685800"/>
          </a:xfrm>
        </p:spPr>
        <p:txBody>
          <a:bodyPr/>
          <a:lstStyle/>
          <a:p>
            <a:r>
              <a:rPr lang="en-US" dirty="0"/>
              <a:t>Transform Examples</a:t>
            </a:r>
            <a:endParaRPr lang="en-US" b="1" dirty="0">
              <a:sym typeface="Symbol" pitchFamily="18" charset="2"/>
            </a:endParaRPr>
          </a:p>
        </p:txBody>
      </p:sp>
      <p:grpSp>
        <p:nvGrpSpPr>
          <p:cNvPr id="240644" name="Group 4"/>
          <p:cNvGrpSpPr>
            <a:grpSpLocks/>
          </p:cNvGrpSpPr>
          <p:nvPr/>
        </p:nvGrpSpPr>
        <p:grpSpPr bwMode="auto">
          <a:xfrm>
            <a:off x="1447800" y="2133600"/>
            <a:ext cx="1600200" cy="1600200"/>
            <a:chOff x="912" y="1344"/>
            <a:chExt cx="1008" cy="1008"/>
          </a:xfrm>
        </p:grpSpPr>
        <p:sp>
          <p:nvSpPr>
            <p:cNvPr id="240645" name="Oval 5"/>
            <p:cNvSpPr>
              <a:spLocks noChangeArrowheads="1"/>
            </p:cNvSpPr>
            <p:nvPr/>
          </p:nvSpPr>
          <p:spPr bwMode="auto">
            <a:xfrm flipV="1">
              <a:off x="912" y="158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46" name="Oval 6"/>
            <p:cNvSpPr>
              <a:spLocks noChangeArrowheads="1"/>
            </p:cNvSpPr>
            <p:nvPr/>
          </p:nvSpPr>
          <p:spPr bwMode="auto">
            <a:xfrm flipV="1">
              <a:off x="1152" y="148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47" name="Oval 7"/>
            <p:cNvSpPr>
              <a:spLocks noChangeArrowheads="1"/>
            </p:cNvSpPr>
            <p:nvPr/>
          </p:nvSpPr>
          <p:spPr bwMode="auto">
            <a:xfrm flipV="1">
              <a:off x="1056" y="2256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48" name="Oval 8"/>
            <p:cNvSpPr>
              <a:spLocks noChangeArrowheads="1"/>
            </p:cNvSpPr>
            <p:nvPr/>
          </p:nvSpPr>
          <p:spPr bwMode="auto">
            <a:xfrm flipV="1">
              <a:off x="1200" y="187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49" name="Oval 9"/>
            <p:cNvSpPr>
              <a:spLocks noChangeArrowheads="1"/>
            </p:cNvSpPr>
            <p:nvPr/>
          </p:nvSpPr>
          <p:spPr bwMode="auto">
            <a:xfrm flipV="1">
              <a:off x="1728" y="2064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50" name="Oval 10"/>
            <p:cNvSpPr>
              <a:spLocks noChangeArrowheads="1"/>
            </p:cNvSpPr>
            <p:nvPr/>
          </p:nvSpPr>
          <p:spPr bwMode="auto">
            <a:xfrm flipV="1">
              <a:off x="1824" y="19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51" name="Line 11"/>
            <p:cNvSpPr>
              <a:spLocks noChangeShapeType="1"/>
            </p:cNvSpPr>
            <p:nvPr/>
          </p:nvSpPr>
          <p:spPr bwMode="auto">
            <a:xfrm flipV="1">
              <a:off x="1248" y="134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52" name="Line 12"/>
            <p:cNvSpPr>
              <a:spLocks noChangeShapeType="1"/>
            </p:cNvSpPr>
            <p:nvPr/>
          </p:nvSpPr>
          <p:spPr bwMode="auto">
            <a:xfrm>
              <a:off x="1248" y="206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0653" name="Group 13"/>
          <p:cNvGrpSpPr>
            <a:grpSpLocks/>
          </p:cNvGrpSpPr>
          <p:nvPr/>
        </p:nvGrpSpPr>
        <p:grpSpPr bwMode="auto">
          <a:xfrm>
            <a:off x="223838" y="2513013"/>
            <a:ext cx="1223962" cy="1190625"/>
            <a:chOff x="141" y="1583"/>
            <a:chExt cx="771" cy="750"/>
          </a:xfrm>
        </p:grpSpPr>
        <p:sp>
          <p:nvSpPr>
            <p:cNvPr id="240654" name="Text Box 14"/>
            <p:cNvSpPr txBox="1">
              <a:spLocks noChangeArrowheads="1"/>
            </p:cNvSpPr>
            <p:nvPr/>
          </p:nvSpPr>
          <p:spPr bwMode="auto">
            <a:xfrm>
              <a:off x="141" y="1583"/>
              <a:ext cx="418" cy="75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latin typeface="Times New Roman" pitchFamily="18" charset="0"/>
                  <a:ea typeface="ＭＳ Ｐゴシック" pitchFamily="20" charset="-128"/>
                </a:rPr>
                <a:t>2&gt;1</a:t>
              </a:r>
            </a:p>
            <a:p>
              <a:r>
                <a:rPr lang="en-US" sz="2400">
                  <a:latin typeface="Times New Roman" pitchFamily="18" charset="0"/>
                  <a:ea typeface="ＭＳ Ｐゴシック" pitchFamily="20" charset="-128"/>
                </a:rPr>
                <a:t>2&gt;3</a:t>
              </a:r>
            </a:p>
            <a:p>
              <a:r>
                <a:rPr lang="en-US" sz="2400">
                  <a:latin typeface="Times New Roman" pitchFamily="18" charset="0"/>
                  <a:ea typeface="ＭＳ Ｐゴシック" pitchFamily="20" charset="-128"/>
                </a:rPr>
                <a:t>2&gt;4</a:t>
              </a:r>
            </a:p>
          </p:txBody>
        </p:sp>
        <p:cxnSp>
          <p:nvCxnSpPr>
            <p:cNvPr id="240655" name="AutoShape 15"/>
            <p:cNvCxnSpPr>
              <a:cxnSpLocks noChangeShapeType="1"/>
              <a:stCxn id="240654" idx="3"/>
              <a:endCxn id="240645" idx="2"/>
            </p:cNvCxnSpPr>
            <p:nvPr/>
          </p:nvCxnSpPr>
          <p:spPr bwMode="auto">
            <a:xfrm flipV="1">
              <a:off x="559" y="1632"/>
              <a:ext cx="353" cy="326"/>
            </a:xfrm>
            <a:prstGeom prst="curvedConnector3">
              <a:avLst>
                <a:gd name="adj1" fmla="val 4985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0656" name="Group 16"/>
          <p:cNvGrpSpPr>
            <a:grpSpLocks/>
          </p:cNvGrpSpPr>
          <p:nvPr/>
        </p:nvGrpSpPr>
        <p:grpSpPr bwMode="auto">
          <a:xfrm>
            <a:off x="6475413" y="1676400"/>
            <a:ext cx="2112962" cy="609600"/>
            <a:chOff x="4079" y="1056"/>
            <a:chExt cx="1331" cy="384"/>
          </a:xfrm>
        </p:grpSpPr>
        <p:sp>
          <p:nvSpPr>
            <p:cNvPr id="240657" name="Text Box 17"/>
            <p:cNvSpPr txBox="1">
              <a:spLocks noChangeArrowheads="1"/>
            </p:cNvSpPr>
            <p:nvPr/>
          </p:nvSpPr>
          <p:spPr bwMode="auto">
            <a:xfrm>
              <a:off x="4992" y="1056"/>
              <a:ext cx="418" cy="29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latin typeface="Times New Roman" pitchFamily="18" charset="0"/>
                  <a:ea typeface="ＭＳ Ｐゴシック" pitchFamily="20" charset="-128"/>
                </a:rPr>
                <a:t>2&gt;1</a:t>
              </a:r>
            </a:p>
          </p:txBody>
        </p:sp>
        <p:cxnSp>
          <p:nvCxnSpPr>
            <p:cNvPr id="240658" name="AutoShape 18"/>
            <p:cNvCxnSpPr>
              <a:cxnSpLocks noChangeShapeType="1"/>
              <a:stCxn id="240657" idx="2"/>
              <a:endCxn id="240674" idx="6"/>
            </p:cNvCxnSpPr>
            <p:nvPr/>
          </p:nvCxnSpPr>
          <p:spPr bwMode="auto">
            <a:xfrm rot="5400000">
              <a:off x="4593" y="832"/>
              <a:ext cx="94" cy="112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0659" name="Group 19"/>
          <p:cNvGrpSpPr>
            <a:grpSpLocks/>
          </p:cNvGrpSpPr>
          <p:nvPr/>
        </p:nvGrpSpPr>
        <p:grpSpPr bwMode="auto">
          <a:xfrm>
            <a:off x="3429000" y="2209800"/>
            <a:ext cx="3048000" cy="1828800"/>
            <a:chOff x="2160" y="1392"/>
            <a:chExt cx="1920" cy="1152"/>
          </a:xfrm>
        </p:grpSpPr>
        <p:grpSp>
          <p:nvGrpSpPr>
            <p:cNvPr id="240660" name="Group 20"/>
            <p:cNvGrpSpPr>
              <a:grpSpLocks/>
            </p:cNvGrpSpPr>
            <p:nvPr/>
          </p:nvGrpSpPr>
          <p:grpSpPr bwMode="auto">
            <a:xfrm>
              <a:off x="3216" y="2304"/>
              <a:ext cx="240" cy="240"/>
              <a:chOff x="3792" y="1680"/>
              <a:chExt cx="240" cy="240"/>
            </a:xfrm>
          </p:grpSpPr>
          <p:sp>
            <p:nvSpPr>
              <p:cNvPr id="240661" name="Oval 21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62" name="Oval 22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63" name="Oval 23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0664" name="Group 24"/>
            <p:cNvGrpSpPr>
              <a:grpSpLocks/>
            </p:cNvGrpSpPr>
            <p:nvPr/>
          </p:nvGrpSpPr>
          <p:grpSpPr bwMode="auto">
            <a:xfrm>
              <a:off x="3072" y="1440"/>
              <a:ext cx="240" cy="240"/>
              <a:chOff x="3792" y="1680"/>
              <a:chExt cx="240" cy="240"/>
            </a:xfrm>
          </p:grpSpPr>
          <p:sp>
            <p:nvSpPr>
              <p:cNvPr id="240665" name="Oval 25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66" name="Oval 26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67" name="Oval 27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0668" name="Group 28"/>
            <p:cNvGrpSpPr>
              <a:grpSpLocks/>
            </p:cNvGrpSpPr>
            <p:nvPr/>
          </p:nvGrpSpPr>
          <p:grpSpPr bwMode="auto">
            <a:xfrm>
              <a:off x="2832" y="1824"/>
              <a:ext cx="240" cy="240"/>
              <a:chOff x="3792" y="1680"/>
              <a:chExt cx="240" cy="240"/>
            </a:xfrm>
          </p:grpSpPr>
          <p:sp>
            <p:nvSpPr>
              <p:cNvPr id="240669" name="Oval 29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70" name="Oval 30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71" name="Oval 31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0672" name="Group 32"/>
            <p:cNvGrpSpPr>
              <a:grpSpLocks/>
            </p:cNvGrpSpPr>
            <p:nvPr/>
          </p:nvGrpSpPr>
          <p:grpSpPr bwMode="auto">
            <a:xfrm>
              <a:off x="3840" y="1392"/>
              <a:ext cx="240" cy="240"/>
              <a:chOff x="3792" y="1680"/>
              <a:chExt cx="240" cy="240"/>
            </a:xfrm>
          </p:grpSpPr>
          <p:sp>
            <p:nvSpPr>
              <p:cNvPr id="240673" name="Oval 33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74" name="Oval 34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75" name="Oval 35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0676" name="Group 36"/>
            <p:cNvGrpSpPr>
              <a:grpSpLocks/>
            </p:cNvGrpSpPr>
            <p:nvPr/>
          </p:nvGrpSpPr>
          <p:grpSpPr bwMode="auto">
            <a:xfrm>
              <a:off x="3744" y="1824"/>
              <a:ext cx="240" cy="240"/>
              <a:chOff x="3792" y="1680"/>
              <a:chExt cx="240" cy="240"/>
            </a:xfrm>
          </p:grpSpPr>
          <p:sp>
            <p:nvSpPr>
              <p:cNvPr id="240677" name="Oval 37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78" name="Oval 38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79" name="Oval 39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0680" name="Group 40"/>
            <p:cNvGrpSpPr>
              <a:grpSpLocks/>
            </p:cNvGrpSpPr>
            <p:nvPr/>
          </p:nvGrpSpPr>
          <p:grpSpPr bwMode="auto">
            <a:xfrm>
              <a:off x="3600" y="2064"/>
              <a:ext cx="240" cy="240"/>
              <a:chOff x="3792" y="1680"/>
              <a:chExt cx="240" cy="240"/>
            </a:xfrm>
          </p:grpSpPr>
          <p:sp>
            <p:nvSpPr>
              <p:cNvPr id="240681" name="Oval 41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82" name="Oval 42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83" name="Oval 43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0684" name="Line 44"/>
            <p:cNvSpPr>
              <a:spLocks noChangeShapeType="1"/>
            </p:cNvSpPr>
            <p:nvPr/>
          </p:nvSpPr>
          <p:spPr bwMode="auto">
            <a:xfrm flipV="1">
              <a:off x="3408" y="177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85" name="Line 45"/>
            <p:cNvSpPr>
              <a:spLocks noChangeShapeType="1"/>
            </p:cNvSpPr>
            <p:nvPr/>
          </p:nvSpPr>
          <p:spPr bwMode="auto">
            <a:xfrm flipV="1">
              <a:off x="3408" y="192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86" name="Line 46"/>
            <p:cNvSpPr>
              <a:spLocks noChangeShapeType="1"/>
            </p:cNvSpPr>
            <p:nvPr/>
          </p:nvSpPr>
          <p:spPr bwMode="auto">
            <a:xfrm flipH="1" flipV="1">
              <a:off x="3216" y="1920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87" name="Line 47"/>
            <p:cNvSpPr>
              <a:spLocks noChangeShapeType="1"/>
            </p:cNvSpPr>
            <p:nvPr/>
          </p:nvSpPr>
          <p:spPr bwMode="auto">
            <a:xfrm>
              <a:off x="3408" y="206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88" name="Line 48"/>
            <p:cNvSpPr>
              <a:spLocks noChangeShapeType="1"/>
            </p:cNvSpPr>
            <p:nvPr/>
          </p:nvSpPr>
          <p:spPr bwMode="auto">
            <a:xfrm flipH="1">
              <a:off x="3264" y="206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89" name="AutoShape 49"/>
            <p:cNvSpPr>
              <a:spLocks noChangeArrowheads="1"/>
            </p:cNvSpPr>
            <p:nvPr/>
          </p:nvSpPr>
          <p:spPr bwMode="auto">
            <a:xfrm>
              <a:off x="2160" y="1728"/>
              <a:ext cx="528" cy="192"/>
            </a:xfrm>
            <a:prstGeom prst="notchedRightArrow">
              <a:avLst>
                <a:gd name="adj1" fmla="val 50000"/>
                <a:gd name="adj2" fmla="val 6875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90" name="AutoShape 50"/>
            <p:cNvSpPr>
              <a:spLocks noChangeArrowheads="1"/>
            </p:cNvSpPr>
            <p:nvPr/>
          </p:nvSpPr>
          <p:spPr bwMode="auto">
            <a:xfrm flipH="1">
              <a:off x="2160" y="1968"/>
              <a:ext cx="528" cy="192"/>
            </a:xfrm>
            <a:prstGeom prst="notchedRightArrow">
              <a:avLst>
                <a:gd name="adj1" fmla="val 50000"/>
                <a:gd name="adj2" fmla="val 6875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0691" name="Group 51"/>
          <p:cNvGrpSpPr>
            <a:grpSpLocks/>
          </p:cNvGrpSpPr>
          <p:nvPr/>
        </p:nvGrpSpPr>
        <p:grpSpPr bwMode="auto">
          <a:xfrm>
            <a:off x="6453188" y="2438400"/>
            <a:ext cx="2135187" cy="460375"/>
            <a:chOff x="4065" y="1536"/>
            <a:chExt cx="1345" cy="290"/>
          </a:xfrm>
        </p:grpSpPr>
        <p:sp>
          <p:nvSpPr>
            <p:cNvPr id="240692" name="Text Box 52"/>
            <p:cNvSpPr txBox="1">
              <a:spLocks noChangeArrowheads="1"/>
            </p:cNvSpPr>
            <p:nvPr/>
          </p:nvSpPr>
          <p:spPr bwMode="auto">
            <a:xfrm>
              <a:off x="4992" y="1536"/>
              <a:ext cx="418" cy="29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latin typeface="Times New Roman" pitchFamily="18" charset="0"/>
                  <a:ea typeface="ＭＳ Ｐゴシック" pitchFamily="20" charset="-128"/>
                </a:rPr>
                <a:t>2&gt;3</a:t>
              </a:r>
            </a:p>
          </p:txBody>
        </p:sp>
        <p:cxnSp>
          <p:nvCxnSpPr>
            <p:cNvPr id="240693" name="AutoShape 53"/>
            <p:cNvCxnSpPr>
              <a:cxnSpLocks noChangeShapeType="1"/>
              <a:stCxn id="240692" idx="1"/>
              <a:endCxn id="240675" idx="7"/>
            </p:cNvCxnSpPr>
            <p:nvPr/>
          </p:nvCxnSpPr>
          <p:spPr bwMode="auto">
            <a:xfrm rot="10800000">
              <a:off x="4065" y="1617"/>
              <a:ext cx="927" cy="6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0694" name="Text Box 54"/>
          <p:cNvSpPr txBox="1">
            <a:spLocks noChangeArrowheads="1"/>
          </p:cNvSpPr>
          <p:nvPr/>
        </p:nvSpPr>
        <p:spPr bwMode="auto">
          <a:xfrm>
            <a:off x="685800" y="4262438"/>
            <a:ext cx="3733800" cy="198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ea typeface="ＭＳ Ｐゴシック" pitchFamily="20" charset="-128"/>
              </a:rPr>
              <a:t>i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&gt;j	f</a:t>
            </a:r>
            <a:r>
              <a:rPr lang="en-US" sz="2400" baseline="-25000" dirty="0">
                <a:latin typeface="Times New Roman" pitchFamily="18" charset="0"/>
                <a:ea typeface="ＭＳ Ｐゴシック" pitchFamily="20" charset="-128"/>
              </a:rPr>
              <a:t>i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(x) - </a:t>
            </a:r>
            <a:r>
              <a:rPr lang="en-US" sz="2400" dirty="0" err="1">
                <a:latin typeface="Times New Roman" pitchFamily="18" charset="0"/>
                <a:ea typeface="ＭＳ Ｐゴシック" pitchFamily="20" charset="-128"/>
              </a:rPr>
              <a:t>f</a:t>
            </a:r>
            <a:r>
              <a:rPr lang="en-US" sz="2400" baseline="-25000" dirty="0" err="1">
                <a:latin typeface="Times New Roman" pitchFamily="18" charset="0"/>
                <a:ea typeface="ＭＳ Ｐゴシック" pitchFamily="20" charset="-128"/>
              </a:rPr>
              <a:t>j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(x) 	  &gt; 0</a:t>
            </a:r>
          </a:p>
          <a:p>
            <a:pPr algn="l"/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	</a:t>
            </a:r>
            <a:r>
              <a:rPr lang="en-US" sz="2400" dirty="0" err="1">
                <a:latin typeface="Times New Roman" pitchFamily="18" charset="0"/>
                <a:ea typeface="ＭＳ Ｐゴシック" pitchFamily="20" charset="-128"/>
              </a:rPr>
              <a:t>w</a:t>
            </a:r>
            <a:r>
              <a:rPr lang="en-US" sz="2400" baseline="-25000" dirty="0" err="1">
                <a:latin typeface="Times New Roman" pitchFamily="18" charset="0"/>
                <a:ea typeface="ＭＳ Ｐゴシック" pitchFamily="20" charset="-128"/>
              </a:rPr>
              <a:t>i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  <a:sym typeface="Symbol" pitchFamily="18" charset="2"/>
              </a:rPr>
              <a:t> 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x - </a:t>
            </a:r>
            <a:r>
              <a:rPr lang="en-US" sz="2400" dirty="0" err="1">
                <a:latin typeface="Times New Roman" pitchFamily="18" charset="0"/>
                <a:ea typeface="ＭＳ Ｐゴシック" pitchFamily="20" charset="-128"/>
              </a:rPr>
              <a:t>w</a:t>
            </a:r>
            <a:r>
              <a:rPr lang="en-US" sz="2400" baseline="-25000" dirty="0" err="1">
                <a:latin typeface="Times New Roman" pitchFamily="18" charset="0"/>
                <a:ea typeface="ＭＳ Ｐゴシック" pitchFamily="20" charset="-128"/>
              </a:rPr>
              <a:t>j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800" b="1" dirty="0">
                <a:latin typeface="Times New Roman" pitchFamily="18" charset="0"/>
                <a:ea typeface="ＭＳ Ｐゴシック" pitchFamily="20" charset="-128"/>
                <a:sym typeface="Symbol" pitchFamily="18" charset="2"/>
              </a:rPr>
              <a:t>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x	 &gt; 0</a:t>
            </a:r>
          </a:p>
          <a:p>
            <a:pPr algn="l"/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	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W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  <a:sym typeface="Symbol" pitchFamily="18" charset="2"/>
              </a:rPr>
              <a:t>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X</a:t>
            </a:r>
            <a:r>
              <a:rPr lang="en-US" sz="2400" baseline="-25000" dirty="0">
                <a:latin typeface="Times New Roman" pitchFamily="18" charset="0"/>
                <a:ea typeface="ＭＳ Ｐゴシック" pitchFamily="20" charset="-128"/>
              </a:rPr>
              <a:t>i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- 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W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  <a:sym typeface="Symbol" pitchFamily="18" charset="2"/>
              </a:rPr>
              <a:t>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 err="1">
                <a:latin typeface="Times New Roman" pitchFamily="18" charset="0"/>
                <a:ea typeface="ＭＳ Ｐゴシック" pitchFamily="20" charset="-128"/>
              </a:rPr>
              <a:t>X</a:t>
            </a:r>
            <a:r>
              <a:rPr lang="en-US" sz="2400" baseline="-25000" dirty="0" err="1">
                <a:latin typeface="Times New Roman" pitchFamily="18" charset="0"/>
                <a:ea typeface="ＭＳ Ｐゴシック" pitchFamily="20" charset="-128"/>
              </a:rPr>
              <a:t>j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&gt; 0</a:t>
            </a:r>
          </a:p>
          <a:p>
            <a:pPr algn="l"/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	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W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  <a:sym typeface="Symbol" pitchFamily="18" charset="2"/>
              </a:rPr>
              <a:t>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(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X</a:t>
            </a:r>
            <a:r>
              <a:rPr lang="en-US" sz="2400" baseline="-25000" dirty="0">
                <a:latin typeface="Times New Roman" pitchFamily="18" charset="0"/>
                <a:ea typeface="ＭＳ Ｐゴシック" pitchFamily="20" charset="-128"/>
              </a:rPr>
              <a:t>i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- </a:t>
            </a:r>
            <a:r>
              <a:rPr lang="en-US" sz="2400" b="1" dirty="0" err="1">
                <a:latin typeface="Times New Roman" pitchFamily="18" charset="0"/>
                <a:ea typeface="ＭＳ Ｐゴシック" pitchFamily="20" charset="-128"/>
              </a:rPr>
              <a:t>X</a:t>
            </a:r>
            <a:r>
              <a:rPr lang="en-US" sz="2400" baseline="-25000" dirty="0" err="1">
                <a:latin typeface="Times New Roman" pitchFamily="18" charset="0"/>
                <a:ea typeface="ＭＳ Ｐゴシック" pitchFamily="20" charset="-128"/>
              </a:rPr>
              <a:t>j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)	  &gt; 0</a:t>
            </a:r>
          </a:p>
          <a:p>
            <a:pPr algn="l"/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	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W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  <a:sym typeface="Symbol" pitchFamily="18" charset="2"/>
              </a:rPr>
              <a:t>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 err="1">
                <a:latin typeface="Times New Roman" pitchFamily="18" charset="0"/>
                <a:ea typeface="ＭＳ Ｐゴシック" pitchFamily="20" charset="-128"/>
              </a:rPr>
              <a:t>X</a:t>
            </a:r>
            <a:r>
              <a:rPr lang="en-US" sz="2400" baseline="-25000" dirty="0" err="1">
                <a:latin typeface="Times New Roman" pitchFamily="18" charset="0"/>
                <a:ea typeface="ＭＳ Ｐゴシック" pitchFamily="20" charset="-128"/>
              </a:rPr>
              <a:t>ij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	  &gt; 0</a:t>
            </a:r>
          </a:p>
        </p:txBody>
      </p:sp>
      <p:sp>
        <p:nvSpPr>
          <p:cNvPr id="240695" name="Text Box 55"/>
          <p:cNvSpPr txBox="1">
            <a:spLocks noChangeArrowheads="1"/>
          </p:cNvSpPr>
          <p:nvPr/>
        </p:nvSpPr>
        <p:spPr bwMode="auto">
          <a:xfrm>
            <a:off x="5251450" y="4267200"/>
            <a:ext cx="33242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X</a:t>
            </a:r>
            <a:r>
              <a:rPr lang="en-US" sz="2400" baseline="-25000" dirty="0">
                <a:latin typeface="Times New Roman" pitchFamily="18" charset="0"/>
                <a:ea typeface="ＭＳ Ｐゴシック" pitchFamily="20" charset="-128"/>
              </a:rPr>
              <a:t>i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= (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0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,x,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0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,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0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) 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  <a:sym typeface="Symbol" pitchFamily="18" charset="2"/>
              </a:rPr>
              <a:t>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 err="1">
                <a:latin typeface="Times New Roman" pitchFamily="18" charset="0"/>
                <a:ea typeface="ＭＳ Ｐゴシック" pitchFamily="20" charset="-128"/>
              </a:rPr>
              <a:t>R</a:t>
            </a:r>
            <a:r>
              <a:rPr lang="en-US" sz="2400" baseline="30000" dirty="0" err="1">
                <a:latin typeface="Times New Roman" pitchFamily="18" charset="0"/>
                <a:ea typeface="ＭＳ Ｐゴシック" pitchFamily="20" charset="-128"/>
              </a:rPr>
              <a:t>kd</a:t>
            </a:r>
            <a:endParaRPr lang="en-US" sz="2400" dirty="0">
              <a:latin typeface="Times New Roman" pitchFamily="18" charset="0"/>
              <a:ea typeface="ＭＳ Ｐゴシック" pitchFamily="20" charset="-128"/>
            </a:endParaRPr>
          </a:p>
          <a:p>
            <a:r>
              <a:rPr lang="en-US" sz="2400" b="1" dirty="0" err="1">
                <a:latin typeface="Times New Roman" pitchFamily="18" charset="0"/>
                <a:ea typeface="ＭＳ Ｐゴシック" pitchFamily="20" charset="-128"/>
              </a:rPr>
              <a:t>X</a:t>
            </a:r>
            <a:r>
              <a:rPr lang="en-US" sz="2400" baseline="-25000" dirty="0" err="1">
                <a:latin typeface="Times New Roman" pitchFamily="18" charset="0"/>
                <a:ea typeface="ＭＳ Ｐゴシック" pitchFamily="20" charset="-128"/>
              </a:rPr>
              <a:t>j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= (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0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,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0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,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0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,x) 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  <a:sym typeface="Symbol" pitchFamily="18" charset="2"/>
              </a:rPr>
              <a:t>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 err="1">
                <a:latin typeface="Times New Roman" pitchFamily="18" charset="0"/>
                <a:ea typeface="ＭＳ Ｐゴシック" pitchFamily="20" charset="-128"/>
              </a:rPr>
              <a:t>R</a:t>
            </a:r>
            <a:r>
              <a:rPr lang="en-US" sz="2400" baseline="30000" dirty="0" err="1">
                <a:latin typeface="Times New Roman" pitchFamily="18" charset="0"/>
                <a:ea typeface="ＭＳ Ｐゴシック" pitchFamily="20" charset="-128"/>
              </a:rPr>
              <a:t>kd</a:t>
            </a:r>
            <a:endParaRPr lang="en-US" sz="2400" dirty="0">
              <a:latin typeface="Times New Roman" pitchFamily="18" charset="0"/>
              <a:ea typeface="ＭＳ Ｐゴシック" pitchFamily="20" charset="-128"/>
            </a:endParaRPr>
          </a:p>
          <a:p>
            <a:r>
              <a:rPr lang="en-US" sz="2400" b="1" dirty="0" err="1">
                <a:latin typeface="Times New Roman" pitchFamily="18" charset="0"/>
                <a:ea typeface="ＭＳ Ｐゴシック" pitchFamily="20" charset="-128"/>
              </a:rPr>
              <a:t>X</a:t>
            </a:r>
            <a:r>
              <a:rPr lang="en-US" sz="2400" baseline="-25000" dirty="0" err="1">
                <a:latin typeface="Times New Roman" pitchFamily="18" charset="0"/>
                <a:ea typeface="ＭＳ Ｐゴシック" pitchFamily="20" charset="-128"/>
              </a:rPr>
              <a:t>ij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= 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X</a:t>
            </a:r>
            <a:r>
              <a:rPr lang="en-US" sz="2400" baseline="-25000" dirty="0">
                <a:latin typeface="Times New Roman" pitchFamily="18" charset="0"/>
                <a:ea typeface="ＭＳ Ｐゴシック" pitchFamily="20" charset="-128"/>
              </a:rPr>
              <a:t>i 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-</a:t>
            </a:r>
            <a:r>
              <a:rPr lang="en-US" sz="2400" baseline="-250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 err="1">
                <a:latin typeface="Times New Roman" pitchFamily="18" charset="0"/>
                <a:ea typeface="ＭＳ Ｐゴシック" pitchFamily="20" charset="-128"/>
              </a:rPr>
              <a:t>X</a:t>
            </a:r>
            <a:r>
              <a:rPr lang="en-US" sz="2400" baseline="-25000" dirty="0" err="1">
                <a:latin typeface="Times New Roman" pitchFamily="18" charset="0"/>
                <a:ea typeface="ＭＳ Ｐゴシック" pitchFamily="20" charset="-128"/>
              </a:rPr>
              <a:t>j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= (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0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,x,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0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,-x)</a:t>
            </a:r>
          </a:p>
          <a:p>
            <a:endParaRPr lang="en-US" sz="2400" dirty="0">
              <a:latin typeface="Times New Roman" pitchFamily="18" charset="0"/>
              <a:ea typeface="ＭＳ Ｐゴシック" pitchFamily="20" charset="-128"/>
            </a:endParaRPr>
          </a:p>
          <a:p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W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= (w</a:t>
            </a:r>
            <a:r>
              <a:rPr lang="en-US" sz="2400" baseline="-25000" dirty="0">
                <a:latin typeface="Times New Roman" pitchFamily="18" charset="0"/>
                <a:ea typeface="ＭＳ Ｐゴシック" pitchFamily="20" charset="-128"/>
              </a:rPr>
              <a:t>1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,w</a:t>
            </a:r>
            <a:r>
              <a:rPr lang="en-US" sz="2400" baseline="-25000" dirty="0">
                <a:latin typeface="Times New Roman" pitchFamily="18" charset="0"/>
                <a:ea typeface="ＭＳ Ｐゴシック" pitchFamily="20" charset="-128"/>
              </a:rPr>
              <a:t>2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,w</a:t>
            </a:r>
            <a:r>
              <a:rPr lang="en-US" sz="2400" baseline="-25000" dirty="0">
                <a:latin typeface="Times New Roman" pitchFamily="18" charset="0"/>
                <a:ea typeface="ＭＳ Ｐゴシック" pitchFamily="20" charset="-128"/>
              </a:rPr>
              <a:t>3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,w</a:t>
            </a:r>
            <a:r>
              <a:rPr lang="en-US" sz="2400" baseline="-25000" dirty="0">
                <a:latin typeface="Times New Roman" pitchFamily="18" charset="0"/>
                <a:ea typeface="ＭＳ Ｐゴシック" pitchFamily="20" charset="-128"/>
              </a:rPr>
              <a:t>4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) 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  <a:sym typeface="Symbol" pitchFamily="18" charset="2"/>
              </a:rPr>
              <a:t>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 err="1">
                <a:latin typeface="Times New Roman" pitchFamily="18" charset="0"/>
                <a:ea typeface="ＭＳ Ｐゴシック" pitchFamily="20" charset="-128"/>
              </a:rPr>
              <a:t>R</a:t>
            </a:r>
            <a:r>
              <a:rPr lang="en-US" sz="2400" baseline="30000" dirty="0" err="1">
                <a:latin typeface="Times New Roman" pitchFamily="18" charset="0"/>
                <a:ea typeface="ＭＳ Ｐゴシック" pitchFamily="20" charset="-128"/>
              </a:rPr>
              <a:t>kd</a:t>
            </a:r>
            <a:endParaRPr lang="en-US" sz="2400" baseline="30000" dirty="0">
              <a:latin typeface="Times New Roman" pitchFamily="18" charset="0"/>
              <a:ea typeface="ＭＳ Ｐゴシック" pitchFamily="20" charset="-128"/>
            </a:endParaRPr>
          </a:p>
        </p:txBody>
      </p:sp>
      <p:grpSp>
        <p:nvGrpSpPr>
          <p:cNvPr id="240696" name="Group 56"/>
          <p:cNvGrpSpPr>
            <a:grpSpLocks/>
          </p:cNvGrpSpPr>
          <p:nvPr/>
        </p:nvGrpSpPr>
        <p:grpSpPr bwMode="auto">
          <a:xfrm>
            <a:off x="6096000" y="1676400"/>
            <a:ext cx="1425575" cy="609600"/>
            <a:chOff x="3840" y="1056"/>
            <a:chExt cx="898" cy="384"/>
          </a:xfrm>
        </p:grpSpPr>
        <p:sp>
          <p:nvSpPr>
            <p:cNvPr id="240697" name="Text Box 57"/>
            <p:cNvSpPr txBox="1">
              <a:spLocks noChangeArrowheads="1"/>
            </p:cNvSpPr>
            <p:nvPr/>
          </p:nvSpPr>
          <p:spPr bwMode="auto">
            <a:xfrm>
              <a:off x="4320" y="1056"/>
              <a:ext cx="418" cy="29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latin typeface="Times New Roman" pitchFamily="18" charset="0"/>
                  <a:ea typeface="ＭＳ Ｐゴシック" pitchFamily="20" charset="-128"/>
                </a:rPr>
                <a:t>2&gt;4</a:t>
              </a:r>
            </a:p>
          </p:txBody>
        </p:sp>
        <p:cxnSp>
          <p:nvCxnSpPr>
            <p:cNvPr id="240698" name="AutoShape 58"/>
            <p:cNvCxnSpPr>
              <a:cxnSpLocks noChangeShapeType="1"/>
              <a:stCxn id="240697" idx="1"/>
              <a:endCxn id="240673" idx="2"/>
            </p:cNvCxnSpPr>
            <p:nvPr/>
          </p:nvCxnSpPr>
          <p:spPr bwMode="auto">
            <a:xfrm rot="10800000" flipV="1">
              <a:off x="3840" y="1201"/>
              <a:ext cx="480" cy="239"/>
            </a:xfrm>
            <a:prstGeom prst="curvedConnector3">
              <a:avLst>
                <a:gd name="adj1" fmla="val 13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AutoShape 5"/>
              <p:cNvSpPr>
                <a:spLocks noChangeArrowheads="1"/>
              </p:cNvSpPr>
              <p:nvPr/>
            </p:nvSpPr>
            <p:spPr bwMode="auto">
              <a:xfrm>
                <a:off x="6400800" y="1295400"/>
                <a:ext cx="2667000" cy="1962462"/>
              </a:xfrm>
              <a:prstGeom prst="wedgeRectCallout">
                <a:avLst>
                  <a:gd name="adj1" fmla="val -124901"/>
                  <a:gd name="adj2" fmla="val 165184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None/>
                </a:pPr>
                <a:r>
                  <a:rPr lang="en-US" sz="1800" dirty="0" smtClean="0">
                    <a:latin typeface="Calibri" pitchFamily="34" charset="0"/>
                    <a:cs typeface="Calibri" pitchFamily="34" charset="0"/>
                  </a:rPr>
                  <a:t>If 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(</a:t>
                </a:r>
                <a:r>
                  <a:rPr lang="en-US" sz="1800" dirty="0" err="1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x,i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) </a:t>
                </a:r>
                <a:r>
                  <a:rPr lang="en-US" sz="1800" dirty="0" smtClean="0">
                    <a:latin typeface="Calibri" pitchFamily="34" charset="0"/>
                    <a:cs typeface="Calibri" pitchFamily="34" charset="0"/>
                  </a:rPr>
                  <a:t>was a given n-dimensional example (that is, 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x</a:t>
                </a:r>
                <a:r>
                  <a:rPr lang="en-US" sz="1800" dirty="0" smtClean="0">
                    <a:latin typeface="Calibri" pitchFamily="34" charset="0"/>
                    <a:cs typeface="Calibri" pitchFamily="34" charset="0"/>
                  </a:rPr>
                  <a:t> has is labeled </a:t>
                </a:r>
                <a:r>
                  <a:rPr lang="en-US" sz="1800" dirty="0" err="1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i</a:t>
                </a:r>
                <a:r>
                  <a:rPr lang="en-US" sz="1800" dirty="0" smtClean="0">
                    <a:latin typeface="Calibri" pitchFamily="34" charset="0"/>
                    <a:cs typeface="Calibri" pitchFamily="34" charset="0"/>
                  </a:rPr>
                  <a:t>, then 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</a:pPr>
                <a:r>
                  <a:rPr lang="en-US" sz="1800" dirty="0" err="1" smtClean="0">
                    <a:solidFill>
                      <a:srgbClr val="FF0000"/>
                    </a:solidFill>
                    <a:latin typeface="Calibri"/>
                    <a:cs typeface="Calibri" pitchFamily="34" charset="0"/>
                  </a:rPr>
                  <a:t>x</a:t>
                </a:r>
                <a:r>
                  <a:rPr lang="en-US" sz="1800" baseline="-25000" dirty="0" err="1" smtClean="0">
                    <a:solidFill>
                      <a:srgbClr val="FF0000"/>
                    </a:solidFill>
                    <a:latin typeface="Calibri"/>
                    <a:cs typeface="Calibri" pitchFamily="34" charset="0"/>
                  </a:rPr>
                  <a:t>ij</a:t>
                </a:r>
                <a:r>
                  <a:rPr lang="en-US" sz="1800" dirty="0" smtClean="0">
                    <a:latin typeface="Calibri" pitchFamily="34" charset="0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az-Cyrl-AZ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</m:oMath>
                </a14:m>
                <a:r>
                  <a:rPr lang="en-US" sz="1800" dirty="0" smtClean="0">
                    <a:latin typeface="Calibri" pitchFamily="34" charset="0"/>
                    <a:cs typeface="Calibri" pitchFamily="34" charset="0"/>
                  </a:rPr>
                  <a:t> j=1,…k, 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j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cmsy10"/>
                    <a:cs typeface="Calibri" pitchFamily="34" charset="0"/>
                  </a:rPr>
                  <a:t>≠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i, </a:t>
                </a:r>
                <a:r>
                  <a:rPr lang="en-US" sz="1800" dirty="0" smtClean="0">
                    <a:latin typeface="Calibri" pitchFamily="34" charset="0"/>
                    <a:cs typeface="Calibri" pitchFamily="34" charset="0"/>
                  </a:rPr>
                  <a:t>are positive examples in the </a:t>
                </a:r>
                <a:r>
                  <a:rPr lang="en-US" sz="1800" dirty="0" err="1" smtClean="0">
                    <a:latin typeface="Calibri" pitchFamily="34" charset="0"/>
                    <a:cs typeface="Calibri" pitchFamily="34" charset="0"/>
                  </a:rPr>
                  <a:t>nk</a:t>
                </a:r>
                <a:r>
                  <a:rPr lang="en-US" sz="1800" dirty="0" smtClean="0">
                    <a:latin typeface="Calibri" pitchFamily="34" charset="0"/>
                    <a:cs typeface="Calibri" pitchFamily="34" charset="0"/>
                  </a:rPr>
                  <a:t>-dimensional space. 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–</a:t>
                </a:r>
                <a:r>
                  <a:rPr lang="en-US" sz="1800" dirty="0" err="1" smtClean="0">
                    <a:solidFill>
                      <a:srgbClr val="FF0000"/>
                    </a:solidFill>
                    <a:latin typeface="Calibri"/>
                    <a:cs typeface="Calibri" pitchFamily="34" charset="0"/>
                  </a:rPr>
                  <a:t>x</a:t>
                </a:r>
                <a:r>
                  <a:rPr lang="en-US" sz="1800" baseline="-25000" dirty="0" err="1" smtClean="0">
                    <a:solidFill>
                      <a:srgbClr val="FF0000"/>
                    </a:solidFill>
                    <a:latin typeface="Calibri"/>
                    <a:cs typeface="Calibri" pitchFamily="34" charset="0"/>
                  </a:rPr>
                  <a:t>ij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1800" dirty="0" smtClean="0">
                    <a:latin typeface="Calibri" pitchFamily="34" charset="0"/>
                    <a:cs typeface="Calibri" pitchFamily="34" charset="0"/>
                  </a:rPr>
                  <a:t>are negative examples. </a:t>
                </a:r>
                <a:endParaRPr lang="en-US" sz="1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9" name="AutoShap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00800" y="1295400"/>
                <a:ext cx="2667000" cy="1962462"/>
              </a:xfrm>
              <a:prstGeom prst="wedgeRectCallout">
                <a:avLst>
                  <a:gd name="adj1" fmla="val -124901"/>
                  <a:gd name="adj2" fmla="val 165184"/>
                </a:avLst>
              </a:prstGeom>
              <a:blipFill>
                <a:blip r:embed="rId3"/>
                <a:stretch>
                  <a:fillRect t="-1289" r="-168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94" grpId="0" animBg="1"/>
      <p:bldP spid="240695" grpId="0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Boosting Notes</a:t>
            </a:r>
            <a:br>
              <a:rPr lang="en-US" sz="3200" dirty="0"/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However, the key contribution of Boosting has been practical, as a way to compose a good learner from many weak learners.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It is a member of a family of Ensemble Algorithms, but has stronger guarantees than others.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A Boosting </a:t>
            </a:r>
            <a:r>
              <a:rPr lang="en-US" sz="2000" dirty="0"/>
              <a:t>demo is </a:t>
            </a:r>
            <a:r>
              <a:rPr lang="en-US" sz="2000" dirty="0" smtClean="0"/>
              <a:t>available </a:t>
            </a:r>
            <a:r>
              <a:rPr lang="en-US" sz="2000" dirty="0"/>
              <a:t>at </a:t>
            </a:r>
            <a:r>
              <a:rPr lang="en-US" dirty="0">
                <a:hlinkClick r:id="rId3"/>
              </a:rPr>
              <a:t>http://cseweb.ucsd.edu/~yfreund/adaboost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Example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Theory of Boosting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Simple &amp; insightful  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8236D-8B4D-41C9-BECA-925D81D89E2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Kesler’s</a:t>
            </a:r>
            <a:r>
              <a:rPr lang="en-US" dirty="0"/>
              <a:t> Construction 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72000"/>
          </a:xfrm>
        </p:spPr>
        <p:txBody>
          <a:bodyPr/>
          <a:lstStyle/>
          <a:p>
            <a:r>
              <a:rPr lang="en-US" dirty="0"/>
              <a:t>y = </a:t>
            </a:r>
            <a:r>
              <a:rPr lang="en-US" dirty="0" err="1"/>
              <a:t>argmax</a:t>
            </a:r>
            <a:r>
              <a:rPr lang="en-US" baseline="-25000" dirty="0" err="1"/>
              <a:t>i</a:t>
            </a:r>
            <a:r>
              <a:rPr lang="en-US" baseline="-25000" dirty="0"/>
              <a:t>=(</a:t>
            </a:r>
            <a:r>
              <a:rPr lang="en-US" b="1" baseline="-25000" dirty="0" err="1">
                <a:solidFill>
                  <a:srgbClr val="FF0000"/>
                </a:solidFill>
              </a:rPr>
              <a:t>r</a:t>
            </a:r>
            <a:r>
              <a:rPr lang="en-US" baseline="-25000" dirty="0" err="1">
                <a:solidFill>
                  <a:srgbClr val="0000FF"/>
                </a:solidFill>
              </a:rPr>
              <a:t>,</a:t>
            </a:r>
            <a:r>
              <a:rPr lang="en-US" b="1" baseline="-25000" dirty="0" err="1">
                <a:solidFill>
                  <a:srgbClr val="0000FF"/>
                </a:solidFill>
              </a:rPr>
              <a:t>b</a:t>
            </a:r>
            <a:r>
              <a:rPr lang="en-US" baseline="-25000" dirty="0" err="1"/>
              <a:t>,</a:t>
            </a:r>
            <a:r>
              <a:rPr lang="en-US" b="1" baseline="-25000" dirty="0" err="1">
                <a:solidFill>
                  <a:srgbClr val="008000"/>
                </a:solidFill>
              </a:rPr>
              <a:t>g</a:t>
            </a:r>
            <a:r>
              <a:rPr lang="en-US" baseline="-25000" dirty="0" err="1"/>
              <a:t>,</a:t>
            </a:r>
            <a:r>
              <a:rPr lang="en-US" b="1" baseline="-25000" dirty="0" err="1">
                <a:solidFill>
                  <a:srgbClr val="FF9900"/>
                </a:solidFill>
              </a:rPr>
              <a:t>y</a:t>
            </a:r>
            <a:r>
              <a:rPr lang="en-US" baseline="-25000" dirty="0"/>
              <a:t>)</a:t>
            </a:r>
            <a:r>
              <a:rPr lang="en-US" dirty="0"/>
              <a:t>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err="1" smtClean="0"/>
              <a:t>.x</a:t>
            </a:r>
            <a:endParaRPr lang="en-US" dirty="0"/>
          </a:p>
          <a:p>
            <a:pPr lvl="1"/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/>
              <a:t>, x</a:t>
            </a:r>
            <a:r>
              <a:rPr lang="en-US" baseline="-25000" dirty="0"/>
              <a:t> </a:t>
            </a:r>
            <a:r>
              <a:rPr lang="en-US" sz="1800" dirty="0">
                <a:sym typeface="Symbol" pitchFamily="18" charset="2"/>
              </a:rPr>
              <a:t></a:t>
            </a:r>
            <a:r>
              <a:rPr lang="en-US" sz="1800" dirty="0"/>
              <a:t> </a:t>
            </a:r>
            <a:r>
              <a:rPr lang="en-US" sz="1800" b="1" dirty="0" err="1"/>
              <a:t>R</a:t>
            </a:r>
            <a:r>
              <a:rPr lang="en-US" sz="1800" baseline="30000" dirty="0" err="1"/>
              <a:t>n</a:t>
            </a:r>
            <a:endParaRPr lang="en-US" dirty="0"/>
          </a:p>
          <a:p>
            <a:r>
              <a:rPr lang="en-US" dirty="0"/>
              <a:t>Find </a:t>
            </a:r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r</a:t>
            </a:r>
            <a:r>
              <a:rPr lang="en-US" dirty="0" err="1" smtClean="0"/>
              <a:t>,w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b</a:t>
            </a:r>
            <a:r>
              <a:rPr lang="en-US" dirty="0" err="1" smtClean="0"/>
              <a:t>,w</a:t>
            </a:r>
            <a:r>
              <a:rPr lang="en-US" b="1" baseline="-25000" dirty="0" err="1" smtClean="0">
                <a:solidFill>
                  <a:srgbClr val="008000"/>
                </a:solidFill>
              </a:rPr>
              <a:t>g</a:t>
            </a:r>
            <a:r>
              <a:rPr lang="en-US" dirty="0" err="1" smtClean="0"/>
              <a:t>,w</a:t>
            </a:r>
            <a:r>
              <a:rPr lang="en-US" b="1" baseline="-25000" dirty="0" err="1" smtClean="0">
                <a:solidFill>
                  <a:srgbClr val="FF9900"/>
                </a:solidFill>
              </a:rPr>
              <a:t>y</a:t>
            </a:r>
            <a:r>
              <a:rPr lang="en-US" b="1" baseline="-25000" dirty="0" smtClean="0">
                <a:solidFill>
                  <a:srgbClr val="FF9900"/>
                </a:solidFill>
              </a:rPr>
              <a:t> </a:t>
            </a:r>
            <a:r>
              <a:rPr lang="en-US" sz="20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b="1" dirty="0" err="1"/>
              <a:t>R</a:t>
            </a:r>
            <a:r>
              <a:rPr lang="en-US" sz="2000" baseline="30000" dirty="0" err="1"/>
              <a:t>n</a:t>
            </a:r>
            <a:r>
              <a:rPr lang="en-US" dirty="0"/>
              <a:t> such that</a:t>
            </a:r>
          </a:p>
          <a:p>
            <a:pPr lvl="1"/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r</a:t>
            </a:r>
            <a:r>
              <a:rPr lang="en-US" dirty="0" err="1" smtClean="0"/>
              <a:t>.x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b</a:t>
            </a:r>
            <a:r>
              <a:rPr lang="en-US" dirty="0" err="1" smtClean="0"/>
              <a:t>.x</a:t>
            </a:r>
            <a:endParaRPr lang="en-US" dirty="0"/>
          </a:p>
          <a:p>
            <a:pPr lvl="1"/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r</a:t>
            </a:r>
            <a:r>
              <a:rPr lang="en-US" dirty="0" err="1" smtClean="0"/>
              <a:t>.x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008000"/>
                </a:solidFill>
              </a:rPr>
              <a:t>g</a:t>
            </a:r>
            <a:r>
              <a:rPr lang="en-US" dirty="0" err="1" smtClean="0"/>
              <a:t>.x</a:t>
            </a:r>
            <a:endParaRPr lang="en-US" dirty="0"/>
          </a:p>
          <a:p>
            <a:pPr lvl="1"/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r</a:t>
            </a:r>
            <a:r>
              <a:rPr lang="en-US" dirty="0" err="1" smtClean="0"/>
              <a:t>.x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FF9900"/>
                </a:solidFill>
              </a:rPr>
              <a:t>y</a:t>
            </a:r>
            <a:r>
              <a:rPr lang="en-US" dirty="0" err="1" smtClean="0"/>
              <a:t>.x</a:t>
            </a:r>
            <a:endParaRPr lang="en-US" dirty="0"/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7391400" y="2590800"/>
            <a:ext cx="1447800" cy="45720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  <a:ex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H</a:t>
            </a:r>
            <a:r>
              <a:rPr lang="en-US" sz="2400" dirty="0">
                <a:latin typeface="Times New Roman" pitchFamily="18" charset="0"/>
              </a:rPr>
              <a:t> = </a:t>
            </a:r>
            <a:r>
              <a:rPr lang="en-US" sz="2400" b="1" dirty="0" err="1">
                <a:latin typeface="Times New Roman" pitchFamily="18" charset="0"/>
              </a:rPr>
              <a:t>R</a:t>
            </a:r>
            <a:r>
              <a:rPr lang="en-US" sz="2400" baseline="30000" dirty="0" err="1">
                <a:latin typeface="Times New Roman" pitchFamily="18" charset="0"/>
              </a:rPr>
              <a:t>kn</a:t>
            </a:r>
            <a:endParaRPr lang="en-US" sz="2400" baseline="30000" dirty="0">
              <a:latin typeface="Times New Roman" pitchFamily="18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180138" y="4375150"/>
            <a:ext cx="2362200" cy="1955800"/>
            <a:chOff x="3893" y="2756"/>
            <a:chExt cx="1488" cy="123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316" y="3310"/>
              <a:ext cx="409" cy="241"/>
            </a:xfrm>
            <a:custGeom>
              <a:avLst/>
              <a:gdLst>
                <a:gd name="T0" fmla="*/ 0 w 409"/>
                <a:gd name="T1" fmla="*/ 168 h 241"/>
                <a:gd name="T2" fmla="*/ 409 w 409"/>
                <a:gd name="T3" fmla="*/ 0 h 241"/>
                <a:gd name="T4" fmla="*/ 409 w 409"/>
                <a:gd name="T5" fmla="*/ 241 h 241"/>
                <a:gd name="T6" fmla="*/ 0 w 409"/>
                <a:gd name="T7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241">
                  <a:moveTo>
                    <a:pt x="0" y="168"/>
                  </a:moveTo>
                  <a:lnTo>
                    <a:pt x="409" y="0"/>
                  </a:lnTo>
                  <a:lnTo>
                    <a:pt x="409" y="241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141" y="3478"/>
              <a:ext cx="853" cy="510"/>
            </a:xfrm>
            <a:custGeom>
              <a:avLst/>
              <a:gdLst>
                <a:gd name="T0" fmla="*/ 0 w 853"/>
                <a:gd name="T1" fmla="*/ 0 h 510"/>
                <a:gd name="T2" fmla="*/ 183 w 853"/>
                <a:gd name="T3" fmla="*/ 0 h 510"/>
                <a:gd name="T4" fmla="*/ 591 w 853"/>
                <a:gd name="T5" fmla="*/ 73 h 510"/>
                <a:gd name="T6" fmla="*/ 853 w 853"/>
                <a:gd name="T7" fmla="*/ 452 h 510"/>
                <a:gd name="T8" fmla="*/ 226 w 853"/>
                <a:gd name="T9" fmla="*/ 510 h 510"/>
                <a:gd name="T10" fmla="*/ 0 w 853"/>
                <a:gd name="T11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3" h="510">
                  <a:moveTo>
                    <a:pt x="0" y="0"/>
                  </a:moveTo>
                  <a:lnTo>
                    <a:pt x="183" y="0"/>
                  </a:lnTo>
                  <a:lnTo>
                    <a:pt x="591" y="73"/>
                  </a:lnTo>
                  <a:lnTo>
                    <a:pt x="853" y="452"/>
                  </a:lnTo>
                  <a:lnTo>
                    <a:pt x="226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732" y="2982"/>
              <a:ext cx="649" cy="911"/>
            </a:xfrm>
            <a:custGeom>
              <a:avLst/>
              <a:gdLst>
                <a:gd name="T0" fmla="*/ 146 w 649"/>
                <a:gd name="T1" fmla="*/ 0 h 911"/>
                <a:gd name="T2" fmla="*/ 0 w 649"/>
                <a:gd name="T3" fmla="*/ 328 h 911"/>
                <a:gd name="T4" fmla="*/ 0 w 649"/>
                <a:gd name="T5" fmla="*/ 569 h 911"/>
                <a:gd name="T6" fmla="*/ 241 w 649"/>
                <a:gd name="T7" fmla="*/ 911 h 911"/>
                <a:gd name="T8" fmla="*/ 649 w 649"/>
                <a:gd name="T9" fmla="*/ 685 h 911"/>
                <a:gd name="T10" fmla="*/ 146 w 649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911">
                  <a:moveTo>
                    <a:pt x="146" y="0"/>
                  </a:moveTo>
                  <a:lnTo>
                    <a:pt x="0" y="328"/>
                  </a:lnTo>
                  <a:lnTo>
                    <a:pt x="0" y="569"/>
                  </a:lnTo>
                  <a:lnTo>
                    <a:pt x="241" y="911"/>
                  </a:lnTo>
                  <a:lnTo>
                    <a:pt x="649" y="68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893" y="2756"/>
              <a:ext cx="985" cy="722"/>
            </a:xfrm>
            <a:custGeom>
              <a:avLst/>
              <a:gdLst>
                <a:gd name="T0" fmla="*/ 88 w 985"/>
                <a:gd name="T1" fmla="*/ 715 h 722"/>
                <a:gd name="T2" fmla="*/ 416 w 985"/>
                <a:gd name="T3" fmla="*/ 722 h 722"/>
                <a:gd name="T4" fmla="*/ 839 w 985"/>
                <a:gd name="T5" fmla="*/ 547 h 722"/>
                <a:gd name="T6" fmla="*/ 985 w 985"/>
                <a:gd name="T7" fmla="*/ 226 h 722"/>
                <a:gd name="T8" fmla="*/ 628 w 985"/>
                <a:gd name="T9" fmla="*/ 0 h 722"/>
                <a:gd name="T10" fmla="*/ 0 w 985"/>
                <a:gd name="T11" fmla="*/ 379 h 722"/>
                <a:gd name="T12" fmla="*/ 248 w 985"/>
                <a:gd name="T13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722">
                  <a:moveTo>
                    <a:pt x="88" y="715"/>
                  </a:moveTo>
                  <a:lnTo>
                    <a:pt x="416" y="722"/>
                  </a:lnTo>
                  <a:lnTo>
                    <a:pt x="839" y="547"/>
                  </a:lnTo>
                  <a:lnTo>
                    <a:pt x="985" y="226"/>
                  </a:lnTo>
                  <a:lnTo>
                    <a:pt x="628" y="0"/>
                  </a:lnTo>
                  <a:lnTo>
                    <a:pt x="0" y="379"/>
                  </a:lnTo>
                  <a:lnTo>
                    <a:pt x="248" y="722"/>
                  </a:lnTo>
                </a:path>
              </a:pathLst>
            </a:custGeom>
            <a:solidFill>
              <a:srgbClr val="66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3984" y="2928"/>
              <a:ext cx="1248" cy="1040"/>
              <a:chOff x="3984" y="2928"/>
              <a:chExt cx="1248" cy="1040"/>
            </a:xfrm>
          </p:grpSpPr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3984" y="2928"/>
                <a:ext cx="1040" cy="1040"/>
                <a:chOff x="3984" y="2928"/>
                <a:chExt cx="1040" cy="1040"/>
              </a:xfrm>
            </p:grpSpPr>
            <p:sp>
              <p:nvSpPr>
                <p:cNvPr id="29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317" y="3302"/>
                  <a:ext cx="416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12"/>
                <p:cNvSpPr>
                  <a:spLocks noChangeShapeType="1"/>
                </p:cNvSpPr>
                <p:nvPr/>
              </p:nvSpPr>
              <p:spPr bwMode="auto">
                <a:xfrm>
                  <a:off x="4317" y="3469"/>
                  <a:ext cx="416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13"/>
                <p:cNvSpPr>
                  <a:spLocks noChangeShapeType="1"/>
                </p:cNvSpPr>
                <p:nvPr/>
              </p:nvSpPr>
              <p:spPr bwMode="auto">
                <a:xfrm>
                  <a:off x="4733" y="3552"/>
                  <a:ext cx="291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733" y="2928"/>
                  <a:ext cx="166" cy="3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84" y="3469"/>
                  <a:ext cx="33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4026" y="3094"/>
                <a:ext cx="1206" cy="832"/>
                <a:chOff x="3984" y="1200"/>
                <a:chExt cx="1392" cy="960"/>
              </a:xfrm>
            </p:grpSpPr>
            <p:sp>
              <p:nvSpPr>
                <p:cNvPr id="13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432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Oval 18"/>
                <p:cNvSpPr>
                  <a:spLocks noChangeArrowheads="1"/>
                </p:cNvSpPr>
                <p:nvPr/>
              </p:nvSpPr>
              <p:spPr bwMode="auto">
                <a:xfrm flipV="1">
                  <a:off x="4464" y="12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4464" y="196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Oval 20"/>
                <p:cNvSpPr>
                  <a:spLocks noChangeArrowheads="1"/>
                </p:cNvSpPr>
                <p:nvPr/>
              </p:nvSpPr>
              <p:spPr bwMode="auto">
                <a:xfrm flipV="1">
                  <a:off x="4608" y="158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Oval 21"/>
                <p:cNvSpPr>
                  <a:spLocks noChangeArrowheads="1"/>
                </p:cNvSpPr>
                <p:nvPr/>
              </p:nvSpPr>
              <p:spPr bwMode="auto">
                <a:xfrm flipV="1">
                  <a:off x="5136" y="17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5232" y="168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00" y="14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4704" y="177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4800" y="19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4800" y="206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5280" y="18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28"/>
                <p:cNvSpPr>
                  <a:spLocks noChangeArrowheads="1"/>
                </p:cNvSpPr>
                <p:nvPr/>
              </p:nvSpPr>
              <p:spPr bwMode="auto">
                <a:xfrm flipV="1">
                  <a:off x="5088" y="16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4656" y="15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Oval 30"/>
                <p:cNvSpPr>
                  <a:spLocks noChangeArrowheads="1"/>
                </p:cNvSpPr>
                <p:nvPr/>
              </p:nvSpPr>
              <p:spPr bwMode="auto">
                <a:xfrm flipV="1">
                  <a:off x="456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320" y="14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3984" y="148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Kesler’s Construction (2)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981200"/>
            <a:ext cx="8077200" cy="4114800"/>
          </a:xfrm>
        </p:spPr>
        <p:txBody>
          <a:bodyPr/>
          <a:lstStyle/>
          <a:p>
            <a:r>
              <a:rPr lang="en-US" dirty="0"/>
              <a:t>Let </a:t>
            </a:r>
            <a:r>
              <a:rPr lang="en-US" b="1" dirty="0" smtClean="0"/>
              <a:t>w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(</a:t>
            </a:r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r</a:t>
            </a:r>
            <a:r>
              <a:rPr lang="en-US" dirty="0" err="1" smtClean="0"/>
              <a:t>,w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b</a:t>
            </a:r>
            <a:r>
              <a:rPr lang="en-US" dirty="0" err="1" smtClean="0"/>
              <a:t>,w</a:t>
            </a:r>
            <a:r>
              <a:rPr lang="en-US" b="1" baseline="-25000" dirty="0" err="1" smtClean="0">
                <a:solidFill>
                  <a:srgbClr val="008000"/>
                </a:solidFill>
              </a:rPr>
              <a:t>g</a:t>
            </a:r>
            <a:r>
              <a:rPr lang="en-US" dirty="0" err="1" smtClean="0"/>
              <a:t>,w</a:t>
            </a:r>
            <a:r>
              <a:rPr lang="en-US" b="1" baseline="-25000" dirty="0" err="1" smtClean="0">
                <a:solidFill>
                  <a:srgbClr val="FF9900"/>
                </a:solidFill>
              </a:rPr>
              <a:t>y</a:t>
            </a:r>
            <a:r>
              <a:rPr lang="en-US" dirty="0" smtClean="0"/>
              <a:t> </a:t>
            </a:r>
            <a:r>
              <a:rPr lang="en-US" dirty="0"/>
              <a:t>) </a:t>
            </a:r>
            <a:r>
              <a:rPr lang="en-US" sz="20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b="1" dirty="0" err="1"/>
              <a:t>R</a:t>
            </a:r>
            <a:r>
              <a:rPr lang="en-US" sz="2000" baseline="30000" dirty="0" err="1"/>
              <a:t>kn</a:t>
            </a:r>
            <a:endParaRPr lang="en-US" sz="2000" baseline="30000" dirty="0"/>
          </a:p>
          <a:p>
            <a:r>
              <a:rPr lang="en-US" dirty="0"/>
              <a:t>Let </a:t>
            </a:r>
            <a:r>
              <a:rPr lang="en-US" b="1" dirty="0"/>
              <a:t>0</a:t>
            </a:r>
            <a:r>
              <a:rPr lang="en-US" baseline="30000" dirty="0"/>
              <a:t>n</a:t>
            </a:r>
            <a:r>
              <a:rPr lang="en-US" dirty="0"/>
              <a:t>, be the n-dim zero vector</a:t>
            </a:r>
          </a:p>
          <a:p>
            <a:endParaRPr lang="en-US" dirty="0"/>
          </a:p>
          <a:p>
            <a:endParaRPr lang="en-US" sz="2000" b="1" dirty="0"/>
          </a:p>
          <a:p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r</a:t>
            </a:r>
            <a:r>
              <a:rPr lang="en-US" dirty="0" err="1" smtClean="0"/>
              <a:t>.x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b</a:t>
            </a:r>
            <a:r>
              <a:rPr lang="en-US" dirty="0" err="1" smtClean="0"/>
              <a:t>.x</a:t>
            </a:r>
            <a:r>
              <a:rPr lang="en-US" dirty="0" smtClean="0"/>
              <a:t> </a:t>
            </a:r>
            <a:r>
              <a:rPr lang="en-US" dirty="0">
                <a:sym typeface="Wingdings" pitchFamily="2" charset="2"/>
              </a:rPr>
              <a:t> </a:t>
            </a:r>
            <a:r>
              <a:rPr lang="en-US" b="1" dirty="0" smtClean="0">
                <a:sym typeface="Wingdings" pitchFamily="2" charset="2"/>
              </a:rPr>
              <a:t>w</a:t>
            </a:r>
            <a:r>
              <a:rPr lang="en-US" dirty="0" smtClean="0">
                <a:sym typeface="Wingdings" pitchFamily="2" charset="2"/>
              </a:rPr>
              <a:t>.(</a:t>
            </a:r>
            <a:r>
              <a:rPr lang="en-US" dirty="0">
                <a:sym typeface="Wingdings" pitchFamily="2" charset="2"/>
              </a:rPr>
              <a:t>x,-x,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</a:t>
            </a:r>
            <a:r>
              <a:rPr lang="en-US" dirty="0">
                <a:sym typeface="Wingdings" pitchFamily="2" charset="2"/>
              </a:rPr>
              <a:t>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</a:t>
            </a:r>
            <a:r>
              <a:rPr lang="en-US" dirty="0">
                <a:sym typeface="Wingdings" pitchFamily="2" charset="2"/>
              </a:rPr>
              <a:t>) &gt; 0  </a:t>
            </a:r>
            <a:r>
              <a:rPr lang="en-US" b="1" dirty="0" smtClean="0">
                <a:sym typeface="Wingdings" pitchFamily="2" charset="2"/>
              </a:rPr>
              <a:t>w</a:t>
            </a:r>
            <a:r>
              <a:rPr lang="en-US" dirty="0" smtClean="0">
                <a:sym typeface="Wingdings" pitchFamily="2" charset="2"/>
              </a:rPr>
              <a:t>.(-</a:t>
            </a:r>
            <a:r>
              <a:rPr lang="en-US" dirty="0">
                <a:sym typeface="Wingdings" pitchFamily="2" charset="2"/>
              </a:rPr>
              <a:t>x,x,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</a:t>
            </a:r>
            <a:r>
              <a:rPr lang="en-US" dirty="0">
                <a:sym typeface="Wingdings" pitchFamily="2" charset="2"/>
              </a:rPr>
              <a:t>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</a:t>
            </a:r>
            <a:r>
              <a:rPr lang="en-US" dirty="0">
                <a:sym typeface="Wingdings" pitchFamily="2" charset="2"/>
              </a:rPr>
              <a:t>) &lt; 0</a:t>
            </a:r>
          </a:p>
          <a:p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r</a:t>
            </a:r>
            <a:r>
              <a:rPr lang="en-US" dirty="0" err="1" smtClean="0"/>
              <a:t>.x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008000"/>
                </a:solidFill>
              </a:rPr>
              <a:t>g</a:t>
            </a:r>
            <a:r>
              <a:rPr lang="en-US" dirty="0" err="1" smtClean="0"/>
              <a:t>.x</a:t>
            </a:r>
            <a:r>
              <a:rPr lang="en-US" dirty="0" smtClean="0"/>
              <a:t> </a:t>
            </a:r>
            <a:r>
              <a:rPr lang="en-US" dirty="0">
                <a:sym typeface="Wingdings" pitchFamily="2" charset="2"/>
              </a:rPr>
              <a:t> </a:t>
            </a:r>
            <a:r>
              <a:rPr lang="en-US" b="1" dirty="0" smtClean="0">
                <a:sym typeface="Wingdings" pitchFamily="2" charset="2"/>
              </a:rPr>
              <a:t>w</a:t>
            </a:r>
            <a:r>
              <a:rPr lang="en-US" dirty="0" smtClean="0">
                <a:sym typeface="Wingdings" pitchFamily="2" charset="2"/>
              </a:rPr>
              <a:t>.(</a:t>
            </a:r>
            <a:r>
              <a:rPr lang="en-US" dirty="0">
                <a:sym typeface="Wingdings" pitchFamily="2" charset="2"/>
              </a:rPr>
              <a:t>x,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</a:t>
            </a:r>
            <a:r>
              <a:rPr lang="en-US" dirty="0">
                <a:sym typeface="Wingdings" pitchFamily="2" charset="2"/>
              </a:rPr>
              <a:t>,-x,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</a:t>
            </a:r>
            <a:r>
              <a:rPr lang="en-US" dirty="0">
                <a:sym typeface="Wingdings" pitchFamily="2" charset="2"/>
              </a:rPr>
              <a:t>) &gt; 0  </a:t>
            </a:r>
            <a:r>
              <a:rPr lang="en-US" b="1" dirty="0" smtClean="0">
                <a:sym typeface="Wingdings" pitchFamily="2" charset="2"/>
              </a:rPr>
              <a:t>w</a:t>
            </a:r>
            <a:r>
              <a:rPr lang="en-US" dirty="0" smtClean="0">
                <a:sym typeface="Wingdings" pitchFamily="2" charset="2"/>
              </a:rPr>
              <a:t>.(-</a:t>
            </a:r>
            <a:r>
              <a:rPr lang="en-US" dirty="0">
                <a:sym typeface="Wingdings" pitchFamily="2" charset="2"/>
              </a:rPr>
              <a:t>x,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</a:t>
            </a:r>
            <a:r>
              <a:rPr lang="en-US" dirty="0">
                <a:sym typeface="Wingdings" pitchFamily="2" charset="2"/>
              </a:rPr>
              <a:t>,x,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</a:t>
            </a:r>
            <a:r>
              <a:rPr lang="en-US" dirty="0">
                <a:sym typeface="Wingdings" pitchFamily="2" charset="2"/>
              </a:rPr>
              <a:t>) &lt; 0</a:t>
            </a:r>
            <a:endParaRPr lang="en-US" dirty="0"/>
          </a:p>
          <a:p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r</a:t>
            </a:r>
            <a:r>
              <a:rPr lang="en-US" dirty="0" err="1" smtClean="0"/>
              <a:t>.x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FF9900"/>
                </a:solidFill>
              </a:rPr>
              <a:t>y</a:t>
            </a:r>
            <a:r>
              <a:rPr lang="en-US" dirty="0" err="1" smtClean="0"/>
              <a:t>.x</a:t>
            </a:r>
            <a:r>
              <a:rPr lang="en-US" dirty="0" smtClean="0"/>
              <a:t> </a:t>
            </a:r>
            <a:r>
              <a:rPr lang="en-US" dirty="0">
                <a:sym typeface="Wingdings" pitchFamily="2" charset="2"/>
              </a:rPr>
              <a:t> </a:t>
            </a:r>
            <a:r>
              <a:rPr lang="en-US" b="1" dirty="0" smtClean="0">
                <a:sym typeface="Wingdings" pitchFamily="2" charset="2"/>
              </a:rPr>
              <a:t>w</a:t>
            </a:r>
            <a:r>
              <a:rPr lang="en-US" dirty="0" smtClean="0">
                <a:sym typeface="Wingdings" pitchFamily="2" charset="2"/>
              </a:rPr>
              <a:t>.(</a:t>
            </a:r>
            <a:r>
              <a:rPr lang="en-US" dirty="0">
                <a:sym typeface="Wingdings" pitchFamily="2" charset="2"/>
              </a:rPr>
              <a:t>x,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</a:t>
            </a:r>
            <a:r>
              <a:rPr lang="en-US" dirty="0">
                <a:sym typeface="Wingdings" pitchFamily="2" charset="2"/>
              </a:rPr>
              <a:t>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</a:t>
            </a:r>
            <a:r>
              <a:rPr lang="en-US" dirty="0">
                <a:sym typeface="Wingdings" pitchFamily="2" charset="2"/>
              </a:rPr>
              <a:t>,-x) &gt; 0  </a:t>
            </a:r>
            <a:r>
              <a:rPr lang="en-US" b="1" dirty="0" smtClean="0">
                <a:sym typeface="Wingdings" pitchFamily="2" charset="2"/>
              </a:rPr>
              <a:t>w</a:t>
            </a:r>
            <a:r>
              <a:rPr lang="en-US" dirty="0" smtClean="0">
                <a:sym typeface="Wingdings" pitchFamily="2" charset="2"/>
              </a:rPr>
              <a:t>.(-</a:t>
            </a:r>
            <a:r>
              <a:rPr lang="en-US" dirty="0">
                <a:sym typeface="Wingdings" pitchFamily="2" charset="2"/>
              </a:rPr>
              <a:t>x,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</a:t>
            </a:r>
            <a:r>
              <a:rPr lang="en-US" dirty="0">
                <a:sym typeface="Wingdings" pitchFamily="2" charset="2"/>
              </a:rPr>
              <a:t>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 </a:t>
            </a:r>
            <a:r>
              <a:rPr lang="en-US" dirty="0">
                <a:sym typeface="Wingdings" pitchFamily="2" charset="2"/>
              </a:rPr>
              <a:t>,x) &lt; 0</a:t>
            </a:r>
          </a:p>
        </p:txBody>
      </p:sp>
      <p:grpSp>
        <p:nvGrpSpPr>
          <p:cNvPr id="178180" name="Group 4"/>
          <p:cNvGrpSpPr>
            <a:grpSpLocks/>
          </p:cNvGrpSpPr>
          <p:nvPr/>
        </p:nvGrpSpPr>
        <p:grpSpPr bwMode="auto">
          <a:xfrm>
            <a:off x="3429000" y="3200400"/>
            <a:ext cx="1524000" cy="304800"/>
            <a:chOff x="2160" y="2016"/>
            <a:chExt cx="960" cy="192"/>
          </a:xfrm>
        </p:grpSpPr>
        <p:sp>
          <p:nvSpPr>
            <p:cNvPr id="178181" name="Rectangle 5"/>
            <p:cNvSpPr>
              <a:spLocks noChangeArrowheads="1"/>
            </p:cNvSpPr>
            <p:nvPr/>
          </p:nvSpPr>
          <p:spPr bwMode="auto">
            <a:xfrm>
              <a:off x="2160" y="2016"/>
              <a:ext cx="24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78182" name="Rectangle 6"/>
            <p:cNvSpPr>
              <a:spLocks noChangeArrowheads="1"/>
            </p:cNvSpPr>
            <p:nvPr/>
          </p:nvSpPr>
          <p:spPr bwMode="auto">
            <a:xfrm>
              <a:off x="2400" y="2016"/>
              <a:ext cx="240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-x</a:t>
              </a:r>
            </a:p>
          </p:txBody>
        </p:sp>
        <p:sp>
          <p:nvSpPr>
            <p:cNvPr id="178183" name="Rectangle 7" descr="Wide upward diagonal"/>
            <p:cNvSpPr>
              <a:spLocks noChangeArrowheads="1"/>
            </p:cNvSpPr>
            <p:nvPr/>
          </p:nvSpPr>
          <p:spPr bwMode="auto">
            <a:xfrm>
              <a:off x="2640" y="2016"/>
              <a:ext cx="240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8184" name="Rectangle 8" descr="Wide upward diagonal"/>
            <p:cNvSpPr>
              <a:spLocks noChangeArrowheads="1"/>
            </p:cNvSpPr>
            <p:nvPr/>
          </p:nvSpPr>
          <p:spPr bwMode="auto">
            <a:xfrm>
              <a:off x="2880" y="2016"/>
              <a:ext cx="240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8185" name="Group 9"/>
          <p:cNvGrpSpPr>
            <a:grpSpLocks/>
          </p:cNvGrpSpPr>
          <p:nvPr/>
        </p:nvGrpSpPr>
        <p:grpSpPr bwMode="auto">
          <a:xfrm>
            <a:off x="6400800" y="3200400"/>
            <a:ext cx="1524000" cy="304800"/>
            <a:chOff x="4032" y="2016"/>
            <a:chExt cx="960" cy="192"/>
          </a:xfrm>
        </p:grpSpPr>
        <p:sp>
          <p:nvSpPr>
            <p:cNvPr id="178186" name="Rectangle 10"/>
            <p:cNvSpPr>
              <a:spLocks noChangeArrowheads="1"/>
            </p:cNvSpPr>
            <p:nvPr/>
          </p:nvSpPr>
          <p:spPr bwMode="auto">
            <a:xfrm>
              <a:off x="4032" y="2016"/>
              <a:ext cx="240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-x</a:t>
              </a:r>
            </a:p>
          </p:txBody>
        </p:sp>
        <p:sp>
          <p:nvSpPr>
            <p:cNvPr id="178187" name="Rectangle 11"/>
            <p:cNvSpPr>
              <a:spLocks noChangeArrowheads="1"/>
            </p:cNvSpPr>
            <p:nvPr/>
          </p:nvSpPr>
          <p:spPr bwMode="auto">
            <a:xfrm>
              <a:off x="4272" y="201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78188" name="Rectangle 12" descr="Wide upward diagonal"/>
            <p:cNvSpPr>
              <a:spLocks noChangeArrowheads="1"/>
            </p:cNvSpPr>
            <p:nvPr/>
          </p:nvSpPr>
          <p:spPr bwMode="auto">
            <a:xfrm>
              <a:off x="4512" y="2016"/>
              <a:ext cx="240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8189" name="Rectangle 13" descr="Wide upward diagonal"/>
            <p:cNvSpPr>
              <a:spLocks noChangeArrowheads="1"/>
            </p:cNvSpPr>
            <p:nvPr/>
          </p:nvSpPr>
          <p:spPr bwMode="auto">
            <a:xfrm>
              <a:off x="4752" y="2016"/>
              <a:ext cx="240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8190" name="Group 14"/>
          <p:cNvGrpSpPr>
            <a:grpSpLocks/>
          </p:cNvGrpSpPr>
          <p:nvPr/>
        </p:nvGrpSpPr>
        <p:grpSpPr bwMode="auto">
          <a:xfrm>
            <a:off x="3505200" y="5181600"/>
            <a:ext cx="1371600" cy="990600"/>
            <a:chOff x="2208" y="3264"/>
            <a:chExt cx="864" cy="624"/>
          </a:xfrm>
        </p:grpSpPr>
        <p:sp>
          <p:nvSpPr>
            <p:cNvPr id="178191" name="AutoShape 15"/>
            <p:cNvSpPr>
              <a:spLocks noChangeArrowheads="1"/>
            </p:cNvSpPr>
            <p:nvPr/>
          </p:nvSpPr>
          <p:spPr bwMode="auto">
            <a:xfrm>
              <a:off x="2448" y="3456"/>
              <a:ext cx="432" cy="432"/>
            </a:xfrm>
            <a:prstGeom prst="plus">
              <a:avLst>
                <a:gd name="adj" fmla="val 423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192" name="AutoShape 16"/>
            <p:cNvSpPr>
              <a:spLocks/>
            </p:cNvSpPr>
            <p:nvPr/>
          </p:nvSpPr>
          <p:spPr bwMode="auto">
            <a:xfrm rot="-5400000">
              <a:off x="2592" y="2880"/>
              <a:ext cx="96" cy="864"/>
            </a:xfrm>
            <a:prstGeom prst="leftBrace">
              <a:avLst>
                <a:gd name="adj1" fmla="val 75000"/>
                <a:gd name="adj2" fmla="val 51042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8193" name="Group 17"/>
          <p:cNvGrpSpPr>
            <a:grpSpLocks/>
          </p:cNvGrpSpPr>
          <p:nvPr/>
        </p:nvGrpSpPr>
        <p:grpSpPr bwMode="auto">
          <a:xfrm>
            <a:off x="6553200" y="5181600"/>
            <a:ext cx="1371600" cy="762000"/>
            <a:chOff x="4128" y="3264"/>
            <a:chExt cx="864" cy="480"/>
          </a:xfrm>
        </p:grpSpPr>
        <p:sp>
          <p:nvSpPr>
            <p:cNvPr id="178194" name="Rectangle 18"/>
            <p:cNvSpPr>
              <a:spLocks noChangeArrowheads="1"/>
            </p:cNvSpPr>
            <p:nvPr/>
          </p:nvSpPr>
          <p:spPr bwMode="auto">
            <a:xfrm>
              <a:off x="4320" y="3648"/>
              <a:ext cx="480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195" name="AutoShape 19"/>
            <p:cNvSpPr>
              <a:spLocks/>
            </p:cNvSpPr>
            <p:nvPr/>
          </p:nvSpPr>
          <p:spPr bwMode="auto">
            <a:xfrm rot="-5400000">
              <a:off x="4512" y="2880"/>
              <a:ext cx="96" cy="864"/>
            </a:xfrm>
            <a:prstGeom prst="leftBrace">
              <a:avLst>
                <a:gd name="adj1" fmla="val 75000"/>
                <a:gd name="adj2" fmla="val 51042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6380788" y="1093788"/>
            <a:ext cx="2362200" cy="1955800"/>
            <a:chOff x="3893" y="2756"/>
            <a:chExt cx="1488" cy="1232"/>
          </a:xfrm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4316" y="3310"/>
              <a:ext cx="409" cy="241"/>
            </a:xfrm>
            <a:custGeom>
              <a:avLst/>
              <a:gdLst>
                <a:gd name="T0" fmla="*/ 0 w 409"/>
                <a:gd name="T1" fmla="*/ 168 h 241"/>
                <a:gd name="T2" fmla="*/ 409 w 409"/>
                <a:gd name="T3" fmla="*/ 0 h 241"/>
                <a:gd name="T4" fmla="*/ 409 w 409"/>
                <a:gd name="T5" fmla="*/ 241 h 241"/>
                <a:gd name="T6" fmla="*/ 0 w 409"/>
                <a:gd name="T7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241">
                  <a:moveTo>
                    <a:pt x="0" y="168"/>
                  </a:moveTo>
                  <a:lnTo>
                    <a:pt x="409" y="0"/>
                  </a:lnTo>
                  <a:lnTo>
                    <a:pt x="409" y="241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4141" y="3478"/>
              <a:ext cx="853" cy="510"/>
            </a:xfrm>
            <a:custGeom>
              <a:avLst/>
              <a:gdLst>
                <a:gd name="T0" fmla="*/ 0 w 853"/>
                <a:gd name="T1" fmla="*/ 0 h 510"/>
                <a:gd name="T2" fmla="*/ 183 w 853"/>
                <a:gd name="T3" fmla="*/ 0 h 510"/>
                <a:gd name="T4" fmla="*/ 591 w 853"/>
                <a:gd name="T5" fmla="*/ 73 h 510"/>
                <a:gd name="T6" fmla="*/ 853 w 853"/>
                <a:gd name="T7" fmla="*/ 452 h 510"/>
                <a:gd name="T8" fmla="*/ 226 w 853"/>
                <a:gd name="T9" fmla="*/ 510 h 510"/>
                <a:gd name="T10" fmla="*/ 0 w 853"/>
                <a:gd name="T11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3" h="510">
                  <a:moveTo>
                    <a:pt x="0" y="0"/>
                  </a:moveTo>
                  <a:lnTo>
                    <a:pt x="183" y="0"/>
                  </a:lnTo>
                  <a:lnTo>
                    <a:pt x="591" y="73"/>
                  </a:lnTo>
                  <a:lnTo>
                    <a:pt x="853" y="452"/>
                  </a:lnTo>
                  <a:lnTo>
                    <a:pt x="226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4732" y="2982"/>
              <a:ext cx="649" cy="911"/>
            </a:xfrm>
            <a:custGeom>
              <a:avLst/>
              <a:gdLst>
                <a:gd name="T0" fmla="*/ 146 w 649"/>
                <a:gd name="T1" fmla="*/ 0 h 911"/>
                <a:gd name="T2" fmla="*/ 0 w 649"/>
                <a:gd name="T3" fmla="*/ 328 h 911"/>
                <a:gd name="T4" fmla="*/ 0 w 649"/>
                <a:gd name="T5" fmla="*/ 569 h 911"/>
                <a:gd name="T6" fmla="*/ 241 w 649"/>
                <a:gd name="T7" fmla="*/ 911 h 911"/>
                <a:gd name="T8" fmla="*/ 649 w 649"/>
                <a:gd name="T9" fmla="*/ 685 h 911"/>
                <a:gd name="T10" fmla="*/ 146 w 649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911">
                  <a:moveTo>
                    <a:pt x="146" y="0"/>
                  </a:moveTo>
                  <a:lnTo>
                    <a:pt x="0" y="328"/>
                  </a:lnTo>
                  <a:lnTo>
                    <a:pt x="0" y="569"/>
                  </a:lnTo>
                  <a:lnTo>
                    <a:pt x="241" y="911"/>
                  </a:lnTo>
                  <a:lnTo>
                    <a:pt x="649" y="68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3893" y="2756"/>
              <a:ext cx="985" cy="722"/>
            </a:xfrm>
            <a:custGeom>
              <a:avLst/>
              <a:gdLst>
                <a:gd name="T0" fmla="*/ 88 w 985"/>
                <a:gd name="T1" fmla="*/ 715 h 722"/>
                <a:gd name="T2" fmla="*/ 416 w 985"/>
                <a:gd name="T3" fmla="*/ 722 h 722"/>
                <a:gd name="T4" fmla="*/ 839 w 985"/>
                <a:gd name="T5" fmla="*/ 547 h 722"/>
                <a:gd name="T6" fmla="*/ 985 w 985"/>
                <a:gd name="T7" fmla="*/ 226 h 722"/>
                <a:gd name="T8" fmla="*/ 628 w 985"/>
                <a:gd name="T9" fmla="*/ 0 h 722"/>
                <a:gd name="T10" fmla="*/ 0 w 985"/>
                <a:gd name="T11" fmla="*/ 379 h 722"/>
                <a:gd name="T12" fmla="*/ 248 w 985"/>
                <a:gd name="T13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722">
                  <a:moveTo>
                    <a:pt x="88" y="715"/>
                  </a:moveTo>
                  <a:lnTo>
                    <a:pt x="416" y="722"/>
                  </a:lnTo>
                  <a:lnTo>
                    <a:pt x="839" y="547"/>
                  </a:lnTo>
                  <a:lnTo>
                    <a:pt x="985" y="226"/>
                  </a:lnTo>
                  <a:lnTo>
                    <a:pt x="628" y="0"/>
                  </a:lnTo>
                  <a:lnTo>
                    <a:pt x="0" y="379"/>
                  </a:lnTo>
                  <a:lnTo>
                    <a:pt x="248" y="722"/>
                  </a:lnTo>
                </a:path>
              </a:pathLst>
            </a:custGeom>
            <a:solidFill>
              <a:srgbClr val="66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Group 9"/>
            <p:cNvGrpSpPr>
              <a:grpSpLocks/>
            </p:cNvGrpSpPr>
            <p:nvPr/>
          </p:nvGrpSpPr>
          <p:grpSpPr bwMode="auto">
            <a:xfrm>
              <a:off x="3984" y="2928"/>
              <a:ext cx="1248" cy="1040"/>
              <a:chOff x="3984" y="2928"/>
              <a:chExt cx="1248" cy="1040"/>
            </a:xfrm>
          </p:grpSpPr>
          <p:grpSp>
            <p:nvGrpSpPr>
              <p:cNvPr id="26" name="Group 10"/>
              <p:cNvGrpSpPr>
                <a:grpSpLocks/>
              </p:cNvGrpSpPr>
              <p:nvPr/>
            </p:nvGrpSpPr>
            <p:grpSpPr bwMode="auto">
              <a:xfrm>
                <a:off x="3984" y="2928"/>
                <a:ext cx="1040" cy="1040"/>
                <a:chOff x="3984" y="2928"/>
                <a:chExt cx="1040" cy="1040"/>
              </a:xfrm>
            </p:grpSpPr>
            <p:sp>
              <p:nvSpPr>
                <p:cNvPr id="44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317" y="3302"/>
                  <a:ext cx="416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12"/>
                <p:cNvSpPr>
                  <a:spLocks noChangeShapeType="1"/>
                </p:cNvSpPr>
                <p:nvPr/>
              </p:nvSpPr>
              <p:spPr bwMode="auto">
                <a:xfrm>
                  <a:off x="4317" y="3469"/>
                  <a:ext cx="416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13"/>
                <p:cNvSpPr>
                  <a:spLocks noChangeShapeType="1"/>
                </p:cNvSpPr>
                <p:nvPr/>
              </p:nvSpPr>
              <p:spPr bwMode="auto">
                <a:xfrm>
                  <a:off x="4733" y="3552"/>
                  <a:ext cx="291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733" y="2928"/>
                  <a:ext cx="166" cy="3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84" y="3469"/>
                  <a:ext cx="33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6"/>
              <p:cNvGrpSpPr>
                <a:grpSpLocks/>
              </p:cNvGrpSpPr>
              <p:nvPr/>
            </p:nvGrpSpPr>
            <p:grpSpPr bwMode="auto">
              <a:xfrm>
                <a:off x="4026" y="3094"/>
                <a:ext cx="1206" cy="832"/>
                <a:chOff x="3984" y="1200"/>
                <a:chExt cx="1392" cy="960"/>
              </a:xfrm>
            </p:grpSpPr>
            <p:sp>
              <p:nvSpPr>
                <p:cNvPr id="28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432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Oval 18"/>
                <p:cNvSpPr>
                  <a:spLocks noChangeArrowheads="1"/>
                </p:cNvSpPr>
                <p:nvPr/>
              </p:nvSpPr>
              <p:spPr bwMode="auto">
                <a:xfrm flipV="1">
                  <a:off x="4464" y="12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4464" y="196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Oval 20"/>
                <p:cNvSpPr>
                  <a:spLocks noChangeArrowheads="1"/>
                </p:cNvSpPr>
                <p:nvPr/>
              </p:nvSpPr>
              <p:spPr bwMode="auto">
                <a:xfrm flipV="1">
                  <a:off x="4608" y="158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Oval 21"/>
                <p:cNvSpPr>
                  <a:spLocks noChangeArrowheads="1"/>
                </p:cNvSpPr>
                <p:nvPr/>
              </p:nvSpPr>
              <p:spPr bwMode="auto">
                <a:xfrm flipV="1">
                  <a:off x="5136" y="17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5232" y="168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00" y="14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4704" y="177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4800" y="19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4800" y="206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5280" y="18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Oval 28"/>
                <p:cNvSpPr>
                  <a:spLocks noChangeArrowheads="1"/>
                </p:cNvSpPr>
                <p:nvPr/>
              </p:nvSpPr>
              <p:spPr bwMode="auto">
                <a:xfrm flipV="1">
                  <a:off x="5088" y="16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4656" y="15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Oval 30"/>
                <p:cNvSpPr>
                  <a:spLocks noChangeArrowheads="1"/>
                </p:cNvSpPr>
                <p:nvPr/>
              </p:nvSpPr>
              <p:spPr bwMode="auto">
                <a:xfrm flipV="1">
                  <a:off x="456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320" y="14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3984" y="148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5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Wingdings" pitchFamily="2" charset="2"/>
              </a:rPr>
              <a:t>Kesler’s Construction (3)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Let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ym typeface="Wingdings" pitchFamily="2" charset="2"/>
              </a:rPr>
              <a:t>w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= </a:t>
            </a:r>
            <a:r>
              <a:rPr lang="en-US" dirty="0" smtClean="0">
                <a:sym typeface="Wingdings" pitchFamily="2" charset="2"/>
              </a:rPr>
              <a:t>(w</a:t>
            </a:r>
            <a:r>
              <a:rPr lang="en-US" baseline="-25000" dirty="0" smtClean="0">
                <a:sym typeface="Wingdings" pitchFamily="2" charset="2"/>
              </a:rPr>
              <a:t>1</a:t>
            </a:r>
            <a:r>
              <a:rPr lang="en-US" dirty="0">
                <a:sym typeface="Wingdings" pitchFamily="2" charset="2"/>
              </a:rPr>
              <a:t>, ..., </a:t>
            </a:r>
            <a:r>
              <a:rPr lang="en-US" dirty="0" err="1" smtClean="0">
                <a:sym typeface="Wingdings" pitchFamily="2" charset="2"/>
              </a:rPr>
              <a:t>w</a:t>
            </a:r>
            <a:r>
              <a:rPr lang="en-US" baseline="-25000" dirty="0" err="1" smtClean="0">
                <a:sym typeface="Wingdings" pitchFamily="2" charset="2"/>
              </a:rPr>
              <a:t>k</a:t>
            </a:r>
            <a:r>
              <a:rPr lang="en-US" dirty="0">
                <a:sym typeface="Wingdings" pitchFamily="2" charset="2"/>
              </a:rPr>
              <a:t>) </a:t>
            </a:r>
            <a:r>
              <a:rPr lang="en-US" sz="1800" dirty="0">
                <a:sym typeface="Symbol" pitchFamily="18" charset="2"/>
              </a:rPr>
              <a:t></a:t>
            </a:r>
            <a:r>
              <a:rPr lang="en-US" sz="1800" dirty="0"/>
              <a:t> </a:t>
            </a:r>
            <a:r>
              <a:rPr lang="en-US" sz="1800" b="1" dirty="0" err="1"/>
              <a:t>R</a:t>
            </a:r>
            <a:r>
              <a:rPr lang="en-US" sz="1800" baseline="30000" dirty="0" err="1"/>
              <a:t>n</a:t>
            </a:r>
            <a:r>
              <a:rPr lang="en-US" sz="1800" dirty="0"/>
              <a:t> x ... x </a:t>
            </a:r>
            <a:r>
              <a:rPr lang="en-US" sz="1800" b="1" dirty="0" err="1"/>
              <a:t>R</a:t>
            </a:r>
            <a:r>
              <a:rPr lang="en-US" sz="1800" baseline="30000" dirty="0" err="1"/>
              <a:t>n</a:t>
            </a:r>
            <a:r>
              <a:rPr lang="en-US" sz="1800" baseline="30000" dirty="0"/>
              <a:t>  </a:t>
            </a:r>
            <a:r>
              <a:rPr lang="en-US" sz="1800" dirty="0"/>
              <a:t>= </a:t>
            </a:r>
            <a:r>
              <a:rPr lang="en-US" sz="1800" b="1" dirty="0" err="1"/>
              <a:t>R</a:t>
            </a:r>
            <a:r>
              <a:rPr lang="en-US" sz="1800" baseline="30000" dirty="0" err="1"/>
              <a:t>kn</a:t>
            </a:r>
            <a:endParaRPr lang="en-US" b="1" dirty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sym typeface="Wingdings" pitchFamily="2" charset="2"/>
              </a:rPr>
              <a:t>x</a:t>
            </a:r>
            <a:r>
              <a:rPr lang="en-US" baseline="-25000" dirty="0" err="1">
                <a:sym typeface="Wingdings" pitchFamily="2" charset="2"/>
              </a:rPr>
              <a:t>ij</a:t>
            </a:r>
            <a:r>
              <a:rPr lang="en-US" dirty="0">
                <a:sym typeface="Wingdings" pitchFamily="2" charset="2"/>
              </a:rPr>
              <a:t> = (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>
                <a:sym typeface="Wingdings" pitchFamily="2" charset="2"/>
              </a:rPr>
              <a:t>(i-1)n</a:t>
            </a:r>
            <a:r>
              <a:rPr lang="en-US" dirty="0">
                <a:sym typeface="Wingdings" pitchFamily="2" charset="2"/>
              </a:rPr>
              <a:t>, x, 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>
                <a:sym typeface="Wingdings" pitchFamily="2" charset="2"/>
              </a:rPr>
              <a:t>(k-</a:t>
            </a:r>
            <a:r>
              <a:rPr lang="en-US" baseline="30000" dirty="0" err="1">
                <a:sym typeface="Wingdings" pitchFamily="2" charset="2"/>
              </a:rPr>
              <a:t>i</a:t>
            </a:r>
            <a:r>
              <a:rPr lang="en-US" baseline="30000" dirty="0">
                <a:sym typeface="Wingdings" pitchFamily="2" charset="2"/>
              </a:rPr>
              <a:t>)n</a:t>
            </a:r>
            <a:r>
              <a:rPr lang="en-US" dirty="0">
                <a:sym typeface="Wingdings" pitchFamily="2" charset="2"/>
              </a:rPr>
              <a:t>) – (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>
                <a:sym typeface="Wingdings" pitchFamily="2" charset="2"/>
              </a:rPr>
              <a:t>(j-1)n</a:t>
            </a:r>
            <a:r>
              <a:rPr lang="en-US" dirty="0">
                <a:sym typeface="Wingdings" pitchFamily="2" charset="2"/>
              </a:rPr>
              <a:t>, –x, 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>
                <a:sym typeface="Wingdings" pitchFamily="2" charset="2"/>
              </a:rPr>
              <a:t>(k-j)n</a:t>
            </a:r>
            <a:r>
              <a:rPr lang="en-US" dirty="0">
                <a:sym typeface="Wingdings" pitchFamily="2" charset="2"/>
              </a:rPr>
              <a:t>) </a:t>
            </a:r>
            <a:r>
              <a:rPr lang="en-US" sz="1800" dirty="0">
                <a:sym typeface="Symbol" pitchFamily="18" charset="2"/>
              </a:rPr>
              <a:t></a:t>
            </a:r>
            <a:r>
              <a:rPr lang="en-US" sz="1800" dirty="0"/>
              <a:t> </a:t>
            </a:r>
            <a:r>
              <a:rPr lang="en-US" sz="1800" b="1" dirty="0" err="1"/>
              <a:t>R</a:t>
            </a:r>
            <a:r>
              <a:rPr lang="en-US" sz="1800" baseline="30000" dirty="0" err="1"/>
              <a:t>kn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Given (x, y) </a:t>
            </a:r>
            <a:r>
              <a:rPr lang="en-US" sz="20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b="1" dirty="0" err="1"/>
              <a:t>R</a:t>
            </a:r>
            <a:r>
              <a:rPr lang="en-US" sz="2000" baseline="30000" dirty="0" err="1"/>
              <a:t>n</a:t>
            </a:r>
            <a:r>
              <a:rPr lang="en-US" dirty="0">
                <a:sym typeface="Wingdings" pitchFamily="2" charset="2"/>
              </a:rPr>
              <a:t> x {1,...,k}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For all j </a:t>
            </a:r>
            <a:r>
              <a:rPr lang="en-US" dirty="0">
                <a:sym typeface="Symbol" pitchFamily="18" charset="2"/>
              </a:rPr>
              <a:t> y </a:t>
            </a:r>
            <a:r>
              <a:rPr lang="en-US" dirty="0" smtClean="0">
                <a:sym typeface="Symbol" pitchFamily="18" charset="2"/>
              </a:rPr>
              <a:t>  (all other labels)</a:t>
            </a:r>
            <a:endParaRPr lang="en-US" dirty="0">
              <a:sym typeface="Wingdings" pitchFamily="2" charset="2"/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Add to </a:t>
            </a:r>
            <a:r>
              <a:rPr lang="en-US" b="1" dirty="0">
                <a:sym typeface="Wingdings" pitchFamily="2" charset="2"/>
              </a:rPr>
              <a:t>P</a:t>
            </a:r>
            <a:r>
              <a:rPr lang="en-US" b="1" baseline="30000" dirty="0">
                <a:sym typeface="Wingdings" pitchFamily="2" charset="2"/>
              </a:rPr>
              <a:t>+</a:t>
            </a:r>
            <a:r>
              <a:rPr lang="en-US" dirty="0">
                <a:sym typeface="Wingdings" pitchFamily="2" charset="2"/>
              </a:rPr>
              <a:t>(</a:t>
            </a:r>
            <a:r>
              <a:rPr lang="en-US" dirty="0" err="1">
                <a:sym typeface="Wingdings" pitchFamily="2" charset="2"/>
              </a:rPr>
              <a:t>x,y</a:t>
            </a:r>
            <a:r>
              <a:rPr lang="en-US" dirty="0">
                <a:sym typeface="Wingdings" pitchFamily="2" charset="2"/>
              </a:rPr>
              <a:t>), (</a:t>
            </a:r>
            <a:r>
              <a:rPr lang="en-US" b="1" dirty="0" err="1">
                <a:sym typeface="Wingdings" pitchFamily="2" charset="2"/>
              </a:rPr>
              <a:t>x</a:t>
            </a:r>
            <a:r>
              <a:rPr lang="en-US" baseline="-25000" dirty="0" err="1">
                <a:sym typeface="Wingdings" pitchFamily="2" charset="2"/>
              </a:rPr>
              <a:t>yj</a:t>
            </a:r>
            <a:r>
              <a:rPr lang="en-US" dirty="0">
                <a:sym typeface="Wingdings" pitchFamily="2" charset="2"/>
              </a:rPr>
              <a:t>, 1)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Add to </a:t>
            </a:r>
            <a:r>
              <a:rPr lang="en-US" b="1" dirty="0">
                <a:sym typeface="Wingdings" pitchFamily="2" charset="2"/>
              </a:rPr>
              <a:t>P</a:t>
            </a:r>
            <a:r>
              <a:rPr lang="en-US" b="1" baseline="30000" dirty="0">
                <a:sym typeface="Wingdings" pitchFamily="2" charset="2"/>
              </a:rPr>
              <a:t>-</a:t>
            </a:r>
            <a:r>
              <a:rPr lang="en-US" dirty="0">
                <a:sym typeface="Wingdings" pitchFamily="2" charset="2"/>
              </a:rPr>
              <a:t>(</a:t>
            </a:r>
            <a:r>
              <a:rPr lang="en-US" dirty="0" err="1">
                <a:sym typeface="Wingdings" pitchFamily="2" charset="2"/>
              </a:rPr>
              <a:t>x,y</a:t>
            </a:r>
            <a:r>
              <a:rPr lang="en-US" dirty="0">
                <a:sym typeface="Wingdings" pitchFamily="2" charset="2"/>
              </a:rPr>
              <a:t>), (–</a:t>
            </a:r>
            <a:r>
              <a:rPr lang="en-US" b="1" dirty="0" err="1">
                <a:sym typeface="Wingdings" pitchFamily="2" charset="2"/>
              </a:rPr>
              <a:t>x</a:t>
            </a:r>
            <a:r>
              <a:rPr lang="en-US" baseline="-25000" dirty="0" err="1">
                <a:sym typeface="Wingdings" pitchFamily="2" charset="2"/>
              </a:rPr>
              <a:t>yj</a:t>
            </a:r>
            <a:r>
              <a:rPr lang="en-US" dirty="0">
                <a:sym typeface="Wingdings" pitchFamily="2" charset="2"/>
              </a:rPr>
              <a:t>, -1)</a:t>
            </a:r>
          </a:p>
          <a:p>
            <a:pPr lvl="2"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ym typeface="Wingdings" pitchFamily="2" charset="2"/>
              </a:rPr>
              <a:t>P</a:t>
            </a:r>
            <a:r>
              <a:rPr lang="en-US" b="1" baseline="30000" dirty="0">
                <a:sym typeface="Wingdings" pitchFamily="2" charset="2"/>
              </a:rPr>
              <a:t>+</a:t>
            </a:r>
            <a:r>
              <a:rPr lang="en-US" dirty="0">
                <a:sym typeface="Wingdings" pitchFamily="2" charset="2"/>
              </a:rPr>
              <a:t>(</a:t>
            </a:r>
            <a:r>
              <a:rPr lang="en-US" dirty="0" err="1">
                <a:sym typeface="Wingdings" pitchFamily="2" charset="2"/>
              </a:rPr>
              <a:t>x,y</a:t>
            </a:r>
            <a:r>
              <a:rPr lang="en-US" dirty="0">
                <a:sym typeface="Wingdings" pitchFamily="2" charset="2"/>
              </a:rPr>
              <a:t>) has k-1 positive examples (</a:t>
            </a:r>
            <a:r>
              <a:rPr lang="en-US" sz="20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b="1" dirty="0" err="1"/>
              <a:t>R</a:t>
            </a:r>
            <a:r>
              <a:rPr lang="en-US" sz="2000" baseline="30000" dirty="0" err="1"/>
              <a:t>kn</a:t>
            </a:r>
            <a:r>
              <a:rPr lang="en-US" dirty="0">
                <a:sym typeface="Wingdings" pitchFamily="2" charset="2"/>
              </a:rPr>
              <a:t>)</a:t>
            </a:r>
            <a:r>
              <a:rPr lang="en-US" sz="2000" dirty="0">
                <a:sym typeface="Symbol" pitchFamily="18" charset="2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b="1" dirty="0">
                <a:sym typeface="Wingdings" pitchFamily="2" charset="2"/>
              </a:rPr>
              <a:t>P</a:t>
            </a:r>
            <a:r>
              <a:rPr lang="en-US" b="1" baseline="30000" dirty="0">
                <a:sym typeface="Wingdings" pitchFamily="2" charset="2"/>
              </a:rPr>
              <a:t>-</a:t>
            </a:r>
            <a:r>
              <a:rPr lang="en-US" dirty="0">
                <a:sym typeface="Wingdings" pitchFamily="2" charset="2"/>
              </a:rPr>
              <a:t>(</a:t>
            </a:r>
            <a:r>
              <a:rPr lang="en-US" dirty="0" err="1">
                <a:sym typeface="Wingdings" pitchFamily="2" charset="2"/>
              </a:rPr>
              <a:t>x,y</a:t>
            </a:r>
            <a:r>
              <a:rPr lang="en-US" dirty="0">
                <a:sym typeface="Wingdings" pitchFamily="2" charset="2"/>
              </a:rPr>
              <a:t>) has k-1 negative examples (</a:t>
            </a:r>
            <a:r>
              <a:rPr lang="en-US" sz="20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b="1" dirty="0" err="1"/>
              <a:t>R</a:t>
            </a:r>
            <a:r>
              <a:rPr lang="en-US" sz="2000" baseline="30000" dirty="0" err="1"/>
              <a:t>kn</a:t>
            </a:r>
            <a:r>
              <a:rPr lang="en-US" dirty="0">
                <a:sym typeface="Wingdings" pitchFamily="2" charset="2"/>
              </a:rPr>
              <a:t>)</a:t>
            </a:r>
          </a:p>
        </p:txBody>
      </p:sp>
      <p:grpSp>
        <p:nvGrpSpPr>
          <p:cNvPr id="180228" name="Group 4"/>
          <p:cNvGrpSpPr>
            <a:grpSpLocks/>
          </p:cNvGrpSpPr>
          <p:nvPr/>
        </p:nvGrpSpPr>
        <p:grpSpPr bwMode="auto">
          <a:xfrm>
            <a:off x="1676400" y="2781300"/>
            <a:ext cx="4876800" cy="304800"/>
            <a:chOff x="1056" y="1968"/>
            <a:chExt cx="3072" cy="192"/>
          </a:xfrm>
        </p:grpSpPr>
        <p:sp>
          <p:nvSpPr>
            <p:cNvPr id="180229" name="Rectangle 5"/>
            <p:cNvSpPr>
              <a:spLocks noChangeArrowheads="1"/>
            </p:cNvSpPr>
            <p:nvPr/>
          </p:nvSpPr>
          <p:spPr bwMode="auto">
            <a:xfrm>
              <a:off x="2976" y="1968"/>
              <a:ext cx="384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-x</a:t>
              </a:r>
            </a:p>
          </p:txBody>
        </p:sp>
        <p:sp>
          <p:nvSpPr>
            <p:cNvPr id="180230" name="Rectangle 6" descr="Wide upward diagonal"/>
            <p:cNvSpPr>
              <a:spLocks noChangeArrowheads="1"/>
            </p:cNvSpPr>
            <p:nvPr/>
          </p:nvSpPr>
          <p:spPr bwMode="auto">
            <a:xfrm>
              <a:off x="1056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0231" name="Rectangle 7" descr="Wide upward diagonal"/>
            <p:cNvSpPr>
              <a:spLocks noChangeArrowheads="1"/>
            </p:cNvSpPr>
            <p:nvPr/>
          </p:nvSpPr>
          <p:spPr bwMode="auto">
            <a:xfrm>
              <a:off x="2208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2" name="Rectangle 8" descr="Wide upward diagonal"/>
            <p:cNvSpPr>
              <a:spLocks noChangeArrowheads="1"/>
            </p:cNvSpPr>
            <p:nvPr/>
          </p:nvSpPr>
          <p:spPr bwMode="auto">
            <a:xfrm>
              <a:off x="2592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3" name="Rectangle 9" descr="Wide upward diagonal"/>
            <p:cNvSpPr>
              <a:spLocks noChangeArrowheads="1"/>
            </p:cNvSpPr>
            <p:nvPr/>
          </p:nvSpPr>
          <p:spPr bwMode="auto">
            <a:xfrm>
              <a:off x="1440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4" name="Rectangle 10" descr="Wide upward diagonal"/>
            <p:cNvSpPr>
              <a:spLocks noChangeArrowheads="1"/>
            </p:cNvSpPr>
            <p:nvPr/>
          </p:nvSpPr>
          <p:spPr bwMode="auto">
            <a:xfrm>
              <a:off x="3360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5" name="Rectangle 11" descr="Wide upward diagonal"/>
            <p:cNvSpPr>
              <a:spLocks noChangeArrowheads="1"/>
            </p:cNvSpPr>
            <p:nvPr/>
          </p:nvSpPr>
          <p:spPr bwMode="auto">
            <a:xfrm>
              <a:off x="3744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6" name="Rectangle 12"/>
            <p:cNvSpPr>
              <a:spLocks noChangeArrowheads="1"/>
            </p:cNvSpPr>
            <p:nvPr/>
          </p:nvSpPr>
          <p:spPr bwMode="auto">
            <a:xfrm>
              <a:off x="1824" y="1968"/>
              <a:ext cx="38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>
                  <a:latin typeface="Times New Roman" pitchFamily="18" charset="0"/>
                </a:rPr>
                <a:t>x</a:t>
              </a:r>
            </a:p>
          </p:txBody>
        </p:sp>
      </p:grp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6180138" y="4375150"/>
            <a:ext cx="2362200" cy="1955800"/>
            <a:chOff x="3893" y="2756"/>
            <a:chExt cx="1488" cy="1232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4316" y="3310"/>
              <a:ext cx="409" cy="241"/>
            </a:xfrm>
            <a:custGeom>
              <a:avLst/>
              <a:gdLst>
                <a:gd name="T0" fmla="*/ 0 w 409"/>
                <a:gd name="T1" fmla="*/ 168 h 241"/>
                <a:gd name="T2" fmla="*/ 409 w 409"/>
                <a:gd name="T3" fmla="*/ 0 h 241"/>
                <a:gd name="T4" fmla="*/ 409 w 409"/>
                <a:gd name="T5" fmla="*/ 241 h 241"/>
                <a:gd name="T6" fmla="*/ 0 w 409"/>
                <a:gd name="T7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241">
                  <a:moveTo>
                    <a:pt x="0" y="168"/>
                  </a:moveTo>
                  <a:lnTo>
                    <a:pt x="409" y="0"/>
                  </a:lnTo>
                  <a:lnTo>
                    <a:pt x="409" y="241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141" y="3478"/>
              <a:ext cx="853" cy="510"/>
            </a:xfrm>
            <a:custGeom>
              <a:avLst/>
              <a:gdLst>
                <a:gd name="T0" fmla="*/ 0 w 853"/>
                <a:gd name="T1" fmla="*/ 0 h 510"/>
                <a:gd name="T2" fmla="*/ 183 w 853"/>
                <a:gd name="T3" fmla="*/ 0 h 510"/>
                <a:gd name="T4" fmla="*/ 591 w 853"/>
                <a:gd name="T5" fmla="*/ 73 h 510"/>
                <a:gd name="T6" fmla="*/ 853 w 853"/>
                <a:gd name="T7" fmla="*/ 452 h 510"/>
                <a:gd name="T8" fmla="*/ 226 w 853"/>
                <a:gd name="T9" fmla="*/ 510 h 510"/>
                <a:gd name="T10" fmla="*/ 0 w 853"/>
                <a:gd name="T11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3" h="510">
                  <a:moveTo>
                    <a:pt x="0" y="0"/>
                  </a:moveTo>
                  <a:lnTo>
                    <a:pt x="183" y="0"/>
                  </a:lnTo>
                  <a:lnTo>
                    <a:pt x="591" y="73"/>
                  </a:lnTo>
                  <a:lnTo>
                    <a:pt x="853" y="452"/>
                  </a:lnTo>
                  <a:lnTo>
                    <a:pt x="226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4732" y="2982"/>
              <a:ext cx="649" cy="911"/>
            </a:xfrm>
            <a:custGeom>
              <a:avLst/>
              <a:gdLst>
                <a:gd name="T0" fmla="*/ 146 w 649"/>
                <a:gd name="T1" fmla="*/ 0 h 911"/>
                <a:gd name="T2" fmla="*/ 0 w 649"/>
                <a:gd name="T3" fmla="*/ 328 h 911"/>
                <a:gd name="T4" fmla="*/ 0 w 649"/>
                <a:gd name="T5" fmla="*/ 569 h 911"/>
                <a:gd name="T6" fmla="*/ 241 w 649"/>
                <a:gd name="T7" fmla="*/ 911 h 911"/>
                <a:gd name="T8" fmla="*/ 649 w 649"/>
                <a:gd name="T9" fmla="*/ 685 h 911"/>
                <a:gd name="T10" fmla="*/ 146 w 649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911">
                  <a:moveTo>
                    <a:pt x="146" y="0"/>
                  </a:moveTo>
                  <a:lnTo>
                    <a:pt x="0" y="328"/>
                  </a:lnTo>
                  <a:lnTo>
                    <a:pt x="0" y="569"/>
                  </a:lnTo>
                  <a:lnTo>
                    <a:pt x="241" y="911"/>
                  </a:lnTo>
                  <a:lnTo>
                    <a:pt x="649" y="68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893" y="2756"/>
              <a:ext cx="985" cy="722"/>
            </a:xfrm>
            <a:custGeom>
              <a:avLst/>
              <a:gdLst>
                <a:gd name="T0" fmla="*/ 88 w 985"/>
                <a:gd name="T1" fmla="*/ 715 h 722"/>
                <a:gd name="T2" fmla="*/ 416 w 985"/>
                <a:gd name="T3" fmla="*/ 722 h 722"/>
                <a:gd name="T4" fmla="*/ 839 w 985"/>
                <a:gd name="T5" fmla="*/ 547 h 722"/>
                <a:gd name="T6" fmla="*/ 985 w 985"/>
                <a:gd name="T7" fmla="*/ 226 h 722"/>
                <a:gd name="T8" fmla="*/ 628 w 985"/>
                <a:gd name="T9" fmla="*/ 0 h 722"/>
                <a:gd name="T10" fmla="*/ 0 w 985"/>
                <a:gd name="T11" fmla="*/ 379 h 722"/>
                <a:gd name="T12" fmla="*/ 248 w 985"/>
                <a:gd name="T13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722">
                  <a:moveTo>
                    <a:pt x="88" y="715"/>
                  </a:moveTo>
                  <a:lnTo>
                    <a:pt x="416" y="722"/>
                  </a:lnTo>
                  <a:lnTo>
                    <a:pt x="839" y="547"/>
                  </a:lnTo>
                  <a:lnTo>
                    <a:pt x="985" y="226"/>
                  </a:lnTo>
                  <a:lnTo>
                    <a:pt x="628" y="0"/>
                  </a:lnTo>
                  <a:lnTo>
                    <a:pt x="0" y="379"/>
                  </a:lnTo>
                  <a:lnTo>
                    <a:pt x="248" y="722"/>
                  </a:lnTo>
                </a:path>
              </a:pathLst>
            </a:custGeom>
            <a:solidFill>
              <a:srgbClr val="66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9"/>
            <p:cNvGrpSpPr>
              <a:grpSpLocks/>
            </p:cNvGrpSpPr>
            <p:nvPr/>
          </p:nvGrpSpPr>
          <p:grpSpPr bwMode="auto">
            <a:xfrm>
              <a:off x="3984" y="2928"/>
              <a:ext cx="1248" cy="1040"/>
              <a:chOff x="3984" y="2928"/>
              <a:chExt cx="1248" cy="1040"/>
            </a:xfrm>
          </p:grpSpPr>
          <p:grpSp>
            <p:nvGrpSpPr>
              <p:cNvPr id="19" name="Group 10"/>
              <p:cNvGrpSpPr>
                <a:grpSpLocks/>
              </p:cNvGrpSpPr>
              <p:nvPr/>
            </p:nvGrpSpPr>
            <p:grpSpPr bwMode="auto">
              <a:xfrm>
                <a:off x="3984" y="2928"/>
                <a:ext cx="1040" cy="1040"/>
                <a:chOff x="3984" y="2928"/>
                <a:chExt cx="1040" cy="1040"/>
              </a:xfrm>
            </p:grpSpPr>
            <p:sp>
              <p:nvSpPr>
                <p:cNvPr id="37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317" y="3302"/>
                  <a:ext cx="416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12"/>
                <p:cNvSpPr>
                  <a:spLocks noChangeShapeType="1"/>
                </p:cNvSpPr>
                <p:nvPr/>
              </p:nvSpPr>
              <p:spPr bwMode="auto">
                <a:xfrm>
                  <a:off x="4317" y="3469"/>
                  <a:ext cx="416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13"/>
                <p:cNvSpPr>
                  <a:spLocks noChangeShapeType="1"/>
                </p:cNvSpPr>
                <p:nvPr/>
              </p:nvSpPr>
              <p:spPr bwMode="auto">
                <a:xfrm>
                  <a:off x="4733" y="3552"/>
                  <a:ext cx="291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733" y="2928"/>
                  <a:ext cx="166" cy="3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84" y="3469"/>
                  <a:ext cx="33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6"/>
              <p:cNvGrpSpPr>
                <a:grpSpLocks/>
              </p:cNvGrpSpPr>
              <p:nvPr/>
            </p:nvGrpSpPr>
            <p:grpSpPr bwMode="auto">
              <a:xfrm>
                <a:off x="4026" y="3094"/>
                <a:ext cx="1206" cy="832"/>
                <a:chOff x="3984" y="1200"/>
                <a:chExt cx="1392" cy="960"/>
              </a:xfrm>
            </p:grpSpPr>
            <p:sp>
              <p:nvSpPr>
                <p:cNvPr id="21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432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Oval 18"/>
                <p:cNvSpPr>
                  <a:spLocks noChangeArrowheads="1"/>
                </p:cNvSpPr>
                <p:nvPr/>
              </p:nvSpPr>
              <p:spPr bwMode="auto">
                <a:xfrm flipV="1">
                  <a:off x="4464" y="12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4464" y="196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20"/>
                <p:cNvSpPr>
                  <a:spLocks noChangeArrowheads="1"/>
                </p:cNvSpPr>
                <p:nvPr/>
              </p:nvSpPr>
              <p:spPr bwMode="auto">
                <a:xfrm flipV="1">
                  <a:off x="4608" y="158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Oval 21"/>
                <p:cNvSpPr>
                  <a:spLocks noChangeArrowheads="1"/>
                </p:cNvSpPr>
                <p:nvPr/>
              </p:nvSpPr>
              <p:spPr bwMode="auto">
                <a:xfrm flipV="1">
                  <a:off x="5136" y="17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5232" y="168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00" y="14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4704" y="177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4800" y="19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4800" y="206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5280" y="18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Oval 28"/>
                <p:cNvSpPr>
                  <a:spLocks noChangeArrowheads="1"/>
                </p:cNvSpPr>
                <p:nvPr/>
              </p:nvSpPr>
              <p:spPr bwMode="auto">
                <a:xfrm flipV="1">
                  <a:off x="5088" y="16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4656" y="15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Oval 30"/>
                <p:cNvSpPr>
                  <a:spLocks noChangeArrowheads="1"/>
                </p:cNvSpPr>
                <p:nvPr/>
              </p:nvSpPr>
              <p:spPr bwMode="auto">
                <a:xfrm flipV="1">
                  <a:off x="456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320" y="14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3984" y="148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7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Learning via </a:t>
            </a:r>
            <a:r>
              <a:rPr lang="en-US" dirty="0" err="1">
                <a:sym typeface="Wingdings" pitchFamily="2" charset="2"/>
              </a:rPr>
              <a:t>Kesler’s</a:t>
            </a:r>
            <a:r>
              <a:rPr lang="en-US" dirty="0">
                <a:sym typeface="Wingdings" pitchFamily="2" charset="2"/>
              </a:rPr>
              <a:t> Construction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8610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sym typeface="Wingdings" pitchFamily="2" charset="2"/>
              </a:rPr>
              <a:t>Given 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, y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), ..., (</a:t>
            </a:r>
            <a:r>
              <a:rPr lang="en-US" sz="2000" dirty="0" err="1">
                <a:sym typeface="Wingdings" pitchFamily="2" charset="2"/>
              </a:rPr>
              <a:t>x</a:t>
            </a:r>
            <a:r>
              <a:rPr lang="en-US" sz="2000" baseline="-25000" dirty="0" err="1">
                <a:sym typeface="Wingdings" pitchFamily="2" charset="2"/>
              </a:rPr>
              <a:t>N</a:t>
            </a:r>
            <a:r>
              <a:rPr lang="en-US" sz="2000" dirty="0">
                <a:sym typeface="Wingdings" pitchFamily="2" charset="2"/>
              </a:rPr>
              <a:t>, </a:t>
            </a:r>
            <a:r>
              <a:rPr lang="en-US" sz="2000" dirty="0" err="1">
                <a:sym typeface="Wingdings" pitchFamily="2" charset="2"/>
              </a:rPr>
              <a:t>y</a:t>
            </a:r>
            <a:r>
              <a:rPr lang="en-US" sz="2000" baseline="-25000" dirty="0" err="1">
                <a:sym typeface="Wingdings" pitchFamily="2" charset="2"/>
              </a:rPr>
              <a:t>N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1800" dirty="0">
                <a:sym typeface="Symbol" pitchFamily="18" charset="2"/>
              </a:rPr>
              <a:t></a:t>
            </a:r>
            <a:r>
              <a:rPr lang="en-US" sz="1800" dirty="0"/>
              <a:t> </a:t>
            </a:r>
            <a:r>
              <a:rPr lang="en-US" sz="1800" b="1" dirty="0" err="1"/>
              <a:t>R</a:t>
            </a:r>
            <a:r>
              <a:rPr lang="en-US" sz="1800" baseline="30000" dirty="0" err="1"/>
              <a:t>n</a:t>
            </a:r>
            <a:r>
              <a:rPr lang="en-US" sz="2000" dirty="0">
                <a:sym typeface="Wingdings" pitchFamily="2" charset="2"/>
              </a:rPr>
              <a:t> x {1,...,k}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ym typeface="Wingdings" pitchFamily="2" charset="2"/>
              </a:rPr>
              <a:t>Create </a:t>
            </a:r>
          </a:p>
          <a:p>
            <a:pPr lvl="1">
              <a:lnSpc>
                <a:spcPct val="90000"/>
              </a:lnSpc>
            </a:pPr>
            <a:r>
              <a:rPr lang="en-US" sz="1800" b="1" dirty="0">
                <a:sym typeface="Wingdings" pitchFamily="2" charset="2"/>
              </a:rPr>
              <a:t>P</a:t>
            </a:r>
            <a:r>
              <a:rPr lang="en-US" sz="1800" b="1" baseline="30000" dirty="0">
                <a:sym typeface="Wingdings" pitchFamily="2" charset="2"/>
              </a:rPr>
              <a:t>+</a:t>
            </a:r>
            <a:r>
              <a:rPr lang="en-US" sz="1800" dirty="0">
                <a:sym typeface="Wingdings" pitchFamily="2" charset="2"/>
              </a:rPr>
              <a:t> = </a:t>
            </a:r>
            <a:r>
              <a:rPr lang="en-US" sz="1800" dirty="0">
                <a:sym typeface="Symbol" pitchFamily="18" charset="2"/>
              </a:rPr>
              <a:t>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b="1" dirty="0">
                <a:sym typeface="Wingdings" pitchFamily="2" charset="2"/>
              </a:rPr>
              <a:t>P</a:t>
            </a:r>
            <a:r>
              <a:rPr lang="en-US" sz="1800" b="1" baseline="30000" dirty="0">
                <a:sym typeface="Wingdings" pitchFamily="2" charset="2"/>
              </a:rPr>
              <a:t>+</a:t>
            </a:r>
            <a:r>
              <a:rPr lang="en-US" sz="1800" dirty="0">
                <a:sym typeface="Wingdings" pitchFamily="2" charset="2"/>
              </a:rPr>
              <a:t>(</a:t>
            </a:r>
            <a:r>
              <a:rPr lang="en-US" sz="1800" dirty="0" err="1">
                <a:sym typeface="Wingdings" pitchFamily="2" charset="2"/>
              </a:rPr>
              <a:t>x</a:t>
            </a:r>
            <a:r>
              <a:rPr lang="en-US" sz="1800" baseline="-25000" dirty="0" err="1">
                <a:sym typeface="Wingdings" pitchFamily="2" charset="2"/>
              </a:rPr>
              <a:t>i</a:t>
            </a:r>
            <a:r>
              <a:rPr lang="en-US" sz="1800" dirty="0" err="1">
                <a:sym typeface="Wingdings" pitchFamily="2" charset="2"/>
              </a:rPr>
              <a:t>,y</a:t>
            </a:r>
            <a:r>
              <a:rPr lang="en-US" sz="1800" baseline="-25000" dirty="0" err="1">
                <a:sym typeface="Wingdings" pitchFamily="2" charset="2"/>
              </a:rPr>
              <a:t>i</a:t>
            </a:r>
            <a:r>
              <a:rPr lang="en-US" sz="1800" dirty="0">
                <a:sym typeface="Wingdings" pitchFamily="2" charset="2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b="1" dirty="0">
                <a:sym typeface="Wingdings" pitchFamily="2" charset="2"/>
              </a:rPr>
              <a:t>P</a:t>
            </a:r>
            <a:r>
              <a:rPr lang="en-US" sz="1800" b="1" baseline="30000" dirty="0">
                <a:sym typeface="Wingdings" pitchFamily="2" charset="2"/>
              </a:rPr>
              <a:t>–  </a:t>
            </a:r>
            <a:r>
              <a:rPr lang="en-US" sz="1800" dirty="0">
                <a:sym typeface="Wingdings" pitchFamily="2" charset="2"/>
              </a:rPr>
              <a:t>= </a:t>
            </a:r>
            <a:r>
              <a:rPr lang="en-US" sz="1800" dirty="0">
                <a:sym typeface="Symbol" pitchFamily="18" charset="2"/>
              </a:rPr>
              <a:t>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b="1" dirty="0">
                <a:sym typeface="Wingdings" pitchFamily="2" charset="2"/>
              </a:rPr>
              <a:t>P</a:t>
            </a:r>
            <a:r>
              <a:rPr lang="en-US" sz="1800" b="1" baseline="30000" dirty="0">
                <a:sym typeface="Wingdings" pitchFamily="2" charset="2"/>
              </a:rPr>
              <a:t>–</a:t>
            </a:r>
            <a:r>
              <a:rPr lang="en-US" sz="1800" dirty="0">
                <a:sym typeface="Wingdings" pitchFamily="2" charset="2"/>
              </a:rPr>
              <a:t>(</a:t>
            </a:r>
            <a:r>
              <a:rPr lang="en-US" sz="1800" dirty="0" err="1">
                <a:sym typeface="Wingdings" pitchFamily="2" charset="2"/>
              </a:rPr>
              <a:t>x</a:t>
            </a:r>
            <a:r>
              <a:rPr lang="en-US" sz="1800" baseline="-25000" dirty="0" err="1">
                <a:sym typeface="Wingdings" pitchFamily="2" charset="2"/>
              </a:rPr>
              <a:t>i</a:t>
            </a:r>
            <a:r>
              <a:rPr lang="en-US" sz="1800" dirty="0" err="1">
                <a:sym typeface="Wingdings" pitchFamily="2" charset="2"/>
              </a:rPr>
              <a:t>,y</a:t>
            </a:r>
            <a:r>
              <a:rPr lang="en-US" sz="1800" baseline="-25000" dirty="0" err="1">
                <a:sym typeface="Wingdings" pitchFamily="2" charset="2"/>
              </a:rPr>
              <a:t>i</a:t>
            </a:r>
            <a:r>
              <a:rPr lang="en-US" sz="1800" dirty="0">
                <a:sym typeface="Wingdings" pitchFamily="2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ym typeface="Wingdings" pitchFamily="2" charset="2"/>
              </a:rPr>
              <a:t>Find </a:t>
            </a:r>
            <a:r>
              <a:rPr lang="en-US" sz="2000" b="1" dirty="0" smtClean="0">
                <a:sym typeface="Wingdings" pitchFamily="2" charset="2"/>
              </a:rPr>
              <a:t>w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= </a:t>
            </a:r>
            <a:r>
              <a:rPr lang="en-US" sz="2000" dirty="0" smtClean="0">
                <a:sym typeface="Wingdings" pitchFamily="2" charset="2"/>
              </a:rPr>
              <a:t>(w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, ..., </a:t>
            </a:r>
            <a:r>
              <a:rPr lang="en-US" sz="2000" dirty="0" err="1" smtClean="0">
                <a:sym typeface="Wingdings" pitchFamily="2" charset="2"/>
              </a:rPr>
              <a:t>w</a:t>
            </a:r>
            <a:r>
              <a:rPr lang="en-US" sz="2000" baseline="-25000" dirty="0" err="1" smtClean="0">
                <a:sym typeface="Wingdings" pitchFamily="2" charset="2"/>
              </a:rPr>
              <a:t>k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1800" dirty="0">
                <a:sym typeface="Symbol" pitchFamily="18" charset="2"/>
              </a:rPr>
              <a:t></a:t>
            </a:r>
            <a:r>
              <a:rPr lang="en-US" sz="1800" dirty="0"/>
              <a:t> </a:t>
            </a:r>
            <a:r>
              <a:rPr lang="en-US" sz="1800" b="1" dirty="0" err="1"/>
              <a:t>R</a:t>
            </a:r>
            <a:r>
              <a:rPr lang="en-US" sz="1800" baseline="30000" dirty="0" err="1"/>
              <a:t>kn</a:t>
            </a:r>
            <a:r>
              <a:rPr lang="en-US" sz="2000" dirty="0">
                <a:sym typeface="Wingdings" pitchFamily="2" charset="2"/>
              </a:rPr>
              <a:t>, such that </a:t>
            </a:r>
          </a:p>
          <a:p>
            <a:pPr lvl="1">
              <a:lnSpc>
                <a:spcPct val="90000"/>
              </a:lnSpc>
            </a:pPr>
            <a:r>
              <a:rPr lang="en-US" sz="1800" b="1" dirty="0" err="1" smtClean="0">
                <a:sym typeface="Wingdings" pitchFamily="2" charset="2"/>
              </a:rPr>
              <a:t>w.x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>
                <a:sym typeface="Wingdings" pitchFamily="2" charset="2"/>
              </a:rPr>
              <a:t>separates </a:t>
            </a:r>
            <a:r>
              <a:rPr lang="en-US" sz="1800" b="1" dirty="0">
                <a:sym typeface="Wingdings" pitchFamily="2" charset="2"/>
              </a:rPr>
              <a:t>P</a:t>
            </a:r>
            <a:r>
              <a:rPr lang="en-US" sz="1800" b="1" baseline="30000" dirty="0">
                <a:sym typeface="Wingdings" pitchFamily="2" charset="2"/>
              </a:rPr>
              <a:t>+</a:t>
            </a:r>
            <a:r>
              <a:rPr lang="en-US" sz="1800" dirty="0">
                <a:sym typeface="Wingdings" pitchFamily="2" charset="2"/>
              </a:rPr>
              <a:t> from </a:t>
            </a:r>
            <a:r>
              <a:rPr lang="en-US" sz="1800" b="1" dirty="0">
                <a:sym typeface="Wingdings" pitchFamily="2" charset="2"/>
              </a:rPr>
              <a:t>P</a:t>
            </a:r>
            <a:r>
              <a:rPr lang="en-US" sz="1800" b="1" baseline="30000" dirty="0">
                <a:sym typeface="Wingdings" pitchFamily="2" charset="2"/>
              </a:rPr>
              <a:t>–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ym typeface="Wingdings" pitchFamily="2" charset="2"/>
              </a:rPr>
              <a:t>One can use any algorithm in this space: Perceptron, Winnow, SVM, etc.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ym typeface="Wingdings" pitchFamily="2" charset="2"/>
              </a:rPr>
              <a:t>To understand how to update the weight vector in the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n-dimensional </a:t>
            </a:r>
            <a:r>
              <a:rPr lang="en-US" sz="2000" dirty="0" smtClean="0">
                <a:sym typeface="Wingdings" pitchFamily="2" charset="2"/>
              </a:rPr>
              <a:t>space, we note that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alibri"/>
              </a:rPr>
              <a:t>            </a:t>
            </a:r>
            <a:r>
              <a:rPr lang="en-US" sz="2000" dirty="0" err="1" smtClean="0">
                <a:solidFill>
                  <a:srgbClr val="FF0000"/>
                </a:solidFill>
                <a:latin typeface="Calibri"/>
              </a:rPr>
              <a:t>w</a:t>
            </a:r>
            <a:r>
              <a:rPr lang="en-US" sz="2000" baseline="30000" dirty="0" err="1" smtClean="0">
                <a:solidFill>
                  <a:srgbClr val="FF0000"/>
                </a:solidFill>
                <a:latin typeface="Calibri"/>
              </a:rPr>
              <a:t>T</a:t>
            </a:r>
            <a:r>
              <a:rPr lang="en-US" sz="2000" baseline="300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</a:rPr>
              <a:t>x</a:t>
            </a:r>
            <a:r>
              <a:rPr lang="en-US" sz="2000" baseline="-25000" dirty="0" err="1">
                <a:solidFill>
                  <a:srgbClr val="FF0000"/>
                </a:solidFill>
                <a:latin typeface="Calibri"/>
              </a:rPr>
              <a:t>yy</a:t>
            </a:r>
            <a:r>
              <a:rPr lang="en-US" sz="2000" baseline="-25000" dirty="0">
                <a:solidFill>
                  <a:srgbClr val="FF0000"/>
                </a:solidFill>
                <a:latin typeface="Calibri"/>
              </a:rPr>
              <a:t>’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msy10"/>
              </a:rPr>
              <a:t>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0 </a:t>
            </a:r>
            <a:r>
              <a:rPr lang="en-US" sz="2000" dirty="0" smtClean="0">
                <a:solidFill>
                  <a:srgbClr val="FF0000"/>
                </a:solidFill>
              </a:rPr>
              <a:t>             </a:t>
            </a:r>
            <a:r>
              <a:rPr lang="en-US" sz="2000" dirty="0" smtClean="0"/>
              <a:t>(in the </a:t>
            </a:r>
            <a:r>
              <a:rPr lang="en-US" sz="2000" dirty="0" err="1" smtClean="0">
                <a:solidFill>
                  <a:srgbClr val="FF0000"/>
                </a:solidFill>
              </a:rPr>
              <a:t>nk</a:t>
            </a:r>
            <a:r>
              <a:rPr lang="en-US" sz="2000" dirty="0">
                <a:solidFill>
                  <a:srgbClr val="FF0000"/>
                </a:solidFill>
              </a:rPr>
              <a:t>-</a:t>
            </a:r>
            <a:r>
              <a:rPr lang="en-US" sz="2000" dirty="0" smtClean="0">
                <a:solidFill>
                  <a:srgbClr val="FF0000"/>
                </a:solidFill>
              </a:rPr>
              <a:t>dimensional </a:t>
            </a:r>
            <a:r>
              <a:rPr lang="en-US" sz="2000" dirty="0" smtClean="0"/>
              <a:t>space)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is equivalent to: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     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Calibri"/>
              </a:rPr>
              <a:t>w</a:t>
            </a:r>
            <a:r>
              <a:rPr lang="en-US" sz="2000" baseline="-25000" dirty="0" err="1">
                <a:solidFill>
                  <a:srgbClr val="FF0000"/>
                </a:solidFill>
                <a:latin typeface="Calibri"/>
              </a:rPr>
              <a:t>y</a:t>
            </a:r>
            <a:r>
              <a:rPr lang="en-US" sz="2000" baseline="30000" dirty="0" err="1">
                <a:solidFill>
                  <a:srgbClr val="FF0000"/>
                </a:solidFill>
                <a:latin typeface="Calibri"/>
              </a:rPr>
              <a:t>T</a:t>
            </a:r>
            <a:r>
              <a:rPr lang="en-US" sz="2000" baseline="30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– </a:t>
            </a:r>
            <a:r>
              <a:rPr lang="en-US" sz="2000" dirty="0" err="1">
                <a:solidFill>
                  <a:srgbClr val="FF0000"/>
                </a:solidFill>
                <a:latin typeface="Calibri"/>
              </a:rPr>
              <a:t>w</a:t>
            </a:r>
            <a:r>
              <a:rPr lang="en-US" sz="2000" baseline="-25000" dirty="0" err="1">
                <a:solidFill>
                  <a:srgbClr val="FF0000"/>
                </a:solidFill>
                <a:latin typeface="Calibri"/>
              </a:rPr>
              <a:t>y’</a:t>
            </a:r>
            <a:r>
              <a:rPr lang="en-US" sz="2000" baseline="30000" dirty="0" err="1">
                <a:solidFill>
                  <a:srgbClr val="FF0000"/>
                </a:solidFill>
                <a:latin typeface="Calibri"/>
              </a:rPr>
              <a:t>T</a:t>
            </a:r>
            <a:r>
              <a:rPr lang="en-US" sz="2000" baseline="30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) </a:t>
            </a:r>
            <a:r>
              <a:rPr lang="en-US" sz="2000" dirty="0" smtClean="0">
                <a:solidFill>
                  <a:srgbClr val="FF0000"/>
                </a:solidFill>
              </a:rPr>
              <a:t>x </a:t>
            </a:r>
            <a:r>
              <a:rPr lang="en-US" sz="2000" dirty="0" smtClean="0">
                <a:solidFill>
                  <a:srgbClr val="FF0000"/>
                </a:solidFill>
                <a:latin typeface="cmsy10"/>
              </a:rPr>
              <a:t>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0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(in the </a:t>
            </a:r>
            <a:r>
              <a:rPr lang="en-US" sz="2000" dirty="0" smtClean="0">
                <a:solidFill>
                  <a:srgbClr val="FF0000"/>
                </a:solidFill>
              </a:rPr>
              <a:t>n-dimensional </a:t>
            </a:r>
            <a:r>
              <a:rPr lang="en-US" sz="2000" dirty="0" smtClean="0"/>
              <a:t>space)</a:t>
            </a:r>
          </a:p>
        </p:txBody>
      </p:sp>
      <p:grpSp>
        <p:nvGrpSpPr>
          <p:cNvPr id="182276" name="Group 4"/>
          <p:cNvGrpSpPr>
            <a:grpSpLocks/>
          </p:cNvGrpSpPr>
          <p:nvPr/>
        </p:nvGrpSpPr>
        <p:grpSpPr bwMode="auto">
          <a:xfrm>
            <a:off x="6330951" y="1295400"/>
            <a:ext cx="2362200" cy="1955800"/>
            <a:chOff x="3893" y="2756"/>
            <a:chExt cx="1488" cy="1232"/>
          </a:xfrm>
        </p:grpSpPr>
        <p:sp>
          <p:nvSpPr>
            <p:cNvPr id="182277" name="Freeform 5"/>
            <p:cNvSpPr>
              <a:spLocks/>
            </p:cNvSpPr>
            <p:nvPr/>
          </p:nvSpPr>
          <p:spPr bwMode="auto">
            <a:xfrm>
              <a:off x="4316" y="3310"/>
              <a:ext cx="409" cy="241"/>
            </a:xfrm>
            <a:custGeom>
              <a:avLst/>
              <a:gdLst>
                <a:gd name="T0" fmla="*/ 0 w 409"/>
                <a:gd name="T1" fmla="*/ 168 h 241"/>
                <a:gd name="T2" fmla="*/ 409 w 409"/>
                <a:gd name="T3" fmla="*/ 0 h 241"/>
                <a:gd name="T4" fmla="*/ 409 w 409"/>
                <a:gd name="T5" fmla="*/ 241 h 241"/>
                <a:gd name="T6" fmla="*/ 0 w 409"/>
                <a:gd name="T7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241">
                  <a:moveTo>
                    <a:pt x="0" y="168"/>
                  </a:moveTo>
                  <a:lnTo>
                    <a:pt x="409" y="0"/>
                  </a:lnTo>
                  <a:lnTo>
                    <a:pt x="409" y="241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78" name="Freeform 6"/>
            <p:cNvSpPr>
              <a:spLocks/>
            </p:cNvSpPr>
            <p:nvPr/>
          </p:nvSpPr>
          <p:spPr bwMode="auto">
            <a:xfrm>
              <a:off x="4141" y="3478"/>
              <a:ext cx="853" cy="510"/>
            </a:xfrm>
            <a:custGeom>
              <a:avLst/>
              <a:gdLst>
                <a:gd name="T0" fmla="*/ 0 w 853"/>
                <a:gd name="T1" fmla="*/ 0 h 510"/>
                <a:gd name="T2" fmla="*/ 183 w 853"/>
                <a:gd name="T3" fmla="*/ 0 h 510"/>
                <a:gd name="T4" fmla="*/ 591 w 853"/>
                <a:gd name="T5" fmla="*/ 73 h 510"/>
                <a:gd name="T6" fmla="*/ 853 w 853"/>
                <a:gd name="T7" fmla="*/ 452 h 510"/>
                <a:gd name="T8" fmla="*/ 226 w 853"/>
                <a:gd name="T9" fmla="*/ 510 h 510"/>
                <a:gd name="T10" fmla="*/ 0 w 853"/>
                <a:gd name="T11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3" h="510">
                  <a:moveTo>
                    <a:pt x="0" y="0"/>
                  </a:moveTo>
                  <a:lnTo>
                    <a:pt x="183" y="0"/>
                  </a:lnTo>
                  <a:lnTo>
                    <a:pt x="591" y="73"/>
                  </a:lnTo>
                  <a:lnTo>
                    <a:pt x="853" y="452"/>
                  </a:lnTo>
                  <a:lnTo>
                    <a:pt x="226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79" name="Freeform 7"/>
            <p:cNvSpPr>
              <a:spLocks/>
            </p:cNvSpPr>
            <p:nvPr/>
          </p:nvSpPr>
          <p:spPr bwMode="auto">
            <a:xfrm>
              <a:off x="4732" y="2982"/>
              <a:ext cx="649" cy="911"/>
            </a:xfrm>
            <a:custGeom>
              <a:avLst/>
              <a:gdLst>
                <a:gd name="T0" fmla="*/ 146 w 649"/>
                <a:gd name="T1" fmla="*/ 0 h 911"/>
                <a:gd name="T2" fmla="*/ 0 w 649"/>
                <a:gd name="T3" fmla="*/ 328 h 911"/>
                <a:gd name="T4" fmla="*/ 0 w 649"/>
                <a:gd name="T5" fmla="*/ 569 h 911"/>
                <a:gd name="T6" fmla="*/ 241 w 649"/>
                <a:gd name="T7" fmla="*/ 911 h 911"/>
                <a:gd name="T8" fmla="*/ 649 w 649"/>
                <a:gd name="T9" fmla="*/ 685 h 911"/>
                <a:gd name="T10" fmla="*/ 146 w 649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911">
                  <a:moveTo>
                    <a:pt x="146" y="0"/>
                  </a:moveTo>
                  <a:lnTo>
                    <a:pt x="0" y="328"/>
                  </a:lnTo>
                  <a:lnTo>
                    <a:pt x="0" y="569"/>
                  </a:lnTo>
                  <a:lnTo>
                    <a:pt x="241" y="911"/>
                  </a:lnTo>
                  <a:lnTo>
                    <a:pt x="649" y="68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80" name="Freeform 8"/>
            <p:cNvSpPr>
              <a:spLocks/>
            </p:cNvSpPr>
            <p:nvPr/>
          </p:nvSpPr>
          <p:spPr bwMode="auto">
            <a:xfrm>
              <a:off x="3893" y="2756"/>
              <a:ext cx="985" cy="722"/>
            </a:xfrm>
            <a:custGeom>
              <a:avLst/>
              <a:gdLst>
                <a:gd name="T0" fmla="*/ 88 w 985"/>
                <a:gd name="T1" fmla="*/ 715 h 722"/>
                <a:gd name="T2" fmla="*/ 416 w 985"/>
                <a:gd name="T3" fmla="*/ 722 h 722"/>
                <a:gd name="T4" fmla="*/ 839 w 985"/>
                <a:gd name="T5" fmla="*/ 547 h 722"/>
                <a:gd name="T6" fmla="*/ 985 w 985"/>
                <a:gd name="T7" fmla="*/ 226 h 722"/>
                <a:gd name="T8" fmla="*/ 628 w 985"/>
                <a:gd name="T9" fmla="*/ 0 h 722"/>
                <a:gd name="T10" fmla="*/ 0 w 985"/>
                <a:gd name="T11" fmla="*/ 379 h 722"/>
                <a:gd name="T12" fmla="*/ 248 w 985"/>
                <a:gd name="T13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722">
                  <a:moveTo>
                    <a:pt x="88" y="715"/>
                  </a:moveTo>
                  <a:lnTo>
                    <a:pt x="416" y="722"/>
                  </a:lnTo>
                  <a:lnTo>
                    <a:pt x="839" y="547"/>
                  </a:lnTo>
                  <a:lnTo>
                    <a:pt x="985" y="226"/>
                  </a:lnTo>
                  <a:lnTo>
                    <a:pt x="628" y="0"/>
                  </a:lnTo>
                  <a:lnTo>
                    <a:pt x="0" y="379"/>
                  </a:lnTo>
                  <a:lnTo>
                    <a:pt x="248" y="722"/>
                  </a:lnTo>
                </a:path>
              </a:pathLst>
            </a:custGeom>
            <a:solidFill>
              <a:srgbClr val="66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2281" name="Group 9"/>
            <p:cNvGrpSpPr>
              <a:grpSpLocks/>
            </p:cNvGrpSpPr>
            <p:nvPr/>
          </p:nvGrpSpPr>
          <p:grpSpPr bwMode="auto">
            <a:xfrm>
              <a:off x="3984" y="2928"/>
              <a:ext cx="1248" cy="1040"/>
              <a:chOff x="3984" y="2928"/>
              <a:chExt cx="1248" cy="1040"/>
            </a:xfrm>
          </p:grpSpPr>
          <p:grpSp>
            <p:nvGrpSpPr>
              <p:cNvPr id="182282" name="Group 10"/>
              <p:cNvGrpSpPr>
                <a:grpSpLocks/>
              </p:cNvGrpSpPr>
              <p:nvPr/>
            </p:nvGrpSpPr>
            <p:grpSpPr bwMode="auto">
              <a:xfrm>
                <a:off x="3984" y="2928"/>
                <a:ext cx="1040" cy="1040"/>
                <a:chOff x="3984" y="2928"/>
                <a:chExt cx="1040" cy="1040"/>
              </a:xfrm>
            </p:grpSpPr>
            <p:sp>
              <p:nvSpPr>
                <p:cNvPr id="18228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317" y="3302"/>
                  <a:ext cx="416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284" name="Line 12"/>
                <p:cNvSpPr>
                  <a:spLocks noChangeShapeType="1"/>
                </p:cNvSpPr>
                <p:nvPr/>
              </p:nvSpPr>
              <p:spPr bwMode="auto">
                <a:xfrm>
                  <a:off x="4317" y="3469"/>
                  <a:ext cx="416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285" name="Line 13"/>
                <p:cNvSpPr>
                  <a:spLocks noChangeShapeType="1"/>
                </p:cNvSpPr>
                <p:nvPr/>
              </p:nvSpPr>
              <p:spPr bwMode="auto">
                <a:xfrm>
                  <a:off x="4733" y="3552"/>
                  <a:ext cx="291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28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733" y="2928"/>
                  <a:ext cx="166" cy="3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287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84" y="3469"/>
                  <a:ext cx="33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2288" name="Group 16"/>
              <p:cNvGrpSpPr>
                <a:grpSpLocks/>
              </p:cNvGrpSpPr>
              <p:nvPr/>
            </p:nvGrpSpPr>
            <p:grpSpPr bwMode="auto">
              <a:xfrm>
                <a:off x="4026" y="3094"/>
                <a:ext cx="1206" cy="832"/>
                <a:chOff x="3984" y="1200"/>
                <a:chExt cx="1392" cy="960"/>
              </a:xfrm>
            </p:grpSpPr>
            <p:sp>
              <p:nvSpPr>
                <p:cNvPr id="182289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432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290" name="Oval 18"/>
                <p:cNvSpPr>
                  <a:spLocks noChangeArrowheads="1"/>
                </p:cNvSpPr>
                <p:nvPr/>
              </p:nvSpPr>
              <p:spPr bwMode="auto">
                <a:xfrm flipV="1">
                  <a:off x="4464" y="12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291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4464" y="196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292" name="Oval 20"/>
                <p:cNvSpPr>
                  <a:spLocks noChangeArrowheads="1"/>
                </p:cNvSpPr>
                <p:nvPr/>
              </p:nvSpPr>
              <p:spPr bwMode="auto">
                <a:xfrm flipV="1">
                  <a:off x="4608" y="158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293" name="Oval 21"/>
                <p:cNvSpPr>
                  <a:spLocks noChangeArrowheads="1"/>
                </p:cNvSpPr>
                <p:nvPr/>
              </p:nvSpPr>
              <p:spPr bwMode="auto">
                <a:xfrm flipV="1">
                  <a:off x="5136" y="17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294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5232" y="168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29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00" y="14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296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4704" y="177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297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4800" y="19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298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4800" y="206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299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5280" y="18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300" name="Oval 28"/>
                <p:cNvSpPr>
                  <a:spLocks noChangeArrowheads="1"/>
                </p:cNvSpPr>
                <p:nvPr/>
              </p:nvSpPr>
              <p:spPr bwMode="auto">
                <a:xfrm flipV="1">
                  <a:off x="5088" y="16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301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4656" y="15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302" name="Oval 30"/>
                <p:cNvSpPr>
                  <a:spLocks noChangeArrowheads="1"/>
                </p:cNvSpPr>
                <p:nvPr/>
              </p:nvSpPr>
              <p:spPr bwMode="auto">
                <a:xfrm flipV="1">
                  <a:off x="456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303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320" y="14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304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3984" y="148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>
                <a:solidFill>
                  <a:srgbClr val="0F243E"/>
                </a:solidFill>
              </a:rPr>
              <a:pPr/>
              <a:t>63</a:t>
            </a:fld>
            <a:endParaRPr lang="en-US" dirty="0">
              <a:solidFill>
                <a:srgbClr val="0F2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in </a:t>
            </a:r>
            <a:r>
              <a:rPr lang="en-US" dirty="0" err="1" smtClean="0"/>
              <a:t>Kesler</a:t>
            </a:r>
            <a:r>
              <a:rPr lang="en-US" dirty="0" smtClean="0"/>
              <a:t> Construction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1971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1219200" y="1524000"/>
                <a:ext cx="7924800" cy="47244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000" dirty="0" smtClean="0">
                    <a:sym typeface="Wingdings" pitchFamily="2" charset="2"/>
                  </a:rPr>
                  <a:t>A perceptron update rule applied in the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nk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-dimensional space</a:t>
                </a:r>
                <a:r>
                  <a:rPr lang="en-US" sz="2000" dirty="0" smtClean="0">
                    <a:sym typeface="Wingdings" pitchFamily="2" charset="2"/>
                  </a:rPr>
                  <a:t> due to a mistake in </a:t>
                </a:r>
                <a:r>
                  <a:rPr lang="en-US" sz="2000" dirty="0" smtClean="0">
                    <a:latin typeface="Calibri"/>
                  </a:rPr>
                  <a:t>          </a:t>
                </a:r>
                <a:r>
                  <a:rPr lang="en-US" sz="2000" dirty="0" err="1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sz="2000" baseline="30000" dirty="0" err="1">
                    <a:solidFill>
                      <a:srgbClr val="FF0000"/>
                    </a:solidFill>
                    <a:latin typeface="Calibri"/>
                  </a:rPr>
                  <a:t>T</a:t>
                </a:r>
                <a:r>
                  <a:rPr lang="en-US" sz="2000" baseline="30000" dirty="0">
                    <a:solidFill>
                      <a:srgbClr val="FF0000"/>
                    </a:solidFill>
                    <a:latin typeface="Calibri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</a:rPr>
                  <a:t>x</a:t>
                </a:r>
                <a:r>
                  <a:rPr lang="en-US" sz="2000" baseline="-25000" dirty="0" err="1" smtClean="0">
                    <a:solidFill>
                      <a:srgbClr val="FF0000"/>
                    </a:solidFill>
                    <a:latin typeface="Calibri"/>
                  </a:rPr>
                  <a:t>ij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msy10"/>
                  </a:rPr>
                  <a:t>≥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0              </a:t>
                </a:r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/>
                  <a:t>Or, equivalently to 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sz="2000" baseline="-25000" dirty="0" err="1" smtClean="0">
                    <a:solidFill>
                      <a:srgbClr val="FF0000"/>
                    </a:solidFill>
                    <a:latin typeface="Calibri"/>
                  </a:rPr>
                  <a:t>i</a:t>
                </a:r>
                <a:r>
                  <a:rPr lang="en-US" sz="2000" baseline="30000" dirty="0" err="1" smtClean="0">
                    <a:solidFill>
                      <a:srgbClr val="FF0000"/>
                    </a:solidFill>
                    <a:latin typeface="Calibri"/>
                  </a:rPr>
                  <a:t>T</a:t>
                </a:r>
                <a:r>
                  <a:rPr lang="en-US" sz="2000" baseline="30000" dirty="0" smtClean="0">
                    <a:solidFill>
                      <a:srgbClr val="FF0000"/>
                    </a:solidFill>
                    <a:latin typeface="Calibri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Calibri"/>
                  </a:rPr>
                  <a:t>–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sz="2000" baseline="-25000" dirty="0" err="1" smtClean="0">
                    <a:solidFill>
                      <a:srgbClr val="FF0000"/>
                    </a:solidFill>
                    <a:latin typeface="Calibri"/>
                  </a:rPr>
                  <a:t>j</a:t>
                </a:r>
                <a:r>
                  <a:rPr lang="en-US" sz="2000" baseline="30000" dirty="0" err="1" smtClean="0">
                    <a:solidFill>
                      <a:srgbClr val="FF0000"/>
                    </a:solidFill>
                    <a:latin typeface="Calibri"/>
                  </a:rPr>
                  <a:t>T</a:t>
                </a:r>
                <a:r>
                  <a:rPr lang="en-US" sz="2000" baseline="30000" dirty="0" smtClean="0">
                    <a:solidFill>
                      <a:srgbClr val="FF0000"/>
                    </a:solidFill>
                    <a:latin typeface="Calibri"/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)x </a:t>
                </a:r>
                <a:r>
                  <a:rPr lang="en-US" sz="2000" dirty="0">
                    <a:solidFill>
                      <a:srgbClr val="FF0000"/>
                    </a:solidFill>
                    <a:latin typeface="cmsy10"/>
                  </a:rPr>
                  <a:t>≥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0  </a:t>
                </a:r>
                <a:r>
                  <a:rPr lang="en-US" sz="2000" dirty="0"/>
                  <a:t>(in the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n-dimensional </a:t>
                </a:r>
                <a:r>
                  <a:rPr lang="en-US" sz="2000" dirty="0"/>
                  <a:t>space)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/>
                  <a:t>Implies the following update:</a:t>
                </a:r>
              </a:p>
              <a:p>
                <a:pPr>
                  <a:lnSpc>
                    <a:spcPct val="90000"/>
                  </a:lnSpc>
                </a:pPr>
                <a:endParaRPr lang="en-US" sz="20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/>
                  <a:t>Given example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x,i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sz="2000" dirty="0" smtClean="0"/>
                  <a:t>(example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x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msy10"/>
                  </a:rPr>
                  <a:t>2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</a:rPr>
                  <a:t>R</a:t>
                </a:r>
                <a:r>
                  <a:rPr lang="en-US" sz="2000" baseline="30000" dirty="0" err="1" smtClean="0">
                    <a:solidFill>
                      <a:srgbClr val="FF0000"/>
                    </a:solidFill>
                    <a:latin typeface="Calibri"/>
                  </a:rPr>
                  <a:t>n</a:t>
                </a:r>
                <a:r>
                  <a:rPr lang="en-US" sz="2000" dirty="0" smtClean="0"/>
                  <a:t>, labeled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/>
                  <a:t>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</a:rPr>
                  <a:t> (</a:t>
                </a:r>
                <a:r>
                  <a:rPr lang="en-US" sz="16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sz="1600" dirty="0" err="1" smtClean="0">
                    <a:solidFill>
                      <a:srgbClr val="FF0000"/>
                    </a:solidFill>
                  </a:rPr>
                  <a:t>,j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), </a:t>
                </a:r>
                <a:r>
                  <a:rPr lang="en-US" sz="1600" dirty="0" err="1" smtClean="0"/>
                  <a:t>i,j</a:t>
                </a:r>
                <a:r>
                  <a:rPr lang="en-US" sz="1600" dirty="0" smtClean="0"/>
                  <a:t> = 1,…k,  i  </a:t>
                </a:r>
                <a:r>
                  <a:rPr lang="en-US" sz="1600" dirty="0" smtClean="0">
                    <a:latin typeface="cmsy10"/>
                  </a:rPr>
                  <a:t>≠</a:t>
                </a:r>
                <a:r>
                  <a:rPr lang="en-US" sz="1600" dirty="0" smtClean="0"/>
                  <a:t> j                      (***)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600" dirty="0" smtClean="0"/>
                  <a:t>If </a:t>
                </a:r>
                <a:r>
                  <a:rPr lang="en-US" sz="2000" dirty="0" smtClean="0"/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(</a:t>
                </a:r>
                <a:r>
                  <a:rPr lang="en-US" sz="2000" dirty="0" err="1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sz="2000" baseline="-25000" dirty="0" err="1">
                    <a:solidFill>
                      <a:srgbClr val="FF0000"/>
                    </a:solidFill>
                    <a:latin typeface="Calibri"/>
                  </a:rPr>
                  <a:t>i</a:t>
                </a:r>
                <a:r>
                  <a:rPr lang="en-US" sz="2000" baseline="30000" dirty="0" err="1">
                    <a:solidFill>
                      <a:srgbClr val="FF0000"/>
                    </a:solidFill>
                    <a:latin typeface="Calibri"/>
                  </a:rPr>
                  <a:t>T</a:t>
                </a:r>
                <a:r>
                  <a:rPr lang="en-US" sz="2000" baseline="30000" dirty="0">
                    <a:solidFill>
                      <a:srgbClr val="FF0000"/>
                    </a:solidFill>
                    <a:latin typeface="Calibri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Calibri"/>
                  </a:rPr>
                  <a:t>- </a:t>
                </a:r>
                <a:r>
                  <a:rPr lang="en-US" sz="2000" dirty="0" err="1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sz="2000" baseline="-25000" dirty="0" err="1">
                    <a:solidFill>
                      <a:srgbClr val="FF0000"/>
                    </a:solidFill>
                    <a:latin typeface="Calibri"/>
                  </a:rPr>
                  <a:t>j</a:t>
                </a:r>
                <a:r>
                  <a:rPr lang="en-US" sz="2000" baseline="30000" dirty="0" err="1">
                    <a:solidFill>
                      <a:srgbClr val="FF0000"/>
                    </a:solidFill>
                    <a:latin typeface="Calibri"/>
                  </a:rPr>
                  <a:t>T</a:t>
                </a:r>
                <a:r>
                  <a:rPr lang="en-US" sz="2000" baseline="30000" dirty="0">
                    <a:solidFill>
                      <a:srgbClr val="FF0000"/>
                    </a:solidFill>
                    <a:latin typeface="Calibri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)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x &lt; 0  </a:t>
                </a:r>
                <a:r>
                  <a:rPr lang="en-US" sz="2000" dirty="0" smtClean="0"/>
                  <a:t>(mistaken prediction; equivalent to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baseline="30000" dirty="0" err="1" smtClean="0">
                    <a:solidFill>
                      <a:srgbClr val="FF0000"/>
                    </a:solidFill>
                    <a:latin typeface="Calibri"/>
                  </a:rPr>
                  <a:t>T</a:t>
                </a:r>
                <a:r>
                  <a:rPr lang="en-US" baseline="30000" dirty="0" smtClean="0">
                    <a:solidFill>
                      <a:srgbClr val="FF0000"/>
                    </a:solidFill>
                    <a:latin typeface="Calibri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</a:rPr>
                  <a:t>x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latin typeface="Calibri"/>
                  </a:rPr>
                  <a:t>ij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&lt;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0 </a:t>
                </a:r>
                <a:r>
                  <a:rPr lang="en-US" sz="2000" dirty="0" smtClean="0"/>
                  <a:t>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latin typeface="Calibri"/>
                  </a:rPr>
                  <a:t>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sym typeface="Wingdings" pitchFamily="2" charset="2"/>
                  </a:rPr>
                  <a:t>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w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i</a:t>
                </a:r>
                <a:r>
                  <a:rPr lang="en-US" dirty="0" smtClean="0">
                    <a:solidFill>
                      <a:srgbClr val="FF0000"/>
                    </a:solidFill>
                    <a:sym typeface="Wingdings" pitchFamily="2" charset="2"/>
                  </a:rPr>
                  <a:t> +x </a:t>
                </a:r>
                <a:r>
                  <a:rPr lang="en-US" dirty="0" smtClean="0">
                    <a:sym typeface="Wingdings" pitchFamily="2" charset="2"/>
                  </a:rPr>
                  <a:t>(promotion)           </a:t>
                </a:r>
                <a:r>
                  <a:rPr lang="en-US" dirty="0" smtClean="0">
                    <a:solidFill>
                      <a:srgbClr val="0000FF"/>
                    </a:solidFill>
                    <a:sym typeface="Wingdings" pitchFamily="2" charset="2"/>
                  </a:rPr>
                  <a:t>and</a:t>
                </a:r>
                <a:r>
                  <a:rPr lang="en-US" dirty="0" smtClean="0">
                    <a:sym typeface="Wingdings" pitchFamily="2" charset="2"/>
                  </a:rPr>
                  <a:t>             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w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j</a:t>
                </a:r>
                <a:r>
                  <a:rPr lang="en-US" dirty="0" smtClean="0">
                    <a:solidFill>
                      <a:srgbClr val="FF0000"/>
                    </a:solidFill>
                    <a:sym typeface="Wingdings" pitchFamily="2" charset="2"/>
                  </a:rPr>
                  <a:t> 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w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j</a:t>
                </a:r>
                <a:r>
                  <a:rPr lang="en-US" dirty="0" smtClean="0">
                    <a:solidFill>
                      <a:srgbClr val="FF0000"/>
                    </a:solidFill>
                    <a:sym typeface="Wingdings" pitchFamily="2" charset="2"/>
                  </a:rPr>
                  <a:t> – x </a:t>
                </a:r>
                <a:r>
                  <a:rPr lang="en-US" dirty="0" smtClean="0">
                    <a:sym typeface="Wingdings" pitchFamily="2" charset="2"/>
                  </a:rPr>
                  <a:t>(demotion)</a:t>
                </a:r>
              </a:p>
              <a:p>
                <a:pPr>
                  <a:lnSpc>
                    <a:spcPct val="90000"/>
                  </a:lnSpc>
                </a:pPr>
                <a:endParaRPr lang="en-US" sz="2000" dirty="0" smtClean="0">
                  <a:sym typeface="Wingdings" pitchFamily="2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>
                    <a:sym typeface="Wingdings" pitchFamily="2" charset="2"/>
                  </a:rPr>
                  <a:t>Note that this is a generalization of balanced Winnow rule.</a:t>
                </a:r>
              </a:p>
              <a:p>
                <a:pPr>
                  <a:lnSpc>
                    <a:spcPct val="90000"/>
                  </a:lnSpc>
                </a:pPr>
                <a:endParaRPr lang="en-US" sz="2000" dirty="0" smtClean="0">
                  <a:sym typeface="Wingdings" pitchFamily="2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>
                    <a:sym typeface="Wingdings" pitchFamily="2" charset="2"/>
                  </a:rPr>
                  <a:t>Note that we promote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w</a:t>
                </a:r>
                <a:r>
                  <a:rPr lang="en-US" sz="2000" baseline="-25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sz="2000" dirty="0" smtClean="0">
                    <a:sym typeface="Wingdings" pitchFamily="2" charset="2"/>
                  </a:rPr>
                  <a:t>and demote </a:t>
                </a:r>
                <a:r>
                  <a:rPr lang="en-US" sz="2000" dirty="0" smtClean="0">
                    <a:solidFill>
                      <a:srgbClr val="FF0000"/>
                    </a:solidFill>
                    <a:sym typeface="Wingdings" pitchFamily="2" charset="2"/>
                  </a:rPr>
                  <a:t>k-1 </a:t>
                </a:r>
                <a:r>
                  <a:rPr lang="en-US" sz="2000" dirty="0" smtClean="0">
                    <a:sym typeface="Wingdings" pitchFamily="2" charset="2"/>
                  </a:rPr>
                  <a:t>weight vectors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w</a:t>
                </a:r>
                <a:r>
                  <a:rPr lang="en-US" sz="2000" baseline="-25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j</a:t>
                </a:r>
                <a:endParaRPr lang="en-US" sz="2000" baseline="-25000" dirty="0">
                  <a:solidFill>
                    <a:srgbClr val="FF0000"/>
                  </a:solidFill>
                  <a:latin typeface="Calibri"/>
                </a:endParaRPr>
              </a:p>
              <a:p>
                <a:pPr>
                  <a:lnSpc>
                    <a:spcPct val="90000"/>
                  </a:lnSpc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211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1219200" y="1524000"/>
                <a:ext cx="7924800" cy="4724400"/>
              </a:xfrm>
              <a:blipFill>
                <a:blip r:embed="rId3"/>
                <a:stretch>
                  <a:fillRect l="-692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57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Conservative update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1971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838200" y="1524000"/>
                <a:ext cx="8305800" cy="47244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000" dirty="0" smtClean="0">
                    <a:solidFill>
                      <a:srgbClr val="0000FF"/>
                    </a:solidFill>
                    <a:sym typeface="Wingdings" pitchFamily="2" charset="2"/>
                  </a:rPr>
                  <a:t>The general scheme suggests: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/>
                  <a:t>Given example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x,i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sz="2000" dirty="0" smtClean="0"/>
                  <a:t>(example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x </a:t>
                </a:r>
                <a:r>
                  <a:rPr lang="az-Cyrl-AZ" sz="16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Є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alibri"/>
                  </a:rPr>
                  <a:t>R</a:t>
                </a:r>
                <a:r>
                  <a:rPr lang="en-US" sz="2000" baseline="30000" dirty="0" smtClean="0">
                    <a:solidFill>
                      <a:srgbClr val="FF0000"/>
                    </a:solidFill>
                    <a:latin typeface="Calibri"/>
                  </a:rPr>
                  <a:t>n</a:t>
                </a:r>
                <a:r>
                  <a:rPr lang="en-US" sz="2000" dirty="0" smtClean="0"/>
                  <a:t>, labeled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/>
                  <a:t>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</a:rPr>
                  <a:t> (</a:t>
                </a:r>
                <a:r>
                  <a:rPr lang="en-US" sz="16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sz="1600" dirty="0" err="1" smtClean="0">
                    <a:solidFill>
                      <a:srgbClr val="FF0000"/>
                    </a:solidFill>
                  </a:rPr>
                  <a:t>,j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), </a:t>
                </a:r>
                <a:r>
                  <a:rPr lang="en-US" sz="1600" dirty="0" err="1" smtClean="0"/>
                  <a:t>i,j</a:t>
                </a:r>
                <a:r>
                  <a:rPr lang="en-US" sz="1600" dirty="0" smtClean="0"/>
                  <a:t> = 1,…k,  </a:t>
                </a:r>
                <a:r>
                  <a:rPr lang="en-US" sz="1600" dirty="0" err="1" smtClean="0"/>
                  <a:t>i</a:t>
                </a:r>
                <a:r>
                  <a:rPr lang="en-US" sz="1600" dirty="0" smtClean="0"/>
                  <a:t>  </a:t>
                </a:r>
                <a:r>
                  <a:rPr lang="en-US" sz="1600" dirty="0" smtClean="0">
                    <a:latin typeface="cmsy10"/>
                  </a:rPr>
                  <a:t>:</a:t>
                </a:r>
                <a:r>
                  <a:rPr lang="en-US" sz="1600" dirty="0" smtClean="0"/>
                  <a:t>= j                      (***)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600" dirty="0" smtClean="0"/>
                  <a:t>If </a:t>
                </a:r>
                <a:r>
                  <a:rPr lang="en-US" sz="2000" dirty="0" smtClean="0"/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(</a:t>
                </a:r>
                <a:r>
                  <a:rPr lang="en-US" sz="2000" dirty="0" err="1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sz="2000" baseline="-25000" dirty="0" err="1">
                    <a:solidFill>
                      <a:srgbClr val="FF0000"/>
                    </a:solidFill>
                    <a:latin typeface="Calibri"/>
                  </a:rPr>
                  <a:t>i</a:t>
                </a:r>
                <a:r>
                  <a:rPr lang="en-US" sz="2000" baseline="30000" dirty="0" err="1">
                    <a:solidFill>
                      <a:srgbClr val="FF0000"/>
                    </a:solidFill>
                    <a:latin typeface="Calibri"/>
                  </a:rPr>
                  <a:t>T</a:t>
                </a:r>
                <a:r>
                  <a:rPr lang="en-US" sz="2000" baseline="30000" dirty="0">
                    <a:solidFill>
                      <a:srgbClr val="FF0000"/>
                    </a:solidFill>
                    <a:latin typeface="Calibri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Calibri"/>
                  </a:rPr>
                  <a:t>- </a:t>
                </a:r>
                <a:r>
                  <a:rPr lang="en-US" sz="2000" dirty="0" err="1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sz="2000" baseline="-25000" dirty="0" err="1">
                    <a:solidFill>
                      <a:srgbClr val="FF0000"/>
                    </a:solidFill>
                    <a:latin typeface="Calibri"/>
                  </a:rPr>
                  <a:t>j</a:t>
                </a:r>
                <a:r>
                  <a:rPr lang="en-US" sz="2000" baseline="30000" dirty="0" err="1">
                    <a:solidFill>
                      <a:srgbClr val="FF0000"/>
                    </a:solidFill>
                    <a:latin typeface="Calibri"/>
                  </a:rPr>
                  <a:t>T</a:t>
                </a:r>
                <a:r>
                  <a:rPr lang="en-US" sz="2000" baseline="30000" dirty="0">
                    <a:solidFill>
                      <a:srgbClr val="FF0000"/>
                    </a:solidFill>
                    <a:latin typeface="Calibri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)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x &lt; 0  </a:t>
                </a:r>
                <a:r>
                  <a:rPr lang="en-US" sz="2000" dirty="0" smtClean="0"/>
                  <a:t>(mistaken prediction; equivalent to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baseline="30000" dirty="0" err="1" smtClean="0">
                    <a:solidFill>
                      <a:srgbClr val="FF0000"/>
                    </a:solidFill>
                    <a:latin typeface="Calibri"/>
                  </a:rPr>
                  <a:t>T</a:t>
                </a:r>
                <a:r>
                  <a:rPr lang="en-US" baseline="30000" dirty="0" smtClean="0">
                    <a:solidFill>
                      <a:srgbClr val="FF0000"/>
                    </a:solidFill>
                    <a:latin typeface="Calibri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</a:rPr>
                  <a:t>x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latin typeface="Calibri"/>
                  </a:rPr>
                  <a:t>ij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&lt;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0 </a:t>
                </a:r>
                <a:r>
                  <a:rPr lang="en-US" sz="2000" dirty="0" smtClean="0"/>
                  <a:t>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latin typeface="Calibri"/>
                  </a:rPr>
                  <a:t>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sym typeface="Wingdings" pitchFamily="2" charset="2"/>
                  </a:rPr>
                  <a:t>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w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i</a:t>
                </a:r>
                <a:r>
                  <a:rPr lang="en-US" dirty="0" smtClean="0">
                    <a:solidFill>
                      <a:srgbClr val="FF0000"/>
                    </a:solidFill>
                    <a:sym typeface="Wingdings" pitchFamily="2" charset="2"/>
                  </a:rPr>
                  <a:t> +x </a:t>
                </a:r>
                <a:r>
                  <a:rPr lang="en-US" dirty="0" smtClean="0">
                    <a:sym typeface="Wingdings" pitchFamily="2" charset="2"/>
                  </a:rPr>
                  <a:t>(promotion)           </a:t>
                </a:r>
                <a:r>
                  <a:rPr lang="en-US" dirty="0" smtClean="0">
                    <a:solidFill>
                      <a:srgbClr val="0000FF"/>
                    </a:solidFill>
                    <a:sym typeface="Wingdings" pitchFamily="2" charset="2"/>
                  </a:rPr>
                  <a:t>and</a:t>
                </a:r>
                <a:r>
                  <a:rPr lang="en-US" dirty="0" smtClean="0">
                    <a:sym typeface="Wingdings" pitchFamily="2" charset="2"/>
                  </a:rPr>
                  <a:t>             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w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j</a:t>
                </a:r>
                <a:r>
                  <a:rPr lang="en-US" dirty="0" smtClean="0">
                    <a:solidFill>
                      <a:srgbClr val="FF0000"/>
                    </a:solidFill>
                    <a:sym typeface="Wingdings" pitchFamily="2" charset="2"/>
                  </a:rPr>
                  <a:t> 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w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j</a:t>
                </a:r>
                <a:r>
                  <a:rPr lang="en-US" dirty="0" smtClean="0">
                    <a:solidFill>
                      <a:srgbClr val="FF0000"/>
                    </a:solidFill>
                    <a:sym typeface="Wingdings" pitchFamily="2" charset="2"/>
                  </a:rPr>
                  <a:t> – x </a:t>
                </a:r>
                <a:r>
                  <a:rPr lang="en-US" dirty="0" smtClean="0">
                    <a:sym typeface="Wingdings" pitchFamily="2" charset="2"/>
                  </a:rPr>
                  <a:t>(demotion)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>
                    <a:sym typeface="Wingdings" pitchFamily="2" charset="2"/>
                  </a:rPr>
                  <a:t>Promote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w</a:t>
                </a:r>
                <a:r>
                  <a:rPr lang="en-US" sz="2000" baseline="-25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sz="2000" dirty="0" smtClean="0">
                    <a:sym typeface="Wingdings" pitchFamily="2" charset="2"/>
                  </a:rPr>
                  <a:t>and demote </a:t>
                </a:r>
                <a:r>
                  <a:rPr lang="en-US" sz="2000" dirty="0" smtClean="0">
                    <a:solidFill>
                      <a:srgbClr val="FF0000"/>
                    </a:solidFill>
                    <a:sym typeface="Wingdings" pitchFamily="2" charset="2"/>
                  </a:rPr>
                  <a:t>k-1 </a:t>
                </a:r>
                <a:r>
                  <a:rPr lang="en-US" sz="2000" dirty="0" smtClean="0">
                    <a:sym typeface="Wingdings" pitchFamily="2" charset="2"/>
                  </a:rPr>
                  <a:t>weight vectors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w</a:t>
                </a:r>
                <a:r>
                  <a:rPr lang="en-US" sz="2000" baseline="-25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j</a:t>
                </a:r>
                <a:endParaRPr lang="en-US" sz="2000" baseline="-25000" dirty="0">
                  <a:solidFill>
                    <a:srgbClr val="FF0000"/>
                  </a:solidFill>
                  <a:latin typeface="Calibri"/>
                </a:endParaRPr>
              </a:p>
              <a:p>
                <a:r>
                  <a:rPr lang="en-US" sz="2000" dirty="0" smtClean="0">
                    <a:solidFill>
                      <a:srgbClr val="0000FF"/>
                    </a:solidFill>
                  </a:rPr>
                  <a:t>A conservative update: </a:t>
                </a:r>
                <a:r>
                  <a:rPr lang="en-US" sz="2000" dirty="0" smtClean="0"/>
                  <a:t>(</a:t>
                </a:r>
                <a:r>
                  <a:rPr lang="en-US" sz="2000" dirty="0" err="1" smtClean="0"/>
                  <a:t>SNoW</a:t>
                </a:r>
                <a:r>
                  <a:rPr lang="en-US" sz="2000" dirty="0" smtClean="0"/>
                  <a:t> and </a:t>
                </a:r>
                <a:r>
                  <a:rPr lang="en-US" sz="2000" dirty="0" err="1" smtClean="0"/>
                  <a:t>LBJava’s</a:t>
                </a:r>
                <a:r>
                  <a:rPr lang="en-US" sz="2000" dirty="0" smtClean="0"/>
                  <a:t> implementation):</a:t>
                </a:r>
                <a:endParaRPr lang="en-US" sz="2000" dirty="0"/>
              </a:p>
              <a:p>
                <a:pPr lvl="1"/>
                <a:r>
                  <a:rPr lang="en-US" sz="1800" dirty="0" smtClean="0"/>
                  <a:t>In case of a mistake: only the weights corresponding to the target node </a:t>
                </a:r>
                <a:r>
                  <a:rPr lang="en-US" sz="18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sz="1800" dirty="0"/>
                  <a:t> and  that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closest</a:t>
                </a:r>
                <a:r>
                  <a:rPr lang="en-US" sz="1800" dirty="0" smtClean="0"/>
                  <a:t> node </a:t>
                </a:r>
                <a:r>
                  <a:rPr lang="en-US" sz="1800" dirty="0">
                    <a:solidFill>
                      <a:srgbClr val="FF0000"/>
                    </a:solidFill>
                  </a:rPr>
                  <a:t>j</a:t>
                </a:r>
                <a:r>
                  <a:rPr lang="en-US" sz="1800" dirty="0"/>
                  <a:t> are </a:t>
                </a:r>
                <a:r>
                  <a:rPr lang="en-US" sz="1800" dirty="0" smtClean="0"/>
                  <a:t>updated. </a:t>
                </a:r>
              </a:p>
              <a:p>
                <a:pPr lvl="1"/>
                <a:r>
                  <a:rPr lang="en-US" sz="1800" dirty="0" smtClean="0"/>
                  <a:t>Let: j* = </a:t>
                </a:r>
                <a:r>
                  <a:rPr lang="en-US" sz="1800" dirty="0" err="1" smtClean="0">
                    <a:latin typeface="Calibri"/>
                  </a:rPr>
                  <a:t>argmax</a:t>
                </a:r>
                <a:r>
                  <a:rPr lang="en-US" sz="1800" baseline="-25000" dirty="0" err="1" smtClean="0">
                    <a:latin typeface="Calibri"/>
                  </a:rPr>
                  <a:t>j</a:t>
                </a:r>
                <a:r>
                  <a:rPr lang="en-US" sz="1800" baseline="-25000" dirty="0" smtClean="0">
                    <a:latin typeface="Calibri"/>
                  </a:rPr>
                  <a:t>=1</a:t>
                </a:r>
                <a:r>
                  <a:rPr lang="en-US" sz="1800" baseline="-25000" dirty="0" smtClean="0"/>
                  <a:t>,…k</a:t>
                </a:r>
                <a:r>
                  <a:rPr lang="en-US" sz="1800" dirty="0" smtClean="0"/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latin typeface="Calibri"/>
                  </a:rPr>
                  <a:t>j</a:t>
                </a:r>
                <a:r>
                  <a:rPr lang="en-US" baseline="30000" dirty="0" err="1" smtClean="0">
                    <a:solidFill>
                      <a:srgbClr val="FF0000"/>
                    </a:solidFill>
                    <a:latin typeface="Calibri"/>
                  </a:rPr>
                  <a:t>T</a:t>
                </a:r>
                <a:r>
                  <a:rPr lang="en-US" baseline="30000" dirty="0" smtClean="0">
                    <a:solidFill>
                      <a:srgbClr val="FF0000"/>
                    </a:solidFill>
                    <a:latin typeface="Calibri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x   (highest activation among competing labels)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600" dirty="0"/>
                  <a:t>If 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(</a:t>
                </a:r>
                <a:r>
                  <a:rPr lang="en-US" dirty="0" err="1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baseline="-25000" dirty="0" err="1">
                    <a:solidFill>
                      <a:srgbClr val="FF0000"/>
                    </a:solidFill>
                    <a:latin typeface="Calibri"/>
                  </a:rPr>
                  <a:t>i</a:t>
                </a:r>
                <a:r>
                  <a:rPr lang="en-US" baseline="30000" dirty="0" err="1">
                    <a:solidFill>
                      <a:srgbClr val="FF0000"/>
                    </a:solidFill>
                    <a:latin typeface="Calibri"/>
                  </a:rPr>
                  <a:t>T</a:t>
                </a:r>
                <a:r>
                  <a:rPr lang="en-US" baseline="30000" dirty="0">
                    <a:solidFill>
                      <a:srgbClr val="FF0000"/>
                    </a:solidFill>
                    <a:latin typeface="Calibri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latin typeface="Calibri"/>
                  </a:rPr>
                  <a:t>–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latin typeface="Calibri"/>
                  </a:rPr>
                  <a:t>j</a:t>
                </a:r>
                <a:r>
                  <a:rPr lang="en-US" baseline="-25000" dirty="0" smtClean="0">
                    <a:solidFill>
                      <a:srgbClr val="FF0000"/>
                    </a:solidFill>
                    <a:latin typeface="Calibri"/>
                  </a:rPr>
                  <a:t>*</a:t>
                </a:r>
                <a:r>
                  <a:rPr lang="en-US" baseline="30000" dirty="0" smtClean="0">
                    <a:solidFill>
                      <a:srgbClr val="FF0000"/>
                    </a:solidFill>
                    <a:latin typeface="Calibri"/>
                  </a:rPr>
                  <a:t>T </a:t>
                </a:r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x </a:t>
                </a:r>
                <a:r>
                  <a:rPr lang="en-US" dirty="0">
                    <a:solidFill>
                      <a:srgbClr val="FF0000"/>
                    </a:solidFill>
                  </a:rPr>
                  <a:t>&lt; 0  </a:t>
                </a:r>
                <a:r>
                  <a:rPr lang="en-US" dirty="0"/>
                  <a:t>(mistaken </a:t>
                </a:r>
                <a:r>
                  <a:rPr lang="en-US" dirty="0" smtClean="0"/>
                  <a:t>prediction) </a:t>
                </a:r>
                <a:endParaRPr lang="en-US" dirty="0"/>
              </a:p>
              <a:p>
                <a:pPr lvl="1">
                  <a:lnSpc>
                    <a:spcPct val="90000"/>
                  </a:lnSpc>
                </a:pPr>
                <a:r>
                  <a:rPr lang="en-US" dirty="0" err="1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baseline="-25000" dirty="0" err="1">
                    <a:solidFill>
                      <a:srgbClr val="FF0000"/>
                    </a:solidFill>
                    <a:latin typeface="Calibri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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w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i</a:t>
                </a:r>
                <a:r>
                  <a:rPr lang="en-US" dirty="0" smtClean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+x </a:t>
                </a:r>
                <a:r>
                  <a:rPr lang="en-US" dirty="0">
                    <a:sym typeface="Wingdings" pitchFamily="2" charset="2"/>
                  </a:rPr>
                  <a:t>(promotion)           </a:t>
                </a:r>
                <a:r>
                  <a:rPr lang="en-US" dirty="0">
                    <a:solidFill>
                      <a:srgbClr val="0000FF"/>
                    </a:solidFill>
                    <a:sym typeface="Wingdings" pitchFamily="2" charset="2"/>
                  </a:rPr>
                  <a:t>and</a:t>
                </a:r>
                <a:r>
                  <a:rPr lang="en-US" dirty="0">
                    <a:sym typeface="Wingdings" pitchFamily="2" charset="2"/>
                  </a:rPr>
                  <a:t>             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w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j</a:t>
                </a:r>
                <a:r>
                  <a:rPr lang="en-US" baseline="-25000" dirty="0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*</a:t>
                </a:r>
                <a:r>
                  <a:rPr lang="en-US" dirty="0" smtClean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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w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j</a:t>
                </a:r>
                <a:r>
                  <a:rPr lang="en-US" baseline="-25000" dirty="0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*</a:t>
                </a:r>
                <a:r>
                  <a:rPr lang="en-US" dirty="0" smtClean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– x </a:t>
                </a:r>
                <a:r>
                  <a:rPr lang="en-US" dirty="0">
                    <a:sym typeface="Wingdings" pitchFamily="2" charset="2"/>
                  </a:rPr>
                  <a:t>(demotion)</a:t>
                </a:r>
              </a:p>
              <a:p>
                <a:pPr lvl="1"/>
                <a:r>
                  <a:rPr lang="en-US" sz="2000" dirty="0" smtClean="0"/>
                  <a:t>Other weight vectors are not being updated.</a:t>
                </a:r>
              </a:p>
              <a:p>
                <a:pPr>
                  <a:lnSpc>
                    <a:spcPct val="90000"/>
                  </a:lnSpc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211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838200" y="1524000"/>
                <a:ext cx="8305800" cy="4724400"/>
              </a:xfrm>
              <a:blipFill>
                <a:blip r:embed="rId3"/>
                <a:stretch>
                  <a:fillRect l="-661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2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Multiclass Classification Summary 1:</a:t>
            </a:r>
            <a:br>
              <a:rPr lang="en-US" sz="2800" dirty="0" smtClean="0"/>
            </a:br>
            <a:r>
              <a:rPr lang="en-US" sz="2000" dirty="0" smtClean="0"/>
              <a:t>Multiclass Classification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C83F18D4-0D70-44DE-A8FF-A8D5002D1168}" type="slidenum">
              <a:rPr lang="en-US" altLang="zh-TW" smtClean="0"/>
              <a:pPr>
                <a:defRPr/>
              </a:pPr>
              <a:t>66</a:t>
            </a:fld>
            <a:endParaRPr lang="en-US" altLang="zh-TW" dirty="0"/>
          </a:p>
        </p:txBody>
      </p:sp>
      <p:grpSp>
        <p:nvGrpSpPr>
          <p:cNvPr id="25" name="Group 24"/>
          <p:cNvGrpSpPr/>
          <p:nvPr/>
        </p:nvGrpSpPr>
        <p:grpSpPr>
          <a:xfrm>
            <a:off x="838200" y="1371600"/>
            <a:ext cx="1442879" cy="1111634"/>
            <a:chOff x="1514188" y="1266209"/>
            <a:chExt cx="1442879" cy="1111634"/>
          </a:xfrm>
        </p:grpSpPr>
        <p:sp>
          <p:nvSpPr>
            <p:cNvPr id="26" name="Oval 25"/>
            <p:cNvSpPr/>
            <p:nvPr/>
          </p:nvSpPr>
          <p:spPr>
            <a:xfrm>
              <a:off x="1880278" y="1373156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Oval 26"/>
            <p:cNvSpPr/>
            <p:nvPr/>
          </p:nvSpPr>
          <p:spPr>
            <a:xfrm>
              <a:off x="1987225" y="1266209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Oval 27"/>
            <p:cNvSpPr/>
            <p:nvPr/>
          </p:nvSpPr>
          <p:spPr>
            <a:xfrm>
              <a:off x="1723970" y="1480103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Oval 28"/>
            <p:cNvSpPr/>
            <p:nvPr/>
          </p:nvSpPr>
          <p:spPr>
            <a:xfrm>
              <a:off x="2040698" y="1480103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Oval 29"/>
            <p:cNvSpPr/>
            <p:nvPr/>
          </p:nvSpPr>
          <p:spPr>
            <a:xfrm>
              <a:off x="1880278" y="1638879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Oval 32"/>
            <p:cNvSpPr/>
            <p:nvPr/>
          </p:nvSpPr>
          <p:spPr>
            <a:xfrm>
              <a:off x="2586866" y="1745825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Oval 34"/>
            <p:cNvSpPr/>
            <p:nvPr/>
          </p:nvSpPr>
          <p:spPr>
            <a:xfrm>
              <a:off x="2147645" y="2114918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Oval 35"/>
            <p:cNvSpPr/>
            <p:nvPr/>
          </p:nvSpPr>
          <p:spPr>
            <a:xfrm>
              <a:off x="1670496" y="2005173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Oval 36"/>
            <p:cNvSpPr/>
            <p:nvPr/>
          </p:nvSpPr>
          <p:spPr>
            <a:xfrm>
              <a:off x="1943477" y="2114918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Oval 37"/>
            <p:cNvSpPr/>
            <p:nvPr/>
          </p:nvSpPr>
          <p:spPr>
            <a:xfrm>
              <a:off x="1514188" y="2112120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9" name="Oval 38"/>
            <p:cNvSpPr/>
            <p:nvPr/>
          </p:nvSpPr>
          <p:spPr>
            <a:xfrm>
              <a:off x="2124875" y="2270895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Oval 39"/>
            <p:cNvSpPr/>
            <p:nvPr/>
          </p:nvSpPr>
          <p:spPr>
            <a:xfrm>
              <a:off x="1670496" y="2270896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Oval 40"/>
            <p:cNvSpPr/>
            <p:nvPr/>
          </p:nvSpPr>
          <p:spPr>
            <a:xfrm>
              <a:off x="2850120" y="1898225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Oval 41"/>
            <p:cNvSpPr/>
            <p:nvPr/>
          </p:nvSpPr>
          <p:spPr>
            <a:xfrm>
              <a:off x="2743174" y="1373156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Oval 42"/>
            <p:cNvSpPr/>
            <p:nvPr/>
          </p:nvSpPr>
          <p:spPr>
            <a:xfrm>
              <a:off x="2479919" y="1587050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Oval 43"/>
            <p:cNvSpPr/>
            <p:nvPr/>
          </p:nvSpPr>
          <p:spPr>
            <a:xfrm>
              <a:off x="2796647" y="1587050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5" name="Oval 44"/>
            <p:cNvSpPr/>
            <p:nvPr/>
          </p:nvSpPr>
          <p:spPr>
            <a:xfrm>
              <a:off x="2636227" y="1585405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876800" y="1219200"/>
            <a:ext cx="3864559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From the full dataset, construct three binary classifiers, one for each class</a:t>
            </a:r>
            <a:endParaRPr lang="en-US" sz="2400" dirty="0">
              <a:latin typeface="+mn-lt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508492" y="2957388"/>
            <a:ext cx="2210015" cy="2282425"/>
            <a:chOff x="524528" y="3574143"/>
            <a:chExt cx="2210015" cy="2282425"/>
          </a:xfrm>
        </p:grpSpPr>
        <p:grpSp>
          <p:nvGrpSpPr>
            <p:cNvPr id="47" name="Group 46"/>
            <p:cNvGrpSpPr/>
            <p:nvPr/>
          </p:nvGrpSpPr>
          <p:grpSpPr>
            <a:xfrm>
              <a:off x="730810" y="3665014"/>
              <a:ext cx="1442879" cy="1111634"/>
              <a:chOff x="1514188" y="1266209"/>
              <a:chExt cx="1442879" cy="1111634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1880278" y="1373156"/>
                <a:ext cx="106947" cy="10694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987225" y="1266209"/>
                <a:ext cx="106947" cy="10694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723970" y="1480103"/>
                <a:ext cx="106947" cy="10694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040698" y="1480103"/>
                <a:ext cx="106947" cy="10694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880278" y="1638879"/>
                <a:ext cx="106947" cy="10694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586866" y="174582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147645" y="211491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670496" y="2005173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943477" y="211491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514188" y="2112120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124875" y="22708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670496" y="2270896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850120" y="189822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743174" y="1373156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479919" y="1587050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796647" y="1587050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636227" y="158540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67" name="Straight Connector 66"/>
            <p:cNvCxnSpPr/>
            <p:nvPr/>
          </p:nvCxnSpPr>
          <p:spPr>
            <a:xfrm flipV="1">
              <a:off x="524528" y="3574143"/>
              <a:ext cx="1634351" cy="100624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741139" y="5025571"/>
              <a:ext cx="19934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+mn-lt"/>
                </a:rPr>
                <a:t>w</a:t>
              </a:r>
              <a:r>
                <a:rPr lang="en-US" sz="2400" b="1" baseline="-25000" dirty="0" err="1" smtClean="0">
                  <a:solidFill>
                    <a:srgbClr val="0000FF"/>
                  </a:solidFill>
                  <a:latin typeface="+mn-lt"/>
                </a:rPr>
                <a:t>blue</a:t>
              </a:r>
              <a:r>
                <a:rPr lang="en-US" sz="2400" baseline="30000" dirty="0" err="1" smtClean="0">
                  <a:latin typeface="+mn-lt"/>
                </a:rPr>
                <a:t>T</a:t>
              </a:r>
              <a:r>
                <a:rPr lang="en-US" sz="2400" b="1" dirty="0" err="1" smtClean="0">
                  <a:latin typeface="+mn-lt"/>
                </a:rPr>
                <a:t>x</a:t>
              </a:r>
              <a:r>
                <a:rPr lang="en-US" sz="2400" b="1" dirty="0" smtClean="0">
                  <a:latin typeface="+mn-lt"/>
                </a:rPr>
                <a:t> </a:t>
              </a:r>
              <a:r>
                <a:rPr lang="en-US" sz="2400" dirty="0" smtClean="0">
                  <a:latin typeface="+mn-lt"/>
                </a:rPr>
                <a:t> &gt; 0 for </a:t>
              </a:r>
              <a:r>
                <a:rPr lang="en-US" sz="2400" b="1" dirty="0" smtClean="0">
                  <a:solidFill>
                    <a:srgbClr val="0000FF"/>
                  </a:solidFill>
                  <a:latin typeface="+mn-lt"/>
                </a:rPr>
                <a:t>blue</a:t>
              </a:r>
              <a:r>
                <a:rPr lang="en-US" sz="2400" dirty="0" smtClean="0">
                  <a:latin typeface="+mn-lt"/>
                </a:rPr>
                <a:t> </a:t>
              </a:r>
              <a:r>
                <a:rPr lang="en-US" sz="2400" b="1" dirty="0" smtClean="0">
                  <a:latin typeface="+mn-lt"/>
                </a:rPr>
                <a:t>inputs</a:t>
              </a:r>
              <a:endParaRPr lang="en-US" sz="2400" b="1" baseline="30000" dirty="0">
                <a:latin typeface="+mn-lt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3425734" y="3038739"/>
            <a:ext cx="2540164" cy="2353474"/>
            <a:chOff x="3316814" y="3655494"/>
            <a:chExt cx="2540164" cy="2353474"/>
          </a:xfrm>
        </p:grpSpPr>
        <p:grpSp>
          <p:nvGrpSpPr>
            <p:cNvPr id="136" name="Group 135"/>
            <p:cNvGrpSpPr/>
            <p:nvPr/>
          </p:nvGrpSpPr>
          <p:grpSpPr>
            <a:xfrm>
              <a:off x="3316814" y="3655494"/>
              <a:ext cx="1999225" cy="1111634"/>
              <a:chOff x="3490452" y="3655494"/>
              <a:chExt cx="1999225" cy="1111634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3750229" y="3655494"/>
                <a:ext cx="1439989" cy="1111634"/>
                <a:chOff x="3750229" y="3655494"/>
                <a:chExt cx="1439989" cy="1111634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4113429" y="376244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4220376" y="3655494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3957121" y="3869388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4273849" y="3869388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4113429" y="4028164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4820017" y="4135110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4380796" y="4504203"/>
                  <a:ext cx="106947" cy="106947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3906537" y="4394458"/>
                  <a:ext cx="106947" cy="106947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4179518" y="4504203"/>
                  <a:ext cx="106947" cy="106947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3750229" y="4501405"/>
                  <a:ext cx="106947" cy="106947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4358026" y="4660180"/>
                  <a:ext cx="106947" cy="106947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3906537" y="4660181"/>
                  <a:ext cx="106947" cy="106947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5083271" y="4287510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4976325" y="376244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4713070" y="3976335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5029798" y="3976335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4869378" y="3974690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cxnSp>
            <p:nvCxnSpPr>
              <p:cNvPr id="88" name="Straight Connector 87"/>
              <p:cNvCxnSpPr/>
              <p:nvPr/>
            </p:nvCxnSpPr>
            <p:spPr>
              <a:xfrm>
                <a:off x="3490452" y="4192893"/>
                <a:ext cx="1999225" cy="366295"/>
              </a:xfrm>
              <a:prstGeom prst="line">
                <a:avLst/>
              </a:prstGeom>
              <a:ln>
                <a:solidFill>
                  <a:srgbClr val="F79646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31" name="TextBox 130"/>
            <p:cNvSpPr txBox="1"/>
            <p:nvPr/>
          </p:nvSpPr>
          <p:spPr>
            <a:xfrm>
              <a:off x="3605316" y="5177971"/>
              <a:ext cx="22516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+mn-lt"/>
                </a:rPr>
                <a:t>w</a:t>
              </a:r>
              <a:r>
                <a:rPr lang="en-US" sz="2400" b="1" baseline="-25000" dirty="0" err="1" smtClean="0">
                  <a:solidFill>
                    <a:srgbClr val="F79646"/>
                  </a:solidFill>
                  <a:latin typeface="+mn-lt"/>
                </a:rPr>
                <a:t>org</a:t>
              </a:r>
              <a:r>
                <a:rPr lang="en-US" sz="2400" baseline="30000" dirty="0" err="1" smtClean="0">
                  <a:latin typeface="+mn-lt"/>
                </a:rPr>
                <a:t>T</a:t>
              </a:r>
              <a:r>
                <a:rPr lang="en-US" sz="2400" b="1" dirty="0" err="1" smtClean="0">
                  <a:latin typeface="+mn-lt"/>
                </a:rPr>
                <a:t>x</a:t>
              </a:r>
              <a:r>
                <a:rPr lang="en-US" sz="2400" b="1" dirty="0" smtClean="0">
                  <a:latin typeface="+mn-lt"/>
                </a:rPr>
                <a:t> </a:t>
              </a:r>
              <a:r>
                <a:rPr lang="en-US" sz="2400" dirty="0" smtClean="0">
                  <a:latin typeface="+mn-lt"/>
                </a:rPr>
                <a:t> &gt; 0 for </a:t>
              </a:r>
              <a:r>
                <a:rPr lang="en-US" sz="2400" b="1" dirty="0" smtClean="0">
                  <a:solidFill>
                    <a:srgbClr val="F79646"/>
                  </a:solidFill>
                  <a:latin typeface="+mn-lt"/>
                </a:rPr>
                <a:t>orange</a:t>
              </a:r>
              <a:r>
                <a:rPr lang="en-US" sz="2400" b="1" dirty="0" smtClean="0">
                  <a:solidFill>
                    <a:schemeClr val="accent2"/>
                  </a:solidFill>
                  <a:latin typeface="+mn-lt"/>
                </a:rPr>
                <a:t> inputs</a:t>
              </a:r>
              <a:endParaRPr lang="en-US" sz="2400" b="1" baseline="30000" dirty="0">
                <a:solidFill>
                  <a:schemeClr val="accent2"/>
                </a:solidFill>
                <a:latin typeface="+mn-lt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6693040" y="2779782"/>
            <a:ext cx="2292472" cy="2637363"/>
            <a:chOff x="6709076" y="3396537"/>
            <a:chExt cx="2292472" cy="2637363"/>
          </a:xfrm>
        </p:grpSpPr>
        <p:grpSp>
          <p:nvGrpSpPr>
            <p:cNvPr id="138" name="Group 137"/>
            <p:cNvGrpSpPr/>
            <p:nvPr/>
          </p:nvGrpSpPr>
          <p:grpSpPr>
            <a:xfrm>
              <a:off x="6709076" y="3396537"/>
              <a:ext cx="1442879" cy="1556463"/>
              <a:chOff x="6828113" y="3396537"/>
              <a:chExt cx="1442879" cy="1556463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6828113" y="3762441"/>
                <a:ext cx="1442879" cy="1111634"/>
                <a:chOff x="6828113" y="3762441"/>
                <a:chExt cx="1442879" cy="1111634"/>
              </a:xfrm>
            </p:grpSpPr>
            <p:sp>
              <p:nvSpPr>
                <p:cNvPr id="110" name="Oval 109"/>
                <p:cNvSpPr/>
                <p:nvPr/>
              </p:nvSpPr>
              <p:spPr>
                <a:xfrm>
                  <a:off x="7194203" y="3869388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7301150" y="376244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7037895" y="3976335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7354623" y="3976335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7194203" y="413511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7900791" y="4242057"/>
                  <a:ext cx="106947" cy="106947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7461570" y="4611150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6984421" y="4501405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7257402" y="4611150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6828113" y="4608352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7438800" y="4767127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6984421" y="4767128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8164045" y="4394457"/>
                  <a:ext cx="106947" cy="106947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8057099" y="3869388"/>
                  <a:ext cx="106947" cy="106947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7793844" y="4083282"/>
                  <a:ext cx="106947" cy="106947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8110572" y="4083282"/>
                  <a:ext cx="106947" cy="106947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7950152" y="4081637"/>
                  <a:ext cx="106947" cy="106947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cxnSp>
            <p:nvCxnSpPr>
              <p:cNvPr id="129" name="Straight Connector 128"/>
              <p:cNvCxnSpPr/>
              <p:nvPr/>
            </p:nvCxnSpPr>
            <p:spPr>
              <a:xfrm>
                <a:off x="7436988" y="3396537"/>
                <a:ext cx="513164" cy="1556463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32" name="TextBox 131"/>
            <p:cNvSpPr txBox="1"/>
            <p:nvPr/>
          </p:nvSpPr>
          <p:spPr>
            <a:xfrm>
              <a:off x="6719405" y="5202903"/>
              <a:ext cx="22821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+mn-lt"/>
                </a:rPr>
                <a:t>w</a:t>
              </a:r>
              <a:r>
                <a:rPr lang="en-US" sz="2400" b="1" baseline="-25000" dirty="0" err="1" smtClean="0">
                  <a:latin typeface="+mn-lt"/>
                </a:rPr>
                <a:t>black</a:t>
              </a:r>
              <a:r>
                <a:rPr lang="en-US" sz="2400" baseline="30000" dirty="0" err="1" smtClean="0">
                  <a:latin typeface="+mn-lt"/>
                </a:rPr>
                <a:t>T</a:t>
              </a:r>
              <a:r>
                <a:rPr lang="en-US" sz="2400" b="1" dirty="0" err="1" smtClean="0">
                  <a:latin typeface="+mn-lt"/>
                </a:rPr>
                <a:t>x</a:t>
              </a:r>
              <a:r>
                <a:rPr lang="en-US" sz="2400" b="1" dirty="0" smtClean="0">
                  <a:latin typeface="+mn-lt"/>
                </a:rPr>
                <a:t> </a:t>
              </a:r>
              <a:r>
                <a:rPr lang="en-US" sz="2400" dirty="0" smtClean="0">
                  <a:latin typeface="+mn-lt"/>
                </a:rPr>
                <a:t> &gt; 0 for </a:t>
              </a:r>
              <a:r>
                <a:rPr lang="en-US" sz="2400" b="1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black inputs</a:t>
              </a:r>
              <a:endParaRPr lang="en-US" sz="2400" b="1" baseline="30000" dirty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2510424" y="5554820"/>
            <a:ext cx="6150250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n-lt"/>
              </a:rPr>
              <a:t>Winner Take All will predict the right answer. Only the correct label will have a positive score</a:t>
            </a:r>
            <a:endParaRPr lang="en-US" sz="2400" i="1" dirty="0">
              <a:latin typeface="+mn-lt"/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252476" y="4429135"/>
            <a:ext cx="2112624" cy="1922110"/>
            <a:chOff x="252476" y="4429135"/>
            <a:chExt cx="2112624" cy="1922110"/>
          </a:xfrm>
        </p:grpSpPr>
        <p:sp>
          <p:nvSpPr>
            <p:cNvPr id="141" name="TextBox 140"/>
            <p:cNvSpPr txBox="1"/>
            <p:nvPr/>
          </p:nvSpPr>
          <p:spPr>
            <a:xfrm>
              <a:off x="252476" y="5520248"/>
              <a:ext cx="2112624" cy="8309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Notation: Score for blue label</a:t>
              </a:r>
              <a:endParaRPr lang="en-US" sz="2400" dirty="0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694622" y="4429135"/>
              <a:ext cx="1078331" cy="4590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44" name="Straight Arrow Connector 143"/>
            <p:cNvCxnSpPr>
              <a:stCxn id="142" idx="1"/>
            </p:cNvCxnSpPr>
            <p:nvPr/>
          </p:nvCxnSpPr>
          <p:spPr>
            <a:xfrm flipH="1">
              <a:off x="325120" y="4658683"/>
              <a:ext cx="369502" cy="8615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0" name="Straight Arrow Connector 149"/>
          <p:cNvCxnSpPr/>
          <p:nvPr/>
        </p:nvCxnSpPr>
        <p:spPr>
          <a:xfrm>
            <a:off x="1772953" y="2230155"/>
            <a:ext cx="156308" cy="549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1772953" y="2230155"/>
            <a:ext cx="2436178" cy="549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1787452" y="2227357"/>
            <a:ext cx="5432098" cy="552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89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4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Multiclass Classification Summary 2:</a:t>
            </a:r>
            <a:br>
              <a:rPr lang="en-US" sz="2800" dirty="0" smtClean="0"/>
            </a:br>
            <a:r>
              <a:rPr lang="en-US" sz="2000" dirty="0" smtClean="0"/>
              <a:t>One-vs-all may not always work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C83F18D4-0D70-44DE-A8FF-A8D5002D1168}" type="slidenum">
              <a:rPr lang="en-US" altLang="zh-TW" smtClean="0"/>
              <a:pPr>
                <a:defRPr/>
              </a:pPr>
              <a:t>67</a:t>
            </a:fld>
            <a:endParaRPr lang="en-US" altLang="zh-TW" dirty="0"/>
          </a:p>
        </p:txBody>
      </p:sp>
      <p:sp>
        <p:nvSpPr>
          <p:cNvPr id="46" name="TextBox 45"/>
          <p:cNvSpPr txBox="1"/>
          <p:nvPr/>
        </p:nvSpPr>
        <p:spPr>
          <a:xfrm>
            <a:off x="2823518" y="1391377"/>
            <a:ext cx="5994644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Red</a:t>
            </a:r>
            <a:r>
              <a:rPr lang="en-US" sz="2400" dirty="0" smtClean="0">
                <a:latin typeface="+mn-lt"/>
              </a:rPr>
              <a:t> points are not separable with a single binary classifier</a:t>
            </a:r>
          </a:p>
          <a:p>
            <a:r>
              <a:rPr lang="en-US" sz="2400" i="1" dirty="0">
                <a:latin typeface="+mn-lt"/>
              </a:rPr>
              <a:t>The decomposition </a:t>
            </a:r>
            <a:r>
              <a:rPr lang="en-US" sz="2400" i="1" dirty="0" smtClean="0">
                <a:latin typeface="+mn-lt"/>
              </a:rPr>
              <a:t>is not expressive enough!</a:t>
            </a:r>
            <a:endParaRPr lang="en-US" sz="2600" dirty="0">
              <a:latin typeface="+mn-lt"/>
            </a:endParaRPr>
          </a:p>
        </p:txBody>
      </p:sp>
      <p:grpSp>
        <p:nvGrpSpPr>
          <p:cNvPr id="252" name="Group 251"/>
          <p:cNvGrpSpPr/>
          <p:nvPr/>
        </p:nvGrpSpPr>
        <p:grpSpPr>
          <a:xfrm>
            <a:off x="526917" y="3254878"/>
            <a:ext cx="1805181" cy="2751505"/>
            <a:chOff x="526917" y="3254878"/>
            <a:chExt cx="1805181" cy="2751505"/>
          </a:xfrm>
        </p:grpSpPr>
        <p:sp>
          <p:nvSpPr>
            <p:cNvPr id="130" name="TextBox 129"/>
            <p:cNvSpPr txBox="1"/>
            <p:nvPr/>
          </p:nvSpPr>
          <p:spPr>
            <a:xfrm>
              <a:off x="632982" y="4806054"/>
              <a:ext cx="16991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+mn-lt"/>
                </a:rPr>
                <a:t>w</a:t>
              </a:r>
              <a:r>
                <a:rPr lang="en-US" sz="2400" b="1" baseline="-25000" dirty="0" err="1" smtClean="0">
                  <a:solidFill>
                    <a:srgbClr val="0000FF"/>
                  </a:solidFill>
                  <a:latin typeface="+mn-lt"/>
                </a:rPr>
                <a:t>blue</a:t>
              </a:r>
              <a:r>
                <a:rPr lang="en-US" sz="2400" baseline="30000" dirty="0" err="1" smtClean="0">
                  <a:latin typeface="+mn-lt"/>
                </a:rPr>
                <a:t>T</a:t>
              </a:r>
              <a:r>
                <a:rPr lang="en-US" sz="2400" b="1" dirty="0" err="1" smtClean="0">
                  <a:latin typeface="+mn-lt"/>
                </a:rPr>
                <a:t>x</a:t>
              </a:r>
              <a:r>
                <a:rPr lang="en-US" sz="2400" b="1" dirty="0" smtClean="0">
                  <a:latin typeface="+mn-lt"/>
                </a:rPr>
                <a:t> </a:t>
              </a:r>
              <a:r>
                <a:rPr lang="en-US" sz="2400" dirty="0" smtClean="0">
                  <a:latin typeface="+mn-lt"/>
                </a:rPr>
                <a:t> &gt; 0 for </a:t>
              </a:r>
              <a:r>
                <a:rPr lang="en-US" sz="2400" b="1" dirty="0" smtClean="0">
                  <a:solidFill>
                    <a:srgbClr val="0000FF"/>
                  </a:solidFill>
                  <a:latin typeface="+mn-lt"/>
                </a:rPr>
                <a:t>blue</a:t>
              </a:r>
              <a:r>
                <a:rPr lang="en-US" sz="2400" dirty="0" smtClean="0">
                  <a:solidFill>
                    <a:schemeClr val="accent1"/>
                  </a:solidFill>
                  <a:latin typeface="+mn-lt"/>
                </a:rPr>
                <a:t> </a:t>
              </a:r>
              <a:r>
                <a:rPr lang="en-US" sz="2400" b="1" dirty="0" smtClean="0">
                  <a:latin typeface="+mn-lt"/>
                </a:rPr>
                <a:t>inputs</a:t>
              </a:r>
              <a:endParaRPr lang="en-US" sz="2400" b="1" baseline="30000" dirty="0">
                <a:latin typeface="+mn-lt"/>
              </a:endParaRPr>
            </a:p>
          </p:txBody>
        </p:sp>
        <p:grpSp>
          <p:nvGrpSpPr>
            <p:cNvPr id="251" name="Group 250"/>
            <p:cNvGrpSpPr/>
            <p:nvPr/>
          </p:nvGrpSpPr>
          <p:grpSpPr>
            <a:xfrm>
              <a:off x="526917" y="3254878"/>
              <a:ext cx="1634351" cy="1256277"/>
              <a:chOff x="526917" y="3254878"/>
              <a:chExt cx="1634351" cy="1256277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flipV="1">
                <a:off x="526917" y="3254878"/>
                <a:ext cx="1634351" cy="100624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1" name="Group 100"/>
              <p:cNvGrpSpPr/>
              <p:nvPr/>
            </p:nvGrpSpPr>
            <p:grpSpPr>
              <a:xfrm>
                <a:off x="718389" y="3346048"/>
                <a:ext cx="1442879" cy="1165107"/>
                <a:chOff x="704445" y="2828601"/>
                <a:chExt cx="1442879" cy="1165107"/>
              </a:xfrm>
            </p:grpSpPr>
            <p:sp>
              <p:nvSpPr>
                <p:cNvPr id="128" name="Oval 127"/>
                <p:cNvSpPr/>
                <p:nvPr/>
              </p:nvSpPr>
              <p:spPr>
                <a:xfrm>
                  <a:off x="1070535" y="2935548"/>
                  <a:ext cx="106947" cy="10694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1177482" y="2828601"/>
                  <a:ext cx="106947" cy="10694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914227" y="3042495"/>
                  <a:ext cx="106947" cy="10694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1230955" y="3042495"/>
                  <a:ext cx="106947" cy="10694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1070535" y="3201271"/>
                  <a:ext cx="106947" cy="10694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43" name="Oval 142"/>
                <p:cNvSpPr/>
                <p:nvPr/>
              </p:nvSpPr>
              <p:spPr>
                <a:xfrm>
                  <a:off x="1291482" y="336169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1445850" y="3308217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1777123" y="3308217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1445850" y="351409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1505376" y="388676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860753" y="3567565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49" name="Oval 148"/>
                <p:cNvSpPr/>
                <p:nvPr/>
              </p:nvSpPr>
              <p:spPr>
                <a:xfrm>
                  <a:off x="1133734" y="3677310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50" name="Oval 149"/>
                <p:cNvSpPr/>
                <p:nvPr/>
              </p:nvSpPr>
              <p:spPr>
                <a:xfrm>
                  <a:off x="704445" y="3674512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51" name="Oval 150"/>
                <p:cNvSpPr/>
                <p:nvPr/>
              </p:nvSpPr>
              <p:spPr>
                <a:xfrm>
                  <a:off x="1315132" y="3833287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52" name="Oval 151"/>
                <p:cNvSpPr/>
                <p:nvPr/>
              </p:nvSpPr>
              <p:spPr>
                <a:xfrm>
                  <a:off x="860753" y="3833288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53" name="Oval 152"/>
                <p:cNvSpPr/>
                <p:nvPr/>
              </p:nvSpPr>
              <p:spPr>
                <a:xfrm>
                  <a:off x="2040377" y="3460617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1933431" y="2935548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55" name="Oval 154"/>
                <p:cNvSpPr/>
                <p:nvPr/>
              </p:nvSpPr>
              <p:spPr>
                <a:xfrm>
                  <a:off x="1670176" y="3149442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1986904" y="3149442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1826484" y="3147797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</p:grpSp>
        </p:grpSp>
      </p:grpSp>
      <p:grpSp>
        <p:nvGrpSpPr>
          <p:cNvPr id="95" name="Group 94"/>
          <p:cNvGrpSpPr/>
          <p:nvPr/>
        </p:nvGrpSpPr>
        <p:grpSpPr>
          <a:xfrm>
            <a:off x="725103" y="1137708"/>
            <a:ext cx="1606995" cy="1465793"/>
            <a:chOff x="725103" y="1137708"/>
            <a:chExt cx="1606995" cy="1465793"/>
          </a:xfrm>
        </p:grpSpPr>
        <p:cxnSp>
          <p:nvCxnSpPr>
            <p:cNvPr id="158" name="Straight Connector 157"/>
            <p:cNvCxnSpPr/>
            <p:nvPr/>
          </p:nvCxnSpPr>
          <p:spPr>
            <a:xfrm flipV="1">
              <a:off x="1177482" y="1490234"/>
              <a:ext cx="560089" cy="37266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1196877" y="1844760"/>
              <a:ext cx="871967" cy="4887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1737571" y="1490234"/>
              <a:ext cx="331273" cy="84331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2068844" y="2317065"/>
              <a:ext cx="263254" cy="28643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V="1">
              <a:off x="1746627" y="1137708"/>
              <a:ext cx="50470" cy="36877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725103" y="1842348"/>
              <a:ext cx="459834" cy="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>
            <a:off x="2647594" y="3346048"/>
            <a:ext cx="1794523" cy="2660335"/>
            <a:chOff x="2586066" y="3346048"/>
            <a:chExt cx="1794523" cy="2660335"/>
          </a:xfrm>
        </p:grpSpPr>
        <p:sp>
          <p:nvSpPr>
            <p:cNvPr id="131" name="TextBox 130"/>
            <p:cNvSpPr txBox="1"/>
            <p:nvPr/>
          </p:nvSpPr>
          <p:spPr>
            <a:xfrm>
              <a:off x="2616010" y="4806054"/>
              <a:ext cx="17645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+mn-lt"/>
                </a:rPr>
                <a:t>w</a:t>
              </a:r>
              <a:r>
                <a:rPr lang="en-US" sz="2400" b="1" baseline="-25000" dirty="0" err="1" smtClean="0">
                  <a:solidFill>
                    <a:srgbClr val="F79646"/>
                  </a:solidFill>
                  <a:latin typeface="+mn-lt"/>
                </a:rPr>
                <a:t>org</a:t>
              </a:r>
              <a:r>
                <a:rPr lang="en-US" sz="2400" baseline="30000" dirty="0" err="1" smtClean="0">
                  <a:latin typeface="+mn-lt"/>
                </a:rPr>
                <a:t>T</a:t>
              </a:r>
              <a:r>
                <a:rPr lang="en-US" sz="2400" b="1" dirty="0" err="1" smtClean="0">
                  <a:latin typeface="+mn-lt"/>
                </a:rPr>
                <a:t>x</a:t>
              </a:r>
              <a:r>
                <a:rPr lang="en-US" sz="2400" b="1" dirty="0" smtClean="0">
                  <a:latin typeface="+mn-lt"/>
                </a:rPr>
                <a:t> </a:t>
              </a:r>
              <a:r>
                <a:rPr lang="en-US" sz="2400" dirty="0" smtClean="0">
                  <a:latin typeface="+mn-lt"/>
                </a:rPr>
                <a:t> &gt; 0 for </a:t>
              </a:r>
              <a:r>
                <a:rPr lang="en-US" sz="2400" b="1" dirty="0" smtClean="0">
                  <a:solidFill>
                    <a:srgbClr val="F79646"/>
                  </a:solidFill>
                  <a:latin typeface="+mn-lt"/>
                </a:rPr>
                <a:t>orange</a:t>
              </a:r>
              <a:r>
                <a:rPr lang="en-US" sz="2400" b="1" dirty="0" smtClean="0">
                  <a:solidFill>
                    <a:schemeClr val="accent2"/>
                  </a:solidFill>
                  <a:latin typeface="+mn-lt"/>
                </a:rPr>
                <a:t> inputs</a:t>
              </a:r>
              <a:endParaRPr lang="en-US" sz="2400" b="1" baseline="30000" dirty="0">
                <a:solidFill>
                  <a:schemeClr val="accent2"/>
                </a:solidFill>
                <a:latin typeface="+mn-lt"/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2605681" y="3346048"/>
              <a:ext cx="1442879" cy="1165107"/>
              <a:chOff x="2607303" y="2828601"/>
              <a:chExt cx="1442879" cy="1165107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2973393" y="293554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3080340" y="282860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2817085" y="30424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3133813" y="30424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2973393" y="320127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3194340" y="336169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3348708" y="330821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3679981" y="330821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3348708" y="351409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3408234" y="3886761"/>
                <a:ext cx="106947" cy="106947"/>
              </a:xfrm>
              <a:prstGeom prst="ellipse">
                <a:avLst/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2763611" y="3567565"/>
                <a:ext cx="106947" cy="106947"/>
              </a:xfrm>
              <a:prstGeom prst="ellipse">
                <a:avLst/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3036592" y="3677310"/>
                <a:ext cx="106947" cy="106947"/>
              </a:xfrm>
              <a:prstGeom prst="ellipse">
                <a:avLst/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2607303" y="3674512"/>
                <a:ext cx="106947" cy="106947"/>
              </a:xfrm>
              <a:prstGeom prst="ellipse">
                <a:avLst/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3217990" y="3833287"/>
                <a:ext cx="106947" cy="106947"/>
              </a:xfrm>
              <a:prstGeom prst="ellipse">
                <a:avLst/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2763611" y="3833288"/>
                <a:ext cx="106947" cy="106947"/>
              </a:xfrm>
              <a:prstGeom prst="ellipse">
                <a:avLst/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3943235" y="346061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3836289" y="293554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3573034" y="3149442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3889762" y="3149442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3729342" y="314779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</p:grpSp>
        <p:cxnSp>
          <p:nvCxnSpPr>
            <p:cNvPr id="97" name="Straight Connector 96"/>
            <p:cNvCxnSpPr/>
            <p:nvPr/>
          </p:nvCxnSpPr>
          <p:spPr>
            <a:xfrm>
              <a:off x="2586066" y="3640615"/>
              <a:ext cx="1482109" cy="1058160"/>
            </a:xfrm>
            <a:prstGeom prst="line">
              <a:avLst/>
            </a:prstGeom>
            <a:ln>
              <a:solidFill>
                <a:srgbClr val="F79646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5" name="Group 184"/>
          <p:cNvGrpSpPr/>
          <p:nvPr/>
        </p:nvGrpSpPr>
        <p:grpSpPr>
          <a:xfrm>
            <a:off x="910492" y="1221913"/>
            <a:ext cx="1421606" cy="1165107"/>
            <a:chOff x="1535461" y="1266209"/>
            <a:chExt cx="1421606" cy="1165107"/>
          </a:xfrm>
        </p:grpSpPr>
        <p:sp>
          <p:nvSpPr>
            <p:cNvPr id="186" name="Oval 185"/>
            <p:cNvSpPr/>
            <p:nvPr/>
          </p:nvSpPr>
          <p:spPr>
            <a:xfrm>
              <a:off x="1880278" y="1373156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87" name="Oval 186"/>
            <p:cNvSpPr/>
            <p:nvPr/>
          </p:nvSpPr>
          <p:spPr>
            <a:xfrm>
              <a:off x="1987225" y="1266209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88" name="Oval 187"/>
            <p:cNvSpPr/>
            <p:nvPr/>
          </p:nvSpPr>
          <p:spPr>
            <a:xfrm>
              <a:off x="1723970" y="1480103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89" name="Oval 188"/>
            <p:cNvSpPr/>
            <p:nvPr/>
          </p:nvSpPr>
          <p:spPr>
            <a:xfrm>
              <a:off x="2040698" y="1480103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90" name="Oval 189"/>
            <p:cNvSpPr/>
            <p:nvPr/>
          </p:nvSpPr>
          <p:spPr>
            <a:xfrm>
              <a:off x="1880278" y="1638879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91" name="Oval 190"/>
            <p:cNvSpPr/>
            <p:nvPr/>
          </p:nvSpPr>
          <p:spPr>
            <a:xfrm>
              <a:off x="2101225" y="1799299"/>
              <a:ext cx="106947" cy="1069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92" name="Oval 191"/>
            <p:cNvSpPr/>
            <p:nvPr/>
          </p:nvSpPr>
          <p:spPr>
            <a:xfrm>
              <a:off x="2255593" y="1745825"/>
              <a:ext cx="106947" cy="1069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93" name="Oval 192"/>
            <p:cNvSpPr/>
            <p:nvPr/>
          </p:nvSpPr>
          <p:spPr>
            <a:xfrm>
              <a:off x="2586866" y="1745825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94" name="Oval 193"/>
            <p:cNvSpPr/>
            <p:nvPr/>
          </p:nvSpPr>
          <p:spPr>
            <a:xfrm>
              <a:off x="2255593" y="1951699"/>
              <a:ext cx="106947" cy="1069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95" name="Oval 194"/>
            <p:cNvSpPr/>
            <p:nvPr/>
          </p:nvSpPr>
          <p:spPr>
            <a:xfrm>
              <a:off x="2315119" y="2324369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96" name="Oval 195"/>
            <p:cNvSpPr/>
            <p:nvPr/>
          </p:nvSpPr>
          <p:spPr>
            <a:xfrm>
              <a:off x="1691769" y="2005173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97" name="Oval 196"/>
            <p:cNvSpPr/>
            <p:nvPr/>
          </p:nvSpPr>
          <p:spPr>
            <a:xfrm>
              <a:off x="1943477" y="2114918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98" name="Oval 197"/>
            <p:cNvSpPr/>
            <p:nvPr/>
          </p:nvSpPr>
          <p:spPr>
            <a:xfrm>
              <a:off x="1535461" y="2112120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99" name="Oval 198"/>
            <p:cNvSpPr/>
            <p:nvPr/>
          </p:nvSpPr>
          <p:spPr>
            <a:xfrm>
              <a:off x="2124875" y="2270895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200" name="Oval 199"/>
            <p:cNvSpPr/>
            <p:nvPr/>
          </p:nvSpPr>
          <p:spPr>
            <a:xfrm>
              <a:off x="1691769" y="2270896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201" name="Oval 200"/>
            <p:cNvSpPr/>
            <p:nvPr/>
          </p:nvSpPr>
          <p:spPr>
            <a:xfrm>
              <a:off x="2850120" y="1898225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202" name="Oval 201"/>
            <p:cNvSpPr/>
            <p:nvPr/>
          </p:nvSpPr>
          <p:spPr>
            <a:xfrm>
              <a:off x="2743174" y="1373156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203" name="Oval 202"/>
            <p:cNvSpPr/>
            <p:nvPr/>
          </p:nvSpPr>
          <p:spPr>
            <a:xfrm>
              <a:off x="2479919" y="1587050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204" name="Oval 203"/>
            <p:cNvSpPr/>
            <p:nvPr/>
          </p:nvSpPr>
          <p:spPr>
            <a:xfrm>
              <a:off x="2796647" y="1587050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205" name="Oval 204"/>
            <p:cNvSpPr/>
            <p:nvPr/>
          </p:nvSpPr>
          <p:spPr>
            <a:xfrm>
              <a:off x="2636227" y="1585405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616029" y="3154379"/>
            <a:ext cx="2031442" cy="2852004"/>
            <a:chOff x="4417276" y="3154379"/>
            <a:chExt cx="2031442" cy="2852004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5126011" y="3154379"/>
              <a:ext cx="513164" cy="1556463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4540170" y="4806054"/>
              <a:ext cx="19085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+mn-lt"/>
                </a:rPr>
                <a:t>w</a:t>
              </a:r>
              <a:r>
                <a:rPr lang="en-US" sz="2400" b="1" baseline="-25000" dirty="0" err="1" smtClean="0">
                  <a:latin typeface="+mn-lt"/>
                </a:rPr>
                <a:t>black</a:t>
              </a:r>
              <a:r>
                <a:rPr lang="en-US" sz="2400" baseline="30000" dirty="0" err="1" smtClean="0">
                  <a:latin typeface="+mn-lt"/>
                </a:rPr>
                <a:t>T</a:t>
              </a:r>
              <a:r>
                <a:rPr lang="en-US" sz="2400" b="1" dirty="0" err="1" smtClean="0">
                  <a:latin typeface="+mn-lt"/>
                </a:rPr>
                <a:t>x</a:t>
              </a:r>
              <a:r>
                <a:rPr lang="en-US" sz="2400" b="1" dirty="0" smtClean="0">
                  <a:latin typeface="+mn-lt"/>
                </a:rPr>
                <a:t> </a:t>
              </a:r>
              <a:r>
                <a:rPr lang="en-US" sz="2400" dirty="0" smtClean="0">
                  <a:latin typeface="+mn-lt"/>
                </a:rPr>
                <a:t> &gt; 0 for </a:t>
              </a:r>
              <a:r>
                <a:rPr lang="en-US" sz="2400" b="1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black inputs</a:t>
              </a:r>
              <a:endParaRPr lang="en-US" sz="2400" b="1" baseline="30000" dirty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4417276" y="3346048"/>
              <a:ext cx="1442879" cy="1165107"/>
              <a:chOff x="4403332" y="2828601"/>
              <a:chExt cx="1442879" cy="1165107"/>
            </a:xfrm>
          </p:grpSpPr>
          <p:sp>
            <p:nvSpPr>
              <p:cNvPr id="207" name="Oval 206"/>
              <p:cNvSpPr/>
              <p:nvPr/>
            </p:nvSpPr>
            <p:spPr>
              <a:xfrm>
                <a:off x="4769422" y="293554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4876369" y="282860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4613114" y="30424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4929842" y="30424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4769422" y="320127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4990369" y="336169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5144737" y="330821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5476010" y="3308217"/>
                <a:ext cx="106947" cy="10694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5144737" y="351409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5204263" y="388676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4559640" y="356756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4832621" y="3677310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4403332" y="3674512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5014019" y="383328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4559640" y="383328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5739264" y="3460617"/>
                <a:ext cx="106947" cy="10694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5632318" y="2935548"/>
                <a:ext cx="106947" cy="10694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5369063" y="3149442"/>
                <a:ext cx="106947" cy="10694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5685791" y="3149442"/>
                <a:ext cx="106947" cy="10694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5525371" y="3147797"/>
                <a:ext cx="106947" cy="10694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</p:grpSp>
      </p:grpSp>
      <p:grpSp>
        <p:nvGrpSpPr>
          <p:cNvPr id="107" name="Group 106"/>
          <p:cNvGrpSpPr/>
          <p:nvPr/>
        </p:nvGrpSpPr>
        <p:grpSpPr>
          <a:xfrm>
            <a:off x="6647471" y="3346048"/>
            <a:ext cx="1442879" cy="1998558"/>
            <a:chOff x="6647471" y="3346048"/>
            <a:chExt cx="1442879" cy="1998558"/>
          </a:xfrm>
        </p:grpSpPr>
        <p:grpSp>
          <p:nvGrpSpPr>
            <p:cNvPr id="102" name="Group 101"/>
            <p:cNvGrpSpPr/>
            <p:nvPr/>
          </p:nvGrpSpPr>
          <p:grpSpPr>
            <a:xfrm>
              <a:off x="6647471" y="3346048"/>
              <a:ext cx="1442879" cy="1165107"/>
              <a:chOff x="6491163" y="3346048"/>
              <a:chExt cx="1442879" cy="1165107"/>
            </a:xfrm>
          </p:grpSpPr>
          <p:sp>
            <p:nvSpPr>
              <p:cNvPr id="228" name="Oval 227"/>
              <p:cNvSpPr/>
              <p:nvPr/>
            </p:nvSpPr>
            <p:spPr>
              <a:xfrm>
                <a:off x="6857253" y="34529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6964200" y="334604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6700945" y="3559942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7017673" y="3559942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6857253" y="371871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7078200" y="3879138"/>
                <a:ext cx="106947" cy="1069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7232568" y="3825664"/>
                <a:ext cx="106947" cy="1069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7563841" y="3825664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7232568" y="4031538"/>
                <a:ext cx="106947" cy="1069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7292094" y="440420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6647471" y="4085012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6920452" y="419475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6491163" y="4191959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7101850" y="4350734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6647471" y="435073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7827095" y="3978064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7720149" y="34529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7456894" y="3666889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7773622" y="3666889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7613202" y="3665244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</p:grpSp>
        <p:sp>
          <p:nvSpPr>
            <p:cNvPr id="248" name="TextBox 247"/>
            <p:cNvSpPr txBox="1"/>
            <p:nvPr/>
          </p:nvSpPr>
          <p:spPr>
            <a:xfrm>
              <a:off x="7117039" y="4882941"/>
              <a:ext cx="919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n-lt"/>
                </a:rPr>
                <a:t>???</a:t>
              </a:r>
              <a:endParaRPr lang="en-US" sz="2400" b="1" baseline="30000" dirty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61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Summary 3: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Local Learning: One-vs-all classification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C83F18D4-0D70-44DE-A8FF-A8D5002D1168}" type="slidenum">
              <a:rPr lang="en-US" altLang="zh-TW" smtClean="0"/>
              <a:pPr>
                <a:defRPr/>
              </a:pPr>
              <a:t>68</a:t>
            </a:fld>
            <a:endParaRPr lang="en-US" alt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341437"/>
            <a:ext cx="8229600" cy="5135563"/>
          </a:xfrm>
        </p:spPr>
        <p:txBody>
          <a:bodyPr>
            <a:normAutofit/>
          </a:bodyPr>
          <a:lstStyle/>
          <a:p>
            <a:r>
              <a:rPr lang="en-US" dirty="0" smtClean="0"/>
              <a:t>Easy to learn</a:t>
            </a:r>
          </a:p>
          <a:p>
            <a:pPr lvl="1"/>
            <a:r>
              <a:rPr lang="en-US" dirty="0" smtClean="0"/>
              <a:t>Use any binary classifier learning algorithm</a:t>
            </a:r>
            <a:endParaRPr lang="en-US" dirty="0"/>
          </a:p>
          <a:p>
            <a:r>
              <a:rPr lang="en-US" dirty="0" smtClean="0">
                <a:solidFill>
                  <a:srgbClr val="CC3333"/>
                </a:solidFill>
              </a:rPr>
              <a:t>Potential Problems</a:t>
            </a:r>
          </a:p>
          <a:p>
            <a:pPr lvl="1"/>
            <a:r>
              <a:rPr lang="en-US" dirty="0" smtClean="0"/>
              <a:t>Calibration issues</a:t>
            </a:r>
          </a:p>
          <a:p>
            <a:pPr lvl="2"/>
            <a:r>
              <a:rPr lang="en-US" dirty="0" smtClean="0"/>
              <a:t>We are comparing scores produced by K classifiers trained independently. No reason for the scores to be in the same numerical range!</a:t>
            </a:r>
          </a:p>
          <a:p>
            <a:pPr lvl="1"/>
            <a:r>
              <a:rPr lang="en-US" dirty="0" smtClean="0"/>
              <a:t>Train vs. Train</a:t>
            </a:r>
            <a:endParaRPr lang="en-US" dirty="0"/>
          </a:p>
          <a:p>
            <a:pPr lvl="2"/>
            <a:r>
              <a:rPr lang="en-US" dirty="0" smtClean="0"/>
              <a:t>Does </a:t>
            </a:r>
            <a:r>
              <a:rPr lang="en-US" dirty="0"/>
              <a:t>not account for how the final predictor will be used</a:t>
            </a:r>
          </a:p>
          <a:p>
            <a:pPr lvl="2"/>
            <a:r>
              <a:rPr lang="en-US" dirty="0" smtClean="0"/>
              <a:t>Does </a:t>
            </a:r>
            <a:r>
              <a:rPr lang="en-US" dirty="0"/>
              <a:t>not optimize any </a:t>
            </a:r>
            <a:r>
              <a:rPr lang="en-US" b="1" dirty="0"/>
              <a:t>global</a:t>
            </a:r>
            <a:r>
              <a:rPr lang="en-US" dirty="0"/>
              <a:t> measure of correctness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3366CC"/>
                </a:solidFill>
              </a:rPr>
              <a:t>Yet, works fairly well </a:t>
            </a:r>
          </a:p>
          <a:p>
            <a:pPr lvl="2"/>
            <a:r>
              <a:rPr lang="en-US" dirty="0" smtClean="0"/>
              <a:t>In most cases, especially in high dimensional problems (everything is already linearly separable).  </a:t>
            </a:r>
          </a:p>
        </p:txBody>
      </p:sp>
    </p:spTree>
    <p:extLst>
      <p:ext uri="{BB962C8B-B14F-4D97-AF65-F5344CB8AC3E}">
        <p14:creationId xmlns:p14="http://schemas.microsoft.com/office/powerpoint/2010/main" val="222846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111"/>
            <a:ext cx="8534400" cy="620889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Summary 4: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Global Multiclass Approach </a:t>
            </a:r>
            <a:r>
              <a:rPr lang="en-US" sz="1800" dirty="0" smtClean="0"/>
              <a:t>[Constraint Classification, Har-Peled et. al ‘02]</a:t>
            </a:r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5236"/>
                <a:ext cx="8229600" cy="5135564"/>
              </a:xfrm>
            </p:spPr>
            <p:txBody>
              <a:bodyPr>
                <a:normAutofit lnSpcReduction="10000"/>
              </a:bodyPr>
              <a:lstStyle/>
              <a:p>
                <a:pPr marL="403225" lvl="1" indent="-403225">
                  <a:spcBef>
                    <a:spcPts val="750"/>
                  </a:spcBef>
                </a:pPr>
                <a:r>
                  <a:rPr lang="en-US" sz="2400" dirty="0" smtClean="0"/>
                  <a:t>Create </a:t>
                </a:r>
                <a:r>
                  <a:rPr lang="en-US" sz="2400" dirty="0"/>
                  <a:t>K classifiers </a:t>
                </a:r>
                <a:r>
                  <a:rPr lang="en-US" sz="2400" b="1" dirty="0"/>
                  <a:t>w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</a:t>
                </a:r>
                <a:r>
                  <a:rPr lang="en-US" sz="2400" b="1" dirty="0"/>
                  <a:t>w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…, </a:t>
                </a:r>
                <a:r>
                  <a:rPr lang="en-US" sz="2400" b="1" dirty="0" err="1" smtClean="0"/>
                  <a:t>w</a:t>
                </a:r>
                <a:r>
                  <a:rPr lang="en-US" sz="2400" baseline="-25000" dirty="0" err="1" smtClean="0"/>
                  <a:t>K.</a:t>
                </a:r>
                <a:r>
                  <a:rPr lang="en-US" sz="2400" baseline="-25000" dirty="0" smtClean="0"/>
                  <a:t> ; </a:t>
                </a:r>
              </a:p>
              <a:p>
                <a:pPr marL="403225" lvl="1" indent="-403225">
                  <a:spcBef>
                    <a:spcPts val="750"/>
                  </a:spcBef>
                </a:pPr>
                <a:r>
                  <a:rPr lang="en-US" sz="2400" dirty="0" smtClean="0"/>
                  <a:t>Predict with WTA: </a:t>
                </a:r>
                <a:r>
                  <a:rPr lang="en-US" sz="2400" dirty="0" err="1"/>
                  <a:t>argmax</a:t>
                </a:r>
                <a:r>
                  <a:rPr lang="en-US" sz="2400" baseline="-25000" dirty="0" err="1"/>
                  <a:t>i</a:t>
                </a:r>
                <a:r>
                  <a:rPr lang="en-US" sz="2400" dirty="0"/>
                  <a:t> </a:t>
                </a:r>
                <a:r>
                  <a:rPr lang="en-US" sz="2400" b="1" dirty="0" err="1"/>
                  <a:t>w</a:t>
                </a:r>
                <a:r>
                  <a:rPr lang="en-US" sz="2400" baseline="-25000" dirty="0" err="1"/>
                  <a:t>i</a:t>
                </a:r>
                <a:r>
                  <a:rPr lang="en-US" sz="2400" baseline="30000" dirty="0" err="1"/>
                  <a:t>T</a:t>
                </a:r>
                <a:r>
                  <a:rPr lang="en-US" sz="2400" b="1" dirty="0" err="1"/>
                  <a:t>x</a:t>
                </a:r>
                <a:endParaRPr lang="en-US" sz="2400" b="1" dirty="0"/>
              </a:p>
              <a:p>
                <a:pPr marL="403225" lvl="1" indent="-403225">
                  <a:spcBef>
                    <a:spcPts val="750"/>
                  </a:spcBef>
                </a:pPr>
                <a:endParaRPr lang="en-US" sz="2400" dirty="0" smtClean="0"/>
              </a:p>
              <a:p>
                <a:pPr marL="403225" lvl="1" indent="-403225">
                  <a:spcBef>
                    <a:spcPts val="750"/>
                  </a:spcBef>
                </a:pPr>
                <a:r>
                  <a:rPr lang="en-US" sz="2400" b="1" dirty="0" smtClean="0"/>
                  <a:t>But</a:t>
                </a:r>
                <a:r>
                  <a:rPr lang="en-US" sz="2400" dirty="0" smtClean="0"/>
                  <a:t>, train differently: </a:t>
                </a:r>
              </a:p>
              <a:p>
                <a:pPr marL="803275" lvl="2" indent="-403225">
                  <a:spcBef>
                    <a:spcPts val="750"/>
                  </a:spcBef>
                </a:pPr>
                <a:r>
                  <a:rPr lang="en-US" sz="2000" dirty="0" smtClean="0"/>
                  <a:t>For </a:t>
                </a:r>
                <a:r>
                  <a:rPr lang="en-US" sz="2000" dirty="0"/>
                  <a:t>examples with label i, we </a:t>
                </a:r>
                <a:r>
                  <a:rPr lang="en-US" sz="2000" dirty="0" smtClean="0"/>
                  <a:t>want </a:t>
                </a:r>
                <a:r>
                  <a:rPr lang="en-US" sz="2000" i="1" dirty="0" smtClean="0"/>
                  <a:t> </a:t>
                </a:r>
                <a:br>
                  <a:rPr lang="en-US" sz="2000" i="1" dirty="0" smtClean="0"/>
                </a:br>
                <a:r>
                  <a:rPr lang="en-US" sz="2000" i="1" dirty="0" smtClean="0"/>
                  <a:t>			</a:t>
                </a:r>
                <a:r>
                  <a:rPr lang="en-US" sz="2000" b="1" i="1" dirty="0" err="1" smtClean="0"/>
                  <a:t>w</a:t>
                </a:r>
                <a:r>
                  <a:rPr lang="en-US" sz="2000" i="1" baseline="-25000" dirty="0" err="1" smtClean="0"/>
                  <a:t>i</a:t>
                </a:r>
                <a:r>
                  <a:rPr lang="en-US" sz="2000" i="1" baseline="30000" dirty="0" err="1" smtClean="0"/>
                  <a:t>T</a:t>
                </a:r>
                <a:r>
                  <a:rPr lang="en-US" sz="2000" b="1" i="1" dirty="0" err="1" smtClean="0"/>
                  <a:t>x</a:t>
                </a:r>
                <a:r>
                  <a:rPr lang="en-US" sz="2000" i="1" dirty="0" smtClean="0"/>
                  <a:t> </a:t>
                </a:r>
                <a:r>
                  <a:rPr lang="en-US" sz="2000" i="1" dirty="0"/>
                  <a:t>&gt; </a:t>
                </a:r>
                <a:r>
                  <a:rPr lang="en-US" sz="2000" b="1" i="1" dirty="0" err="1"/>
                  <a:t>w</a:t>
                </a:r>
                <a:r>
                  <a:rPr lang="en-US" sz="2000" i="1" baseline="-25000" dirty="0" err="1"/>
                  <a:t>j</a:t>
                </a:r>
                <a:r>
                  <a:rPr lang="en-US" sz="2000" i="1" baseline="30000" dirty="0" err="1"/>
                  <a:t>T</a:t>
                </a:r>
                <a:r>
                  <a:rPr lang="en-US" sz="2000" b="1" i="1" dirty="0" err="1"/>
                  <a:t>x</a:t>
                </a:r>
                <a:r>
                  <a:rPr lang="en-US" sz="2000" b="1" i="1" dirty="0"/>
                  <a:t> </a:t>
                </a:r>
                <a:r>
                  <a:rPr lang="en-US" sz="2000" i="1" dirty="0"/>
                  <a:t>for all </a:t>
                </a:r>
                <a:r>
                  <a:rPr lang="en-US" sz="2000" i="1" dirty="0" smtClean="0"/>
                  <a:t>j</a:t>
                </a:r>
                <a:endParaRPr lang="en-US" sz="2000" dirty="0" smtClean="0"/>
              </a:p>
              <a:p>
                <a:r>
                  <a:rPr lang="en-US" b="1" dirty="0" smtClean="0">
                    <a:solidFill>
                      <a:srgbClr val="3C58AD"/>
                    </a:solidFill>
                  </a:rPr>
                  <a:t>Training:</a:t>
                </a:r>
                <a:r>
                  <a:rPr lang="en-US" dirty="0" smtClean="0">
                    <a:solidFill>
                      <a:srgbClr val="3C58AD"/>
                    </a:solidFill>
                  </a:rPr>
                  <a:t> </a:t>
                </a:r>
                <a:r>
                  <a:rPr lang="en-US" altLang="zh-TW" dirty="0" smtClean="0"/>
                  <a:t>For </a:t>
                </a:r>
                <a:r>
                  <a:rPr lang="en-US" altLang="zh-TW" dirty="0"/>
                  <a:t>each training example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b="1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/>
                  <a:t>:         </a:t>
                </a:r>
                <a:endParaRPr lang="en-US" altLang="zh-TW" i="1" dirty="0">
                  <a:latin typeface="Cambria Math" panose="02040503050406030204" pitchFamily="18" charset="0"/>
                </a:endParaRPr>
              </a:p>
              <a:p>
                <a:pPr marL="342900" lvl="2" indent="0">
                  <a:spcBef>
                    <a:spcPts val="750"/>
                  </a:spcBef>
                  <a:buNone/>
                </a:pPr>
                <a:r>
                  <a:rPr lang="en-US" altLang="zh-TW" sz="2600" dirty="0"/>
                  <a:t>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600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zh-TW" sz="2600" i="1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lit/>
                      </m:rPr>
                      <a:rPr lang="en-US" altLang="zh-TW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600" i="1">
                        <a:latin typeface="Cambria Math" panose="02040503050406030204" pitchFamily="18" charset="0"/>
                      </a:rPr>
                      <m:t>𝑎𝑟𝑔</m:t>
                    </m:r>
                    <m:func>
                      <m:func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sz="26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TW" sz="26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altLang="zh-TW" sz="26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6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zh-TW" sz="26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  <m:sup>
                            <m:r>
                              <a:rPr lang="en-US" altLang="zh-TW" sz="2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6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altLang="zh-TW" sz="2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600" dirty="0" smtClean="0"/>
                  <a:t>  </a:t>
                </a:r>
              </a:p>
              <a:p>
                <a:pPr marL="342900" lvl="2" indent="0">
                  <a:spcBef>
                    <a:spcPts val="750"/>
                  </a:spcBef>
                  <a:buNone/>
                </a:pPr>
                <a:r>
                  <a:rPr lang="en-US" altLang="zh-TW" sz="2600" b="1" dirty="0" smtClean="0"/>
                  <a:t>         if</a:t>
                </a:r>
                <a:r>
                  <a:rPr lang="en-US" altLang="zh-TW" sz="26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sz="2600" b="1" i="1" dirty="0" smtClean="0">
                  <a:latin typeface="Cambria Math" panose="02040503050406030204" pitchFamily="18" charset="0"/>
                </a:endParaRPr>
              </a:p>
              <a:p>
                <a:pPr marL="342900" lvl="2" indent="0">
                  <a:spcBef>
                    <a:spcPts val="750"/>
                  </a:spcBef>
                  <a:buNone/>
                </a:pPr>
                <a:r>
                  <a:rPr lang="en-US" altLang="zh-TW" sz="2600" b="1" dirty="0" smtClean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sSub>
                          <m:sSubPr>
                            <m:ctrlPr>
                              <a:rPr lang="en-US" altLang="zh-TW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zh-TW" sz="2600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zh-TW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6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zh-TW" sz="2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600" i="1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/>
                  <a:t>        (promote)</a:t>
                </a:r>
              </a:p>
              <a:p>
                <a:pPr marL="342900" lvl="2" indent="0">
                  <a:spcBef>
                    <a:spcPts val="750"/>
                  </a:spcBef>
                  <a:buNone/>
                </a:pPr>
                <a:r>
                  <a:rPr lang="en-US" altLang="zh-TW" sz="2200" dirty="0"/>
                  <a:t>	 </a:t>
                </a:r>
                <a:r>
                  <a:rPr lang="en-US" altLang="zh-TW" sz="220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altLang="zh-TW" sz="2600" b="1" i="1" dirty="0" smtClean="0">
                                <a:solidFill>
                                  <a:srgbClr val="3C58A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600" b="0" i="1" dirty="0" smtClean="0">
                                <a:solidFill>
                                  <a:srgbClr val="3C58A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  <m:r>
                      <a:rPr lang="en-US" altLang="zh-TW" sz="2600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zh-TW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altLang="zh-TW" sz="2600" b="1" i="1" dirty="0">
                                <a:solidFill>
                                  <a:srgbClr val="3C58A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600" i="1" dirty="0">
                                <a:solidFill>
                                  <a:srgbClr val="3C58A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  <m:r>
                      <a:rPr lang="en-US" altLang="zh-TW" sz="2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600" i="1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/>
                  <a:t>         </a:t>
                </a:r>
                <a:r>
                  <a:rPr lang="en-US" sz="2200" dirty="0" smtClean="0"/>
                  <a:t>(demote)</a:t>
                </a:r>
                <a:endParaRPr lang="en-US" sz="22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5236"/>
                <a:ext cx="8229600" cy="5135564"/>
              </a:xfrm>
              <a:blipFill>
                <a:blip r:embed="rId3"/>
                <a:stretch>
                  <a:fillRect l="-519" t="-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61784" y="5146357"/>
                <a:ext cx="225356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60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600" dirty="0" smtClean="0"/>
                  <a:t>: learning rate</a:t>
                </a:r>
                <a:endParaRPr lang="en-US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784" y="5146357"/>
                <a:ext cx="2253566" cy="492443"/>
              </a:xfrm>
              <a:prstGeom prst="rect">
                <a:avLst/>
              </a:prstGeom>
              <a:blipFill>
                <a:blip r:embed="rId4"/>
                <a:stretch>
                  <a:fillRect t="-11111" r="-7838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F18D4-0D70-44DE-A8FF-A8D5002D1168}" type="slidenum">
              <a:rPr lang="en-US" altLang="zh-TW" smtClean="0"/>
              <a:pPr>
                <a:defRPr/>
              </a:pPr>
              <a:t>69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0138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Boosting </a:t>
            </a:r>
            <a:r>
              <a:rPr lang="en-US" sz="3200" dirty="0" smtClean="0"/>
              <a:t>Motivation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3333B2-3A36-4D34-BFAF-263E0A6B01EA}" type="slidenum">
              <a:rPr lang="en-US"/>
              <a:pPr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63" y="1143000"/>
            <a:ext cx="6249273" cy="571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2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 </a:t>
            </a:r>
            <a:endParaRPr lang="en-US" dirty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524000"/>
            <a:ext cx="7924800" cy="4724400"/>
          </a:xfrm>
        </p:spPr>
        <p:txBody>
          <a:bodyPr/>
          <a:lstStyle/>
          <a:p>
            <a:r>
              <a:rPr lang="en-US" sz="2000" dirty="0" smtClean="0"/>
              <a:t>The hypothesis learned above </a:t>
            </a:r>
            <a:r>
              <a:rPr lang="en-US" sz="2000" dirty="0"/>
              <a:t>is </a:t>
            </a:r>
            <a:r>
              <a:rPr lang="en-US" sz="2000" dirty="0">
                <a:solidFill>
                  <a:srgbClr val="FF0000"/>
                </a:solidFill>
              </a:rPr>
              <a:t>more expressive </a:t>
            </a:r>
            <a:r>
              <a:rPr lang="en-US" sz="2000" dirty="0"/>
              <a:t>than when the </a:t>
            </a:r>
            <a:r>
              <a:rPr lang="en-US" sz="2000" dirty="0" err="1"/>
              <a:t>OvA</a:t>
            </a:r>
            <a:r>
              <a:rPr lang="en-US" sz="2000" dirty="0"/>
              <a:t> assumption is used. </a:t>
            </a:r>
            <a:endParaRPr lang="en-US" sz="2000" dirty="0" smtClean="0"/>
          </a:p>
          <a:p>
            <a:r>
              <a:rPr lang="en-US" sz="2000" dirty="0" smtClean="0"/>
              <a:t>Any </a:t>
            </a:r>
            <a:r>
              <a:rPr lang="en-US" sz="2000" dirty="0" smtClean="0">
                <a:solidFill>
                  <a:srgbClr val="FF0000"/>
                </a:solidFill>
              </a:rPr>
              <a:t>linear learning algorithm </a:t>
            </a:r>
            <a:r>
              <a:rPr lang="en-US" sz="2000" dirty="0" smtClean="0"/>
              <a:t>can be used, and algorithmic-specific </a:t>
            </a:r>
            <a:r>
              <a:rPr lang="en-US" sz="2000" dirty="0"/>
              <a:t>properties are maintained </a:t>
            </a:r>
            <a:r>
              <a:rPr lang="en-US" sz="2000" dirty="0" smtClean="0"/>
              <a:t>(e.g., attribute </a:t>
            </a:r>
            <a:r>
              <a:rPr lang="en-US" sz="2000" dirty="0"/>
              <a:t>efficiency </a:t>
            </a:r>
            <a:r>
              <a:rPr lang="en-US" sz="2000" dirty="0" smtClean="0"/>
              <a:t>if using winnow.)</a:t>
            </a:r>
            <a:endParaRPr lang="en-US" sz="2000" dirty="0"/>
          </a:p>
          <a:p>
            <a:r>
              <a:rPr lang="en-US" sz="2000" dirty="0" smtClean="0"/>
              <a:t>E.g., the </a:t>
            </a:r>
            <a:r>
              <a:rPr lang="en-US" sz="2000" dirty="0"/>
              <a:t>multiclass support vector machine can be implemented by learning </a:t>
            </a:r>
            <a:r>
              <a:rPr lang="en-US" sz="2000" dirty="0" smtClean="0"/>
              <a:t>a hyperplane </a:t>
            </a:r>
            <a:r>
              <a:rPr lang="en-US" sz="2000" dirty="0"/>
              <a:t>to separate P(S) with maximal margin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As a byproduct of the linear separability observation, we get a natural notion of a </a:t>
            </a:r>
            <a:r>
              <a:rPr lang="en-US" sz="2000" dirty="0" smtClean="0">
                <a:solidFill>
                  <a:srgbClr val="0000FF"/>
                </a:solidFill>
              </a:rPr>
              <a:t>margin in the multi-class case</a:t>
            </a:r>
            <a:r>
              <a:rPr lang="en-US" sz="2000" dirty="0" smtClean="0"/>
              <a:t>, inherited from the  binary separability in the </a:t>
            </a:r>
            <a:r>
              <a:rPr lang="en-US" sz="2000" dirty="0" err="1" smtClean="0"/>
              <a:t>nk</a:t>
            </a:r>
            <a:r>
              <a:rPr lang="en-US" sz="2000" dirty="0" smtClean="0"/>
              <a:t>-dimensional space.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Given example  </a:t>
            </a:r>
            <a:r>
              <a:rPr lang="en-US" sz="2000" dirty="0" err="1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2000" baseline="-25000" dirty="0" err="1" smtClean="0">
                <a:solidFill>
                  <a:srgbClr val="FF0000"/>
                </a:solidFill>
                <a:latin typeface="Calibri"/>
              </a:rPr>
              <a:t>ij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az-Cyrl-A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Calibri"/>
              </a:rPr>
              <a:t>R</a:t>
            </a:r>
            <a:r>
              <a:rPr lang="en-US" sz="2000" baseline="30000" dirty="0" err="1" smtClean="0">
                <a:latin typeface="Calibri"/>
              </a:rPr>
              <a:t>nk</a:t>
            </a:r>
            <a:r>
              <a:rPr lang="en-US" sz="2000" dirty="0" smtClean="0"/>
              <a:t>,                     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margin(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</a:rPr>
              <a:t>ij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,w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min</a:t>
            </a:r>
            <a:r>
              <a:rPr lang="en-US" baseline="-50000" dirty="0" err="1" smtClean="0">
                <a:solidFill>
                  <a:srgbClr val="FF0000"/>
                </a:solidFill>
                <a:latin typeface="Calibri"/>
              </a:rPr>
              <a:t>ij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w</a:t>
            </a:r>
            <a:r>
              <a:rPr lang="en-US" baseline="30000" dirty="0" err="1" smtClean="0">
                <a:solidFill>
                  <a:srgbClr val="FF0000"/>
                </a:solidFill>
                <a:latin typeface="Calibri"/>
              </a:rPr>
              <a:t>T</a:t>
            </a:r>
            <a:r>
              <a:rPr lang="en-US" baseline="300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</a:rPr>
              <a:t>ij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Consequently, given </a:t>
            </a:r>
            <a:r>
              <a:rPr lang="en-US" sz="2000" dirty="0" smtClean="0">
                <a:solidFill>
                  <a:srgbClr val="FF0000"/>
                </a:solidFill>
              </a:rPr>
              <a:t>x</a:t>
            </a:r>
            <a:r>
              <a:rPr lang="en-US" sz="2000" dirty="0" smtClean="0"/>
              <a:t> </a:t>
            </a:r>
            <a:r>
              <a:rPr lang="az-Cyrl-AZ" sz="1600" dirty="0">
                <a:latin typeface="cmsy10"/>
              </a:rPr>
              <a:t>Є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alibri"/>
              </a:rPr>
              <a:t>R</a:t>
            </a:r>
            <a:r>
              <a:rPr lang="en-US" sz="2000" baseline="30000" dirty="0" smtClean="0">
                <a:latin typeface="Calibri"/>
              </a:rPr>
              <a:t>n</a:t>
            </a:r>
            <a:r>
              <a:rPr lang="en-US" sz="2000" dirty="0" smtClean="0"/>
              <a:t>, labeled </a:t>
            </a:r>
            <a:r>
              <a:rPr lang="en-US" sz="2000" dirty="0" smtClean="0">
                <a:solidFill>
                  <a:srgbClr val="FF0000"/>
                </a:solidFill>
              </a:rPr>
              <a:t>i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600" dirty="0" smtClean="0"/>
              <a:t>                                                                                    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margin(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x,w</a:t>
            </a:r>
            <a:r>
              <a:rPr lang="en-US" dirty="0" smtClean="0">
                <a:solidFill>
                  <a:srgbClr val="FF0000"/>
                </a:solidFill>
              </a:rPr>
              <a:t>) = 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min</a:t>
            </a:r>
            <a:r>
              <a:rPr lang="en-US" baseline="-50000" dirty="0" err="1" smtClean="0">
                <a:solidFill>
                  <a:srgbClr val="FF0000"/>
                </a:solidFill>
                <a:latin typeface="Calibri"/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Calibri"/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latin typeface="Calibri"/>
              </a:rPr>
              <a:t>i</a:t>
            </a:r>
            <a:r>
              <a:rPr lang="en-US" baseline="30000" dirty="0" err="1">
                <a:solidFill>
                  <a:srgbClr val="FF0000"/>
                </a:solidFill>
                <a:latin typeface="Calibri"/>
              </a:rPr>
              <a:t>T</a:t>
            </a:r>
            <a:r>
              <a:rPr lang="en-US" baseline="30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Calibri"/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latin typeface="Calibri"/>
              </a:rPr>
              <a:t>j</a:t>
            </a:r>
            <a:r>
              <a:rPr lang="en-US" baseline="30000" dirty="0" err="1">
                <a:solidFill>
                  <a:srgbClr val="FF0000"/>
                </a:solidFill>
                <a:latin typeface="Calibri"/>
              </a:rPr>
              <a:t>T</a:t>
            </a:r>
            <a:r>
              <a:rPr lang="en-US" baseline="30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FF0000"/>
                </a:solidFill>
              </a:rPr>
              <a:t>x 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705600" y="26581"/>
            <a:ext cx="2127249" cy="1346200"/>
            <a:chOff x="3893" y="2756"/>
            <a:chExt cx="1488" cy="123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316" y="3310"/>
              <a:ext cx="409" cy="241"/>
            </a:xfrm>
            <a:custGeom>
              <a:avLst/>
              <a:gdLst>
                <a:gd name="T0" fmla="*/ 0 w 409"/>
                <a:gd name="T1" fmla="*/ 168 h 241"/>
                <a:gd name="T2" fmla="*/ 409 w 409"/>
                <a:gd name="T3" fmla="*/ 0 h 241"/>
                <a:gd name="T4" fmla="*/ 409 w 409"/>
                <a:gd name="T5" fmla="*/ 241 h 241"/>
                <a:gd name="T6" fmla="*/ 0 w 409"/>
                <a:gd name="T7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241">
                  <a:moveTo>
                    <a:pt x="0" y="168"/>
                  </a:moveTo>
                  <a:lnTo>
                    <a:pt x="409" y="0"/>
                  </a:lnTo>
                  <a:lnTo>
                    <a:pt x="409" y="241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141" y="3478"/>
              <a:ext cx="853" cy="510"/>
            </a:xfrm>
            <a:custGeom>
              <a:avLst/>
              <a:gdLst>
                <a:gd name="T0" fmla="*/ 0 w 853"/>
                <a:gd name="T1" fmla="*/ 0 h 510"/>
                <a:gd name="T2" fmla="*/ 183 w 853"/>
                <a:gd name="T3" fmla="*/ 0 h 510"/>
                <a:gd name="T4" fmla="*/ 591 w 853"/>
                <a:gd name="T5" fmla="*/ 73 h 510"/>
                <a:gd name="T6" fmla="*/ 853 w 853"/>
                <a:gd name="T7" fmla="*/ 452 h 510"/>
                <a:gd name="T8" fmla="*/ 226 w 853"/>
                <a:gd name="T9" fmla="*/ 510 h 510"/>
                <a:gd name="T10" fmla="*/ 0 w 853"/>
                <a:gd name="T11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3" h="510">
                  <a:moveTo>
                    <a:pt x="0" y="0"/>
                  </a:moveTo>
                  <a:lnTo>
                    <a:pt x="183" y="0"/>
                  </a:lnTo>
                  <a:lnTo>
                    <a:pt x="591" y="73"/>
                  </a:lnTo>
                  <a:lnTo>
                    <a:pt x="853" y="452"/>
                  </a:lnTo>
                  <a:lnTo>
                    <a:pt x="226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732" y="2982"/>
              <a:ext cx="649" cy="911"/>
            </a:xfrm>
            <a:custGeom>
              <a:avLst/>
              <a:gdLst>
                <a:gd name="T0" fmla="*/ 146 w 649"/>
                <a:gd name="T1" fmla="*/ 0 h 911"/>
                <a:gd name="T2" fmla="*/ 0 w 649"/>
                <a:gd name="T3" fmla="*/ 328 h 911"/>
                <a:gd name="T4" fmla="*/ 0 w 649"/>
                <a:gd name="T5" fmla="*/ 569 h 911"/>
                <a:gd name="T6" fmla="*/ 241 w 649"/>
                <a:gd name="T7" fmla="*/ 911 h 911"/>
                <a:gd name="T8" fmla="*/ 649 w 649"/>
                <a:gd name="T9" fmla="*/ 685 h 911"/>
                <a:gd name="T10" fmla="*/ 146 w 649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911">
                  <a:moveTo>
                    <a:pt x="146" y="0"/>
                  </a:moveTo>
                  <a:lnTo>
                    <a:pt x="0" y="328"/>
                  </a:lnTo>
                  <a:lnTo>
                    <a:pt x="0" y="569"/>
                  </a:lnTo>
                  <a:lnTo>
                    <a:pt x="241" y="911"/>
                  </a:lnTo>
                  <a:lnTo>
                    <a:pt x="649" y="68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893" y="2756"/>
              <a:ext cx="985" cy="722"/>
            </a:xfrm>
            <a:custGeom>
              <a:avLst/>
              <a:gdLst>
                <a:gd name="T0" fmla="*/ 88 w 985"/>
                <a:gd name="T1" fmla="*/ 715 h 722"/>
                <a:gd name="T2" fmla="*/ 416 w 985"/>
                <a:gd name="T3" fmla="*/ 722 h 722"/>
                <a:gd name="T4" fmla="*/ 839 w 985"/>
                <a:gd name="T5" fmla="*/ 547 h 722"/>
                <a:gd name="T6" fmla="*/ 985 w 985"/>
                <a:gd name="T7" fmla="*/ 226 h 722"/>
                <a:gd name="T8" fmla="*/ 628 w 985"/>
                <a:gd name="T9" fmla="*/ 0 h 722"/>
                <a:gd name="T10" fmla="*/ 0 w 985"/>
                <a:gd name="T11" fmla="*/ 379 h 722"/>
                <a:gd name="T12" fmla="*/ 248 w 985"/>
                <a:gd name="T13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722">
                  <a:moveTo>
                    <a:pt x="88" y="715"/>
                  </a:moveTo>
                  <a:lnTo>
                    <a:pt x="416" y="722"/>
                  </a:lnTo>
                  <a:lnTo>
                    <a:pt x="839" y="547"/>
                  </a:lnTo>
                  <a:lnTo>
                    <a:pt x="985" y="226"/>
                  </a:lnTo>
                  <a:lnTo>
                    <a:pt x="628" y="0"/>
                  </a:lnTo>
                  <a:lnTo>
                    <a:pt x="0" y="379"/>
                  </a:lnTo>
                  <a:lnTo>
                    <a:pt x="248" y="722"/>
                  </a:lnTo>
                </a:path>
              </a:pathLst>
            </a:custGeom>
            <a:solidFill>
              <a:srgbClr val="66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984" y="2928"/>
              <a:ext cx="1248" cy="1040"/>
              <a:chOff x="3984" y="2928"/>
              <a:chExt cx="1248" cy="1040"/>
            </a:xfrm>
          </p:grpSpPr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3984" y="2928"/>
                <a:ext cx="1040" cy="1040"/>
                <a:chOff x="3984" y="2928"/>
                <a:chExt cx="1040" cy="1040"/>
              </a:xfrm>
            </p:grpSpPr>
            <p:sp>
              <p:nvSpPr>
                <p:cNvPr id="28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317" y="3302"/>
                  <a:ext cx="416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12"/>
                <p:cNvSpPr>
                  <a:spLocks noChangeShapeType="1"/>
                </p:cNvSpPr>
                <p:nvPr/>
              </p:nvSpPr>
              <p:spPr bwMode="auto">
                <a:xfrm>
                  <a:off x="4317" y="3469"/>
                  <a:ext cx="416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13"/>
                <p:cNvSpPr>
                  <a:spLocks noChangeShapeType="1"/>
                </p:cNvSpPr>
                <p:nvPr/>
              </p:nvSpPr>
              <p:spPr bwMode="auto">
                <a:xfrm>
                  <a:off x="4733" y="3552"/>
                  <a:ext cx="291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733" y="2928"/>
                  <a:ext cx="166" cy="3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84" y="3469"/>
                  <a:ext cx="33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6"/>
              <p:cNvGrpSpPr>
                <a:grpSpLocks/>
              </p:cNvGrpSpPr>
              <p:nvPr/>
            </p:nvGrpSpPr>
            <p:grpSpPr bwMode="auto">
              <a:xfrm>
                <a:off x="4026" y="3094"/>
                <a:ext cx="1206" cy="832"/>
                <a:chOff x="3984" y="1200"/>
                <a:chExt cx="1392" cy="960"/>
              </a:xfrm>
            </p:grpSpPr>
            <p:sp>
              <p:nvSpPr>
                <p:cNvPr id="12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432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Oval 18"/>
                <p:cNvSpPr>
                  <a:spLocks noChangeArrowheads="1"/>
                </p:cNvSpPr>
                <p:nvPr/>
              </p:nvSpPr>
              <p:spPr bwMode="auto">
                <a:xfrm flipV="1">
                  <a:off x="4464" y="12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4464" y="196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Oval 20"/>
                <p:cNvSpPr>
                  <a:spLocks noChangeArrowheads="1"/>
                </p:cNvSpPr>
                <p:nvPr/>
              </p:nvSpPr>
              <p:spPr bwMode="auto">
                <a:xfrm flipV="1">
                  <a:off x="4608" y="158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Oval 21"/>
                <p:cNvSpPr>
                  <a:spLocks noChangeArrowheads="1"/>
                </p:cNvSpPr>
                <p:nvPr/>
              </p:nvSpPr>
              <p:spPr bwMode="auto">
                <a:xfrm flipV="1">
                  <a:off x="5136" y="17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5232" y="168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00" y="14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4704" y="177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4800" y="19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4800" y="206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5280" y="18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Oval 28"/>
                <p:cNvSpPr>
                  <a:spLocks noChangeArrowheads="1"/>
                </p:cNvSpPr>
                <p:nvPr/>
              </p:nvSpPr>
              <p:spPr bwMode="auto">
                <a:xfrm flipV="1">
                  <a:off x="5088" y="16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4656" y="15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Oval 30"/>
                <p:cNvSpPr>
                  <a:spLocks noChangeArrowheads="1"/>
                </p:cNvSpPr>
                <p:nvPr/>
              </p:nvSpPr>
              <p:spPr bwMode="auto">
                <a:xfrm flipV="1">
                  <a:off x="456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320" y="14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3984" y="148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5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92263"/>
            <a:ext cx="7162800" cy="4084637"/>
          </a:xfrm>
        </p:spPr>
      </p:pic>
    </p:spTree>
    <p:extLst>
      <p:ext uri="{BB962C8B-B14F-4D97-AF65-F5344CB8AC3E}">
        <p14:creationId xmlns:p14="http://schemas.microsoft.com/office/powerpoint/2010/main" val="327477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Margin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72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44650"/>
            <a:ext cx="7162800" cy="3979863"/>
          </a:xfrm>
        </p:spPr>
      </p:pic>
    </p:spTree>
    <p:extLst>
      <p:ext uri="{BB962C8B-B14F-4D97-AF65-F5344CB8AC3E}">
        <p14:creationId xmlns:p14="http://schemas.microsoft.com/office/powerpoint/2010/main" val="125862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 Classification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The scheme presented can be generalized to provide a uniform view for multiple types of problems: multi-class</a:t>
            </a:r>
            <a:r>
              <a:rPr lang="en-US" sz="2000" dirty="0"/>
              <a:t>, multi-label, category-ranking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Reduces learning to a </a:t>
            </a:r>
            <a:r>
              <a:rPr lang="en-US" sz="2000" i="1" dirty="0"/>
              <a:t>single</a:t>
            </a:r>
            <a:r>
              <a:rPr lang="en-US" sz="2000" dirty="0"/>
              <a:t> binary learning task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Captures theoretical properties of binary algorithm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Experimentally verified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Naturally extends Perceptron, SVM, etc...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i="1" dirty="0" smtClean="0"/>
              <a:t>It is called “</a:t>
            </a:r>
            <a:r>
              <a:rPr lang="en-US" sz="2000" i="1" dirty="0" smtClean="0">
                <a:solidFill>
                  <a:srgbClr val="FF0000"/>
                </a:solidFill>
              </a:rPr>
              <a:t>constraint classification</a:t>
            </a:r>
            <a:r>
              <a:rPr lang="en-US" sz="2000" i="1" dirty="0" smtClean="0"/>
              <a:t>” since it does it all by </a:t>
            </a:r>
            <a:r>
              <a:rPr lang="en-US" sz="2000" i="1" dirty="0"/>
              <a:t>representing labels as a set of </a:t>
            </a:r>
            <a:r>
              <a:rPr lang="en-US" sz="2000" i="1" dirty="0">
                <a:solidFill>
                  <a:srgbClr val="FF0000"/>
                </a:solidFill>
              </a:rPr>
              <a:t>constraints</a:t>
            </a:r>
            <a:r>
              <a:rPr lang="en-US" sz="2000" i="1" dirty="0"/>
              <a:t> or </a:t>
            </a:r>
            <a:r>
              <a:rPr lang="en-US" sz="2000" i="1" dirty="0">
                <a:solidFill>
                  <a:srgbClr val="FF0000"/>
                </a:solidFill>
              </a:rPr>
              <a:t>preferences</a:t>
            </a:r>
            <a:r>
              <a:rPr lang="en-US" sz="2000" i="1" dirty="0"/>
              <a:t> among output labels.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Multi-category to </a:t>
            </a:r>
            <a:r>
              <a:rPr lang="en-US" sz="3200" dirty="0">
                <a:sym typeface="Wingdings" pitchFamily="2" charset="2"/>
              </a:rPr>
              <a:t>Constraint Classification</a:t>
            </a:r>
            <a:endParaRPr lang="en-US" sz="3200" dirty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7772400" cy="4876800"/>
          </a:xfrm>
        </p:spPr>
        <p:txBody>
          <a:bodyPr/>
          <a:lstStyle/>
          <a:p>
            <a:r>
              <a:rPr lang="en-US" sz="2000" dirty="0" smtClean="0"/>
              <a:t>The unified formulation is clear from the following examples:</a:t>
            </a:r>
          </a:p>
          <a:p>
            <a:r>
              <a:rPr lang="en-US" sz="2000" dirty="0" smtClean="0"/>
              <a:t>Multiclass</a:t>
            </a:r>
            <a:endParaRPr lang="en-US" sz="2000" dirty="0"/>
          </a:p>
          <a:p>
            <a:pPr lvl="1"/>
            <a:r>
              <a:rPr lang="en-US" sz="1800" dirty="0"/>
              <a:t>(x, </a:t>
            </a:r>
            <a:r>
              <a:rPr lang="en-US" sz="1800" dirty="0">
                <a:solidFill>
                  <a:srgbClr val="FF0000"/>
                </a:solidFill>
              </a:rPr>
              <a:t>A</a:t>
            </a:r>
            <a:r>
              <a:rPr lang="en-US" sz="1800" dirty="0"/>
              <a:t>)       		</a:t>
            </a:r>
            <a:r>
              <a:rPr lang="en-US" sz="1800" dirty="0">
                <a:sym typeface="Symbol" pitchFamily="18" charset="2"/>
              </a:rPr>
              <a:t> (x, (</a:t>
            </a: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B</a:t>
            </a:r>
            <a:r>
              <a:rPr lang="en-US" sz="1800" dirty="0">
                <a:sym typeface="Symbol" pitchFamily="18" charset="2"/>
              </a:rPr>
              <a:t>, </a:t>
            </a: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chemeClr val="hlink"/>
                </a:solidFill>
                <a:sym typeface="Symbol" pitchFamily="18" charset="2"/>
              </a:rPr>
              <a:t>C</a:t>
            </a:r>
            <a:r>
              <a:rPr lang="en-US" sz="1800" dirty="0">
                <a:sym typeface="Symbol" pitchFamily="18" charset="2"/>
              </a:rPr>
              <a:t>, </a:t>
            </a: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1800" dirty="0">
                <a:sym typeface="Symbol" pitchFamily="18" charset="2"/>
              </a:rPr>
              <a:t>) )</a:t>
            </a:r>
          </a:p>
          <a:p>
            <a:r>
              <a:rPr lang="en-US" sz="2000" dirty="0" err="1"/>
              <a:t>Multilabel</a:t>
            </a:r>
            <a:endParaRPr lang="en-US" sz="2000" dirty="0"/>
          </a:p>
          <a:p>
            <a:pPr lvl="1"/>
            <a:r>
              <a:rPr lang="en-US" sz="1800" dirty="0"/>
              <a:t>(x, (</a:t>
            </a:r>
            <a:r>
              <a:rPr lang="en-US" sz="1800" dirty="0">
                <a:solidFill>
                  <a:srgbClr val="FF0000"/>
                </a:solidFill>
              </a:rPr>
              <a:t>A</a:t>
            </a:r>
            <a:r>
              <a:rPr lang="en-US" sz="1800" dirty="0">
                <a:solidFill>
                  <a:schemeClr val="accent2"/>
                </a:solidFill>
              </a:rPr>
              <a:t>, B</a:t>
            </a:r>
            <a:r>
              <a:rPr lang="en-US" sz="1800" dirty="0"/>
              <a:t>)) 		</a:t>
            </a:r>
            <a:r>
              <a:rPr lang="en-US" sz="1800" dirty="0">
                <a:sym typeface="Symbol" pitchFamily="18" charset="2"/>
              </a:rPr>
              <a:t> (x, ( (</a:t>
            </a: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chemeClr val="hlink"/>
                </a:solidFill>
                <a:sym typeface="Symbol" pitchFamily="18" charset="2"/>
              </a:rPr>
              <a:t>C</a:t>
            </a:r>
            <a:r>
              <a:rPr lang="en-US" sz="1800" dirty="0">
                <a:sym typeface="Symbol" pitchFamily="18" charset="2"/>
              </a:rPr>
              <a:t>, </a:t>
            </a: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1800" dirty="0">
                <a:sym typeface="Symbol" pitchFamily="18" charset="2"/>
              </a:rPr>
              <a:t>, 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B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chemeClr val="hlink"/>
                </a:solidFill>
                <a:sym typeface="Symbol" pitchFamily="18" charset="2"/>
              </a:rPr>
              <a:t>C</a:t>
            </a:r>
            <a:r>
              <a:rPr lang="en-US" sz="1800" dirty="0">
                <a:sym typeface="Symbol" pitchFamily="18" charset="2"/>
              </a:rPr>
              <a:t>, 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B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1800" dirty="0">
                <a:sym typeface="Symbol" pitchFamily="18" charset="2"/>
              </a:rPr>
              <a:t>) ) 	</a:t>
            </a:r>
          </a:p>
          <a:p>
            <a:r>
              <a:rPr lang="en-US" sz="2000" dirty="0">
                <a:sym typeface="Symbol" pitchFamily="18" charset="2"/>
              </a:rPr>
              <a:t>Label Ranking</a:t>
            </a:r>
          </a:p>
          <a:p>
            <a:pPr lvl="1"/>
            <a:r>
              <a:rPr lang="en-US" sz="1800" dirty="0">
                <a:sym typeface="Symbol" pitchFamily="18" charset="2"/>
              </a:rPr>
              <a:t>(x, (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5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4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3&gt;2&gt;1</a:t>
            </a:r>
            <a:r>
              <a:rPr lang="en-US" sz="1800" dirty="0">
                <a:sym typeface="Symbol" pitchFamily="18" charset="2"/>
              </a:rPr>
              <a:t>))    (x, ( (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5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4</a:t>
            </a:r>
            <a:r>
              <a:rPr lang="en-US" sz="1800" dirty="0">
                <a:sym typeface="Symbol" pitchFamily="18" charset="2"/>
              </a:rPr>
              <a:t>, 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4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3, 3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2, 2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1</a:t>
            </a:r>
            <a:r>
              <a:rPr lang="en-US" sz="1800" dirty="0">
                <a:sym typeface="Symbol" pitchFamily="18" charset="2"/>
              </a:rPr>
              <a:t>) )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In all cases, we have </a:t>
            </a:r>
            <a:r>
              <a:rPr lang="en-US" sz="2000" dirty="0"/>
              <a:t>e</a:t>
            </a:r>
            <a:r>
              <a:rPr lang="en-US" sz="2000" dirty="0" smtClean="0"/>
              <a:t>xamples </a:t>
            </a:r>
            <a:r>
              <a:rPr lang="en-US" sz="2000" dirty="0"/>
              <a:t>(</a:t>
            </a:r>
            <a:r>
              <a:rPr lang="en-US" sz="2000" dirty="0" err="1"/>
              <a:t>x,y</a:t>
            </a:r>
            <a:r>
              <a:rPr lang="en-US" sz="2000" dirty="0" smtClean="0"/>
              <a:t>)  with  y </a:t>
            </a:r>
            <a:r>
              <a:rPr lang="en-US" sz="20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b="1" dirty="0" err="1"/>
              <a:t>S</a:t>
            </a:r>
            <a:r>
              <a:rPr lang="en-US" sz="2000" b="1" baseline="-25000" dirty="0" err="1"/>
              <a:t>k</a:t>
            </a:r>
            <a:endParaRPr lang="en-US" sz="2000" b="1" baseline="-25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Where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</a:t>
            </a:r>
            <a:r>
              <a:rPr lang="en-US" sz="2000" b="1" baseline="-25000" dirty="0" err="1" smtClean="0"/>
              <a:t>k</a:t>
            </a:r>
            <a:r>
              <a:rPr lang="en-US" sz="2000" dirty="0" smtClean="0"/>
              <a:t> </a:t>
            </a:r>
            <a:r>
              <a:rPr lang="en-US" sz="2000" dirty="0"/>
              <a:t>: partial order over class labels {1,...,k}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defines “</a:t>
            </a:r>
            <a:r>
              <a:rPr lang="en-US" sz="1800" i="1" dirty="0"/>
              <a:t>preference</a:t>
            </a:r>
            <a:r>
              <a:rPr lang="en-US" sz="1800" dirty="0"/>
              <a:t>” relation ( </a:t>
            </a:r>
            <a:r>
              <a:rPr lang="en-US" dirty="0">
                <a:cs typeface="Times New Roman" pitchFamily="18" charset="0"/>
                <a:sym typeface="MT Extra" pitchFamily="18" charset="2"/>
              </a:rPr>
              <a:t>&gt; </a:t>
            </a:r>
            <a:r>
              <a:rPr lang="en-US" sz="1800" dirty="0"/>
              <a:t>) for class labeling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Consequently, the Constraint Classifier is:  h</a:t>
            </a:r>
            <a:r>
              <a:rPr lang="en-US" sz="2000" dirty="0"/>
              <a:t>: </a:t>
            </a:r>
            <a:r>
              <a:rPr lang="en-US" sz="2000" b="1" dirty="0"/>
              <a:t>X</a:t>
            </a:r>
            <a:r>
              <a:rPr lang="en-US" sz="2000" dirty="0"/>
              <a:t> </a:t>
            </a:r>
            <a:r>
              <a:rPr lang="en-US" sz="2800" dirty="0">
                <a:sym typeface="Symbol" pitchFamily="18" charset="2"/>
              </a:rPr>
              <a:t>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 err="1" smtClean="0"/>
              <a:t>S</a:t>
            </a:r>
            <a:r>
              <a:rPr lang="en-US" sz="2000" b="1" baseline="-25000" dirty="0" err="1" smtClean="0"/>
              <a:t>k</a:t>
            </a:r>
            <a:endParaRPr lang="en-US" sz="2000" b="1" baseline="-25000" dirty="0" smtClean="0"/>
          </a:p>
          <a:p>
            <a:pPr lvl="1"/>
            <a:r>
              <a:rPr lang="en-US" dirty="0" smtClean="0"/>
              <a:t>h(x</a:t>
            </a:r>
            <a:r>
              <a:rPr lang="en-US" dirty="0"/>
              <a:t>) is a partial order</a:t>
            </a:r>
          </a:p>
          <a:p>
            <a:pPr lvl="1"/>
            <a:r>
              <a:rPr lang="en-US" dirty="0" smtClean="0"/>
              <a:t>h(x</a:t>
            </a:r>
            <a:r>
              <a:rPr lang="en-US" dirty="0"/>
              <a:t>) is </a:t>
            </a:r>
            <a:r>
              <a:rPr lang="en-US" i="1" dirty="0"/>
              <a:t>consistent</a:t>
            </a:r>
            <a:r>
              <a:rPr lang="en-US" dirty="0"/>
              <a:t> with y if (</a:t>
            </a:r>
            <a:r>
              <a:rPr lang="en-US" dirty="0" err="1"/>
              <a:t>i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&lt;</a:t>
            </a:r>
            <a:r>
              <a:rPr lang="en-US" dirty="0"/>
              <a:t>j) </a:t>
            </a:r>
            <a:r>
              <a:rPr lang="en-US" dirty="0">
                <a:sym typeface="Symbol" pitchFamily="18" charset="2"/>
              </a:rPr>
              <a:t> y </a:t>
            </a:r>
            <a:r>
              <a:rPr lang="en-US" dirty="0">
                <a:sym typeface="Wingdings" pitchFamily="2" charset="2"/>
              </a:rPr>
              <a:t> (</a:t>
            </a:r>
            <a:r>
              <a:rPr lang="en-US" dirty="0" err="1">
                <a:sym typeface="Wingdings" pitchFamily="2" charset="2"/>
              </a:rPr>
              <a:t>i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&lt;</a:t>
            </a:r>
            <a:r>
              <a:rPr lang="en-US" dirty="0">
                <a:sym typeface="Wingdings" pitchFamily="2" charset="2"/>
              </a:rPr>
              <a:t>j) </a:t>
            </a:r>
            <a:r>
              <a:rPr lang="en-US" dirty="0" smtClean="0">
                <a:sym typeface="Symbol" pitchFamily="18" charset="2"/>
              </a:rPr>
              <a:t>h(x</a:t>
            </a:r>
            <a:r>
              <a:rPr lang="en-US" dirty="0"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</a:pPr>
            <a:endParaRPr lang="en-US" sz="2000" b="1" baseline="-25000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6019800" y="1506512"/>
            <a:ext cx="2895600" cy="2227288"/>
          </a:xfrm>
          <a:prstGeom prst="wedgeRectCallout">
            <a:avLst>
              <a:gd name="adj1" fmla="val -35361"/>
              <a:gd name="adj2" fmla="val 1086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Just like in the multiclass we learn one </a:t>
            </a:r>
            <a:r>
              <a:rPr lang="en-US" sz="2000" dirty="0" err="1" smtClean="0">
                <a:latin typeface="Calibri"/>
                <a:cs typeface="Calibri" pitchFamily="34" charset="0"/>
              </a:rPr>
              <a:t>w</a:t>
            </a:r>
            <a:r>
              <a:rPr lang="en-US" sz="2000" baseline="-25000" dirty="0" err="1" smtClean="0">
                <a:latin typeface="Calibri"/>
                <a:cs typeface="Calibri" pitchFamily="34" charset="0"/>
              </a:rPr>
              <a:t>i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z-Cyrl-A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/>
                <a:cs typeface="Calibri" pitchFamily="34" charset="0"/>
              </a:rPr>
              <a:t>R</a:t>
            </a:r>
            <a:r>
              <a:rPr lang="en-US" sz="2000" baseline="30000" dirty="0" smtClean="0">
                <a:latin typeface="Calibri"/>
                <a:cs typeface="Calibri" pitchFamily="34" charset="0"/>
              </a:rPr>
              <a:t>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for each label, the same is done for multi-label and ranking. The weight vectors are updated according with the requirements from y </a:t>
            </a:r>
            <a:r>
              <a:rPr lang="az-Cyrl-AZ" sz="1800" dirty="0"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/>
                <a:cs typeface="Calibri" pitchFamily="34" charset="0"/>
              </a:rPr>
              <a:t>S</a:t>
            </a:r>
            <a:r>
              <a:rPr lang="en-US" sz="2000" baseline="-25000" dirty="0" err="1" smtClean="0">
                <a:latin typeface="Calibri"/>
                <a:cs typeface="Calibri" pitchFamily="34" charset="0"/>
              </a:rPr>
              <a:t>k</a:t>
            </a:r>
            <a:endParaRPr lang="en-US" sz="2000" baseline="-25000" dirty="0" smtClean="0">
              <a:latin typeface="Calibri"/>
              <a:cs typeface="Calibri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baseline="-25000" dirty="0" smtClean="0">
                <a:latin typeface="Calibri"/>
                <a:cs typeface="Calibri" pitchFamily="34" charset="0"/>
              </a:rPr>
              <a:t>(Consult the </a:t>
            </a:r>
            <a:r>
              <a:rPr lang="en-US" sz="1400" baseline="-25000" dirty="0" smtClean="0">
                <a:latin typeface="Calibri"/>
                <a:cs typeface="Calibri" pitchFamily="34" charset="0"/>
                <a:hlinkClick r:id="rId3" action="ppaction://hlinksldjump"/>
              </a:rPr>
              <a:t>Perceptron</a:t>
            </a:r>
            <a:r>
              <a:rPr lang="en-US" sz="1400" baseline="-25000" dirty="0" smtClean="0">
                <a:latin typeface="Calibri"/>
                <a:cs typeface="Calibri" pitchFamily="34" charset="0"/>
              </a:rPr>
              <a:t> in </a:t>
            </a:r>
            <a:r>
              <a:rPr lang="en-US" sz="1400" baseline="-25000" dirty="0" err="1" smtClean="0">
                <a:latin typeface="Calibri"/>
                <a:cs typeface="Calibri" pitchFamily="34" charset="0"/>
              </a:rPr>
              <a:t>Kesler</a:t>
            </a:r>
            <a:r>
              <a:rPr lang="en-US" sz="1400" baseline="-25000" dirty="0" smtClean="0">
                <a:latin typeface="Calibri"/>
                <a:cs typeface="Calibri" pitchFamily="34" charset="0"/>
              </a:rPr>
              <a:t> construction slide)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ym typeface="Wingdings" pitchFamily="2" charset="2"/>
              </a:rPr>
              <a:t>Properties of </a:t>
            </a:r>
            <a:r>
              <a:rPr lang="en-US" sz="3200" dirty="0" smtClean="0">
                <a:sym typeface="Wingdings" pitchFamily="2" charset="2"/>
              </a:rPr>
              <a:t>Construction </a:t>
            </a:r>
            <a:r>
              <a:rPr lang="en-US" sz="1600" dirty="0" smtClean="0">
                <a:sym typeface="Wingdings" pitchFamily="2" charset="2"/>
              </a:rPr>
              <a:t>(Zimak et. al 2002, 2003)</a:t>
            </a:r>
            <a:endParaRPr lang="en-US" sz="3200" dirty="0">
              <a:sym typeface="Wingdings" pitchFamily="2" charset="2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sym typeface="Wingdings" pitchFamily="2" charset="2"/>
              </a:rPr>
              <a:t>Can learn </a:t>
            </a:r>
            <a:r>
              <a:rPr lang="en-US" sz="2000" i="1" dirty="0">
                <a:sym typeface="Wingdings" pitchFamily="2" charset="2"/>
              </a:rPr>
              <a:t>any </a:t>
            </a:r>
            <a:r>
              <a:rPr lang="en-US" sz="2000" dirty="0" err="1">
                <a:solidFill>
                  <a:srgbClr val="0000FF"/>
                </a:solidFill>
                <a:sym typeface="Wingdings" pitchFamily="2" charset="2"/>
              </a:rPr>
              <a:t>argmax</a:t>
            </a:r>
            <a:r>
              <a:rPr lang="en-US" sz="20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0000FF"/>
                </a:solidFill>
                <a:sym typeface="Wingdings" pitchFamily="2" charset="2"/>
              </a:rPr>
              <a:t>v</a:t>
            </a:r>
            <a:r>
              <a:rPr lang="en-US" sz="2000" baseline="-25000" dirty="0" err="1">
                <a:solidFill>
                  <a:srgbClr val="0000FF"/>
                </a:solidFill>
                <a:sym typeface="Wingdings" pitchFamily="2" charset="2"/>
              </a:rPr>
              <a:t>i</a:t>
            </a:r>
            <a:r>
              <a:rPr lang="en-US" sz="2000" dirty="0" err="1">
                <a:solidFill>
                  <a:srgbClr val="0000FF"/>
                </a:solidFill>
                <a:sym typeface="Wingdings" pitchFamily="2" charset="2"/>
              </a:rPr>
              <a:t>.x</a:t>
            </a:r>
            <a:r>
              <a:rPr lang="en-US" sz="2000" dirty="0">
                <a:sym typeface="Wingdings" pitchFamily="2" charset="2"/>
              </a:rPr>
              <a:t> function (even when </a:t>
            </a:r>
            <a:r>
              <a:rPr lang="en-US" sz="2000" dirty="0" err="1">
                <a:solidFill>
                  <a:srgbClr val="0000FF"/>
                </a:solidFill>
                <a:sym typeface="Wingdings" pitchFamily="2" charset="2"/>
              </a:rPr>
              <a:t>i</a:t>
            </a:r>
            <a:r>
              <a:rPr lang="en-US" sz="2000" dirty="0">
                <a:sym typeface="Wingdings" pitchFamily="2" charset="2"/>
              </a:rPr>
              <a:t> isn’t linearly separable from the </a:t>
            </a:r>
            <a:r>
              <a:rPr lang="en-US" sz="2000" dirty="0">
                <a:solidFill>
                  <a:srgbClr val="0000FF"/>
                </a:solidFill>
                <a:sym typeface="Wingdings" pitchFamily="2" charset="2"/>
              </a:rPr>
              <a:t>union</a:t>
            </a:r>
            <a:r>
              <a:rPr lang="en-US" sz="2000" dirty="0">
                <a:sym typeface="Wingdings" pitchFamily="2" charset="2"/>
              </a:rPr>
              <a:t> of the others)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ym typeface="Wingdings" pitchFamily="2" charset="2"/>
              </a:rPr>
              <a:t>Can use </a:t>
            </a:r>
            <a:r>
              <a:rPr lang="en-US" sz="2000" i="1" dirty="0">
                <a:sym typeface="Wingdings" pitchFamily="2" charset="2"/>
              </a:rPr>
              <a:t>any </a:t>
            </a:r>
            <a:r>
              <a:rPr lang="en-US" sz="2000" dirty="0">
                <a:sym typeface="Wingdings" pitchFamily="2" charset="2"/>
              </a:rPr>
              <a:t>algorithm to find linear separation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ym typeface="Wingdings" pitchFamily="2" charset="2"/>
              </a:rPr>
              <a:t>Perceptron Algorithm</a:t>
            </a:r>
          </a:p>
          <a:p>
            <a:pPr lvl="2">
              <a:lnSpc>
                <a:spcPct val="90000"/>
              </a:lnSpc>
            </a:pPr>
            <a:r>
              <a:rPr lang="en-US" sz="1600" i="1" dirty="0">
                <a:sym typeface="Wingdings" pitchFamily="2" charset="2"/>
              </a:rPr>
              <a:t>ultraconservative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i="1" dirty="0">
                <a:sym typeface="Wingdings" pitchFamily="2" charset="2"/>
              </a:rPr>
              <a:t>online algorithm </a:t>
            </a:r>
            <a:r>
              <a:rPr lang="en-US" sz="1600" dirty="0">
                <a:sym typeface="Wingdings" pitchFamily="2" charset="2"/>
              </a:rPr>
              <a:t>[Crammer, Singer 2001]</a:t>
            </a:r>
            <a:endParaRPr lang="en-US" sz="1600" i="1" dirty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sym typeface="Wingdings" pitchFamily="2" charset="2"/>
              </a:rPr>
              <a:t>Winnow Algorithm</a:t>
            </a:r>
          </a:p>
          <a:p>
            <a:pPr lvl="2">
              <a:lnSpc>
                <a:spcPct val="90000"/>
              </a:lnSpc>
            </a:pPr>
            <a:r>
              <a:rPr lang="en-US" sz="1600" i="1" dirty="0">
                <a:sym typeface="Wingdings" pitchFamily="2" charset="2"/>
              </a:rPr>
              <a:t>multiclass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i="1" dirty="0">
                <a:sym typeface="Wingdings" pitchFamily="2" charset="2"/>
              </a:rPr>
              <a:t>winnow </a:t>
            </a:r>
            <a:r>
              <a:rPr lang="en-US" sz="1600" dirty="0">
                <a:sym typeface="Wingdings" pitchFamily="2" charset="2"/>
              </a:rPr>
              <a:t>[ </a:t>
            </a:r>
            <a:r>
              <a:rPr lang="en-US" sz="1600" dirty="0" err="1">
                <a:sym typeface="Wingdings" pitchFamily="2" charset="2"/>
              </a:rPr>
              <a:t>Masterharm</a:t>
            </a:r>
            <a:r>
              <a:rPr lang="en-US" sz="1600" dirty="0">
                <a:sym typeface="Wingdings" pitchFamily="2" charset="2"/>
              </a:rPr>
              <a:t> 2000 ] </a:t>
            </a:r>
            <a:endParaRPr lang="en-US" sz="1600" i="1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ym typeface="Wingdings" pitchFamily="2" charset="2"/>
              </a:rPr>
              <a:t>Defines a </a:t>
            </a:r>
            <a:r>
              <a:rPr lang="en-US" sz="2000" i="1" dirty="0">
                <a:sym typeface="Wingdings" pitchFamily="2" charset="2"/>
              </a:rPr>
              <a:t>multiclass margin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ym typeface="Wingdings" pitchFamily="2" charset="2"/>
              </a:rPr>
              <a:t>by binary margin in </a:t>
            </a:r>
            <a:r>
              <a:rPr lang="en-US" sz="1800" dirty="0" err="1">
                <a:sym typeface="Wingdings" pitchFamily="2" charset="2"/>
              </a:rPr>
              <a:t>R</a:t>
            </a:r>
            <a:r>
              <a:rPr lang="en-US" sz="1800" baseline="30000" dirty="0" err="1">
                <a:sym typeface="Wingdings" pitchFamily="2" charset="2"/>
              </a:rPr>
              <a:t>kd</a:t>
            </a:r>
            <a:endParaRPr lang="en-US" sz="1800" dirty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sym typeface="Wingdings" pitchFamily="2" charset="2"/>
              </a:rPr>
              <a:t>multiclass SVM [Crammer, Singer 2001]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sz="1600" dirty="0">
              <a:sym typeface="Wingdings" pitchFamily="2" charset="2"/>
            </a:endParaRPr>
          </a:p>
        </p:txBody>
      </p:sp>
      <p:grpSp>
        <p:nvGrpSpPr>
          <p:cNvPr id="205828" name="Group 4"/>
          <p:cNvGrpSpPr>
            <a:grpSpLocks/>
          </p:cNvGrpSpPr>
          <p:nvPr/>
        </p:nvGrpSpPr>
        <p:grpSpPr bwMode="auto">
          <a:xfrm flipH="1">
            <a:off x="762000" y="4343400"/>
            <a:ext cx="7620000" cy="2133600"/>
            <a:chOff x="480" y="1248"/>
            <a:chExt cx="4800" cy="1680"/>
          </a:xfrm>
        </p:grpSpPr>
        <p:sp>
          <p:nvSpPr>
            <p:cNvPr id="205829" name="Rectangle 5"/>
            <p:cNvSpPr>
              <a:spLocks noChangeArrowheads="1"/>
            </p:cNvSpPr>
            <p:nvPr/>
          </p:nvSpPr>
          <p:spPr bwMode="auto">
            <a:xfrm>
              <a:off x="480" y="1248"/>
              <a:ext cx="4800" cy="1680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830" name="Group 6"/>
            <p:cNvGrpSpPr>
              <a:grpSpLocks/>
            </p:cNvGrpSpPr>
            <p:nvPr/>
          </p:nvGrpSpPr>
          <p:grpSpPr bwMode="auto">
            <a:xfrm>
              <a:off x="800" y="1485"/>
              <a:ext cx="4048" cy="1148"/>
              <a:chOff x="570" y="2716"/>
              <a:chExt cx="4785" cy="1356"/>
            </a:xfrm>
          </p:grpSpPr>
          <p:grpSp>
            <p:nvGrpSpPr>
              <p:cNvPr id="205831" name="Group 7"/>
              <p:cNvGrpSpPr>
                <a:grpSpLocks/>
              </p:cNvGrpSpPr>
              <p:nvPr/>
            </p:nvGrpSpPr>
            <p:grpSpPr bwMode="auto">
              <a:xfrm>
                <a:off x="570" y="2880"/>
                <a:ext cx="1782" cy="1152"/>
                <a:chOff x="570" y="2880"/>
                <a:chExt cx="1782" cy="1152"/>
              </a:xfrm>
            </p:grpSpPr>
            <p:sp>
              <p:nvSpPr>
                <p:cNvPr id="205832" name="Rectangle 8"/>
                <p:cNvSpPr>
                  <a:spLocks noChangeArrowheads="1"/>
                </p:cNvSpPr>
                <p:nvPr/>
              </p:nvSpPr>
              <p:spPr bwMode="auto">
                <a:xfrm rot="2999230">
                  <a:off x="1012" y="2588"/>
                  <a:ext cx="754" cy="163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33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768" y="2880"/>
                  <a:ext cx="1248" cy="10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34" name="Oval 10"/>
                <p:cNvSpPr>
                  <a:spLocks noChangeArrowheads="1"/>
                </p:cNvSpPr>
                <p:nvPr/>
              </p:nvSpPr>
              <p:spPr bwMode="auto">
                <a:xfrm>
                  <a:off x="696" y="295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35" name="Oval 11"/>
                <p:cNvSpPr>
                  <a:spLocks noChangeArrowheads="1"/>
                </p:cNvSpPr>
                <p:nvPr/>
              </p:nvSpPr>
              <p:spPr bwMode="auto">
                <a:xfrm>
                  <a:off x="1008" y="2976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36" name="Oval 12"/>
                <p:cNvSpPr>
                  <a:spLocks noChangeArrowheads="1"/>
                </p:cNvSpPr>
                <p:nvPr/>
              </p:nvSpPr>
              <p:spPr bwMode="auto">
                <a:xfrm>
                  <a:off x="624" y="340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37" name="Oval 13"/>
                <p:cNvSpPr>
                  <a:spLocks noChangeArrowheads="1"/>
                </p:cNvSpPr>
                <p:nvPr/>
              </p:nvSpPr>
              <p:spPr bwMode="auto">
                <a:xfrm>
                  <a:off x="1392" y="288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38" name="Oval 14"/>
                <p:cNvSpPr>
                  <a:spLocks noChangeArrowheads="1"/>
                </p:cNvSpPr>
                <p:nvPr/>
              </p:nvSpPr>
              <p:spPr bwMode="auto">
                <a:xfrm>
                  <a:off x="2160" y="3216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39" name="Oval 15"/>
                <p:cNvSpPr>
                  <a:spLocks noChangeArrowheads="1"/>
                </p:cNvSpPr>
                <p:nvPr/>
              </p:nvSpPr>
              <p:spPr bwMode="auto">
                <a:xfrm>
                  <a:off x="1440" y="384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40" name="Oval 16"/>
                <p:cNvSpPr>
                  <a:spLocks noChangeArrowheads="1"/>
                </p:cNvSpPr>
                <p:nvPr/>
              </p:nvSpPr>
              <p:spPr bwMode="auto">
                <a:xfrm>
                  <a:off x="1584" y="3888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41" name="Oval 17"/>
                <p:cNvSpPr>
                  <a:spLocks noChangeArrowheads="1"/>
                </p:cNvSpPr>
                <p:nvPr/>
              </p:nvSpPr>
              <p:spPr bwMode="auto">
                <a:xfrm>
                  <a:off x="1680" y="3984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42" name="Oval 18"/>
                <p:cNvSpPr>
                  <a:spLocks noChangeArrowheads="1"/>
                </p:cNvSpPr>
                <p:nvPr/>
              </p:nvSpPr>
              <p:spPr bwMode="auto">
                <a:xfrm>
                  <a:off x="2064" y="3552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43" name="Oval 19"/>
                <p:cNvSpPr>
                  <a:spLocks noChangeArrowheads="1"/>
                </p:cNvSpPr>
                <p:nvPr/>
              </p:nvSpPr>
              <p:spPr bwMode="auto">
                <a:xfrm>
                  <a:off x="864" y="326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44" name="Oval 20"/>
                <p:cNvSpPr>
                  <a:spLocks noChangeArrowheads="1"/>
                </p:cNvSpPr>
                <p:nvPr/>
              </p:nvSpPr>
              <p:spPr bwMode="auto">
                <a:xfrm>
                  <a:off x="1968" y="3840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45" name="Oval 21"/>
                <p:cNvSpPr>
                  <a:spLocks noChangeArrowheads="1"/>
                </p:cNvSpPr>
                <p:nvPr/>
              </p:nvSpPr>
              <p:spPr bwMode="auto">
                <a:xfrm>
                  <a:off x="2304" y="3408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846" name="Group 22"/>
              <p:cNvGrpSpPr>
                <a:grpSpLocks/>
              </p:cNvGrpSpPr>
              <p:nvPr/>
            </p:nvGrpSpPr>
            <p:grpSpPr bwMode="auto">
              <a:xfrm>
                <a:off x="3072" y="2716"/>
                <a:ext cx="2283" cy="1356"/>
                <a:chOff x="3072" y="2716"/>
                <a:chExt cx="2283" cy="1356"/>
              </a:xfrm>
            </p:grpSpPr>
            <p:sp>
              <p:nvSpPr>
                <p:cNvPr id="205847" name="Rectangle 23"/>
                <p:cNvSpPr>
                  <a:spLocks noChangeArrowheads="1"/>
                </p:cNvSpPr>
                <p:nvPr/>
              </p:nvSpPr>
              <p:spPr bwMode="auto">
                <a:xfrm rot="13694486">
                  <a:off x="3336" y="3267"/>
                  <a:ext cx="288" cy="71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48" name="Rectangle 24"/>
                <p:cNvSpPr>
                  <a:spLocks noChangeArrowheads="1"/>
                </p:cNvSpPr>
                <p:nvPr/>
              </p:nvSpPr>
              <p:spPr bwMode="auto">
                <a:xfrm rot="6111585">
                  <a:off x="4043" y="3037"/>
                  <a:ext cx="288" cy="91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49" name="Rectangle 25"/>
                <p:cNvSpPr>
                  <a:spLocks noChangeArrowheads="1"/>
                </p:cNvSpPr>
                <p:nvPr/>
              </p:nvSpPr>
              <p:spPr bwMode="auto">
                <a:xfrm rot="11302415">
                  <a:off x="3635" y="2785"/>
                  <a:ext cx="288" cy="591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50" name="Rectangle 26"/>
                <p:cNvSpPr>
                  <a:spLocks noChangeArrowheads="1"/>
                </p:cNvSpPr>
                <p:nvPr/>
              </p:nvSpPr>
              <p:spPr bwMode="auto">
                <a:xfrm rot="9679373">
                  <a:off x="4338" y="2716"/>
                  <a:ext cx="288" cy="891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51" name="Rectangle 27"/>
                <p:cNvSpPr>
                  <a:spLocks noChangeArrowheads="1"/>
                </p:cNvSpPr>
                <p:nvPr/>
              </p:nvSpPr>
              <p:spPr bwMode="auto">
                <a:xfrm rot="7648232">
                  <a:off x="4802" y="3404"/>
                  <a:ext cx="288" cy="81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52" name="Line 28"/>
                <p:cNvSpPr>
                  <a:spLocks noChangeShapeType="1"/>
                </p:cNvSpPr>
                <p:nvPr/>
              </p:nvSpPr>
              <p:spPr bwMode="auto">
                <a:xfrm>
                  <a:off x="4349" y="2736"/>
                  <a:ext cx="283" cy="8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53" name="Line 29"/>
                <p:cNvSpPr>
                  <a:spLocks noChangeShapeType="1"/>
                </p:cNvSpPr>
                <p:nvPr/>
              </p:nvSpPr>
              <p:spPr bwMode="auto">
                <a:xfrm>
                  <a:off x="3742" y="3384"/>
                  <a:ext cx="890" cy="20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54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3742" y="2776"/>
                  <a:ext cx="81" cy="6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55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3216" y="3384"/>
                  <a:ext cx="526" cy="4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56" name="Line 32"/>
                <p:cNvSpPr>
                  <a:spLocks noChangeShapeType="1"/>
                </p:cNvSpPr>
                <p:nvPr/>
              </p:nvSpPr>
              <p:spPr bwMode="auto">
                <a:xfrm>
                  <a:off x="4632" y="3586"/>
                  <a:ext cx="648" cy="4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57" name="Oval 33"/>
                <p:cNvSpPr>
                  <a:spLocks noChangeArrowheads="1"/>
                </p:cNvSpPr>
                <p:nvPr/>
              </p:nvSpPr>
              <p:spPr bwMode="auto">
                <a:xfrm>
                  <a:off x="4944" y="3216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58" name="Oval 34"/>
                <p:cNvSpPr>
                  <a:spLocks noChangeArrowheads="1"/>
                </p:cNvSpPr>
                <p:nvPr/>
              </p:nvSpPr>
              <p:spPr bwMode="auto">
                <a:xfrm>
                  <a:off x="4224" y="3840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59" name="Oval 35"/>
                <p:cNvSpPr>
                  <a:spLocks noChangeArrowheads="1"/>
                </p:cNvSpPr>
                <p:nvPr/>
              </p:nvSpPr>
              <p:spPr bwMode="auto">
                <a:xfrm>
                  <a:off x="4368" y="3888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0" name="Oval 36"/>
                <p:cNvSpPr>
                  <a:spLocks noChangeArrowheads="1"/>
                </p:cNvSpPr>
                <p:nvPr/>
              </p:nvSpPr>
              <p:spPr bwMode="auto">
                <a:xfrm>
                  <a:off x="4464" y="3984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1" name="Oval 37"/>
                <p:cNvSpPr>
                  <a:spLocks noChangeArrowheads="1"/>
                </p:cNvSpPr>
                <p:nvPr/>
              </p:nvSpPr>
              <p:spPr bwMode="auto">
                <a:xfrm>
                  <a:off x="4848" y="355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2" name="Oval 38"/>
                <p:cNvSpPr>
                  <a:spLocks noChangeArrowheads="1"/>
                </p:cNvSpPr>
                <p:nvPr/>
              </p:nvSpPr>
              <p:spPr bwMode="auto">
                <a:xfrm>
                  <a:off x="4752" y="384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3" name="Oval 39"/>
                <p:cNvSpPr>
                  <a:spLocks noChangeArrowheads="1"/>
                </p:cNvSpPr>
                <p:nvPr/>
              </p:nvSpPr>
              <p:spPr bwMode="auto">
                <a:xfrm>
                  <a:off x="3552" y="283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4" name="Oval 40"/>
                <p:cNvSpPr>
                  <a:spLocks noChangeArrowheads="1"/>
                </p:cNvSpPr>
                <p:nvPr/>
              </p:nvSpPr>
              <p:spPr bwMode="auto">
                <a:xfrm>
                  <a:off x="4080" y="3072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5" name="Oval 41"/>
                <p:cNvSpPr>
                  <a:spLocks noChangeArrowheads="1"/>
                </p:cNvSpPr>
                <p:nvPr/>
              </p:nvSpPr>
              <p:spPr bwMode="auto">
                <a:xfrm>
                  <a:off x="3072" y="360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6" name="Oval 42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7" name="Oval 43"/>
                <p:cNvSpPr>
                  <a:spLocks noChangeArrowheads="1"/>
                </p:cNvSpPr>
                <p:nvPr/>
              </p:nvSpPr>
              <p:spPr bwMode="auto">
                <a:xfrm>
                  <a:off x="3456" y="316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8" name="Oval 44"/>
                <p:cNvSpPr>
                  <a:spLocks noChangeArrowheads="1"/>
                </p:cNvSpPr>
                <p:nvPr/>
              </p:nvSpPr>
              <p:spPr bwMode="auto">
                <a:xfrm>
                  <a:off x="3168" y="307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9" name="Oval 45"/>
                <p:cNvSpPr>
                  <a:spLocks noChangeArrowheads="1"/>
                </p:cNvSpPr>
                <p:nvPr/>
              </p:nvSpPr>
              <p:spPr bwMode="auto">
                <a:xfrm>
                  <a:off x="4032" y="3120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70" name="Oval 46"/>
                <p:cNvSpPr>
                  <a:spLocks noChangeArrowheads="1"/>
                </p:cNvSpPr>
                <p:nvPr/>
              </p:nvSpPr>
              <p:spPr bwMode="auto">
                <a:xfrm>
                  <a:off x="4176" y="2976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 Generalization Bounds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Linear Hypothesis space: </a:t>
            </a:r>
          </a:p>
          <a:p>
            <a:pPr lvl="1">
              <a:lnSpc>
                <a:spcPct val="90000"/>
              </a:lnSpc>
            </a:pPr>
            <a:r>
              <a:rPr lang="en-US"/>
              <a:t>h(x) = argsort v</a:t>
            </a:r>
            <a:r>
              <a:rPr lang="en-US" baseline="-25000"/>
              <a:t>i</a:t>
            </a:r>
            <a:r>
              <a:rPr lang="en-US"/>
              <a:t>.x</a:t>
            </a:r>
          </a:p>
          <a:p>
            <a:pPr lvl="2">
              <a:lnSpc>
                <a:spcPct val="90000"/>
              </a:lnSpc>
            </a:pPr>
            <a:r>
              <a:rPr lang="en-US"/>
              <a:t>v</a:t>
            </a:r>
            <a:r>
              <a:rPr lang="en-US" baseline="-25000"/>
              <a:t>i</a:t>
            </a:r>
            <a:r>
              <a:rPr lang="en-US"/>
              <a:t>, x </a:t>
            </a:r>
            <a:r>
              <a:rPr lang="en-US">
                <a:sym typeface="Symbol" pitchFamily="18" charset="2"/>
              </a:rPr>
              <a:t></a:t>
            </a:r>
            <a:r>
              <a:rPr lang="en-US" b="1">
                <a:sym typeface="Symbol" pitchFamily="18" charset="2"/>
              </a:rPr>
              <a:t>R</a:t>
            </a:r>
            <a:r>
              <a:rPr lang="en-US" baseline="30000">
                <a:sym typeface="Symbol" pitchFamily="18" charset="2"/>
              </a:rPr>
              <a:t>d</a:t>
            </a:r>
            <a:r>
              <a:rPr lang="en-US">
                <a:sym typeface="Symbol" pitchFamily="18" charset="2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>
                <a:sym typeface="Symbol" pitchFamily="18" charset="2"/>
              </a:rPr>
              <a:t>argsort returns </a:t>
            </a:r>
            <a:r>
              <a:rPr lang="en-US" i="1">
                <a:sym typeface="Symbol" pitchFamily="18" charset="2"/>
              </a:rPr>
              <a:t>permutation </a:t>
            </a:r>
            <a:r>
              <a:rPr lang="en-US">
                <a:sym typeface="Symbol" pitchFamily="18" charset="2"/>
              </a:rPr>
              <a:t>of {1,...,k}</a:t>
            </a:r>
            <a:endParaRPr lang="en-US" sz="2000">
              <a:sym typeface="Symbol" pitchFamily="18" charset="2"/>
            </a:endParaRPr>
          </a:p>
          <a:p>
            <a:r>
              <a:rPr lang="en-US">
                <a:sym typeface="Symbol" pitchFamily="18" charset="2"/>
              </a:rPr>
              <a:t>CC margin-based bound</a:t>
            </a:r>
          </a:p>
          <a:p>
            <a:pPr lvl="1"/>
            <a:r>
              <a:rPr lang="en-US">
                <a:sym typeface="Symbol" pitchFamily="18" charset="2"/>
              </a:rPr>
              <a:t> = min</a:t>
            </a:r>
            <a:r>
              <a:rPr lang="en-US" baseline="-25000">
                <a:sym typeface="Symbol" pitchFamily="18" charset="2"/>
              </a:rPr>
              <a:t>(x,y)</a:t>
            </a:r>
            <a:r>
              <a:rPr lang="en-US" b="1" baseline="-25000">
                <a:sym typeface="Symbol" pitchFamily="18" charset="2"/>
              </a:rPr>
              <a:t>S</a:t>
            </a:r>
            <a:r>
              <a:rPr lang="en-US">
                <a:sym typeface="Symbol" pitchFamily="18" charset="2"/>
              </a:rPr>
              <a:t> min </a:t>
            </a:r>
            <a:r>
              <a:rPr lang="en-US" baseline="-25000">
                <a:sym typeface="Symbol" pitchFamily="18" charset="2"/>
              </a:rPr>
              <a:t>(i </a:t>
            </a:r>
            <a:r>
              <a:rPr lang="en-US" baseline="-25000">
                <a:cs typeface="Times New Roman" pitchFamily="18" charset="0"/>
                <a:sym typeface="MT Extra" pitchFamily="18" charset="2"/>
              </a:rPr>
              <a:t>&lt;</a:t>
            </a:r>
            <a:r>
              <a:rPr lang="en-US" baseline="-25000">
                <a:sym typeface="Symbol" pitchFamily="18" charset="2"/>
              </a:rPr>
              <a:t> j)</a:t>
            </a:r>
            <a:r>
              <a:rPr lang="en-US" b="1" baseline="-25000">
                <a:sym typeface="Symbol" pitchFamily="18" charset="2"/>
              </a:rPr>
              <a:t>y</a:t>
            </a:r>
            <a:r>
              <a:rPr lang="en-US">
                <a:sym typeface="Symbol" pitchFamily="18" charset="2"/>
              </a:rPr>
              <a:t> v</a:t>
            </a:r>
            <a:r>
              <a:rPr lang="en-US" baseline="-25000">
                <a:sym typeface="Symbol" pitchFamily="18" charset="2"/>
              </a:rPr>
              <a:t>i</a:t>
            </a:r>
            <a:r>
              <a:rPr lang="en-US">
                <a:sym typeface="Symbol" pitchFamily="18" charset="2"/>
              </a:rPr>
              <a:t>.x – v</a:t>
            </a:r>
            <a:r>
              <a:rPr lang="en-US" baseline="-25000">
                <a:sym typeface="Symbol" pitchFamily="18" charset="2"/>
              </a:rPr>
              <a:t>j</a:t>
            </a:r>
            <a:r>
              <a:rPr lang="en-US">
                <a:sym typeface="Symbol" pitchFamily="18" charset="2"/>
              </a:rPr>
              <a:t>.x</a:t>
            </a:r>
          </a:p>
        </p:txBody>
      </p:sp>
      <p:grpSp>
        <p:nvGrpSpPr>
          <p:cNvPr id="130068" name="Group 20"/>
          <p:cNvGrpSpPr>
            <a:grpSpLocks/>
          </p:cNvGrpSpPr>
          <p:nvPr/>
        </p:nvGrpSpPr>
        <p:grpSpPr bwMode="auto">
          <a:xfrm>
            <a:off x="5791200" y="2362200"/>
            <a:ext cx="2971800" cy="1765300"/>
            <a:chOff x="3072" y="2716"/>
            <a:chExt cx="2283" cy="1356"/>
          </a:xfrm>
        </p:grpSpPr>
        <p:sp>
          <p:nvSpPr>
            <p:cNvPr id="130069" name="Rectangle 21"/>
            <p:cNvSpPr>
              <a:spLocks noChangeArrowheads="1"/>
            </p:cNvSpPr>
            <p:nvPr/>
          </p:nvSpPr>
          <p:spPr bwMode="auto">
            <a:xfrm rot="13694486">
              <a:off x="3336" y="3267"/>
              <a:ext cx="288" cy="71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0" name="Rectangle 22"/>
            <p:cNvSpPr>
              <a:spLocks noChangeArrowheads="1"/>
            </p:cNvSpPr>
            <p:nvPr/>
          </p:nvSpPr>
          <p:spPr bwMode="auto">
            <a:xfrm rot="6111585">
              <a:off x="4043" y="3037"/>
              <a:ext cx="288" cy="91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1" name="Rectangle 23"/>
            <p:cNvSpPr>
              <a:spLocks noChangeArrowheads="1"/>
            </p:cNvSpPr>
            <p:nvPr/>
          </p:nvSpPr>
          <p:spPr bwMode="auto">
            <a:xfrm rot="11302415">
              <a:off x="3635" y="2785"/>
              <a:ext cx="288" cy="59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2" name="Rectangle 24"/>
            <p:cNvSpPr>
              <a:spLocks noChangeArrowheads="1"/>
            </p:cNvSpPr>
            <p:nvPr/>
          </p:nvSpPr>
          <p:spPr bwMode="auto">
            <a:xfrm rot="9679373">
              <a:off x="4338" y="2716"/>
              <a:ext cx="288" cy="89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3" name="Rectangle 25"/>
            <p:cNvSpPr>
              <a:spLocks noChangeArrowheads="1"/>
            </p:cNvSpPr>
            <p:nvPr/>
          </p:nvSpPr>
          <p:spPr bwMode="auto">
            <a:xfrm rot="7648232">
              <a:off x="4802" y="3404"/>
              <a:ext cx="288" cy="8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4" name="Line 26"/>
            <p:cNvSpPr>
              <a:spLocks noChangeShapeType="1"/>
            </p:cNvSpPr>
            <p:nvPr/>
          </p:nvSpPr>
          <p:spPr bwMode="auto">
            <a:xfrm>
              <a:off x="4349" y="2736"/>
              <a:ext cx="283" cy="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5" name="Line 27"/>
            <p:cNvSpPr>
              <a:spLocks noChangeShapeType="1"/>
            </p:cNvSpPr>
            <p:nvPr/>
          </p:nvSpPr>
          <p:spPr bwMode="auto">
            <a:xfrm>
              <a:off x="3742" y="3384"/>
              <a:ext cx="890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6" name="Line 28"/>
            <p:cNvSpPr>
              <a:spLocks noChangeShapeType="1"/>
            </p:cNvSpPr>
            <p:nvPr/>
          </p:nvSpPr>
          <p:spPr bwMode="auto">
            <a:xfrm flipH="1">
              <a:off x="3742" y="2776"/>
              <a:ext cx="81" cy="6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7" name="Line 29"/>
            <p:cNvSpPr>
              <a:spLocks noChangeShapeType="1"/>
            </p:cNvSpPr>
            <p:nvPr/>
          </p:nvSpPr>
          <p:spPr bwMode="auto">
            <a:xfrm flipH="1">
              <a:off x="3216" y="3384"/>
              <a:ext cx="526" cy="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8" name="Line 30"/>
            <p:cNvSpPr>
              <a:spLocks noChangeShapeType="1"/>
            </p:cNvSpPr>
            <p:nvPr/>
          </p:nvSpPr>
          <p:spPr bwMode="auto">
            <a:xfrm>
              <a:off x="4632" y="3586"/>
              <a:ext cx="648" cy="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9" name="Oval 31"/>
            <p:cNvSpPr>
              <a:spLocks noChangeArrowheads="1"/>
            </p:cNvSpPr>
            <p:nvPr/>
          </p:nvSpPr>
          <p:spPr bwMode="auto">
            <a:xfrm>
              <a:off x="4944" y="3216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0" name="Oval 32"/>
            <p:cNvSpPr>
              <a:spLocks noChangeArrowheads="1"/>
            </p:cNvSpPr>
            <p:nvPr/>
          </p:nvSpPr>
          <p:spPr bwMode="auto">
            <a:xfrm>
              <a:off x="4224" y="3840"/>
              <a:ext cx="48" cy="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1" name="Oval 33"/>
            <p:cNvSpPr>
              <a:spLocks noChangeArrowheads="1"/>
            </p:cNvSpPr>
            <p:nvPr/>
          </p:nvSpPr>
          <p:spPr bwMode="auto">
            <a:xfrm>
              <a:off x="4368" y="3888"/>
              <a:ext cx="48" cy="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2" name="Oval 34"/>
            <p:cNvSpPr>
              <a:spLocks noChangeArrowheads="1"/>
            </p:cNvSpPr>
            <p:nvPr/>
          </p:nvSpPr>
          <p:spPr bwMode="auto">
            <a:xfrm>
              <a:off x="4464" y="3984"/>
              <a:ext cx="48" cy="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3" name="Oval 35"/>
            <p:cNvSpPr>
              <a:spLocks noChangeArrowheads="1"/>
            </p:cNvSpPr>
            <p:nvPr/>
          </p:nvSpPr>
          <p:spPr bwMode="auto">
            <a:xfrm>
              <a:off x="4848" y="355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4" name="Oval 36"/>
            <p:cNvSpPr>
              <a:spLocks noChangeArrowheads="1"/>
            </p:cNvSpPr>
            <p:nvPr/>
          </p:nvSpPr>
          <p:spPr bwMode="auto">
            <a:xfrm>
              <a:off x="4752" y="38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5" name="Oval 37"/>
            <p:cNvSpPr>
              <a:spLocks noChangeArrowheads="1"/>
            </p:cNvSpPr>
            <p:nvPr/>
          </p:nvSpPr>
          <p:spPr bwMode="auto">
            <a:xfrm>
              <a:off x="3552" y="28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6" name="Oval 38"/>
            <p:cNvSpPr>
              <a:spLocks noChangeArrowheads="1"/>
            </p:cNvSpPr>
            <p:nvPr/>
          </p:nvSpPr>
          <p:spPr bwMode="auto">
            <a:xfrm>
              <a:off x="4080" y="3072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7" name="Oval 39"/>
            <p:cNvSpPr>
              <a:spLocks noChangeArrowheads="1"/>
            </p:cNvSpPr>
            <p:nvPr/>
          </p:nvSpPr>
          <p:spPr bwMode="auto">
            <a:xfrm>
              <a:off x="3072" y="36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8" name="Oval 40"/>
            <p:cNvSpPr>
              <a:spLocks noChangeArrowheads="1"/>
            </p:cNvSpPr>
            <p:nvPr/>
          </p:nvSpPr>
          <p:spPr bwMode="auto">
            <a:xfrm>
              <a:off x="3312" y="33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9" name="Oval 41"/>
            <p:cNvSpPr>
              <a:spLocks noChangeArrowheads="1"/>
            </p:cNvSpPr>
            <p:nvPr/>
          </p:nvSpPr>
          <p:spPr bwMode="auto">
            <a:xfrm>
              <a:off x="3456" y="31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0" name="Oval 42"/>
            <p:cNvSpPr>
              <a:spLocks noChangeArrowheads="1"/>
            </p:cNvSpPr>
            <p:nvPr/>
          </p:nvSpPr>
          <p:spPr bwMode="auto">
            <a:xfrm>
              <a:off x="3168" y="307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1" name="Oval 43"/>
            <p:cNvSpPr>
              <a:spLocks noChangeArrowheads="1"/>
            </p:cNvSpPr>
            <p:nvPr/>
          </p:nvSpPr>
          <p:spPr bwMode="auto">
            <a:xfrm>
              <a:off x="4032" y="312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2" name="Oval 44"/>
            <p:cNvSpPr>
              <a:spLocks noChangeArrowheads="1"/>
            </p:cNvSpPr>
            <p:nvPr/>
          </p:nvSpPr>
          <p:spPr bwMode="auto">
            <a:xfrm>
              <a:off x="4176" y="297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30093" name="Object 45"/>
          <p:cNvGraphicFramePr>
            <a:graphicFrameLocks noChangeAspect="1"/>
          </p:cNvGraphicFramePr>
          <p:nvPr/>
        </p:nvGraphicFramePr>
        <p:xfrm>
          <a:off x="1295400" y="3886200"/>
          <a:ext cx="40481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משוואה" r:id="rId4" imgW="1739900" imgH="482600" progId="Equation.3">
                  <p:embed/>
                </p:oleObj>
              </mc:Choice>
              <mc:Fallback>
                <p:oleObj name="משוואה" r:id="rId4" imgW="1739900" imgH="482600" progId="Equation.3">
                  <p:embed/>
                  <p:pic>
                    <p:nvPicPr>
                      <p:cNvPr id="130093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886200"/>
                        <a:ext cx="4048125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95" name="Rectangle 47"/>
          <p:cNvSpPr>
            <a:spLocks noChangeArrowheads="1"/>
          </p:cNvSpPr>
          <p:nvPr/>
        </p:nvSpPr>
        <p:spPr bwMode="auto">
          <a:xfrm>
            <a:off x="1066800" y="5029200"/>
            <a:ext cx="396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1800" dirty="0"/>
              <a:t> m - number of examples</a:t>
            </a: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1800" dirty="0"/>
              <a:t> R - </a:t>
            </a:r>
            <a:r>
              <a:rPr lang="en-US" sz="1800" dirty="0" err="1"/>
              <a:t>max</a:t>
            </a:r>
            <a:r>
              <a:rPr lang="en-US" sz="1800" baseline="-25000" dirty="0" err="1"/>
              <a:t>x</a:t>
            </a:r>
            <a:r>
              <a:rPr lang="en-US" sz="1800" dirty="0"/>
              <a:t> ||x||</a:t>
            </a: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1800" dirty="0"/>
              <a:t> </a:t>
            </a:r>
            <a:r>
              <a:rPr lang="en-US" sz="1800" dirty="0">
                <a:sym typeface="Symbol" pitchFamily="18" charset="2"/>
              </a:rPr>
              <a:t></a:t>
            </a:r>
            <a:r>
              <a:rPr lang="en-US" sz="1800" dirty="0"/>
              <a:t> - confidence</a:t>
            </a: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1800" dirty="0"/>
              <a:t> C - average # constraints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58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VC-style Generalization Bounds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Linear Hypothesis space: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h(x) = </a:t>
            </a:r>
            <a:r>
              <a:rPr lang="en-US" dirty="0" err="1"/>
              <a:t>argsort</a:t>
            </a:r>
            <a:r>
              <a:rPr lang="en-US" dirty="0"/>
              <a:t> </a:t>
            </a:r>
            <a:r>
              <a:rPr lang="en-US" dirty="0" err="1"/>
              <a:t>v</a:t>
            </a:r>
            <a:r>
              <a:rPr lang="en-US" baseline="-25000" dirty="0" err="1"/>
              <a:t>i</a:t>
            </a:r>
            <a:r>
              <a:rPr lang="en-US" dirty="0" err="1"/>
              <a:t>.x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v</a:t>
            </a:r>
            <a:r>
              <a:rPr lang="en-US" baseline="-25000" dirty="0"/>
              <a:t>i</a:t>
            </a:r>
            <a:r>
              <a:rPr lang="en-US" dirty="0"/>
              <a:t>, x </a:t>
            </a:r>
            <a:r>
              <a:rPr lang="en-US" dirty="0">
                <a:sym typeface="Symbol" pitchFamily="18" charset="2"/>
              </a:rPr>
              <a:t></a:t>
            </a:r>
            <a:r>
              <a:rPr lang="en-US" b="1" dirty="0">
                <a:sym typeface="Symbol" pitchFamily="18" charset="2"/>
              </a:rPr>
              <a:t>R</a:t>
            </a:r>
            <a:r>
              <a:rPr lang="en-US" baseline="30000" dirty="0">
                <a:sym typeface="Symbol" pitchFamily="18" charset="2"/>
              </a:rPr>
              <a:t>d</a:t>
            </a:r>
            <a:r>
              <a:rPr lang="en-US" dirty="0">
                <a:sym typeface="Symbol" pitchFamily="18" charset="2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dirty="0" err="1">
                <a:sym typeface="Symbol" pitchFamily="18" charset="2"/>
              </a:rPr>
              <a:t>argsort</a:t>
            </a:r>
            <a:r>
              <a:rPr lang="en-US" dirty="0">
                <a:sym typeface="Symbol" pitchFamily="18" charset="2"/>
              </a:rPr>
              <a:t> returns </a:t>
            </a:r>
            <a:r>
              <a:rPr lang="en-US" i="1" dirty="0">
                <a:sym typeface="Symbol" pitchFamily="18" charset="2"/>
              </a:rPr>
              <a:t>permutation </a:t>
            </a:r>
            <a:r>
              <a:rPr lang="en-US" dirty="0">
                <a:sym typeface="Symbol" pitchFamily="18" charset="2"/>
              </a:rPr>
              <a:t>of {1,...,k}</a:t>
            </a:r>
            <a:endParaRPr lang="en-US" sz="2000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CC VC-based bound</a:t>
            </a:r>
            <a:endParaRPr lang="en-US" sz="2800" dirty="0"/>
          </a:p>
        </p:txBody>
      </p:sp>
      <p:graphicFrame>
        <p:nvGraphicFramePr>
          <p:cNvPr id="142366" name="Object 30"/>
          <p:cNvGraphicFramePr>
            <a:graphicFrameLocks noChangeAspect="1"/>
          </p:cNvGraphicFramePr>
          <p:nvPr/>
        </p:nvGraphicFramePr>
        <p:xfrm>
          <a:off x="887413" y="3505200"/>
          <a:ext cx="724535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8" name="משוואה" r:id="rId4" imgW="2755900" imgH="457200" progId="Equation.3">
                  <p:embed/>
                </p:oleObj>
              </mc:Choice>
              <mc:Fallback>
                <p:oleObj name="משוואה" r:id="rId4" imgW="2755900" imgH="457200" progId="Equation.3">
                  <p:embed/>
                  <p:pic>
                    <p:nvPicPr>
                      <p:cNvPr id="14236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3505200"/>
                        <a:ext cx="724535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67" name="Rectangle 31"/>
          <p:cNvSpPr>
            <a:spLocks noChangeArrowheads="1"/>
          </p:cNvSpPr>
          <p:nvPr/>
        </p:nvSpPr>
        <p:spPr bwMode="auto">
          <a:xfrm>
            <a:off x="1143000" y="4800600"/>
            <a:ext cx="4038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 m - number of examples</a:t>
            </a: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 d - dimension of input space</a:t>
            </a: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 delta - confidence</a:t>
            </a: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 k - number of classes</a:t>
            </a:r>
          </a:p>
        </p:txBody>
      </p:sp>
      <p:grpSp>
        <p:nvGrpSpPr>
          <p:cNvPr id="142373" name="Group 37"/>
          <p:cNvGrpSpPr>
            <a:grpSpLocks/>
          </p:cNvGrpSpPr>
          <p:nvPr/>
        </p:nvGrpSpPr>
        <p:grpSpPr bwMode="auto">
          <a:xfrm>
            <a:off x="5943600" y="1828800"/>
            <a:ext cx="1066800" cy="800100"/>
            <a:chOff x="3840" y="864"/>
            <a:chExt cx="1152" cy="864"/>
          </a:xfrm>
        </p:grpSpPr>
        <p:sp>
          <p:nvSpPr>
            <p:cNvPr id="142368" name="Line 32"/>
            <p:cNvSpPr>
              <a:spLocks noChangeShapeType="1"/>
            </p:cNvSpPr>
            <p:nvPr/>
          </p:nvSpPr>
          <p:spPr bwMode="auto">
            <a:xfrm>
              <a:off x="3984" y="864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69" name="Line 33"/>
            <p:cNvSpPr>
              <a:spLocks noChangeShapeType="1"/>
            </p:cNvSpPr>
            <p:nvPr/>
          </p:nvSpPr>
          <p:spPr bwMode="auto">
            <a:xfrm flipH="1">
              <a:off x="3840" y="1296"/>
              <a:ext cx="43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70" name="Line 34"/>
            <p:cNvSpPr>
              <a:spLocks noChangeShapeType="1"/>
            </p:cNvSpPr>
            <p:nvPr/>
          </p:nvSpPr>
          <p:spPr bwMode="auto">
            <a:xfrm flipV="1">
              <a:off x="4272" y="1248"/>
              <a:ext cx="38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71" name="Line 35"/>
            <p:cNvSpPr>
              <a:spLocks noChangeShapeType="1"/>
            </p:cNvSpPr>
            <p:nvPr/>
          </p:nvSpPr>
          <p:spPr bwMode="auto">
            <a:xfrm>
              <a:off x="4656" y="1248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72" name="Line 36"/>
            <p:cNvSpPr>
              <a:spLocks noChangeShapeType="1"/>
            </p:cNvSpPr>
            <p:nvPr/>
          </p:nvSpPr>
          <p:spPr bwMode="auto">
            <a:xfrm flipV="1">
              <a:off x="4656" y="86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2407" name="Group 71"/>
          <p:cNvGrpSpPr>
            <a:grpSpLocks/>
          </p:cNvGrpSpPr>
          <p:nvPr/>
        </p:nvGrpSpPr>
        <p:grpSpPr bwMode="auto">
          <a:xfrm rot="5400000">
            <a:off x="7151688" y="1382712"/>
            <a:ext cx="1981200" cy="1501775"/>
            <a:chOff x="3792" y="384"/>
            <a:chExt cx="2976" cy="2256"/>
          </a:xfrm>
        </p:grpSpPr>
        <p:sp>
          <p:nvSpPr>
            <p:cNvPr id="142375" name="Line 39"/>
            <p:cNvSpPr>
              <a:spLocks noChangeShapeType="1"/>
            </p:cNvSpPr>
            <p:nvPr/>
          </p:nvSpPr>
          <p:spPr bwMode="auto">
            <a:xfrm>
              <a:off x="4128" y="912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76" name="Line 40"/>
            <p:cNvSpPr>
              <a:spLocks noChangeShapeType="1"/>
            </p:cNvSpPr>
            <p:nvPr/>
          </p:nvSpPr>
          <p:spPr bwMode="auto">
            <a:xfrm flipH="1">
              <a:off x="3984" y="1344"/>
              <a:ext cx="43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77" name="Line 41"/>
            <p:cNvSpPr>
              <a:spLocks noChangeShapeType="1"/>
            </p:cNvSpPr>
            <p:nvPr/>
          </p:nvSpPr>
          <p:spPr bwMode="auto">
            <a:xfrm flipV="1">
              <a:off x="4416" y="1296"/>
              <a:ext cx="38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78" name="Line 42"/>
            <p:cNvSpPr>
              <a:spLocks noChangeShapeType="1"/>
            </p:cNvSpPr>
            <p:nvPr/>
          </p:nvSpPr>
          <p:spPr bwMode="auto">
            <a:xfrm>
              <a:off x="4800" y="129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79" name="Line 43"/>
            <p:cNvSpPr>
              <a:spLocks noChangeShapeType="1"/>
            </p:cNvSpPr>
            <p:nvPr/>
          </p:nvSpPr>
          <p:spPr bwMode="auto">
            <a:xfrm flipV="1">
              <a:off x="4800" y="912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80" name="Line 44"/>
            <p:cNvSpPr>
              <a:spLocks noChangeShapeType="1"/>
            </p:cNvSpPr>
            <p:nvPr/>
          </p:nvSpPr>
          <p:spPr bwMode="auto">
            <a:xfrm>
              <a:off x="4992" y="91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82" name="Line 46"/>
            <p:cNvSpPr>
              <a:spLocks noChangeShapeType="1"/>
            </p:cNvSpPr>
            <p:nvPr/>
          </p:nvSpPr>
          <p:spPr bwMode="auto">
            <a:xfrm flipH="1" flipV="1">
              <a:off x="4752" y="384"/>
              <a:ext cx="24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83" name="Line 47"/>
            <p:cNvSpPr>
              <a:spLocks noChangeShapeType="1"/>
            </p:cNvSpPr>
            <p:nvPr/>
          </p:nvSpPr>
          <p:spPr bwMode="auto">
            <a:xfrm>
              <a:off x="5424" y="912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84" name="Line 48"/>
            <p:cNvSpPr>
              <a:spLocks noChangeShapeType="1"/>
            </p:cNvSpPr>
            <p:nvPr/>
          </p:nvSpPr>
          <p:spPr bwMode="auto">
            <a:xfrm flipV="1">
              <a:off x="5424" y="528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85" name="Line 49"/>
            <p:cNvSpPr>
              <a:spLocks noChangeShapeType="1"/>
            </p:cNvSpPr>
            <p:nvPr/>
          </p:nvSpPr>
          <p:spPr bwMode="auto">
            <a:xfrm flipV="1">
              <a:off x="5136" y="148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86" name="Line 50"/>
            <p:cNvSpPr>
              <a:spLocks noChangeShapeType="1"/>
            </p:cNvSpPr>
            <p:nvPr/>
          </p:nvSpPr>
          <p:spPr bwMode="auto">
            <a:xfrm flipH="1">
              <a:off x="5424" y="1152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87" name="Line 51"/>
            <p:cNvSpPr>
              <a:spLocks noChangeShapeType="1"/>
            </p:cNvSpPr>
            <p:nvPr/>
          </p:nvSpPr>
          <p:spPr bwMode="auto">
            <a:xfrm>
              <a:off x="5568" y="1152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88" name="Line 52"/>
            <p:cNvSpPr>
              <a:spLocks noChangeShapeType="1"/>
            </p:cNvSpPr>
            <p:nvPr/>
          </p:nvSpPr>
          <p:spPr bwMode="auto">
            <a:xfrm>
              <a:off x="5424" y="1488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95" name="Line 59"/>
            <p:cNvSpPr>
              <a:spLocks noChangeShapeType="1"/>
            </p:cNvSpPr>
            <p:nvPr/>
          </p:nvSpPr>
          <p:spPr bwMode="auto">
            <a:xfrm flipV="1">
              <a:off x="5760" y="1632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96" name="Line 60"/>
            <p:cNvSpPr>
              <a:spLocks noChangeShapeType="1"/>
            </p:cNvSpPr>
            <p:nvPr/>
          </p:nvSpPr>
          <p:spPr bwMode="auto">
            <a:xfrm flipH="1">
              <a:off x="3792" y="177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97" name="Line 61"/>
            <p:cNvSpPr>
              <a:spLocks noChangeShapeType="1"/>
            </p:cNvSpPr>
            <p:nvPr/>
          </p:nvSpPr>
          <p:spPr bwMode="auto">
            <a:xfrm>
              <a:off x="6048" y="1296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98" name="Line 62"/>
            <p:cNvSpPr>
              <a:spLocks noChangeShapeType="1"/>
            </p:cNvSpPr>
            <p:nvPr/>
          </p:nvSpPr>
          <p:spPr bwMode="auto">
            <a:xfrm>
              <a:off x="6192" y="1632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01" name="Line 65"/>
            <p:cNvSpPr>
              <a:spLocks noChangeShapeType="1"/>
            </p:cNvSpPr>
            <p:nvPr/>
          </p:nvSpPr>
          <p:spPr bwMode="auto">
            <a:xfrm flipH="1">
              <a:off x="4320" y="1536"/>
              <a:ext cx="81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02" name="Line 66"/>
            <p:cNvSpPr>
              <a:spLocks noChangeShapeType="1"/>
            </p:cNvSpPr>
            <p:nvPr/>
          </p:nvSpPr>
          <p:spPr bwMode="auto">
            <a:xfrm>
              <a:off x="5760" y="182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03" name="Line 67"/>
            <p:cNvSpPr>
              <a:spLocks noChangeShapeType="1"/>
            </p:cNvSpPr>
            <p:nvPr/>
          </p:nvSpPr>
          <p:spPr bwMode="auto">
            <a:xfrm flipV="1">
              <a:off x="6048" y="720"/>
              <a:ext cx="67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04" name="Line 68"/>
            <p:cNvSpPr>
              <a:spLocks noChangeShapeType="1"/>
            </p:cNvSpPr>
            <p:nvPr/>
          </p:nvSpPr>
          <p:spPr bwMode="auto">
            <a:xfrm>
              <a:off x="3984" y="1776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05" name="Line 69"/>
            <p:cNvSpPr>
              <a:spLocks noChangeShapeType="1"/>
            </p:cNvSpPr>
            <p:nvPr/>
          </p:nvSpPr>
          <p:spPr bwMode="auto">
            <a:xfrm>
              <a:off x="5760" y="182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06" name="Line 70"/>
            <p:cNvSpPr>
              <a:spLocks noChangeShapeType="1"/>
            </p:cNvSpPr>
            <p:nvPr/>
          </p:nvSpPr>
          <p:spPr bwMode="auto">
            <a:xfrm>
              <a:off x="4320" y="216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6190148" y="4343400"/>
            <a:ext cx="2895600" cy="2227288"/>
          </a:xfrm>
          <a:prstGeom prst="wedgeRectCallout">
            <a:avLst>
              <a:gd name="adj1" fmla="val -102386"/>
              <a:gd name="adj2" fmla="val -2536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Performance: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even though this is 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the right thing to do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, and differences can be observed in low dimensional cases, in high dimensional cases, the impact is not always significant. </a:t>
            </a:r>
            <a:endParaRPr lang="en-US" sz="1200" baseline="-25000" dirty="0" smtClean="0">
              <a:latin typeface="Calibri"/>
              <a:cs typeface="Calibri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43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Beyond MultiClass Classification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Ranking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category ranking (over classes)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ordinal regression (over examples)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err="1" smtClean="0"/>
              <a:t>Multilabel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800" b="1" dirty="0"/>
              <a:t>x</a:t>
            </a:r>
            <a:r>
              <a:rPr lang="en-US" sz="1800" dirty="0"/>
              <a:t> is both </a:t>
            </a:r>
            <a:r>
              <a:rPr lang="en-US" sz="1800" dirty="0">
                <a:solidFill>
                  <a:srgbClr val="FF0000"/>
                </a:solidFill>
              </a:rPr>
              <a:t>red</a:t>
            </a:r>
            <a:r>
              <a:rPr lang="en-US" sz="1800" dirty="0"/>
              <a:t> and </a:t>
            </a:r>
            <a:r>
              <a:rPr lang="en-US" sz="1800" dirty="0">
                <a:solidFill>
                  <a:schemeClr val="accent2"/>
                </a:solidFill>
              </a:rPr>
              <a:t>blue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Complex relationships</a:t>
            </a:r>
          </a:p>
          <a:p>
            <a:pPr lvl="1">
              <a:lnSpc>
                <a:spcPct val="90000"/>
              </a:lnSpc>
            </a:pPr>
            <a:r>
              <a:rPr lang="en-US" sz="1800" b="1" dirty="0"/>
              <a:t>x</a:t>
            </a:r>
            <a:r>
              <a:rPr lang="en-US" sz="1800" dirty="0"/>
              <a:t> is more </a:t>
            </a:r>
            <a:r>
              <a:rPr lang="en-US" sz="1800" dirty="0">
                <a:solidFill>
                  <a:srgbClr val="FF0000"/>
                </a:solidFill>
              </a:rPr>
              <a:t>red</a:t>
            </a:r>
            <a:r>
              <a:rPr lang="en-US" sz="1800" dirty="0"/>
              <a:t> than </a:t>
            </a:r>
            <a:r>
              <a:rPr lang="en-US" sz="1800" dirty="0">
                <a:solidFill>
                  <a:schemeClr val="accent2"/>
                </a:solidFill>
              </a:rPr>
              <a:t>blue</a:t>
            </a:r>
            <a:r>
              <a:rPr lang="en-US" sz="1800" dirty="0"/>
              <a:t>, but not </a:t>
            </a:r>
            <a:r>
              <a:rPr lang="en-US" sz="1800" dirty="0">
                <a:solidFill>
                  <a:schemeClr val="accent1"/>
                </a:solidFill>
              </a:rPr>
              <a:t>green</a:t>
            </a:r>
            <a:endParaRPr lang="en-US" sz="1800" dirty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Millions </a:t>
            </a:r>
            <a:r>
              <a:rPr lang="en-US" sz="2000" dirty="0"/>
              <a:t>of classes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sequence labeling (e.g. POS tagging</a:t>
            </a:r>
            <a:r>
              <a:rPr lang="en-US" sz="18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The same algorithms can be applied to these problems, namely, to </a:t>
            </a:r>
            <a:r>
              <a:rPr lang="en-US" sz="1800" dirty="0" smtClean="0">
                <a:solidFill>
                  <a:srgbClr val="0000FF"/>
                </a:solidFill>
              </a:rPr>
              <a:t>Structured Prediction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0000FF"/>
                </a:solidFill>
              </a:rPr>
              <a:t>This observation is the starting point for CS546.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01000" cy="990600"/>
          </a:xfrm>
        </p:spPr>
        <p:txBody>
          <a:bodyPr/>
          <a:lstStyle/>
          <a:p>
            <a:r>
              <a:rPr lang="en-US" sz="3200" dirty="0"/>
              <a:t>(more) Multi-Categorical Output Tasks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</a:rPr>
              <a:t>Sequential Prediction</a:t>
            </a:r>
            <a:r>
              <a:rPr lang="en-US" sz="2000" dirty="0"/>
              <a:t> (</a:t>
            </a:r>
            <a:r>
              <a:rPr lang="en-US" sz="2000" i="1" dirty="0"/>
              <a:t>y</a:t>
            </a:r>
            <a:r>
              <a:rPr lang="en-US" sz="2000" dirty="0"/>
              <a:t> </a:t>
            </a:r>
            <a:r>
              <a:rPr lang="en-US" sz="1800" b="1" baseline="-25000" dirty="0">
                <a:solidFill>
                  <a:srgbClr val="FF9900"/>
                </a:solidFill>
              </a:rPr>
              <a:t> </a:t>
            </a:r>
            <a:r>
              <a:rPr lang="en-US" sz="1800" dirty="0">
                <a:sym typeface="Symbol" pitchFamily="18" charset="2"/>
              </a:rPr>
              <a:t></a:t>
            </a:r>
            <a:r>
              <a:rPr lang="en-US" sz="2000" dirty="0"/>
              <a:t> {1,...,K}</a:t>
            </a:r>
            <a:r>
              <a:rPr lang="en-US" sz="2000" baseline="30000" dirty="0"/>
              <a:t>+</a:t>
            </a:r>
            <a:r>
              <a:rPr lang="en-US" sz="2000" dirty="0"/>
              <a:t>)</a:t>
            </a:r>
          </a:p>
          <a:p>
            <a:pPr lvl="1">
              <a:buFont typeface="Wingdings" pitchFamily="2" charset="2"/>
              <a:buNone/>
            </a:pPr>
            <a:r>
              <a:rPr lang="en-US" sz="1800" i="1" dirty="0"/>
              <a:t>e.g. POS tagging (‘(NVNNA)’)</a:t>
            </a:r>
          </a:p>
          <a:p>
            <a:pPr lvl="1">
              <a:buFont typeface="Wingdings" pitchFamily="2" charset="2"/>
              <a:buNone/>
            </a:pPr>
            <a:r>
              <a:rPr lang="en-US" sz="1800" i="1" dirty="0"/>
              <a:t>	</a:t>
            </a:r>
            <a:r>
              <a:rPr lang="en-US" sz="1800" dirty="0"/>
              <a:t>“This is a sentence.” </a:t>
            </a:r>
            <a:r>
              <a:rPr lang="en-US" sz="2400" b="1" dirty="0">
                <a:sym typeface="Symbol" pitchFamily="18" charset="2"/>
              </a:rPr>
              <a:t></a:t>
            </a:r>
            <a:r>
              <a:rPr lang="en-US" sz="1800" dirty="0"/>
              <a:t> D V </a:t>
            </a:r>
            <a:r>
              <a:rPr lang="en-US" sz="1800" dirty="0" smtClean="0"/>
              <a:t>D N </a:t>
            </a:r>
            <a:endParaRPr lang="en-US" sz="1800" i="1" dirty="0"/>
          </a:p>
          <a:p>
            <a:pPr lvl="1">
              <a:buFont typeface="Wingdings" pitchFamily="2" charset="2"/>
              <a:buNone/>
            </a:pPr>
            <a:r>
              <a:rPr lang="en-US" sz="1800" i="1" dirty="0"/>
              <a:t>e.g. phrase identification</a:t>
            </a:r>
          </a:p>
          <a:p>
            <a:pPr lvl="1">
              <a:buFont typeface="Wingdings" pitchFamily="2" charset="2"/>
              <a:buNone/>
            </a:pPr>
            <a:r>
              <a:rPr lang="en-US" sz="1800" i="1" dirty="0"/>
              <a:t>Many</a:t>
            </a:r>
            <a:r>
              <a:rPr lang="en-US" sz="1800" dirty="0"/>
              <a:t> labels: K</a:t>
            </a:r>
            <a:r>
              <a:rPr lang="en-US" sz="1800" baseline="30000" dirty="0"/>
              <a:t>L</a:t>
            </a:r>
            <a:r>
              <a:rPr lang="en-US" sz="1800" dirty="0"/>
              <a:t> for length L sentence</a:t>
            </a:r>
          </a:p>
          <a:p>
            <a:r>
              <a:rPr lang="en-US" sz="2000" dirty="0">
                <a:solidFill>
                  <a:srgbClr val="0000FF"/>
                </a:solidFill>
              </a:rPr>
              <a:t>Structured Output Prediction</a:t>
            </a:r>
            <a:r>
              <a:rPr lang="en-US" sz="2000" dirty="0"/>
              <a:t> (</a:t>
            </a:r>
            <a:r>
              <a:rPr lang="en-US" sz="2000" i="1" dirty="0"/>
              <a:t>y</a:t>
            </a:r>
            <a:r>
              <a:rPr lang="en-US" sz="2000" dirty="0"/>
              <a:t> </a:t>
            </a:r>
            <a:r>
              <a:rPr lang="en-US" sz="1800" b="1" baseline="-25000" dirty="0">
                <a:solidFill>
                  <a:srgbClr val="FF9900"/>
                </a:solidFill>
              </a:rPr>
              <a:t> </a:t>
            </a:r>
            <a:r>
              <a:rPr lang="en-US" sz="18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i="1" dirty="0"/>
              <a:t>C</a:t>
            </a:r>
            <a:r>
              <a:rPr lang="en-US" sz="2000" dirty="0"/>
              <a:t>({1,...,K}</a:t>
            </a:r>
            <a:r>
              <a:rPr lang="en-US" sz="2000" baseline="30000" dirty="0"/>
              <a:t>+</a:t>
            </a:r>
            <a:r>
              <a:rPr lang="en-US" sz="2000" dirty="0"/>
              <a:t>))</a:t>
            </a:r>
          </a:p>
          <a:p>
            <a:pPr lvl="1">
              <a:buFont typeface="Wingdings" pitchFamily="2" charset="2"/>
              <a:buNone/>
            </a:pPr>
            <a:r>
              <a:rPr lang="en-US" sz="1800" i="1" dirty="0"/>
              <a:t>e.g. parse tree, multi-level phrase identification</a:t>
            </a:r>
          </a:p>
          <a:p>
            <a:pPr lvl="1">
              <a:buFont typeface="Wingdings" pitchFamily="2" charset="2"/>
              <a:buNone/>
            </a:pPr>
            <a:r>
              <a:rPr lang="en-US" sz="1800" i="1" dirty="0"/>
              <a:t>e.g. sequential prediction</a:t>
            </a:r>
            <a:endParaRPr lang="en-US" sz="1800" dirty="0"/>
          </a:p>
          <a:p>
            <a:pPr lvl="1">
              <a:buFont typeface="Wingdings" pitchFamily="2" charset="2"/>
              <a:buNone/>
            </a:pPr>
            <a:r>
              <a:rPr lang="en-US" sz="1800" dirty="0"/>
              <a:t>Constrained by </a:t>
            </a:r>
          </a:p>
          <a:p>
            <a:pPr lvl="1">
              <a:buFont typeface="Wingdings" pitchFamily="2" charset="2"/>
              <a:buNone/>
            </a:pPr>
            <a:r>
              <a:rPr lang="en-US" sz="1800" dirty="0"/>
              <a:t>	domain, problem, data, background knowledge, etc...</a:t>
            </a:r>
          </a:p>
        </p:txBody>
      </p:sp>
    </p:spTree>
    <p:extLst>
      <p:ext uri="{BB962C8B-B14F-4D97-AF65-F5344CB8AC3E}">
        <p14:creationId xmlns:p14="http://schemas.microsoft.com/office/powerpoint/2010/main" val="422358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Boosting Approach</a:t>
            </a:r>
            <a:r>
              <a:rPr lang="en-US" sz="3200" dirty="0"/>
              <a:t/>
            </a:r>
            <a:br>
              <a:rPr lang="en-US" sz="3200" dirty="0"/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Algorithm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Select a small </a:t>
            </a:r>
            <a:r>
              <a:rPr lang="en-US" dirty="0"/>
              <a:t>subset of </a:t>
            </a:r>
            <a:r>
              <a:rPr lang="en-US" dirty="0" smtClean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</a:t>
            </a:r>
            <a:r>
              <a:rPr lang="en-US" dirty="0" smtClean="0"/>
              <a:t>erive a rough </a:t>
            </a:r>
            <a:r>
              <a:rPr lang="en-US" dirty="0"/>
              <a:t>rule of thumb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</a:t>
            </a:r>
            <a:r>
              <a:rPr lang="en-US" dirty="0" smtClean="0"/>
              <a:t>xamine </a:t>
            </a:r>
            <a:r>
              <a:rPr lang="en-US" dirty="0"/>
              <a:t>2nd set of examples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</a:t>
            </a:r>
            <a:r>
              <a:rPr lang="en-US" dirty="0" smtClean="0"/>
              <a:t>erive </a:t>
            </a:r>
            <a:r>
              <a:rPr lang="en-US" dirty="0"/>
              <a:t>2nd rule of thumb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Repeat </a:t>
            </a:r>
            <a:r>
              <a:rPr lang="en-US" dirty="0"/>
              <a:t>T </a:t>
            </a:r>
            <a:r>
              <a:rPr lang="en-US" dirty="0" smtClean="0"/>
              <a:t>times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Combine the learned rules into a single hypothesis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Questions</a:t>
            </a:r>
            <a:r>
              <a:rPr 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How </a:t>
            </a:r>
            <a:r>
              <a:rPr lang="en-US" dirty="0"/>
              <a:t>to choose subsets of examples to </a:t>
            </a:r>
            <a:r>
              <a:rPr lang="en-US" dirty="0" smtClean="0"/>
              <a:t>examine on </a:t>
            </a:r>
            <a:r>
              <a:rPr lang="en-US" dirty="0"/>
              <a:t>each round?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How </a:t>
            </a:r>
            <a:r>
              <a:rPr lang="en-US" dirty="0"/>
              <a:t>to combine all the rules of thumb </a:t>
            </a:r>
            <a:r>
              <a:rPr lang="en-US" dirty="0" smtClean="0"/>
              <a:t>into single </a:t>
            </a:r>
            <a:r>
              <a:rPr lang="en-US" dirty="0"/>
              <a:t>prediction rule?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Boosting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General </a:t>
            </a:r>
            <a:r>
              <a:rPr lang="en-US" dirty="0"/>
              <a:t>method of converting </a:t>
            </a:r>
            <a:r>
              <a:rPr lang="en-US" dirty="0" smtClean="0"/>
              <a:t>rough rules </a:t>
            </a:r>
            <a:r>
              <a:rPr lang="en-US" dirty="0"/>
              <a:t>of thumb into highly accurate prediction rule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3333B2-3A36-4D34-BFAF-263E0A6B01EA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1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Theoretical Motivation</a:t>
            </a:r>
            <a:endParaRPr lang="en-US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085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“Strong</a:t>
                </a:r>
                <a:r>
                  <a:rPr lang="en-US" dirty="0"/>
                  <a:t>” PAC </a:t>
                </a:r>
                <a:r>
                  <a:rPr lang="en-US" dirty="0" smtClean="0"/>
                  <a:t>algorithm:</a:t>
                </a:r>
                <a:endParaRPr lang="en-US" dirty="0"/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for </a:t>
                </a:r>
                <a:r>
                  <a:rPr lang="en-US" dirty="0"/>
                  <a:t>any </a:t>
                </a:r>
                <a:r>
                  <a:rPr lang="en-US" dirty="0" smtClean="0"/>
                  <a:t>distribution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l-GR" dirty="0" smtClean="0">
                    <a:latin typeface="cmsy10"/>
                  </a:rPr>
                  <a:t>δ</a:t>
                </a:r>
                <a:r>
                  <a:rPr lang="en-US" dirty="0" smtClean="0"/>
                  <a:t>, </a:t>
                </a:r>
                <a:r>
                  <a:rPr lang="el-GR" dirty="0" smtClean="0">
                    <a:latin typeface="cmsy10"/>
                  </a:rPr>
                  <a:t>ε</a:t>
                </a:r>
                <a:r>
                  <a:rPr lang="en-US" dirty="0" smtClean="0"/>
                  <a:t> &gt; 0</a:t>
                </a:r>
                <a:endParaRPr lang="en-US" dirty="0"/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Given polynomially </a:t>
                </a:r>
                <a:r>
                  <a:rPr lang="en-US" dirty="0"/>
                  <a:t>many random </a:t>
                </a:r>
                <a:r>
                  <a:rPr lang="en-US" dirty="0" smtClean="0"/>
                  <a:t>examples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Finds </a:t>
                </a:r>
                <a:r>
                  <a:rPr lang="en-US" dirty="0"/>
                  <a:t>hypothesis with error </a:t>
                </a:r>
                <a:r>
                  <a:rPr lang="en-US" dirty="0" smtClean="0"/>
                  <a:t>≤</a:t>
                </a:r>
                <a:r>
                  <a:rPr lang="el-GR" dirty="0" smtClean="0">
                    <a:latin typeface="cmsy10"/>
                  </a:rPr>
                  <a:t>ε</a:t>
                </a:r>
                <a:r>
                  <a:rPr lang="en-US" dirty="0" smtClean="0">
                    <a:latin typeface="cmsy10"/>
                  </a:rPr>
                  <a:t> </a:t>
                </a:r>
                <a:r>
                  <a:rPr lang="en-US" dirty="0" smtClean="0"/>
                  <a:t>with probability </a:t>
                </a:r>
                <a:r>
                  <a:rPr lang="en-US" dirty="0" smtClean="0">
                    <a:latin typeface="cmsy10"/>
                  </a:rPr>
                  <a:t>≥</a:t>
                </a:r>
                <a:r>
                  <a:rPr lang="en-US" dirty="0" smtClean="0"/>
                  <a:t> (1-</a:t>
                </a:r>
                <a:r>
                  <a:rPr lang="el-GR" dirty="0">
                    <a:latin typeface="cmsy10"/>
                  </a:rPr>
                  <a:t> </a:t>
                </a:r>
                <a:r>
                  <a:rPr lang="el-GR" dirty="0" smtClean="0">
                    <a:latin typeface="cmsy10"/>
                  </a:rPr>
                  <a:t>δ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“Weak</a:t>
                </a:r>
                <a:r>
                  <a:rPr lang="en-US" dirty="0"/>
                  <a:t>” PAC </a:t>
                </a:r>
                <a:r>
                  <a:rPr lang="en-US" dirty="0" smtClean="0"/>
                  <a:t>algorithm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Same</a:t>
                </a:r>
                <a:r>
                  <a:rPr lang="en-US" dirty="0"/>
                  <a:t>, but only for </a:t>
                </a:r>
                <a:r>
                  <a:rPr lang="en-US" dirty="0" smtClean="0"/>
                  <a:t>some </a:t>
                </a:r>
                <a:r>
                  <a:rPr lang="el-GR" dirty="0" smtClean="0">
                    <a:latin typeface="cmsy10"/>
                  </a:rPr>
                  <a:t>ε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cmsy10"/>
                  </a:rPr>
                  <a:t>≤</a:t>
                </a:r>
                <a:r>
                  <a:rPr lang="en-US" dirty="0" smtClean="0"/>
                  <a:t> ½ -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ϒ</a:t>
                </a:r>
                <a:endParaRPr lang="en-US" dirty="0">
                  <a:latin typeface="cmmi10"/>
                </a:endParaRPr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[</a:t>
                </a:r>
                <a:r>
                  <a:rPr lang="en-US" dirty="0"/>
                  <a:t>Kearns &amp; Valiant ’88</a:t>
                </a:r>
                <a:r>
                  <a:rPr lang="en-US" dirty="0" smtClean="0"/>
                  <a:t>]: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Does </a:t>
                </a:r>
                <a:r>
                  <a:rPr lang="en-US" dirty="0"/>
                  <a:t>weak learnability imply strong learnability</a:t>
                </a:r>
                <a:r>
                  <a:rPr lang="en-US" dirty="0" smtClean="0"/>
                  <a:t>?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 smtClean="0"/>
                  <a:t>Anecdote: the importance of the distribution free assumption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sz="1800" dirty="0" smtClean="0"/>
                  <a:t>It does not hold if PAC is restricted to only the uniform distribution, say</a:t>
                </a:r>
                <a:endParaRPr lang="en-US" sz="1800" dirty="0"/>
              </a:p>
            </p:txBody>
          </p:sp>
        </mc:Choice>
        <mc:Fallback xmlns="">
          <p:sp>
            <p:nvSpPr>
              <p:cNvPr id="590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98" t="-1714" b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3333B2-3A36-4D34-BFAF-263E0A6B01EA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1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1" grpId="0" uiExpand="1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ANR@YOZKPGTFUVWXY5MI" val="2971"/>
  <p:tag name="FIRSTDANR@ELHXENZFUVWZY5H8" val="4613"/>
</p:tagLst>
</file>

<file path=ppt/theme/theme1.xml><?xml version="1.0" encoding="utf-8"?>
<a:theme xmlns:a="http://schemas.openxmlformats.org/drawingml/2006/main" name="CIS Class">
  <a:themeElements>
    <a:clrScheme name="Custom 2">
      <a:dk1>
        <a:srgbClr val="0F243E"/>
      </a:dk1>
      <a:lt1>
        <a:srgbClr val="FFFFFF"/>
      </a:lt1>
      <a:dk2>
        <a:srgbClr val="1F497D"/>
      </a:dk2>
      <a:lt2>
        <a:srgbClr val="FFFFFF"/>
      </a:lt2>
      <a:accent1>
        <a:srgbClr val="F79646"/>
      </a:accent1>
      <a:accent2>
        <a:srgbClr val="0F243E"/>
      </a:accent2>
      <a:accent3>
        <a:srgbClr val="17365D"/>
      </a:accent3>
      <a:accent4>
        <a:srgbClr val="8DB3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72977</TotalTime>
  <Words>6492</Words>
  <Application>Microsoft Office PowerPoint</Application>
  <PresentationFormat>On-screen Show (4:3)</PresentationFormat>
  <Paragraphs>1337</Paragraphs>
  <Slides>79</Slides>
  <Notes>46</Notes>
  <HiddenSlides>3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94" baseType="lpstr">
      <vt:lpstr>cmsy10</vt:lpstr>
      <vt:lpstr>Arial</vt:lpstr>
      <vt:lpstr>MS PGothic</vt:lpstr>
      <vt:lpstr>新細明體</vt:lpstr>
      <vt:lpstr>MT Extra</vt:lpstr>
      <vt:lpstr>Calibri</vt:lpstr>
      <vt:lpstr>cmmi10</vt:lpstr>
      <vt:lpstr>Wingdings</vt:lpstr>
      <vt:lpstr>Cambria Math</vt:lpstr>
      <vt:lpstr>Times</vt:lpstr>
      <vt:lpstr>Symbol</vt:lpstr>
      <vt:lpstr>Arial Narrow</vt:lpstr>
      <vt:lpstr>Times New Roman</vt:lpstr>
      <vt:lpstr>CIS Class</vt:lpstr>
      <vt:lpstr>משוואה</vt:lpstr>
      <vt:lpstr> CIS 519/419  Applied Machine Learning www.seas.upenn.edu/~cis519   </vt:lpstr>
      <vt:lpstr>Midterm Exams</vt:lpstr>
      <vt:lpstr>Projects</vt:lpstr>
      <vt:lpstr>Where are we?</vt:lpstr>
      <vt:lpstr>Boosting</vt:lpstr>
      <vt:lpstr>Boosting Notes </vt:lpstr>
      <vt:lpstr>Boosting Motivation</vt:lpstr>
      <vt:lpstr>The Boosting Approach </vt:lpstr>
      <vt:lpstr>Theoretical Motivation</vt:lpstr>
      <vt:lpstr>History</vt:lpstr>
      <vt:lpstr>A Formal View of Boosting</vt:lpstr>
      <vt:lpstr>Adaboost</vt:lpstr>
      <vt:lpstr>A Toy Example</vt:lpstr>
      <vt:lpstr>A Toy Example</vt:lpstr>
      <vt:lpstr>A Toy Example</vt:lpstr>
      <vt:lpstr>A Toy Example</vt:lpstr>
      <vt:lpstr>A Toy Example</vt:lpstr>
      <vt:lpstr>Analyzing Adaboost</vt:lpstr>
      <vt:lpstr>AdaBoost Proof (1)</vt:lpstr>
      <vt:lpstr>AdaBoost Proof (2)</vt:lpstr>
      <vt:lpstr>AdaBoost Proof(3)</vt:lpstr>
      <vt:lpstr>Boosting The Confidence</vt:lpstr>
      <vt:lpstr>Boosting The Confidence(2)</vt:lpstr>
      <vt:lpstr>Summary of Ensemble Methods </vt:lpstr>
      <vt:lpstr>Boosting</vt:lpstr>
      <vt:lpstr>Boosting: Different Perspectives</vt:lpstr>
      <vt:lpstr>Bagging</vt:lpstr>
      <vt:lpstr>Example: Bagged Decision Trees</vt:lpstr>
      <vt:lpstr>Random Forests (Bagged Trees++)</vt:lpstr>
      <vt:lpstr>So Far: Classification</vt:lpstr>
      <vt:lpstr>Multi-Categorical Output Tasks</vt:lpstr>
      <vt:lpstr>Setting</vt:lpstr>
      <vt:lpstr>Binary to Multiclass</vt:lpstr>
      <vt:lpstr>One-Vs-All</vt:lpstr>
      <vt:lpstr>Solving MultiClass with 1vs All learning</vt:lpstr>
      <vt:lpstr>Learning via One-Versus-All (OvA) Assumption</vt:lpstr>
      <vt:lpstr>All-Vs-All</vt:lpstr>
      <vt:lpstr>Learning via All-Verses-All (AvA) Assumption</vt:lpstr>
      <vt:lpstr>Classifying with AvA</vt:lpstr>
      <vt:lpstr>One-vs-All vs. All vs. All</vt:lpstr>
      <vt:lpstr>Error Correcting Codes Decomposition</vt:lpstr>
      <vt:lpstr>Problems with Decompositions</vt:lpstr>
      <vt:lpstr>1 Vs All:  Learning Architecture</vt:lpstr>
      <vt:lpstr>Another View on Binary Classification</vt:lpstr>
      <vt:lpstr>Recall: Winnow’s Extensions</vt:lpstr>
      <vt:lpstr>Extending Balanced</vt:lpstr>
      <vt:lpstr>Where are we?</vt:lpstr>
      <vt:lpstr>Recall: Margin for binary classifiers</vt:lpstr>
      <vt:lpstr>Multiclass Margin</vt:lpstr>
      <vt:lpstr>Multiclass SVM (Intuition)</vt:lpstr>
      <vt:lpstr>Multiclass SVM in the separable case</vt:lpstr>
      <vt:lpstr>Multiclass SVM: General case</vt:lpstr>
      <vt:lpstr>Multiclass SVM: General case</vt:lpstr>
      <vt:lpstr>Multiclass SVM</vt:lpstr>
      <vt:lpstr>Multiclass SVM: Summary</vt:lpstr>
      <vt:lpstr>Constraint Classification</vt:lpstr>
      <vt:lpstr>Linear Separability for Multiclass</vt:lpstr>
      <vt:lpstr>Constraint Classification</vt:lpstr>
      <vt:lpstr>Details: Kesler Construction &amp;  Multi-Class Separability</vt:lpstr>
      <vt:lpstr>Kesler’s Construction (1)</vt:lpstr>
      <vt:lpstr>Kesler’s Construction (2)</vt:lpstr>
      <vt:lpstr>Kesler’s Construction (3)</vt:lpstr>
      <vt:lpstr>Learning via Kesler’s Construction</vt:lpstr>
      <vt:lpstr>Perceptron in Kesler Construction </vt:lpstr>
      <vt:lpstr>Conservative update</vt:lpstr>
      <vt:lpstr>Multiclass Classification Summary 1: Multiclass Classification</vt:lpstr>
      <vt:lpstr>Multiclass Classification Summary 2: One-vs-all may not always work</vt:lpstr>
      <vt:lpstr>Summary 3:  Local Learning: One-vs-all classification</vt:lpstr>
      <vt:lpstr>Summary 4: Global Multiclass Approach [Constraint Classification, Har-Peled et. al ‘02]</vt:lpstr>
      <vt:lpstr>Significance  </vt:lpstr>
      <vt:lpstr>Margin</vt:lpstr>
      <vt:lpstr>Multiclass Margin</vt:lpstr>
      <vt:lpstr>Constraint Classification</vt:lpstr>
      <vt:lpstr>Multi-category to Constraint Classification</vt:lpstr>
      <vt:lpstr>Properties of Construction (Zimak et. al 2002, 2003)</vt:lpstr>
      <vt:lpstr>Margin Generalization Bounds</vt:lpstr>
      <vt:lpstr>VC-style Generalization Bounds</vt:lpstr>
      <vt:lpstr>Beyond MultiClass Classification</vt:lpstr>
      <vt:lpstr>(more) Multi-Categorical Output Tasks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Class</dc:title>
  <dc:creator>Dan Roth</dc:creator>
  <cp:lastModifiedBy>Roth, Dan</cp:lastModifiedBy>
  <cp:revision>723</cp:revision>
  <cp:lastPrinted>1999-09-23T14:21:26Z</cp:lastPrinted>
  <dcterms:created xsi:type="dcterms:W3CDTF">1997-12-27T05:03:42Z</dcterms:created>
  <dcterms:modified xsi:type="dcterms:W3CDTF">2018-11-21T16:01:58Z</dcterms:modified>
</cp:coreProperties>
</file>