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90"/>
  </p:notesMasterIdLst>
  <p:handoutMasterIdLst>
    <p:handoutMasterId r:id="rId91"/>
  </p:handoutMasterIdLst>
  <p:sldIdLst>
    <p:sldId id="947" r:id="rId2"/>
    <p:sldId id="1042" r:id="rId3"/>
    <p:sldId id="1043" r:id="rId4"/>
    <p:sldId id="1315" r:id="rId5"/>
    <p:sldId id="1316" r:id="rId6"/>
    <p:sldId id="1317" r:id="rId7"/>
    <p:sldId id="1318" r:id="rId8"/>
    <p:sldId id="1319" r:id="rId9"/>
    <p:sldId id="1225" r:id="rId10"/>
    <p:sldId id="1226" r:id="rId11"/>
    <p:sldId id="1230" r:id="rId12"/>
    <p:sldId id="1231" r:id="rId13"/>
    <p:sldId id="1232" r:id="rId14"/>
    <p:sldId id="1233" r:id="rId15"/>
    <p:sldId id="1234" r:id="rId16"/>
    <p:sldId id="1235" r:id="rId17"/>
    <p:sldId id="1236" r:id="rId18"/>
    <p:sldId id="1237" r:id="rId19"/>
    <p:sldId id="1238" r:id="rId20"/>
    <p:sldId id="1239" r:id="rId21"/>
    <p:sldId id="1240" r:id="rId22"/>
    <p:sldId id="1241" r:id="rId23"/>
    <p:sldId id="1242" r:id="rId24"/>
    <p:sldId id="1243" r:id="rId25"/>
    <p:sldId id="1244" r:id="rId26"/>
    <p:sldId id="1245" r:id="rId27"/>
    <p:sldId id="1246" r:id="rId28"/>
    <p:sldId id="1247" r:id="rId29"/>
    <p:sldId id="1248" r:id="rId30"/>
    <p:sldId id="1249" r:id="rId31"/>
    <p:sldId id="1250" r:id="rId32"/>
    <p:sldId id="1251" r:id="rId33"/>
    <p:sldId id="1252" r:id="rId34"/>
    <p:sldId id="1253" r:id="rId35"/>
    <p:sldId id="1254" r:id="rId36"/>
    <p:sldId id="1255" r:id="rId37"/>
    <p:sldId id="1256" r:id="rId38"/>
    <p:sldId id="1257" r:id="rId39"/>
    <p:sldId id="1258" r:id="rId40"/>
    <p:sldId id="1259" r:id="rId41"/>
    <p:sldId id="1260" r:id="rId42"/>
    <p:sldId id="1261" r:id="rId43"/>
    <p:sldId id="1262" r:id="rId44"/>
    <p:sldId id="1263" r:id="rId45"/>
    <p:sldId id="1264" r:id="rId46"/>
    <p:sldId id="1265" r:id="rId47"/>
    <p:sldId id="1266" r:id="rId48"/>
    <p:sldId id="1267" r:id="rId49"/>
    <p:sldId id="1268" r:id="rId50"/>
    <p:sldId id="1269" r:id="rId51"/>
    <p:sldId id="1270" r:id="rId52"/>
    <p:sldId id="1271" r:id="rId53"/>
    <p:sldId id="1277" r:id="rId54"/>
    <p:sldId id="1278" r:id="rId55"/>
    <p:sldId id="1279" r:id="rId56"/>
    <p:sldId id="1280" r:id="rId57"/>
    <p:sldId id="1281" r:id="rId58"/>
    <p:sldId id="1282" r:id="rId59"/>
    <p:sldId id="1283" r:id="rId60"/>
    <p:sldId id="1284" r:id="rId61"/>
    <p:sldId id="1285" r:id="rId62"/>
    <p:sldId id="1286" r:id="rId63"/>
    <p:sldId id="1287" r:id="rId64"/>
    <p:sldId id="1288" r:id="rId65"/>
    <p:sldId id="1289" r:id="rId66"/>
    <p:sldId id="1290" r:id="rId67"/>
    <p:sldId id="1291" r:id="rId68"/>
    <p:sldId id="1292" r:id="rId69"/>
    <p:sldId id="1293" r:id="rId70"/>
    <p:sldId id="1294" r:id="rId71"/>
    <p:sldId id="1295" r:id="rId72"/>
    <p:sldId id="1296" r:id="rId73"/>
    <p:sldId id="1297" r:id="rId74"/>
    <p:sldId id="1298" r:id="rId75"/>
    <p:sldId id="1299" r:id="rId76"/>
    <p:sldId id="1300" r:id="rId77"/>
    <p:sldId id="1301" r:id="rId78"/>
    <p:sldId id="1302" r:id="rId79"/>
    <p:sldId id="1303" r:id="rId80"/>
    <p:sldId id="1304" r:id="rId81"/>
    <p:sldId id="1305" r:id="rId82"/>
    <p:sldId id="1306" r:id="rId83"/>
    <p:sldId id="1307" r:id="rId84"/>
    <p:sldId id="1308" r:id="rId85"/>
    <p:sldId id="1309" r:id="rId86"/>
    <p:sldId id="1310" r:id="rId87"/>
    <p:sldId id="1311" r:id="rId88"/>
    <p:sldId id="1312" r:id="rId89"/>
  </p:sldIdLst>
  <p:sldSz cx="9144000" cy="6858000" type="screen4x3"/>
  <p:notesSz cx="7010400" cy="9321800"/>
  <p:embeddedFontLst>
    <p:embeddedFont>
      <p:font typeface="cmsy10" panose="020B0604020202020204"/>
      <p:regular r:id="rId92"/>
    </p:embeddedFont>
    <p:embeddedFont>
      <p:font typeface="Arial Narrow" panose="020B0606020202030204" pitchFamily="34" charset="0"/>
      <p:regular r:id="rId93"/>
      <p:bold r:id="rId94"/>
      <p:italic r:id="rId95"/>
      <p:boldItalic r:id="rId96"/>
    </p:embeddedFont>
    <p:embeddedFont>
      <p:font typeface="Cambria Math" panose="02040503050406030204" pitchFamily="18" charset="0"/>
      <p:regular r:id="rId97"/>
    </p:embeddedFont>
    <p:embeddedFont>
      <p:font typeface="Times" panose="02020603050405020304" pitchFamily="18" charset="0"/>
      <p:regular r:id="rId98"/>
      <p:bold r:id="rId99"/>
      <p:italic r:id="rId100"/>
      <p:boldItalic r:id="rId101"/>
    </p:embeddedFont>
    <p:embeddedFont>
      <p:font typeface="MT Extra" panose="020B0604020202020204" charset="0"/>
      <p:regular r:id="rId102"/>
    </p:embeddedFont>
    <p:embeddedFont>
      <p:font typeface="MS PGothic" panose="020B0600070205080204" pitchFamily="34" charset="-128"/>
      <p:regular r:id="rId103"/>
    </p:embeddedFont>
    <p:embeddedFont>
      <p:font typeface="cmmi10" panose="020B0604020202020204"/>
      <p:regular r:id="rId104"/>
    </p:embeddedFont>
    <p:embeddedFont>
      <p:font typeface="新細明體" panose="020B0604020202020204" charset="0"/>
      <p:regular r:id="rId105"/>
    </p:embeddedFont>
    <p:embeddedFont>
      <p:font typeface="Calibri" panose="020F0502020204030204" pitchFamily="34" charset="0"/>
      <p:regular r:id="rId106"/>
      <p:bold r:id="rId107"/>
      <p:italic r:id="rId108"/>
      <p:boldItalic r:id="rId109"/>
    </p:embeddedFont>
  </p:embeddedFontLst>
  <p:custDataLst>
    <p:tags r:id="rId1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947"/>
            <p14:sldId id="1042"/>
            <p14:sldId id="1043"/>
            <p14:sldId id="1315"/>
            <p14:sldId id="1316"/>
            <p14:sldId id="1317"/>
            <p14:sldId id="1318"/>
            <p14:sldId id="1319"/>
            <p14:sldId id="1225"/>
            <p14:sldId id="1226"/>
            <p14:sldId id="1230"/>
            <p14:sldId id="1231"/>
            <p14:sldId id="1232"/>
          </p14:sldIdLst>
        </p14:section>
        <p14:section name="Boosting" id="{FA2EC36F-12D4-4F68-B9E1-87A103ED6320}">
          <p14:sldIdLst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</p14:sldIdLst>
        </p14:section>
        <p14:section name="Multiclass" id="{0A28125E-9F83-4876-A8CA-04B9B74C1B39}">
          <p14:sldIdLst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  <p14:sldId id="1271"/>
            <p14:sldId id="1277"/>
            <p14:sldId id="1278"/>
            <p14:sldId id="1279"/>
            <p14:sldId id="1280"/>
            <p14:sldId id="1281"/>
            <p14:sldId id="1282"/>
            <p14:sldId id="1283"/>
            <p14:sldId id="1284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08"/>
            <p14:sldId id="1309"/>
            <p14:sldId id="1310"/>
            <p14:sldId id="1311"/>
            <p14:sldId id="1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FC0128"/>
    <a:srgbClr val="FF9900"/>
    <a:srgbClr val="0066FF"/>
    <a:srgbClr val="245795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3509" autoAdjust="0"/>
  </p:normalViewPr>
  <p:slideViewPr>
    <p:cSldViewPr>
      <p:cViewPr varScale="1">
        <p:scale>
          <a:sx n="130" d="100"/>
          <a:sy n="130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6624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16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11.fntdata"/><Relationship Id="rId110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2.fntdata"/><Relationship Id="rId10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font" Target="fonts/font5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5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8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13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2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9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19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20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0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7EC5-2932-47D7-BAE4-07EA984CB597}" type="slidenum">
              <a:rPr lang="en-US"/>
              <a:pPr/>
              <a:t>32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4446-D1C8-47AE-BD6B-079FE4C500C3}" type="slidenum">
              <a:rPr lang="en-US"/>
              <a:pPr/>
              <a:t>33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B055-DDBD-418F-907D-0F9752951106}" type="slidenum">
              <a:rPr lang="en-US"/>
              <a:pPr/>
              <a:t>34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6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B77E-B79D-439E-9B06-7F798D3C5CE6}" type="slidenum">
              <a:rPr lang="en-US"/>
              <a:pPr/>
              <a:t>35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45E5C-61E6-48DA-8547-74512B7DFD64}" type="slidenum">
              <a:rPr lang="en-US"/>
              <a:pPr/>
              <a:t>36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1A0E-24D3-491F-9BC9-67AB957DFA7E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BC79-3AD5-408B-8846-1D08DD759BA7}" type="slidenum">
              <a:rPr lang="en-US"/>
              <a:pPr/>
              <a:t>38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A611-F91F-492D-8D84-417D07C771FD}" type="slidenum">
              <a:rPr lang="en-US"/>
              <a:pPr/>
              <a:t>39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0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41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simple, and in some sense most general is the mult-class classification problem</a:t>
            </a:r>
          </a:p>
          <a:p>
            <a:endParaRPr lang="en-US"/>
          </a:p>
          <a:p>
            <a:r>
              <a:rPr lang="en-US"/>
              <a:t>describe each one...</a:t>
            </a:r>
          </a:p>
          <a:p>
            <a:endParaRPr lang="en-US"/>
          </a:p>
          <a:p>
            <a:r>
              <a:rPr lang="en-US"/>
              <a:t>Say: ALL OF THESE TASKS have a fairly limited output space... </a:t>
            </a:r>
          </a:p>
          <a:p>
            <a:r>
              <a:rPr lang="en-US"/>
              <a:t>IN THAT: NUMBER OF CLASSES IS PRETTY SMALL...</a:t>
            </a:r>
          </a:p>
          <a:p>
            <a:r>
              <a:rPr lang="en-US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3458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45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3755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8FAF-25C0-4663-86C1-740BBC64B952}" type="slidenum">
              <a:rPr lang="en-US"/>
              <a:pPr/>
              <a:t>46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OvA (one versus all)</a:t>
            </a:r>
          </a:p>
          <a:p>
            <a:r>
              <a:rPr lang="en-US"/>
              <a:t>	learn k </a:t>
            </a:r>
            <a:r>
              <a:rPr lang="en-US" i="1"/>
              <a:t>independent</a:t>
            </a:r>
            <a:r>
              <a:rPr lang="en-US"/>
              <a:t> classifiers</a:t>
            </a:r>
          </a:p>
          <a:p>
            <a:r>
              <a:rPr lang="en-US"/>
              <a:t>	each separate one class from rest</a:t>
            </a:r>
          </a:p>
          <a:p>
            <a:r>
              <a:rPr lang="en-US"/>
              <a:t>	blue, yellow, green – works fine</a:t>
            </a:r>
          </a:p>
          <a:p>
            <a:r>
              <a:rPr lang="en-US"/>
              <a:t>	red – impossible </a:t>
            </a:r>
          </a:p>
          <a:p>
            <a:endParaRPr lang="en-US"/>
          </a:p>
          <a:p>
            <a:r>
              <a:rPr lang="en-US"/>
              <a:t>	It’s possible that f(x) WILL classify correctly</a:t>
            </a:r>
          </a:p>
          <a:p>
            <a:r>
              <a:rPr lang="en-US"/>
              <a:t>	Can be shown that it may not</a:t>
            </a:r>
          </a:p>
          <a:p>
            <a:endParaRPr lang="en-US"/>
          </a:p>
          <a:p>
            <a:r>
              <a:rPr lang="en-US"/>
              <a:t>	Look at decision surface.</a:t>
            </a:r>
          </a:p>
          <a:p>
            <a:r>
              <a:rPr lang="en-US"/>
              <a:t>		Colored regions, THERE IS NO DISPUTE FROM CLASSIFIERS</a:t>
            </a:r>
          </a:p>
          <a:p>
            <a:r>
              <a:rPr lang="en-US"/>
              <a:t>		Black – all will be less than zero</a:t>
            </a:r>
          </a:p>
          <a:p>
            <a:r>
              <a:rPr lang="en-US"/>
              <a:t>		the rest depend on the magnitude of weight vectors</a:t>
            </a:r>
          </a:p>
          <a:p>
            <a:r>
              <a:rPr lang="en-US"/>
              <a:t>		... and how they are found</a:t>
            </a:r>
          </a:p>
          <a:p>
            <a:r>
              <a:rPr lang="en-US"/>
              <a:t>		</a:t>
            </a:r>
          </a:p>
          <a:p>
            <a:r>
              <a:rPr lang="en-US"/>
              <a:t>		IF RED HAS HIGH MAG </a:t>
            </a:r>
            <a:r>
              <a:rPr lang="en-US">
                <a:sym typeface="Wingdings" pitchFamily="2" charset="2"/>
              </a:rPr>
              <a:t> will dominate classification</a:t>
            </a:r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/>
              <a:t>	OVA uses rich enough rep</a:t>
            </a:r>
          </a:p>
          <a:p>
            <a:r>
              <a:rPr lang="en-US"/>
              <a:t>	Learning technique is inadequate</a:t>
            </a:r>
          </a:p>
          <a:p>
            <a:r>
              <a:rPr lang="en-US"/>
              <a:t>	binary classifiers it uses don’t have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5682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0D5-8C44-4FE0-A24D-49A3640E2A75}" type="slidenum">
              <a:rPr lang="en-US"/>
              <a:pPr/>
              <a:t>48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 dirty="0"/>
              <a:t>[ GENERAL NOTE: Focus on diagram, say it’s more powerful than WTA]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AvA</a:t>
            </a:r>
            <a:r>
              <a:rPr lang="en-US" dirty="0"/>
              <a:t> (All versus all)</a:t>
            </a:r>
          </a:p>
          <a:p>
            <a:r>
              <a:rPr lang="en-US" dirty="0"/>
              <a:t>	expand representation space</a:t>
            </a:r>
          </a:p>
          <a:p>
            <a:r>
              <a:rPr lang="en-US" dirty="0"/>
              <a:t>	learn (k choose 2) classifiers</a:t>
            </a:r>
          </a:p>
          <a:p>
            <a:r>
              <a:rPr lang="en-US" dirty="0"/>
              <a:t>	separate each pair of classes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example </a:t>
            </a:r>
            <a:r>
              <a:rPr lang="en-US" dirty="0" err="1"/>
              <a:t>Vred,green</a:t>
            </a:r>
            <a:r>
              <a:rPr lang="en-US" dirty="0"/>
              <a:t> separates all red points from greed points</a:t>
            </a:r>
          </a:p>
          <a:p>
            <a:endParaRPr lang="en-US" dirty="0"/>
          </a:p>
          <a:p>
            <a:r>
              <a:rPr lang="en-US" dirty="0"/>
              <a:t>Decision Surface</a:t>
            </a:r>
          </a:p>
          <a:p>
            <a:r>
              <a:rPr lang="en-US" dirty="0"/>
              <a:t>	Can cover any </a:t>
            </a:r>
            <a:r>
              <a:rPr lang="en-US" i="1" dirty="0"/>
              <a:t>example set </a:t>
            </a:r>
            <a:r>
              <a:rPr lang="en-US" dirty="0"/>
              <a:t>the WTA can generate</a:t>
            </a:r>
          </a:p>
          <a:p>
            <a:r>
              <a:rPr lang="en-US" dirty="0"/>
              <a:t>	BUT </a:t>
            </a:r>
          </a:p>
          <a:p>
            <a:r>
              <a:rPr lang="en-US" dirty="0"/>
              <a:t>           1. TOO COMPLEX</a:t>
            </a:r>
          </a:p>
          <a:p>
            <a:r>
              <a:rPr lang="en-US" dirty="0"/>
              <a:t>	  2. AMBIGUOUS – Black regions are unknown</a:t>
            </a:r>
          </a:p>
          <a:p>
            <a:r>
              <a:rPr lang="en-US" dirty="0"/>
              <a:t>	      tournament or majority vote necessary </a:t>
            </a:r>
          </a:p>
        </p:txBody>
      </p:sp>
    </p:spTree>
    <p:extLst>
      <p:ext uri="{BB962C8B-B14F-4D97-AF65-F5344CB8AC3E}">
        <p14:creationId xmlns:p14="http://schemas.microsoft.com/office/powerpoint/2010/main" val="47990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3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49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2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E81D-77C0-4266-BAB1-98A49B30A007}" type="slidenum">
              <a:rPr lang="en-US"/>
              <a:pPr/>
              <a:t>51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However, a PROBLEM W/ DECOMPOSITION TECHNIQUES</a:t>
            </a:r>
          </a:p>
          <a:p>
            <a:r>
              <a:rPr lang="en-US"/>
              <a:t>	Induced Binary problems are optimized INDEPENDENTLY</a:t>
            </a:r>
          </a:p>
          <a:p>
            <a:r>
              <a:rPr lang="en-US"/>
              <a:t>	NO GLOBAL METRIC IS USED.</a:t>
            </a:r>
          </a:p>
          <a:p>
            <a:endParaRPr lang="en-US"/>
          </a:p>
          <a:p>
            <a:r>
              <a:rPr lang="en-US"/>
              <a:t>FOR EXAMPLE, in MC, 	</a:t>
            </a:r>
          </a:p>
          <a:p>
            <a:r>
              <a:rPr lang="en-US"/>
              <a:t>	we don’t care about 1 vs rest performance</a:t>
            </a:r>
          </a:p>
          <a:p>
            <a:r>
              <a:rPr lang="en-US"/>
              <a:t>	only about the FINAL MC Classification</a:t>
            </a:r>
          </a:p>
          <a:p>
            <a:endParaRPr lang="en-US"/>
          </a:p>
          <a:p>
            <a:r>
              <a:rPr lang="en-US"/>
              <a:t>TRANSISTION: </a:t>
            </a:r>
          </a:p>
          <a:p>
            <a:r>
              <a:rPr lang="en-US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440682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52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749924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548-C92D-4A0E-BEEE-C886C1BDEDCD}" type="slidenum">
              <a:rPr lang="en-US"/>
              <a:pPr/>
              <a:t>53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0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54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5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969588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65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3464390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564598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F955-7E76-49DF-B377-C08DF1BB7C52}" type="slidenum">
              <a:rPr lang="en-US"/>
              <a:pPr/>
              <a:t>68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r>
              <a:rPr lang="en-US"/>
              <a:t>(LOOK AT SLIDE)!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Each example is labeled with a set of constraints.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Then, to maintain these preferences, we must maintain</a:t>
            </a:r>
          </a:p>
          <a:p>
            <a:pPr marL="228600" indent="-228600"/>
            <a:r>
              <a:rPr lang="en-US"/>
              <a:t>  fi &gt; fj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Linar case, we have </a:t>
            </a:r>
          </a:p>
          <a:p>
            <a:pPr marL="228600" indent="-228600"/>
            <a:r>
              <a:rPr lang="en-US"/>
              <a:t>wi.x  - wj.x &gt; 0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By rewriting all in one vector </a:t>
            </a:r>
          </a:p>
          <a:p>
            <a:pPr marL="228600" indent="-228600"/>
            <a:r>
              <a:rPr lang="en-US"/>
              <a:t>	(W = (w1,...))</a:t>
            </a:r>
          </a:p>
          <a:p>
            <a:pPr marL="228600" indent="-228600"/>
            <a:r>
              <a:rPr lang="en-US"/>
              <a:t>defining Xi = x in the ith component of Zero vector</a:t>
            </a:r>
          </a:p>
          <a:p>
            <a:pPr marL="228600" indent="-228600"/>
            <a:r>
              <a:rPr lang="en-US"/>
              <a:t>we can define NEW EXAMPLES</a:t>
            </a:r>
          </a:p>
          <a:p>
            <a:pPr marL="228600" indent="-228600"/>
            <a:r>
              <a:rPr lang="en-US"/>
              <a:t>	X IJ</a:t>
            </a:r>
          </a:p>
          <a:p>
            <a:pPr marL="228600" indent="-228600"/>
            <a:r>
              <a:rPr lang="en-US"/>
              <a:t>Now, the only thing to learn is W!!!!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[CLICK]</a:t>
            </a:r>
          </a:p>
          <a:p>
            <a:pPr marL="228600" indent="-228600"/>
            <a:r>
              <a:rPr lang="en-US"/>
              <a:t>Graphically, this produces a bunch of examples</a:t>
            </a:r>
          </a:p>
          <a:p>
            <a:pPr marL="228600" indent="-228600"/>
            <a:r>
              <a:rPr lang="en-US"/>
              <a:t> 	XIJ -- here we dipict also -XIJ as negative examples so that it is clear we are looking for a BINARY SEPARATION!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C36B-7B86-4DA5-865C-1280619E8C85}" type="slidenum">
              <a:rPr lang="en-US"/>
              <a:pPr/>
              <a:t>69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First noticed by Kesler in about 1965</a:t>
            </a:r>
          </a:p>
          <a:p>
            <a:endParaRPr lang="en-US"/>
          </a:p>
          <a:p>
            <a:r>
              <a:rPr lang="en-US"/>
              <a:t>Goal</a:t>
            </a:r>
          </a:p>
          <a:p>
            <a:r>
              <a:rPr lang="en-US"/>
              <a:t>	learn MC classifier</a:t>
            </a:r>
          </a:p>
          <a:p>
            <a:r>
              <a:rPr lang="en-US"/>
              <a:t>	wta (argmax) over linear functions</a:t>
            </a:r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Each example </a:t>
            </a:r>
          </a:p>
          <a:p>
            <a:r>
              <a:rPr lang="en-US"/>
              <a:t>	(x, RED) written as constraints</a:t>
            </a:r>
          </a:p>
          <a:p>
            <a:r>
              <a:rPr lang="en-US"/>
              <a:t>	RED &lt; BLUE, etc...</a:t>
            </a:r>
          </a:p>
          <a:p>
            <a:endParaRPr lang="en-US"/>
          </a:p>
          <a:p>
            <a:r>
              <a:rPr lang="en-US"/>
              <a:t>Learning goal</a:t>
            </a:r>
          </a:p>
          <a:p>
            <a:r>
              <a:rPr lang="en-US"/>
              <a:t>	find weight vectors such that</a:t>
            </a:r>
          </a:p>
          <a:p>
            <a:r>
              <a:rPr lang="en-US"/>
              <a:t>	v_red .x &gt; v_blue .x </a:t>
            </a:r>
          </a:p>
          <a:p>
            <a:r>
              <a:rPr lang="en-US"/>
              <a:t>	etc...</a:t>
            </a:r>
          </a:p>
        </p:txBody>
      </p:sp>
    </p:spTree>
    <p:extLst>
      <p:ext uri="{BB962C8B-B14F-4D97-AF65-F5344CB8AC3E}">
        <p14:creationId xmlns:p14="http://schemas.microsoft.com/office/powerpoint/2010/main" val="1739514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D5B5-4013-40AF-BF95-3E14E9282325}" type="slidenum">
              <a:rPr lang="en-US"/>
              <a:pPr/>
              <a:t>70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Conditions can be rewritten in kd dim</a:t>
            </a:r>
          </a:p>
          <a:p>
            <a:r>
              <a:rPr lang="en-US"/>
              <a:t>	blowup of 4 here</a:t>
            </a:r>
          </a:p>
          <a:p>
            <a:endParaRPr lang="en-US"/>
          </a:p>
          <a:p>
            <a:r>
              <a:rPr lang="en-US"/>
              <a:t>Let </a:t>
            </a:r>
          </a:p>
          <a:p>
            <a:r>
              <a:rPr lang="en-US"/>
              <a:t>	v – concatenation of 4 d-dim weight vectors</a:t>
            </a:r>
          </a:p>
          <a:p>
            <a:r>
              <a:rPr lang="en-US"/>
              <a:t>	0^d – d-dim zero vec</a:t>
            </a:r>
          </a:p>
          <a:p>
            <a:endParaRPr lang="en-US"/>
          </a:p>
          <a:p>
            <a:r>
              <a:rPr lang="en-US"/>
              <a:t>Rewrite v_red .x &gt; v_blue .x as </a:t>
            </a:r>
          </a:p>
          <a:p>
            <a:r>
              <a:rPr lang="en-US"/>
              <a:t>	BOLD(V) dot a pt in high dim  &gt; 0</a:t>
            </a:r>
          </a:p>
          <a:p>
            <a:r>
              <a:rPr lang="en-US"/>
              <a:t>	This is a positive point</a:t>
            </a:r>
          </a:p>
          <a:p>
            <a:r>
              <a:rPr lang="en-US"/>
              <a:t>	Also, a negative point </a:t>
            </a:r>
          </a:p>
          <a:p>
            <a:r>
              <a:rPr lang="en-US"/>
              <a:t>		-FOR LINEAR CASE, REDUNDANT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2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00A0-4DCB-487E-ABCE-49158885225C}" type="slidenum">
              <a:rPr lang="en-US"/>
              <a:pPr/>
              <a:t>71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general MC setting for linear functions is exactly the same</a:t>
            </a:r>
          </a:p>
          <a:p>
            <a:endParaRPr lang="en-US"/>
          </a:p>
          <a:p>
            <a:r>
              <a:rPr lang="en-US"/>
              <a:t>BOLD (V) is the weight vector we try to learn</a:t>
            </a:r>
          </a:p>
          <a:p>
            <a:r>
              <a:rPr lang="en-US"/>
              <a:t>BOLD (xij) is example in kd dim that says that</a:t>
            </a:r>
          </a:p>
          <a:p>
            <a:r>
              <a:rPr lang="en-US"/>
              <a:t>	i is preferred over j for example x</a:t>
            </a:r>
          </a:p>
          <a:p>
            <a:endParaRPr lang="en-US"/>
          </a:p>
          <a:p>
            <a:r>
              <a:rPr lang="en-US"/>
              <a:t>We create Positive examples where the winning class is prefered over all others</a:t>
            </a:r>
          </a:p>
          <a:p>
            <a:r>
              <a:rPr lang="en-US"/>
              <a:t>Negative examples, the same way.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8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A302-255A-4B0A-A648-814D7DE05C8D}" type="slidenum">
              <a:rPr lang="en-US"/>
              <a:pPr/>
              <a:t>72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goal of learning</a:t>
            </a:r>
          </a:p>
          <a:p>
            <a:r>
              <a:rPr lang="en-US"/>
              <a:t>	-SEPARATE positive from negative (P+ from P-)</a:t>
            </a:r>
          </a:p>
          <a:p>
            <a:endParaRPr lang="en-US"/>
          </a:p>
          <a:p>
            <a:r>
              <a:rPr lang="en-US"/>
              <a:t>Notice the output:</a:t>
            </a:r>
          </a:p>
          <a:p>
            <a:r>
              <a:rPr lang="en-US"/>
              <a:t>	- interpret the components of BOLD(v)</a:t>
            </a:r>
          </a:p>
          <a:p>
            <a:r>
              <a:rPr lang="en-US"/>
              <a:t>		as class weight vectors</a:t>
            </a:r>
          </a:p>
          <a:p>
            <a:r>
              <a:rPr lang="en-US"/>
              <a:t>	- a winner take all case </a:t>
            </a:r>
          </a:p>
          <a:p>
            <a:endParaRPr lang="en-US"/>
          </a:p>
          <a:p>
            <a:r>
              <a:rPr lang="en-US"/>
              <a:t>Interpretation of examples in kd</a:t>
            </a:r>
          </a:p>
          <a:p>
            <a:r>
              <a:rPr lang="en-US"/>
              <a:t>	each point specifies that i is preferred over j for example x</a:t>
            </a:r>
          </a:p>
          <a:p>
            <a:r>
              <a:rPr lang="en-US"/>
              <a:t>	linear case, these constraints ensure wta </a:t>
            </a:r>
          </a:p>
          <a:p>
            <a:endParaRPr lang="en-US"/>
          </a:p>
          <a:p>
            <a:r>
              <a:rPr lang="en-US"/>
              <a:t>Any WTA function can be learned</a:t>
            </a:r>
          </a:p>
          <a:p>
            <a:r>
              <a:rPr lang="en-US"/>
              <a:t>	- by perceptron convergence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34203734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4132844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Brief introduction to St. Out. problems</a:t>
            </a:r>
          </a:p>
          <a:p>
            <a:r>
              <a:rPr lang="en-US" dirty="0"/>
              <a:t>HIGHLIGHT THE DIFFERENCE BETWEEN LOCAL AND GLOBAL LEARNING!!!</a:t>
            </a:r>
          </a:p>
          <a:p>
            <a:endParaRPr lang="en-US" dirty="0"/>
          </a:p>
          <a:p>
            <a:r>
              <a:rPr lang="en-US" dirty="0"/>
              <a:t>Start w/ probably the simplest St. Out. problem:  MULTICLASS!!!</a:t>
            </a:r>
          </a:p>
          <a:p>
            <a:r>
              <a:rPr lang="en-US" dirty="0"/>
              <a:t>	where instead of viewing the label as a single integer, we can view it as a bit vector</a:t>
            </a:r>
          </a:p>
          <a:p>
            <a:r>
              <a:rPr lang="en-US" dirty="0"/>
              <a:t>	ALONG WITH THE RESTIRCTION saying “EXACLTY ONE....”</a:t>
            </a:r>
          </a:p>
          <a:p>
            <a:r>
              <a:rPr lang="en-US" dirty="0"/>
              <a:t>	Then, as we saw in the previous section, we can learn a collection of functions in two ways.  </a:t>
            </a:r>
          </a:p>
          <a:p>
            <a:r>
              <a:rPr lang="en-US" dirty="0"/>
              <a:t>	</a:t>
            </a:r>
            <a:r>
              <a:rPr lang="en-US" dirty="0" err="1"/>
              <a:t>OvA</a:t>
            </a:r>
            <a:r>
              <a:rPr lang="en-US" dirty="0"/>
              <a:t> attempts to have each function predict a single bit w/o looking at the rest!  We call this LOCAL learning.</a:t>
            </a:r>
          </a:p>
          <a:p>
            <a:r>
              <a:rPr lang="en-US" dirty="0"/>
              <a:t>         CC also learns the collection, but in a way the RESPECTS THE GLOB REST.  LEARNS GLOBALLY all functions </a:t>
            </a:r>
            <a:r>
              <a:rPr lang="en-US" dirty="0" err="1"/>
              <a:t>toghehter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(LOOK AT SLIDE)!</a:t>
            </a:r>
          </a:p>
          <a:p>
            <a:endParaRPr lang="en-US" dirty="0"/>
          </a:p>
          <a:p>
            <a:r>
              <a:rPr lang="en-US" dirty="0"/>
              <a:t>Sequence tasks:</a:t>
            </a:r>
          </a:p>
          <a:p>
            <a:r>
              <a:rPr lang="en-US" dirty="0"/>
              <a:t>***** EX POS TAGGING, </a:t>
            </a:r>
          </a:p>
          <a:p>
            <a:r>
              <a:rPr lang="en-US" dirty="0"/>
              <a:t>	TWO WAYS TO VIEW LABEL 	::: Collection of word/</a:t>
            </a:r>
            <a:r>
              <a:rPr lang="en-US" dirty="0" err="1"/>
              <a:t>pos</a:t>
            </a:r>
            <a:r>
              <a:rPr lang="en-US" dirty="0"/>
              <a:t> pairs</a:t>
            </a:r>
          </a:p>
          <a:p>
            <a:r>
              <a:rPr lang="en-US" dirty="0"/>
              <a:t>							::: Single label (WHOLE SENT TAG).</a:t>
            </a:r>
          </a:p>
          <a:p>
            <a:r>
              <a:rPr lang="en-US" dirty="0"/>
              <a:t>	LEARN IN TWO WAYS 		::: </a:t>
            </a:r>
            <a:r>
              <a:rPr lang="en-US" dirty="0" err="1"/>
              <a:t>Fucnt</a:t>
            </a:r>
            <a:r>
              <a:rPr lang="en-US" dirty="0"/>
              <a:t> to predict each POS tag </a:t>
            </a:r>
            <a:r>
              <a:rPr lang="en-US" dirty="0" err="1"/>
              <a:t>sep.</a:t>
            </a:r>
            <a:endParaRPr lang="en-US" dirty="0"/>
          </a:p>
          <a:p>
            <a:r>
              <a:rPr lang="en-US" dirty="0"/>
              <a:t>							::: </a:t>
            </a:r>
            <a:r>
              <a:rPr lang="en-US" dirty="0" err="1"/>
              <a:t>Funct</a:t>
            </a:r>
            <a:r>
              <a:rPr lang="en-US" dirty="0"/>
              <a:t> to predict whole tag </a:t>
            </a:r>
            <a:r>
              <a:rPr lang="en-US" dirty="0" err="1"/>
              <a:t>seq</a:t>
            </a:r>
            <a:r>
              <a:rPr lang="en-US" dirty="0"/>
              <a:t> at once.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output:</a:t>
            </a:r>
          </a:p>
          <a:p>
            <a:r>
              <a:rPr lang="en-US" dirty="0"/>
              <a:t>	arbitrary global constraints</a:t>
            </a:r>
          </a:p>
          <a:p>
            <a:r>
              <a:rPr lang="en-US" dirty="0"/>
              <a:t>****	LOCAL FUNCTIONS DON’T HAVE ACCESS TO THE GLOBAL CONSTRAINTS</a:t>
            </a:r>
          </a:p>
          <a:p>
            <a:r>
              <a:rPr lang="en-US" dirty="0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2612938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6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247509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87C5-C406-4332-B822-3E81DA2C673E}" type="slidenum">
              <a:rPr lang="en-US"/>
              <a:pPr/>
              <a:t>82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SPECIFICALLY, CC is a Framework for small output problems:</a:t>
            </a:r>
          </a:p>
          <a:p>
            <a:r>
              <a:rPr lang="en-US"/>
              <a:t>	MC,ML,CAT, HIER..</a:t>
            </a:r>
          </a:p>
          <a:p>
            <a:r>
              <a:rPr lang="en-US"/>
              <a:t>Key to unifying these  is to</a:t>
            </a:r>
          </a:p>
          <a:p>
            <a:r>
              <a:rPr lang="en-US"/>
              <a:t>	 learn a classifier to represent the CONSTRAINTS induced by the Mcat problem</a:t>
            </a:r>
          </a:p>
          <a:p>
            <a:endParaRPr lang="en-US"/>
          </a:p>
          <a:p>
            <a:r>
              <a:rPr lang="en-US"/>
              <a:t>TO reduce MCat to BIN, we</a:t>
            </a:r>
          </a:p>
          <a:p>
            <a:r>
              <a:rPr lang="en-US"/>
              <a:t>	transform each input example to a --&gt; set in higher dim space (pseudo)</a:t>
            </a:r>
          </a:p>
          <a:p>
            <a:r>
              <a:rPr lang="en-US"/>
              <a:t>	each pseudo-example in the pseudo-space is responsible for maintaining a single constraint</a:t>
            </a:r>
          </a:p>
          <a:p>
            <a:r>
              <a:rPr lang="en-US"/>
              <a:t>	Then, a SINGLE BINARY CLASSIFER CAN BE USED to learn these constraints.</a:t>
            </a:r>
          </a:p>
          <a:p>
            <a:endParaRPr lang="en-US"/>
          </a:p>
          <a:p>
            <a:r>
              <a:rPr lang="en-US"/>
              <a:t>Some NICE properties of this:</a:t>
            </a:r>
          </a:p>
          <a:p>
            <a:r>
              <a:rPr lang="en-US"/>
              <a:t>	Can use any binary alg.</a:t>
            </a:r>
          </a:p>
          <a:p>
            <a:r>
              <a:rPr lang="en-US"/>
              <a:t>	Many properties are inherited w/o much (or any) additional 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83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85644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value</a:t>
            </a:r>
            <a:r>
              <a:rPr lang="en-US" baseline="0" dirty="0" smtClean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976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84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  <p:extLst>
      <p:ext uri="{BB962C8B-B14F-4D97-AF65-F5344CB8AC3E}">
        <p14:creationId xmlns:p14="http://schemas.microsoft.com/office/powerpoint/2010/main" val="710768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AF4A-9E21-4816-8BB2-F2784038604A}" type="slidenum">
              <a:rPr lang="en-US"/>
              <a:pPr/>
              <a:t>85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the common case, where each class is represented using a linear function (vi.x),</a:t>
            </a:r>
          </a:p>
          <a:p>
            <a:r>
              <a:rPr lang="en-US"/>
              <a:t>	we have both margin based generalization bounds and structure-based bounds.</a:t>
            </a:r>
          </a:p>
          <a:p>
            <a:r>
              <a:rPr lang="en-US"/>
              <a:t>	begin with margin</a:t>
            </a:r>
          </a:p>
          <a:p>
            <a:endParaRPr lang="en-US"/>
          </a:p>
          <a:p>
            <a:r>
              <a:rPr lang="en-US"/>
              <a:t>A very natural definition of margin emerges from the CC framework</a:t>
            </a:r>
          </a:p>
          <a:p>
            <a:r>
              <a:rPr lang="en-US"/>
              <a:t>The classifier will learn decision function whose boundaries are gamma-“far” away from the example points.</a:t>
            </a:r>
          </a:p>
          <a:p>
            <a:r>
              <a:rPr lang="en-US"/>
              <a:t>In this case, we can make a statement as to the generality of the classifier.</a:t>
            </a:r>
          </a:p>
          <a:p>
            <a:endParaRPr lang="en-US"/>
          </a:p>
          <a:p>
            <a:r>
              <a:rPr lang="en-US"/>
              <a:t>Specifically, for a given confidence level, we guarantee that the error decreases as the margin and number of examples correctly classified increases and decreases if we are required to predict many constraints (C)</a:t>
            </a:r>
          </a:p>
          <a:p>
            <a:endParaRPr lang="en-US"/>
          </a:p>
          <a:p>
            <a:r>
              <a:rPr lang="en-US"/>
              <a:t>----------------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one class i is “prefered” over another class j if vi.x &gt; vj.x</a:t>
            </a:r>
          </a:p>
          <a:p>
            <a:endParaRPr lang="en-US"/>
          </a:p>
          <a:p>
            <a:r>
              <a:rPr lang="en-US"/>
              <a:t>We can provide margin-based bounds and Growth function based bounds</a:t>
            </a:r>
          </a:p>
          <a:p>
            <a:endParaRPr lang="en-US"/>
          </a:p>
          <a:p>
            <a:r>
              <a:rPr lang="en-US"/>
              <a:t>A natural definition of margin falls out of this work</a:t>
            </a:r>
          </a:p>
          <a:p>
            <a:r>
              <a:rPr lang="en-US"/>
              <a:t>	simply the the distance between the classifier and the nearest example</a:t>
            </a:r>
          </a:p>
          <a:p>
            <a:r>
              <a:rPr lang="en-US"/>
              <a:t>	draw a padding around the classifier</a:t>
            </a:r>
          </a:p>
          <a:p>
            <a:endParaRPr lang="en-US"/>
          </a:p>
          <a:p>
            <a:r>
              <a:rPr lang="en-US"/>
              <a:t>Then, we can show a bound where the error increases with </a:t>
            </a:r>
          </a:p>
          <a:p>
            <a:r>
              <a:rPr lang="en-US"/>
              <a:t>	C the number of constraints enforced</a:t>
            </a:r>
          </a:p>
          <a:p>
            <a:r>
              <a:rPr lang="en-US"/>
              <a:t>And decreases with</a:t>
            </a:r>
          </a:p>
          <a:p>
            <a:r>
              <a:rPr lang="en-US"/>
              <a:t>	m more examples</a:t>
            </a:r>
          </a:p>
          <a:p>
            <a:r>
              <a:rPr lang="en-US"/>
              <a:t>	gamma larger margin</a:t>
            </a:r>
          </a:p>
        </p:txBody>
      </p:sp>
    </p:spTree>
    <p:extLst>
      <p:ext uri="{BB962C8B-B14F-4D97-AF65-F5344CB8AC3E}">
        <p14:creationId xmlns:p14="http://schemas.microsoft.com/office/powerpoint/2010/main" val="3085098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665E-3781-4805-B6A4-1A8E687949C4}" type="slidenum">
              <a:rPr lang="en-US"/>
              <a:pPr/>
              <a:t>86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Margin bounds are data dependent, however there are additional bounds that depend on the complexity of the classifier involved</a:t>
            </a:r>
          </a:p>
          <a:p>
            <a:endParaRPr lang="en-US"/>
          </a:p>
          <a:p>
            <a:r>
              <a:rPr lang="en-US"/>
              <a:t>Here, this means the number of linear boundaries in the final classification</a:t>
            </a:r>
          </a:p>
          <a:p>
            <a:r>
              <a:rPr lang="en-US"/>
              <a:t>	increase with </a:t>
            </a:r>
          </a:p>
          <a:p>
            <a:r>
              <a:rPr lang="en-US"/>
              <a:t>		k -number of classes</a:t>
            </a:r>
          </a:p>
          <a:p>
            <a:r>
              <a:rPr lang="en-US"/>
              <a:t>		d- dimension </a:t>
            </a:r>
          </a:p>
          <a:p>
            <a:r>
              <a:rPr lang="en-US"/>
              <a:t>	decrese with </a:t>
            </a:r>
          </a:p>
          <a:p>
            <a:r>
              <a:rPr lang="en-US"/>
              <a:t>		m - more examples, (for law of large number reasons)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95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3A2D-20D4-4B51-BBEA-3419B3B6AF4E}" type="slidenum">
              <a:rPr lang="en-US"/>
              <a:pPr/>
              <a:t>87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70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CCE2-7533-4DED-B41A-08C8FCCE74A7}" type="slidenum">
              <a:rPr lang="en-US"/>
              <a:pPr/>
              <a:t>88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view SEQ Pred as a classification problem w/ VERY LARGE # of classes</a:t>
            </a:r>
          </a:p>
          <a:p>
            <a:r>
              <a:rPr lang="en-US"/>
              <a:t>	Label is a list of tokens ( each from {1,..,K})</a:t>
            </a:r>
          </a:p>
          <a:p>
            <a:r>
              <a:rPr lang="en-US"/>
              <a:t>	e.g. POS tagging:  50 POStags,  --&gt; Seq of len 10 has 50^10 classes</a:t>
            </a:r>
          </a:p>
          <a:p>
            <a:endParaRPr lang="en-US"/>
          </a:p>
          <a:p>
            <a:r>
              <a:rPr lang="en-US"/>
              <a:t>ALSO, STRCUT. OUT. PRED is mult-cat.</a:t>
            </a:r>
          </a:p>
          <a:p>
            <a:r>
              <a:rPr lang="en-US"/>
              <a:t>	assignm labels to a set of variables.</a:t>
            </a:r>
          </a:p>
          <a:p>
            <a:r>
              <a:rPr lang="en-US"/>
              <a:t>	Doesn’t have to be an ordered list</a:t>
            </a:r>
          </a:p>
          <a:p>
            <a:endParaRPr lang="en-US"/>
          </a:p>
          <a:p>
            <a:r>
              <a:rPr lang="en-US"/>
              <a:t>	IMPORTANT ASPECT -- CONSTRAINED OUTPUT!</a:t>
            </a:r>
          </a:p>
          <a:p>
            <a:r>
              <a:rPr lang="en-US"/>
              <a:t>		based on domain or problem specification or output type</a:t>
            </a:r>
          </a:p>
          <a:p>
            <a:endParaRPr lang="en-US"/>
          </a:p>
          <a:p>
            <a:r>
              <a:rPr lang="en-US"/>
              <a:t>	NOT CLEAR, but SRL example next slide...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6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8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11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12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csie.ntu.edu.tw/~cjlin/libsvm/js-toy/example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yfreund/adaboos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1.png"/><Relationship Id="rId4" Type="http://schemas.openxmlformats.org/officeDocument/2006/relationships/image" Target="../media/image9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CIS 519/419 </a:t>
            </a:r>
            <a:br>
              <a:rPr lang="en-US" sz="3600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Applied Machine Learning</a:t>
            </a:r>
            <a:r>
              <a:rPr lang="en-US" b="1" dirty="0" smtClean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2400" b="1" dirty="0">
                <a:latin typeface="+mn-lt"/>
                <a:cs typeface="Courier"/>
              </a:rPr>
              <a:t>www.seas.upenn.edu/~cis519</a:t>
            </a:r>
            <a:br>
              <a:rPr lang="en-US" sz="2400" b="1" dirty="0">
                <a:latin typeface="+mn-lt"/>
                <a:cs typeface="Courier"/>
              </a:rPr>
            </a:br>
            <a:r>
              <a:rPr lang="en-US" sz="2400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+mn-lt"/>
              </a:rPr>
            </a:br>
            <a:endParaRPr lang="en-US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</a:rPr>
              <a:t>Dan Roth</a:t>
            </a:r>
          </a:p>
          <a:p>
            <a:pPr algn="l"/>
            <a:r>
              <a:rPr lang="en-US" sz="2400" b="1" dirty="0" smtClean="0"/>
              <a:t>danroth@seas.upenn.edu</a:t>
            </a:r>
            <a:endParaRPr lang="en-US" sz="2400" b="1" dirty="0"/>
          </a:p>
          <a:p>
            <a:pPr algn="l"/>
            <a:r>
              <a:rPr lang="en-US" b="1" dirty="0">
                <a:hlinkClick r:id="rId3"/>
              </a:rPr>
              <a:t>http://www.cis.upenn.edu/~danroth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algn="l"/>
            <a:r>
              <a:rPr lang="en-US" b="1" dirty="0" smtClean="0"/>
              <a:t>461C, 3401 Walnut</a:t>
            </a:r>
            <a:endParaRPr lang="en-US" sz="2400" b="1" dirty="0"/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407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Balance between regularization and empirical loss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178902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5881786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(</a:t>
            </a:r>
            <a:r>
              <a:rPr lang="en-US" dirty="0" smtClean="0">
                <a:hlinkClick r:id="rId3"/>
              </a:rPr>
              <a:t>DEMO)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Optimization: How to Solve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1.</a:t>
            </a:r>
            <a:r>
              <a:rPr lang="en-US" sz="2000" dirty="0" smtClean="0"/>
              <a:t> Earlier methods used Quadratic Programming. Very slow.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2.</a:t>
            </a:r>
            <a:r>
              <a:rPr lang="en-US" sz="2000" dirty="0" smtClean="0"/>
              <a:t> The soft SVM problem is an unconstrained optimization problems. It is possible to use the </a:t>
            </a:r>
            <a:r>
              <a:rPr lang="en-US" sz="2000" dirty="0" smtClean="0">
                <a:solidFill>
                  <a:srgbClr val="0000FF"/>
                </a:solidFill>
              </a:rPr>
              <a:t>gradient descent algorithm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Many options within this category: </a:t>
            </a:r>
          </a:p>
          <a:p>
            <a:pPr lvl="1"/>
            <a:r>
              <a:rPr lang="it-IT" sz="1800" dirty="0" smtClean="0"/>
              <a:t>Iterative </a:t>
            </a:r>
            <a:r>
              <a:rPr lang="it-IT" sz="1800" dirty="0"/>
              <a:t>scaling; non-linear conjugate gradient; </a:t>
            </a:r>
            <a:r>
              <a:rPr lang="it-IT" sz="1800" dirty="0" smtClean="0"/>
              <a:t>quasi-Newton </a:t>
            </a:r>
            <a:r>
              <a:rPr lang="en-US" sz="1800" dirty="0" smtClean="0"/>
              <a:t>methods</a:t>
            </a:r>
            <a:r>
              <a:rPr lang="en-US" sz="1800" dirty="0"/>
              <a:t>; truncated Newton methods; trust-region newton method.</a:t>
            </a:r>
          </a:p>
          <a:p>
            <a:pPr lvl="1"/>
            <a:r>
              <a:rPr lang="en-US" sz="1800" dirty="0"/>
              <a:t>All methods are iterative methods, that </a:t>
            </a:r>
            <a:r>
              <a:rPr lang="en-US" sz="1800" dirty="0">
                <a:solidFill>
                  <a:srgbClr val="0000FF"/>
                </a:solidFill>
              </a:rPr>
              <a:t>generate a sequence 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smtClean="0"/>
              <a:t>that converges </a:t>
            </a:r>
            <a:r>
              <a:rPr lang="en-US" sz="1800" dirty="0"/>
              <a:t>to the optimal solution of the optimization problem above.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Currently: </a:t>
            </a:r>
            <a:r>
              <a:rPr lang="en-US" sz="1600" dirty="0">
                <a:solidFill>
                  <a:srgbClr val="FF0000"/>
                </a:solidFill>
              </a:rPr>
              <a:t>Limited memory BFGS </a:t>
            </a:r>
            <a:r>
              <a:rPr lang="en-US" sz="1600" dirty="0"/>
              <a:t>is very popular </a:t>
            </a:r>
            <a:endParaRPr lang="en-US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/>
              <a:t>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generation algorithms are based on Stochastic Gradient Decent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runtime does not depend on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=#(examples); advantage when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 </a:t>
            </a:r>
            <a:r>
              <a:rPr lang="en-US" sz="1600" dirty="0"/>
              <a:t>is very large. </a:t>
            </a:r>
            <a:endParaRPr lang="en-US" sz="1600" dirty="0" smtClean="0"/>
          </a:p>
          <a:p>
            <a:pPr lvl="1"/>
            <a:r>
              <a:rPr lang="en-US" sz="1600" dirty="0" smtClean="0"/>
              <a:t>Stopping  criteria is a problem: method tends </a:t>
            </a:r>
            <a:r>
              <a:rPr lang="en-US" sz="1600" dirty="0"/>
              <a:t>to be too aggressive at the beginning </a:t>
            </a:r>
            <a:r>
              <a:rPr lang="en-US" sz="1600" dirty="0" smtClean="0"/>
              <a:t>and reaches </a:t>
            </a:r>
            <a:r>
              <a:rPr lang="en-US" sz="1600" dirty="0"/>
              <a:t>a moderate accuracy quite fast, </a:t>
            </a:r>
            <a:r>
              <a:rPr lang="en-US" sz="1600" dirty="0" smtClean="0"/>
              <a:t>but it’s </a:t>
            </a:r>
            <a:r>
              <a:rPr lang="en-US" sz="1600" dirty="0"/>
              <a:t>convergence becomes </a:t>
            </a:r>
            <a:r>
              <a:rPr lang="en-US" sz="1600" dirty="0" smtClean="0"/>
              <a:t>slow if we </a:t>
            </a:r>
            <a:r>
              <a:rPr lang="en-US" sz="1600" dirty="0"/>
              <a:t>are interested in more accurate solutions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. Dual Coordinated Descent (&amp; Stochastic Version)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206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SGD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for SVM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altLang="zh-TW" sz="2000" dirty="0" smtClean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lim>
                    </m:limLow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      m: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data size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2000" b="0" i="0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</a:rPr>
                  <a:t> ; otherwise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24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=0∈</m:t>
                    </m:r>
                    <m:sSup>
                      <m:sSup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u="none" dirty="0">
                  <a:latin typeface="+mj-lt"/>
                  <a:sym typeface="Symbol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2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.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 For every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4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400" b="0" i="0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u="none" dirty="0" smtClean="0">
                  <a:latin typeface="+mj-lt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 smtClean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2400" b="0" i="1" u="none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u="none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u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u="none" dirty="0" smtClean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   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- 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learning </a:t>
                </a:r>
                <a:r>
                  <a:rPr lang="en-US" sz="2400" u="none" dirty="0">
                    <a:latin typeface="+mj-lt"/>
                    <a:sym typeface="Symbol" pitchFamily="18" charset="2"/>
                  </a:rPr>
                  <a:t>rate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)</a:t>
                </a:r>
              </a:p>
              <a:p>
                <a:pPr marL="457200" indent="-4572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400" u="none" dirty="0">
                    <a:latin typeface="+mj-lt"/>
                    <a:sym typeface="Symbol" pitchFamily="18" charset="2"/>
                  </a:rPr>
                  <a:t>	</a:t>
                </a: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	Otherwise    </a:t>
                </a:r>
                <a14:m>
                  <m:oMath xmlns:m="http://schemas.openxmlformats.org/officeDocument/2006/math">
                    <m:r>
                      <a:rPr lang="en-US" sz="24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u="none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u="none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u="none" dirty="0" smtClean="0">
                  <a:latin typeface="+mj-lt"/>
                  <a:sym typeface="Symbol" pitchFamily="18" charset="2"/>
                </a:endParaRPr>
              </a:p>
              <a:p>
                <a:pPr marL="914400" lvl="1" indent="-4572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2400" u="none" dirty="0" smtClean="0">
                    <a:latin typeface="+mj-lt"/>
                    <a:sym typeface="Symbol" pitchFamily="18" charset="2"/>
                  </a:rPr>
                  <a:t>Continue until convergence is achieved</a:t>
                </a:r>
                <a:endParaRPr lang="en-US" sz="2400" u="none" dirty="0"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743" y="2891318"/>
                <a:ext cx="7543800" cy="3010055"/>
              </a:xfrm>
              <a:prstGeom prst="rect">
                <a:avLst/>
              </a:prstGeom>
              <a:blipFill rotWithShape="0">
                <a:blip r:embed="rId4"/>
                <a:stretch>
                  <a:fillRect t="-2605" b="-3206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858000" y="5901373"/>
            <a:ext cx="1905000" cy="6096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This algorithm should ring a bell…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24296" y="5913736"/>
            <a:ext cx="49530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Convergence can be proved for a slightly complicated version of SGD (</a:t>
            </a:r>
            <a:r>
              <a:rPr lang="en-US" sz="1800" u="none" dirty="0" err="1" smtClean="0">
                <a:latin typeface="Calibri" pitchFamily="34" charset="0"/>
              </a:rPr>
              <a:t>e.g</a:t>
            </a:r>
            <a:r>
              <a:rPr lang="en-US" sz="1800" u="none" dirty="0" smtClean="0">
                <a:latin typeface="Calibri" pitchFamily="34" charset="0"/>
              </a:rPr>
              <a:t>, </a:t>
            </a:r>
            <a:r>
              <a:rPr lang="en-US" sz="1800" u="none" dirty="0" err="1" smtClean="0">
                <a:latin typeface="Calibri" pitchFamily="34" charset="0"/>
              </a:rPr>
              <a:t>Pegasos</a:t>
            </a:r>
            <a:r>
              <a:rPr lang="en-US" sz="1800" u="none" dirty="0" smtClean="0">
                <a:latin typeface="Calibri" pitchFamily="34" charset="0"/>
              </a:rPr>
              <a:t>)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039343" y="1902306"/>
            <a:ext cx="3637313" cy="516731"/>
          </a:xfrm>
          <a:prstGeom prst="wedgeRectCallout">
            <a:avLst>
              <a:gd name="adj1" fmla="val -54776"/>
              <a:gd name="adj2" fmla="val -84232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rgbClr val="FF0000"/>
                </a:solidFill>
              </a:rPr>
              <a:t>m is here for mathematical correctness, it doesn’t matter in the view of modeling.</a:t>
            </a:r>
            <a:endParaRPr lang="en-US" sz="1600" u="none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14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Nonlinear SVM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</p:spPr>
            <p:txBody>
              <a:bodyPr/>
              <a:lstStyle/>
              <a:p>
                <a:r>
                  <a:rPr lang="en-US" sz="2000" dirty="0" smtClean="0"/>
                  <a:t>We can map data to a high dimensional 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    </a:t>
                </a:r>
                <a:r>
                  <a:rPr lang="en-US" sz="2000" dirty="0" smtClean="0">
                    <a:hlinkClick r:id="rId3"/>
                  </a:rPr>
                  <a:t> (DEMO)</a:t>
                </a:r>
                <a:endParaRPr lang="en-US" sz="2000" dirty="0" smtClean="0"/>
              </a:p>
              <a:p>
                <a:r>
                  <a:rPr lang="en-US" sz="2000" dirty="0" smtClean="0"/>
                  <a:t>Then use Kernel trick: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/>
                  <a:t>                     </a:t>
                </a:r>
                <a:r>
                  <a:rPr lang="en-US" sz="2000" dirty="0">
                    <a:hlinkClick r:id="rId4"/>
                  </a:rPr>
                  <a:t>(</a:t>
                </a:r>
                <a:r>
                  <a:rPr lang="en-US" sz="2000" dirty="0" smtClean="0">
                    <a:hlinkClick r:id="rId4"/>
                  </a:rPr>
                  <a:t>DEMO2)</a:t>
                </a: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4876800"/>
              </a:xfrm>
              <a:blipFill rotWithShape="0">
                <a:blip r:embed="rId5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Primal: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i="1" u="none" dirty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  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1" y="2110788"/>
                <a:ext cx="4136325" cy="2729722"/>
              </a:xfrm>
              <a:prstGeom prst="rect">
                <a:avLst/>
              </a:prstGeom>
              <a:blipFill rotWithShape="0">
                <a:blip r:embed="rId6"/>
                <a:stretch>
                  <a:fillRect l="-2946" t="-535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altLang="zh-TW" sz="2800" b="0" i="1" u="none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Dual: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800" b="0" i="0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altLang="zh-TW" sz="2800" b="0" i="1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TW" sz="2800" b="0" i="1" u="non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TW" sz="280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TW" sz="2800" b="0" u="none" dirty="0" smtClean="0"/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chemeClr val="tx1"/>
                    </a:solidFill>
                  </a:rPr>
                  <a:t>  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28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>
                  <a:solidFill>
                    <a:schemeClr val="tx1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endParaRPr lang="en-US" altLang="zh-TW" sz="2800" b="0" i="1" u="none" dirty="0" smtClean="0">
                  <a:latin typeface="Cambria Math" panose="02040503050406030204" pitchFamily="18" charset="0"/>
                </a:endParaRPr>
              </a:p>
              <a:p>
                <a:pPr marL="0" lvl="1" indent="-400050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i="1" u="non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u="none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u="none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u="none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6" y="2094653"/>
                <a:ext cx="3468770" cy="2858347"/>
              </a:xfrm>
              <a:prstGeom prst="rect">
                <a:avLst/>
              </a:prstGeom>
              <a:blipFill rotWithShape="0">
                <a:blip r:embed="rId7"/>
                <a:stretch>
                  <a:fillRect l="-3691" t="-5330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none" dirty="0" smtClean="0">
                    <a:solidFill>
                      <a:srgbClr val="0000FF"/>
                    </a:solidFill>
                  </a:rPr>
                  <a:t>Theorem: </a:t>
                </a:r>
                <a:r>
                  <a:rPr lang="en-US" sz="2400" u="none" dirty="0"/>
                  <a:t>Let </a:t>
                </a:r>
                <a:r>
                  <a:rPr lang="en-US" sz="2400" u="none" dirty="0">
                    <a:solidFill>
                      <a:srgbClr val="0000FF"/>
                    </a:solidFill>
                  </a:rPr>
                  <a:t>w*</a:t>
                </a:r>
                <a:r>
                  <a:rPr lang="en-US" sz="2400" u="none" dirty="0"/>
                  <a:t> be the minimizer </a:t>
                </a:r>
                <a:r>
                  <a:rPr lang="en-US" sz="2400" u="none" dirty="0" smtClean="0"/>
                  <a:t>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u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u="none" dirty="0"/>
              </a:p>
              <a:p>
                <a:pPr marL="0" indent="0">
                  <a:buNone/>
                </a:pPr>
                <a:r>
                  <a:rPr lang="en-US" sz="2400" u="none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400" b="0" i="0" u="none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 u="none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sz="2400" b="0" i="1" u="none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TW" sz="24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u="none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u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u="none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08" y="5048071"/>
                <a:ext cx="7347192" cy="1231940"/>
              </a:xfrm>
              <a:prstGeom prst="rect">
                <a:avLst/>
              </a:prstGeom>
              <a:blipFill rotWithShape="0">
                <a:blip r:embed="rId8"/>
                <a:stretch>
                  <a:fillRect l="-1244" t="-3960" r="-912" b="-7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Algorithms</a:t>
            </a:r>
          </a:p>
          <a:p>
            <a:pPr lvl="1" eaLnBrk="1" hangingPunct="1">
              <a:defRPr/>
            </a:pPr>
            <a:r>
              <a:rPr lang="en-US" sz="1800" dirty="0" smtClean="0"/>
              <a:t>DTs</a:t>
            </a:r>
          </a:p>
          <a:p>
            <a:pPr lvl="1" eaLnBrk="1" hangingPunct="1">
              <a:defRPr/>
            </a:pPr>
            <a:r>
              <a:rPr lang="en-US" sz="1800" dirty="0" smtClean="0"/>
              <a:t>Perceptron </a:t>
            </a:r>
            <a:r>
              <a:rPr lang="en-US" sz="1800" dirty="0"/>
              <a:t>+ Winnow</a:t>
            </a:r>
          </a:p>
          <a:p>
            <a:pPr lvl="1" eaLnBrk="1" hangingPunct="1">
              <a:defRPr/>
            </a:pPr>
            <a:r>
              <a:rPr lang="en-US" sz="1800" dirty="0" smtClean="0"/>
              <a:t>Gradient Descent</a:t>
            </a:r>
          </a:p>
          <a:p>
            <a:pPr lvl="1" eaLnBrk="1" hangingPunct="1">
              <a:defRPr/>
            </a:pPr>
            <a:r>
              <a:rPr lang="en-US" sz="1800" dirty="0" smtClean="0"/>
              <a:t>[NN] </a:t>
            </a: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  </a:t>
            </a:r>
            <a:r>
              <a:rPr lang="en-US" sz="2000" dirty="0" smtClean="0"/>
              <a:t>Theory</a:t>
            </a:r>
          </a:p>
          <a:p>
            <a:pPr lvl="1" eaLnBrk="1" hangingPunct="1">
              <a:defRPr/>
            </a:pPr>
            <a:r>
              <a:rPr lang="en-US" sz="1800" dirty="0" smtClean="0"/>
              <a:t>Mistake Bound</a:t>
            </a:r>
          </a:p>
          <a:p>
            <a:pPr lvl="1" eaLnBrk="1" hangingPunct="1">
              <a:defRPr/>
            </a:pPr>
            <a:r>
              <a:rPr lang="en-US" sz="1800" dirty="0" smtClean="0"/>
              <a:t>PAC Learning </a:t>
            </a:r>
          </a:p>
          <a:p>
            <a:pPr eaLnBrk="1" hangingPunct="1">
              <a:defRPr/>
            </a:pPr>
            <a:r>
              <a:rPr lang="en-US" sz="2000" dirty="0" smtClean="0"/>
              <a:t>We have a formal notion of “learnability”</a:t>
            </a:r>
          </a:p>
          <a:p>
            <a:pPr lvl="1" eaLnBrk="1" hangingPunct="1">
              <a:defRPr/>
            </a:pPr>
            <a:r>
              <a:rPr lang="en-US" sz="1800" dirty="0" smtClean="0"/>
              <a:t>We understand Generalization</a:t>
            </a:r>
          </a:p>
          <a:p>
            <a:pPr lvl="2" eaLnBrk="1" hangingPunct="1">
              <a:defRPr/>
            </a:pPr>
            <a:r>
              <a:rPr lang="en-US" sz="1600" dirty="0"/>
              <a:t>How will your algorithm do on the next example?</a:t>
            </a:r>
          </a:p>
          <a:p>
            <a:pPr lvl="1" eaLnBrk="1" hangingPunct="1">
              <a:defRPr/>
            </a:pPr>
            <a:r>
              <a:rPr lang="en-US" sz="1800" dirty="0" smtClean="0"/>
              <a:t>How it depends on the hypothesis class (VC dim)</a:t>
            </a:r>
          </a:p>
          <a:p>
            <a:pPr lvl="2" eaLnBrk="1" hangingPunct="1">
              <a:defRPr/>
            </a:pPr>
            <a:r>
              <a:rPr lang="en-US" sz="1600" dirty="0" smtClean="0"/>
              <a:t>and other complexity parameters</a:t>
            </a:r>
          </a:p>
          <a:p>
            <a:pPr eaLnBrk="1" hangingPunct="1">
              <a:defRPr/>
            </a:pPr>
            <a:r>
              <a:rPr lang="en-US" sz="2000" dirty="0" smtClean="0"/>
              <a:t>Algorithmic Implications of the theory?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4E6981B9-1F41-4746-93DA-C2C03D5871A4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" y="3962400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8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.43419E-7 L 0.00416 0.24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2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Boosting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Boosting is (today) a general learning paradigm for putting together a Strong Learner, given a collection (possibly infinite) of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original Boosting Algorithm was proposed as an answer to a theoretical question in PAC learning. </a:t>
            </a:r>
            <a:r>
              <a:rPr lang="en-US" sz="2000" dirty="0">
                <a:solidFill>
                  <a:srgbClr val="FF0000"/>
                </a:solidFill>
              </a:rPr>
              <a:t>[The Strength of Weak Learnability; </a:t>
            </a:r>
            <a:r>
              <a:rPr lang="en-US" sz="2000" dirty="0" err="1">
                <a:solidFill>
                  <a:srgbClr val="FF0000"/>
                </a:solidFill>
              </a:rPr>
              <a:t>Schapire</a:t>
            </a:r>
            <a:r>
              <a:rPr lang="en-US" sz="2000" dirty="0">
                <a:solidFill>
                  <a:srgbClr val="FF0000"/>
                </a:solidFill>
              </a:rPr>
              <a:t>, 89]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Consequently, Boosting has interesting theoretical implications, e.g., on the relations between PAC learnability and compression.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a concept class is efficiently PAC learnable then it is efficiently PAC learnable by an algorithm whose required memory is bounded by a polynomial in n, size c and log(1/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is no concept class for which efficient PAC learnability requires that the entire sample be contained in memory at one time – there is always another algorithm that “forgets” most of the sample.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D53A2-F8D2-4BC1-814D-BCE2F6B180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Notes</a:t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However, the key contribution of Boosting has been practical, as a way to compose a good learner from many weak learners.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is a member of a family of Ensemble Algorithms, but has stronger guarantees than others.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Boosting </a:t>
            </a:r>
            <a:r>
              <a:rPr lang="en-US" sz="2000" dirty="0"/>
              <a:t>demo is </a:t>
            </a:r>
            <a:r>
              <a:rPr lang="en-US" sz="2000" dirty="0" smtClean="0"/>
              <a:t>available </a:t>
            </a:r>
            <a:r>
              <a:rPr lang="en-US" sz="2000" dirty="0"/>
              <a:t>at </a:t>
            </a:r>
            <a:r>
              <a:rPr lang="en-US" dirty="0">
                <a:hlinkClick r:id="rId3"/>
              </a:rPr>
              <a:t>http://cseweb.ucsd.edu/~yfreund/adaboost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Example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Theory of Boosting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Simple &amp; insightful 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D8236D-8B4D-41C9-BECA-925D81D89E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</a:t>
            </a:r>
            <a:r>
              <a:rPr lang="en-US" sz="3200" dirty="0" smtClean="0"/>
              <a:t>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63" y="1143000"/>
            <a:ext cx="6249273" cy="57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Boosting Approach</a:t>
            </a:r>
            <a:r>
              <a:rPr lang="en-US" sz="3200" dirty="0"/>
              <a:t/>
            </a:r>
            <a:br>
              <a:rPr lang="en-US" sz="3200" dirty="0"/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Select a small </a:t>
            </a:r>
            <a:r>
              <a:rPr lang="en-US" dirty="0"/>
              <a:t>subset of </a:t>
            </a:r>
            <a:r>
              <a:rPr lang="en-US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a rough </a:t>
            </a:r>
            <a:r>
              <a:rPr lang="en-US" dirty="0"/>
              <a:t>rule of thumb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xamine </a:t>
            </a:r>
            <a:r>
              <a:rPr lang="en-US" dirty="0"/>
              <a:t>2nd set of 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erive </a:t>
            </a:r>
            <a:r>
              <a:rPr lang="en-US" dirty="0"/>
              <a:t>2nd rule of thumb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Repeat </a:t>
            </a:r>
            <a:r>
              <a:rPr lang="en-US" dirty="0"/>
              <a:t>T </a:t>
            </a:r>
            <a:r>
              <a:rPr lang="en-US" dirty="0" smtClean="0"/>
              <a:t>times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Combine the learned rules into a single hypothesis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Questions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choose subsets of examples to </a:t>
            </a:r>
            <a:r>
              <a:rPr lang="en-US" dirty="0" smtClean="0"/>
              <a:t>examine on </a:t>
            </a:r>
            <a:r>
              <a:rPr lang="en-US" dirty="0"/>
              <a:t>each round?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combine all the rules of thumb </a:t>
            </a:r>
            <a:r>
              <a:rPr lang="en-US" dirty="0" smtClean="0"/>
              <a:t>into single </a:t>
            </a:r>
            <a:r>
              <a:rPr lang="en-US" dirty="0"/>
              <a:t>prediction rule?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Boosting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General </a:t>
            </a:r>
            <a:r>
              <a:rPr lang="en-US" dirty="0"/>
              <a:t>method of converting </a:t>
            </a:r>
            <a:r>
              <a:rPr lang="en-US" dirty="0" smtClean="0"/>
              <a:t>rough rules </a:t>
            </a:r>
            <a:r>
              <a:rPr lang="en-US" dirty="0"/>
              <a:t>of thumb into highly accurate prediction rule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Theoretical Motivation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“Strong</a:t>
                </a:r>
                <a:r>
                  <a:rPr lang="en-US" dirty="0"/>
                  <a:t>” PAC </a:t>
                </a:r>
                <a:r>
                  <a:rPr lang="en-US" dirty="0" smtClean="0"/>
                  <a:t>algorithm: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for </a:t>
                </a:r>
                <a:r>
                  <a:rPr lang="en-US" dirty="0"/>
                  <a:t>any </a:t>
                </a:r>
                <a:r>
                  <a:rPr lang="en-US" dirty="0" smtClean="0"/>
                  <a:t>distribution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l-GR" dirty="0" smtClean="0">
                    <a:latin typeface="cmsy10"/>
                  </a:rPr>
                  <a:t>δ</a:t>
                </a:r>
                <a:r>
                  <a:rPr lang="en-US" dirty="0" smtClean="0">
                    <a:latin typeface="cmmi10"/>
                  </a:rPr>
                  <a:t>²</a:t>
                </a:r>
                <a:r>
                  <a:rPr lang="en-US" dirty="0" smtClean="0"/>
                  <a:t>, </a:t>
                </a:r>
                <a:r>
                  <a:rPr lang="el-GR" dirty="0">
                    <a:latin typeface="cmsy10"/>
                  </a:rPr>
                  <a:t>ε </a:t>
                </a:r>
                <a:r>
                  <a:rPr lang="en-US" dirty="0" smtClean="0">
                    <a:latin typeface="cmmi10"/>
                  </a:rPr>
                  <a:t>±</a:t>
                </a:r>
                <a:r>
                  <a:rPr lang="en-US" dirty="0" smtClean="0"/>
                  <a:t> &gt; 0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Given polynomially </a:t>
                </a:r>
                <a:r>
                  <a:rPr lang="en-US" dirty="0"/>
                  <a:t>many random </a:t>
                </a:r>
                <a:r>
                  <a:rPr lang="en-US" dirty="0" smtClean="0"/>
                  <a:t>examples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Finds </a:t>
                </a:r>
                <a:r>
                  <a:rPr lang="en-US" dirty="0"/>
                  <a:t>hypothesis with error </a:t>
                </a:r>
                <a:r>
                  <a:rPr lang="en-US" dirty="0" smtClean="0"/>
                  <a:t>≤</a:t>
                </a:r>
                <a:r>
                  <a:rPr lang="el-GR" dirty="0" smtClean="0">
                    <a:latin typeface="cmsy10"/>
                  </a:rPr>
                  <a:t>ε </a:t>
                </a:r>
                <a:r>
                  <a:rPr lang="en-US" dirty="0" smtClean="0">
                    <a:latin typeface="cmmi10"/>
                  </a:rPr>
                  <a:t>²</a:t>
                </a:r>
                <a:r>
                  <a:rPr lang="en-US" dirty="0" smtClean="0"/>
                  <a:t> </a:t>
                </a:r>
                <a:r>
                  <a:rPr lang="en-US" dirty="0" smtClean="0"/>
                  <a:t>with probability </a:t>
                </a:r>
                <a:r>
                  <a:rPr lang="en-US" dirty="0" smtClean="0">
                    <a:latin typeface="cmsy10"/>
                  </a:rPr>
                  <a:t>≥</a:t>
                </a:r>
                <a:r>
                  <a:rPr lang="en-US" dirty="0" smtClean="0"/>
                  <a:t> </a:t>
                </a:r>
                <a:r>
                  <a:rPr lang="en-US" dirty="0" smtClean="0"/>
                  <a:t>(1-</a:t>
                </a:r>
                <a:r>
                  <a:rPr lang="el-GR" dirty="0">
                    <a:latin typeface="cmsy10"/>
                  </a:rPr>
                  <a:t> </a:t>
                </a:r>
                <a:r>
                  <a:rPr lang="el-GR" dirty="0" smtClean="0">
                    <a:latin typeface="cmsy10"/>
                  </a:rPr>
                  <a:t>δ</a:t>
                </a:r>
                <a:r>
                  <a:rPr lang="en-US" dirty="0" smtClean="0">
                    <a:latin typeface="cmmi10"/>
                  </a:rPr>
                  <a:t>±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“Weak</a:t>
                </a:r>
                <a:r>
                  <a:rPr lang="en-US" dirty="0"/>
                  <a:t>” PAC </a:t>
                </a:r>
                <a:r>
                  <a:rPr lang="en-US" dirty="0" smtClean="0"/>
                  <a:t>algorithm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Same</a:t>
                </a:r>
                <a:r>
                  <a:rPr lang="en-US" dirty="0"/>
                  <a:t>, but only for </a:t>
                </a:r>
                <a:r>
                  <a:rPr lang="en-US" dirty="0" smtClean="0"/>
                  <a:t>some </a:t>
                </a:r>
                <a:r>
                  <a:rPr lang="en-US" dirty="0" smtClean="0">
                    <a:latin typeface="cmmi10"/>
                  </a:rPr>
                  <a:t>²</a:t>
                </a:r>
                <a:r>
                  <a:rPr lang="en-US" dirty="0" smtClean="0"/>
                  <a:t> </a:t>
                </a:r>
                <a:r>
                  <a:rPr lang="el-GR" dirty="0">
                    <a:latin typeface="cmsy10"/>
                  </a:rPr>
                  <a:t>ε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≤</a:t>
                </a:r>
                <a:r>
                  <a:rPr lang="en-US" dirty="0" smtClean="0"/>
                  <a:t> </a:t>
                </a:r>
                <a:r>
                  <a:rPr lang="en-US" dirty="0" smtClean="0"/>
                  <a:t>½ -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ϒ</a:t>
                </a:r>
                <a:endParaRPr lang="en-US" dirty="0">
                  <a:latin typeface="cmmi1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[</a:t>
                </a:r>
                <a:r>
                  <a:rPr lang="en-US" dirty="0"/>
                  <a:t>Kearns &amp; Valiant ’88</a:t>
                </a:r>
                <a:r>
                  <a:rPr lang="en-US" dirty="0" smtClean="0"/>
                  <a:t>]: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Does </a:t>
                </a:r>
                <a:r>
                  <a:rPr lang="en-US" dirty="0"/>
                  <a:t>weak learnability imply strong learnability</a:t>
                </a:r>
                <a:r>
                  <a:rPr lang="en-US" dirty="0" smtClean="0"/>
                  <a:t>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 smtClean="0"/>
                  <a:t>Anecdote: the importance of the distribution free assumption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1800" dirty="0" smtClean="0"/>
                  <a:t>It does not hold if PAC is restricted to only the uniform distribution, say</a:t>
                </a:r>
                <a:endParaRPr lang="en-US" sz="1800" dirty="0"/>
              </a:p>
            </p:txBody>
          </p:sp>
        </mc:Choice>
        <mc:Fallback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8" t="-1714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</a:t>
            </a:r>
            <a:r>
              <a:rPr lang="en-US" sz="2000" dirty="0">
                <a:solidFill>
                  <a:srgbClr val="FC0128"/>
                </a:solidFill>
              </a:rPr>
              <a:t>. Overall: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62 </a:t>
            </a:r>
            <a:r>
              <a:rPr lang="en-US" sz="2000" dirty="0"/>
              <a:t>(18.6 - 13.2 - 18.7 - 10.5)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13.8 (2.5 - 6.7 - 4.4 - 5.8)</a:t>
            </a:r>
          </a:p>
          <a:p>
            <a:r>
              <a:rPr lang="en-US" sz="2000" dirty="0"/>
              <a:t> 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7030A0"/>
                </a:solidFill>
              </a:rPr>
              <a:t>Max: 94, Min: 27.5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FC0128"/>
                </a:solidFill>
              </a:rPr>
              <a:t>2. CIS 519 (91 students):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61.48 </a:t>
            </a:r>
            <a:r>
              <a:rPr lang="en-US" sz="2000" dirty="0"/>
              <a:t>(18.4 - 12.8 - 18.5 - 10.75)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14.7 (2.6 - 7.1 - 4.5 - 5.9)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7030A0"/>
                </a:solidFill>
              </a:rPr>
              <a:t>Max: 94   Min: 27.5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FC0128"/>
                </a:solidFill>
              </a:rPr>
              <a:t>3. CIS 419 (47 students):</a:t>
            </a:r>
          </a:p>
          <a:p>
            <a:r>
              <a:rPr lang="en-US" sz="2000" dirty="0"/>
              <a:t>     </a:t>
            </a:r>
            <a:r>
              <a:rPr lang="en-US" sz="2000" dirty="0">
                <a:solidFill>
                  <a:srgbClr val="0000FF"/>
                </a:solidFill>
              </a:rPr>
              <a:t>Mean: 63.6 </a:t>
            </a:r>
            <a:r>
              <a:rPr lang="en-US" sz="2000" dirty="0"/>
              <a:t>(19 - 14 - 19 - 10)</a:t>
            </a:r>
          </a:p>
          <a:p>
            <a:r>
              <a:rPr lang="en-US" sz="2000" dirty="0"/>
              <a:t>     </a:t>
            </a:r>
            <a:r>
              <a:rPr lang="en-US" sz="2000" dirty="0" err="1"/>
              <a:t>Std</a:t>
            </a:r>
            <a:r>
              <a:rPr lang="en-US" sz="2000" dirty="0"/>
              <a:t> Dev: 12 (2.2 - 5.9 - 4.1 - 5.8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7030A0"/>
                </a:solidFill>
              </a:rPr>
              <a:t>Max: 93, Min: 41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86400" y="996142"/>
            <a:ext cx="3505199" cy="255454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Solutions are available.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Midterms will be made available at the recitations, Tuesday and Wednesday.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This will also be a good opportunity to ask the </a:t>
            </a:r>
            <a:r>
              <a:rPr lang="en-US" sz="2000" dirty="0" err="1" smtClean="0">
                <a:latin typeface="+mn-lt"/>
              </a:rPr>
              <a:t>Tas</a:t>
            </a:r>
            <a:r>
              <a:rPr lang="en-US" sz="2000" dirty="0" smtClean="0">
                <a:latin typeface="+mn-lt"/>
              </a:rPr>
              <a:t> questions about the grading.</a:t>
            </a:r>
            <a:endParaRPr lang="en-US" sz="2000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48768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smtClean="0"/>
              <a:t>Questions?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History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[</a:t>
            </a:r>
            <a:r>
              <a:rPr lang="en-US" dirty="0" err="1"/>
              <a:t>Schapire</a:t>
            </a:r>
            <a:r>
              <a:rPr lang="en-US" dirty="0"/>
              <a:t> ’89</a:t>
            </a:r>
            <a:r>
              <a:rPr lang="en-US" dirty="0" smtClean="0"/>
              <a:t>]: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provable boosting </a:t>
            </a:r>
            <a:r>
              <a:rPr lang="en-US" dirty="0" smtClean="0"/>
              <a:t>algorithm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Call </a:t>
            </a:r>
            <a:r>
              <a:rPr lang="en-US" dirty="0"/>
              <a:t>weak learner three times on </a:t>
            </a:r>
            <a:r>
              <a:rPr lang="en-US" dirty="0" smtClean="0"/>
              <a:t>three modified distributions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Get </a:t>
            </a:r>
            <a:r>
              <a:rPr lang="en-US" dirty="0"/>
              <a:t>slight boost in </a:t>
            </a:r>
            <a:r>
              <a:rPr lang="en-US" dirty="0" smtClean="0"/>
              <a:t>accuracy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apply </a:t>
            </a:r>
            <a:r>
              <a:rPr lang="en-US" dirty="0"/>
              <a:t>recursively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/>
              <a:t>Freund ’90]: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“Optimal</a:t>
            </a:r>
            <a:r>
              <a:rPr lang="en-US" dirty="0"/>
              <a:t>” algorithm that “boosts by majority”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 err="1"/>
              <a:t>Drucker</a:t>
            </a:r>
            <a:r>
              <a:rPr lang="en-US" dirty="0"/>
              <a:t>, </a:t>
            </a:r>
            <a:r>
              <a:rPr lang="en-US" dirty="0" err="1"/>
              <a:t>Schapire</a:t>
            </a:r>
            <a:r>
              <a:rPr lang="en-US" dirty="0"/>
              <a:t> &amp; </a:t>
            </a:r>
            <a:r>
              <a:rPr lang="en-US" dirty="0" err="1"/>
              <a:t>Simard</a:t>
            </a:r>
            <a:r>
              <a:rPr lang="en-US" dirty="0"/>
              <a:t> ’92]: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First </a:t>
            </a:r>
            <a:r>
              <a:rPr lang="en-US" dirty="0"/>
              <a:t>experiments using boosting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Limited </a:t>
            </a:r>
            <a:r>
              <a:rPr lang="en-US" dirty="0"/>
              <a:t>by practical </a:t>
            </a:r>
            <a:r>
              <a:rPr lang="en-US" dirty="0" smtClean="0"/>
              <a:t>drawbacks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 ’95]: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Introduced </a:t>
            </a:r>
            <a:r>
              <a:rPr lang="en-US" sz="1600" dirty="0"/>
              <a:t>“</a:t>
            </a:r>
            <a:r>
              <a:rPr lang="en-US" sz="1600" dirty="0" err="1"/>
              <a:t>AdaBoost</a:t>
            </a:r>
            <a:r>
              <a:rPr lang="en-US" sz="1600" dirty="0"/>
              <a:t>” algorithm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Strong </a:t>
            </a:r>
            <a:r>
              <a:rPr lang="en-US" sz="1600" dirty="0"/>
              <a:t>practical advantages over </a:t>
            </a:r>
            <a:r>
              <a:rPr lang="en-US" sz="1600" dirty="0" smtClean="0"/>
              <a:t>previous boosting algorithms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AdaBoost</a:t>
            </a:r>
            <a:r>
              <a:rPr lang="en-US" dirty="0" smtClean="0"/>
              <a:t> was followed by a huge number of papers and practical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3333B2-3A36-4D34-BFAF-263E0A6B01EA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86400" y="2438400"/>
            <a:ext cx="32766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Some lessons for Ph.D. students</a:t>
            </a:r>
            <a:endParaRPr lang="en-US" sz="18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5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Formal View of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</a:rPr>
              <a:t>training set 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), …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/>
              <a:t>{-1, +1} is the correct label of instance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>
                <a:solidFill>
                  <a:srgbClr val="0F2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</a:p>
          <a:p>
            <a:r>
              <a:rPr lang="en-US" dirty="0" smtClean="0"/>
              <a:t>For t = 1, …, T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3333FF"/>
                </a:solidFill>
              </a:rPr>
              <a:t>distribution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 on {1,…m}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3333FF"/>
                </a:solidFill>
              </a:rPr>
              <a:t>weak hypothesis </a:t>
            </a:r>
            <a:r>
              <a:rPr lang="en-US" dirty="0" smtClean="0"/>
              <a:t>(“rule of thumb”)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                    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: X </a:t>
            </a:r>
            <a:r>
              <a:rPr lang="en-US" dirty="0" smtClean="0">
                <a:latin typeface="cmsy10"/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{-1, +1}</a:t>
            </a:r>
          </a:p>
          <a:p>
            <a:pPr marL="457200" lvl="1" indent="0">
              <a:buNone/>
            </a:pPr>
            <a:r>
              <a:rPr lang="en-US" dirty="0" smtClean="0"/>
              <a:t>     with small error </a:t>
            </a:r>
            <a:r>
              <a:rPr lang="el-GR" dirty="0" smtClean="0">
                <a:latin typeface="cmsy10"/>
              </a:rPr>
              <a:t>ε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		</a:t>
            </a:r>
            <a:r>
              <a:rPr lang="el-GR" dirty="0" smtClean="0">
                <a:latin typeface="cmsy10"/>
              </a:rPr>
              <a:t>ε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Pr</a:t>
            </a:r>
            <a:r>
              <a:rPr lang="en-US" baseline="-25000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[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Output: </a:t>
            </a:r>
            <a:r>
              <a:rPr lang="en-US" dirty="0" smtClean="0">
                <a:solidFill>
                  <a:srgbClr val="3333FF"/>
                </a:solidFill>
              </a:rPr>
              <a:t>final hypothesis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endParaRPr lang="en-US" baseline="-250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5879502" y="1752600"/>
            <a:ext cx="3200400" cy="493167"/>
          </a:xfrm>
          <a:prstGeom prst="wedgeRectCallout">
            <a:avLst>
              <a:gd name="adj1" fmla="val -111174"/>
              <a:gd name="adj2" fmla="val 25154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4983163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en-US" dirty="0" smtClean="0"/>
              <a:t>Constructing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/>
              <a:t>on {1,…m</a:t>
            </a:r>
            <a:r>
              <a:rPr lang="en-US" dirty="0" smtClean="0"/>
              <a:t>}: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= 1/m </a:t>
            </a:r>
          </a:p>
          <a:p>
            <a:pPr lvl="1"/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and </a:t>
            </a:r>
            <a:r>
              <a:rPr lang="en-US" dirty="0"/>
              <a:t> </a:t>
            </a:r>
            <a:r>
              <a:rPr lang="en-US" dirty="0" err="1">
                <a:solidFill>
                  <a:srgbClr val="3333FF"/>
                </a:solidFill>
              </a:rPr>
              <a:t>h</a:t>
            </a:r>
            <a:r>
              <a:rPr lang="en-US" baseline="-25000" dirty="0" err="1">
                <a:solidFill>
                  <a:srgbClr val="3333FF"/>
                </a:solidFill>
              </a:rPr>
              <a:t>t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t+1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=            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(i</a:t>
            </a:r>
            <a:r>
              <a:rPr lang="en-US" dirty="0" smtClean="0"/>
              <a:t>)/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sz="2400" dirty="0" smtClean="0">
                <a:latin typeface="Calibri"/>
              </a:rPr>
              <a:t>e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l-GR" sz="2400" baseline="30000" dirty="0" smtClean="0">
                <a:latin typeface="cmmi10"/>
              </a:rPr>
              <a:t>α</a:t>
            </a:r>
            <a:r>
              <a:rPr lang="en-US" sz="2400" baseline="15000" dirty="0" smtClean="0">
                <a:latin typeface="cmmi10"/>
              </a:rPr>
              <a:t>t</a:t>
            </a:r>
            <a:r>
              <a:rPr lang="en-US" sz="2400" dirty="0" smtClean="0"/>
              <a:t>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D</a:t>
            </a:r>
            <a:r>
              <a:rPr lang="en-US" baseline="-25000" dirty="0" smtClean="0"/>
              <a:t>t</a:t>
            </a:r>
            <a:r>
              <a:rPr lang="en-US" dirty="0" smtClean="0"/>
              <a:t>(i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l-GR" sz="2400" baseline="30000" dirty="0" smtClean="0">
                <a:latin typeface="cmmi10"/>
              </a:rPr>
              <a:t>α</a:t>
            </a:r>
            <a:r>
              <a:rPr lang="en-US" baseline="15000" dirty="0" smtClean="0">
                <a:latin typeface="cmmi10"/>
              </a:rPr>
              <a:t>t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=              D</a:t>
            </a:r>
            <a:r>
              <a:rPr lang="en-US" baseline="-25000" dirty="0" smtClean="0"/>
              <a:t>t</a:t>
            </a:r>
            <a:r>
              <a:rPr lang="en-US" dirty="0" smtClean="0"/>
              <a:t>(i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l-GR" dirty="0">
                <a:latin typeface="cmmi10"/>
              </a:rPr>
              <a:t>α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))</a:t>
            </a:r>
          </a:p>
          <a:p>
            <a:pPr marL="457200" lvl="1" indent="0">
              <a:buNone/>
            </a:pPr>
            <a:r>
              <a:rPr lang="en-US" dirty="0" smtClean="0"/>
              <a:t>     where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= normalization constant</a:t>
            </a:r>
          </a:p>
          <a:p>
            <a:pPr marL="457200" lvl="1" indent="0">
              <a:buNone/>
            </a:pPr>
            <a:r>
              <a:rPr lang="en-US" dirty="0" smtClean="0"/>
              <a:t>     and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</a:t>
            </a:r>
            <a:r>
              <a:rPr lang="en-US" dirty="0" smtClean="0">
                <a:latin typeface="cmmi10"/>
              </a:rPr>
              <a:t>   </a:t>
            </a:r>
            <a:r>
              <a:rPr lang="el-GR" dirty="0">
                <a:solidFill>
                  <a:srgbClr val="3333FF"/>
                </a:solidFill>
                <a:latin typeface="cmmi10"/>
              </a:rPr>
              <a:t>α</a:t>
            </a:r>
            <a:r>
              <a:rPr lang="en-US" baseline="-25000" dirty="0" smtClean="0">
                <a:solidFill>
                  <a:srgbClr val="3333FF"/>
                </a:solidFill>
                <a:latin typeface="cmmi10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= ½ ln{ (1 -</a:t>
            </a:r>
            <a:r>
              <a:rPr lang="el-GR" dirty="0">
                <a:latin typeface="cmsy1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)/</a:t>
            </a:r>
            <a:r>
              <a:rPr lang="el-GR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0000FF"/>
                </a:solidFill>
              </a:rPr>
              <a:t>t </a:t>
            </a:r>
            <a:r>
              <a:rPr lang="en-US" dirty="0" smtClean="0">
                <a:solidFill>
                  <a:srgbClr val="3333FF"/>
                </a:solidFill>
              </a:rPr>
              <a:t>} </a:t>
            </a:r>
            <a:endParaRPr lang="en-US" dirty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Final hypothesis: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r>
              <a:rPr lang="en-US" dirty="0" smtClean="0"/>
              <a:t> (x) = sign (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t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l-GR" dirty="0">
                <a:latin typeface="cmmi10"/>
              </a:rPr>
              <a:t>α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dirty="0" smtClean="0"/>
              <a:t>(x)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02271" y="2362200"/>
            <a:ext cx="2323513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&lt; 1; smaller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39784" y="2764302"/>
            <a:ext cx="2286000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&gt; 1; larger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25870" y="3200400"/>
            <a:ext cx="3999914" cy="1752600"/>
          </a:xfrm>
          <a:prstGeom prst="wedgeRectCallout">
            <a:avLst>
              <a:gd name="adj1" fmla="val -81447"/>
              <a:gd name="adj2" fmla="val 1425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600" b="1" u="none" dirty="0" smtClean="0">
                <a:solidFill>
                  <a:schemeClr val="tx1"/>
                </a:solidFill>
              </a:rPr>
              <a:t>Notes about </a:t>
            </a:r>
            <a:r>
              <a:rPr lang="el-GR" sz="1600" dirty="0" smtClean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600" b="1" u="none" baseline="-25000" dirty="0" smtClean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600" b="1" u="none" dirty="0" smtClean="0">
                <a:solidFill>
                  <a:schemeClr val="tx1"/>
                </a:solidFill>
              </a:rPr>
              <a:t>: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Positive </a:t>
            </a:r>
            <a:r>
              <a:rPr lang="en-US" sz="1600" u="none" dirty="0">
                <a:solidFill>
                  <a:schemeClr val="tx1"/>
                </a:solidFill>
              </a:rPr>
              <a:t>due to the weak learning assumption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>
                <a:solidFill>
                  <a:schemeClr val="tx1"/>
                </a:solidFill>
              </a:rPr>
              <a:t>E</a:t>
            </a:r>
            <a:r>
              <a:rPr lang="en-US" sz="1600" u="none" dirty="0" smtClean="0">
                <a:solidFill>
                  <a:schemeClr val="tx1"/>
                </a:solidFill>
              </a:rPr>
              <a:t>xamples </a:t>
            </a:r>
            <a:r>
              <a:rPr lang="en-US" sz="1600" u="none" dirty="0">
                <a:solidFill>
                  <a:schemeClr val="tx1"/>
                </a:solidFill>
              </a:rPr>
              <a:t>that we predicted </a:t>
            </a:r>
            <a:r>
              <a:rPr lang="en-US" sz="1600" u="none" dirty="0">
                <a:solidFill>
                  <a:srgbClr val="3333FF"/>
                </a:solidFill>
              </a:rPr>
              <a:t>correctly</a:t>
            </a:r>
            <a:r>
              <a:rPr lang="en-US" sz="1600" u="none" dirty="0">
                <a:solidFill>
                  <a:schemeClr val="tx1"/>
                </a:solidFill>
              </a:rPr>
              <a:t> are </a:t>
            </a:r>
            <a:r>
              <a:rPr lang="en-US" sz="1600" u="none" dirty="0">
                <a:solidFill>
                  <a:srgbClr val="3333FF"/>
                </a:solidFill>
              </a:rPr>
              <a:t>demoted</a:t>
            </a:r>
            <a:r>
              <a:rPr lang="en-US" sz="1600" u="none" dirty="0">
                <a:solidFill>
                  <a:schemeClr val="tx1"/>
                </a:solidFill>
              </a:rPr>
              <a:t>, others promoted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Sensible weighting scheme:   </a:t>
            </a:r>
            <a:r>
              <a:rPr lang="en-US" sz="1600" u="none" dirty="0" smtClean="0">
                <a:solidFill>
                  <a:schemeClr val="tx1"/>
                </a:solidFill>
              </a:rPr>
              <a:t>better </a:t>
            </a:r>
            <a:r>
              <a:rPr lang="en-US" sz="1600" u="none" dirty="0">
                <a:solidFill>
                  <a:schemeClr val="tx1"/>
                </a:solidFill>
              </a:rPr>
              <a:t>hypothesis (smaller error</a:t>
            </a:r>
            <a:r>
              <a:rPr lang="en-US" sz="1600" u="none" dirty="0" smtClean="0">
                <a:solidFill>
                  <a:schemeClr val="tx1"/>
                </a:solidFill>
              </a:rPr>
              <a:t>) </a:t>
            </a:r>
            <a:r>
              <a:rPr lang="en-US" sz="16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1600" u="none" dirty="0">
                <a:solidFill>
                  <a:schemeClr val="tx1"/>
                </a:solidFill>
              </a:rPr>
              <a:t>larger weight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16270" y="980786"/>
            <a:ext cx="3466514" cy="685800"/>
          </a:xfrm>
          <a:prstGeom prst="wedgeRectCallout">
            <a:avLst>
              <a:gd name="adj1" fmla="val -61052"/>
              <a:gd name="adj2" fmla="val 28175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chemeClr val="tx1"/>
                </a:solidFill>
              </a:rPr>
              <a:t>Think about unwrapping it all the way to 1/m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0950" y="3200400"/>
            <a:ext cx="2234907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/>
          <a:p>
            <a:pPr marL="0" lvl="1"/>
            <a:r>
              <a:rPr lang="en-US" sz="1600" u="none" dirty="0" smtClean="0"/>
              <a:t>e</a:t>
            </a:r>
            <a:r>
              <a:rPr lang="en-US" sz="1600" u="none" baseline="30000" dirty="0" smtClean="0"/>
              <a:t>+</a:t>
            </a:r>
            <a:r>
              <a:rPr lang="el-GR" sz="1600" baseline="30000" dirty="0" smtClean="0">
                <a:latin typeface="cmmi10"/>
              </a:rPr>
              <a:t>α</a:t>
            </a:r>
            <a:r>
              <a:rPr lang="en-US" sz="1600" u="none" baseline="15000" dirty="0" smtClean="0">
                <a:latin typeface="cmmi10"/>
              </a:rPr>
              <a:t>t</a:t>
            </a:r>
            <a:r>
              <a:rPr lang="en-US" sz="1600" u="none" dirty="0" smtClean="0"/>
              <a:t> </a:t>
            </a:r>
            <a:r>
              <a:rPr lang="en-US" sz="1600" u="none" dirty="0">
                <a:solidFill>
                  <a:srgbClr val="3333FF"/>
                </a:solidFill>
              </a:rPr>
              <a:t>= </a:t>
            </a:r>
            <a:r>
              <a:rPr lang="en-US" sz="1600" u="none" dirty="0" err="1">
                <a:solidFill>
                  <a:srgbClr val="3333FF"/>
                </a:solidFill>
              </a:rPr>
              <a:t>sqrt</a:t>
            </a:r>
            <a:r>
              <a:rPr lang="en-US" sz="1600" u="none" dirty="0">
                <a:solidFill>
                  <a:srgbClr val="3333FF"/>
                </a:solidFill>
              </a:rPr>
              <a:t>{(</a:t>
            </a:r>
            <a:r>
              <a:rPr lang="en-US" sz="1600" u="none" dirty="0" smtClean="0">
                <a:solidFill>
                  <a:srgbClr val="3333FF"/>
                </a:solidFill>
              </a:rPr>
              <a:t>1-</a:t>
            </a:r>
            <a:r>
              <a:rPr lang="el-GR" sz="16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6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1600" u="none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u="none" dirty="0" smtClean="0">
                <a:solidFill>
                  <a:srgbClr val="3333FF"/>
                </a:solidFill>
              </a:rPr>
              <a:t>)/</a:t>
            </a:r>
            <a:r>
              <a:rPr lang="el-GR" sz="16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6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1600" u="none" baseline="-25000" dirty="0" smtClean="0">
                <a:solidFill>
                  <a:srgbClr val="0000FF"/>
                </a:solidFill>
              </a:rPr>
              <a:t>t </a:t>
            </a:r>
            <a:r>
              <a:rPr lang="en-US" sz="1600" u="none" dirty="0" smtClean="0">
                <a:solidFill>
                  <a:srgbClr val="3333FF"/>
                </a:solidFill>
              </a:rPr>
              <a:t>}&gt;1 </a:t>
            </a:r>
            <a:endParaRPr lang="en-US" sz="1100" b="1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40" y="1776387"/>
            <a:ext cx="3146282" cy="45720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370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1809524"/>
            <a:ext cx="3810532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0"/>
            <a:ext cx="456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79" y="0"/>
            <a:ext cx="3356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66" y="0"/>
            <a:ext cx="328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Toy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1" y="1361329"/>
            <a:ext cx="6287378" cy="534427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248400" y="76200"/>
            <a:ext cx="2819400" cy="22479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 cool and important note about the </a:t>
            </a:r>
            <a:r>
              <a:rPr lang="en-US" sz="1800" u="none" dirty="0">
                <a:solidFill>
                  <a:schemeClr val="tx1"/>
                </a:solidFill>
              </a:rPr>
              <a:t>final </a:t>
            </a:r>
            <a:r>
              <a:rPr lang="en-US" sz="1800" u="none" dirty="0" smtClean="0">
                <a:solidFill>
                  <a:schemeClr val="tx1"/>
                </a:solidFill>
              </a:rPr>
              <a:t>hypothesis: it </a:t>
            </a:r>
            <a:r>
              <a:rPr lang="en-US" sz="1800" u="none" dirty="0">
                <a:solidFill>
                  <a:schemeClr val="tx1"/>
                </a:solidFill>
              </a:rPr>
              <a:t>is possible that the combined hypothesis makes no mistakes on the training data, but boosting can still learn, by adding more weak hypotheses.</a:t>
            </a:r>
          </a:p>
        </p:txBody>
      </p:sp>
    </p:spTree>
    <p:extLst>
      <p:ext uri="{BB962C8B-B14F-4D97-AF65-F5344CB8AC3E}">
        <p14:creationId xmlns:p14="http://schemas.microsoft.com/office/powerpoint/2010/main" val="3623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0" y="762000"/>
            <a:ext cx="5563377" cy="5687219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800598" y="1066800"/>
            <a:ext cx="4191002" cy="12192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1. Why </a:t>
            </a:r>
            <a:r>
              <a:rPr lang="en-US" sz="1800" u="none" dirty="0">
                <a:solidFill>
                  <a:schemeClr val="tx1"/>
                </a:solidFill>
              </a:rPr>
              <a:t>is the theorem stated in terms of minimizing </a:t>
            </a:r>
            <a:r>
              <a:rPr lang="en-US" sz="1800" u="none" dirty="0">
                <a:solidFill>
                  <a:srgbClr val="3333FF"/>
                </a:solidFill>
              </a:rPr>
              <a:t>training error</a:t>
            </a:r>
            <a:r>
              <a:rPr lang="en-US" sz="1800" u="none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800" u="none" dirty="0">
                <a:solidFill>
                  <a:schemeClr val="tx1"/>
                </a:solidFill>
              </a:rPr>
              <a:t>2. What does the bound mean?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7197" y="2819400"/>
            <a:ext cx="3810003" cy="1219200"/>
          </a:xfrm>
          <a:prstGeom prst="wedgeRectCallout">
            <a:avLst>
              <a:gd name="adj1" fmla="val 71501"/>
              <a:gd name="adj2" fmla="val -2079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l-GR" sz="18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 (1-</a:t>
            </a:r>
            <a:r>
              <a:rPr lang="el-GR" sz="18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(</a:t>
            </a:r>
            <a:r>
              <a:rPr lang="en-US" sz="1800" u="none" dirty="0" smtClean="0">
                <a:solidFill>
                  <a:schemeClr val="tx1"/>
                </a:solidFill>
              </a:rPr>
              <a:t>1/2-</a:t>
            </a:r>
            <a:r>
              <a:rPr lang="el-GR" sz="1800" u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)(1/2</a:t>
            </a:r>
            <a:r>
              <a:rPr lang="en-US" sz="1800" u="none" dirty="0" smtClean="0">
                <a:solidFill>
                  <a:schemeClr val="tx1"/>
                </a:solidFill>
              </a:rPr>
              <a:t>+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>
                <a:solidFill>
                  <a:schemeClr val="tx1"/>
                </a:solidFill>
              </a:rPr>
              <a:t>)</a:t>
            </a:r>
            <a:r>
              <a:rPr lang="en-US" sz="1800" u="none" dirty="0" smtClean="0">
                <a:solidFill>
                  <a:schemeClr val="tx1"/>
                </a:solidFill>
              </a:rPr>
              <a:t>) </a:t>
            </a:r>
            <a:r>
              <a:rPr lang="en-US" sz="1800" u="none" dirty="0">
                <a:solidFill>
                  <a:schemeClr val="tx1"/>
                </a:solidFill>
              </a:rPr>
              <a:t>= 1/4 -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endParaRPr lang="en-US" sz="1800" u="none" baseline="30000" dirty="0">
              <a:solidFill>
                <a:schemeClr val="tx1"/>
              </a:solidFill>
            </a:endParaRPr>
          </a:p>
          <a:p>
            <a:endParaRPr lang="en-US" sz="1800" u="none" dirty="0">
              <a:solidFill>
                <a:schemeClr val="tx1"/>
              </a:solidFill>
            </a:endParaRPr>
          </a:p>
          <a:p>
            <a:r>
              <a:rPr lang="en-US" sz="1800" u="none" dirty="0" smtClean="0">
                <a:solidFill>
                  <a:schemeClr val="tx1"/>
                </a:solidFill>
              </a:rPr>
              <a:t>1-</a:t>
            </a:r>
            <a:r>
              <a:rPr lang="en-US" sz="1800" u="none" dirty="0">
                <a:solidFill>
                  <a:schemeClr val="tx1"/>
                </a:solidFill>
              </a:rPr>
              <a:t>(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)</a:t>
            </a:r>
            <a:r>
              <a:rPr lang="en-US" sz="1800" u="none" baseline="30000" dirty="0" smtClean="0">
                <a:solidFill>
                  <a:schemeClr val="tx1"/>
                </a:solidFill>
                <a:latin typeface="Calibri"/>
              </a:rPr>
              <a:t>2 </a:t>
            </a:r>
            <a:r>
              <a:rPr lang="en-US" sz="1800" u="none" dirty="0" smtClean="0">
                <a:solidFill>
                  <a:schemeClr val="tx1"/>
                </a:solidFill>
                <a:latin typeface="Calibri"/>
              </a:rPr>
              <a:t>  </a:t>
            </a:r>
            <a:r>
              <a:rPr lang="en-US" sz="1800" u="none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1800" u="none" dirty="0" smtClean="0">
                <a:solidFill>
                  <a:schemeClr val="tx1"/>
                </a:solidFill>
              </a:rPr>
              <a:t> </a:t>
            </a:r>
            <a:r>
              <a:rPr lang="en-US" sz="1800" u="none" dirty="0" err="1" smtClean="0">
                <a:solidFill>
                  <a:schemeClr val="tx1"/>
                </a:solidFill>
              </a:rPr>
              <a:t>exp</a:t>
            </a:r>
            <a:r>
              <a:rPr lang="en-US" sz="1800" u="none" dirty="0">
                <a:solidFill>
                  <a:schemeClr val="tx1"/>
                </a:solidFill>
              </a:rPr>
              <a:t>(-(</a:t>
            </a:r>
            <a:r>
              <a:rPr lang="en-US" sz="1800" u="none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r>
              <a:rPr lang="en-US" sz="1800" u="none" baseline="30000" dirty="0" smtClean="0">
                <a:solidFill>
                  <a:schemeClr val="tx1"/>
                </a:solidFill>
              </a:rPr>
              <a:t>2</a:t>
            </a:r>
            <a:r>
              <a:rPr lang="en-US" sz="1800" u="none" dirty="0" smtClean="0">
                <a:solidFill>
                  <a:schemeClr val="tx1"/>
                </a:solidFill>
              </a:rPr>
              <a:t>)</a:t>
            </a:r>
            <a:endParaRPr lang="en-US" sz="1800" u="none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239000" y="2740799"/>
            <a:ext cx="1828800" cy="840601"/>
          </a:xfrm>
          <a:prstGeom prst="wedgeRectCallout">
            <a:avLst>
              <a:gd name="adj1" fmla="val -150522"/>
              <a:gd name="adj2" fmla="val -5510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6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38" y="2116708"/>
            <a:ext cx="5363324" cy="292458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6857996" y="152400"/>
            <a:ext cx="2057404" cy="840601"/>
          </a:xfrm>
          <a:prstGeom prst="wedgeRectCallout">
            <a:avLst>
              <a:gd name="adj1" fmla="val -87883"/>
              <a:gd name="adj2" fmla="val -71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1000" y="3276601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final “weight” of the </a:t>
            </a:r>
            <a:r>
              <a:rPr lang="en-US" sz="1800" u="none" dirty="0" err="1" smtClean="0">
                <a:solidFill>
                  <a:schemeClr val="tx1"/>
                </a:solidFill>
              </a:rPr>
              <a:t>i-th</a:t>
            </a:r>
            <a:r>
              <a:rPr lang="en-US" sz="1800" u="none" dirty="0" smtClean="0">
                <a:solidFill>
                  <a:schemeClr val="tx1"/>
                </a:solidFill>
              </a:rPr>
              <a:t> example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dirty="0" smtClean="0"/>
              <a:t>Please start working!</a:t>
            </a:r>
          </a:p>
          <a:p>
            <a:endParaRPr lang="en-US" sz="2000" dirty="0"/>
          </a:p>
          <a:p>
            <a:r>
              <a:rPr lang="en-US" sz="2000" dirty="0" smtClean="0"/>
              <a:t>Come to my office hours at least once in the next 3 weeks to discuss the project.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0" y="1447800"/>
            <a:ext cx="6020641" cy="431542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239000" y="1905000"/>
            <a:ext cx="1676404" cy="840601"/>
          </a:xfrm>
          <a:prstGeom prst="wedgeRectCallout">
            <a:avLst>
              <a:gd name="adj1" fmla="val -114145"/>
              <a:gd name="adj2" fmla="val 913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training error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61680" y="40767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Always holds for mistakes (see above)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61680" y="47053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Using Step 1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561680" y="533400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D is a distribution over the m examples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Proof(3)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94783"/>
            <a:ext cx="5944430" cy="4601217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6200" y="2819400"/>
            <a:ext cx="2203940" cy="7619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Splitting the sum to “mistakes” and no-mistakes”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3676650"/>
            <a:ext cx="2203940" cy="53339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The definition of </a:t>
            </a:r>
            <a:r>
              <a:rPr lang="el-GR" sz="18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800" u="none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n-US" sz="1800" u="none" baseline="-25000" dirty="0" smtClean="0">
                <a:solidFill>
                  <a:schemeClr val="tx1"/>
                </a:solidFill>
                <a:latin typeface="Calibri"/>
              </a:rPr>
              <a:t>t</a:t>
            </a:r>
            <a:endParaRPr lang="en-US" sz="1800" u="none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200" y="4305300"/>
            <a:ext cx="2203940" cy="416123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>
                <a:solidFill>
                  <a:schemeClr val="tx1"/>
                </a:solidFill>
              </a:rPr>
              <a:t>The definition </a:t>
            </a:r>
            <a:r>
              <a:rPr lang="en-US" sz="1800" u="none" dirty="0" smtClean="0">
                <a:solidFill>
                  <a:schemeClr val="tx1"/>
                </a:solidFill>
              </a:rPr>
              <a:t>of </a:t>
            </a:r>
            <a:r>
              <a:rPr lang="el-GR" sz="1800" u="none" dirty="0" smtClean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800" u="none" baseline="-25000" dirty="0" smtClean="0">
                <a:solidFill>
                  <a:schemeClr val="tx1"/>
                </a:solidFill>
              </a:rPr>
              <a:t>t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72200" y="1447800"/>
            <a:ext cx="2667000" cy="533399"/>
          </a:xfrm>
          <a:prstGeom prst="wedgeRectCallout">
            <a:avLst>
              <a:gd name="adj1" fmla="val -156597"/>
              <a:gd name="adj2" fmla="val 11243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By definition of </a:t>
            </a:r>
            <a:r>
              <a:rPr lang="en-US" sz="1800" u="none" dirty="0" err="1" smtClean="0">
                <a:solidFill>
                  <a:schemeClr val="tx1"/>
                </a:solidFill>
                <a:latin typeface="Calibri"/>
              </a:rPr>
              <a:t>Z</a:t>
            </a:r>
            <a:r>
              <a:rPr lang="en-US" sz="1800" u="none" baseline="-250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en-US" sz="1800" u="none" dirty="0" smtClean="0">
                <a:solidFill>
                  <a:schemeClr val="tx1"/>
                </a:solidFill>
              </a:rPr>
              <a:t>; it’s a normalization term</a:t>
            </a:r>
            <a:endParaRPr lang="en-US" sz="1800" u="none" baseline="300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819400" y="5334000"/>
            <a:ext cx="4419600" cy="914400"/>
          </a:xfrm>
          <a:prstGeom prst="wedgeRectCallout">
            <a:avLst>
              <a:gd name="adj1" fmla="val -21374"/>
              <a:gd name="adj2" fmla="val -12828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u="none" dirty="0" smtClean="0">
                <a:solidFill>
                  <a:schemeClr val="tx1"/>
                </a:solidFill>
              </a:rPr>
              <a:t>Steps 2 and 3 together prove the Theorem.</a:t>
            </a:r>
          </a:p>
          <a:p>
            <a:r>
              <a:rPr lang="en-US" sz="1800" u="non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8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 The error of the final hypothesis can be as low as you want.</a:t>
            </a:r>
            <a:endParaRPr lang="en-US" sz="1800" u="none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1" y="4721423"/>
            <a:ext cx="2203940" cy="307777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1400" u="none" dirty="0" smtClean="0"/>
              <a:t>e</a:t>
            </a:r>
            <a:r>
              <a:rPr lang="en-US" sz="1400" u="none" baseline="30000" dirty="0"/>
              <a:t>+</a:t>
            </a:r>
            <a:r>
              <a:rPr lang="en-US" sz="1400" u="none" baseline="30000" dirty="0">
                <a:latin typeface="cmmi10"/>
              </a:rPr>
              <a:t>®</a:t>
            </a:r>
            <a:r>
              <a:rPr lang="en-US" sz="1400" u="none" baseline="15000" dirty="0">
                <a:latin typeface="cmmi10"/>
              </a:rPr>
              <a:t>t</a:t>
            </a:r>
            <a:r>
              <a:rPr lang="en-US" sz="1400" u="none" dirty="0"/>
              <a:t> </a:t>
            </a:r>
            <a:r>
              <a:rPr lang="en-US" sz="1400" u="none" dirty="0">
                <a:solidFill>
                  <a:srgbClr val="3333FF"/>
                </a:solidFill>
              </a:rPr>
              <a:t>= </a:t>
            </a:r>
            <a:r>
              <a:rPr lang="en-US" sz="1400" u="none" dirty="0" err="1">
                <a:solidFill>
                  <a:srgbClr val="3333FF"/>
                </a:solidFill>
              </a:rPr>
              <a:t>sqrt</a:t>
            </a:r>
            <a:r>
              <a:rPr lang="en-US" sz="1400" u="none" dirty="0">
                <a:solidFill>
                  <a:srgbClr val="3333FF"/>
                </a:solidFill>
              </a:rPr>
              <a:t>{(1 </a:t>
            </a:r>
            <a:r>
              <a:rPr lang="en-US" sz="1400" u="none" dirty="0" smtClean="0">
                <a:solidFill>
                  <a:srgbClr val="3333FF"/>
                </a:solidFill>
              </a:rPr>
              <a:t>-</a:t>
            </a:r>
            <a:r>
              <a:rPr lang="el-GR" sz="14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400" u="none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sz="1400" u="none" baseline="-25000" dirty="0" smtClean="0">
                <a:solidFill>
                  <a:srgbClr val="3333FF"/>
                </a:solidFill>
              </a:rPr>
              <a:t>t</a:t>
            </a:r>
            <a:r>
              <a:rPr lang="en-US" sz="1400" u="none" dirty="0" smtClean="0">
                <a:solidFill>
                  <a:srgbClr val="3333FF"/>
                </a:solidFill>
              </a:rPr>
              <a:t>)/</a:t>
            </a:r>
            <a:r>
              <a:rPr lang="el-GR" sz="14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l-GR" sz="1400" dirty="0" smtClean="0">
                <a:solidFill>
                  <a:srgbClr val="0000FF"/>
                </a:solidFill>
                <a:latin typeface="cmsy10"/>
              </a:rPr>
              <a:t>ε</a:t>
            </a:r>
            <a:r>
              <a:rPr lang="en-US" sz="1400" u="none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sz="1400" u="none" baseline="-25000" dirty="0" smtClean="0">
                <a:solidFill>
                  <a:srgbClr val="3333FF"/>
                </a:solidFill>
              </a:rPr>
              <a:t>t </a:t>
            </a:r>
            <a:r>
              <a:rPr lang="en-US" sz="1400" u="none" dirty="0" smtClean="0">
                <a:solidFill>
                  <a:srgbClr val="3333FF"/>
                </a:solidFill>
              </a:rPr>
              <a:t>}&gt;1 </a:t>
            </a:r>
            <a:endParaRPr lang="en-US" sz="1400" b="1" u="none" dirty="0"/>
          </a:p>
        </p:txBody>
      </p:sp>
      <p:sp>
        <p:nvSpPr>
          <p:cNvPr id="15" name="Rectangular Callout 14"/>
          <p:cNvSpPr/>
          <p:nvPr/>
        </p:nvSpPr>
        <p:spPr>
          <a:xfrm>
            <a:off x="6629400" y="76200"/>
            <a:ext cx="2514600" cy="10668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A strong assumption due to the “for all distributions”.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But – works  well in practice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152400" y="152400"/>
            <a:ext cx="1981200" cy="914400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none" dirty="0" smtClean="0">
                <a:solidFill>
                  <a:schemeClr val="tx1"/>
                </a:solidFill>
              </a:rPr>
              <a:t>Why does it work? </a:t>
            </a:r>
          </a:p>
          <a:p>
            <a:r>
              <a:rPr lang="en-US" sz="1600" u="none" dirty="0" smtClean="0">
                <a:solidFill>
                  <a:schemeClr val="tx1"/>
                </a:solidFill>
              </a:rPr>
              <a:t>The Weak Learning Hypothesis</a:t>
            </a:r>
          </a:p>
        </p:txBody>
      </p:sp>
    </p:spTree>
    <p:extLst>
      <p:ext uri="{BB962C8B-B14F-4D97-AF65-F5344CB8AC3E}">
        <p14:creationId xmlns:p14="http://schemas.microsoft.com/office/powerpoint/2010/main" val="3280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Boosting The Confidence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Unlike Boosting the </a:t>
            </a:r>
            <a:r>
              <a:rPr lang="en-US" sz="2800" dirty="0" smtClean="0">
                <a:solidFill>
                  <a:srgbClr val="3333FF"/>
                </a:solidFill>
              </a:rPr>
              <a:t>accuracy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, </a:t>
            </a:r>
            <a:r>
              <a:rPr lang="en-US" sz="2800" dirty="0"/>
              <a:t>Boosting the </a:t>
            </a:r>
            <a:r>
              <a:rPr lang="en-US" sz="2800" dirty="0" smtClean="0">
                <a:solidFill>
                  <a:srgbClr val="3333FF"/>
                </a:solidFill>
              </a:rPr>
              <a:t>confidence (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r>
              <a:rPr lang="en-US" sz="2800" dirty="0" smtClean="0"/>
              <a:t> is </a:t>
            </a:r>
            <a:r>
              <a:rPr lang="en-US" sz="2800" dirty="0"/>
              <a:t>easy.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Let’s fix the accuracy parameter to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Suppose that we have a learning algorithm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such that for any target concept </a:t>
            </a:r>
            <a:r>
              <a:rPr lang="en-US" sz="2800" dirty="0">
                <a:solidFill>
                  <a:srgbClr val="3333FF"/>
                </a:solidFill>
              </a:rPr>
              <a:t>c </a:t>
            </a:r>
            <a:r>
              <a:rPr lang="az-Cyrl-AZ" sz="18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srgbClr val="3333FF"/>
                </a:solidFill>
              </a:rPr>
              <a:t>C </a:t>
            </a:r>
            <a:r>
              <a:rPr lang="en-US" sz="2800" dirty="0"/>
              <a:t>and any distribution </a:t>
            </a:r>
            <a:r>
              <a:rPr lang="en-US" sz="2800" dirty="0">
                <a:solidFill>
                  <a:srgbClr val="3333FF"/>
                </a:solidFill>
              </a:rPr>
              <a:t>D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3333FF"/>
                </a:solidFill>
              </a:rPr>
              <a:t>L</a:t>
            </a:r>
            <a:r>
              <a:rPr lang="en-US" sz="2800" dirty="0"/>
              <a:t> outputs </a:t>
            </a:r>
            <a:r>
              <a:rPr lang="en-US" sz="2800" dirty="0">
                <a:solidFill>
                  <a:srgbClr val="3333FF"/>
                </a:solidFill>
              </a:rPr>
              <a:t>h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FF"/>
                </a:solidFill>
              </a:rPr>
              <a:t>error(h) &lt;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with confidence at </a:t>
            </a:r>
            <a:r>
              <a:rPr lang="en-US" sz="2800" dirty="0" smtClean="0"/>
              <a:t>least </a:t>
            </a:r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</a:t>
            </a:r>
            <a:r>
              <a:rPr lang="en-US" sz="2800" baseline="-25000" dirty="0" smtClean="0">
                <a:solidFill>
                  <a:srgbClr val="FF0000"/>
                </a:solidFill>
                <a:sym typeface="Symbol" pitchFamily="18" charset="2"/>
              </a:rPr>
              <a:t>0, </a:t>
            </a:r>
            <a:r>
              <a:rPr lang="en-US" sz="2800" dirty="0" smtClean="0"/>
              <a:t> where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2800" dirty="0"/>
              <a:t> = 1/q(</a:t>
            </a:r>
            <a:r>
              <a:rPr lang="en-US" sz="2800" dirty="0" err="1"/>
              <a:t>n,size</a:t>
            </a:r>
            <a:r>
              <a:rPr lang="en-US" sz="2800" dirty="0"/>
              <a:t>(c)), for some polynomial </a:t>
            </a:r>
            <a:r>
              <a:rPr lang="en-US" sz="2800" dirty="0">
                <a:solidFill>
                  <a:srgbClr val="3333FF"/>
                </a:solidFill>
              </a:rPr>
              <a:t>q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Then, if we are willing to tolerate a slightly higher hypothesis error,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800" dirty="0">
                <a:solidFill>
                  <a:srgbClr val="3333FF"/>
                </a:solidFill>
              </a:rPr>
              <a:t> + 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800" dirty="0"/>
              <a:t> &gt; 0, arbitrarily small) then we can achieve arbitrary high confidence </a:t>
            </a:r>
            <a:r>
              <a:rPr lang="en-US" sz="2800" dirty="0">
                <a:solidFill>
                  <a:srgbClr val="3333FF"/>
                </a:solidFill>
              </a:rPr>
              <a:t>1-</a:t>
            </a:r>
            <a:r>
              <a:rPr lang="en-US" sz="2800" dirty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2D7EC4-B23C-4B5E-B858-3CE291C4947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Boosting The Confidence(2)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Idea: </a:t>
            </a:r>
            <a:r>
              <a:rPr lang="en-US" sz="2400" dirty="0"/>
              <a:t>Given the algorithm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, we construct a new algorithm </a:t>
            </a:r>
            <a:r>
              <a:rPr lang="en-US" sz="2400" dirty="0">
                <a:solidFill>
                  <a:srgbClr val="FF0000"/>
                </a:solidFill>
              </a:rPr>
              <a:t>L’</a:t>
            </a:r>
            <a:r>
              <a:rPr lang="en-US" sz="2400" dirty="0"/>
              <a:t> that simulates algorithm</a:t>
            </a:r>
            <a:r>
              <a:rPr lang="en-US" sz="2400" dirty="0">
                <a:solidFill>
                  <a:srgbClr val="FF0000"/>
                </a:solidFill>
              </a:rPr>
              <a:t> L</a:t>
            </a:r>
            <a:r>
              <a:rPr lang="en-US" sz="2400" dirty="0"/>
              <a:t> k times (k will be determined later) on independent samples from the same distribution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h</a:t>
            </a:r>
            <a:r>
              <a:rPr lang="en-US" sz="2400" baseline="-25000" dirty="0"/>
              <a:t>1</a:t>
            </a:r>
            <a:r>
              <a:rPr lang="en-US" sz="2400" dirty="0"/>
              <a:t>, …</a:t>
            </a:r>
            <a:r>
              <a:rPr lang="en-US" sz="2400" dirty="0" err="1"/>
              <a:t>h</a:t>
            </a:r>
            <a:r>
              <a:rPr lang="en-US" sz="2400" baseline="-25000" dirty="0" err="1"/>
              <a:t>k</a:t>
            </a:r>
            <a:r>
              <a:rPr lang="en-US" sz="2400" dirty="0"/>
              <a:t> be the hypotheses produced. Then, since the simulations are independent, the probability that </a:t>
            </a:r>
            <a:r>
              <a:rPr lang="en-US" sz="2400" dirty="0">
                <a:solidFill>
                  <a:srgbClr val="3333FF"/>
                </a:solidFill>
              </a:rPr>
              <a:t>all</a:t>
            </a:r>
            <a:r>
              <a:rPr lang="en-US" sz="2400" dirty="0">
                <a:solidFill>
                  <a:srgbClr val="FF0000"/>
                </a:solidFill>
              </a:rPr>
              <a:t> of h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,. </a:t>
            </a:r>
            <a:r>
              <a:rPr lang="en-US" sz="2400" dirty="0" err="1">
                <a:solidFill>
                  <a:srgbClr val="FF0000"/>
                </a:solidFill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have error </a:t>
            </a:r>
            <a:r>
              <a:rPr lang="en-US" sz="2400" dirty="0" smtClean="0"/>
              <a:t>&gt;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 </a:t>
            </a:r>
            <a:r>
              <a:rPr lang="en-US" sz="2400" dirty="0"/>
              <a:t>is as most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 smtClean="0"/>
              <a:t>. Otherwise, </a:t>
            </a:r>
            <a:r>
              <a:rPr lang="en-US" sz="2400" dirty="0" smtClean="0">
                <a:solidFill>
                  <a:srgbClr val="FF0000"/>
                </a:solidFill>
              </a:rPr>
              <a:t>at least one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 is </a:t>
            </a:r>
            <a:r>
              <a:rPr lang="en-US" sz="2400" dirty="0" smtClean="0">
                <a:solidFill>
                  <a:srgbClr val="3333FF"/>
                </a:solidFill>
              </a:rPr>
              <a:t>good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Solving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</a:t>
            </a:r>
            <a:r>
              <a:rPr lang="en-US" sz="2400" baseline="30000" dirty="0"/>
              <a:t>k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/2 yields that value of k we need,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k &gt; (1/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/>
              <a:t>) </a:t>
            </a:r>
            <a:r>
              <a:rPr lang="en-US" sz="2400" dirty="0" err="1"/>
              <a:t>ln</a:t>
            </a:r>
            <a:r>
              <a:rPr lang="en-US" sz="2400" dirty="0"/>
              <a:t>(2/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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still a need to show how L’ works. It would work by using the h</a:t>
            </a:r>
            <a:r>
              <a:rPr lang="en-US" sz="2400" baseline="-25000" dirty="0"/>
              <a:t>i</a:t>
            </a:r>
            <a:r>
              <a:rPr lang="en-US" sz="2400" dirty="0"/>
              <a:t> that makes the fewest mistakes on the sample S; we need to compute how large S should be to guarantee that it does not make too many mistakes.     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</a:rPr>
              <a:t>Kearns and </a:t>
            </a:r>
            <a:r>
              <a:rPr lang="en-US" sz="1800" dirty="0" err="1">
                <a:solidFill>
                  <a:srgbClr val="FF0000"/>
                </a:solidFill>
              </a:rPr>
              <a:t>Vazirani’s</a:t>
            </a:r>
            <a:r>
              <a:rPr lang="en-US" sz="1800" dirty="0">
                <a:solidFill>
                  <a:srgbClr val="FF0000"/>
                </a:solidFill>
              </a:rPr>
              <a:t> book]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367138-572C-43A4-ACFF-4D5D25A17D72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Ensemble Methods 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Boosting</a:t>
            </a:r>
          </a:p>
          <a:p>
            <a:r>
              <a:rPr lang="en-US" sz="2800"/>
              <a:t>Bagging</a:t>
            </a:r>
          </a:p>
          <a:p>
            <a:r>
              <a:rPr lang="en-US" sz="2800"/>
              <a:t>Random Forests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A3336-9E4A-4548-A031-E540A4C3ED19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Initialization:</a:t>
            </a:r>
          </a:p>
          <a:p>
            <a:pPr lvl="1"/>
            <a:r>
              <a:rPr lang="en-US" sz="2400"/>
              <a:t>Weigh all training samples equally</a:t>
            </a:r>
          </a:p>
          <a:p>
            <a:r>
              <a:rPr lang="en-US" sz="2800"/>
              <a:t>Iteration Step:</a:t>
            </a:r>
          </a:p>
          <a:p>
            <a:pPr lvl="1"/>
            <a:r>
              <a:rPr lang="en-US" sz="2400"/>
              <a:t>Train model on (weighted) train set</a:t>
            </a:r>
          </a:p>
          <a:p>
            <a:pPr lvl="1"/>
            <a:r>
              <a:rPr lang="en-US" sz="2400"/>
              <a:t>Compute error of model on train set</a:t>
            </a:r>
          </a:p>
          <a:p>
            <a:pPr lvl="1"/>
            <a:r>
              <a:rPr lang="en-US" sz="2400"/>
              <a:t>Increase weights on training cases model gets wrong!!!</a:t>
            </a:r>
          </a:p>
          <a:p>
            <a:r>
              <a:rPr lang="en-US" sz="2800"/>
              <a:t>Typically requires 100’s to 1000’s of iterations</a:t>
            </a:r>
          </a:p>
          <a:p>
            <a:r>
              <a:rPr lang="en-US" sz="2800"/>
              <a:t>Return final model: </a:t>
            </a:r>
          </a:p>
          <a:p>
            <a:pPr lvl="1"/>
            <a:r>
              <a:rPr lang="en-US" sz="2400"/>
              <a:t>Carefully weighted prediction of each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404326-5D26-4626-8BE4-8FE3A56954C7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Boosting: Different Perspectives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Boosting is a maximum-margin method</a:t>
            </a:r>
          </a:p>
          <a:p>
            <a:pPr>
              <a:buFontTx/>
              <a:buNone/>
            </a:pPr>
            <a:r>
              <a:rPr lang="en-US" sz="1600" dirty="0"/>
              <a:t>      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err="1">
                <a:solidFill>
                  <a:schemeClr val="accent2"/>
                </a:solidFill>
              </a:rPr>
              <a:t>Schapire</a:t>
            </a:r>
            <a:r>
              <a:rPr lang="en-US" sz="1600" dirty="0">
                <a:solidFill>
                  <a:schemeClr val="accent2"/>
                </a:solidFill>
              </a:rPr>
              <a:t> et al. 1998, </a:t>
            </a:r>
            <a:r>
              <a:rPr lang="en-US" sz="1600" dirty="0" err="1">
                <a:solidFill>
                  <a:schemeClr val="accent2"/>
                </a:solidFill>
              </a:rPr>
              <a:t>Rosset</a:t>
            </a:r>
            <a:r>
              <a:rPr lang="en-US" sz="1600" dirty="0">
                <a:solidFill>
                  <a:schemeClr val="accent2"/>
                </a:solidFill>
              </a:rPr>
              <a:t> et al. 2004)</a:t>
            </a:r>
          </a:p>
          <a:p>
            <a:pPr lvl="1"/>
            <a:r>
              <a:rPr lang="en-US" sz="1800" dirty="0"/>
              <a:t>Trades lower margin on easy cases for higher margin on harder cases</a:t>
            </a:r>
          </a:p>
          <a:p>
            <a:endParaRPr lang="en-US" sz="2000" dirty="0"/>
          </a:p>
          <a:p>
            <a:r>
              <a:rPr lang="en-US" sz="2000" dirty="0"/>
              <a:t>Boosting is an additive logistic regression model  </a:t>
            </a:r>
            <a:r>
              <a:rPr lang="en-US" sz="1600" dirty="0">
                <a:solidFill>
                  <a:schemeClr val="accent2"/>
                </a:solidFill>
              </a:rPr>
              <a:t>(Friedman, Hastie and </a:t>
            </a:r>
            <a:r>
              <a:rPr lang="en-US" sz="1600" dirty="0" err="1">
                <a:solidFill>
                  <a:schemeClr val="accent2"/>
                </a:solidFill>
              </a:rPr>
              <a:t>Tibshirani</a:t>
            </a:r>
            <a:r>
              <a:rPr lang="en-US" sz="1600" dirty="0">
                <a:solidFill>
                  <a:schemeClr val="accent2"/>
                </a:solidFill>
              </a:rPr>
              <a:t> 2000)</a:t>
            </a:r>
          </a:p>
          <a:p>
            <a:pPr lvl="1"/>
            <a:r>
              <a:rPr lang="en-US" sz="1800" dirty="0"/>
              <a:t>Tries to fit the logit of the true conditional probabilities</a:t>
            </a:r>
          </a:p>
          <a:p>
            <a:endParaRPr lang="en-US" sz="2000" dirty="0"/>
          </a:p>
          <a:p>
            <a:r>
              <a:rPr lang="en-US" sz="2000" dirty="0"/>
              <a:t>Boosting is an </a:t>
            </a:r>
            <a:r>
              <a:rPr lang="en-US" sz="2000" i="1" dirty="0"/>
              <a:t>equalizer</a:t>
            </a:r>
            <a:r>
              <a:rPr lang="en-US" sz="2000" dirty="0"/>
              <a:t>                 </a:t>
            </a:r>
          </a:p>
          <a:p>
            <a:pPr>
              <a:buFontTx/>
              <a:buNone/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err="1">
                <a:solidFill>
                  <a:schemeClr val="accent2"/>
                </a:solidFill>
              </a:rPr>
              <a:t>Breiman</a:t>
            </a:r>
            <a:r>
              <a:rPr lang="en-US" sz="1600" dirty="0">
                <a:solidFill>
                  <a:schemeClr val="accent2"/>
                </a:solidFill>
              </a:rPr>
              <a:t> 1998) (Friedman, Hastie, </a:t>
            </a:r>
            <a:r>
              <a:rPr lang="en-US" sz="1600" dirty="0" err="1">
                <a:solidFill>
                  <a:schemeClr val="accent2"/>
                </a:solidFill>
              </a:rPr>
              <a:t>Tibshirani</a:t>
            </a:r>
            <a:r>
              <a:rPr lang="en-US" sz="1600" dirty="0">
                <a:solidFill>
                  <a:schemeClr val="accent2"/>
                </a:solidFill>
              </a:rPr>
              <a:t> 2000)</a:t>
            </a:r>
          </a:p>
          <a:p>
            <a:pPr lvl="1"/>
            <a:r>
              <a:rPr lang="en-US" sz="1800" dirty="0"/>
              <a:t>Weighted proportion of times example is misclassified by base learners tends to be the same for all training cases</a:t>
            </a:r>
          </a:p>
          <a:p>
            <a:pPr lvl="1"/>
            <a:endParaRPr lang="en-US" sz="1800" dirty="0"/>
          </a:p>
          <a:p>
            <a:r>
              <a:rPr lang="en-US" sz="2000" dirty="0"/>
              <a:t>Boosting is a linear </a:t>
            </a:r>
            <a:r>
              <a:rPr lang="en-US" sz="2000" dirty="0" smtClean="0"/>
              <a:t>classifier, over an incrementally acquired “feature space”.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C59BC-12BD-43D4-80DE-74E0233C1A32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Bagging</a:t>
            </a: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Bagging predictors is a method for generating multiple versions of a predictor and using these to get an aggregated predictor.</a:t>
            </a:r>
          </a:p>
          <a:p>
            <a:r>
              <a:rPr lang="en-US" sz="2000" dirty="0" smtClean="0"/>
              <a:t>The aggregation averages over the versions when predicting a numerical outcome and does a plurality vote when predicting a class.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multiple versions </a:t>
            </a:r>
            <a:r>
              <a:rPr lang="en-US" sz="2000" dirty="0" smtClean="0"/>
              <a:t>are formed by making </a:t>
            </a:r>
            <a:r>
              <a:rPr lang="en-US" sz="2000" dirty="0" smtClean="0">
                <a:solidFill>
                  <a:srgbClr val="FF0000"/>
                </a:solidFill>
              </a:rPr>
              <a:t>bootstrap replicates </a:t>
            </a:r>
            <a:r>
              <a:rPr lang="en-US" sz="2000" dirty="0" smtClean="0"/>
              <a:t>of the learning set and using these as new learning sets.</a:t>
            </a:r>
          </a:p>
          <a:p>
            <a:pPr lvl="1"/>
            <a:r>
              <a:rPr lang="en-US" sz="1600" dirty="0" smtClean="0"/>
              <a:t>That is, use samples of the data, with repetition</a:t>
            </a:r>
          </a:p>
          <a:p>
            <a:endParaRPr lang="en-US" sz="2000" dirty="0" smtClean="0"/>
          </a:p>
          <a:p>
            <a:r>
              <a:rPr lang="en-US" sz="2000" dirty="0" smtClean="0"/>
              <a:t>Tests on real and simulated data sets using classification and regression trees and subset selection in linear regression show that bagging can give substantial gains in accuracy.</a:t>
            </a:r>
          </a:p>
          <a:p>
            <a:r>
              <a:rPr lang="en-US" sz="2000" dirty="0" smtClean="0"/>
              <a:t>The vital element is the </a:t>
            </a:r>
            <a:r>
              <a:rPr lang="en-US" sz="2000" dirty="0" smtClean="0">
                <a:solidFill>
                  <a:srgbClr val="FF0000"/>
                </a:solidFill>
              </a:rPr>
              <a:t>instability of the prediction </a:t>
            </a:r>
            <a:r>
              <a:rPr lang="en-US" sz="2000" dirty="0" smtClean="0"/>
              <a:t>method. If perturbing the learning set can cause significant changes in the predictor constructed then bagging can improve accuracy.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219B61-DEFF-43C7-9A2C-43B520C4F8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Bagged Decision Trees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Draw 100 bootstrap samples of data</a:t>
            </a:r>
          </a:p>
          <a:p>
            <a:r>
              <a:rPr lang="en-US" sz="2400"/>
              <a:t>Train trees on each sample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100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D0A0F-CF67-43A5-A1DC-8E4A518DDDCC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574468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4469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1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2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73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6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7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79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4480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81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2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3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84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5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6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7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90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4491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92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3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4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495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6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7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8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99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0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01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4502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03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5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06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7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8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09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0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11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12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4513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4519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4520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21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2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3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24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5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6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7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8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29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30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4531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32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3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4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35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7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8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39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0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41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4542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43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4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5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46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49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0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1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52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4553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54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5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6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57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8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59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0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1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2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563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4564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65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6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7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68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69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0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1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2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73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74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5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77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4578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4579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80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1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2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583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4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5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6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7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588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89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590" name="Rectangle 126"/>
          <p:cNvSpPr>
            <a:spLocks noChangeArrowheads="1"/>
          </p:cNvSpPr>
          <p:nvPr/>
        </p:nvSpPr>
        <p:spPr bwMode="auto">
          <a:xfrm>
            <a:off x="1219200" y="27432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Random Forests (Bagged Trees++)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Draw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bootstrap samples of data</a:t>
            </a:r>
          </a:p>
          <a:p>
            <a:r>
              <a:rPr lang="en-US" sz="2400" b="1" i="1">
                <a:solidFill>
                  <a:schemeClr val="accent2"/>
                </a:solidFill>
              </a:rPr>
              <a:t>Draw sample of available attributes at each split</a:t>
            </a:r>
          </a:p>
          <a:p>
            <a:r>
              <a:rPr lang="en-US" sz="2400"/>
              <a:t>Train trees on each sample/attribute set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en-US" sz="2400"/>
              <a:t> </a:t>
            </a:r>
            <a:r>
              <a:rPr lang="en-US" sz="2400" b="1" i="1">
                <a:solidFill>
                  <a:schemeClr val="accent2"/>
                </a:solidFill>
              </a:rPr>
              <a:t>1000+</a:t>
            </a:r>
            <a:r>
              <a:rPr lang="en-US" sz="2400"/>
              <a:t> trees</a:t>
            </a:r>
          </a:p>
          <a:p>
            <a:r>
              <a:rPr lang="en-US" sz="2400"/>
              <a:t>Average prediction of trees on out-of-bag samples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65EF44-0297-43AF-8A8C-DB98D37CF54F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575492" name="Group 4"/>
          <p:cNvGrpSpPr>
            <a:grpSpLocks/>
          </p:cNvGrpSpPr>
          <p:nvPr/>
        </p:nvGrpSpPr>
        <p:grpSpPr bwMode="auto">
          <a:xfrm rot="5400000">
            <a:off x="5448300" y="3619500"/>
            <a:ext cx="495300" cy="419100"/>
            <a:chOff x="4272" y="2304"/>
            <a:chExt cx="432" cy="384"/>
          </a:xfrm>
        </p:grpSpPr>
        <p:grpSp>
          <p:nvGrpSpPr>
            <p:cNvPr id="575493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494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5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496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497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0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03" name="Group 15"/>
          <p:cNvGrpSpPr>
            <a:grpSpLocks/>
          </p:cNvGrpSpPr>
          <p:nvPr/>
        </p:nvGrpSpPr>
        <p:grpSpPr bwMode="auto">
          <a:xfrm rot="5400000">
            <a:off x="4876800" y="3886200"/>
            <a:ext cx="495300" cy="419100"/>
            <a:chOff x="4272" y="2304"/>
            <a:chExt cx="432" cy="384"/>
          </a:xfrm>
        </p:grpSpPr>
        <p:grpSp>
          <p:nvGrpSpPr>
            <p:cNvPr id="575504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05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6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07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08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0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 rot="5400000">
            <a:off x="4343400" y="3657600"/>
            <a:ext cx="495300" cy="419100"/>
            <a:chOff x="4272" y="2304"/>
            <a:chExt cx="432" cy="384"/>
          </a:xfrm>
        </p:grpSpPr>
        <p:grpSp>
          <p:nvGrpSpPr>
            <p:cNvPr id="575515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16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7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18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19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2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25" name="Group 37"/>
          <p:cNvGrpSpPr>
            <a:grpSpLocks/>
          </p:cNvGrpSpPr>
          <p:nvPr/>
        </p:nvGrpSpPr>
        <p:grpSpPr bwMode="auto">
          <a:xfrm rot="5400000">
            <a:off x="3810000" y="3886200"/>
            <a:ext cx="495300" cy="419100"/>
            <a:chOff x="4272" y="2304"/>
            <a:chExt cx="432" cy="384"/>
          </a:xfrm>
        </p:grpSpPr>
        <p:grpSp>
          <p:nvGrpSpPr>
            <p:cNvPr id="575526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27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29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30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3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36" name="Text Box 48"/>
          <p:cNvSpPr txBox="1">
            <a:spLocks noChangeArrowheads="1"/>
          </p:cNvSpPr>
          <p:nvPr/>
        </p:nvSpPr>
        <p:spPr bwMode="auto">
          <a:xfrm>
            <a:off x="6477000" y="35814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u="none">
                <a:latin typeface="Times" pitchFamily="18" charset="0"/>
              </a:rPr>
              <a:t>…</a:t>
            </a:r>
          </a:p>
        </p:txBody>
      </p:sp>
      <p:sp>
        <p:nvSpPr>
          <p:cNvPr id="575537" name="Line 49"/>
          <p:cNvSpPr>
            <a:spLocks noChangeShapeType="1"/>
          </p:cNvSpPr>
          <p:nvPr/>
        </p:nvSpPr>
        <p:spPr bwMode="auto">
          <a:xfrm>
            <a:off x="3543300" y="4152900"/>
            <a:ext cx="571500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8" name="Line 50"/>
          <p:cNvSpPr>
            <a:spLocks noChangeShapeType="1"/>
          </p:cNvSpPr>
          <p:nvPr/>
        </p:nvSpPr>
        <p:spPr bwMode="auto">
          <a:xfrm>
            <a:off x="4152900" y="44577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39" name="Line 51"/>
          <p:cNvSpPr>
            <a:spLocks noChangeShapeType="1"/>
          </p:cNvSpPr>
          <p:nvPr/>
        </p:nvSpPr>
        <p:spPr bwMode="auto">
          <a:xfrm>
            <a:off x="4610100" y="41529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0" name="Line 52"/>
          <p:cNvSpPr>
            <a:spLocks noChangeShapeType="1"/>
          </p:cNvSpPr>
          <p:nvPr/>
        </p:nvSpPr>
        <p:spPr bwMode="auto">
          <a:xfrm flipH="1">
            <a:off x="4838700" y="43815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1" name="Line 53"/>
          <p:cNvSpPr>
            <a:spLocks noChangeShapeType="1"/>
          </p:cNvSpPr>
          <p:nvPr/>
        </p:nvSpPr>
        <p:spPr bwMode="auto">
          <a:xfrm flipH="1">
            <a:off x="5257800" y="4419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1584325" y="5348288"/>
            <a:ext cx="5922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u="none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800" u="none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5543" name="Group 55"/>
          <p:cNvGrpSpPr>
            <a:grpSpLocks/>
          </p:cNvGrpSpPr>
          <p:nvPr/>
        </p:nvGrpSpPr>
        <p:grpSpPr bwMode="auto">
          <a:xfrm rot="5400000">
            <a:off x="5981700" y="3886200"/>
            <a:ext cx="495300" cy="419100"/>
            <a:chOff x="4272" y="2304"/>
            <a:chExt cx="432" cy="384"/>
          </a:xfrm>
        </p:grpSpPr>
        <p:grpSp>
          <p:nvGrpSpPr>
            <p:cNvPr id="575544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45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6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47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48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1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54" name="Group 66"/>
          <p:cNvGrpSpPr>
            <a:grpSpLocks/>
          </p:cNvGrpSpPr>
          <p:nvPr/>
        </p:nvGrpSpPr>
        <p:grpSpPr bwMode="auto">
          <a:xfrm rot="5400000">
            <a:off x="7124700" y="3657600"/>
            <a:ext cx="495300" cy="419100"/>
            <a:chOff x="4272" y="2304"/>
            <a:chExt cx="432" cy="384"/>
          </a:xfrm>
        </p:grpSpPr>
        <p:grpSp>
          <p:nvGrpSpPr>
            <p:cNvPr id="575555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56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7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58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59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2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65" name="Group 77"/>
          <p:cNvGrpSpPr>
            <a:grpSpLocks/>
          </p:cNvGrpSpPr>
          <p:nvPr/>
        </p:nvGrpSpPr>
        <p:grpSpPr bwMode="auto">
          <a:xfrm rot="5400000">
            <a:off x="3276600" y="3657600"/>
            <a:ext cx="495300" cy="419100"/>
            <a:chOff x="4272" y="2304"/>
            <a:chExt cx="432" cy="384"/>
          </a:xfrm>
        </p:grpSpPr>
        <p:grpSp>
          <p:nvGrpSpPr>
            <p:cNvPr id="575566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67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8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69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70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3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76" name="Group 88"/>
          <p:cNvGrpSpPr>
            <a:grpSpLocks/>
          </p:cNvGrpSpPr>
          <p:nvPr/>
        </p:nvGrpSpPr>
        <p:grpSpPr bwMode="auto">
          <a:xfrm rot="5400000">
            <a:off x="2705100" y="3886200"/>
            <a:ext cx="495300" cy="419100"/>
            <a:chOff x="4272" y="2304"/>
            <a:chExt cx="432" cy="384"/>
          </a:xfrm>
        </p:grpSpPr>
        <p:grpSp>
          <p:nvGrpSpPr>
            <p:cNvPr id="575577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78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79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80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81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4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587" name="Group 99"/>
          <p:cNvGrpSpPr>
            <a:grpSpLocks/>
          </p:cNvGrpSpPr>
          <p:nvPr/>
        </p:nvGrpSpPr>
        <p:grpSpPr bwMode="auto">
          <a:xfrm rot="5400000">
            <a:off x="2133600" y="3619500"/>
            <a:ext cx="495300" cy="419100"/>
            <a:chOff x="4272" y="2304"/>
            <a:chExt cx="432" cy="384"/>
          </a:xfrm>
        </p:grpSpPr>
        <p:grpSp>
          <p:nvGrpSpPr>
            <p:cNvPr id="575588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89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0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591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592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5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98" name="Line 110"/>
          <p:cNvSpPr>
            <a:spLocks noChangeShapeType="1"/>
          </p:cNvSpPr>
          <p:nvPr/>
        </p:nvSpPr>
        <p:spPr bwMode="auto">
          <a:xfrm flipH="1">
            <a:off x="5410200" y="4191000"/>
            <a:ext cx="18288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99" name="Line 111"/>
          <p:cNvSpPr>
            <a:spLocks noChangeShapeType="1"/>
          </p:cNvSpPr>
          <p:nvPr/>
        </p:nvSpPr>
        <p:spPr bwMode="auto">
          <a:xfrm flipH="1">
            <a:off x="5029200" y="4191000"/>
            <a:ext cx="685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0" name="Line 112"/>
          <p:cNvSpPr>
            <a:spLocks noChangeShapeType="1"/>
          </p:cNvSpPr>
          <p:nvPr/>
        </p:nvSpPr>
        <p:spPr bwMode="auto">
          <a:xfrm>
            <a:off x="2438400" y="4191000"/>
            <a:ext cx="1295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01" name="Line 113"/>
          <p:cNvSpPr>
            <a:spLocks noChangeShapeType="1"/>
          </p:cNvSpPr>
          <p:nvPr/>
        </p:nvSpPr>
        <p:spPr bwMode="auto">
          <a:xfrm>
            <a:off x="3124200" y="44196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602" name="Group 114"/>
          <p:cNvGrpSpPr>
            <a:grpSpLocks/>
          </p:cNvGrpSpPr>
          <p:nvPr/>
        </p:nvGrpSpPr>
        <p:grpSpPr bwMode="auto">
          <a:xfrm rot="5400000">
            <a:off x="1600200" y="3848100"/>
            <a:ext cx="495300" cy="419100"/>
            <a:chOff x="4272" y="2304"/>
            <a:chExt cx="432" cy="384"/>
          </a:xfrm>
        </p:grpSpPr>
        <p:grpSp>
          <p:nvGrpSpPr>
            <p:cNvPr id="575603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604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5607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8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09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0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1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612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613" name="Line 125"/>
          <p:cNvSpPr>
            <a:spLocks noChangeShapeType="1"/>
          </p:cNvSpPr>
          <p:nvPr/>
        </p:nvSpPr>
        <p:spPr bwMode="auto">
          <a:xfrm>
            <a:off x="1981200" y="43434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614" name="Rectangle 126"/>
          <p:cNvSpPr>
            <a:spLocks noChangeArrowheads="1"/>
          </p:cNvSpPr>
          <p:nvPr/>
        </p:nvSpPr>
        <p:spPr bwMode="auto">
          <a:xfrm>
            <a:off x="1219200" y="3048000"/>
            <a:ext cx="6858000" cy="32766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SVM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shown that the sought after weight vector w is the solution of the following optimization problem:</a:t>
                </a:r>
              </a:p>
              <a:p>
                <a:pPr marL="0" lvl="1" indent="0">
                  <a:buClrTx/>
                  <a:buNone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lvl="1" indent="0">
                  <a:buClrTx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SVM Optimization: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(***)</a:t>
                </a:r>
              </a:p>
              <a:p>
                <a:pPr marL="342900" lvl="1" indent="-342900">
                  <a:buClrTx/>
                  <a:buBlip>
                    <a:blip r:embed="rId3"/>
                  </a:buBlip>
                </a:pPr>
                <a:r>
                  <a:rPr lang="en-US" dirty="0" smtClean="0">
                    <a:solidFill>
                      <a:srgbClr val="0000FF"/>
                    </a:solidFill>
                  </a:rPr>
                  <a:t>Minimize: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½ ||</a:t>
                </a:r>
                <a:r>
                  <a:rPr lang="en-US" dirty="0">
                    <a:solidFill>
                      <a:schemeClr val="tx1"/>
                    </a:solidFill>
                  </a:rPr>
                  <a:t>w||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            </a:t>
                </a:r>
              </a:p>
              <a:p>
                <a:pPr marL="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Subject to: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az-Cyrl-AZ" sz="16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S:     y </a:t>
                </a:r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</a:rPr>
                  <a:t> x </a:t>
                </a:r>
                <a:r>
                  <a:rPr lang="en-US" dirty="0" smtClean="0">
                    <a:solidFill>
                      <a:schemeClr val="tx1"/>
                    </a:solidFill>
                    <a:latin typeface="cmsy10"/>
                  </a:rPr>
                  <a:t>≥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1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quadratic optimization problem in (n+1) variables, with |S|=m inequality constraints.   </a:t>
                </a:r>
              </a:p>
              <a:p>
                <a:r>
                  <a:rPr lang="en-US" dirty="0" smtClean="0"/>
                  <a:t>It has a unique solution.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98" t="-979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Far: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focused on Binary Classification</a:t>
            </a:r>
            <a:r>
              <a:rPr lang="en-US" dirty="0"/>
              <a:t>	</a:t>
            </a:r>
          </a:p>
          <a:p>
            <a:r>
              <a:rPr lang="en-US" dirty="0" smtClean="0"/>
              <a:t>For linear models: </a:t>
            </a:r>
          </a:p>
          <a:p>
            <a:pPr lvl="1"/>
            <a:r>
              <a:rPr lang="en-US" dirty="0" smtClean="0"/>
              <a:t>Perceptron, Winnow, SVM, GD, SGD</a:t>
            </a:r>
            <a:r>
              <a:rPr lang="en-US" dirty="0"/>
              <a:t>	</a:t>
            </a:r>
          </a:p>
          <a:p>
            <a:r>
              <a:rPr lang="en-US" dirty="0" smtClean="0"/>
              <a:t>The prediction is simple: </a:t>
            </a:r>
            <a:endParaRPr lang="en-US" dirty="0"/>
          </a:p>
          <a:p>
            <a:pPr lvl="1"/>
            <a:r>
              <a:rPr lang="en-US" dirty="0" smtClean="0"/>
              <a:t>Given an example</a:t>
            </a:r>
            <a:r>
              <a:rPr lang="en-US" dirty="0"/>
              <a:t>	</a:t>
            </a:r>
            <a:r>
              <a:rPr lang="en-US" dirty="0" smtClean="0"/>
              <a:t>x, </a:t>
            </a:r>
          </a:p>
          <a:p>
            <a:pPr lvl="1"/>
            <a:r>
              <a:rPr lang="en-US" dirty="0" smtClean="0"/>
              <a:t>Prediction = </a:t>
            </a:r>
            <a:r>
              <a:rPr lang="en-US" dirty="0" err="1" smtClean="0">
                <a:latin typeface="Calibri"/>
              </a:rPr>
              <a:t>sgn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w is the learned model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The output</a:t>
            </a:r>
            <a:r>
              <a:rPr lang="en-US" dirty="0"/>
              <a:t>	</a:t>
            </a:r>
            <a:r>
              <a:rPr lang="en-US" dirty="0" smtClean="0"/>
              <a:t>is a single bit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Multi-Categorical Output Tasks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Multi-class Classification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character recognition (‘6’)</a:t>
            </a:r>
          </a:p>
          <a:p>
            <a:pPr lvl="1"/>
            <a:r>
              <a:rPr lang="en-US" dirty="0" smtClean="0"/>
              <a:t>document classification (‘homepage’)</a:t>
            </a:r>
          </a:p>
          <a:p>
            <a:r>
              <a:rPr lang="en-US" dirty="0" smtClean="0"/>
              <a:t>Multi-label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{1,...,K})</a:t>
            </a:r>
          </a:p>
          <a:p>
            <a:pPr lvl="1"/>
            <a:r>
              <a:rPr lang="en-US" dirty="0" smtClean="0"/>
              <a:t>document classification (‘(</a:t>
            </a:r>
            <a:r>
              <a:rPr lang="en-US" dirty="0" err="1" smtClean="0"/>
              <a:t>homepage,facultypage</a:t>
            </a:r>
            <a:r>
              <a:rPr lang="en-US" dirty="0" smtClean="0"/>
              <a:t>)’)</a:t>
            </a:r>
          </a:p>
          <a:p>
            <a:r>
              <a:rPr lang="en-US" dirty="0" smtClean="0"/>
              <a:t>Category Ranking (y  </a:t>
            </a:r>
            <a:r>
              <a:rPr lang="en-US" dirty="0" smtClean="0"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(</a:t>
            </a:r>
            <a:r>
              <a:rPr lang="en-US" dirty="0" smtClean="0"/>
              <a:t>K))</a:t>
            </a:r>
          </a:p>
          <a:p>
            <a:pPr lvl="1"/>
            <a:r>
              <a:rPr lang="en-US" dirty="0" smtClean="0"/>
              <a:t>user preference (‘(love &gt; like &gt; hate)’)</a:t>
            </a:r>
          </a:p>
          <a:p>
            <a:pPr lvl="1"/>
            <a:r>
              <a:rPr lang="en-US" dirty="0" smtClean="0"/>
              <a:t>document classification (‘</a:t>
            </a:r>
            <a:r>
              <a:rPr lang="en-US" dirty="0" err="1" smtClean="0"/>
              <a:t>hompage</a:t>
            </a:r>
            <a:r>
              <a:rPr lang="en-US" dirty="0" smtClean="0"/>
              <a:t> &gt; </a:t>
            </a:r>
            <a:r>
              <a:rPr lang="en-US" dirty="0" err="1" smtClean="0"/>
              <a:t>facultypage</a:t>
            </a:r>
            <a:r>
              <a:rPr lang="en-US" dirty="0" smtClean="0"/>
              <a:t> &gt; sports’)</a:t>
            </a:r>
          </a:p>
          <a:p>
            <a:r>
              <a:rPr lang="en-US" dirty="0" smtClean="0"/>
              <a:t>Hierarchical Classification (y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{1,..,K})</a:t>
            </a:r>
          </a:p>
          <a:p>
            <a:pPr lvl="1"/>
            <a:r>
              <a:rPr lang="en-US" dirty="0" smtClean="0"/>
              <a:t>cohere with class hierarchy</a:t>
            </a:r>
          </a:p>
          <a:p>
            <a:pPr lvl="1"/>
            <a:r>
              <a:rPr lang="en-US" dirty="0" smtClean="0"/>
              <a:t>place document into index where ‘soccer’ is-a ‘sport’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8600" y="1295400"/>
            <a:ext cx="6858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Learning:</a:t>
            </a:r>
          </a:p>
          <a:p>
            <a:pPr lvl="1"/>
            <a:r>
              <a:rPr lang="en-US" dirty="0" smtClean="0"/>
              <a:t>Given a data set D = {(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alibri"/>
              </a:rPr>
              <a:t>m</a:t>
            </a:r>
          </a:p>
          <a:p>
            <a:pPr lvl="1"/>
            <a:r>
              <a:rPr lang="en-US" dirty="0" smtClean="0"/>
              <a:t>Where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sz="1800" dirty="0">
                <a:latin typeface="cmsy10"/>
              </a:rPr>
              <a:t>Є</a:t>
            </a:r>
            <a:r>
              <a:rPr lang="en-US" dirty="0" smtClean="0"/>
              <a:t> </a:t>
            </a:r>
            <a:r>
              <a:rPr lang="en-US" dirty="0" smtClean="0"/>
              <a:t>{1,2,…,k}.</a:t>
            </a:r>
          </a:p>
          <a:p>
            <a:r>
              <a:rPr lang="en-US" dirty="0" smtClean="0"/>
              <a:t>Prediction (inference):</a:t>
            </a:r>
          </a:p>
          <a:p>
            <a:pPr lvl="1"/>
            <a:r>
              <a:rPr lang="en-US" dirty="0" smtClean="0"/>
              <a:t>Given an example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and a learned function (model),</a:t>
            </a:r>
          </a:p>
          <a:p>
            <a:pPr lvl="1"/>
            <a:r>
              <a:rPr lang="en-US" dirty="0" smtClean="0"/>
              <a:t>Output a single class labels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to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schemes for multiclass classification work by reducing the problem to that of binary classification.</a:t>
            </a:r>
          </a:p>
          <a:p>
            <a:r>
              <a:rPr lang="en-US" dirty="0" smtClean="0"/>
              <a:t>There are multiple ways to decompose the multiclass prediction into multiple binary decisions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One-vs-all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All-vs-all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Error correcting codes</a:t>
            </a:r>
          </a:p>
          <a:p>
            <a:r>
              <a:rPr lang="en-US" dirty="0" smtClean="0"/>
              <a:t>We will then talk about a more general scheme:</a:t>
            </a:r>
          </a:p>
          <a:p>
            <a:pPr lvl="1"/>
            <a:r>
              <a:rPr lang="en-US" dirty="0" smtClean="0"/>
              <a:t>Constraint Classification</a:t>
            </a:r>
          </a:p>
          <a:p>
            <a:r>
              <a:rPr lang="en-US" dirty="0" smtClean="0"/>
              <a:t>It can be used to model other non-binary classification schemes and leads to </a:t>
            </a:r>
            <a:r>
              <a:rPr lang="en-US" dirty="0" smtClean="0">
                <a:solidFill>
                  <a:srgbClr val="FF0000"/>
                </a:solidFill>
              </a:rPr>
              <a:t>Structured Prediction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One-Vs-All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Assumption: </a:t>
                </a:r>
                <a:r>
                  <a:rPr lang="en-US" dirty="0" smtClean="0"/>
                  <a:t>Each class can be separated from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all the rest</a:t>
                </a:r>
                <a:r>
                  <a:rPr lang="en-US" dirty="0" smtClean="0"/>
                  <a:t> using a binary classifier in the hypothesis space.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Learning: </a:t>
                </a:r>
                <a:r>
                  <a:rPr lang="en-US" dirty="0" smtClean="0"/>
                  <a:t>Decomposed to learning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 independent binary classifiers, one for each class label.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Learning: 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be the set of training examples. 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label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l, </a:t>
                </a:r>
                <a:r>
                  <a:rPr lang="en-US" dirty="0" smtClean="0"/>
                  <a:t>construct a binary classification problem as follows: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Positive examples: Elements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with label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l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Negative examples: All other elements of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</a:t>
                </a:r>
              </a:p>
              <a:p>
                <a:pPr lvl="1"/>
                <a:r>
                  <a:rPr lang="en-US" dirty="0" smtClean="0"/>
                  <a:t>This is a binary learning problem that we can solve, producing k binary classifiers </a:t>
                </a:r>
                <a:r>
                  <a:rPr lang="en-US" dirty="0" smtClean="0">
                    <a:latin typeface="Calibri"/>
                  </a:rPr>
                  <a:t>w</a:t>
                </a:r>
                <a:r>
                  <a:rPr lang="en-US" baseline="-25000" dirty="0" smtClean="0">
                    <a:latin typeface="Calibri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libri"/>
                  </a:rPr>
                  <a:t>w</a:t>
                </a:r>
                <a:r>
                  <a:rPr lang="en-US" baseline="-25000" dirty="0" smtClean="0">
                    <a:latin typeface="Calibri"/>
                  </a:rPr>
                  <a:t>2</a:t>
                </a:r>
                <a:r>
                  <a:rPr lang="en-US" dirty="0" smtClean="0"/>
                  <a:t>, …</a:t>
                </a:r>
                <a:r>
                  <a:rPr lang="en-US" dirty="0" err="1" smtClean="0">
                    <a:latin typeface="Calibri"/>
                  </a:rPr>
                  <a:t>w</a:t>
                </a:r>
                <a:r>
                  <a:rPr lang="en-US" baseline="-25000" dirty="0" err="1" smtClean="0">
                    <a:latin typeface="Calibri"/>
                  </a:rPr>
                  <a:t>k</a:t>
                </a:r>
                <a:r>
                  <a:rPr lang="en-US" dirty="0" smtClean="0"/>
                  <a:t> 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Decision: </a:t>
                </a:r>
                <a:r>
                  <a:rPr lang="en-US" dirty="0"/>
                  <a:t>Winner Takes All (WTA): </a:t>
                </a:r>
              </a:p>
              <a:p>
                <a:pPr lvl="1"/>
                <a:r>
                  <a:rPr lang="en-US" dirty="0"/>
                  <a:t>                         f(x) = </a:t>
                </a:r>
                <a:r>
                  <a:rPr lang="en-US" dirty="0" err="1" smtClean="0">
                    <a:latin typeface="Calibri"/>
                  </a:rPr>
                  <a:t>argmax</a:t>
                </a:r>
                <a:r>
                  <a:rPr lang="en-US" baseline="-25000" dirty="0" err="1" smtClean="0">
                    <a:latin typeface="Calibri"/>
                  </a:rPr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Calibri"/>
                  </a:rPr>
                  <a:t>w</a:t>
                </a:r>
                <a:r>
                  <a:rPr lang="en-US" baseline="-25000" dirty="0" err="1" smtClean="0">
                    <a:latin typeface="Calibri"/>
                  </a:rPr>
                  <a:t>i</a:t>
                </a:r>
                <a:r>
                  <a:rPr lang="en-US" baseline="30000" dirty="0" err="1" smtClean="0">
                    <a:latin typeface="Calibri"/>
                  </a:rPr>
                  <a:t>T</a:t>
                </a:r>
                <a:r>
                  <a:rPr lang="en-US" dirty="0" err="1" smtClean="0">
                    <a:latin typeface="Calibri"/>
                  </a:rPr>
                  <a:t>x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979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MultiClass</a:t>
            </a:r>
            <a:r>
              <a:rPr lang="en-US" sz="3600" dirty="0" smtClean="0"/>
              <a:t> with 1vs All learning</a:t>
            </a:r>
            <a:endParaRPr lang="en-US" sz="360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MultiClass</a:t>
            </a:r>
            <a:r>
              <a:rPr lang="en-US" dirty="0" smtClean="0"/>
              <a:t> classifier</a:t>
            </a:r>
          </a:p>
          <a:p>
            <a:pPr lvl="1"/>
            <a:r>
              <a:rPr lang="en-US" dirty="0" smtClean="0"/>
              <a:t>Function  	 f :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{1,2,3,...,k}</a:t>
            </a:r>
          </a:p>
          <a:p>
            <a:endParaRPr lang="en-US" dirty="0" smtClean="0"/>
          </a:p>
          <a:p>
            <a:r>
              <a:rPr lang="en-US" dirty="0" smtClean="0"/>
              <a:t>Decompose into binary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always possible to learn </a:t>
            </a:r>
          </a:p>
          <a:p>
            <a:r>
              <a:rPr lang="en-US" dirty="0" smtClean="0"/>
              <a:t>No theoretical justification </a:t>
            </a:r>
          </a:p>
          <a:p>
            <a:pPr lvl="1"/>
            <a:r>
              <a:rPr lang="en-US" dirty="0" smtClean="0"/>
              <a:t>Need to make sure the range of all classifiers is the same</a:t>
            </a:r>
          </a:p>
          <a:p>
            <a:r>
              <a:rPr lang="en-US" dirty="0" smtClean="0"/>
              <a:t>(unless the problem is easy)</a:t>
            </a:r>
            <a:endParaRPr lang="en-US" dirty="0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6172200" y="1828800"/>
            <a:ext cx="1644650" cy="1133475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508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17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0" y="3657600"/>
            <a:ext cx="6713538" cy="1295400"/>
            <a:chOff x="457200" y="3657600"/>
            <a:chExt cx="6713538" cy="1295400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 flipV="1">
              <a:off x="817563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 flipV="1">
              <a:off x="971550" y="3657600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 flipV="1">
              <a:off x="971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 flipV="1">
              <a:off x="11255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Oval 24"/>
            <p:cNvSpPr>
              <a:spLocks noChangeArrowheads="1"/>
            </p:cNvSpPr>
            <p:nvPr/>
          </p:nvSpPr>
          <p:spPr bwMode="auto">
            <a:xfrm flipV="1">
              <a:off x="16922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5" name="Oval 25"/>
            <p:cNvSpPr>
              <a:spLocks noChangeArrowheads="1"/>
            </p:cNvSpPr>
            <p:nvPr/>
          </p:nvSpPr>
          <p:spPr bwMode="auto">
            <a:xfrm flipV="1">
              <a:off x="17954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 flipV="1">
              <a:off x="12287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 flipV="1">
              <a:off x="13319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Oval 28"/>
            <p:cNvSpPr>
              <a:spLocks noChangeArrowheads="1"/>
            </p:cNvSpPr>
            <p:nvPr/>
          </p:nvSpPr>
          <p:spPr bwMode="auto">
            <a:xfrm flipV="1">
              <a:off x="13319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 flipV="1">
              <a:off x="18462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0" name="Oval 30"/>
            <p:cNvSpPr>
              <a:spLocks noChangeArrowheads="1"/>
            </p:cNvSpPr>
            <p:nvPr/>
          </p:nvSpPr>
          <p:spPr bwMode="auto">
            <a:xfrm flipV="1">
              <a:off x="16398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 flipV="1">
              <a:off x="11779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 flipV="1">
              <a:off x="1074738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 flipV="1">
              <a:off x="817563" y="3914775"/>
              <a:ext cx="103187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Oval 34"/>
            <p:cNvSpPr>
              <a:spLocks noChangeArrowheads="1"/>
            </p:cNvSpPr>
            <p:nvPr/>
          </p:nvSpPr>
          <p:spPr bwMode="auto">
            <a:xfrm flipV="1">
              <a:off x="457200" y="3965575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 flipV="1">
              <a:off x="28749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6" name="Oval 36"/>
            <p:cNvSpPr>
              <a:spLocks noChangeArrowheads="1"/>
            </p:cNvSpPr>
            <p:nvPr/>
          </p:nvSpPr>
          <p:spPr bwMode="auto">
            <a:xfrm flipV="1">
              <a:off x="30289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Oval 37"/>
            <p:cNvSpPr>
              <a:spLocks noChangeArrowheads="1"/>
            </p:cNvSpPr>
            <p:nvPr/>
          </p:nvSpPr>
          <p:spPr bwMode="auto">
            <a:xfrm flipV="1">
              <a:off x="3028950" y="4479925"/>
              <a:ext cx="103188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8" name="Oval 38"/>
            <p:cNvSpPr>
              <a:spLocks noChangeArrowheads="1"/>
            </p:cNvSpPr>
            <p:nvPr/>
          </p:nvSpPr>
          <p:spPr bwMode="auto">
            <a:xfrm flipV="1">
              <a:off x="31829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9" name="Oval 39"/>
            <p:cNvSpPr>
              <a:spLocks noChangeArrowheads="1"/>
            </p:cNvSpPr>
            <p:nvPr/>
          </p:nvSpPr>
          <p:spPr bwMode="auto">
            <a:xfrm flipV="1">
              <a:off x="37496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Oval 40"/>
            <p:cNvSpPr>
              <a:spLocks noChangeArrowheads="1"/>
            </p:cNvSpPr>
            <p:nvPr/>
          </p:nvSpPr>
          <p:spPr bwMode="auto">
            <a:xfrm flipV="1">
              <a:off x="38528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1" name="Oval 41"/>
            <p:cNvSpPr>
              <a:spLocks noChangeArrowheads="1"/>
            </p:cNvSpPr>
            <p:nvPr/>
          </p:nvSpPr>
          <p:spPr bwMode="auto">
            <a:xfrm flipV="1">
              <a:off x="3286125" y="4275138"/>
              <a:ext cx="103188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2" name="Oval 42"/>
            <p:cNvSpPr>
              <a:spLocks noChangeArrowheads="1"/>
            </p:cNvSpPr>
            <p:nvPr/>
          </p:nvSpPr>
          <p:spPr bwMode="auto">
            <a:xfrm flipV="1">
              <a:off x="3389313" y="4429125"/>
              <a:ext cx="103187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Oval 43"/>
            <p:cNvSpPr>
              <a:spLocks noChangeArrowheads="1"/>
            </p:cNvSpPr>
            <p:nvPr/>
          </p:nvSpPr>
          <p:spPr bwMode="auto">
            <a:xfrm flipV="1">
              <a:off x="3389313" y="4583113"/>
              <a:ext cx="103187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4" name="Oval 44"/>
            <p:cNvSpPr>
              <a:spLocks noChangeArrowheads="1"/>
            </p:cNvSpPr>
            <p:nvPr/>
          </p:nvSpPr>
          <p:spPr bwMode="auto">
            <a:xfrm flipV="1">
              <a:off x="39036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Oval 45"/>
            <p:cNvSpPr>
              <a:spLocks noChangeArrowheads="1"/>
            </p:cNvSpPr>
            <p:nvPr/>
          </p:nvSpPr>
          <p:spPr bwMode="auto">
            <a:xfrm flipV="1">
              <a:off x="36972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Oval 46"/>
            <p:cNvSpPr>
              <a:spLocks noChangeArrowheads="1"/>
            </p:cNvSpPr>
            <p:nvPr/>
          </p:nvSpPr>
          <p:spPr bwMode="auto">
            <a:xfrm flipV="1">
              <a:off x="32353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7" name="Oval 47"/>
            <p:cNvSpPr>
              <a:spLocks noChangeArrowheads="1"/>
            </p:cNvSpPr>
            <p:nvPr/>
          </p:nvSpPr>
          <p:spPr bwMode="auto">
            <a:xfrm flipV="1">
              <a:off x="31321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8" name="Oval 48"/>
            <p:cNvSpPr>
              <a:spLocks noChangeArrowheads="1"/>
            </p:cNvSpPr>
            <p:nvPr/>
          </p:nvSpPr>
          <p:spPr bwMode="auto">
            <a:xfrm flipV="1">
              <a:off x="28749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Oval 49"/>
            <p:cNvSpPr>
              <a:spLocks noChangeArrowheads="1"/>
            </p:cNvSpPr>
            <p:nvPr/>
          </p:nvSpPr>
          <p:spPr bwMode="auto">
            <a:xfrm flipV="1">
              <a:off x="25146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0" name="Oval 50"/>
            <p:cNvSpPr>
              <a:spLocks noChangeArrowheads="1"/>
            </p:cNvSpPr>
            <p:nvPr/>
          </p:nvSpPr>
          <p:spPr bwMode="auto">
            <a:xfrm flipV="1">
              <a:off x="49323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1" name="Oval 51"/>
            <p:cNvSpPr>
              <a:spLocks noChangeArrowheads="1"/>
            </p:cNvSpPr>
            <p:nvPr/>
          </p:nvSpPr>
          <p:spPr bwMode="auto">
            <a:xfrm flipV="1">
              <a:off x="50863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Oval 52"/>
            <p:cNvSpPr>
              <a:spLocks noChangeArrowheads="1"/>
            </p:cNvSpPr>
            <p:nvPr/>
          </p:nvSpPr>
          <p:spPr bwMode="auto">
            <a:xfrm flipV="1">
              <a:off x="50863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3" name="Oval 53"/>
            <p:cNvSpPr>
              <a:spLocks noChangeArrowheads="1"/>
            </p:cNvSpPr>
            <p:nvPr/>
          </p:nvSpPr>
          <p:spPr bwMode="auto">
            <a:xfrm flipV="1">
              <a:off x="52403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4" name="Oval 54"/>
            <p:cNvSpPr>
              <a:spLocks noChangeArrowheads="1"/>
            </p:cNvSpPr>
            <p:nvPr/>
          </p:nvSpPr>
          <p:spPr bwMode="auto">
            <a:xfrm flipV="1">
              <a:off x="5807075" y="4275138"/>
              <a:ext cx="103188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5" name="Oval 55"/>
            <p:cNvSpPr>
              <a:spLocks noChangeArrowheads="1"/>
            </p:cNvSpPr>
            <p:nvPr/>
          </p:nvSpPr>
          <p:spPr bwMode="auto">
            <a:xfrm flipV="1">
              <a:off x="5910263" y="4171950"/>
              <a:ext cx="101600" cy="1031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6" name="Oval 56"/>
            <p:cNvSpPr>
              <a:spLocks noChangeArrowheads="1"/>
            </p:cNvSpPr>
            <p:nvPr/>
          </p:nvSpPr>
          <p:spPr bwMode="auto">
            <a:xfrm flipV="1">
              <a:off x="53435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7" name="Oval 57"/>
            <p:cNvSpPr>
              <a:spLocks noChangeArrowheads="1"/>
            </p:cNvSpPr>
            <p:nvPr/>
          </p:nvSpPr>
          <p:spPr bwMode="auto">
            <a:xfrm flipV="1">
              <a:off x="54467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8" name="Oval 58"/>
            <p:cNvSpPr>
              <a:spLocks noChangeArrowheads="1"/>
            </p:cNvSpPr>
            <p:nvPr/>
          </p:nvSpPr>
          <p:spPr bwMode="auto">
            <a:xfrm flipV="1">
              <a:off x="54467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9" name="Oval 59"/>
            <p:cNvSpPr>
              <a:spLocks noChangeArrowheads="1"/>
            </p:cNvSpPr>
            <p:nvPr/>
          </p:nvSpPr>
          <p:spPr bwMode="auto">
            <a:xfrm flipV="1">
              <a:off x="5961063" y="4325938"/>
              <a:ext cx="103187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Oval 60"/>
            <p:cNvSpPr>
              <a:spLocks noChangeArrowheads="1"/>
            </p:cNvSpPr>
            <p:nvPr/>
          </p:nvSpPr>
          <p:spPr bwMode="auto">
            <a:xfrm flipV="1">
              <a:off x="5754688" y="4121150"/>
              <a:ext cx="103187" cy="101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flipV="1">
              <a:off x="52927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flipV="1">
              <a:off x="51895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 flipV="1">
              <a:off x="49323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4" name="Oval 64"/>
            <p:cNvSpPr>
              <a:spLocks noChangeArrowheads="1"/>
            </p:cNvSpPr>
            <p:nvPr/>
          </p:nvSpPr>
          <p:spPr bwMode="auto">
            <a:xfrm flipV="1">
              <a:off x="45720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Oval 65"/>
            <p:cNvSpPr>
              <a:spLocks noChangeArrowheads="1"/>
            </p:cNvSpPr>
            <p:nvPr/>
          </p:nvSpPr>
          <p:spPr bwMode="auto">
            <a:xfrm flipV="1">
              <a:off x="69135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Oval 66"/>
            <p:cNvSpPr>
              <a:spLocks noChangeArrowheads="1"/>
            </p:cNvSpPr>
            <p:nvPr/>
          </p:nvSpPr>
          <p:spPr bwMode="auto">
            <a:xfrm flipV="1">
              <a:off x="70675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Oval 67"/>
            <p:cNvSpPr>
              <a:spLocks noChangeArrowheads="1"/>
            </p:cNvSpPr>
            <p:nvPr/>
          </p:nvSpPr>
          <p:spPr bwMode="auto">
            <a:xfrm flipV="1">
              <a:off x="7067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8" name="Oval 78"/>
            <p:cNvSpPr>
              <a:spLocks noChangeArrowheads="1"/>
            </p:cNvSpPr>
            <p:nvPr/>
          </p:nvSpPr>
          <p:spPr bwMode="auto">
            <a:xfrm flipV="1">
              <a:off x="69135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19" name="Oval 79"/>
            <p:cNvSpPr>
              <a:spLocks noChangeArrowheads="1"/>
            </p:cNvSpPr>
            <p:nvPr/>
          </p:nvSpPr>
          <p:spPr bwMode="auto">
            <a:xfrm flipV="1">
              <a:off x="65532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20" name="Line 80"/>
            <p:cNvSpPr>
              <a:spLocks noChangeShapeType="1"/>
            </p:cNvSpPr>
            <p:nvPr/>
          </p:nvSpPr>
          <p:spPr bwMode="auto">
            <a:xfrm flipH="1">
              <a:off x="609600" y="36576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Line 81"/>
            <p:cNvSpPr>
              <a:spLocks noChangeShapeType="1"/>
            </p:cNvSpPr>
            <p:nvPr/>
          </p:nvSpPr>
          <p:spPr bwMode="auto">
            <a:xfrm>
              <a:off x="2667000" y="41910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Line 82"/>
            <p:cNvSpPr>
              <a:spLocks noChangeShapeType="1"/>
            </p:cNvSpPr>
            <p:nvPr/>
          </p:nvSpPr>
          <p:spPr bwMode="auto">
            <a:xfrm flipH="1">
              <a:off x="5638800" y="3733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523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796237" y="2093507"/>
            <a:ext cx="425301" cy="3970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85930" y="3200400"/>
            <a:ext cx="2248470" cy="190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via One-Versus-All (OvA) Assumption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chemeClr val="accent1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b="1" baseline="-25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sz="2000" dirty="0"/>
              <a:t> such that </a:t>
            </a: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FF0000"/>
                </a:solidFill>
              </a:rPr>
              <a:t>red     	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>
                <a:solidFill>
                  <a:schemeClr val="accent2"/>
                </a:solidFill>
              </a:rPr>
              <a:t> 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>
                <a:solidFill>
                  <a:schemeClr val="accent1"/>
                </a:solidFill>
              </a:rPr>
              <a:t>  	</a:t>
            </a:r>
            <a:r>
              <a:rPr lang="en-US" b="1" dirty="0">
                <a:sym typeface="Symbol" pitchFamily="18" charset="2"/>
              </a:rPr>
              <a:t></a:t>
            </a:r>
            <a:endParaRPr lang="en-US" b="1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chemeClr val="accent2"/>
                </a:solidFill>
              </a:rPr>
              <a:t>y</a:t>
            </a:r>
            <a:r>
              <a:rPr lang="en-US" dirty="0" err="1"/>
              <a:t>.x</a:t>
            </a:r>
            <a:r>
              <a:rPr lang="en-US" dirty="0"/>
              <a:t> &gt; 0 	</a:t>
            </a:r>
            <a:r>
              <a:rPr lang="en-US" dirty="0" err="1"/>
              <a:t>iff</a:t>
            </a:r>
            <a:r>
              <a:rPr lang="en-US" dirty="0"/>
              <a:t> y = </a:t>
            </a:r>
            <a:r>
              <a:rPr lang="en-US" dirty="0">
                <a:solidFill>
                  <a:schemeClr val="accent2"/>
                </a:solidFill>
              </a:rPr>
              <a:t>yellow</a:t>
            </a:r>
            <a:r>
              <a:rPr lang="en-US" dirty="0">
                <a:solidFill>
                  <a:srgbClr val="FF9900"/>
                </a:solidFill>
              </a:rPr>
              <a:t>	</a:t>
            </a:r>
            <a:r>
              <a:rPr lang="en-US" b="1" dirty="0">
                <a:sym typeface="Symbol" pitchFamily="18" charset="2"/>
              </a:rPr>
              <a:t></a:t>
            </a:r>
          </a:p>
          <a:p>
            <a:r>
              <a:rPr lang="en-US" sz="2000" b="1" dirty="0" smtClean="0"/>
              <a:t>Classification</a:t>
            </a:r>
            <a:r>
              <a:rPr lang="en-US" sz="2000" b="1" dirty="0"/>
              <a:t>: </a:t>
            </a:r>
            <a:r>
              <a:rPr lang="en-US" sz="2000" b="1" dirty="0" smtClean="0"/>
              <a:t>f(x)</a:t>
            </a:r>
            <a:r>
              <a:rPr lang="en-US" sz="11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latin typeface="Calibri"/>
              </a:rPr>
              <a:t>argmax</a:t>
            </a:r>
            <a:r>
              <a:rPr lang="en-US" sz="2000" b="1" baseline="-25000" dirty="0" err="1">
                <a:latin typeface="Calibri"/>
              </a:rPr>
              <a:t>i</a:t>
            </a:r>
            <a:r>
              <a:rPr lang="en-US" sz="2000" b="1" dirty="0"/>
              <a:t> </a:t>
            </a:r>
            <a:r>
              <a:rPr lang="en-US" sz="2000" b="1" dirty="0" smtClean="0">
                <a:latin typeface="Calibri"/>
              </a:rPr>
              <a:t>v</a:t>
            </a:r>
            <a:r>
              <a:rPr lang="en-US" sz="2000" b="1" baseline="-25000" dirty="0" smtClean="0">
                <a:latin typeface="Calibri"/>
              </a:rPr>
              <a:t>i</a:t>
            </a:r>
            <a:r>
              <a:rPr lang="en-US" sz="2000" b="1" dirty="0" smtClean="0"/>
              <a:t> x</a:t>
            </a:r>
            <a:endParaRPr lang="en-US" sz="1100" b="1" dirty="0"/>
          </a:p>
          <a:p>
            <a:pPr marL="0" indent="0">
              <a:buNone/>
            </a:pPr>
            <a:r>
              <a:rPr lang="en-US" sz="2000" dirty="0">
                <a:sym typeface="Symbol" pitchFamily="18" charset="2"/>
              </a:rPr>
              <a:t>	</a:t>
            </a:r>
          </a:p>
        </p:txBody>
      </p:sp>
      <p:sp>
        <p:nvSpPr>
          <p:cNvPr id="169013" name="Text Box 53"/>
          <p:cNvSpPr txBox="1">
            <a:spLocks noChangeArrowheads="1"/>
          </p:cNvSpPr>
          <p:nvPr/>
        </p:nvSpPr>
        <p:spPr bwMode="auto">
          <a:xfrm>
            <a:off x="7162800" y="2209800"/>
            <a:ext cx="1447800" cy="4572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en-US" sz="2400" b="1" dirty="0" err="1" smtClean="0">
                <a:latin typeface="Times New Roman" pitchFamily="18" charset="0"/>
              </a:rPr>
              <a:t>R</a:t>
            </a:r>
            <a:r>
              <a:rPr lang="en-US" sz="2400" baseline="30000" dirty="0" err="1" smtClean="0">
                <a:latin typeface="Times New Roman" pitchFamily="18" charset="0"/>
              </a:rPr>
              <a:t>nk</a:t>
            </a:r>
            <a:endParaRPr lang="en-US" sz="2400" baseline="30000" dirty="0">
              <a:latin typeface="Times New Roman" pitchFamily="18" charset="0"/>
            </a:endParaRP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 flipV="1">
            <a:off x="817563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flipV="1">
            <a:off x="971550" y="3657600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flipV="1">
            <a:off x="971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 flipV="1">
            <a:off x="11255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flipV="1">
            <a:off x="1692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flipV="1">
            <a:off x="1795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 flipV="1">
            <a:off x="1228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 flipV="1">
            <a:off x="1331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flipV="1">
            <a:off x="1331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 flipV="1">
            <a:off x="1846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 flipV="1">
            <a:off x="1639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 flipV="1">
            <a:off x="11779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 flipV="1">
            <a:off x="1074738" y="3760788"/>
            <a:ext cx="103187" cy="1031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 flipV="1">
            <a:off x="817563" y="3914775"/>
            <a:ext cx="103187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 flipV="1">
            <a:off x="457200" y="3965575"/>
            <a:ext cx="103188" cy="103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 flipV="1">
            <a:off x="28749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 flipV="1">
            <a:off x="30289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 flipV="1">
            <a:off x="3028950" y="4479925"/>
            <a:ext cx="103188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 flipV="1">
            <a:off x="31829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 flipV="1">
            <a:off x="37496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40"/>
          <p:cNvSpPr>
            <a:spLocks noChangeArrowheads="1"/>
          </p:cNvSpPr>
          <p:nvPr/>
        </p:nvSpPr>
        <p:spPr bwMode="auto">
          <a:xfrm flipV="1">
            <a:off x="38528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auto">
          <a:xfrm flipV="1">
            <a:off x="3286125" y="4275138"/>
            <a:ext cx="103188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 flipV="1">
            <a:off x="3389313" y="4429125"/>
            <a:ext cx="103187" cy="1031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 flipV="1">
            <a:off x="3389313" y="4583113"/>
            <a:ext cx="103187" cy="1031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 flipV="1">
            <a:off x="39036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45"/>
          <p:cNvSpPr>
            <a:spLocks noChangeArrowheads="1"/>
          </p:cNvSpPr>
          <p:nvPr/>
        </p:nvSpPr>
        <p:spPr bwMode="auto">
          <a:xfrm flipV="1">
            <a:off x="36972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46"/>
          <p:cNvSpPr>
            <a:spLocks noChangeArrowheads="1"/>
          </p:cNvSpPr>
          <p:nvPr/>
        </p:nvSpPr>
        <p:spPr bwMode="auto">
          <a:xfrm flipV="1">
            <a:off x="32353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auto">
          <a:xfrm flipV="1">
            <a:off x="31321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 flipV="1">
            <a:off x="28749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 flipV="1">
            <a:off x="25146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50"/>
          <p:cNvSpPr>
            <a:spLocks noChangeArrowheads="1"/>
          </p:cNvSpPr>
          <p:nvPr/>
        </p:nvSpPr>
        <p:spPr bwMode="auto">
          <a:xfrm flipV="1">
            <a:off x="49323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51"/>
          <p:cNvSpPr>
            <a:spLocks noChangeArrowheads="1"/>
          </p:cNvSpPr>
          <p:nvPr/>
        </p:nvSpPr>
        <p:spPr bwMode="auto">
          <a:xfrm flipV="1">
            <a:off x="50863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 flipV="1">
            <a:off x="50863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53"/>
          <p:cNvSpPr>
            <a:spLocks noChangeArrowheads="1"/>
          </p:cNvSpPr>
          <p:nvPr/>
        </p:nvSpPr>
        <p:spPr bwMode="auto">
          <a:xfrm flipV="1">
            <a:off x="5240338" y="406876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 flipV="1">
            <a:off x="5807075" y="4275138"/>
            <a:ext cx="103188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 flipV="1">
            <a:off x="5910263" y="4171950"/>
            <a:ext cx="101600" cy="103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53435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 flipV="1">
            <a:off x="54467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 flipV="1">
            <a:off x="54467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59"/>
          <p:cNvSpPr>
            <a:spLocks noChangeArrowheads="1"/>
          </p:cNvSpPr>
          <p:nvPr/>
        </p:nvSpPr>
        <p:spPr bwMode="auto">
          <a:xfrm flipV="1">
            <a:off x="5961063" y="4325938"/>
            <a:ext cx="103187" cy="1031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60"/>
          <p:cNvSpPr>
            <a:spLocks noChangeArrowheads="1"/>
          </p:cNvSpPr>
          <p:nvPr/>
        </p:nvSpPr>
        <p:spPr bwMode="auto">
          <a:xfrm flipV="1">
            <a:off x="5754688" y="4121150"/>
            <a:ext cx="103187" cy="10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5292725" y="4017963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 flipV="1">
            <a:off x="51895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 flipV="1">
            <a:off x="49323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 flipV="1">
            <a:off x="45720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65"/>
          <p:cNvSpPr>
            <a:spLocks noChangeArrowheads="1"/>
          </p:cNvSpPr>
          <p:nvPr/>
        </p:nvSpPr>
        <p:spPr bwMode="auto">
          <a:xfrm flipV="1">
            <a:off x="6913563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66"/>
          <p:cNvSpPr>
            <a:spLocks noChangeArrowheads="1"/>
          </p:cNvSpPr>
          <p:nvPr/>
        </p:nvSpPr>
        <p:spPr bwMode="auto">
          <a:xfrm flipV="1">
            <a:off x="7067550" y="3657600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67"/>
          <p:cNvSpPr>
            <a:spLocks noChangeArrowheads="1"/>
          </p:cNvSpPr>
          <p:nvPr/>
        </p:nvSpPr>
        <p:spPr bwMode="auto">
          <a:xfrm flipV="1">
            <a:off x="7067550" y="447992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68"/>
          <p:cNvSpPr>
            <a:spLocks noChangeArrowheads="1"/>
          </p:cNvSpPr>
          <p:nvPr/>
        </p:nvSpPr>
        <p:spPr bwMode="auto">
          <a:xfrm flipV="1">
            <a:off x="7221538" y="4068763"/>
            <a:ext cx="103187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69"/>
          <p:cNvSpPr>
            <a:spLocks noChangeArrowheads="1"/>
          </p:cNvSpPr>
          <p:nvPr/>
        </p:nvSpPr>
        <p:spPr bwMode="auto">
          <a:xfrm flipV="1">
            <a:off x="778827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0"/>
          <p:cNvSpPr>
            <a:spLocks noChangeArrowheads="1"/>
          </p:cNvSpPr>
          <p:nvPr/>
        </p:nvSpPr>
        <p:spPr bwMode="auto">
          <a:xfrm flipV="1">
            <a:off x="7891463" y="4171950"/>
            <a:ext cx="101600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1"/>
          <p:cNvSpPr>
            <a:spLocks noChangeArrowheads="1"/>
          </p:cNvSpPr>
          <p:nvPr/>
        </p:nvSpPr>
        <p:spPr bwMode="auto">
          <a:xfrm flipV="1">
            <a:off x="7324725" y="4275138"/>
            <a:ext cx="103188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72"/>
          <p:cNvSpPr>
            <a:spLocks noChangeArrowheads="1"/>
          </p:cNvSpPr>
          <p:nvPr/>
        </p:nvSpPr>
        <p:spPr bwMode="auto">
          <a:xfrm flipV="1">
            <a:off x="7427913" y="442912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flipV="1">
            <a:off x="7427913" y="4583113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 flipV="1">
            <a:off x="7942263" y="432593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 flipV="1">
            <a:off x="7735888" y="4121150"/>
            <a:ext cx="103187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auto">
          <a:xfrm flipV="1">
            <a:off x="7273925" y="4017963"/>
            <a:ext cx="103188" cy="103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77"/>
          <p:cNvSpPr>
            <a:spLocks noChangeArrowheads="1"/>
          </p:cNvSpPr>
          <p:nvPr/>
        </p:nvSpPr>
        <p:spPr bwMode="auto">
          <a:xfrm flipV="1">
            <a:off x="7170738" y="3760788"/>
            <a:ext cx="103187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78"/>
          <p:cNvSpPr>
            <a:spLocks noChangeArrowheads="1"/>
          </p:cNvSpPr>
          <p:nvPr/>
        </p:nvSpPr>
        <p:spPr bwMode="auto">
          <a:xfrm flipV="1">
            <a:off x="6913563" y="3914775"/>
            <a:ext cx="10318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 flipV="1">
            <a:off x="6553200" y="3965575"/>
            <a:ext cx="103188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80"/>
          <p:cNvSpPr>
            <a:spLocks noChangeShapeType="1"/>
          </p:cNvSpPr>
          <p:nvPr/>
        </p:nvSpPr>
        <p:spPr bwMode="auto">
          <a:xfrm flipH="1">
            <a:off x="6096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81"/>
          <p:cNvSpPr>
            <a:spLocks noChangeShapeType="1"/>
          </p:cNvSpPr>
          <p:nvPr/>
        </p:nvSpPr>
        <p:spPr bwMode="auto">
          <a:xfrm>
            <a:off x="2667000" y="4191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2"/>
          <p:cNvSpPr>
            <a:spLocks noChangeShapeType="1"/>
          </p:cNvSpPr>
          <p:nvPr/>
        </p:nvSpPr>
        <p:spPr bwMode="auto">
          <a:xfrm flipH="1">
            <a:off x="5638800" y="37338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3"/>
          <p:cNvSpPr>
            <a:spLocks noChangeShapeType="1"/>
          </p:cNvSpPr>
          <p:nvPr/>
        </p:nvSpPr>
        <p:spPr bwMode="auto">
          <a:xfrm flipH="1">
            <a:off x="7162800" y="3505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" name="Group 84"/>
          <p:cNvGrpSpPr>
            <a:grpSpLocks/>
          </p:cNvGrpSpPr>
          <p:nvPr/>
        </p:nvGrpSpPr>
        <p:grpSpPr bwMode="auto">
          <a:xfrm>
            <a:off x="6324600" y="4876800"/>
            <a:ext cx="1981200" cy="1676400"/>
            <a:chOff x="1680" y="1632"/>
            <a:chExt cx="2304" cy="1920"/>
          </a:xfrm>
        </p:grpSpPr>
        <p:grpSp>
          <p:nvGrpSpPr>
            <p:cNvPr id="144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162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146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" name="Rectangle 108"/>
          <p:cNvSpPr>
            <a:spLocks noChangeArrowheads="1"/>
          </p:cNvSpPr>
          <p:nvPr/>
        </p:nvSpPr>
        <p:spPr bwMode="auto">
          <a:xfrm>
            <a:off x="7759777" y="4774178"/>
            <a:ext cx="102354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</a:rPr>
              <a:t>Real Problem</a:t>
            </a:r>
          </a:p>
        </p:txBody>
      </p:sp>
    </p:spTree>
    <p:extLst>
      <p:ext uri="{BB962C8B-B14F-4D97-AF65-F5344CB8AC3E}">
        <p14:creationId xmlns:p14="http://schemas.microsoft.com/office/powerpoint/2010/main" val="39629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13" grpId="0" animBg="1"/>
      <p:bldP spid="16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Assumption: </a:t>
            </a:r>
            <a:r>
              <a:rPr lang="en-US" sz="2000" dirty="0" smtClean="0"/>
              <a:t>There is a separation between </a:t>
            </a:r>
            <a:r>
              <a:rPr lang="en-US" sz="2000" dirty="0" smtClean="0">
                <a:solidFill>
                  <a:srgbClr val="0000FF"/>
                </a:solidFill>
              </a:rPr>
              <a:t>every pair </a:t>
            </a:r>
            <a:r>
              <a:rPr lang="en-US" sz="2000" dirty="0" smtClean="0"/>
              <a:t>of classes using a binary classifier in the hypothesis space.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Learning:</a:t>
            </a:r>
            <a:r>
              <a:rPr lang="en-US" sz="2000" dirty="0" smtClean="0"/>
              <a:t> Decomposed to learning </a:t>
            </a:r>
            <a:r>
              <a:rPr lang="en-US" sz="2000" dirty="0" smtClean="0">
                <a:solidFill>
                  <a:srgbClr val="FF0000"/>
                </a:solidFill>
              </a:rPr>
              <a:t>[k choose 2] ~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k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independent binary classifiers, one corresponding to each pair of class labels. For the pair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, j):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Positive example: </a:t>
            </a:r>
            <a:r>
              <a:rPr lang="en-US" sz="1800" dirty="0" smtClean="0"/>
              <a:t>all </a:t>
            </a:r>
            <a:r>
              <a:rPr lang="en-US" sz="1800" dirty="0" err="1" smtClean="0"/>
              <a:t>exampels</a:t>
            </a:r>
            <a:r>
              <a:rPr lang="en-US" sz="1800" dirty="0" smtClean="0"/>
              <a:t> with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Negative examples: </a:t>
            </a:r>
            <a:r>
              <a:rPr lang="en-US" sz="1800" dirty="0" smtClean="0"/>
              <a:t>all examples with label </a:t>
            </a:r>
            <a:r>
              <a:rPr lang="en-US" sz="1800" dirty="0" smtClean="0">
                <a:solidFill>
                  <a:srgbClr val="0000FF"/>
                </a:solidFill>
              </a:rPr>
              <a:t>j </a:t>
            </a:r>
            <a:r>
              <a:rPr lang="en-US" sz="1800" dirty="0" smtClean="0"/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Decision: </a:t>
            </a:r>
            <a:r>
              <a:rPr lang="en-US" sz="2000" dirty="0" smtClean="0"/>
              <a:t>More involved, since output of binary classifier may not cohere. Each label gets k-1 votes.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Decision Options: 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Majority: </a:t>
            </a:r>
            <a:r>
              <a:rPr lang="en-US" sz="1800" dirty="0" smtClean="0"/>
              <a:t>classify example x to take label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if </a:t>
            </a:r>
            <a:r>
              <a:rPr lang="en-US" sz="18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/>
              <a:t> wins on x more often than</a:t>
            </a:r>
            <a:r>
              <a:rPr lang="en-US" sz="1800" dirty="0" smtClean="0">
                <a:solidFill>
                  <a:srgbClr val="0000FF"/>
                </a:solidFill>
              </a:rPr>
              <a:t> j </a:t>
            </a:r>
            <a:r>
              <a:rPr lang="en-US" sz="1800" dirty="0" smtClean="0"/>
              <a:t>(j=1,…k)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A tournament: </a:t>
            </a:r>
            <a:r>
              <a:rPr lang="en-US" sz="1800" dirty="0" smtClean="0"/>
              <a:t>start with n/2 pairs; continue with winners .</a:t>
            </a:r>
            <a:endParaRPr lang="en-US" sz="400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Learning via All-Verses-All (</a:t>
            </a:r>
            <a:r>
              <a:rPr lang="en-US" sz="2800" dirty="0" err="1"/>
              <a:t>AvA</a:t>
            </a:r>
            <a:r>
              <a:rPr lang="en-US" sz="2800" dirty="0"/>
              <a:t>) Assumption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/>
              <a:t>Find </a:t>
            </a:r>
            <a:r>
              <a:rPr lang="en-US" sz="2000" dirty="0" err="1"/>
              <a:t>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FF0000"/>
                </a:solidFill>
              </a:rPr>
              <a:t>r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00FF"/>
                </a:solidFill>
              </a:rPr>
              <a:t>b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 err="1"/>
              <a:t>,v</a:t>
            </a:r>
            <a:r>
              <a:rPr lang="en-US" sz="2000" b="1" baseline="-25000" dirty="0" err="1">
                <a:solidFill>
                  <a:srgbClr val="008000"/>
                </a:solidFill>
              </a:rPr>
              <a:t>g</a:t>
            </a:r>
            <a:r>
              <a:rPr lang="en-US" sz="2000" b="1" baseline="-25000" dirty="0" err="1">
                <a:solidFill>
                  <a:srgbClr val="FF9900"/>
                </a:solidFill>
              </a:rPr>
              <a:t>y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baseline="30000" dirty="0"/>
              <a:t>d</a:t>
            </a:r>
            <a:r>
              <a:rPr lang="en-US" sz="2000" dirty="0"/>
              <a:t> such that </a:t>
            </a:r>
          </a:p>
          <a:p>
            <a:endParaRPr lang="en-US" sz="2000" dirty="0"/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		      &lt; 0 	if y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dirty="0" err="1"/>
              <a:t>v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dirty="0" err="1"/>
              <a:t>.x</a:t>
            </a:r>
            <a:r>
              <a:rPr lang="en-US" dirty="0"/>
              <a:t> &gt; 0 	if y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endParaRPr lang="en-US" b="1" dirty="0"/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dirty="0"/>
              <a:t>            &lt; 0 	if y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... (for all pairs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75000"/>
              </a:lnSpc>
              <a:buNone/>
            </a:pPr>
            <a:endParaRPr lang="en-US" dirty="0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679700" y="4646613"/>
            <a:ext cx="1511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Individual </a:t>
            </a:r>
          </a:p>
          <a:p>
            <a:pPr algn="l"/>
            <a:r>
              <a:rPr lang="en-US" sz="2400">
                <a:latin typeface="Times New Roman" pitchFamily="18" charset="0"/>
              </a:rPr>
              <a:t>Classifiers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06913" y="5694363"/>
            <a:ext cx="134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Decision </a:t>
            </a:r>
          </a:p>
          <a:p>
            <a:pPr algn="l"/>
            <a:r>
              <a:rPr lang="en-US" sz="2400">
                <a:latin typeface="Times New Roman" pitchFamily="18" charset="0"/>
              </a:rPr>
              <a:t>Regions</a:t>
            </a: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646113" y="4538663"/>
            <a:ext cx="1671637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1851025" y="4705350"/>
            <a:ext cx="5334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941388" y="5195888"/>
            <a:ext cx="1514475" cy="77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560388" y="5362575"/>
            <a:ext cx="15049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1393825" y="4510088"/>
            <a:ext cx="804863" cy="194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1039" name="Group 31"/>
          <p:cNvGrpSpPr>
            <a:grpSpLocks/>
          </p:cNvGrpSpPr>
          <p:nvPr/>
        </p:nvGrpSpPr>
        <p:grpSpPr bwMode="auto">
          <a:xfrm>
            <a:off x="5791200" y="4514850"/>
            <a:ext cx="2770188" cy="2190750"/>
            <a:chOff x="1858" y="2652"/>
            <a:chExt cx="1745" cy="1380"/>
          </a:xfrm>
        </p:grpSpPr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47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71048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9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2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7391400" y="2590800"/>
            <a:ext cx="1447800" cy="1165225"/>
            <a:chOff x="4656" y="1632"/>
            <a:chExt cx="912" cy="734"/>
          </a:xfrm>
        </p:grpSpPr>
        <p:sp>
          <p:nvSpPr>
            <p:cNvPr id="171071" name="Text Box 63"/>
            <p:cNvSpPr txBox="1">
              <a:spLocks noChangeArrowheads="1"/>
            </p:cNvSpPr>
            <p:nvPr/>
          </p:nvSpPr>
          <p:spPr bwMode="auto">
            <a:xfrm>
              <a:off x="4656" y="1632"/>
              <a:ext cx="912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dirty="0">
                  <a:latin typeface="+mj-lt"/>
                </a:rPr>
                <a:t>H = </a:t>
              </a:r>
              <a:r>
                <a:rPr lang="en-US" sz="2400" dirty="0" err="1">
                  <a:latin typeface="+mj-lt"/>
                </a:rPr>
                <a:t>R</a:t>
              </a:r>
              <a:r>
                <a:rPr lang="en-US" sz="2400" baseline="30000" dirty="0" err="1">
                  <a:latin typeface="+mj-lt"/>
                </a:rPr>
                <a:t>kkn</a:t>
              </a:r>
              <a:endParaRPr lang="en-US" sz="2400" baseline="30000" dirty="0">
                <a:latin typeface="+mj-lt"/>
              </a:endParaRPr>
            </a:p>
          </p:txBody>
        </p:sp>
        <p:sp>
          <p:nvSpPr>
            <p:cNvPr id="171072" name="Text Box 64"/>
            <p:cNvSpPr txBox="1">
              <a:spLocks noChangeArrowheads="1"/>
            </p:cNvSpPr>
            <p:nvPr/>
          </p:nvSpPr>
          <p:spPr bwMode="auto">
            <a:xfrm>
              <a:off x="4656" y="1920"/>
              <a:ext cx="912" cy="44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+mj-lt"/>
                </a:rPr>
                <a:t>How to classify?</a:t>
              </a:r>
              <a:endParaRPr lang="en-US" sz="2000" baseline="30000" dirty="0">
                <a:latin typeface="+mj-lt"/>
              </a:endParaRPr>
            </a:p>
          </p:txBody>
        </p:sp>
      </p:grpSp>
      <p:grpSp>
        <p:nvGrpSpPr>
          <p:cNvPr id="171073" name="Group 65"/>
          <p:cNvGrpSpPr>
            <a:grpSpLocks/>
          </p:cNvGrpSpPr>
          <p:nvPr/>
        </p:nvGrpSpPr>
        <p:grpSpPr bwMode="auto">
          <a:xfrm>
            <a:off x="685800" y="4800600"/>
            <a:ext cx="2286000" cy="1600200"/>
            <a:chOff x="432" y="2976"/>
            <a:chExt cx="1440" cy="1008"/>
          </a:xfrm>
        </p:grpSpPr>
        <p:grpSp>
          <p:nvGrpSpPr>
            <p:cNvPr id="171074" name="Group 66"/>
            <p:cNvGrpSpPr>
              <a:grpSpLocks/>
            </p:cNvGrpSpPr>
            <p:nvPr/>
          </p:nvGrpSpPr>
          <p:grpSpPr bwMode="auto">
            <a:xfrm>
              <a:off x="570" y="3094"/>
              <a:ext cx="1206" cy="832"/>
              <a:chOff x="570" y="2854"/>
              <a:chExt cx="1206" cy="832"/>
            </a:xfrm>
          </p:grpSpPr>
          <p:sp>
            <p:nvSpPr>
              <p:cNvPr id="171075" name="Oval 67"/>
              <p:cNvSpPr>
                <a:spLocks noChangeArrowheads="1"/>
              </p:cNvSpPr>
              <p:nvPr/>
            </p:nvSpPr>
            <p:spPr bwMode="auto">
              <a:xfrm flipV="1">
                <a:off x="861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6" name="Oval 68"/>
              <p:cNvSpPr>
                <a:spLocks noChangeArrowheads="1"/>
              </p:cNvSpPr>
              <p:nvPr/>
            </p:nvSpPr>
            <p:spPr bwMode="auto">
              <a:xfrm flipV="1">
                <a:off x="986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7" name="Oval 69"/>
              <p:cNvSpPr>
                <a:spLocks noChangeArrowheads="1"/>
              </p:cNvSpPr>
              <p:nvPr/>
            </p:nvSpPr>
            <p:spPr bwMode="auto">
              <a:xfrm flipV="1">
                <a:off x="986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8" name="Oval 70"/>
              <p:cNvSpPr>
                <a:spLocks noChangeArrowheads="1"/>
              </p:cNvSpPr>
              <p:nvPr/>
            </p:nvSpPr>
            <p:spPr bwMode="auto">
              <a:xfrm flipV="1">
                <a:off x="1111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9" name="Oval 71"/>
              <p:cNvSpPr>
                <a:spLocks noChangeArrowheads="1"/>
              </p:cNvSpPr>
              <p:nvPr/>
            </p:nvSpPr>
            <p:spPr bwMode="auto">
              <a:xfrm flipV="1">
                <a:off x="1568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0" name="Oval 72"/>
              <p:cNvSpPr>
                <a:spLocks noChangeArrowheads="1"/>
              </p:cNvSpPr>
              <p:nvPr/>
            </p:nvSpPr>
            <p:spPr bwMode="auto">
              <a:xfrm flipV="1">
                <a:off x="1651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1" name="Oval 73"/>
              <p:cNvSpPr>
                <a:spLocks noChangeArrowheads="1"/>
              </p:cNvSpPr>
              <p:nvPr/>
            </p:nvSpPr>
            <p:spPr bwMode="auto">
              <a:xfrm flipV="1">
                <a:off x="1194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 flipV="1">
                <a:off x="1277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 flipV="1">
                <a:off x="1277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4" name="Oval 76"/>
              <p:cNvSpPr>
                <a:spLocks noChangeArrowheads="1"/>
              </p:cNvSpPr>
              <p:nvPr/>
            </p:nvSpPr>
            <p:spPr bwMode="auto">
              <a:xfrm flipV="1">
                <a:off x="1693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5" name="Oval 77"/>
              <p:cNvSpPr>
                <a:spLocks noChangeArrowheads="1"/>
              </p:cNvSpPr>
              <p:nvPr/>
            </p:nvSpPr>
            <p:spPr bwMode="auto">
              <a:xfrm flipV="1">
                <a:off x="1526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6" name="Oval 78"/>
              <p:cNvSpPr>
                <a:spLocks noChangeArrowheads="1"/>
              </p:cNvSpPr>
              <p:nvPr/>
            </p:nvSpPr>
            <p:spPr bwMode="auto">
              <a:xfrm flipV="1">
                <a:off x="1152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Oval 79"/>
              <p:cNvSpPr>
                <a:spLocks noChangeArrowheads="1"/>
              </p:cNvSpPr>
              <p:nvPr/>
            </p:nvSpPr>
            <p:spPr bwMode="auto">
              <a:xfrm flipV="1">
                <a:off x="1069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 flipV="1">
                <a:off x="861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9" name="Oval 81"/>
              <p:cNvSpPr>
                <a:spLocks noChangeArrowheads="1"/>
              </p:cNvSpPr>
              <p:nvPr/>
            </p:nvSpPr>
            <p:spPr bwMode="auto">
              <a:xfrm flipV="1">
                <a:off x="570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90" name="Group 82"/>
            <p:cNvGrpSpPr>
              <a:grpSpLocks/>
            </p:cNvGrpSpPr>
            <p:nvPr/>
          </p:nvGrpSpPr>
          <p:grpSpPr bwMode="auto">
            <a:xfrm>
              <a:off x="432" y="2976"/>
              <a:ext cx="1440" cy="1008"/>
              <a:chOff x="432" y="2736"/>
              <a:chExt cx="1440" cy="1008"/>
            </a:xfrm>
          </p:grpSpPr>
          <p:sp>
            <p:nvSpPr>
              <p:cNvPr id="171091" name="Line 83"/>
              <p:cNvSpPr>
                <a:spLocks noChangeShapeType="1"/>
              </p:cNvSpPr>
              <p:nvPr/>
            </p:nvSpPr>
            <p:spPr bwMode="auto">
              <a:xfrm flipV="1">
                <a:off x="672" y="2736"/>
                <a:ext cx="768" cy="81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Line 84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144" cy="8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Line 8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0" cy="33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Line 86"/>
              <p:cNvSpPr>
                <a:spLocks noChangeShapeType="1"/>
              </p:cNvSpPr>
              <p:nvPr/>
            </p:nvSpPr>
            <p:spPr bwMode="auto">
              <a:xfrm>
                <a:off x="1296" y="3024"/>
                <a:ext cx="48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5105400" y="1447800"/>
            <a:ext cx="1981200" cy="1676400"/>
            <a:chOff x="1680" y="1632"/>
            <a:chExt cx="2304" cy="1920"/>
          </a:xfrm>
        </p:grpSpPr>
        <p:grpSp>
          <p:nvGrpSpPr>
            <p:cNvPr id="68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196114" y="1242698"/>
            <a:ext cx="183837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It is possible to separate all k classes with the </a:t>
            </a:r>
            <a:r>
              <a:rPr lang="en-US" sz="1800" dirty="0" smtClean="0">
                <a:latin typeface="Calibri"/>
              </a:rPr>
              <a:t>O(k</a:t>
            </a:r>
            <a:r>
              <a:rPr lang="en-US" sz="1800" baseline="30000" dirty="0" smtClean="0">
                <a:latin typeface="Calibri"/>
              </a:rPr>
              <a:t>2</a:t>
            </a:r>
            <a:r>
              <a:rPr lang="en-US" sz="1800" dirty="0" smtClean="0">
                <a:latin typeface="Calibri" panose="020F0502020204030204" pitchFamily="34" charset="0"/>
              </a:rPr>
              <a:t>) classifiers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Classifying with AvA</a:t>
            </a:r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1600200" y="1828800"/>
            <a:ext cx="2362200" cy="16764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0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smtClean="0">
                  <a:latin typeface="Calibri" panose="020F0502020204030204" pitchFamily="34" charset="0"/>
                </a:rPr>
                <a:t>Tournament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724401" y="1828801"/>
            <a:ext cx="3298826" cy="1744663"/>
            <a:chOff x="2976" y="1152"/>
            <a:chExt cx="2078" cy="109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9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1 red, 2 yellow, 2 green</a:t>
              </a:r>
            </a:p>
            <a:p>
              <a:pPr algn="l"/>
              <a:r>
                <a:rPr lang="en-US" sz="2400" dirty="0">
                  <a:latin typeface="Times New Roman" pitchFamily="18" charset="0"/>
                </a:rPr>
                <a:t>	</a:t>
              </a:r>
              <a:r>
                <a:rPr lang="en-US" sz="2400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1812925" y="5680075"/>
            <a:ext cx="6233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All are post-learning 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might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cause weird stuff</a:t>
            </a:r>
          </a:p>
        </p:txBody>
      </p:sp>
    </p:spTree>
    <p:extLst>
      <p:ext uri="{BB962C8B-B14F-4D97-AF65-F5344CB8AC3E}">
        <p14:creationId xmlns:p14="http://schemas.microsoft.com/office/powerpoint/2010/main" val="28684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This, and other properties of Support Vector Machines are shown by moving to the </a:t>
            </a:r>
            <a:r>
              <a:rPr lang="en-US" dirty="0" smtClean="0">
                <a:hlinkClick r:id="rId3" action="ppaction://hlinkfile"/>
              </a:rPr>
              <a:t>dual problem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dirty="0" smtClean="0"/>
              <a:t>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+b)=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l-GR" dirty="0" smtClean="0">
                <a:latin typeface="cmmi10"/>
              </a:rPr>
              <a:t>α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&gt;0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i </a:t>
            </a:r>
            <a:r>
              <a:rPr lang="az-Cyrl-AZ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Є</a:t>
            </a:r>
            <a:r>
              <a:rPr lang="en-US" baseline="-25000" dirty="0">
                <a:solidFill>
                  <a:srgbClr val="0000FF"/>
                </a:solidFill>
                <a:sym typeface="Symbol"/>
              </a:rPr>
              <a:t> 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  <a:latin typeface="cmmi10"/>
              </a:rPr>
              <a:t>α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56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B76099C-54F9-4F95-B5A7-FA0FA002D1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One-vs-All </a:t>
            </a:r>
            <a:r>
              <a:rPr lang="en-US" smtClean="0">
                <a:solidFill>
                  <a:srgbClr val="0000FF"/>
                </a:solidFill>
              </a:rPr>
              <a:t>vs.</a:t>
            </a:r>
            <a:r>
              <a:rPr lang="en-US" smtClean="0"/>
              <a:t> All vs.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Assume 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/>
              <a:t> examples, </a:t>
            </a:r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dirty="0" smtClean="0"/>
              <a:t> class labels. </a:t>
            </a:r>
          </a:p>
          <a:p>
            <a:pPr lvl="1"/>
            <a:r>
              <a:rPr lang="en-US" sz="1800" dirty="0" smtClean="0"/>
              <a:t>For simplicity, say, m/k in each.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One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800" dirty="0" smtClean="0"/>
              <a:t>: m/k </a:t>
            </a:r>
            <a:r>
              <a:rPr lang="en-US" sz="1800" dirty="0" smtClean="0">
                <a:solidFill>
                  <a:srgbClr val="0000FF"/>
                </a:solidFill>
              </a:rPr>
              <a:t>(+)</a:t>
            </a:r>
            <a:r>
              <a:rPr lang="en-US" sz="1800" dirty="0" smtClean="0"/>
              <a:t> and (k-1)m/k </a:t>
            </a:r>
            <a:r>
              <a:rPr lang="en-US" sz="1800" dirty="0" smtClean="0">
                <a:solidFill>
                  <a:srgbClr val="0000FF"/>
                </a:solidFill>
              </a:rPr>
              <a:t>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</a:rPr>
              <a:t>k</a:t>
            </a:r>
            <a:r>
              <a:rPr lang="en-US" sz="1800" dirty="0" smtClean="0"/>
              <a:t> linear classifiers and do Winner Takes All (WTA): </a:t>
            </a:r>
          </a:p>
          <a:p>
            <a:pPr lvl="1"/>
            <a:r>
              <a:rPr lang="en-US" sz="1800" dirty="0" smtClean="0"/>
              <a:t>                         f(x) =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f</a:t>
            </a:r>
            <a:r>
              <a:rPr lang="en-US" sz="1800" baseline="-25000" dirty="0" smtClean="0">
                <a:latin typeface="Calibri"/>
              </a:rPr>
              <a:t>i</a:t>
            </a:r>
            <a:r>
              <a:rPr lang="en-US" sz="1800" dirty="0" smtClean="0"/>
              <a:t>(x)  =  </a:t>
            </a:r>
            <a:r>
              <a:rPr lang="en-US" sz="1800" dirty="0" err="1" smtClean="0">
                <a:latin typeface="Calibri"/>
              </a:rPr>
              <a:t>argmax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alibri"/>
              </a:rPr>
              <a:t>w</a:t>
            </a:r>
            <a:r>
              <a:rPr lang="en-US" sz="1800" baseline="-25000" dirty="0" err="1" smtClean="0">
                <a:latin typeface="Calibri"/>
              </a:rPr>
              <a:t>i</a:t>
            </a:r>
            <a:r>
              <a:rPr lang="en-US" sz="1800" baseline="30000" dirty="0" err="1" smtClean="0"/>
              <a:t>T</a:t>
            </a:r>
            <a:r>
              <a:rPr lang="en-US" sz="1800" dirty="0" err="1" smtClean="0"/>
              <a:t>x</a:t>
            </a:r>
            <a:endParaRPr lang="en-US" sz="1800" dirty="0" smtClean="0"/>
          </a:p>
          <a:p>
            <a:r>
              <a:rPr lang="en-US" sz="2000" dirty="0" smtClean="0"/>
              <a:t>All vs. All:</a:t>
            </a:r>
          </a:p>
          <a:p>
            <a:pPr lvl="1"/>
            <a:r>
              <a:rPr lang="en-US" sz="1800" dirty="0" smtClean="0"/>
              <a:t>Classifier </a:t>
            </a:r>
            <a:r>
              <a:rPr lang="en-US" sz="1800" dirty="0" err="1" smtClean="0">
                <a:solidFill>
                  <a:srgbClr val="0000FF"/>
                </a:solidFill>
              </a:rPr>
              <a:t>f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m/k (+) and m/k (-)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More expressivity, but less examples to learn from.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Decision: </a:t>
            </a:r>
          </a:p>
          <a:p>
            <a:pPr lvl="1"/>
            <a:r>
              <a:rPr lang="en-US" sz="1800" dirty="0" smtClean="0"/>
              <a:t>Evaluate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k</a:t>
            </a:r>
            <a:r>
              <a:rPr lang="en-US" sz="1800" baseline="30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1800" dirty="0" smtClean="0"/>
              <a:t> linear classifiers; decision sometimes unstable.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What type of learning methods would prefer All vs. All (efficiency-wise)? 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50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5357" y="5867400"/>
            <a:ext cx="261481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(Think about Dual/Primal)</a:t>
            </a:r>
          </a:p>
        </p:txBody>
      </p:sp>
    </p:spTree>
    <p:extLst>
      <p:ext uri="{BB962C8B-B14F-4D97-AF65-F5344CB8AC3E}">
        <p14:creationId xmlns:p14="http://schemas.microsoft.com/office/powerpoint/2010/main" val="8993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Error Correcting Codes Decomposition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2954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1-vs-all uses k classifiers for k labels; can you use only log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k?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Reduce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the multi-class classification to random binary problems.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Choose a “code word” for each label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K=8:  all we need is 3 bits, three classifiers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Rows: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 encoding of each class (k rows)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Columns: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dichotomies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of the data, each corresponds to a new classification problem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Extreme cases: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1-vs-all: k rows, k columns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k rows </a:t>
            </a:r>
            <a:r>
              <a:rPr lang="en-US" sz="1600" dirty="0" smtClean="0">
                <a:latin typeface="Calibri"/>
                <a:cs typeface="Calibri" pitchFamily="34" charset="0"/>
              </a:rPr>
              <a:t>log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k columns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Each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training example is mapped to one example per column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(x,3) </a:t>
            </a: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{(x,P1), 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+;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x,P2),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x,P3),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-;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x,P4), +} 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To classify a new example x:</a:t>
            </a:r>
            <a:endParaRPr lang="en-US" sz="16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Evaluate hypothesis on the 4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binary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problems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{(x,P1) ,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(x,P2), (x,P3), (x,P4),}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Choose label that is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most consistent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with the results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Use Hamming distance (bit-wise distance)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Nice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theoretical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results as a function of the performance of the </a:t>
            </a:r>
            <a:r>
              <a:rPr lang="en-US" sz="1600" dirty="0" smtClean="0">
                <a:latin typeface="Calibri"/>
                <a:cs typeface="Calibri" pitchFamily="34" charset="0"/>
              </a:rPr>
              <a:t>P</a:t>
            </a:r>
            <a:r>
              <a:rPr lang="en-US" sz="1600" baseline="-25000" dirty="0" smtClean="0">
                <a:latin typeface="Calibri"/>
                <a:cs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(depending 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code &amp;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size)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Potential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Problems? </a:t>
            </a:r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943600" y="2895600"/>
          <a:ext cx="3200400" cy="268224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505062" y="3248607"/>
            <a:ext cx="35814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3370" y="5943600"/>
            <a:ext cx="3398238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you separate any dichotomy? 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/>
      <p:bldP spid="2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371600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Learning optimizes over </a:t>
            </a:r>
            <a:r>
              <a:rPr lang="en-US" sz="1800" i="1" dirty="0"/>
              <a:t>local</a:t>
            </a:r>
            <a:r>
              <a:rPr lang="en-US" sz="1800" dirty="0"/>
              <a:t> metrics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Does not guarantee good </a:t>
            </a:r>
            <a:r>
              <a:rPr lang="en-US" sz="1600" i="1" dirty="0" smtClean="0"/>
              <a:t>global</a:t>
            </a:r>
            <a:r>
              <a:rPr lang="en-US" sz="1600" dirty="0" smtClean="0"/>
              <a:t> </a:t>
            </a:r>
            <a:r>
              <a:rPr lang="en-US" sz="1600" dirty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We </a:t>
            </a:r>
            <a:r>
              <a:rPr lang="en-US" sz="1600" dirty="0"/>
              <a:t>don’t care about the performance of the </a:t>
            </a:r>
            <a:r>
              <a:rPr lang="en-US" sz="1600" i="1" dirty="0"/>
              <a:t>local</a:t>
            </a:r>
            <a:r>
              <a:rPr lang="en-US" sz="1600" dirty="0"/>
              <a:t> classifiers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Poor </a:t>
            </a:r>
            <a:r>
              <a:rPr lang="en-US" sz="1800" dirty="0"/>
              <a:t>decomposition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 poor performance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 local problems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Irrelevant local problems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Especially true for Error Correcting Output Codes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/>
              <a:t>Another (class of) decomposition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Difficulty: how to make sure that the resulting problems are separable.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Efficiency: e.g., All vs. All vs. One vs. All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Former has advantage when working with the dual space.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Not clear how to </a:t>
            </a:r>
            <a:r>
              <a:rPr lang="en-US" sz="1800" dirty="0" smtClean="0">
                <a:solidFill>
                  <a:srgbClr val="FF0000"/>
                </a:solidFill>
              </a:rPr>
              <a:t>generalize multi-class to problems with a very large # of output variables.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6629400" y="2362200"/>
            <a:ext cx="2066925" cy="1714500"/>
            <a:chOff x="1197" y="2731"/>
            <a:chExt cx="1440" cy="1169"/>
          </a:xfrm>
        </p:grpSpPr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1197" y="2733"/>
              <a:ext cx="1027" cy="608"/>
            </a:xfrm>
            <a:custGeom>
              <a:avLst/>
              <a:gdLst>
                <a:gd name="T0" fmla="*/ 0 w 1027"/>
                <a:gd name="T1" fmla="*/ 606 h 608"/>
                <a:gd name="T2" fmla="*/ 368 w 1027"/>
                <a:gd name="T3" fmla="*/ 608 h 608"/>
                <a:gd name="T4" fmla="*/ 839 w 1027"/>
                <a:gd name="T5" fmla="*/ 421 h 608"/>
                <a:gd name="T6" fmla="*/ 1027 w 1027"/>
                <a:gd name="T7" fmla="*/ 1 h 608"/>
                <a:gd name="T8" fmla="*/ 0 w 1027"/>
                <a:gd name="T9" fmla="*/ 0 h 608"/>
                <a:gd name="T10" fmla="*/ 0 w 1027"/>
                <a:gd name="T11" fmla="*/ 60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608">
                  <a:moveTo>
                    <a:pt x="0" y="606"/>
                  </a:moveTo>
                  <a:lnTo>
                    <a:pt x="368" y="608"/>
                  </a:lnTo>
                  <a:lnTo>
                    <a:pt x="839" y="421"/>
                  </a:lnTo>
                  <a:lnTo>
                    <a:pt x="1027" y="1"/>
                  </a:lnTo>
                  <a:lnTo>
                    <a:pt x="0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1198" y="3341"/>
              <a:ext cx="1162" cy="559"/>
            </a:xfrm>
            <a:custGeom>
              <a:avLst/>
              <a:gdLst>
                <a:gd name="T0" fmla="*/ 0 w 1162"/>
                <a:gd name="T1" fmla="*/ 1 h 559"/>
                <a:gd name="T2" fmla="*/ 0 w 1162"/>
                <a:gd name="T3" fmla="*/ 559 h 559"/>
                <a:gd name="T4" fmla="*/ 1162 w 1162"/>
                <a:gd name="T5" fmla="*/ 558 h 559"/>
                <a:gd name="T6" fmla="*/ 837 w 1162"/>
                <a:gd name="T7" fmla="*/ 94 h 559"/>
                <a:gd name="T8" fmla="*/ 373 w 1162"/>
                <a:gd name="T9" fmla="*/ 0 h 559"/>
                <a:gd name="T10" fmla="*/ 0 w 1162"/>
                <a:gd name="T11" fmla="*/ 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2" h="559">
                  <a:moveTo>
                    <a:pt x="0" y="1"/>
                  </a:moveTo>
                  <a:lnTo>
                    <a:pt x="0" y="559"/>
                  </a:lnTo>
                  <a:lnTo>
                    <a:pt x="1162" y="558"/>
                  </a:lnTo>
                  <a:lnTo>
                    <a:pt x="837" y="94"/>
                  </a:lnTo>
                  <a:lnTo>
                    <a:pt x="37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2035" y="2731"/>
              <a:ext cx="602" cy="1168"/>
            </a:xfrm>
            <a:custGeom>
              <a:avLst/>
              <a:gdLst>
                <a:gd name="T0" fmla="*/ 186 w 602"/>
                <a:gd name="T1" fmla="*/ 0 h 1168"/>
                <a:gd name="T2" fmla="*/ 602 w 602"/>
                <a:gd name="T3" fmla="*/ 0 h 1168"/>
                <a:gd name="T4" fmla="*/ 602 w 602"/>
                <a:gd name="T5" fmla="*/ 1168 h 1168"/>
                <a:gd name="T6" fmla="*/ 328 w 602"/>
                <a:gd name="T7" fmla="*/ 1168 h 1168"/>
                <a:gd name="T8" fmla="*/ 0 w 602"/>
                <a:gd name="T9" fmla="*/ 701 h 1168"/>
                <a:gd name="T10" fmla="*/ 0 w 602"/>
                <a:gd name="T11" fmla="*/ 426 h 1168"/>
                <a:gd name="T12" fmla="*/ 186 w 602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168">
                  <a:moveTo>
                    <a:pt x="186" y="0"/>
                  </a:moveTo>
                  <a:lnTo>
                    <a:pt x="602" y="0"/>
                  </a:lnTo>
                  <a:lnTo>
                    <a:pt x="602" y="1168"/>
                  </a:lnTo>
                  <a:lnTo>
                    <a:pt x="328" y="1168"/>
                  </a:lnTo>
                  <a:lnTo>
                    <a:pt x="0" y="701"/>
                  </a:lnTo>
                  <a:lnTo>
                    <a:pt x="0" y="4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1573" y="3154"/>
              <a:ext cx="463" cy="280"/>
            </a:xfrm>
            <a:custGeom>
              <a:avLst/>
              <a:gdLst>
                <a:gd name="T0" fmla="*/ 0 w 463"/>
                <a:gd name="T1" fmla="*/ 185 h 280"/>
                <a:gd name="T2" fmla="*/ 463 w 463"/>
                <a:gd name="T3" fmla="*/ 0 h 280"/>
                <a:gd name="T4" fmla="*/ 463 w 463"/>
                <a:gd name="T5" fmla="*/ 280 h 280"/>
                <a:gd name="T6" fmla="*/ 0 w 463"/>
                <a:gd name="T7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280">
                  <a:moveTo>
                    <a:pt x="0" y="185"/>
                  </a:moveTo>
                  <a:lnTo>
                    <a:pt x="463" y="0"/>
                  </a:lnTo>
                  <a:lnTo>
                    <a:pt x="463" y="28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4201" name="Group 9"/>
            <p:cNvGrpSpPr>
              <a:grpSpLocks/>
            </p:cNvGrpSpPr>
            <p:nvPr/>
          </p:nvGrpSpPr>
          <p:grpSpPr bwMode="auto">
            <a:xfrm>
              <a:off x="1200" y="2736"/>
              <a:ext cx="1392" cy="1160"/>
              <a:chOff x="3936" y="1008"/>
              <a:chExt cx="1440" cy="1200"/>
            </a:xfrm>
          </p:grpSpPr>
          <p:grpSp>
            <p:nvGrpSpPr>
              <p:cNvPr id="264202" name="Group 10"/>
              <p:cNvGrpSpPr>
                <a:grpSpLocks/>
              </p:cNvGrpSpPr>
              <p:nvPr/>
            </p:nvGrpSpPr>
            <p:grpSpPr bwMode="auto">
              <a:xfrm>
                <a:off x="3936" y="1008"/>
                <a:ext cx="1200" cy="1200"/>
                <a:chOff x="3936" y="1008"/>
                <a:chExt cx="1200" cy="1200"/>
              </a:xfrm>
            </p:grpSpPr>
            <p:sp>
              <p:nvSpPr>
                <p:cNvPr id="2642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20" y="144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4" name="Line 12"/>
                <p:cNvSpPr>
                  <a:spLocks noChangeShapeType="1"/>
                </p:cNvSpPr>
                <p:nvPr/>
              </p:nvSpPr>
              <p:spPr bwMode="auto">
                <a:xfrm>
                  <a:off x="4320" y="1632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5" name="Line 13"/>
                <p:cNvSpPr>
                  <a:spLocks noChangeShapeType="1"/>
                </p:cNvSpPr>
                <p:nvPr/>
              </p:nvSpPr>
              <p:spPr bwMode="auto">
                <a:xfrm>
                  <a:off x="4800" y="1728"/>
                  <a:ext cx="33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800" y="1008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36" y="16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208" name="Group 16"/>
              <p:cNvGrpSpPr>
                <a:grpSpLocks/>
              </p:cNvGrpSpPr>
              <p:nvPr/>
            </p:nvGrpSpPr>
            <p:grpSpPr bwMode="auto">
              <a:xfrm>
                <a:off x="3984" y="1200"/>
                <a:ext cx="1392" cy="960"/>
                <a:chOff x="3984" y="1200"/>
                <a:chExt cx="1392" cy="960"/>
              </a:xfrm>
            </p:grpSpPr>
            <p:sp>
              <p:nvSpPr>
                <p:cNvPr id="26420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1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1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22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All:  Learning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915400" cy="4572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/>
              <a:t> label nodes;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input features,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 smtClean="0"/>
              <a:t> weights.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Evaluation:</a:t>
            </a:r>
            <a:r>
              <a:rPr lang="en-US" sz="2000" dirty="0" smtClean="0"/>
              <a:t> Winner Take All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Training:</a:t>
            </a:r>
            <a:r>
              <a:rPr lang="en-US" sz="2000" dirty="0" smtClean="0"/>
              <a:t> Each set of 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/>
              <a:t> weights, corresponding to the </a:t>
            </a:r>
            <a:r>
              <a:rPr lang="en-US" sz="2000" dirty="0" err="1" smtClean="0">
                <a:solidFill>
                  <a:srgbClr val="FF0000"/>
                </a:solidFill>
              </a:rPr>
              <a:t>i-</a:t>
            </a:r>
            <a:r>
              <a:rPr lang="en-US" sz="2000" dirty="0" err="1" smtClean="0"/>
              <a:t>th</a:t>
            </a:r>
            <a:r>
              <a:rPr lang="en-US" sz="2000" dirty="0" smtClean="0"/>
              <a:t> label, is trained </a:t>
            </a:r>
          </a:p>
          <a:p>
            <a:pPr lvl="1"/>
            <a:r>
              <a:rPr lang="en-US" sz="1600" dirty="0" smtClean="0"/>
              <a:t>Independently, given </a:t>
            </a:r>
            <a:r>
              <a:rPr lang="en-US" sz="1600" dirty="0" smtClean="0">
                <a:solidFill>
                  <a:srgbClr val="FF0000"/>
                </a:solidFill>
              </a:rPr>
              <a:t>its</a:t>
            </a:r>
            <a:r>
              <a:rPr lang="en-US" sz="1600" dirty="0" smtClean="0"/>
              <a:t> performance on example </a:t>
            </a:r>
            <a:r>
              <a:rPr lang="en-US" sz="1600" dirty="0" smtClean="0">
                <a:solidFill>
                  <a:srgbClr val="FF0000"/>
                </a:solidFill>
              </a:rPr>
              <a:t>x,</a:t>
            </a:r>
            <a:r>
              <a:rPr lang="en-US" sz="1600" dirty="0" smtClean="0"/>
              <a:t> and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Independently </a:t>
            </a:r>
            <a:r>
              <a:rPr lang="en-US" sz="1600" dirty="0" smtClean="0"/>
              <a:t>of the performance of label </a:t>
            </a:r>
            <a:r>
              <a:rPr lang="en-US" sz="1600" dirty="0" smtClean="0">
                <a:solidFill>
                  <a:srgbClr val="FF0000"/>
                </a:solidFill>
              </a:rPr>
              <a:t>j</a:t>
            </a:r>
            <a:r>
              <a:rPr lang="en-US" sz="1600" dirty="0" smtClean="0"/>
              <a:t> on </a:t>
            </a:r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/>
              <a:t>. </a:t>
            </a:r>
          </a:p>
          <a:p>
            <a:r>
              <a:rPr lang="en-US" sz="2000" dirty="0" smtClean="0"/>
              <a:t>Hence: </a:t>
            </a:r>
            <a:r>
              <a:rPr lang="en-US" sz="2000" dirty="0" smtClean="0">
                <a:solidFill>
                  <a:srgbClr val="FF0000"/>
                </a:solidFill>
              </a:rPr>
              <a:t>Local learning</a:t>
            </a:r>
            <a:r>
              <a:rPr lang="en-US" sz="2000" dirty="0" smtClean="0"/>
              <a:t>; only the final decision is global,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inner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akes All (WTA)).</a:t>
            </a:r>
          </a:p>
          <a:p>
            <a:r>
              <a:rPr lang="en-US" sz="2000" dirty="0" smtClean="0"/>
              <a:t>However, this architecture allows multiple learning algorithms; e.g., see the implementation in the </a:t>
            </a:r>
            <a:r>
              <a:rPr lang="en-US" sz="2000" dirty="0" err="1" smtClean="0"/>
              <a:t>SNoW</a:t>
            </a:r>
            <a:r>
              <a:rPr lang="en-US" sz="2000" dirty="0" smtClean="0"/>
              <a:t>/</a:t>
            </a:r>
            <a:r>
              <a:rPr lang="en-US" sz="2000" dirty="0" err="1" smtClean="0"/>
              <a:t>LbJava</a:t>
            </a:r>
            <a:r>
              <a:rPr lang="en-US" sz="2000" dirty="0" smtClean="0"/>
              <a:t> </a:t>
            </a:r>
            <a:r>
              <a:rPr lang="en-US" sz="2000" dirty="0"/>
              <a:t>Multi-class </a:t>
            </a:r>
            <a:r>
              <a:rPr lang="en-US" sz="2000" dirty="0" smtClean="0"/>
              <a:t>Classifier 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7226" y="3886200"/>
            <a:ext cx="7106174" cy="2676961"/>
            <a:chOff x="304800" y="1905000"/>
            <a:chExt cx="8305800" cy="3312998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35814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AutoShape 4"/>
            <p:cNvSpPr>
              <a:spLocks noChangeArrowheads="1"/>
            </p:cNvSpPr>
            <p:nvPr/>
          </p:nvSpPr>
          <p:spPr bwMode="auto">
            <a:xfrm>
              <a:off x="55626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7" name="AutoShape 5"/>
            <p:cNvSpPr>
              <a:spLocks noChangeArrowheads="1"/>
            </p:cNvSpPr>
            <p:nvPr/>
          </p:nvSpPr>
          <p:spPr bwMode="auto">
            <a:xfrm>
              <a:off x="75438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2971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Oval 8"/>
            <p:cNvSpPr>
              <a:spLocks noChangeArrowheads="1"/>
            </p:cNvSpPr>
            <p:nvPr/>
          </p:nvSpPr>
          <p:spPr bwMode="auto">
            <a:xfrm>
              <a:off x="4343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029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715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6400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7086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7772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8458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2767" name="AutoShape 15"/>
            <p:cNvCxnSpPr>
              <a:cxnSpLocks noChangeShapeType="1"/>
              <a:stCxn id="202755" idx="2"/>
              <a:endCxn id="202758" idx="0"/>
            </p:cNvCxnSpPr>
            <p:nvPr/>
          </p:nvCxnSpPr>
          <p:spPr bwMode="auto">
            <a:xfrm flipH="1">
              <a:off x="3048000" y="2286000"/>
              <a:ext cx="685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8" name="AutoShape 16"/>
            <p:cNvCxnSpPr>
              <a:cxnSpLocks noChangeShapeType="1"/>
              <a:stCxn id="202755" idx="2"/>
              <a:endCxn id="202761" idx="0"/>
            </p:cNvCxnSpPr>
            <p:nvPr/>
          </p:nvCxnSpPr>
          <p:spPr bwMode="auto">
            <a:xfrm>
              <a:off x="3733800" y="2286000"/>
              <a:ext cx="13716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9" name="AutoShape 17"/>
            <p:cNvCxnSpPr>
              <a:cxnSpLocks noChangeShapeType="1"/>
              <a:stCxn id="202755" idx="2"/>
              <a:endCxn id="202763" idx="1"/>
            </p:cNvCxnSpPr>
            <p:nvPr/>
          </p:nvCxnSpPr>
          <p:spPr bwMode="auto">
            <a:xfrm>
              <a:off x="3733800" y="2286000"/>
              <a:ext cx="2689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0" name="AutoShape 18"/>
            <p:cNvCxnSpPr>
              <a:cxnSpLocks noChangeShapeType="1"/>
              <a:stCxn id="202755" idx="2"/>
              <a:endCxn id="202764" idx="1"/>
            </p:cNvCxnSpPr>
            <p:nvPr/>
          </p:nvCxnSpPr>
          <p:spPr bwMode="auto">
            <a:xfrm>
              <a:off x="3733800" y="2286000"/>
              <a:ext cx="3375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1" name="AutoShape 19"/>
            <p:cNvCxnSpPr>
              <a:cxnSpLocks noChangeShapeType="1"/>
              <a:stCxn id="202756" idx="2"/>
              <a:endCxn id="202759" idx="7"/>
            </p:cNvCxnSpPr>
            <p:nvPr/>
          </p:nvCxnSpPr>
          <p:spPr bwMode="auto">
            <a:xfrm flipH="1">
              <a:off x="3787775" y="2286000"/>
              <a:ext cx="1927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2" name="AutoShape 20"/>
            <p:cNvCxnSpPr>
              <a:cxnSpLocks noChangeShapeType="1"/>
              <a:stCxn id="202756" idx="2"/>
              <a:endCxn id="202765" idx="1"/>
            </p:cNvCxnSpPr>
            <p:nvPr/>
          </p:nvCxnSpPr>
          <p:spPr bwMode="auto">
            <a:xfrm>
              <a:off x="5715000" y="2286000"/>
              <a:ext cx="20796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3" name="AutoShape 21"/>
            <p:cNvCxnSpPr>
              <a:cxnSpLocks noChangeShapeType="1"/>
              <a:stCxn id="202756" idx="2"/>
              <a:endCxn id="202764" idx="0"/>
            </p:cNvCxnSpPr>
            <p:nvPr/>
          </p:nvCxnSpPr>
          <p:spPr bwMode="auto">
            <a:xfrm>
              <a:off x="5715000" y="2286000"/>
              <a:ext cx="1447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4" name="AutoShape 22"/>
            <p:cNvCxnSpPr>
              <a:cxnSpLocks noChangeShapeType="1"/>
              <a:stCxn id="202757" idx="2"/>
              <a:endCxn id="202763" idx="7"/>
            </p:cNvCxnSpPr>
            <p:nvPr/>
          </p:nvCxnSpPr>
          <p:spPr bwMode="auto">
            <a:xfrm flipH="1">
              <a:off x="6530975" y="2286000"/>
              <a:ext cx="1165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5" name="AutoShape 23"/>
            <p:cNvCxnSpPr>
              <a:cxnSpLocks noChangeShapeType="1"/>
              <a:stCxn id="202757" idx="2"/>
              <a:endCxn id="202761" idx="7"/>
            </p:cNvCxnSpPr>
            <p:nvPr/>
          </p:nvCxnSpPr>
          <p:spPr bwMode="auto">
            <a:xfrm flipH="1">
              <a:off x="5159375" y="2286000"/>
              <a:ext cx="25368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6" name="AutoShape 24"/>
            <p:cNvCxnSpPr>
              <a:cxnSpLocks noChangeShapeType="1"/>
              <a:stCxn id="202757" idx="2"/>
              <a:endCxn id="202762" idx="7"/>
            </p:cNvCxnSpPr>
            <p:nvPr/>
          </p:nvCxnSpPr>
          <p:spPr bwMode="auto">
            <a:xfrm flipH="1">
              <a:off x="5845175" y="2286000"/>
              <a:ext cx="1851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7" name="AutoShape 25"/>
            <p:cNvCxnSpPr>
              <a:cxnSpLocks noChangeShapeType="1"/>
              <a:stCxn id="202757" idx="2"/>
              <a:endCxn id="202766" idx="0"/>
            </p:cNvCxnSpPr>
            <p:nvPr/>
          </p:nvCxnSpPr>
          <p:spPr bwMode="auto">
            <a:xfrm>
              <a:off x="7696200" y="2286000"/>
              <a:ext cx="8382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2571572" cy="457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>
                  <a:latin typeface="+mn-lt"/>
                  <a:ea typeface="ＭＳ Ｐゴシック" pitchFamily="20" charset="-128"/>
                </a:rPr>
                <a:t>Targets (each an LTU)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365125" y="4760914"/>
              <a:ext cx="1173181" cy="457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>
                  <a:latin typeface="+mn-lt"/>
                  <a:ea typeface="ＭＳ Ｐゴシック" pitchFamily="20" charset="-128"/>
                </a:rPr>
                <a:t>Features</a:t>
              </a:r>
            </a:p>
          </p:txBody>
        </p:sp>
        <p:sp>
          <p:nvSpPr>
            <p:cNvPr id="202780" name="Text Box 28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2987675" cy="799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800" b="1" dirty="0">
                  <a:latin typeface="+mn-lt"/>
                  <a:ea typeface="ＭＳ Ｐゴシック" pitchFamily="20" charset="-128"/>
                </a:rPr>
                <a:t>Weighted edges (weight vectors)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53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Winnow’s Extensions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sz="2000" dirty="0"/>
              <a:t>Winnow learns </a:t>
            </a:r>
            <a:r>
              <a:rPr lang="en-US" sz="2000" dirty="0">
                <a:solidFill>
                  <a:schemeClr val="hlink"/>
                </a:solidFill>
              </a:rPr>
              <a:t>monotone </a:t>
            </a:r>
            <a:r>
              <a:rPr lang="en-US" sz="2000" dirty="0" smtClean="0">
                <a:solidFill>
                  <a:schemeClr val="hlink"/>
                </a:solidFill>
              </a:rPr>
              <a:t>Boolean </a:t>
            </a:r>
            <a:r>
              <a:rPr lang="en-US" sz="2000" dirty="0">
                <a:solidFill>
                  <a:schemeClr val="hlink"/>
                </a:solidFill>
              </a:rPr>
              <a:t>functions</a:t>
            </a:r>
          </a:p>
          <a:p>
            <a:r>
              <a:rPr lang="en-US" sz="2000" dirty="0" smtClean="0"/>
              <a:t>We extended to general Boolean functions via</a:t>
            </a:r>
          </a:p>
          <a:p>
            <a:r>
              <a:rPr lang="en-US" sz="2200" dirty="0" smtClean="0"/>
              <a:t>“</a:t>
            </a:r>
            <a:r>
              <a:rPr lang="en-US" sz="2200" dirty="0"/>
              <a:t>Balanced Winnow”</a:t>
            </a:r>
          </a:p>
          <a:p>
            <a:pPr lvl="1"/>
            <a:r>
              <a:rPr lang="en-US" sz="1800" dirty="0"/>
              <a:t>2 weights per variable; 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Decision:</a:t>
            </a:r>
            <a:r>
              <a:rPr lang="en-US" sz="1800" dirty="0" smtClean="0"/>
              <a:t> using the “effective weight”,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the difference between w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Calibri"/>
              </a:rPr>
              <a:t>w</a:t>
            </a:r>
            <a:r>
              <a:rPr lang="en-US" sz="1800" baseline="30000" dirty="0" smtClean="0">
                <a:latin typeface="Calibri"/>
              </a:rPr>
              <a:t>-</a:t>
            </a:r>
            <a:endParaRPr lang="en-US" sz="1800" baseline="30000" dirty="0">
              <a:latin typeface="Calibri"/>
            </a:endParaRPr>
          </a:p>
          <a:p>
            <a:pPr lvl="1"/>
            <a:r>
              <a:rPr lang="en-US" sz="1800" dirty="0" smtClean="0"/>
              <a:t>This is equivalent to the Winner take all decision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Learning: </a:t>
            </a:r>
            <a:r>
              <a:rPr lang="en-US" sz="1800" dirty="0" smtClean="0"/>
              <a:t>In principle, it is possible to use the 1-vs-all rule and update each set of n weights </a:t>
            </a:r>
            <a:r>
              <a:rPr lang="en-US" sz="1800" dirty="0" smtClean="0">
                <a:solidFill>
                  <a:srgbClr val="0000FF"/>
                </a:solidFill>
              </a:rPr>
              <a:t>separately</a:t>
            </a:r>
            <a:r>
              <a:rPr lang="en-US" sz="1800" dirty="0" smtClean="0"/>
              <a:t>, but we suggested the “balanced” Update rule that takes into account how both sets of 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 weights predict on example </a:t>
            </a:r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00708" name="Object 4"/>
          <p:cNvGraphicFramePr>
            <a:graphicFrameLocks noChangeAspect="1"/>
          </p:cNvGraphicFramePr>
          <p:nvPr>
            <p:extLst/>
          </p:nvPr>
        </p:nvGraphicFramePr>
        <p:xfrm>
          <a:off x="152400" y="4953000"/>
          <a:ext cx="711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200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7112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44573" y="1371600"/>
            <a:ext cx="3170827" cy="2216554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6231250" y="1219200"/>
            <a:ext cx="1083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2000" baseline="30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2400" y="12192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Negative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w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5473547"/>
            <a:ext cx="32004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Can this be generalized to the case of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en-US" sz="1800" dirty="0">
                <a:latin typeface="Calibri" panose="020F0502020204030204" pitchFamily="34" charset="0"/>
              </a:rPr>
              <a:t> labels,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k &gt;2</a:t>
            </a:r>
            <a:r>
              <a:rPr lang="en-US" sz="1800" dirty="0">
                <a:latin typeface="Calibri" panose="020F0502020204030204" pitchFamily="34" charset="0"/>
              </a:rPr>
              <a:t>? </a:t>
            </a:r>
          </a:p>
        </p:txBody>
      </p: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850864" y="4953000"/>
            <a:ext cx="1981200" cy="16764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5623559"/>
            <a:ext cx="2030432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We need a “global” learning approach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Balanced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1415450"/>
            <a:ext cx="7162800" cy="4525963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a 1-vs-all training </a:t>
            </a:r>
            <a:r>
              <a:rPr lang="en-US" sz="2000" dirty="0"/>
              <a:t>you have a target node that represents </a:t>
            </a:r>
            <a:r>
              <a:rPr lang="en-US" sz="2000" dirty="0">
                <a:solidFill>
                  <a:srgbClr val="0000FF"/>
                </a:solidFill>
              </a:rPr>
              <a:t>positive</a:t>
            </a:r>
            <a:r>
              <a:rPr lang="en-US" sz="2000" dirty="0"/>
              <a:t> examples and target node that represents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examples. </a:t>
            </a:r>
          </a:p>
          <a:p>
            <a:r>
              <a:rPr lang="en-US" sz="2000" dirty="0"/>
              <a:t>Typically, we train each node separately (mine/not-mine example).</a:t>
            </a:r>
          </a:p>
          <a:p>
            <a:r>
              <a:rPr lang="en-US" sz="2000" dirty="0"/>
              <a:t>Rather, given an example we could say: this is more a 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/>
              <a:t> example than a </a:t>
            </a:r>
            <a:r>
              <a:rPr lang="en-US" sz="2000" dirty="0">
                <a:solidFill>
                  <a:srgbClr val="FF0000"/>
                </a:solidFill>
              </a:rPr>
              <a:t>–</a:t>
            </a:r>
            <a:r>
              <a:rPr lang="en-US" sz="2000" dirty="0"/>
              <a:t> example.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compared the activation of the different target nodes (classifiers) on a given example.  (This example is more class</a:t>
            </a:r>
            <a:r>
              <a:rPr lang="en-US" sz="2000" dirty="0">
                <a:solidFill>
                  <a:srgbClr val="FF0000"/>
                </a:solidFill>
              </a:rPr>
              <a:t> +</a:t>
            </a:r>
            <a:r>
              <a:rPr lang="en-US" sz="2000" dirty="0"/>
              <a:t> than class</a:t>
            </a:r>
            <a:r>
              <a:rPr lang="en-US" sz="2000" dirty="0">
                <a:solidFill>
                  <a:srgbClr val="FF0000"/>
                </a:solidFill>
              </a:rPr>
              <a:t> -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Can this be generalized to the case of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dirty="0"/>
              <a:t> labels, </a:t>
            </a:r>
            <a:r>
              <a:rPr lang="en-US" sz="2000" dirty="0">
                <a:solidFill>
                  <a:srgbClr val="FF0000"/>
                </a:solidFill>
              </a:rPr>
              <a:t>k &gt;2</a:t>
            </a:r>
            <a:r>
              <a:rPr lang="en-US" sz="2000" dirty="0"/>
              <a:t>? </a:t>
            </a:r>
            <a:endParaRPr lang="en-US" sz="2000" b="1" dirty="0"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1371600" y="3810000"/>
          <a:ext cx="7696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משוואה" r:id="rId4" imgW="3530600" imgH="203200" progId="Equation.3">
                  <p:embed/>
                </p:oleObj>
              </mc:Choice>
              <mc:Fallback>
                <p:oleObj name="משוואה" r:id="rId4" imgW="3530600" imgH="203200" progId="Equation.3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76962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6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Combining binary classifiers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One-vs-all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All-vs-all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Error correcting codes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Training a single (global) classifier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solidFill>
                  <a:srgbClr val="CC3333"/>
                </a:solidFill>
              </a:rPr>
              <a:t>Multiclass SVM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3333"/>
                </a:solidFill>
              </a:rPr>
              <a:t>Constraint classification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Margin for binary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C3333"/>
                </a:solidFill>
              </a:rPr>
              <a:t>margin</a:t>
            </a:r>
            <a:r>
              <a:rPr lang="en-US" dirty="0" smtClean="0"/>
              <a:t> of a </a:t>
            </a:r>
            <a:r>
              <a:rPr lang="en-US" dirty="0" err="1" smtClean="0"/>
              <a:t>hyperplane</a:t>
            </a:r>
            <a:r>
              <a:rPr lang="en-US" dirty="0" smtClean="0"/>
              <a:t> for a dataset is the distance between the </a:t>
            </a:r>
            <a:r>
              <a:rPr lang="en-US" dirty="0" err="1" smtClean="0"/>
              <a:t>hyperplane</a:t>
            </a:r>
            <a:r>
              <a:rPr lang="en-US" dirty="0" smtClean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8F84E70-49F1-4D48-A830-2CD8E288FC71}" type="slidenum">
              <a:rPr lang="en-US" smtClean="0"/>
              <a:t>57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45360" y="3470474"/>
            <a:ext cx="1469486" cy="1044952"/>
            <a:chOff x="4279516" y="2394188"/>
            <a:chExt cx="1469486" cy="1044952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4401" y="3535006"/>
            <a:ext cx="1139937" cy="1725672"/>
            <a:chOff x="4514116" y="4353838"/>
            <a:chExt cx="1139937" cy="1725672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6" y="4658638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29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148304" y="3003530"/>
            <a:ext cx="0" cy="2789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2160" y="4050921"/>
            <a:ext cx="6746240" cy="16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2067" y="2916834"/>
            <a:ext cx="1827377" cy="2749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29667" y="4300371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95689" y="4649281"/>
            <a:ext cx="382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Margin with respect to this </a:t>
            </a:r>
            <a:r>
              <a:rPr lang="en-US" sz="1800" dirty="0" err="1" smtClean="0">
                <a:latin typeface="+mn-lt"/>
              </a:rPr>
              <a:t>hyperplane</a:t>
            </a:r>
            <a:endParaRPr lang="en-US" sz="1800" dirty="0">
              <a:latin typeface="+mn-lt"/>
            </a:endParaRPr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66733" y="4649281"/>
            <a:ext cx="328956" cy="18466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71758" y="2683719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69238" y="3195610"/>
            <a:ext cx="1827377" cy="2749014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23025" y="3634820"/>
            <a:ext cx="448733" cy="306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1291"/>
            <a:ext cx="7772400" cy="43189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 (Intuition)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Recall: Binary SVM</a:t>
            </a:r>
          </a:p>
          <a:p>
            <a:pPr lvl="1"/>
            <a:r>
              <a:rPr lang="en-US" dirty="0" smtClean="0"/>
              <a:t>Maximize margin</a:t>
            </a:r>
          </a:p>
          <a:p>
            <a:pPr lvl="1"/>
            <a:r>
              <a:rPr lang="en-US" dirty="0" smtClean="0"/>
              <a:t>Equivalently, </a:t>
            </a:r>
          </a:p>
          <a:p>
            <a:pPr marL="914400" lvl="2" indent="0">
              <a:buNone/>
            </a:pPr>
            <a:r>
              <a:rPr lang="en-US" dirty="0" smtClean="0"/>
              <a:t>Minimize norm of weight vector, while keeping the closest points to the hyperplane with a score </a:t>
            </a:r>
            <a:r>
              <a:rPr lang="en-US" dirty="0" smtClean="0">
                <a:latin typeface="cmsy10"/>
                <a:ea typeface="cmsy10"/>
                <a:cs typeface="cmsy10"/>
              </a:rPr>
              <a:t>§</a:t>
            </a:r>
            <a:r>
              <a:rPr lang="en-US" dirty="0" smtClean="0"/>
              <a:t>1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Multiclass SVM</a:t>
            </a:r>
          </a:p>
          <a:p>
            <a:pPr lvl="1"/>
            <a:r>
              <a:rPr lang="en-US" dirty="0" smtClean="0"/>
              <a:t>Each label has a different weight vector (like one-</a:t>
            </a:r>
            <a:r>
              <a:rPr lang="en-US" dirty="0" err="1" smtClean="0"/>
              <a:t>vs</a:t>
            </a:r>
            <a:r>
              <a:rPr lang="en-US" dirty="0" smtClean="0"/>
              <a:t>-all)</a:t>
            </a:r>
          </a:p>
          <a:p>
            <a:pPr lvl="1"/>
            <a:r>
              <a:rPr lang="en-US" dirty="0" smtClean="0"/>
              <a:t>Maximize multiclass margin</a:t>
            </a:r>
          </a:p>
          <a:p>
            <a:pPr lvl="1"/>
            <a:r>
              <a:rPr lang="en-US" dirty="0" smtClean="0"/>
              <a:t>Equivalently,</a:t>
            </a:r>
          </a:p>
          <a:p>
            <a:pPr marL="914400" lvl="2" indent="0">
              <a:buNone/>
            </a:pPr>
            <a:r>
              <a:rPr lang="en-US" dirty="0" smtClean="0"/>
              <a:t>Minimize total norm of the weight vectors while making sure  that the true label scores at least 1 more than the second best one.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endParaRPr lang="en-US" dirty="0" smtClean="0"/>
              </a:p>
              <a:p>
                <a:r>
                  <a:rPr lang="en-US" dirty="0"/>
                  <a:t>Notice that the </a:t>
                </a:r>
                <a:r>
                  <a:rPr lang="en-US" dirty="0" smtClean="0"/>
                  <a:t>relaxation of the constraint: </a:t>
                </a:r>
                <a:r>
                  <a:rPr lang="en-US" sz="2400" dirty="0" smtClean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                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Can be done by introducing a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19210"/>
                <a:ext cx="5270610" cy="1348190"/>
              </a:xfrm>
              <a:prstGeom prst="rect">
                <a:avLst/>
              </a:prstGeom>
              <a:blipFill rotWithShape="1">
                <a:blip r:embed="rId4"/>
                <a:stretch>
                  <a:fillRect t="-45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"/>
          <p:cNvSpPr/>
          <p:nvPr/>
        </p:nvSpPr>
        <p:spPr>
          <a:xfrm>
            <a:off x="6797712" y="3048000"/>
            <a:ext cx="2286000" cy="2362200"/>
          </a:xfrm>
          <a:prstGeom prst="wedgeRectCallout">
            <a:avLst>
              <a:gd name="adj1" fmla="val -92372"/>
              <a:gd name="adj2" fmla="val 1860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>
                <a:solidFill>
                  <a:schemeClr val="tx1"/>
                </a:solidFill>
              </a:rPr>
              <a:t>A large value of C means that misclassifications are bad </a:t>
            </a:r>
            <a:r>
              <a:rPr lang="en-US" sz="1600" u="none" dirty="0" smtClean="0">
                <a:solidFill>
                  <a:schemeClr val="tx1"/>
                </a:solidFill>
              </a:rPr>
              <a:t>– we focus on a small training error (at the expense of margin). A </a:t>
            </a:r>
            <a:r>
              <a:rPr lang="en-US" sz="1600" u="none" dirty="0">
                <a:solidFill>
                  <a:schemeClr val="tx1"/>
                </a:solidFill>
              </a:rPr>
              <a:t>small C results in more </a:t>
            </a:r>
            <a:r>
              <a:rPr lang="en-US" sz="1600" u="none" dirty="0" smtClean="0">
                <a:solidFill>
                  <a:schemeClr val="tx1"/>
                </a:solidFill>
              </a:rPr>
              <a:t>training error</a:t>
            </a:r>
            <a:r>
              <a:rPr lang="en-US" sz="1600" u="none" dirty="0">
                <a:solidFill>
                  <a:schemeClr val="tx1"/>
                </a:solidFill>
              </a:rPr>
              <a:t>, </a:t>
            </a:r>
            <a:r>
              <a:rPr lang="en-US" sz="1600" u="none" dirty="0" smtClean="0">
                <a:solidFill>
                  <a:schemeClr val="tx1"/>
                </a:solidFill>
              </a:rPr>
              <a:t>but hopefully </a:t>
            </a:r>
            <a:r>
              <a:rPr lang="en-US" sz="1600" u="none" dirty="0">
                <a:solidFill>
                  <a:schemeClr val="tx1"/>
                </a:solidFill>
              </a:rPr>
              <a:t>better true error.</a:t>
            </a:r>
          </a:p>
        </p:txBody>
      </p:sp>
    </p:spTree>
    <p:extLst>
      <p:ext uri="{BB962C8B-B14F-4D97-AF65-F5344CB8AC3E}">
        <p14:creationId xmlns:p14="http://schemas.microsoft.com/office/powerpoint/2010/main" val="221675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922082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Multiclass SVM in the separable case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91770" y="2779375"/>
            <a:ext cx="2497643" cy="1719074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2275" y="3265718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5322" y="1295678"/>
            <a:ext cx="2348785" cy="1118950"/>
            <a:chOff x="375322" y="993500"/>
            <a:chExt cx="2348785" cy="1118950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2" y="1362832"/>
              <a:ext cx="2083398" cy="74961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322" y="993500"/>
              <a:ext cx="234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Recall hard binary SVM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6794" y="3863255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The score for the true label is higher than the score for </a:t>
              </a:r>
              <a:r>
                <a:rPr lang="en-US" sz="1800" b="1" i="1" dirty="0" smtClean="0"/>
                <a:t>any</a:t>
              </a:r>
              <a:r>
                <a:rPr lang="en-US" sz="1800" dirty="0" smtClean="0"/>
                <a:t> other label by 1</a:t>
              </a:r>
              <a:endParaRPr lang="en-US" sz="1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922813" y="1469647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Size of the weights. Effectively, </a:t>
              </a:r>
              <a:r>
                <a:rPr lang="en-US" sz="1800" dirty="0" err="1" smtClean="0"/>
                <a:t>regularizer</a:t>
              </a:r>
              <a:endParaRPr lang="en-US" sz="180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544436" y="3177464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620" y="2477533"/>
            <a:ext cx="1981200" cy="726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317" y="3840478"/>
            <a:ext cx="2306320" cy="489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2868" y="3246904"/>
            <a:ext cx="449580" cy="2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22813" y="1167469"/>
            <a:ext cx="2773680" cy="1452435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Size of the weights. Effectively, </a:t>
              </a:r>
              <a:r>
                <a:rPr lang="en-US" sz="1800" dirty="0" err="1" smtClean="0"/>
                <a:t>regularizer</a:t>
              </a:r>
              <a:endParaRPr lang="en-US" sz="180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6794" y="3561077"/>
            <a:ext cx="4149632" cy="1546945"/>
            <a:chOff x="1798321" y="3742506"/>
            <a:chExt cx="4149632" cy="1546945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The score for the true label is higher than the score for </a:t>
              </a:r>
              <a:r>
                <a:rPr lang="en-US" sz="1800" b="1" i="1" dirty="0" smtClean="0"/>
                <a:t>any</a:t>
              </a:r>
              <a:r>
                <a:rPr lang="en-US" sz="1800" dirty="0" smtClean="0"/>
                <a:t> other label by 1</a:t>
              </a:r>
              <a:endParaRPr lang="en-US" sz="1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variables. Not all examples need to satisfy  the margin constraint. 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5016923" y="3585602"/>
            <a:ext cx="382924" cy="924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95003" y="3189362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53843" y="2875286"/>
            <a:ext cx="212275" cy="2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Total slack. Effectively, don’t allow too many examples to violate the margin constraint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4235992" y="2603133"/>
            <a:ext cx="1143365" cy="591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79357" y="2062639"/>
            <a:ext cx="1173843" cy="540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50163" y="2788918"/>
            <a:ext cx="243840" cy="39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 can only be positive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3744504" y="3877972"/>
            <a:ext cx="686708" cy="28680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642883" y="4891667"/>
            <a:ext cx="1839942" cy="22700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10" y="2619904"/>
            <a:ext cx="6614848" cy="157636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General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62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1" y="4461691"/>
            <a:ext cx="4038600" cy="64633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The score for the true label is higher than the score for </a:t>
            </a:r>
            <a:r>
              <a:rPr lang="en-US" sz="1800" b="1" i="1" dirty="0" smtClean="0"/>
              <a:t>any</a:t>
            </a:r>
            <a:r>
              <a:rPr lang="en-US" sz="1800" dirty="0" smtClean="0"/>
              <a:t> other label </a:t>
            </a:r>
            <a:r>
              <a:rPr lang="en-US" sz="1800" dirty="0" smtClean="0"/>
              <a:t>by 1 </a:t>
            </a:r>
            <a:r>
              <a:rPr lang="en-US" sz="1800" dirty="0" smtClean="0"/>
              <a:t>- </a:t>
            </a:r>
            <a:r>
              <a:rPr lang="el-GR" sz="1800" dirty="0" smtClean="0">
                <a:latin typeface="cmmi10"/>
                <a:ea typeface="cmmi10"/>
                <a:cs typeface="cmmi10"/>
              </a:rPr>
              <a:t>ξ</a:t>
            </a:r>
            <a:r>
              <a:rPr lang="en-US" sz="1800" baseline="-25000" dirty="0" smtClean="0">
                <a:latin typeface="cmmi10"/>
                <a:ea typeface="cmmi10"/>
                <a:cs typeface="cmmi10"/>
              </a:rPr>
              <a:t>i</a:t>
            </a:r>
            <a:endParaRPr lang="en-US" sz="180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78281" y="3585602"/>
            <a:ext cx="0" cy="8760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02213" y="1167469"/>
            <a:ext cx="2494280" cy="56896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Size of the weights. Effectively, </a:t>
            </a:r>
            <a:r>
              <a:rPr lang="en-US" sz="1800" dirty="0" err="1" smtClean="0"/>
              <a:t>regularizer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518370" y="1736429"/>
            <a:ext cx="930983" cy="9540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99149" y="4510162"/>
            <a:ext cx="2306320" cy="1117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variables. Not all examples need to satisfy  the margin constraint. 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6553200" y="928669"/>
            <a:ext cx="2387600" cy="1133969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Total slack. Effectively, don’t allow too many examples to violate the margin constraint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>
          <a:xfrm>
            <a:off x="3159760" y="5925139"/>
            <a:ext cx="2306320" cy="62620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Slack variables can only be positive</a:t>
            </a:r>
            <a:endParaRPr lang="en-US" sz="18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998109" y="2062639"/>
            <a:ext cx="1555091" cy="6278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604063" y="4852846"/>
            <a:ext cx="1917583" cy="22700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98109" y="3585602"/>
            <a:ext cx="382924" cy="9245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Generalizes binary SVM algorithm</a:t>
            </a:r>
            <a:endParaRPr lang="en-US" dirty="0"/>
          </a:p>
          <a:p>
            <a:pPr lvl="1"/>
            <a:r>
              <a:rPr lang="en-US" dirty="0" smtClean="0"/>
              <a:t>If we have only two classes, this reduces to the binary (up to scale)</a:t>
            </a:r>
          </a:p>
          <a:p>
            <a:pPr lvl="1"/>
            <a:endParaRPr lang="en-US" dirty="0"/>
          </a:p>
          <a:p>
            <a:r>
              <a:rPr lang="en-US" dirty="0" smtClean="0"/>
              <a:t>Comes with similar generalization guarantees as the binary SVM</a:t>
            </a:r>
          </a:p>
          <a:p>
            <a:endParaRPr lang="en-US" dirty="0"/>
          </a:p>
          <a:p>
            <a:r>
              <a:rPr lang="en-US" dirty="0" smtClean="0"/>
              <a:t>Can be trained using different optimization methods</a:t>
            </a:r>
          </a:p>
          <a:p>
            <a:pPr lvl="1"/>
            <a:r>
              <a:rPr lang="en-US" dirty="0" smtClean="0"/>
              <a:t>Stochastic sub-gradient descent can be generalized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Try as exercise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Training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Optimize the “global” SVM objective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Prediction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Winner takes all</a:t>
            </a:r>
          </a:p>
          <a:p>
            <a:pPr marL="914400" lvl="2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rgmax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With K labels and inputs in </a:t>
            </a:r>
            <a:r>
              <a:rPr lang="en-US" dirty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, we have </a:t>
            </a:r>
            <a:r>
              <a:rPr lang="en-US" dirty="0" err="1" smtClean="0"/>
              <a:t>nK</a:t>
            </a:r>
            <a:r>
              <a:rPr lang="en-US" dirty="0" smtClean="0"/>
              <a:t> weights in all</a:t>
            </a:r>
          </a:p>
          <a:p>
            <a:pPr lvl="1"/>
            <a:r>
              <a:rPr lang="en-US" dirty="0" smtClean="0"/>
              <a:t>Same as one-</a:t>
            </a:r>
            <a:r>
              <a:rPr lang="en-US" dirty="0" err="1" smtClean="0"/>
              <a:t>vs</a:t>
            </a:r>
            <a:r>
              <a:rPr lang="en-US" dirty="0" smtClean="0"/>
              <a:t>-all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Why is this the “right” definition of multiclass margin?</a:t>
            </a:r>
          </a:p>
          <a:p>
            <a:endParaRPr lang="en-US" dirty="0" smtClean="0"/>
          </a:p>
          <a:p>
            <a:r>
              <a:rPr lang="en-US" dirty="0" smtClean="0"/>
              <a:t>A theoretical justification, along with extensions to other algorithms beyond SVM is given by “Constraint Classification”</a:t>
            </a:r>
          </a:p>
          <a:p>
            <a:pPr lvl="1"/>
            <a:r>
              <a:rPr lang="en-US" dirty="0" smtClean="0"/>
              <a:t>Applies also to multi-label problems, ranking problems, etc. 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Dav</a:t>
            </a:r>
            <a:r>
              <a:rPr lang="en-US" dirty="0" smtClean="0"/>
              <a:t> </a:t>
            </a:r>
            <a:r>
              <a:rPr lang="en-US" dirty="0" err="1" smtClean="0"/>
              <a:t>Zimak</a:t>
            </a:r>
            <a:r>
              <a:rPr lang="en-US" dirty="0" smtClean="0"/>
              <a:t>; with D. Roth and S. Har-Peled]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A307CF-84E0-A549-BBF2-3CB035FBC7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Constraint 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2192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The examples we give the learner are pairs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), y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{1,…k}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The “black box learner” (1 vs. all) we described might be thought of as a  function of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/>
                  <a:t> only but</a:t>
                </a:r>
                <a:r>
                  <a:rPr lang="en-US" sz="2000" dirty="0" smtClean="0"/>
                  <a:t>, actually, we made use of the labels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y</a:t>
                </a: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How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000" dirty="0" smtClean="0"/>
                  <a:t> being used?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 smtClean="0"/>
                  <a:t> decides what to do with the example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1800" dirty="0" smtClean="0"/>
                  <a:t>; that is, which of the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k classifiers </a:t>
                </a:r>
                <a:r>
                  <a:rPr lang="en-US" sz="1800" dirty="0" smtClean="0"/>
                  <a:t>should take the example as a positive example (making it a negative to all the others).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How do we predict?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Calibri"/>
                  </a:rPr>
                  <a:t>Let: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</a:rPr>
                  <a:t>f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(x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/>
                  <a:t>Then, we predict using:   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1800" dirty="0" smtClean="0"/>
                  <a:t> = </a:t>
                </a:r>
                <a:r>
                  <a:rPr lang="en-US" sz="1800" dirty="0" err="1" smtClean="0">
                    <a:latin typeface="Calibri"/>
                  </a:rPr>
                  <a:t>argmax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baseline="-25000" dirty="0" smtClean="0">
                    <a:latin typeface="Calibri"/>
                  </a:rPr>
                  <a:t>=1,…k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latin typeface="Calibri"/>
                  </a:rPr>
                  <a:t>f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dirty="0" smtClean="0">
                    <a:latin typeface="Calibri"/>
                  </a:rPr>
                  <a:t>(x</a:t>
                </a:r>
                <a:r>
                  <a:rPr lang="en-US" sz="1800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Equivalently, we can say that we predict as follows: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/>
                  <a:t>Predict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iff</a:t>
                </a:r>
                <a:r>
                  <a:rPr lang="en-US" sz="1800" dirty="0" smtClean="0"/>
                  <a:t>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cmsy1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800" dirty="0" smtClean="0"/>
                  <a:t>y’ </a:t>
                </a:r>
                <a:r>
                  <a:rPr lang="en-US" sz="1800" dirty="0" smtClean="0">
                    <a:latin typeface="cmsy10"/>
                  </a:rPr>
                  <a:t>2</a:t>
                </a:r>
                <a:r>
                  <a:rPr lang="en-US" sz="1800" dirty="0" smtClean="0"/>
                  <a:t> {1,…k}, </a:t>
                </a:r>
                <a:r>
                  <a:rPr lang="en-US" sz="1800" dirty="0" err="1" smtClean="0"/>
                  <a:t>y</a:t>
                </a:r>
                <a:r>
                  <a:rPr lang="en-US" sz="1800" dirty="0" err="1" smtClean="0"/>
                  <a:t>’</a:t>
                </a:r>
                <a:r>
                  <a:rPr lang="en-US" sz="1800" dirty="0" err="1" smtClean="0">
                    <a:latin typeface="cmsy10"/>
                  </a:rPr>
                  <a:t>≠</a:t>
                </a:r>
                <a:r>
                  <a:rPr lang="en-US" sz="1800" dirty="0" err="1" smtClean="0"/>
                  <a:t>y</a:t>
                </a:r>
                <a:r>
                  <a:rPr lang="en-US" sz="1800" dirty="0" smtClean="0"/>
                  <a:t>     </a:t>
                </a:r>
                <a:r>
                  <a:rPr lang="en-US" sz="1800" dirty="0" smtClean="0"/>
                  <a:t>(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y</a:t>
                </a:r>
                <a:r>
                  <a:rPr lang="en-US" sz="1800" baseline="30000" dirty="0" err="1" smtClean="0">
                    <a:latin typeface="Calibri"/>
                  </a:rPr>
                  <a:t>T</a:t>
                </a:r>
                <a:r>
                  <a:rPr lang="en-US" sz="1800" baseline="30000" dirty="0" smtClean="0">
                    <a:latin typeface="Calibri"/>
                  </a:rPr>
                  <a:t> </a:t>
                </a:r>
                <a:r>
                  <a:rPr lang="en-US" sz="1800" dirty="0" smtClean="0">
                    <a:latin typeface="Calibri"/>
                  </a:rPr>
                  <a:t>– 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y’</a:t>
                </a:r>
                <a:r>
                  <a:rPr lang="en-US" sz="1800" baseline="30000" dirty="0" err="1" smtClean="0">
                    <a:latin typeface="Calibri"/>
                  </a:rPr>
                  <a:t>T</a:t>
                </a:r>
                <a:r>
                  <a:rPr lang="en-US" sz="1800" baseline="30000" dirty="0" smtClean="0">
                    <a:latin typeface="Calibri"/>
                  </a:rPr>
                  <a:t> </a:t>
                </a:r>
                <a:r>
                  <a:rPr lang="en-US" sz="1800" dirty="0" smtClean="0"/>
                  <a:t>) </a:t>
                </a:r>
                <a:r>
                  <a:rPr lang="en-US" sz="1800" dirty="0" smtClean="0"/>
                  <a:t>x </a:t>
                </a:r>
                <a:r>
                  <a:rPr lang="en-US" sz="1800" dirty="0" smtClean="0">
                    <a:latin typeface="cmsy10"/>
                  </a:rPr>
                  <a:t>≥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0   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(**)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So far, we did not say how we learn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/>
                  <a:t> 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2000" dirty="0" smtClean="0"/>
                  <a:t> (y = 1,…k)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Can we train in a way that 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better fits the way we predict</a:t>
                </a:r>
                <a:r>
                  <a:rPr lang="en-US" sz="1600" dirty="0" smtClean="0"/>
                  <a:t>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What does it mean? 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219200"/>
                <a:ext cx="7924800" cy="4724400"/>
              </a:xfrm>
              <a:blipFill>
                <a:blip r:embed="rId3"/>
                <a:stretch>
                  <a:fillRect l="-692" t="-1290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562600" y="3505200"/>
            <a:ext cx="3164526" cy="3139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</a:rPr>
              <a:t>Is it better in any well defined way?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90600" y="3601614"/>
            <a:ext cx="8001000" cy="137160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2954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We are learning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n-dimensional</a:t>
                </a:r>
                <a:r>
                  <a:rPr lang="en-US" sz="2000" dirty="0" smtClean="0"/>
                  <a:t> weight vectors, so we can concatenate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/>
                  <a:t> weight vectors into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                                       w</a:t>
                </a:r>
                <a:r>
                  <a:rPr lang="en-US" sz="1800" dirty="0" smtClean="0"/>
                  <a:t>= (</a:t>
                </a:r>
                <a:r>
                  <a:rPr lang="en-US" sz="1800" dirty="0" smtClean="0">
                    <a:latin typeface="Calibri"/>
                  </a:rPr>
                  <a:t>w</a:t>
                </a:r>
                <a:r>
                  <a:rPr lang="en-US" sz="1800" baseline="-25000" dirty="0" smtClean="0">
                    <a:latin typeface="Calibri"/>
                  </a:rPr>
                  <a:t>1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latin typeface="Calibri"/>
                  </a:rPr>
                  <a:t>w</a:t>
                </a:r>
                <a:r>
                  <a:rPr lang="en-US" sz="1800" baseline="-25000" dirty="0" smtClean="0">
                    <a:latin typeface="Calibri"/>
                  </a:rPr>
                  <a:t>2</a:t>
                </a:r>
                <a:r>
                  <a:rPr lang="en-US" sz="1800" dirty="0" smtClean="0"/>
                  <a:t>,…</a:t>
                </a:r>
                <a:r>
                  <a:rPr lang="en-US" sz="1800" dirty="0" err="1" smtClean="0">
                    <a:latin typeface="Calibri"/>
                  </a:rPr>
                  <a:t>w</a:t>
                </a:r>
                <a:r>
                  <a:rPr lang="en-US" sz="1800" baseline="-25000" dirty="0" err="1" smtClean="0">
                    <a:latin typeface="Calibri"/>
                  </a:rPr>
                  <a:t>k</a:t>
                </a:r>
                <a:r>
                  <a:rPr lang="en-US" sz="1800" dirty="0" smtClean="0"/>
                  <a:t>) </a:t>
                </a:r>
                <a:r>
                  <a:rPr lang="en-US" sz="1800" dirty="0" smtClean="0">
                    <a:latin typeface="cmsy10"/>
                  </a:rPr>
                  <a:t>2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latin typeface="Calibri"/>
                  </a:rPr>
                  <a:t>R</a:t>
                </a:r>
                <a:r>
                  <a:rPr lang="en-US" sz="1800" baseline="30000" dirty="0" err="1" smtClean="0">
                    <a:latin typeface="Calibri"/>
                  </a:rPr>
                  <a:t>nk</a:t>
                </a:r>
                <a:endParaRPr lang="en-US" sz="1800" baseline="30000" dirty="0" smtClean="0">
                  <a:latin typeface="Calibri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baseline="30000" dirty="0" smtClean="0">
                  <a:latin typeface="Calibri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Key Construction: </a:t>
                </a:r>
                <a:r>
                  <a:rPr lang="en-US" sz="1800" dirty="0" smtClean="0"/>
                  <a:t>(</a:t>
                </a:r>
                <a:r>
                  <a:rPr lang="en-US" sz="1800" dirty="0" err="1" smtClean="0"/>
                  <a:t>Kesler</a:t>
                </a:r>
                <a:r>
                  <a:rPr lang="en-US" sz="1800" dirty="0" smtClean="0"/>
                  <a:t> Construction; </a:t>
                </a:r>
                <a:r>
                  <a:rPr lang="en-US" sz="1800" dirty="0" err="1" smtClean="0"/>
                  <a:t>Zimak’s</a:t>
                </a:r>
                <a:r>
                  <a:rPr lang="en-US" sz="1800" dirty="0" smtClean="0"/>
                  <a:t> Constraint Classification)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We will represent each example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smtClean="0"/>
                  <a:t>as an 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sz="1600" dirty="0"/>
                  <a:t>-</a:t>
                </a:r>
                <a:r>
                  <a:rPr lang="en-US" sz="1600" dirty="0" smtClean="0"/>
                  <a:t>dimensional vector,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1600" baseline="-25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1600" dirty="0" smtClean="0"/>
                  <a:t>with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1600" dirty="0" smtClean="0"/>
                  <a:t> embedded in the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1600" dirty="0" smtClean="0"/>
                  <a:t>-</a:t>
                </a:r>
                <a:r>
                  <a:rPr lang="en-US" sz="1600" dirty="0" err="1" smtClean="0"/>
                  <a:t>th</a:t>
                </a:r>
                <a:r>
                  <a:rPr lang="en-US" sz="1600" dirty="0" smtClean="0"/>
                  <a:t> part of it (y=1,2,…k) and the other coordinates are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1600" dirty="0" smtClean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b="1" dirty="0" smtClean="0">
                    <a:latin typeface="Times New Roman" pitchFamily="18" charset="0"/>
                    <a:ea typeface="ＭＳ Ｐゴシック" pitchFamily="20" charset="-128"/>
                  </a:rPr>
                  <a:t>                  </a:t>
                </a:r>
                <a:r>
                  <a:rPr lang="en-US" sz="2000" b="1" dirty="0" smtClean="0">
                    <a:ea typeface="ＭＳ Ｐゴシック" pitchFamily="20" charset="-128"/>
                  </a:rPr>
                  <a:t>E.g.,     </a:t>
                </a:r>
                <a:r>
                  <a:rPr lang="en-US" sz="2000" b="1" dirty="0" err="1" smtClean="0">
                    <a:ea typeface="ＭＳ Ｐゴシック" pitchFamily="20" charset="-128"/>
                  </a:rPr>
                  <a:t>x</a:t>
                </a:r>
                <a:r>
                  <a:rPr lang="en-US" sz="2000" baseline="-25000" dirty="0" err="1" smtClean="0">
                    <a:ea typeface="ＭＳ Ｐゴシック" pitchFamily="20" charset="-128"/>
                  </a:rPr>
                  <a:t>y</a:t>
                </a:r>
                <a:r>
                  <a:rPr lang="en-US" sz="2000" dirty="0" smtClean="0">
                    <a:ea typeface="ＭＳ Ｐゴシック" pitchFamily="20" charset="-128"/>
                  </a:rPr>
                  <a:t> </a:t>
                </a:r>
                <a:r>
                  <a:rPr lang="en-US" sz="2000" dirty="0">
                    <a:ea typeface="ＭＳ Ｐゴシック" pitchFamily="20" charset="-128"/>
                  </a:rPr>
                  <a:t>= (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,x,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,</a:t>
                </a:r>
                <a:r>
                  <a:rPr lang="en-US" sz="2000" b="1" dirty="0">
                    <a:ea typeface="ＭＳ Ｐゴシック" pitchFamily="20" charset="-128"/>
                  </a:rPr>
                  <a:t>0</a:t>
                </a:r>
                <a:r>
                  <a:rPr lang="en-US" sz="2000" dirty="0">
                    <a:ea typeface="ＭＳ Ｐゴシック" pitchFamily="20" charset="-128"/>
                  </a:rPr>
                  <a:t>) </a:t>
                </a:r>
                <a:r>
                  <a:rPr lang="en-US" sz="2000" dirty="0">
                    <a:ea typeface="ＭＳ Ｐゴシック" pitchFamily="20" charset="-128"/>
                    <a:sym typeface="Symbol" pitchFamily="18" charset="2"/>
                  </a:rPr>
                  <a:t></a:t>
                </a:r>
                <a:r>
                  <a:rPr lang="en-US" sz="2000" dirty="0">
                    <a:ea typeface="ＭＳ Ｐゴシック" pitchFamily="20" charset="-128"/>
                  </a:rPr>
                  <a:t> </a:t>
                </a:r>
                <a:r>
                  <a:rPr lang="en-US" sz="2000" b="1" dirty="0" err="1" smtClean="0">
                    <a:ea typeface="ＭＳ Ｐゴシック" pitchFamily="20" charset="-128"/>
                  </a:rPr>
                  <a:t>R</a:t>
                </a:r>
                <a:r>
                  <a:rPr lang="en-US" sz="2000" baseline="30000" dirty="0" err="1" smtClean="0">
                    <a:ea typeface="ＭＳ Ｐゴシック" pitchFamily="20" charset="-128"/>
                  </a:rPr>
                  <a:t>kn</a:t>
                </a:r>
                <a:r>
                  <a:rPr lang="en-US" sz="2000" baseline="30000" dirty="0" smtClean="0">
                    <a:ea typeface="ＭＳ Ｐゴシック" pitchFamily="20" charset="-128"/>
                  </a:rPr>
                  <a:t>                     </a:t>
                </a:r>
                <a:r>
                  <a:rPr lang="en-US" sz="2000" dirty="0" smtClean="0"/>
                  <a:t>(here k=4, y=2)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Now we can understand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/>
                  <a:t>-dimensional decision rule: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 smtClean="0"/>
                  <a:t>Predict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iff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y’ </a:t>
                </a:r>
                <a:r>
                  <a:rPr lang="en-US" sz="1600" dirty="0">
                    <a:latin typeface="cmsy10"/>
                  </a:rPr>
                  <a:t>2</a:t>
                </a:r>
                <a:r>
                  <a:rPr lang="en-US" sz="1600" dirty="0"/>
                  <a:t> {1,…k}, y’</a:t>
                </a:r>
                <a:r>
                  <a:rPr lang="en-US" sz="1600" dirty="0">
                    <a:latin typeface="cmsy10"/>
                  </a:rPr>
                  <a:t>:</a:t>
                </a:r>
                <a:r>
                  <a:rPr lang="en-US" sz="1600" dirty="0"/>
                  <a:t>=y  </a:t>
                </a:r>
                <a:r>
                  <a:rPr lang="en-US" sz="1600" dirty="0" smtClean="0"/>
                  <a:t>      </a:t>
                </a:r>
                <a:r>
                  <a:rPr lang="en-US" sz="1600" dirty="0"/>
                  <a:t>(</a:t>
                </a:r>
                <a:r>
                  <a:rPr lang="en-US" sz="1600" dirty="0" err="1">
                    <a:latin typeface="Calibri"/>
                  </a:rPr>
                  <a:t>w</a:t>
                </a:r>
                <a:r>
                  <a:rPr lang="en-US" sz="1600" baseline="-25000" dirty="0" err="1">
                    <a:latin typeface="Calibri"/>
                  </a:rPr>
                  <a:t>y</a:t>
                </a:r>
                <a:r>
                  <a:rPr lang="en-US" sz="1600" baseline="30000" dirty="0" err="1">
                    <a:latin typeface="Calibri"/>
                  </a:rPr>
                  <a:t>T</a:t>
                </a:r>
                <a:r>
                  <a:rPr lang="en-US" sz="1600" baseline="30000" dirty="0">
                    <a:latin typeface="Calibri"/>
                  </a:rPr>
                  <a:t> </a:t>
                </a:r>
                <a:r>
                  <a:rPr lang="en-US" sz="1600" dirty="0">
                    <a:latin typeface="Calibri"/>
                  </a:rPr>
                  <a:t>– </a:t>
                </a:r>
                <a:r>
                  <a:rPr lang="en-US" sz="1600" dirty="0" err="1">
                    <a:latin typeface="Calibri"/>
                  </a:rPr>
                  <a:t>w</a:t>
                </a:r>
                <a:r>
                  <a:rPr lang="en-US" sz="1600" baseline="-25000" dirty="0" err="1">
                    <a:latin typeface="Calibri"/>
                  </a:rPr>
                  <a:t>y’</a:t>
                </a:r>
                <a:r>
                  <a:rPr lang="en-US" sz="1600" baseline="30000" dirty="0" err="1">
                    <a:latin typeface="Calibri"/>
                  </a:rPr>
                  <a:t>T</a:t>
                </a:r>
                <a:r>
                  <a:rPr lang="en-US" sz="1600" baseline="30000" dirty="0">
                    <a:latin typeface="Calibri"/>
                  </a:rPr>
                  <a:t> </a:t>
                </a:r>
                <a:r>
                  <a:rPr lang="en-US" sz="1600" dirty="0"/>
                  <a:t>) </a:t>
                </a:r>
                <a:r>
                  <a:rPr lang="en-US" sz="1600" dirty="0">
                    <a:latin typeface="cmsy10"/>
                  </a:rPr>
                  <a:t>¢</a:t>
                </a:r>
                <a:r>
                  <a:rPr lang="en-US" sz="1600" dirty="0"/>
                  <a:t> x </a:t>
                </a:r>
                <a:r>
                  <a:rPr lang="en-US" sz="1600" dirty="0">
                    <a:latin typeface="cmsy10"/>
                  </a:rPr>
                  <a:t>¸</a:t>
                </a:r>
                <a:r>
                  <a:rPr lang="en-US" sz="1600" dirty="0"/>
                  <a:t> 0    </a:t>
                </a:r>
                <a:r>
                  <a:rPr lang="en-US" sz="1600" dirty="0">
                    <a:solidFill>
                      <a:srgbClr val="FF0000"/>
                    </a:solidFill>
                  </a:rPr>
                  <a:t>(**)</a:t>
                </a:r>
              </a:p>
              <a:p>
                <a:pPr marL="342900" lvl="1" indent="-342900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dirty="0" smtClean="0"/>
                  <a:t>Equivalently, in the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dirty="0" smtClean="0"/>
                  <a:t>-dimensional space. </a:t>
                </a:r>
              </a:p>
              <a:p>
                <a:pPr marL="342900" lvl="1" indent="-342900">
                  <a:lnSpc>
                    <a:spcPct val="90000"/>
                  </a:lnSpc>
                  <a:buClr>
                    <a:schemeClr val="bg2"/>
                  </a:buClr>
                  <a:buFont typeface="Wingdings" pitchFamily="2" charset="2"/>
                  <a:buChar char="n"/>
                </a:pPr>
                <a:r>
                  <a:rPr lang="en-US" dirty="0" smtClean="0"/>
                  <a:t>Predict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y’ </a:t>
                </a:r>
                <a:r>
                  <a:rPr lang="en-US" dirty="0">
                    <a:latin typeface="cmsy10"/>
                  </a:rPr>
                  <a:t>2</a:t>
                </a:r>
                <a:r>
                  <a:rPr lang="en-US" dirty="0"/>
                  <a:t> {1,…k}, </a:t>
                </a:r>
                <a:r>
                  <a:rPr lang="en-US" dirty="0" err="1"/>
                  <a:t>y</a:t>
                </a:r>
                <a:r>
                  <a:rPr lang="en-US" dirty="0" err="1" smtClean="0"/>
                  <a:t>’</a:t>
                </a:r>
                <a:r>
                  <a:rPr lang="en-US" dirty="0" err="1" smtClean="0">
                    <a:latin typeface="cmsy10"/>
                  </a:rPr>
                  <a:t>≠</a:t>
                </a:r>
                <a:r>
                  <a:rPr lang="en-US" dirty="0" err="1" smtClean="0"/>
                  <a:t>y</a:t>
                </a:r>
                <a:r>
                  <a:rPr lang="en-US" dirty="0" smtClean="0"/>
                  <a:t>    </a:t>
                </a:r>
                <a:r>
                  <a:rPr lang="en-US" sz="1600" dirty="0" err="1" smtClean="0">
                    <a:latin typeface="Calibri"/>
                  </a:rPr>
                  <a:t>w</a:t>
                </a:r>
                <a:r>
                  <a:rPr lang="en-US" sz="1600" baseline="30000" dirty="0" err="1" smtClean="0">
                    <a:latin typeface="Calibri"/>
                  </a:rPr>
                  <a:t>T</a:t>
                </a:r>
                <a:r>
                  <a:rPr lang="en-US" sz="1600" baseline="30000" dirty="0" smtClean="0">
                    <a:latin typeface="Calibri"/>
                  </a:rPr>
                  <a:t> </a:t>
                </a:r>
                <a:r>
                  <a:rPr lang="en-US" sz="1600" dirty="0" smtClean="0"/>
                  <a:t>(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</a:t>
                </a:r>
                <a:r>
                  <a:rPr lang="en-US" sz="1600" dirty="0" smtClean="0"/>
                  <a:t> – 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</a:t>
                </a:r>
                <a:r>
                  <a:rPr lang="en-US" sz="1600" baseline="-25000" dirty="0" smtClean="0"/>
                  <a:t>’</a:t>
                </a:r>
                <a:r>
                  <a:rPr lang="en-US" sz="1600" dirty="0" smtClean="0"/>
                  <a:t>)  </a:t>
                </a:r>
                <a:r>
                  <a:rPr lang="en-US" sz="1600" dirty="0" smtClean="0">
                    <a:sym typeface="Symbol"/>
                  </a:rPr>
                  <a:t> </a:t>
                </a:r>
                <a:r>
                  <a:rPr lang="en-US" sz="1600" dirty="0" err="1" smtClean="0">
                    <a:latin typeface="Calibri"/>
                  </a:rPr>
                  <a:t>w</a:t>
                </a:r>
                <a:r>
                  <a:rPr lang="en-US" sz="1600" baseline="30000" dirty="0" err="1" smtClean="0">
                    <a:latin typeface="Calibri"/>
                  </a:rPr>
                  <a:t>T</a:t>
                </a:r>
                <a:r>
                  <a:rPr lang="en-US" sz="1600" baseline="30000" dirty="0" smtClean="0">
                    <a:latin typeface="Calibri"/>
                  </a:rPr>
                  <a:t> </a:t>
                </a:r>
                <a:r>
                  <a:rPr lang="en-US" sz="1600" dirty="0" err="1" smtClean="0">
                    <a:latin typeface="Calibri"/>
                  </a:rPr>
                  <a:t>x</a:t>
                </a:r>
                <a:r>
                  <a:rPr lang="en-US" sz="1600" baseline="-25000" dirty="0" err="1" smtClean="0">
                    <a:latin typeface="Calibri"/>
                  </a:rPr>
                  <a:t>yy</a:t>
                </a:r>
                <a:r>
                  <a:rPr lang="en-US" sz="1600" baseline="-25000" dirty="0" smtClean="0">
                    <a:latin typeface="Calibri"/>
                  </a:rPr>
                  <a:t>’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cmsy10"/>
                  </a:rPr>
                  <a:t>≥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0  </a:t>
                </a:r>
              </a:p>
              <a:p>
                <a:pPr marL="0" indent="-400050">
                  <a:lnSpc>
                    <a:spcPct val="90000"/>
                  </a:lnSpc>
                </a:pPr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marL="0" indent="-400050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Conclusion: </a:t>
                </a:r>
                <a:r>
                  <a:rPr lang="en-US" sz="2000" dirty="0" smtClean="0"/>
                  <a:t>The set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Calibri"/>
                  </a:rPr>
                  <a:t>yy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Calibri"/>
                  </a:rPr>
                  <a:t>’</a:t>
                </a:r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, + ) </a:t>
                </a:r>
                <a:r>
                  <a:rPr lang="en-US" sz="2000" dirty="0">
                    <a:solidFill>
                      <a:srgbClr val="0000FF"/>
                    </a:solidFill>
                    <a:sym typeface="Symbol"/>
                  </a:rPr>
                  <a:t>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2000" dirty="0">
                    <a:solidFill>
                      <a:srgbClr val="0000FF"/>
                    </a:solidFill>
                  </a:rPr>
                  <a:t>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Calibri"/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’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, +) </a:t>
                </a:r>
                <a:r>
                  <a:rPr lang="en-US" sz="2000" dirty="0" smtClean="0"/>
                  <a:t>is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linearly separable </a:t>
                </a:r>
                <a:r>
                  <a:rPr lang="en-US" sz="2000" dirty="0" smtClean="0"/>
                  <a:t>from the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set      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(-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yy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Calibri"/>
                  </a:rPr>
                  <a:t>’</a:t>
                </a:r>
                <a:r>
                  <a:rPr lang="en-US" sz="2000" dirty="0">
                    <a:solidFill>
                      <a:srgbClr val="FF0000"/>
                    </a:solidFill>
                  </a:rPr>
                  <a:t> 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using the linear separator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kn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-25000" dirty="0" smtClean="0">
                    <a:latin typeface="Calibri"/>
                  </a:rPr>
                  <a:t>’</a:t>
                </a:r>
                <a:r>
                  <a:rPr lang="en-US" sz="2000" dirty="0" smtClean="0"/>
                  <a:t> </a:t>
                </a:r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pPr marL="400050" lvl="1" indent="-400050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We solved </a:t>
                </a:r>
                <a:r>
                  <a:rPr lang="en-US" sz="1800" dirty="0" smtClean="0"/>
                  <a:t>the </a:t>
                </a:r>
                <a:r>
                  <a:rPr lang="en-US" sz="1800" dirty="0" err="1" smtClean="0"/>
                  <a:t>voroni</a:t>
                </a:r>
                <a:r>
                  <a:rPr lang="en-US" sz="1800" dirty="0" smtClean="0"/>
                  <a:t> diagram challenge. 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295400"/>
                <a:ext cx="7924800" cy="4724400"/>
              </a:xfrm>
              <a:blipFill>
                <a:blip r:embed="rId3"/>
                <a:stretch>
                  <a:fillRect l="-692" t="-1419" r="-130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38800" y="1676400"/>
            <a:ext cx="3383902" cy="757130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Notice: </a:t>
            </a:r>
            <a:r>
              <a:rPr lang="en-US" sz="1600" dirty="0" smtClean="0">
                <a:latin typeface="Calibri" panose="020F0502020204030204" pitchFamily="34" charset="0"/>
              </a:rPr>
              <a:t>This is just a representational trick. We did not say how to learn the weight vectors. 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76200" y="1066800"/>
            <a:ext cx="1524000" cy="129540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66</a:t>
            </a:fld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52400" y="17479"/>
            <a:ext cx="6705600" cy="533400"/>
          </a:xfrm>
          <a:prstGeom prst="wedgeRectCallout">
            <a:avLst>
              <a:gd name="adj1" fmla="val -33406"/>
              <a:gd name="adj2" fmla="val 199240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We showed: if pairs of labels are separable (a reasonable assumption) than in some higher dimensional space, the problem is linearly separable.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Separability for Multiclass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15200" cy="4525963"/>
          </a:xfrm>
        </p:spPr>
        <p:txBody>
          <a:bodyPr/>
          <a:lstStyle/>
          <a:p>
            <a:r>
              <a:rPr lang="en-US" dirty="0" smtClean="0"/>
              <a:t>Training: </a:t>
            </a:r>
          </a:p>
          <a:p>
            <a:pPr lvl="1"/>
            <a:r>
              <a:rPr lang="en-US" dirty="0" smtClean="0"/>
              <a:t>[We first explain via </a:t>
            </a:r>
            <a:r>
              <a:rPr lang="en-US" dirty="0" err="1" smtClean="0"/>
              <a:t>Kesler’s</a:t>
            </a:r>
            <a:r>
              <a:rPr lang="en-US" dirty="0" smtClean="0"/>
              <a:t> construction; then show we don’t need it]</a:t>
            </a:r>
          </a:p>
          <a:p>
            <a:pPr lvl="1"/>
            <a:r>
              <a:rPr lang="en-US" dirty="0" smtClean="0"/>
              <a:t>Given a data set {(</a:t>
            </a:r>
            <a:r>
              <a:rPr lang="en-US" dirty="0" err="1" smtClean="0"/>
              <a:t>x,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)}, 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examples) with x </a:t>
            </a:r>
            <a:r>
              <a:rPr lang="az-Cyrl-A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en-US" dirty="0" smtClean="0"/>
              <a:t>, y </a:t>
            </a:r>
            <a:r>
              <a:rPr lang="az-Cyrl-AZ" sz="18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smtClean="0"/>
              <a:t>{1,2,…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 create a binary classification task (in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</a:rPr>
              <a:t>kn</a:t>
            </a:r>
            <a:r>
              <a:rPr lang="en-US" dirty="0" smtClean="0"/>
              <a:t>):</a:t>
            </a:r>
          </a:p>
          <a:p>
            <a:pPr marL="457200" lvl="1" indent="0">
              <a:buNone/>
            </a:pPr>
            <a:r>
              <a:rPr lang="en-US" dirty="0" smtClean="0"/>
              <a:t>    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- 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 smtClean="0"/>
              <a:t>),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’</a:t>
            </a:r>
            <a:r>
              <a:rPr lang="en-US" dirty="0" smtClean="0"/>
              <a:t> –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dirty="0" smtClean="0"/>
              <a:t>),  for all y’ </a:t>
            </a:r>
            <a:r>
              <a:rPr lang="en-US" dirty="0" smtClean="0">
                <a:latin typeface="cmsy10"/>
              </a:rPr>
              <a:t>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dirty="0" smtClean="0"/>
              <a:t>  (</a:t>
            </a:r>
            <a:r>
              <a:rPr lang="en-US" dirty="0" smtClean="0">
                <a:solidFill>
                  <a:srgbClr val="FF0000"/>
                </a:solidFill>
              </a:rPr>
              <a:t>2m(k-1)</a:t>
            </a:r>
            <a:r>
              <a:rPr lang="en-US" dirty="0" smtClean="0"/>
              <a:t> examples)</a:t>
            </a:r>
          </a:p>
          <a:p>
            <a:pPr marL="457200" lvl="1" indent="0">
              <a:buNone/>
            </a:pPr>
            <a:r>
              <a:rPr lang="en-US" dirty="0" smtClean="0"/>
              <a:t>     Here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az-Cyrl-AZ" sz="16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kn</a:t>
            </a:r>
            <a:endParaRPr lang="en-US" baseline="30000" dirty="0" smtClean="0">
              <a:solidFill>
                <a:srgbClr val="FF0000"/>
              </a:solidFill>
              <a:latin typeface="Calibri"/>
            </a:endParaRPr>
          </a:p>
          <a:p>
            <a:pPr lvl="1"/>
            <a:r>
              <a:rPr lang="en-US" dirty="0" smtClean="0"/>
              <a:t>Use your favorite linear learning algorithm to train a binary classifier. </a:t>
            </a:r>
          </a:p>
          <a:p>
            <a:r>
              <a:rPr lang="en-US" dirty="0" smtClean="0"/>
              <a:t>Prediction: </a:t>
            </a:r>
          </a:p>
          <a:p>
            <a:pPr lvl="1"/>
            <a:r>
              <a:rPr lang="en-US" dirty="0" smtClean="0"/>
              <a:t>Given an </a:t>
            </a:r>
            <a:r>
              <a:rPr lang="en-US" dirty="0" err="1" smtClean="0">
                <a:solidFill>
                  <a:srgbClr val="0000FF"/>
                </a:solidFill>
              </a:rPr>
              <a:t>nk</a:t>
            </a:r>
            <a:r>
              <a:rPr lang="en-US" dirty="0" smtClean="0"/>
              <a:t> dimensional weight vector w and a new example x, predict:                      </a:t>
            </a:r>
            <a:r>
              <a:rPr lang="en-US" dirty="0" err="1" smtClean="0">
                <a:latin typeface="Calibri"/>
              </a:rPr>
              <a:t>argmax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5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y</a:t>
            </a:r>
            <a:endParaRPr lang="en-US" baseline="-25000" dirty="0">
              <a:latin typeface="Calibri"/>
            </a:endParaRPr>
          </a:p>
          <a:p>
            <a:pPr marL="457200" lvl="1" indent="0">
              <a:buNone/>
            </a:pPr>
            <a:endParaRPr lang="en-US" baseline="30000" dirty="0" smtClean="0">
              <a:latin typeface="Calibri"/>
            </a:endParaRPr>
          </a:p>
          <a:p>
            <a:pPr marL="57150" indent="0">
              <a:buNone/>
            </a:pPr>
            <a:endParaRPr lang="en-US" baseline="30000" dirty="0">
              <a:latin typeface="Calibri"/>
            </a:endParaRPr>
          </a:p>
          <a:p>
            <a:pPr marL="57150" indent="0">
              <a:buNone/>
            </a:pPr>
            <a:endParaRPr lang="en-US" baseline="30000" dirty="0" smtClean="0">
              <a:latin typeface="Calibri"/>
            </a:endParaRP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 sz="3200" dirty="0" smtClean="0"/>
              <a:t>Details: </a:t>
            </a:r>
            <a:r>
              <a:rPr lang="en-US" sz="3200" dirty="0" err="1" smtClean="0"/>
              <a:t>Kesler</a:t>
            </a:r>
            <a:r>
              <a:rPr lang="en-US" sz="3200" dirty="0" smtClean="0"/>
              <a:t> Construction &amp; </a:t>
            </a:r>
            <a:br>
              <a:rPr lang="en-US" sz="3200" dirty="0" smtClean="0"/>
            </a:br>
            <a:r>
              <a:rPr lang="en-US" sz="3200" dirty="0" smtClean="0"/>
              <a:t>Multi-Class Separability</a:t>
            </a:r>
            <a:endParaRPr lang="en-US" sz="320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772400" cy="685800"/>
          </a:xfrm>
        </p:spPr>
        <p:txBody>
          <a:bodyPr/>
          <a:lstStyle/>
          <a:p>
            <a:r>
              <a:rPr lang="en-US" dirty="0"/>
              <a:t>Transform Examples</a:t>
            </a:r>
            <a:endParaRPr lang="en-US" b="1" dirty="0">
              <a:sym typeface="Symbol" pitchFamily="18" charset="2"/>
            </a:endParaRP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1447800" y="2133600"/>
            <a:ext cx="1600200" cy="1600200"/>
            <a:chOff x="912" y="1344"/>
            <a:chExt cx="1008" cy="1008"/>
          </a:xfrm>
        </p:grpSpPr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223838" y="2513013"/>
            <a:ext cx="1223962" cy="1190625"/>
            <a:chOff x="141" y="1583"/>
            <a:chExt cx="771" cy="750"/>
          </a:xfrm>
        </p:grpSpPr>
        <p:sp>
          <p:nvSpPr>
            <p:cNvPr id="240654" name="Text Box 14"/>
            <p:cNvSpPr txBox="1">
              <a:spLocks noChangeArrowheads="1"/>
            </p:cNvSpPr>
            <p:nvPr/>
          </p:nvSpPr>
          <p:spPr bwMode="auto">
            <a:xfrm>
              <a:off x="141" y="1583"/>
              <a:ext cx="418" cy="7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55" name="AutoShape 15"/>
            <p:cNvCxnSpPr>
              <a:cxnSpLocks noChangeShapeType="1"/>
              <a:stCxn id="240654" idx="3"/>
              <a:endCxn id="240645" idx="2"/>
            </p:cNvCxnSpPr>
            <p:nvPr/>
          </p:nvCxnSpPr>
          <p:spPr bwMode="auto">
            <a:xfrm flipV="1">
              <a:off x="559" y="1632"/>
              <a:ext cx="353" cy="326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6" name="Group 16"/>
          <p:cNvGrpSpPr>
            <a:grpSpLocks/>
          </p:cNvGrpSpPr>
          <p:nvPr/>
        </p:nvGrpSpPr>
        <p:grpSpPr bwMode="auto">
          <a:xfrm>
            <a:off x="6475413" y="1676400"/>
            <a:ext cx="2112962" cy="609600"/>
            <a:chOff x="4079" y="1056"/>
            <a:chExt cx="1331" cy="384"/>
          </a:xfrm>
        </p:grpSpPr>
        <p:sp>
          <p:nvSpPr>
            <p:cNvPr id="240657" name="Text Box 17"/>
            <p:cNvSpPr txBox="1">
              <a:spLocks noChangeArrowheads="1"/>
            </p:cNvSpPr>
            <p:nvPr/>
          </p:nvSpPr>
          <p:spPr bwMode="auto">
            <a:xfrm>
              <a:off x="4992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2&gt;1</a:t>
              </a:r>
            </a:p>
          </p:txBody>
        </p:sp>
        <p:cxnSp>
          <p:nvCxnSpPr>
            <p:cNvPr id="240658" name="AutoShape 18"/>
            <p:cNvCxnSpPr>
              <a:cxnSpLocks noChangeShapeType="1"/>
              <a:stCxn id="240657" idx="2"/>
              <a:endCxn id="240674" idx="6"/>
            </p:cNvCxnSpPr>
            <p:nvPr/>
          </p:nvCxnSpPr>
          <p:spPr bwMode="auto">
            <a:xfrm rot="5400000">
              <a:off x="4593" y="832"/>
              <a:ext cx="94" cy="112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429000" y="2209800"/>
            <a:ext cx="3048000" cy="1828800"/>
            <a:chOff x="2160" y="1392"/>
            <a:chExt cx="1920" cy="1152"/>
          </a:xfrm>
        </p:grpSpPr>
        <p:grpSp>
          <p:nvGrpSpPr>
            <p:cNvPr id="2406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240661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2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3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4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24066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68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240669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0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1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240673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4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5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240677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8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680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2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3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9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0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6453188" y="2438400"/>
            <a:ext cx="2135187" cy="460375"/>
            <a:chOff x="4065" y="1536"/>
            <a:chExt cx="1345" cy="290"/>
          </a:xfrm>
        </p:grpSpPr>
        <p:sp>
          <p:nvSpPr>
            <p:cNvPr id="240692" name="Text Box 52"/>
            <p:cNvSpPr txBox="1">
              <a:spLocks noChangeArrowheads="1"/>
            </p:cNvSpPr>
            <p:nvPr/>
          </p:nvSpPr>
          <p:spPr bwMode="auto">
            <a:xfrm>
              <a:off x="4992" y="153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2&gt;3</a:t>
              </a:r>
            </a:p>
          </p:txBody>
        </p:sp>
        <p:cxnSp>
          <p:nvCxnSpPr>
            <p:cNvPr id="240693" name="AutoShape 53"/>
            <p:cNvCxnSpPr>
              <a:cxnSpLocks noChangeShapeType="1"/>
              <a:stCxn id="240692" idx="1"/>
              <a:endCxn id="240675" idx="7"/>
            </p:cNvCxnSpPr>
            <p:nvPr/>
          </p:nvCxnSpPr>
          <p:spPr bwMode="auto">
            <a:xfrm rot="10800000">
              <a:off x="4065" y="1617"/>
              <a:ext cx="927" cy="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0694" name="Text Box 54"/>
          <p:cNvSpPr txBox="1">
            <a:spLocks noChangeArrowheads="1"/>
          </p:cNvSpPr>
          <p:nvPr/>
        </p:nvSpPr>
        <p:spPr bwMode="auto">
          <a:xfrm>
            <a:off x="685800" y="4262438"/>
            <a:ext cx="3733800" cy="198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&gt;j	f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f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(x) 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x - </a:t>
            </a:r>
            <a:r>
              <a:rPr lang="en-US" sz="2400" dirty="0" err="1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8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x	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-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	  &gt; 0</a:t>
            </a:r>
          </a:p>
          <a:p>
            <a:pPr algn="l"/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	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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	  &gt; 0</a:t>
            </a:r>
          </a:p>
        </p:txBody>
      </p:sp>
      <p:sp>
        <p:nvSpPr>
          <p:cNvPr id="240695" name="Text Box 55"/>
          <p:cNvSpPr txBox="1">
            <a:spLocks noChangeArrowheads="1"/>
          </p:cNvSpPr>
          <p:nvPr/>
        </p:nvSpPr>
        <p:spPr bwMode="auto">
          <a:xfrm>
            <a:off x="5251450" y="4267200"/>
            <a:ext cx="3324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ij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i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-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X</a:t>
            </a:r>
            <a:r>
              <a:rPr lang="en-US" sz="2400" baseline="-25000" dirty="0" err="1">
                <a:latin typeface="Times New Roman" pitchFamily="18" charset="0"/>
                <a:ea typeface="ＭＳ Ｐゴシック" pitchFamily="20" charset="-128"/>
              </a:rPr>
              <a:t>j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,x,</a:t>
            </a:r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0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,-x)</a:t>
            </a:r>
          </a:p>
          <a:p>
            <a:endParaRPr lang="en-US" sz="2400" dirty="0">
              <a:latin typeface="Times New Roman" pitchFamily="18" charset="0"/>
              <a:ea typeface="ＭＳ Ｐゴシック" pitchFamily="20" charset="-128"/>
            </a:endParaRPr>
          </a:p>
          <a:p>
            <a:r>
              <a:rPr lang="en-US" sz="2400" b="1" dirty="0">
                <a:latin typeface="Times New Roman" pitchFamily="18" charset="0"/>
                <a:ea typeface="ＭＳ Ｐゴシック" pitchFamily="20" charset="-128"/>
              </a:rPr>
              <a:t>W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= (w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1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2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3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,w</a:t>
            </a:r>
            <a:r>
              <a:rPr lang="en-US" sz="2400" baseline="-25000" dirty="0">
                <a:latin typeface="Times New Roman" pitchFamily="18" charset="0"/>
                <a:ea typeface="ＭＳ Ｐゴシック" pitchFamily="20" charset="-128"/>
              </a:rPr>
              <a:t>4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) 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  <a:sym typeface="Symbol" pitchFamily="18" charset="2"/>
              </a:rPr>
              <a:t></a:t>
            </a:r>
            <a:r>
              <a:rPr lang="en-US" sz="2400" dirty="0">
                <a:latin typeface="Times New Roman" pitchFamily="18" charset="0"/>
                <a:ea typeface="ＭＳ Ｐゴシック" pitchFamily="20" charset="-128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pitchFamily="20" charset="-128"/>
              </a:rPr>
              <a:t>R</a:t>
            </a:r>
            <a:r>
              <a:rPr lang="en-US" sz="2400" baseline="30000" dirty="0" err="1">
                <a:latin typeface="Times New Roman" pitchFamily="18" charset="0"/>
                <a:ea typeface="ＭＳ Ｐゴシック" pitchFamily="20" charset="-128"/>
              </a:rPr>
              <a:t>kd</a:t>
            </a:r>
            <a:endParaRPr lang="en-US" sz="2400" baseline="30000" dirty="0">
              <a:latin typeface="Times New Roman" pitchFamily="18" charset="0"/>
              <a:ea typeface="ＭＳ Ｐゴシック" pitchFamily="20" charset="-128"/>
            </a:endParaRPr>
          </a:p>
        </p:txBody>
      </p:sp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6096000" y="1676400"/>
            <a:ext cx="1425575" cy="609600"/>
            <a:chOff x="3840" y="1056"/>
            <a:chExt cx="898" cy="384"/>
          </a:xfrm>
        </p:grpSpPr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4320" y="1056"/>
              <a:ext cx="418" cy="2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Times New Roman" pitchFamily="18" charset="0"/>
                  <a:ea typeface="ＭＳ Ｐゴシック" pitchFamily="20" charset="-128"/>
                </a:rPr>
                <a:t>2&gt;4</a:t>
              </a:r>
            </a:p>
          </p:txBody>
        </p:sp>
        <p:cxnSp>
          <p:nvCxnSpPr>
            <p:cNvPr id="240698" name="AutoShape 58"/>
            <p:cNvCxnSpPr>
              <a:cxnSpLocks noChangeShapeType="1"/>
              <a:stCxn id="240697" idx="1"/>
              <a:endCxn id="240673" idx="2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3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6400800" y="1295400"/>
                <a:ext cx="2667000" cy="1962462"/>
              </a:xfrm>
              <a:prstGeom prst="wedgeRectCallout">
                <a:avLst>
                  <a:gd name="adj1" fmla="val -124901"/>
                  <a:gd name="adj2" fmla="val 165184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If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x,i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was a given n-dimensional example (that is,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 has is labeled 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, then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x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ij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z-Cyrl-AZ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</m:oMath>
                </a14:m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j=1,…k,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msy10"/>
                    <a:cs typeface="Calibri" pitchFamily="34" charset="0"/>
                  </a:rPr>
                  <a:t>≠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i,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are positive examples in the </a:t>
                </a:r>
                <a:r>
                  <a:rPr lang="en-US" sz="1800" dirty="0" err="1" smtClean="0">
                    <a:latin typeface="Calibri" pitchFamily="34" charset="0"/>
                    <a:cs typeface="Calibri" pitchFamily="34" charset="0"/>
                  </a:rPr>
                  <a:t>nk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-dimensional space.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–</a:t>
                </a:r>
                <a:r>
                  <a:rPr lang="en-US" sz="18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x</a:t>
                </a:r>
                <a:r>
                  <a:rPr lang="en-US" sz="1800" baseline="-25000" dirty="0" err="1" smtClean="0">
                    <a:solidFill>
                      <a:srgbClr val="FF0000"/>
                    </a:solidFill>
                    <a:latin typeface="Calibri"/>
                    <a:cs typeface="Calibri" pitchFamily="34" charset="0"/>
                  </a:rPr>
                  <a:t>ij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dirty="0" smtClean="0">
                    <a:latin typeface="Calibri" pitchFamily="34" charset="0"/>
                    <a:cs typeface="Calibri" pitchFamily="34" charset="0"/>
                  </a:rPr>
                  <a:t>are negative examples. </a:t>
                </a:r>
                <a:endParaRPr 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1295400"/>
                <a:ext cx="2667000" cy="1962462"/>
              </a:xfrm>
              <a:prstGeom prst="wedgeRectCallout">
                <a:avLst>
                  <a:gd name="adj1" fmla="val -124901"/>
                  <a:gd name="adj2" fmla="val 165184"/>
                </a:avLst>
              </a:prstGeom>
              <a:blipFill>
                <a:blip r:embed="rId3"/>
                <a:stretch>
                  <a:fillRect t="-1289" r="-16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4" grpId="0" animBg="1"/>
      <p:bldP spid="240695" grpId="0"/>
      <p:bldP spid="5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Kesler’s</a:t>
            </a:r>
            <a:r>
              <a:rPr lang="en-US" dirty="0"/>
              <a:t> Construction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r>
              <a:rPr lang="en-US" dirty="0"/>
              <a:t>y = </a:t>
            </a:r>
            <a:r>
              <a:rPr lang="en-US" dirty="0" err="1"/>
              <a:t>argmax</a:t>
            </a:r>
            <a:r>
              <a:rPr lang="en-US" baseline="-25000" dirty="0" err="1"/>
              <a:t>i</a:t>
            </a:r>
            <a:r>
              <a:rPr lang="en-US" baseline="-25000" dirty="0"/>
              <a:t>=(</a:t>
            </a:r>
            <a:r>
              <a:rPr lang="en-US" b="1" baseline="-25000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,</a:t>
            </a:r>
            <a:r>
              <a:rPr lang="en-US" b="1" baseline="-25000" dirty="0" err="1">
                <a:solidFill>
                  <a:srgbClr val="0000FF"/>
                </a:solidFill>
              </a:rPr>
              <a:t>b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008000"/>
                </a:solidFill>
              </a:rPr>
              <a:t>g</a:t>
            </a:r>
            <a:r>
              <a:rPr lang="en-US" baseline="-25000" dirty="0" err="1"/>
              <a:t>,</a:t>
            </a:r>
            <a:r>
              <a:rPr lang="en-US" b="1" baseline="-25000" dirty="0" err="1">
                <a:solidFill>
                  <a:srgbClr val="FF9900"/>
                </a:solidFill>
              </a:rPr>
              <a:t>y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, x</a:t>
            </a:r>
            <a:r>
              <a:rPr lang="en-US" baseline="-25000" dirty="0"/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endParaRPr lang="en-US" dirty="0"/>
          </a:p>
          <a:p>
            <a:r>
              <a:rPr lang="en-US" dirty="0"/>
              <a:t>Find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b="1" baseline="-25000" dirty="0" smtClean="0">
                <a:solidFill>
                  <a:srgbClr val="FF9900"/>
                </a:solidFill>
              </a:rPr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/>
              <a:t> such that</a:t>
            </a:r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endParaRPr lang="en-US" dirty="0"/>
          </a:p>
          <a:p>
            <a:pPr lvl="1"/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endParaRPr lang="en-US" dirty="0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= </a:t>
            </a:r>
            <a:r>
              <a:rPr lang="en-US" sz="2400" b="1" dirty="0" err="1">
                <a:latin typeface="Times New Roman" pitchFamily="18" charset="0"/>
              </a:rPr>
              <a:t>R</a:t>
            </a:r>
            <a:r>
              <a:rPr lang="en-US" sz="2400" baseline="30000" dirty="0" err="1">
                <a:latin typeface="Times New Roman" pitchFamily="18" charset="0"/>
              </a:rPr>
              <a:t>kn</a:t>
            </a:r>
            <a:endParaRPr lang="en-US" sz="2400" baseline="30000" dirty="0">
              <a:latin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SVM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we want to solve: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342900" lvl="1" indent="-342900" algn="ctr">
                  <a:buClrTx/>
                  <a:buNone/>
                </a:pP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 smtClean="0"/>
                  <a:t>Which can </a:t>
                </a:r>
                <a:r>
                  <a:rPr lang="en-US" dirty="0"/>
                  <a:t>be written 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C28F66A-7A5F-4FD9-8EE4-B757E3139439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  <a:blipFill rotWithShape="0">
                <a:blip r:embed="rId4"/>
                <a:stretch>
                  <a:fillRect t="-452" b="-1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0" u="none" dirty="0" smtClean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1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1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(0, 1−</m:t>
                        </m:r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18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18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u="none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77212"/>
                <a:ext cx="4198620" cy="374270"/>
              </a:xfrm>
              <a:prstGeom prst="rect">
                <a:avLst/>
              </a:prstGeom>
              <a:blipFill>
                <a:blip r:embed="rId5"/>
                <a:stretch>
                  <a:fillRect l="-1159" t="-7937" b="-2222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blipFill rotWithShape="0">
                <a:blip r:embed="rId6"/>
                <a:stretch>
                  <a:fillRect b="-111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232"/>
            <a:ext cx="2514600" cy="186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3" name="Right Arrow 12"/>
          <p:cNvSpPr/>
          <p:nvPr/>
        </p:nvSpPr>
        <p:spPr>
          <a:xfrm rot="7175910" flipV="1">
            <a:off x="7848534" y="1998376"/>
            <a:ext cx="859400" cy="14950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60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Kesler’s Construction (2)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,w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endParaRPr lang="en-US" sz="2000" baseline="30000" dirty="0"/>
          </a:p>
          <a:p>
            <a:r>
              <a:rPr lang="en-US" dirty="0"/>
              <a:t>Let </a:t>
            </a:r>
            <a:r>
              <a:rPr lang="en-US" b="1" dirty="0"/>
              <a:t>0</a:t>
            </a:r>
            <a:r>
              <a:rPr lang="en-US" baseline="30000" dirty="0"/>
              <a:t>n</a:t>
            </a:r>
            <a:r>
              <a:rPr lang="en-US" dirty="0"/>
              <a:t>, be the n-dim zero vector</a:t>
            </a:r>
          </a:p>
          <a:p>
            <a:endParaRPr lang="en-US" dirty="0"/>
          </a:p>
          <a:p>
            <a:endParaRPr lang="en-US" sz="2000" b="1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g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) &lt; 0</a:t>
            </a:r>
            <a:endParaRPr lang="en-US" dirty="0"/>
          </a:p>
          <a:p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err="1" smtClean="0"/>
              <a:t>w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y</a:t>
            </a:r>
            <a:r>
              <a:rPr lang="en-US" dirty="0" err="1" smtClean="0"/>
              <a:t>.x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,-x) &gt; 0  </a:t>
            </a: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.(-</a:t>
            </a:r>
            <a:r>
              <a:rPr lang="en-US" dirty="0">
                <a:sym typeface="Wingdings" pitchFamily="2" charset="2"/>
              </a:rPr>
              <a:t>x,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/>
              <a:t>n </a:t>
            </a:r>
            <a:r>
              <a:rPr lang="en-US" dirty="0">
                <a:sym typeface="Wingdings" pitchFamily="2" charset="2"/>
              </a:rPr>
              <a:t>,x) &lt; 0</a:t>
            </a:r>
          </a:p>
        </p:txBody>
      </p:sp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3429000" y="3200400"/>
            <a:ext cx="1524000" cy="304800"/>
            <a:chOff x="2160" y="2016"/>
            <a:chExt cx="960" cy="192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160" y="201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400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3" name="Rectangle 7" descr="Wide upward diagonal"/>
            <p:cNvSpPr>
              <a:spLocks noChangeArrowheads="1"/>
            </p:cNvSpPr>
            <p:nvPr/>
          </p:nvSpPr>
          <p:spPr bwMode="auto">
            <a:xfrm>
              <a:off x="264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4" name="Rectangle 8" descr="Wide upward diagonal"/>
            <p:cNvSpPr>
              <a:spLocks noChangeArrowheads="1"/>
            </p:cNvSpPr>
            <p:nvPr/>
          </p:nvSpPr>
          <p:spPr bwMode="auto">
            <a:xfrm>
              <a:off x="288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6400800" y="3200400"/>
            <a:ext cx="1524000" cy="304800"/>
            <a:chOff x="4032" y="2016"/>
            <a:chExt cx="960" cy="192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32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72" y="201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8" name="Rectangle 12" descr="Wide upward diagonal"/>
            <p:cNvSpPr>
              <a:spLocks noChangeArrowheads="1"/>
            </p:cNvSpPr>
            <p:nvPr/>
          </p:nvSpPr>
          <p:spPr bwMode="auto">
            <a:xfrm>
              <a:off x="451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8189" name="Rectangle 13" descr="Wide upward diagonal"/>
            <p:cNvSpPr>
              <a:spLocks noChangeArrowheads="1"/>
            </p:cNvSpPr>
            <p:nvPr/>
          </p:nvSpPr>
          <p:spPr bwMode="auto">
            <a:xfrm>
              <a:off x="475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3505200" y="5181600"/>
            <a:ext cx="1371600" cy="990600"/>
            <a:chOff x="2208" y="3264"/>
            <a:chExt cx="864" cy="624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2448" y="3456"/>
              <a:ext cx="432" cy="432"/>
            </a:xfrm>
            <a:prstGeom prst="plus">
              <a:avLst>
                <a:gd name="adj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2" name="AutoShape 16"/>
            <p:cNvSpPr>
              <a:spLocks/>
            </p:cNvSpPr>
            <p:nvPr/>
          </p:nvSpPr>
          <p:spPr bwMode="auto">
            <a:xfrm rot="-5400000">
              <a:off x="259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6553200" y="5181600"/>
            <a:ext cx="1371600" cy="762000"/>
            <a:chOff x="4128" y="3264"/>
            <a:chExt cx="864" cy="480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320" y="3648"/>
              <a:ext cx="48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5" name="AutoShape 19"/>
            <p:cNvSpPr>
              <a:spLocks/>
            </p:cNvSpPr>
            <p:nvPr/>
          </p:nvSpPr>
          <p:spPr bwMode="auto">
            <a:xfrm rot="-5400000">
              <a:off x="451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6380788" y="1093788"/>
            <a:ext cx="2362200" cy="1955800"/>
            <a:chOff x="3893" y="2756"/>
            <a:chExt cx="1488" cy="12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Kesler’s Construction (3)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Let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 smtClean="0">
                <a:sym typeface="Wingdings" pitchFamily="2" charset="2"/>
              </a:rPr>
              <a:t>(w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, ..., </a:t>
            </a:r>
            <a:r>
              <a:rPr lang="en-US" dirty="0" err="1" smtClean="0">
                <a:sym typeface="Wingdings" pitchFamily="2" charset="2"/>
              </a:rPr>
              <a:t>w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dirty="0"/>
              <a:t> x ... x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1800" baseline="30000" dirty="0"/>
              <a:t>  </a:t>
            </a:r>
            <a:r>
              <a:rPr lang="en-US" sz="1800" dirty="0"/>
              <a:t>=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endParaRPr lang="en-US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ij</a:t>
            </a:r>
            <a:r>
              <a:rPr lang="en-US" dirty="0">
                <a:sym typeface="Wingdings" pitchFamily="2" charset="2"/>
              </a:rPr>
              <a:t> =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(i-1)n</a:t>
            </a:r>
            <a:r>
              <a:rPr lang="en-US" dirty="0">
                <a:sym typeface="Wingdings" pitchFamily="2" charset="2"/>
              </a:rPr>
              <a:t>, 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</a:t>
            </a:r>
            <a:r>
              <a:rPr lang="en-US" baseline="30000" dirty="0" err="1">
                <a:sym typeface="Wingdings" pitchFamily="2" charset="2"/>
              </a:rPr>
              <a:t>i</a:t>
            </a:r>
            <a:r>
              <a:rPr lang="en-US" baseline="30000" dirty="0">
                <a:sym typeface="Wingdings" pitchFamily="2" charset="2"/>
              </a:rPr>
              <a:t>)n</a:t>
            </a:r>
            <a:r>
              <a:rPr lang="en-US" dirty="0">
                <a:sym typeface="Wingdings" pitchFamily="2" charset="2"/>
              </a:rPr>
              <a:t>) – (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(j-1)n</a:t>
            </a:r>
            <a:r>
              <a:rPr lang="en-US" dirty="0">
                <a:sym typeface="Wingdings" pitchFamily="2" charset="2"/>
              </a:rPr>
              <a:t>, –x, </a:t>
            </a:r>
            <a:r>
              <a:rPr lang="en-US" b="1" dirty="0">
                <a:sym typeface="Wingdings" pitchFamily="2" charset="2"/>
              </a:rPr>
              <a:t>0</a:t>
            </a:r>
            <a:r>
              <a:rPr lang="en-US" baseline="30000" dirty="0">
                <a:sym typeface="Wingdings" pitchFamily="2" charset="2"/>
              </a:rPr>
              <a:t>(k-j)n</a:t>
            </a:r>
            <a:r>
              <a:rPr lang="en-US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Given (x, y)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n</a:t>
            </a:r>
            <a:r>
              <a:rPr lang="en-US" dirty="0">
                <a:sym typeface="Wingdings" pitchFamily="2" charset="2"/>
              </a:rPr>
              <a:t> x {1,...,k}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For all j </a:t>
            </a:r>
            <a:r>
              <a:rPr lang="en-US" dirty="0">
                <a:sym typeface="Symbol" pitchFamily="18" charset="2"/>
              </a:rPr>
              <a:t> y </a:t>
            </a:r>
            <a:r>
              <a:rPr lang="en-US" dirty="0" smtClean="0">
                <a:sym typeface="Symbol" pitchFamily="18" charset="2"/>
              </a:rPr>
              <a:t>  (all other labels)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1)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Add to </a:t>
            </a: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), (–</a:t>
            </a:r>
            <a:r>
              <a:rPr lang="en-US" b="1" dirty="0" err="1">
                <a:sym typeface="Wingdings" pitchFamily="2" charset="2"/>
              </a:rPr>
              <a:t>x</a:t>
            </a:r>
            <a:r>
              <a:rPr lang="en-US" baseline="-25000" dirty="0" err="1">
                <a:sym typeface="Wingdings" pitchFamily="2" charset="2"/>
              </a:rPr>
              <a:t>yj</a:t>
            </a:r>
            <a:r>
              <a:rPr lang="en-US" dirty="0">
                <a:sym typeface="Wingdings" pitchFamily="2" charset="2"/>
              </a:rPr>
              <a:t>, -1)</a:t>
            </a:r>
          </a:p>
          <a:p>
            <a:pPr lvl="2"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positive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sz="2000" dirty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>
                <a:sym typeface="Wingdings" pitchFamily="2" charset="2"/>
              </a:rPr>
              <a:t>P</a:t>
            </a:r>
            <a:r>
              <a:rPr lang="en-US" b="1" baseline="30000" dirty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) has k-1 negative examples (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R</a:t>
            </a:r>
            <a:r>
              <a:rPr lang="en-US" sz="2000" baseline="30000" dirty="0" err="1"/>
              <a:t>kn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1676400" y="2781300"/>
            <a:ext cx="4876800" cy="304800"/>
            <a:chOff x="1056" y="1968"/>
            <a:chExt cx="3072" cy="192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80230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0231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4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5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180138" y="4375150"/>
            <a:ext cx="2362200" cy="1955800"/>
            <a:chOff x="3893" y="2756"/>
            <a:chExt cx="1488" cy="1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Learning via </a:t>
            </a:r>
            <a:r>
              <a:rPr lang="en-US" dirty="0" err="1">
                <a:sym typeface="Wingdings" pitchFamily="2" charset="2"/>
              </a:rPr>
              <a:t>Kesler’s</a:t>
            </a:r>
            <a:r>
              <a:rPr lang="en-US" dirty="0">
                <a:sym typeface="Wingdings" pitchFamily="2" charset="2"/>
              </a:rPr>
              <a:t> Construction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Given 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y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), ..., (</a:t>
            </a:r>
            <a:r>
              <a:rPr lang="en-US" sz="2000" dirty="0" err="1">
                <a:sym typeface="Wingdings" pitchFamily="2" charset="2"/>
              </a:rPr>
              <a:t>x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y</a:t>
            </a:r>
            <a:r>
              <a:rPr lang="en-US" sz="2000" baseline="-25000" dirty="0" err="1">
                <a:sym typeface="Wingdings" pitchFamily="2" charset="2"/>
              </a:rPr>
              <a:t>N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n</a:t>
            </a:r>
            <a:r>
              <a:rPr lang="en-US" sz="2000" dirty="0">
                <a:sym typeface="Wingdings" pitchFamily="2" charset="2"/>
              </a:rPr>
              <a:t> x {1,...,k}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Create 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  </a:t>
            </a:r>
            <a:r>
              <a:rPr lang="en-US" sz="1800" dirty="0">
                <a:sym typeface="Wingdings" pitchFamily="2" charset="2"/>
              </a:rPr>
              <a:t>= </a:t>
            </a:r>
            <a:r>
              <a:rPr lang="en-US" sz="1800" dirty="0">
                <a:sym typeface="Symbol" pitchFamily="18" charset="2"/>
              </a:rPr>
              <a:t>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 err="1">
                <a:sym typeface="Wingdings" pitchFamily="2" charset="2"/>
              </a:rPr>
              <a:t>x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 err="1">
                <a:sym typeface="Wingdings" pitchFamily="2" charset="2"/>
              </a:rPr>
              <a:t>,y</a:t>
            </a:r>
            <a:r>
              <a:rPr lang="en-US" sz="1800" baseline="-250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Find </a:t>
            </a:r>
            <a:r>
              <a:rPr lang="en-US" sz="2000" b="1" dirty="0" smtClean="0">
                <a:sym typeface="Wingdings" pitchFamily="2" charset="2"/>
              </a:rPr>
              <a:t>w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 </a:t>
            </a:r>
            <a:r>
              <a:rPr lang="en-US" sz="2000" dirty="0" smtClean="0">
                <a:sym typeface="Wingdings" pitchFamily="2" charset="2"/>
              </a:rPr>
              <a:t>(w</a:t>
            </a:r>
            <a:r>
              <a:rPr lang="en-US" sz="2000" baseline="-25000" dirty="0" smtClean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, ..., </a:t>
            </a:r>
            <a:r>
              <a:rPr lang="en-US" sz="2000" dirty="0" err="1" smtClean="0">
                <a:sym typeface="Wingdings" pitchFamily="2" charset="2"/>
              </a:rPr>
              <a:t>w</a:t>
            </a:r>
            <a:r>
              <a:rPr lang="en-US" sz="2000" baseline="-25000" dirty="0" err="1" smtClean="0">
                <a:sym typeface="Wingdings" pitchFamily="2" charset="2"/>
              </a:rPr>
              <a:t>k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1800" dirty="0"/>
              <a:t> </a:t>
            </a:r>
            <a:r>
              <a:rPr lang="en-US" sz="1800" b="1" dirty="0" err="1"/>
              <a:t>R</a:t>
            </a:r>
            <a:r>
              <a:rPr lang="en-US" sz="1800" baseline="30000" dirty="0" err="1"/>
              <a:t>kn</a:t>
            </a:r>
            <a:r>
              <a:rPr lang="en-US" sz="2000" dirty="0">
                <a:sym typeface="Wingdings" pitchFamily="2" charset="2"/>
              </a:rPr>
              <a:t>, such that </a:t>
            </a:r>
          </a:p>
          <a:p>
            <a:pPr lvl="1">
              <a:lnSpc>
                <a:spcPct val="90000"/>
              </a:lnSpc>
            </a:pPr>
            <a:r>
              <a:rPr lang="en-US" sz="1800" b="1" dirty="0" err="1" smtClean="0">
                <a:sym typeface="Wingdings" pitchFamily="2" charset="2"/>
              </a:rPr>
              <a:t>w.x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separates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+</a:t>
            </a:r>
            <a:r>
              <a:rPr lang="en-US" sz="1800" dirty="0">
                <a:sym typeface="Wingdings" pitchFamily="2" charset="2"/>
              </a:rPr>
              <a:t> from </a:t>
            </a:r>
            <a:r>
              <a:rPr lang="en-US" sz="1800" b="1" dirty="0">
                <a:sym typeface="Wingdings" pitchFamily="2" charset="2"/>
              </a:rPr>
              <a:t>P</a:t>
            </a:r>
            <a:r>
              <a:rPr lang="en-US" sz="1800" b="1" baseline="30000" dirty="0">
                <a:sym typeface="Wingdings" pitchFamily="2" charset="2"/>
              </a:rPr>
              <a:t>–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One can use any algorithm in this space: Perceptron, Winnow, SVM, etc.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Wingdings" pitchFamily="2" charset="2"/>
              </a:rPr>
              <a:t>To understand how to update the weight vector in the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n-dimensional </a:t>
            </a:r>
            <a:r>
              <a:rPr lang="en-US" sz="2000" dirty="0" smtClean="0">
                <a:sym typeface="Wingdings" pitchFamily="2" charset="2"/>
              </a:rPr>
              <a:t>space, we note that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</a:rPr>
              <a:t>          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yy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0 </a:t>
            </a:r>
            <a:r>
              <a:rPr lang="en-US" sz="2000" dirty="0" smtClean="0">
                <a:solidFill>
                  <a:srgbClr val="FF0000"/>
                </a:solidFill>
              </a:rPr>
              <a:t>             </a:t>
            </a:r>
            <a:r>
              <a:rPr lang="en-US" sz="2000" dirty="0" smtClean="0"/>
              <a:t>(in the </a:t>
            </a:r>
            <a:r>
              <a:rPr lang="en-US" sz="2000" dirty="0" err="1" smtClean="0">
                <a:solidFill>
                  <a:srgbClr val="FF0000"/>
                </a:solidFill>
              </a:rPr>
              <a:t>nk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dimensional </a:t>
            </a:r>
            <a:r>
              <a:rPr lang="en-US" sz="2000" dirty="0" smtClean="0"/>
              <a:t>space)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is equivalent to: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</a:rPr>
              <a:t>y’</a:t>
            </a:r>
            <a:r>
              <a:rPr lang="en-US" sz="2000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latin typeface="cmsy10"/>
              </a:rPr>
              <a:t>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0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(in the </a:t>
            </a:r>
            <a:r>
              <a:rPr lang="en-US" sz="2000" dirty="0" smtClean="0">
                <a:solidFill>
                  <a:srgbClr val="FF0000"/>
                </a:solidFill>
              </a:rPr>
              <a:t>n-dimensional </a:t>
            </a:r>
            <a:r>
              <a:rPr lang="en-US" sz="2000" dirty="0" smtClean="0"/>
              <a:t>space)</a:t>
            </a:r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6330951" y="1295400"/>
            <a:ext cx="2362200" cy="1955800"/>
            <a:chOff x="3893" y="2756"/>
            <a:chExt cx="1488" cy="1232"/>
          </a:xfrm>
        </p:grpSpPr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281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82282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1822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4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5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8228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30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72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in </a:t>
            </a:r>
            <a:r>
              <a:rPr lang="en-US" dirty="0" err="1" smtClean="0"/>
              <a:t>Kesler</a:t>
            </a:r>
            <a:r>
              <a:rPr lang="en-US" dirty="0" smtClean="0"/>
              <a:t> Construction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219200" y="1524000"/>
                <a:ext cx="7924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A perceptron update rule applied in the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nk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-dimensional space</a:t>
                </a:r>
                <a:r>
                  <a:rPr lang="en-US" sz="2000" dirty="0" smtClean="0">
                    <a:sym typeface="Wingdings" pitchFamily="2" charset="2"/>
                  </a:rPr>
                  <a:t> due to a mistake in </a:t>
                </a:r>
                <a:r>
                  <a:rPr lang="en-US" sz="2000" dirty="0" smtClean="0">
                    <a:latin typeface="Calibri"/>
                  </a:rPr>
                  <a:t>         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msy10"/>
                  </a:rPr>
                  <a:t>≥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0              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Or, equivalently to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–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)x </a:t>
                </a:r>
                <a:r>
                  <a:rPr lang="en-US" sz="2000" dirty="0">
                    <a:solidFill>
                      <a:srgbClr val="FF0000"/>
                    </a:solidFill>
                    <a:latin typeface="cmsy10"/>
                  </a:rPr>
                  <a:t>≥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0  </a:t>
                </a:r>
                <a:r>
                  <a:rPr lang="en-US" sz="2000" dirty="0"/>
                  <a:t>(in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n-dimensional </a:t>
                </a:r>
                <a:r>
                  <a:rPr lang="en-US" sz="2000" dirty="0"/>
                  <a:t>space)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Implies the following update: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Given 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(example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msy10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err="1" smtClean="0">
                    <a:solidFill>
                      <a:srgbClr val="FF0000"/>
                    </a:solidFill>
                    <a:latin typeface="Calibri"/>
                  </a:rPr>
                  <a:t>n</a:t>
                </a:r>
                <a:r>
                  <a:rPr lang="en-US" sz="2000" dirty="0" smtClean="0"/>
                  <a:t>, labeled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,j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err="1" smtClean="0"/>
                  <a:t>i,j</a:t>
                </a:r>
                <a:r>
                  <a:rPr lang="en-US" sz="1600" dirty="0" smtClean="0"/>
                  <a:t> = 1,…k,  i  </a:t>
                </a:r>
                <a:r>
                  <a:rPr lang="en-US" sz="1600" dirty="0" smtClean="0">
                    <a:latin typeface="cmsy10"/>
                  </a:rPr>
                  <a:t>≠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j                      (***)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If 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-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&lt; 0  </a:t>
                </a:r>
                <a:r>
                  <a:rPr lang="en-US" sz="2000" dirty="0" smtClean="0"/>
                  <a:t>(mistaken prediction; equivalent to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 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+x </a:t>
                </a:r>
                <a:r>
                  <a:rPr lang="en-US" dirty="0" smtClean="0">
                    <a:sym typeface="Wingdings" pitchFamily="2" charset="2"/>
                  </a:rPr>
                  <a:t>(promotion)           </a:t>
                </a:r>
                <a:r>
                  <a:rPr lang="en-US" dirty="0" smtClean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 smtClean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– x </a:t>
                </a:r>
                <a:r>
                  <a:rPr lang="en-US" dirty="0" smtClean="0">
                    <a:sym typeface="Wingdings" pitchFamily="2" charset="2"/>
                  </a:rPr>
                  <a:t>(demotion)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Note that this is a generalization of balanced Winnow rule.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Note that we promote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and demote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k-1 </a:t>
                </a:r>
                <a:r>
                  <a:rPr lang="en-US" sz="2000" dirty="0" smtClean="0">
                    <a:sym typeface="Wingdings" pitchFamily="2" charset="2"/>
                  </a:rPr>
                  <a:t>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endParaRPr lang="en-US" sz="2000" baseline="-25000" dirty="0">
                  <a:solidFill>
                    <a:srgbClr val="FF0000"/>
                  </a:solidFill>
                  <a:latin typeface="Calibri"/>
                </a:endParaRP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219200" y="1524000"/>
                <a:ext cx="7924800" cy="4724400"/>
              </a:xfrm>
              <a:blipFill>
                <a:blip r:embed="rId3"/>
                <a:stretch>
                  <a:fillRect l="-692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update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1524000"/>
                <a:ext cx="83058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rgbClr val="0000FF"/>
                    </a:solidFill>
                    <a:sym typeface="Wingdings" pitchFamily="2" charset="2"/>
                  </a:rPr>
                  <a:t>The general scheme suggests: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Given 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x,i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/>
                  <a:t>(example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az-Cyrl-AZ" sz="16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/>
                  </a:rPr>
                  <a:t>R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n</a:t>
                </a:r>
                <a:r>
                  <a:rPr lang="en-US" sz="2000" dirty="0" smtClean="0"/>
                  <a:t>, labeled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,j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1600" dirty="0" err="1" smtClean="0"/>
                  <a:t>i,j</a:t>
                </a:r>
                <a:r>
                  <a:rPr lang="en-US" sz="1600" dirty="0" smtClean="0"/>
                  <a:t> = 1,…k,  </a:t>
                </a:r>
                <a:r>
                  <a:rPr lang="en-US" sz="1600" dirty="0" err="1" smtClean="0"/>
                  <a:t>i</a:t>
                </a:r>
                <a:r>
                  <a:rPr lang="en-US" sz="1600" dirty="0" smtClean="0"/>
                  <a:t>  </a:t>
                </a:r>
                <a:r>
                  <a:rPr lang="en-US" sz="1600" dirty="0" smtClean="0">
                    <a:latin typeface="cmsy10"/>
                  </a:rPr>
                  <a:t>:</a:t>
                </a:r>
                <a:r>
                  <a:rPr lang="en-US" sz="1600" dirty="0" smtClean="0"/>
                  <a:t>= j                      (***)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 smtClean="0"/>
                  <a:t>If </a:t>
                </a:r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/>
                  </a:rPr>
                  <a:t>- </a:t>
                </a:r>
                <a:r>
                  <a:rPr lang="en-US" sz="2000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sz="2000" baseline="-25000" dirty="0" err="1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sz="2000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&lt; 0  </a:t>
                </a:r>
                <a:r>
                  <a:rPr lang="en-US" sz="2000" dirty="0" smtClean="0"/>
                  <a:t>(mistaken prediction; equivalent to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x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ij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&lt;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0 </a:t>
                </a:r>
                <a:r>
                  <a:rPr lang="en-US" sz="2000" dirty="0" smtClean="0"/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+x </a:t>
                </a:r>
                <a:r>
                  <a:rPr lang="en-US" dirty="0" smtClean="0">
                    <a:sym typeface="Wingdings" pitchFamily="2" charset="2"/>
                  </a:rPr>
                  <a:t>(promotion)           </a:t>
                </a:r>
                <a:r>
                  <a:rPr lang="en-US" dirty="0" smtClean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 smtClean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– x </a:t>
                </a:r>
                <a:r>
                  <a:rPr lang="en-US" dirty="0" smtClean="0">
                    <a:sym typeface="Wingdings" pitchFamily="2" charset="2"/>
                  </a:rPr>
                  <a:t>(demotion)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sym typeface="Wingdings" pitchFamily="2" charset="2"/>
                  </a:rPr>
                  <a:t>Promote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 smtClean="0">
                    <a:sym typeface="Wingdings" pitchFamily="2" charset="2"/>
                  </a:rPr>
                  <a:t>and demote </a:t>
                </a:r>
                <a:r>
                  <a:rPr lang="en-US" sz="2000" dirty="0" smtClean="0">
                    <a:solidFill>
                      <a:srgbClr val="FF0000"/>
                    </a:solidFill>
                    <a:sym typeface="Wingdings" pitchFamily="2" charset="2"/>
                  </a:rPr>
                  <a:t>k-1 </a:t>
                </a:r>
                <a:r>
                  <a:rPr lang="en-US" sz="2000" dirty="0" smtClean="0">
                    <a:sym typeface="Wingdings" pitchFamily="2" charset="2"/>
                  </a:rPr>
                  <a:t>weight vectors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endParaRPr lang="en-US" sz="2000" baseline="-25000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A conservative update: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SNoW</a:t>
                </a:r>
                <a:r>
                  <a:rPr lang="en-US" sz="2000" dirty="0" smtClean="0"/>
                  <a:t> and </a:t>
                </a:r>
                <a:r>
                  <a:rPr lang="en-US" sz="2000" dirty="0" err="1" smtClean="0"/>
                  <a:t>LBJava’s</a:t>
                </a:r>
                <a:r>
                  <a:rPr lang="en-US" sz="2000" dirty="0" smtClean="0"/>
                  <a:t> implementation):</a:t>
                </a:r>
                <a:endParaRPr lang="en-US" sz="2000" dirty="0"/>
              </a:p>
              <a:p>
                <a:pPr lvl="1"/>
                <a:r>
                  <a:rPr lang="en-US" sz="1800" dirty="0" smtClean="0"/>
                  <a:t>In case of a mistake: only the weights corresponding to the target node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800" dirty="0"/>
                  <a:t> and  that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closest</a:t>
                </a:r>
                <a:r>
                  <a:rPr lang="en-US" sz="1800" dirty="0" smtClean="0"/>
                  <a:t> node </a:t>
                </a:r>
                <a:r>
                  <a:rPr lang="en-US" sz="1800" dirty="0">
                    <a:solidFill>
                      <a:srgbClr val="FF0000"/>
                    </a:solidFill>
                  </a:rPr>
                  <a:t>j</a:t>
                </a:r>
                <a:r>
                  <a:rPr lang="en-US" sz="1800" dirty="0"/>
                  <a:t> are </a:t>
                </a:r>
                <a:r>
                  <a:rPr lang="en-US" sz="1800" dirty="0" smtClean="0"/>
                  <a:t>updated. </a:t>
                </a:r>
              </a:p>
              <a:p>
                <a:pPr lvl="1"/>
                <a:r>
                  <a:rPr lang="en-US" sz="1800" dirty="0" smtClean="0"/>
                  <a:t>Let: j* = </a:t>
                </a:r>
                <a:r>
                  <a:rPr lang="en-US" sz="1800" dirty="0" err="1" smtClean="0">
                    <a:latin typeface="Calibri"/>
                  </a:rPr>
                  <a:t>argmax</a:t>
                </a:r>
                <a:r>
                  <a:rPr lang="en-US" sz="1800" baseline="-25000" dirty="0" err="1" smtClean="0">
                    <a:latin typeface="Calibri"/>
                  </a:rPr>
                  <a:t>j</a:t>
                </a:r>
                <a:r>
                  <a:rPr lang="en-US" sz="1800" baseline="-25000" dirty="0" smtClean="0">
                    <a:latin typeface="Calibri"/>
                  </a:rPr>
                  <a:t>=1</a:t>
                </a:r>
                <a:r>
                  <a:rPr lang="en-US" sz="1800" baseline="-25000" dirty="0" smtClean="0"/>
                  <a:t>,…k</a:t>
                </a:r>
                <a:r>
                  <a:rPr lang="en-US" sz="1800" dirty="0" smtClean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baseline="30000" dirty="0" err="1" smtClean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(highest activation among competing labels)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600" dirty="0"/>
                  <a:t>If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baseline="30000" dirty="0" err="1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baseline="30000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–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</a:rPr>
                  <a:t>*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T </a:t>
                </a:r>
                <a:r>
                  <a:rPr lang="en-US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dirty="0">
                    <a:solidFill>
                      <a:srgbClr val="FF0000"/>
                    </a:solidFill>
                  </a:rPr>
                  <a:t>&lt; 0  </a:t>
                </a:r>
                <a:r>
                  <a:rPr lang="en-US" dirty="0"/>
                  <a:t>(mistaken </a:t>
                </a:r>
                <a:r>
                  <a:rPr lang="en-US" dirty="0" smtClean="0"/>
                  <a:t>prediction) 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 err="1">
                    <a:solidFill>
                      <a:srgbClr val="FF0000"/>
                    </a:solidFill>
                    <a:latin typeface="Calibri"/>
                  </a:rPr>
                  <a:t>w</a:t>
                </a:r>
                <a:r>
                  <a:rPr lang="en-US" baseline="-2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+x </a:t>
                </a:r>
                <a:r>
                  <a:rPr lang="en-US" dirty="0">
                    <a:sym typeface="Wingdings" pitchFamily="2" charset="2"/>
                  </a:rPr>
                  <a:t>(promotion)           </a:t>
                </a:r>
                <a:r>
                  <a:rPr lang="en-US" dirty="0">
                    <a:solidFill>
                      <a:srgbClr val="0000FF"/>
                    </a:solidFill>
                    <a:sym typeface="Wingdings" pitchFamily="2" charset="2"/>
                  </a:rPr>
                  <a:t>and</a:t>
                </a:r>
                <a:r>
                  <a:rPr lang="en-US" dirty="0">
                    <a:sym typeface="Wingdings" pitchFamily="2" charset="2"/>
                  </a:rPr>
                  <a:t>             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*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 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w</a:t>
                </a:r>
                <a:r>
                  <a:rPr lang="en-US" baseline="-25000" dirty="0" err="1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j</a:t>
                </a:r>
                <a:r>
                  <a:rPr lang="en-US" baseline="-25000" dirty="0" smtClean="0">
                    <a:solidFill>
                      <a:srgbClr val="FF0000"/>
                    </a:solidFill>
                    <a:latin typeface="Calibri"/>
                    <a:sym typeface="Wingdings" pitchFamily="2" charset="2"/>
                  </a:rPr>
                  <a:t>*</a:t>
                </a:r>
                <a:r>
                  <a:rPr lang="en-US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– x </a:t>
                </a:r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1"/>
                <a:r>
                  <a:rPr lang="en-US" sz="2000" dirty="0" smtClean="0"/>
                  <a:t>Other weight vectors are not being updated.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1524000"/>
                <a:ext cx="8305800" cy="4724400"/>
              </a:xfrm>
              <a:blipFill>
                <a:blip r:embed="rId3"/>
                <a:stretch>
                  <a:fillRect l="-661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1:</a:t>
            </a:r>
            <a:br>
              <a:rPr lang="en-US" sz="2800" dirty="0" smtClean="0"/>
            </a:br>
            <a:r>
              <a:rPr lang="en-US" sz="2000" dirty="0" smtClean="0"/>
              <a:t>Multiclass Classification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75</a:t>
            </a:fld>
            <a:endParaRPr lang="en-US" altLang="zh-TW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8200" y="1371600"/>
            <a:ext cx="1442879" cy="1111634"/>
            <a:chOff x="1514188" y="1266209"/>
            <a:chExt cx="1442879" cy="1111634"/>
          </a:xfrm>
        </p:grpSpPr>
        <p:sp>
          <p:nvSpPr>
            <p:cNvPr id="26" name="Oval 2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2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Oval 34"/>
            <p:cNvSpPr/>
            <p:nvPr/>
          </p:nvSpPr>
          <p:spPr>
            <a:xfrm>
              <a:off x="2147645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/>
            <p:cNvSpPr/>
            <p:nvPr/>
          </p:nvSpPr>
          <p:spPr>
            <a:xfrm>
              <a:off x="1670496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Oval 3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37"/>
            <p:cNvSpPr/>
            <p:nvPr/>
          </p:nvSpPr>
          <p:spPr>
            <a:xfrm>
              <a:off x="1514188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1670496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76800" y="1219200"/>
            <a:ext cx="386455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From the full dataset, construct three binary classifiers, one for each class</a:t>
            </a:r>
            <a:endParaRPr lang="en-US" sz="2400" dirty="0">
              <a:latin typeface="+mn-lt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08492" y="2957388"/>
            <a:ext cx="2210015" cy="2282425"/>
            <a:chOff x="524528" y="3574143"/>
            <a:chExt cx="2210015" cy="2282425"/>
          </a:xfrm>
        </p:grpSpPr>
        <p:grpSp>
          <p:nvGrpSpPr>
            <p:cNvPr id="47" name="Group 46"/>
            <p:cNvGrpSpPr/>
            <p:nvPr/>
          </p:nvGrpSpPr>
          <p:grpSpPr>
            <a:xfrm>
              <a:off x="730810" y="3665014"/>
              <a:ext cx="1442879" cy="1111634"/>
              <a:chOff x="1514188" y="1266209"/>
              <a:chExt cx="1442879" cy="11116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880278" y="1373156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87225" y="126620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23970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40698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0278" y="163887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86866" y="17458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47645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0496" y="2005173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3477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14188" y="211212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4875" y="22708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70496" y="227089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50120" y="18982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3174" y="137315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79919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6647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36227" y="158540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524528" y="3574143"/>
              <a:ext cx="1634351" cy="100624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741139" y="5025571"/>
              <a:ext cx="199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425734" y="3038739"/>
            <a:ext cx="2540164" cy="2353474"/>
            <a:chOff x="3316814" y="3655494"/>
            <a:chExt cx="2540164" cy="2353474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16814" y="3655494"/>
              <a:ext cx="1999225" cy="1111634"/>
              <a:chOff x="3490452" y="3655494"/>
              <a:chExt cx="1999225" cy="111163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50229" y="3655494"/>
                <a:ext cx="1439989" cy="1111634"/>
                <a:chOff x="3750229" y="3655494"/>
                <a:chExt cx="1439989" cy="11116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113429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20376" y="365549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57121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73849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13429" y="402816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20017" y="41351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380796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906537" y="4394458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79518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750229" y="4501405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58026" y="4660180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906537" y="4660181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83271" y="42875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976325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713070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029798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69378" y="397469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3490452" y="4192893"/>
                <a:ext cx="1999225" cy="366295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3605316" y="5177971"/>
              <a:ext cx="22516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693040" y="2779782"/>
            <a:ext cx="2292472" cy="2637363"/>
            <a:chOff x="6709076" y="3396537"/>
            <a:chExt cx="2292472" cy="2637363"/>
          </a:xfrm>
        </p:grpSpPr>
        <p:grpSp>
          <p:nvGrpSpPr>
            <p:cNvPr id="138" name="Group 137"/>
            <p:cNvGrpSpPr/>
            <p:nvPr/>
          </p:nvGrpSpPr>
          <p:grpSpPr>
            <a:xfrm>
              <a:off x="6709076" y="3396537"/>
              <a:ext cx="1442879" cy="1556463"/>
              <a:chOff x="6828113" y="3396537"/>
              <a:chExt cx="1442879" cy="155646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828113" y="3762441"/>
                <a:ext cx="1442879" cy="1111634"/>
                <a:chOff x="6828113" y="3762441"/>
                <a:chExt cx="1442879" cy="1111634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7194203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01150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037895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54623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194203" y="413511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00791" y="42420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61570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984421" y="450140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257402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28113" y="460835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438800" y="476712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984421" y="476712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8164045" y="43944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57099" y="3869388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93844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110572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950152" y="408163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cxnSp>
            <p:nvCxnSpPr>
              <p:cNvPr id="129" name="Straight Connector 128"/>
              <p:cNvCxnSpPr/>
              <p:nvPr/>
            </p:nvCxnSpPr>
            <p:spPr>
              <a:xfrm>
                <a:off x="7436988" y="3396537"/>
                <a:ext cx="513164" cy="155646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6719405" y="5202903"/>
              <a:ext cx="22821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0424" y="5554820"/>
            <a:ext cx="615025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n-lt"/>
              </a:rPr>
              <a:t>Winner Take All will predict the right answer. Only the correct label will have a positive score</a:t>
            </a:r>
            <a:endParaRPr lang="en-US" sz="2400" i="1" dirty="0">
              <a:latin typeface="+mn-lt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52476" y="4429135"/>
            <a:ext cx="2112624" cy="1922110"/>
            <a:chOff x="252476" y="4429135"/>
            <a:chExt cx="2112624" cy="1922110"/>
          </a:xfrm>
        </p:grpSpPr>
        <p:sp>
          <p:nvSpPr>
            <p:cNvPr id="141" name="TextBox 140"/>
            <p:cNvSpPr txBox="1"/>
            <p:nvPr/>
          </p:nvSpPr>
          <p:spPr>
            <a:xfrm>
              <a:off x="252476" y="5520248"/>
              <a:ext cx="2112624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Notation: Score for blue label</a:t>
              </a:r>
              <a:endParaRPr lang="en-US" sz="2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4622" y="4429135"/>
              <a:ext cx="1078331" cy="459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4" name="Straight Arrow Connector 143"/>
            <p:cNvCxnSpPr>
              <a:stCxn id="142" idx="1"/>
            </p:cNvCxnSpPr>
            <p:nvPr/>
          </p:nvCxnSpPr>
          <p:spPr>
            <a:xfrm flipH="1">
              <a:off x="325120" y="4658683"/>
              <a:ext cx="369502" cy="86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>
            <a:off x="1772953" y="2230155"/>
            <a:ext cx="15630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772953" y="2230155"/>
            <a:ext cx="2436178" cy="549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787452" y="2227357"/>
            <a:ext cx="5432098" cy="5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Multiclass Classification Summary 2:</a:t>
            </a:r>
            <a:br>
              <a:rPr lang="en-US" sz="2800" dirty="0" smtClean="0"/>
            </a:br>
            <a:r>
              <a:rPr lang="en-US" sz="2000" dirty="0" smtClean="0"/>
              <a:t>One-vs-all may not always work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76</a:t>
            </a:fld>
            <a:endParaRPr lang="en-US" altLang="zh-TW" dirty="0"/>
          </a:p>
        </p:txBody>
      </p:sp>
      <p:sp>
        <p:nvSpPr>
          <p:cNvPr id="46" name="TextBox 45"/>
          <p:cNvSpPr txBox="1"/>
          <p:nvPr/>
        </p:nvSpPr>
        <p:spPr>
          <a:xfrm>
            <a:off x="2823518" y="1391377"/>
            <a:ext cx="5994644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400" dirty="0" smtClean="0">
                <a:latin typeface="+mn-lt"/>
              </a:rPr>
              <a:t> points are not separable with a single binary classifier</a:t>
            </a:r>
          </a:p>
          <a:p>
            <a:r>
              <a:rPr lang="en-US" sz="2400" i="1" dirty="0">
                <a:latin typeface="+mn-lt"/>
              </a:rPr>
              <a:t>The decomposition </a:t>
            </a:r>
            <a:r>
              <a:rPr lang="en-US" sz="2400" i="1" dirty="0" smtClean="0">
                <a:latin typeface="+mn-lt"/>
              </a:rPr>
              <a:t>is not expressive enough!</a:t>
            </a:r>
            <a:endParaRPr lang="en-US" sz="2600" dirty="0">
              <a:latin typeface="+mn-lt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526917" y="3254878"/>
            <a:ext cx="1805181" cy="2751505"/>
            <a:chOff x="526917" y="3254878"/>
            <a:chExt cx="1805181" cy="2751505"/>
          </a:xfrm>
        </p:grpSpPr>
        <p:sp>
          <p:nvSpPr>
            <p:cNvPr id="130" name="TextBox 129"/>
            <p:cNvSpPr txBox="1"/>
            <p:nvPr/>
          </p:nvSpPr>
          <p:spPr>
            <a:xfrm>
              <a:off x="632982" y="4806054"/>
              <a:ext cx="1699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0000FF"/>
                  </a:solidFill>
                  <a:latin typeface="+mn-lt"/>
                </a:rPr>
                <a:t>blue</a:t>
              </a:r>
              <a:r>
                <a:rPr lang="en-US" sz="2400" dirty="0" smtClean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2400" b="1" dirty="0" smtClean="0">
                  <a:latin typeface="+mn-lt"/>
                </a:rPr>
                <a:t>inputs</a:t>
              </a:r>
              <a:endParaRPr lang="en-US" sz="2400" b="1" baseline="30000" dirty="0">
                <a:latin typeface="+mn-lt"/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26917" y="3254878"/>
              <a:ext cx="1634351" cy="1256277"/>
              <a:chOff x="526917" y="3254878"/>
              <a:chExt cx="1634351" cy="125627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26917" y="3254878"/>
                <a:ext cx="1634351" cy="100624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718389" y="3346048"/>
                <a:ext cx="1442879" cy="1165107"/>
                <a:chOff x="704445" y="2828601"/>
                <a:chExt cx="1442879" cy="116510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070535" y="2935548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177482" y="282860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14227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230955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70535" y="320127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291482" y="33616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445850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777123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445850" y="35140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505376" y="388676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860753" y="356756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133734" y="36773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04445" y="367451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315132" y="383328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860753" y="38332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040377" y="34606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933431" y="293554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70176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986904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26484" y="314779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725103" y="1137708"/>
            <a:ext cx="1606995" cy="1465793"/>
            <a:chOff x="725103" y="1137708"/>
            <a:chExt cx="1606995" cy="1465793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1177482" y="1490234"/>
              <a:ext cx="560089" cy="3726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96877" y="1844760"/>
              <a:ext cx="871967" cy="4887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7571" y="1490234"/>
              <a:ext cx="331273" cy="843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68844" y="2317065"/>
              <a:ext cx="263254" cy="2864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6627" y="1137708"/>
              <a:ext cx="50470" cy="36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25103" y="1842348"/>
              <a:ext cx="45983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2647594" y="3346048"/>
            <a:ext cx="1794523" cy="2660335"/>
            <a:chOff x="2586066" y="3346048"/>
            <a:chExt cx="1794523" cy="2660335"/>
          </a:xfrm>
        </p:grpSpPr>
        <p:sp>
          <p:nvSpPr>
            <p:cNvPr id="131" name="TextBox 130"/>
            <p:cNvSpPr txBox="1"/>
            <p:nvPr/>
          </p:nvSpPr>
          <p:spPr>
            <a:xfrm>
              <a:off x="2616010" y="4806054"/>
              <a:ext cx="17645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solidFill>
                    <a:srgbClr val="F79646"/>
                  </a:solidFill>
                  <a:latin typeface="+mn-lt"/>
                </a:rPr>
                <a:t>org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rgbClr val="F79646"/>
                  </a:solidFill>
                  <a:latin typeface="+mn-lt"/>
                </a:rPr>
                <a:t>orange</a:t>
              </a:r>
              <a:r>
                <a:rPr lang="en-US" sz="2400" b="1" dirty="0" smtClean="0">
                  <a:solidFill>
                    <a:schemeClr val="accent2"/>
                  </a:solidFill>
                  <a:latin typeface="+mn-lt"/>
                </a:rPr>
                <a:t> inputs</a:t>
              </a:r>
              <a:endParaRPr lang="en-US" sz="2400" b="1" baseline="30000" dirty="0">
                <a:solidFill>
                  <a:schemeClr val="accent2"/>
                </a:solidFill>
                <a:latin typeface="+mn-lt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605681" y="3346048"/>
              <a:ext cx="1442879" cy="1165107"/>
              <a:chOff x="2607303" y="2828601"/>
              <a:chExt cx="1442879" cy="116510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73393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80340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17085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33813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73393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94340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348708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9981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348708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408234" y="3886761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763611" y="3567565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36592" y="3677310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07303" y="3674512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17990" y="3833287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763611" y="3833288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943235" y="34606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36289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573034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89762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29342" y="314779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2586066" y="3640615"/>
              <a:ext cx="1482109" cy="105816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910492" y="1221913"/>
            <a:ext cx="1421606" cy="1165107"/>
            <a:chOff x="1535461" y="1266209"/>
            <a:chExt cx="1421606" cy="1165107"/>
          </a:xfrm>
        </p:grpSpPr>
        <p:sp>
          <p:nvSpPr>
            <p:cNvPr id="186" name="Oval 18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01225" y="17992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255593" y="1745825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55593" y="19516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315119" y="2324369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1691769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35461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0" name="Oval 199"/>
            <p:cNvSpPr/>
            <p:nvPr/>
          </p:nvSpPr>
          <p:spPr>
            <a:xfrm>
              <a:off x="1691769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16029" y="3154379"/>
            <a:ext cx="2031442" cy="2852004"/>
            <a:chOff x="4417276" y="3154379"/>
            <a:chExt cx="2031442" cy="2852004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126011" y="3154379"/>
              <a:ext cx="513164" cy="155646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40170" y="4806054"/>
              <a:ext cx="19085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n-lt"/>
                </a:rPr>
                <a:t>w</a:t>
              </a:r>
              <a:r>
                <a:rPr lang="en-US" sz="2400" b="1" baseline="-25000" dirty="0" err="1" smtClean="0">
                  <a:latin typeface="+mn-lt"/>
                </a:rPr>
                <a:t>black</a:t>
              </a:r>
              <a:r>
                <a:rPr lang="en-US" sz="2400" baseline="30000" dirty="0" err="1" smtClean="0">
                  <a:latin typeface="+mn-lt"/>
                </a:rPr>
                <a:t>T</a:t>
              </a:r>
              <a:r>
                <a:rPr lang="en-US" sz="2400" b="1" dirty="0" err="1" smtClean="0">
                  <a:latin typeface="+mn-lt"/>
                </a:rPr>
                <a:t>x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en-US" sz="2400" dirty="0" smtClean="0">
                  <a:latin typeface="+mn-lt"/>
                </a:rPr>
                <a:t> &gt; 0 for 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black inputs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417276" y="3346048"/>
              <a:ext cx="1442879" cy="1165107"/>
              <a:chOff x="4403332" y="2828601"/>
              <a:chExt cx="1442879" cy="116510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769422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76369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613114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29842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769422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90369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5144737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476010" y="33082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44737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204263" y="388676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59640" y="356756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832621" y="367731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403332" y="36745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14019" y="383328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559640" y="383328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739264" y="34606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632318" y="2935548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69063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685791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25371" y="314779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647471" y="3346048"/>
            <a:ext cx="1442879" cy="1998558"/>
            <a:chOff x="6647471" y="3346048"/>
            <a:chExt cx="1442879" cy="1998558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47471" y="3346048"/>
              <a:ext cx="1442879" cy="1165107"/>
              <a:chOff x="6491163" y="3346048"/>
              <a:chExt cx="1442879" cy="116510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6857253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64200" y="33460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700945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17673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857253" y="37187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078200" y="38791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232568" y="3825664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63841" y="38256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32568" y="40315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292094" y="440420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647471" y="40850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920452" y="419475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491163" y="419195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101850" y="435073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647471" y="435073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827095" y="39780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720149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456894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773622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13202" y="366524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600"/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7117039" y="4882941"/>
              <a:ext cx="919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???</a:t>
              </a:r>
              <a:endPara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 3: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 Learning: One-vs-all classification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77</a:t>
            </a:fld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41437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Use any binary classifier learning algorithm</a:t>
            </a:r>
            <a:endParaRPr lang="en-US" dirty="0"/>
          </a:p>
          <a:p>
            <a:r>
              <a:rPr lang="en-US" dirty="0" smtClean="0">
                <a:solidFill>
                  <a:srgbClr val="CC3333"/>
                </a:solidFill>
              </a:rPr>
              <a:t>Potential Problems</a:t>
            </a:r>
          </a:p>
          <a:p>
            <a:pPr lvl="1"/>
            <a:r>
              <a:rPr lang="en-US" dirty="0" smtClean="0"/>
              <a:t>Calibration issues</a:t>
            </a:r>
          </a:p>
          <a:p>
            <a:pPr lvl="2"/>
            <a:r>
              <a:rPr lang="en-US" dirty="0" smtClean="0"/>
              <a:t>We are comparing scores produced by K classifiers trained independently. No reason for the scores to be in the same numerical range!</a:t>
            </a:r>
          </a:p>
          <a:p>
            <a:pPr lvl="1"/>
            <a:r>
              <a:rPr lang="en-US" dirty="0" smtClean="0"/>
              <a:t>Train vs. Train</a:t>
            </a:r>
            <a:endParaRPr lang="en-US" dirty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account for how the final predictor will be used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not optimize any </a:t>
            </a:r>
            <a:r>
              <a:rPr lang="en-US" b="1" dirty="0"/>
              <a:t>global</a:t>
            </a:r>
            <a:r>
              <a:rPr lang="en-US" dirty="0"/>
              <a:t> measure of correctness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3366CC"/>
                </a:solidFill>
              </a:rPr>
              <a:t>Yet, works fairly well </a:t>
            </a:r>
          </a:p>
          <a:p>
            <a:pPr lvl="2"/>
            <a:r>
              <a:rPr lang="en-US" dirty="0" smtClean="0"/>
              <a:t>In most cases, especially in high dimensional problems (everything is already linearly separable).  </a:t>
            </a:r>
          </a:p>
        </p:txBody>
      </p:sp>
    </p:spTree>
    <p:extLst>
      <p:ext uri="{BB962C8B-B14F-4D97-AF65-F5344CB8AC3E}">
        <p14:creationId xmlns:p14="http://schemas.microsoft.com/office/powerpoint/2010/main" val="22284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534400" cy="620889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Summary 4: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Global Multiclass Approach </a:t>
            </a:r>
            <a:r>
              <a:rPr lang="en-US" sz="1800" dirty="0" smtClean="0"/>
              <a:t>[Constraint Classification, Har-Peled et. al ‘02]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</p:spPr>
            <p:txBody>
              <a:bodyPr>
                <a:normAutofit lnSpcReduction="10000"/>
              </a:bodyPr>
              <a:lstStyle/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Create </a:t>
                </a:r>
                <a:r>
                  <a:rPr lang="en-US" sz="2400" dirty="0"/>
                  <a:t>K classifiers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b="1" dirty="0"/>
                  <a:t>w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b="1" dirty="0" err="1" smtClean="0"/>
                  <a:t>w</a:t>
                </a:r>
                <a:r>
                  <a:rPr lang="en-US" sz="2400" baseline="-25000" dirty="0" err="1" smtClean="0"/>
                  <a:t>K.</a:t>
                </a:r>
                <a:r>
                  <a:rPr lang="en-US" sz="2400" baseline="-25000" dirty="0" smtClean="0"/>
                  <a:t> ; </a:t>
                </a:r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dirty="0" smtClean="0"/>
                  <a:t>Predict with WTA: </a:t>
                </a:r>
                <a:r>
                  <a:rPr lang="en-US" sz="2400" dirty="0" err="1"/>
                  <a:t>argmax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w</a:t>
                </a:r>
                <a:r>
                  <a:rPr lang="en-US" sz="2400" baseline="-25000" dirty="0" err="1"/>
                  <a:t>i</a:t>
                </a:r>
                <a:r>
                  <a:rPr lang="en-US" sz="2400" baseline="30000" dirty="0" err="1"/>
                  <a:t>T</a:t>
                </a:r>
                <a:r>
                  <a:rPr lang="en-US" sz="2400" b="1" dirty="0" err="1"/>
                  <a:t>x</a:t>
                </a:r>
                <a:endParaRPr lang="en-US" sz="2400" b="1" dirty="0"/>
              </a:p>
              <a:p>
                <a:pPr marL="403225" lvl="1" indent="-403225">
                  <a:spcBef>
                    <a:spcPts val="750"/>
                  </a:spcBef>
                </a:pPr>
                <a:endParaRPr lang="en-US" sz="2400" dirty="0" smtClean="0"/>
              </a:p>
              <a:p>
                <a:pPr marL="403225" lvl="1" indent="-403225">
                  <a:spcBef>
                    <a:spcPts val="750"/>
                  </a:spcBef>
                </a:pPr>
                <a:r>
                  <a:rPr lang="en-US" sz="2400" b="1" dirty="0" smtClean="0"/>
                  <a:t>But</a:t>
                </a:r>
                <a:r>
                  <a:rPr lang="en-US" sz="2400" dirty="0" smtClean="0"/>
                  <a:t>, train differently: </a:t>
                </a:r>
              </a:p>
              <a:p>
                <a:pPr marL="803275" lvl="2" indent="-403225">
                  <a:spcBef>
                    <a:spcPts val="750"/>
                  </a:spcBef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examples with label i, we </a:t>
                </a:r>
                <a:r>
                  <a:rPr lang="en-US" sz="2000" dirty="0" smtClean="0"/>
                  <a:t>want </a:t>
                </a:r>
                <a:r>
                  <a:rPr lang="en-US" sz="2000" i="1" dirty="0" smtClean="0"/>
                  <a:t> </a:t>
                </a:r>
                <a:br>
                  <a:rPr lang="en-US" sz="2000" i="1" dirty="0" smtClean="0"/>
                </a:br>
                <a:r>
                  <a:rPr lang="en-US" sz="2000" i="1" dirty="0" smtClean="0"/>
                  <a:t>			</a:t>
                </a:r>
                <a:r>
                  <a:rPr lang="en-US" sz="2000" b="1" i="1" dirty="0" err="1" smtClean="0"/>
                  <a:t>w</a:t>
                </a:r>
                <a:r>
                  <a:rPr lang="en-US" sz="2000" i="1" baseline="-25000" dirty="0" err="1" smtClean="0"/>
                  <a:t>i</a:t>
                </a:r>
                <a:r>
                  <a:rPr lang="en-US" sz="2000" i="1" baseline="30000" dirty="0" err="1" smtClean="0"/>
                  <a:t>T</a:t>
                </a:r>
                <a:r>
                  <a:rPr lang="en-US" sz="2000" b="1" i="1" dirty="0" err="1" smtClean="0"/>
                  <a:t>x</a:t>
                </a:r>
                <a:r>
                  <a:rPr lang="en-US" sz="2000" i="1" dirty="0" smtClean="0"/>
                  <a:t> </a:t>
                </a:r>
                <a:r>
                  <a:rPr lang="en-US" sz="2000" i="1" dirty="0"/>
                  <a:t>&gt; </a:t>
                </a:r>
                <a:r>
                  <a:rPr lang="en-US" sz="2000" b="1" i="1" dirty="0" err="1"/>
                  <a:t>w</a:t>
                </a:r>
                <a:r>
                  <a:rPr lang="en-US" sz="2000" i="1" baseline="-25000" dirty="0" err="1"/>
                  <a:t>j</a:t>
                </a:r>
                <a:r>
                  <a:rPr lang="en-US" sz="2000" i="1" baseline="30000" dirty="0" err="1"/>
                  <a:t>T</a:t>
                </a:r>
                <a:r>
                  <a:rPr lang="en-US" sz="2000" b="1" i="1" dirty="0" err="1"/>
                  <a:t>x</a:t>
                </a:r>
                <a:r>
                  <a:rPr lang="en-US" sz="2000" b="1" i="1" dirty="0"/>
                  <a:t> </a:t>
                </a:r>
                <a:r>
                  <a:rPr lang="en-US" sz="2000" i="1" dirty="0"/>
                  <a:t>for all </a:t>
                </a:r>
                <a:r>
                  <a:rPr lang="en-US" sz="2000" i="1" dirty="0" smtClean="0"/>
                  <a:t>j</a:t>
                </a:r>
                <a:endParaRPr lang="en-US" sz="2000" dirty="0" smtClean="0"/>
              </a:p>
              <a:p>
                <a:r>
                  <a:rPr lang="en-US" b="1" dirty="0" smtClean="0">
                    <a:solidFill>
                      <a:srgbClr val="3C58AD"/>
                    </a:solidFill>
                  </a:rPr>
                  <a:t>Training:</a:t>
                </a:r>
                <a:r>
                  <a:rPr lang="en-US" dirty="0" smtClean="0">
                    <a:solidFill>
                      <a:srgbClr val="3C58AD"/>
                    </a:solidFill>
                  </a:rPr>
                  <a:t> </a:t>
                </a:r>
                <a:r>
                  <a:rPr lang="en-US" altLang="zh-TW" dirty="0" smtClean="0"/>
                  <a:t>For </a:t>
                </a:r>
                <a:r>
                  <a:rPr lang="en-US" altLang="zh-TW" dirty="0"/>
                  <a:t>each training example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:         </a:t>
                </a: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dirty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altLang="zh-TW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600" dirty="0" smtClean="0"/>
                  <a:t>  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if</a:t>
                </a:r>
                <a:r>
                  <a:rPr lang="en-US" altLang="zh-TW" sz="2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600" b="1" i="1" dirty="0" smtClean="0">
                  <a:latin typeface="Cambria Math" panose="02040503050406030204" pitchFamily="18" charset="0"/>
                </a:endParaRP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600" b="1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        (promote)</a:t>
                </a:r>
              </a:p>
              <a:p>
                <a:pPr marL="342900" lvl="2" indent="0">
                  <a:spcBef>
                    <a:spcPts val="750"/>
                  </a:spcBef>
                  <a:buNone/>
                </a:pPr>
                <a:r>
                  <a:rPr lang="en-US" altLang="zh-TW" sz="2200" dirty="0"/>
                  <a:t>	 </a:t>
                </a:r>
                <a:r>
                  <a:rPr lang="en-US" altLang="zh-TW" sz="22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b="0" i="1" dirty="0" smtClean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sz="2600" b="1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 dirty="0">
                                <a:solidFill>
                                  <a:srgbClr val="3C58AD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        </a:t>
                </a:r>
                <a:r>
                  <a:rPr lang="en-US" sz="2200" dirty="0" smtClean="0"/>
                  <a:t>(demote)</a:t>
                </a: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5236"/>
                <a:ext cx="8229600" cy="5135564"/>
              </a:xfrm>
              <a:blipFill>
                <a:blip r:embed="rId3"/>
                <a:stretch>
                  <a:fillRect l="-519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600" dirty="0" smtClean="0"/>
                  <a:t>: learning rate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4" y="5146357"/>
                <a:ext cx="2253566" cy="492443"/>
              </a:xfrm>
              <a:prstGeom prst="rect">
                <a:avLst/>
              </a:prstGeom>
              <a:blipFill>
                <a:blip r:embed="rId4"/>
                <a:stretch>
                  <a:fillRect t="-11111" r="-783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13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 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24000"/>
            <a:ext cx="7924800" cy="4724400"/>
          </a:xfrm>
        </p:spPr>
        <p:txBody>
          <a:bodyPr/>
          <a:lstStyle/>
          <a:p>
            <a:r>
              <a:rPr lang="en-US" sz="2000" dirty="0" smtClean="0"/>
              <a:t>The hypothesis learned above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more expressive </a:t>
            </a:r>
            <a:r>
              <a:rPr lang="en-US" sz="2000" dirty="0"/>
              <a:t>than when the </a:t>
            </a:r>
            <a:r>
              <a:rPr lang="en-US" sz="2000" dirty="0" err="1"/>
              <a:t>OvA</a:t>
            </a:r>
            <a:r>
              <a:rPr lang="en-US" sz="2000" dirty="0"/>
              <a:t> assumption is used. </a:t>
            </a:r>
            <a:endParaRPr lang="en-US" sz="2000" dirty="0" smtClean="0"/>
          </a:p>
          <a:p>
            <a:r>
              <a:rPr lang="en-US" sz="2000" dirty="0" smtClean="0"/>
              <a:t>Any </a:t>
            </a:r>
            <a:r>
              <a:rPr lang="en-US" sz="2000" dirty="0" smtClean="0">
                <a:solidFill>
                  <a:srgbClr val="FF0000"/>
                </a:solidFill>
              </a:rPr>
              <a:t>linear learning algorithm </a:t>
            </a:r>
            <a:r>
              <a:rPr lang="en-US" sz="2000" dirty="0" smtClean="0"/>
              <a:t>can be used, and algorithmic-specific </a:t>
            </a:r>
            <a:r>
              <a:rPr lang="en-US" sz="2000" dirty="0"/>
              <a:t>properties are maintained </a:t>
            </a:r>
            <a:r>
              <a:rPr lang="en-US" sz="2000" dirty="0" smtClean="0"/>
              <a:t>(e.g., attribute </a:t>
            </a:r>
            <a:r>
              <a:rPr lang="en-US" sz="2000" dirty="0"/>
              <a:t>efficiency </a:t>
            </a:r>
            <a:r>
              <a:rPr lang="en-US" sz="2000" dirty="0" smtClean="0"/>
              <a:t>if using winnow.)</a:t>
            </a:r>
            <a:endParaRPr lang="en-US" sz="2000" dirty="0"/>
          </a:p>
          <a:p>
            <a:r>
              <a:rPr lang="en-US" sz="2000" dirty="0" smtClean="0"/>
              <a:t>E.g., the </a:t>
            </a:r>
            <a:r>
              <a:rPr lang="en-US" sz="2000" dirty="0"/>
              <a:t>multiclass support vector machine can be implemented by learning </a:t>
            </a:r>
            <a:r>
              <a:rPr lang="en-US" sz="2000" dirty="0" smtClean="0"/>
              <a:t>a hyperplane </a:t>
            </a:r>
            <a:r>
              <a:rPr lang="en-US" sz="2000" dirty="0"/>
              <a:t>to separate P(S) with maximal margin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As a byproduct of the linear separability observation, we get a natural notion of a </a:t>
            </a:r>
            <a:r>
              <a:rPr lang="en-US" sz="2000" dirty="0" smtClean="0">
                <a:solidFill>
                  <a:srgbClr val="0000FF"/>
                </a:solidFill>
              </a:rPr>
              <a:t>margin in the multi-class case</a:t>
            </a:r>
            <a:r>
              <a:rPr lang="en-US" sz="2000" dirty="0" smtClean="0"/>
              <a:t>, inherited from the  binary separability in the </a:t>
            </a:r>
            <a:r>
              <a:rPr lang="en-US" sz="2000" dirty="0" err="1" smtClean="0"/>
              <a:t>nk</a:t>
            </a:r>
            <a:r>
              <a:rPr lang="en-US" sz="2000" dirty="0" smtClean="0"/>
              <a:t>-dimensional space.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Given example  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az-Cyrl-A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R</a:t>
            </a:r>
            <a:r>
              <a:rPr lang="en-US" sz="2000" baseline="30000" dirty="0" err="1" smtClean="0">
                <a:latin typeface="Calibri"/>
              </a:rPr>
              <a:t>nk</a:t>
            </a:r>
            <a:r>
              <a:rPr lang="en-US" sz="2000" dirty="0" smtClean="0"/>
              <a:t>,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,w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Consequently, given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az-Cyrl-AZ" sz="1600" dirty="0">
                <a:latin typeface="cmsy10"/>
              </a:rPr>
              <a:t>Є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R</a:t>
            </a:r>
            <a:r>
              <a:rPr lang="en-US" sz="2000" baseline="30000" dirty="0" smtClean="0">
                <a:latin typeface="Calibri"/>
              </a:rPr>
              <a:t>n</a:t>
            </a:r>
            <a:r>
              <a:rPr lang="en-US" sz="2000" dirty="0" smtClean="0"/>
              <a:t>, labeled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 smtClean="0"/>
              <a:t>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margin(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x,w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min</a:t>
            </a:r>
            <a:r>
              <a:rPr lang="en-US" baseline="-50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i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Calibri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</a:rPr>
              <a:t>j</a:t>
            </a:r>
            <a:r>
              <a:rPr lang="en-US" baseline="30000" dirty="0" err="1">
                <a:solidFill>
                  <a:srgbClr val="FF0000"/>
                </a:solidFill>
                <a:latin typeface="Calibri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x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05600" y="26581"/>
            <a:ext cx="2127249" cy="1346200"/>
            <a:chOff x="3893" y="2756"/>
            <a:chExt cx="1488" cy="12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SVM Objective Function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385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The </a:t>
                </a:r>
                <a:r>
                  <a:rPr lang="en-US" sz="2000" dirty="0">
                    <a:latin typeface="Calibri" pitchFamily="34" charset="0"/>
                  </a:rPr>
                  <a:t>problem we solved is: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Min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½ ||w||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alibri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+ 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 smtClean="0">
                    <a:latin typeface="Calibri" pitchFamily="34" charset="0"/>
                  </a:rPr>
                  <a:t>Where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pitchFamily="34" charset="0"/>
                  </a:rPr>
                  <a:t>&gt; 0 </a:t>
                </a:r>
                <a:r>
                  <a:rPr lang="en-US" sz="2000" dirty="0" smtClean="0">
                    <a:latin typeface="Calibri" pitchFamily="34" charset="0"/>
                  </a:rPr>
                  <a:t>is called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</a:rPr>
                  <a:t>a slack variable</a:t>
                </a:r>
                <a:r>
                  <a:rPr lang="en-US" sz="2000" dirty="0" smtClean="0">
                    <a:latin typeface="Calibri" pitchFamily="34" charset="0"/>
                  </a:rPr>
                  <a:t>, and is defined </a:t>
                </a:r>
                <a:r>
                  <a:rPr lang="en-US" sz="2000" dirty="0">
                    <a:latin typeface="Calibri" pitchFamily="34" charset="0"/>
                  </a:rPr>
                  <a:t>by: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= max(0, </a:t>
                </a:r>
                <a:r>
                  <a:rPr lang="en-US" sz="1800" dirty="0" smtClean="0">
                    <a:latin typeface="Times New Roman"/>
                  </a:rPr>
                  <a:t>1 </a:t>
                </a:r>
                <a:r>
                  <a:rPr lang="en-US" sz="1800" dirty="0"/>
                  <a:t>– </a:t>
                </a:r>
                <a:r>
                  <a:rPr lang="en-US" sz="1800" dirty="0" err="1"/>
                  <a:t>y</a:t>
                </a:r>
                <a:r>
                  <a:rPr lang="en-US" sz="1800" baseline="-250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Calibri" pitchFamily="34" charset="0"/>
                  </a:rPr>
                  <a:t>)</a:t>
                </a:r>
                <a:r>
                  <a:rPr lang="en-US" sz="1800" dirty="0" smtClean="0"/>
                  <a:t> </a:t>
                </a:r>
                <a:endParaRPr lang="en-US" sz="1800" dirty="0">
                  <a:latin typeface="Calibri" pitchFamily="34" charset="0"/>
                </a:endParaRPr>
              </a:p>
              <a:p>
                <a:pPr lvl="1"/>
                <a:r>
                  <a:rPr lang="en-US" sz="1800" dirty="0" smtClean="0"/>
                  <a:t>Equivalently, we can say that: </a:t>
                </a:r>
                <a:r>
                  <a:rPr lang="en-US" sz="1800" dirty="0" err="1" smtClean="0"/>
                  <a:t>y</a:t>
                </a:r>
                <a:r>
                  <a:rPr lang="en-US" sz="1800" baseline="-25000" dirty="0" err="1" smtClean="0"/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w</a:t>
                </a:r>
                <a:r>
                  <a:rPr lang="en-US" sz="1800" baseline="30000" dirty="0" err="1"/>
                  <a:t>t</a:t>
                </a:r>
                <a:r>
                  <a:rPr lang="en-US" sz="1800" dirty="0" err="1"/>
                  <a:t>x</a:t>
                </a:r>
                <a:r>
                  <a:rPr lang="en-US" sz="1800" baseline="-25000" dirty="0" err="1"/>
                  <a:t>i</a:t>
                </a:r>
                <a:r>
                  <a:rPr lang="en-US" sz="1800" dirty="0" smtClean="0">
                    <a:latin typeface="Times New Roman"/>
                  </a:rPr>
                  <a:t>  </a:t>
                </a:r>
                <a:r>
                  <a:rPr lang="en-US" sz="1800" dirty="0" smtClean="0">
                    <a:latin typeface="cmsy10"/>
                  </a:rPr>
                  <a:t>¸</a:t>
                </a:r>
                <a:r>
                  <a:rPr lang="en-US" sz="1800" dirty="0" smtClean="0">
                    <a:latin typeface="Calibri" pitchFamily="34" charset="0"/>
                  </a:rPr>
                  <a:t>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Calibri" pitchFamily="34" charset="0"/>
                  </a:rPr>
                  <a:t> </a:t>
                </a:r>
                <a:r>
                  <a:rPr lang="en-US" sz="1800" dirty="0" smtClean="0">
                    <a:latin typeface="cmsy10"/>
                  </a:rPr>
                  <a:t>≥</a:t>
                </a:r>
                <a:r>
                  <a:rPr lang="en-US" sz="1800" dirty="0" smtClean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And this </a:t>
                </a:r>
                <a:r>
                  <a:rPr lang="en-US" sz="2000" dirty="0">
                    <a:latin typeface="Calibri" pitchFamily="34" charset="0"/>
                  </a:rPr>
                  <a:t>can be written </a:t>
                </a:r>
                <a:r>
                  <a:rPr lang="en-US" sz="2000" dirty="0" smtClean="0">
                    <a:latin typeface="Calibri" pitchFamily="34" charset="0"/>
                  </a:rPr>
                  <a:t>as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               Min  ½ </a:t>
                </a:r>
                <a:r>
                  <a:rPr lang="en-US" sz="2000" dirty="0">
                    <a:solidFill>
                      <a:srgbClr val="FF0000"/>
                    </a:solidFill>
                  </a:rPr>
                  <a:t>||w||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+           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 </a:t>
                </a:r>
                <a:r>
                  <a:rPr lang="en-US" sz="20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000" dirty="0" smtClean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 smtClean="0">
                    <a:latin typeface="Calibri" pitchFamily="34" charset="0"/>
                  </a:rPr>
                  <a:t>General </a:t>
                </a:r>
                <a:r>
                  <a:rPr lang="en-US" sz="2000" dirty="0">
                    <a:latin typeface="Calibri" pitchFamily="34" charset="0"/>
                  </a:rPr>
                  <a:t>Form of a learning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Minimize empirical loss, </a:t>
                </a:r>
                <a:r>
                  <a:rPr lang="en-US" sz="1800" dirty="0" smtClean="0">
                    <a:latin typeface="Calibri" pitchFamily="34" charset="0"/>
                  </a:rPr>
                  <a:t>and Regularize </a:t>
                </a:r>
                <a:r>
                  <a:rPr lang="en-US" sz="1800" dirty="0">
                    <a:latin typeface="Calibri" pitchFamily="34" charset="0"/>
                  </a:rPr>
                  <a:t>(to avoid over fitting)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Calibri" pitchFamily="34" charset="0"/>
                  </a:rPr>
                  <a:t>Theoretically motivated improvement over the original algorithm we’ve </a:t>
                </a:r>
                <a:r>
                  <a:rPr lang="en-US" sz="1800" dirty="0" smtClean="0">
                    <a:latin typeface="Calibri" pitchFamily="34" charset="0"/>
                  </a:rPr>
                  <a:t>seen </a:t>
                </a:r>
                <a:r>
                  <a:rPr lang="en-US" sz="1800" dirty="0">
                    <a:latin typeface="Calibri" pitchFamily="34" charset="0"/>
                  </a:rPr>
                  <a:t>at the beginning of the semester.</a:t>
                </a:r>
              </a:p>
            </p:txBody>
          </p:sp>
        </mc:Choice>
        <mc:Fallback xmlns="">
          <p:sp>
            <p:nvSpPr>
              <p:cNvPr id="633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990600" y="1219200"/>
                <a:ext cx="8153400" cy="5029200"/>
              </a:xfrm>
              <a:blipFill>
                <a:blip r:embed="rId3"/>
                <a:stretch>
                  <a:fillRect l="-673" t="-1212" r="-75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5153025" y="4267200"/>
            <a:ext cx="38862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Can </a:t>
            </a:r>
            <a:r>
              <a:rPr lang="en-US" sz="1800" u="none" dirty="0">
                <a:latin typeface="Calibri" pitchFamily="34" charset="0"/>
              </a:rPr>
              <a:t>be replaced by other </a:t>
            </a:r>
            <a:r>
              <a:rPr lang="en-US" sz="1800" b="1" u="none" dirty="0">
                <a:latin typeface="Calibri" pitchFamily="34" charset="0"/>
              </a:rPr>
              <a:t>loss </a:t>
            </a:r>
            <a:r>
              <a:rPr lang="en-US" sz="1800" b="1" u="none" dirty="0" smtClean="0">
                <a:latin typeface="Calibri" pitchFamily="34" charset="0"/>
              </a:rPr>
              <a:t>functions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657225" y="4267200"/>
            <a:ext cx="4038600" cy="68580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>
                <a:latin typeface="Calibri" pitchFamily="34" charset="0"/>
              </a:rPr>
              <a:t>Can be replaced by other </a:t>
            </a:r>
            <a:r>
              <a:rPr lang="en-US" sz="1800" b="1" u="none" dirty="0">
                <a:latin typeface="Calibri" pitchFamily="34" charset="0"/>
              </a:rPr>
              <a:t>regularization functions</a:t>
            </a:r>
            <a:r>
              <a:rPr lang="en-US" sz="1800" u="none" dirty="0">
                <a:latin typeface="Calibri" pitchFamily="34" charset="0"/>
              </a:rPr>
              <a:t> </a:t>
            </a:r>
            <a:r>
              <a:rPr lang="en-US" sz="1800" u="none" dirty="0" smtClean="0">
                <a:latin typeface="Calibri" pitchFamily="34" charset="0"/>
              </a:rPr>
              <a:t> 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5877719" y="2753519"/>
            <a:ext cx="131762" cy="1981200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752600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3452019" y="32900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2693988" y="3810000"/>
            <a:ext cx="2030412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3038085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2263"/>
            <a:ext cx="7162800" cy="4084637"/>
          </a:xfrm>
        </p:spPr>
      </p:pic>
    </p:spTree>
    <p:extLst>
      <p:ext uri="{BB962C8B-B14F-4D97-AF65-F5344CB8AC3E}">
        <p14:creationId xmlns:p14="http://schemas.microsoft.com/office/powerpoint/2010/main" val="32747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Margin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44650"/>
            <a:ext cx="7162800" cy="3979863"/>
          </a:xfrm>
        </p:spPr>
      </p:pic>
    </p:spTree>
    <p:extLst>
      <p:ext uri="{BB962C8B-B14F-4D97-AF65-F5344CB8AC3E}">
        <p14:creationId xmlns:p14="http://schemas.microsoft.com/office/powerpoint/2010/main" val="12586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Classification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scheme presented can be generalized to provide a uniform view for multiple types of problems: multi-class</a:t>
            </a:r>
            <a:r>
              <a:rPr lang="en-US" sz="2000" dirty="0"/>
              <a:t>, multi-label, category-ranking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Reduces learning to a </a:t>
            </a:r>
            <a:r>
              <a:rPr lang="en-US" sz="2000" i="1" dirty="0"/>
              <a:t>single</a:t>
            </a:r>
            <a:r>
              <a:rPr lang="en-US" sz="2000" dirty="0"/>
              <a:t> binary learning task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Captures theoretical properties of binary algorithm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Experimentally verified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Naturally extends Perceptron, SVM, etc...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i="1" dirty="0" smtClean="0"/>
              <a:t>It is called “</a:t>
            </a:r>
            <a:r>
              <a:rPr lang="en-US" sz="2000" i="1" dirty="0" smtClean="0">
                <a:solidFill>
                  <a:srgbClr val="FF0000"/>
                </a:solidFill>
              </a:rPr>
              <a:t>constraint classification</a:t>
            </a:r>
            <a:r>
              <a:rPr lang="en-US" sz="2000" i="1" dirty="0" smtClean="0"/>
              <a:t>” since it does it all by </a:t>
            </a:r>
            <a:r>
              <a:rPr lang="en-US" sz="2000" i="1" dirty="0"/>
              <a:t>representing labels as a set of </a:t>
            </a:r>
            <a:r>
              <a:rPr lang="en-US" sz="2000" i="1" dirty="0">
                <a:solidFill>
                  <a:srgbClr val="FF0000"/>
                </a:solidFill>
              </a:rPr>
              <a:t>constraints</a:t>
            </a:r>
            <a:r>
              <a:rPr lang="en-US" sz="2000" i="1" dirty="0"/>
              <a:t> or </a:t>
            </a:r>
            <a:r>
              <a:rPr lang="en-US" sz="2000" i="1" dirty="0">
                <a:solidFill>
                  <a:srgbClr val="FF0000"/>
                </a:solidFill>
              </a:rPr>
              <a:t>preferences</a:t>
            </a:r>
            <a:r>
              <a:rPr lang="en-US" sz="2000" i="1" dirty="0"/>
              <a:t> among output labels.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Multi-category to </a:t>
            </a:r>
            <a:r>
              <a:rPr lang="en-US" sz="3200" dirty="0">
                <a:sym typeface="Wingdings" pitchFamily="2" charset="2"/>
              </a:rPr>
              <a:t>Constraint Classification</a:t>
            </a:r>
            <a:endParaRPr 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772400" cy="4876800"/>
          </a:xfrm>
        </p:spPr>
        <p:txBody>
          <a:bodyPr/>
          <a:lstStyle/>
          <a:p>
            <a:r>
              <a:rPr lang="en-US" sz="2000" dirty="0" smtClean="0"/>
              <a:t>The unified formulation is clear from the following examples:</a:t>
            </a:r>
          </a:p>
          <a:p>
            <a:r>
              <a:rPr lang="en-US" sz="2000" dirty="0" smtClean="0"/>
              <a:t>Multiclass</a:t>
            </a:r>
            <a:endParaRPr lang="en-US" sz="2000" dirty="0"/>
          </a:p>
          <a:p>
            <a:pPr lvl="1"/>
            <a:r>
              <a:rPr lang="en-US" sz="1800" dirty="0"/>
              <a:t>(x,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/>
              <a:t>)       		</a:t>
            </a:r>
            <a:r>
              <a:rPr lang="en-US" sz="1800" dirty="0">
                <a:sym typeface="Symbol" pitchFamily="18" charset="2"/>
              </a:rPr>
              <a:t> (x,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</a:t>
            </a:r>
          </a:p>
          <a:p>
            <a:r>
              <a:rPr lang="en-US" sz="2000" dirty="0" err="1"/>
              <a:t>Multilabel</a:t>
            </a:r>
            <a:endParaRPr lang="en-US" sz="2000" dirty="0"/>
          </a:p>
          <a:p>
            <a:pPr lvl="1"/>
            <a:r>
              <a:rPr lang="en-US" sz="1800" dirty="0"/>
              <a:t>(x, (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chemeClr val="accent2"/>
                </a:solidFill>
              </a:rPr>
              <a:t>, B</a:t>
            </a:r>
            <a:r>
              <a:rPr lang="en-US" sz="1800" dirty="0"/>
              <a:t>)) 		</a:t>
            </a:r>
            <a:r>
              <a:rPr lang="en-US" sz="1800" dirty="0">
                <a:sym typeface="Symbol" pitchFamily="18" charset="2"/>
              </a:rPr>
              <a:t> (x, ( (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sym typeface="Symbol" pitchFamily="18" charset="2"/>
              </a:rPr>
              <a:t>C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1800" dirty="0">
                <a:sym typeface="Symbol" pitchFamily="18" charset="2"/>
              </a:rPr>
              <a:t>) ) 	</a:t>
            </a:r>
          </a:p>
          <a:p>
            <a:r>
              <a:rPr lang="en-US" sz="2000" dirty="0">
                <a:sym typeface="Symbol" pitchFamily="18" charset="2"/>
              </a:rPr>
              <a:t>Label Ranking</a:t>
            </a:r>
          </a:p>
          <a:p>
            <a:pPr lvl="1"/>
            <a:r>
              <a:rPr lang="en-US" sz="1800" dirty="0">
                <a:sym typeface="Symbol" pitchFamily="18" charset="2"/>
              </a:rPr>
              <a:t>(x,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3&gt;2&gt;1</a:t>
            </a:r>
            <a:r>
              <a:rPr lang="en-US" sz="1800" dirty="0">
                <a:sym typeface="Symbol" pitchFamily="18" charset="2"/>
              </a:rPr>
              <a:t>))    (x, ( (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5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sym typeface="Symbol" pitchFamily="18" charset="2"/>
              </a:rPr>
              <a:t>,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4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3, 3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2, 2</a:t>
            </a:r>
            <a:r>
              <a:rPr lang="en-US" sz="1800" dirty="0">
                <a:cs typeface="Times New Roman" pitchFamily="18" charset="0"/>
                <a:sym typeface="MT Extra" pitchFamily="18" charset="2"/>
              </a:rPr>
              <a:t>&gt;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1800" dirty="0">
                <a:sym typeface="Symbol" pitchFamily="18" charset="2"/>
              </a:rPr>
              <a:t>) 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 all cases, we have </a:t>
            </a:r>
            <a:r>
              <a:rPr lang="en-US" sz="2000" dirty="0"/>
              <a:t>e</a:t>
            </a:r>
            <a:r>
              <a:rPr lang="en-US" sz="2000" dirty="0" smtClean="0"/>
              <a:t>xamples 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 smtClean="0"/>
              <a:t>)  with  y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k</a:t>
            </a:r>
            <a:endParaRPr lang="en-US" sz="2000" b="1" baseline="-25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Where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: partial order over class labels {1,...,k}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defines “</a:t>
            </a:r>
            <a:r>
              <a:rPr lang="en-US" sz="1800" i="1" dirty="0"/>
              <a:t>preference</a:t>
            </a:r>
            <a:r>
              <a:rPr lang="en-US" sz="1800" dirty="0"/>
              <a:t>” relation ( </a:t>
            </a:r>
            <a:r>
              <a:rPr lang="en-US" dirty="0">
                <a:cs typeface="Times New Roman" pitchFamily="18" charset="0"/>
                <a:sym typeface="MT Extra" pitchFamily="18" charset="2"/>
              </a:rPr>
              <a:t>&gt; </a:t>
            </a:r>
            <a:r>
              <a:rPr lang="en-US" sz="1800" dirty="0"/>
              <a:t>) for class labeling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Consequently, the Constraint Classifier is:  h</a:t>
            </a:r>
            <a:r>
              <a:rPr lang="en-US" sz="2000" dirty="0"/>
              <a:t>: </a:t>
            </a:r>
            <a:r>
              <a:rPr lang="en-US" sz="2000" b="1" dirty="0"/>
              <a:t>X</a:t>
            </a:r>
            <a:r>
              <a:rPr lang="en-US" sz="20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 err="1" smtClean="0"/>
              <a:t>S</a:t>
            </a:r>
            <a:r>
              <a:rPr lang="en-US" sz="2000" b="1" baseline="-25000" dirty="0" err="1" smtClean="0"/>
              <a:t>k</a:t>
            </a:r>
            <a:endParaRPr lang="en-US" sz="2000" b="1" baseline="-25000" dirty="0" smtClean="0"/>
          </a:p>
          <a:p>
            <a:pPr lvl="1"/>
            <a:r>
              <a:rPr lang="en-US" dirty="0" smtClean="0"/>
              <a:t>h(x</a:t>
            </a:r>
            <a:r>
              <a:rPr lang="en-US" dirty="0"/>
              <a:t>) is a partial order</a:t>
            </a:r>
          </a:p>
          <a:p>
            <a:pPr lvl="1"/>
            <a:r>
              <a:rPr lang="en-US" dirty="0" smtClean="0"/>
              <a:t>h(x</a:t>
            </a:r>
            <a:r>
              <a:rPr lang="en-US" dirty="0"/>
              <a:t>) is </a:t>
            </a:r>
            <a:r>
              <a:rPr lang="en-US" i="1" dirty="0"/>
              <a:t>consistent</a:t>
            </a:r>
            <a:r>
              <a:rPr lang="en-US" dirty="0"/>
              <a:t> with y if (</a:t>
            </a:r>
            <a:r>
              <a:rPr lang="en-US" dirty="0" err="1"/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/>
              <a:t>j) </a:t>
            </a:r>
            <a:r>
              <a:rPr lang="en-US" dirty="0">
                <a:sym typeface="Symbol" pitchFamily="18" charset="2"/>
              </a:rPr>
              <a:t> y </a:t>
            </a:r>
            <a:r>
              <a:rPr lang="en-US" dirty="0">
                <a:sym typeface="Wingdings" pitchFamily="2" charset="2"/>
              </a:rPr>
              <a:t>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sz="2400" dirty="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dirty="0">
                <a:sym typeface="Wingdings" pitchFamily="2" charset="2"/>
              </a:rPr>
              <a:t>j) </a:t>
            </a:r>
            <a:r>
              <a:rPr lang="en-US" dirty="0" smtClean="0">
                <a:sym typeface="Symbol" pitchFamily="18" charset="2"/>
              </a:rPr>
              <a:t>h(x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b="1" baseline="-250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19800" y="1506512"/>
            <a:ext cx="2895600" cy="2227288"/>
          </a:xfrm>
          <a:prstGeom prst="wedgeRectCallout">
            <a:avLst>
              <a:gd name="adj1" fmla="val -35361"/>
              <a:gd name="adj2" fmla="val 1086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Just like in the multiclass we learn one 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w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z-Cyrl-A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/>
                <a:cs typeface="Calibri" pitchFamily="34" charset="0"/>
              </a:rPr>
              <a:t>R</a:t>
            </a:r>
            <a:r>
              <a:rPr lang="en-US" sz="2000" baseline="30000" dirty="0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for each label, the same is done for multi-label and ranking. The weight vectors are updated according with the requirements from y </a:t>
            </a:r>
            <a:r>
              <a:rPr lang="az-Cyrl-AZ" sz="18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S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k</a:t>
            </a:r>
            <a:endParaRPr lang="en-US" sz="2000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baseline="-25000" dirty="0" smtClean="0">
                <a:latin typeface="Calibri"/>
                <a:cs typeface="Calibri" pitchFamily="34" charset="0"/>
              </a:rPr>
              <a:t>(Consult the </a:t>
            </a:r>
            <a:r>
              <a:rPr lang="en-US" sz="1400" baseline="-25000" dirty="0" smtClean="0">
                <a:latin typeface="Calibri"/>
                <a:cs typeface="Calibri" pitchFamily="34" charset="0"/>
                <a:hlinkClick r:id="rId3" action="ppaction://hlinksldjump"/>
              </a:rPr>
              <a:t>Perceptron</a:t>
            </a:r>
            <a:r>
              <a:rPr lang="en-US" sz="1400" baseline="-25000" dirty="0" smtClean="0">
                <a:latin typeface="Calibri"/>
                <a:cs typeface="Calibri" pitchFamily="34" charset="0"/>
              </a:rPr>
              <a:t> in </a:t>
            </a:r>
            <a:r>
              <a:rPr lang="en-US" sz="1400" baseline="-25000" dirty="0" err="1" smtClean="0">
                <a:latin typeface="Calibri"/>
                <a:cs typeface="Calibri" pitchFamily="34" charset="0"/>
              </a:rPr>
              <a:t>Kesler</a:t>
            </a:r>
            <a:r>
              <a:rPr lang="en-US" sz="1400" baseline="-25000" dirty="0" smtClean="0">
                <a:latin typeface="Calibri"/>
                <a:cs typeface="Calibri" pitchFamily="34" charset="0"/>
              </a:rPr>
              <a:t> construction slide)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ym typeface="Wingdings" pitchFamily="2" charset="2"/>
              </a:rPr>
              <a:t>Properties of </a:t>
            </a:r>
            <a:r>
              <a:rPr lang="en-US" sz="3200" dirty="0" smtClean="0">
                <a:sym typeface="Wingdings" pitchFamily="2" charset="2"/>
              </a:rPr>
              <a:t>Construction </a:t>
            </a:r>
            <a:r>
              <a:rPr lang="en-US" sz="1600" dirty="0" smtClean="0">
                <a:sym typeface="Wingdings" pitchFamily="2" charset="2"/>
              </a:rPr>
              <a:t>(Zimak et. al 2002, 2003)</a:t>
            </a:r>
            <a:endParaRPr lang="en-US" sz="3200" dirty="0">
              <a:sym typeface="Wingdings" pitchFamily="2" charset="2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learn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argmax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.x</a:t>
            </a:r>
            <a:r>
              <a:rPr lang="en-US" sz="2000" dirty="0">
                <a:sym typeface="Wingdings" pitchFamily="2" charset="2"/>
              </a:rPr>
              <a:t> function (even when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 isn’t linearly separable from the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union</a:t>
            </a:r>
            <a:r>
              <a:rPr lang="en-US" sz="2000" dirty="0">
                <a:sym typeface="Wingdings" pitchFamily="2" charset="2"/>
              </a:rPr>
              <a:t> of the others)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Can use </a:t>
            </a:r>
            <a:r>
              <a:rPr lang="en-US" sz="2000" i="1" dirty="0">
                <a:sym typeface="Wingdings" pitchFamily="2" charset="2"/>
              </a:rPr>
              <a:t>any </a:t>
            </a:r>
            <a:r>
              <a:rPr lang="en-US" sz="2000" dirty="0">
                <a:sym typeface="Wingdings" pitchFamily="2" charset="2"/>
              </a:rPr>
              <a:t>algorithm to find linear separation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Perceptron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ultraconservative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online algorithm </a:t>
            </a:r>
            <a:r>
              <a:rPr lang="en-US" sz="1600" dirty="0">
                <a:sym typeface="Wingdings" pitchFamily="2" charset="2"/>
              </a:rPr>
              <a:t>[Crammer, Singer 2001]</a:t>
            </a:r>
            <a:endParaRPr lang="en-US" sz="1600" i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Winnow Algorithm</a:t>
            </a:r>
          </a:p>
          <a:p>
            <a:pPr lvl="2">
              <a:lnSpc>
                <a:spcPct val="90000"/>
              </a:lnSpc>
            </a:pPr>
            <a:r>
              <a:rPr lang="en-US" sz="1600" i="1" dirty="0">
                <a:sym typeface="Wingdings" pitchFamily="2" charset="2"/>
              </a:rPr>
              <a:t>multiclass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winnow </a:t>
            </a:r>
            <a:r>
              <a:rPr lang="en-US" sz="1600" dirty="0">
                <a:sym typeface="Wingdings" pitchFamily="2" charset="2"/>
              </a:rPr>
              <a:t>[ </a:t>
            </a:r>
            <a:r>
              <a:rPr lang="en-US" sz="1600" dirty="0" err="1">
                <a:sym typeface="Wingdings" pitchFamily="2" charset="2"/>
              </a:rPr>
              <a:t>Masterharm</a:t>
            </a:r>
            <a:r>
              <a:rPr lang="en-US" sz="1600" dirty="0">
                <a:sym typeface="Wingdings" pitchFamily="2" charset="2"/>
              </a:rPr>
              <a:t> 2000 ] </a:t>
            </a:r>
            <a:endParaRPr lang="en-US" sz="1600" i="1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Defines a </a:t>
            </a:r>
            <a:r>
              <a:rPr lang="en-US" sz="2000" i="1" dirty="0">
                <a:sym typeface="Wingdings" pitchFamily="2" charset="2"/>
              </a:rPr>
              <a:t>multiclass margin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by binary margin in </a:t>
            </a:r>
            <a:r>
              <a:rPr lang="en-US" sz="1800" dirty="0" err="1">
                <a:sym typeface="Wingdings" pitchFamily="2" charset="2"/>
              </a:rPr>
              <a:t>R</a:t>
            </a:r>
            <a:r>
              <a:rPr lang="en-US" sz="1800" baseline="30000" dirty="0" err="1">
                <a:sym typeface="Wingdings" pitchFamily="2" charset="2"/>
              </a:rPr>
              <a:t>kd</a:t>
            </a:r>
            <a:endParaRPr lang="en-US" sz="18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multiclass SVM [Crammer, Singer 2001]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ym typeface="Wingdings" pitchFamily="2" charset="2"/>
            </a:endParaRPr>
          </a:p>
        </p:txBody>
      </p:sp>
      <p:grpSp>
        <p:nvGrpSpPr>
          <p:cNvPr id="205828" name="Group 4"/>
          <p:cNvGrpSpPr>
            <a:grpSpLocks/>
          </p:cNvGrpSpPr>
          <p:nvPr/>
        </p:nvGrpSpPr>
        <p:grpSpPr bwMode="auto">
          <a:xfrm flipH="1">
            <a:off x="762000" y="4343400"/>
            <a:ext cx="7620000" cy="2133600"/>
            <a:chOff x="480" y="1248"/>
            <a:chExt cx="4800" cy="1680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830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205831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205832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4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5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6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7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8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3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0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1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2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3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4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5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46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205847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8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49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0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1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2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3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6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7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8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59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0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2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3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4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5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6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7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8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9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Generalization Bounds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/>
              <a:t>h(x) = argsort v</a:t>
            </a:r>
            <a:r>
              <a:rPr lang="en-US" baseline="-25000"/>
              <a:t>i</a:t>
            </a:r>
            <a:r>
              <a:rPr lang="en-US"/>
              <a:t>.x</a:t>
            </a:r>
          </a:p>
          <a:p>
            <a:pPr lvl="2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i</a:t>
            </a:r>
            <a:r>
              <a:rPr lang="en-US"/>
              <a:t>, x </a:t>
            </a:r>
            <a:r>
              <a:rPr lang="en-US">
                <a:sym typeface="Symbol" pitchFamily="18" charset="2"/>
              </a:rPr>
              <a:t></a:t>
            </a:r>
            <a:r>
              <a:rPr lang="en-US" b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d</a:t>
            </a:r>
            <a:r>
              <a:rPr lang="en-US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argsort returns </a:t>
            </a:r>
            <a:r>
              <a:rPr lang="en-US" i="1">
                <a:sym typeface="Symbol" pitchFamily="18" charset="2"/>
              </a:rPr>
              <a:t>permutation </a:t>
            </a:r>
            <a:r>
              <a:rPr lang="en-US">
                <a:sym typeface="Symbol" pitchFamily="18" charset="2"/>
              </a:rPr>
              <a:t>of {1,...,k}</a:t>
            </a:r>
            <a:endParaRPr lang="en-US" sz="2000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CC margin-based bound</a:t>
            </a:r>
          </a:p>
          <a:p>
            <a:pPr lvl="1"/>
            <a:r>
              <a:rPr lang="en-US">
                <a:sym typeface="Symbol" pitchFamily="18" charset="2"/>
              </a:rPr>
              <a:t> = min</a:t>
            </a:r>
            <a:r>
              <a:rPr lang="en-US" baseline="-25000">
                <a:sym typeface="Symbol" pitchFamily="18" charset="2"/>
              </a:rPr>
              <a:t>(x,y)</a:t>
            </a:r>
            <a:r>
              <a:rPr lang="en-US" b="1" baseline="-25000"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 min </a:t>
            </a:r>
            <a:r>
              <a:rPr lang="en-US" baseline="-25000">
                <a:sym typeface="Symbol" pitchFamily="18" charset="2"/>
              </a:rPr>
              <a:t>(i </a:t>
            </a:r>
            <a:r>
              <a:rPr lang="en-US" baseline="-25000">
                <a:cs typeface="Times New Roman" pitchFamily="18" charset="0"/>
                <a:sym typeface="MT Extra" pitchFamily="18" charset="2"/>
              </a:rPr>
              <a:t>&lt;</a:t>
            </a:r>
            <a:r>
              <a:rPr lang="en-US" baseline="-25000">
                <a:sym typeface="Symbol" pitchFamily="18" charset="2"/>
              </a:rPr>
              <a:t> j)</a:t>
            </a:r>
            <a:r>
              <a:rPr lang="en-US" b="1" baseline="-25000">
                <a:sym typeface="Symbol" pitchFamily="18" charset="2"/>
              </a:rPr>
              <a:t>y</a:t>
            </a:r>
            <a:r>
              <a:rPr lang="en-US">
                <a:sym typeface="Symbol" pitchFamily="18" charset="2"/>
              </a:rPr>
              <a:t> v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.x – v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.x</a:t>
            </a: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5791200" y="2362200"/>
            <a:ext cx="2971800" cy="1765300"/>
            <a:chOff x="3072" y="2716"/>
            <a:chExt cx="2283" cy="1356"/>
          </a:xfrm>
        </p:grpSpPr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 rot="13694486">
              <a:off x="3336" y="3267"/>
              <a:ext cx="288" cy="7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 rot="6111585">
              <a:off x="4043" y="3037"/>
              <a:ext cx="288" cy="9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 rot="11302415">
              <a:off x="3635" y="2785"/>
              <a:ext cx="288" cy="5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 rot="9679373">
              <a:off x="4338" y="2716"/>
              <a:ext cx="288" cy="8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3" name="Rectangle 25"/>
            <p:cNvSpPr>
              <a:spLocks noChangeArrowheads="1"/>
            </p:cNvSpPr>
            <p:nvPr/>
          </p:nvSpPr>
          <p:spPr bwMode="auto">
            <a:xfrm rot="7648232">
              <a:off x="4802" y="3404"/>
              <a:ext cx="288" cy="8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4349" y="2736"/>
              <a:ext cx="283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>
              <a:off x="3742" y="3384"/>
              <a:ext cx="89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H="1">
              <a:off x="3742" y="2776"/>
              <a:ext cx="81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>
              <a:off x="3216" y="3384"/>
              <a:ext cx="526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4632" y="3586"/>
              <a:ext cx="648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944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4224" y="384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4368" y="388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464" y="398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4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4752" y="38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33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auto">
            <a:xfrm>
              <a:off x="3456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Oval 42"/>
            <p:cNvSpPr>
              <a:spLocks noChangeArrowheads="1"/>
            </p:cNvSpPr>
            <p:nvPr/>
          </p:nvSpPr>
          <p:spPr bwMode="auto">
            <a:xfrm>
              <a:off x="3168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0093" name="Object 45"/>
          <p:cNvGraphicFramePr>
            <a:graphicFrameLocks noChangeAspect="1"/>
          </p:cNvGraphicFramePr>
          <p:nvPr/>
        </p:nvGraphicFramePr>
        <p:xfrm>
          <a:off x="1295400" y="3886200"/>
          <a:ext cx="40481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משוואה" r:id="rId4" imgW="1739900" imgH="482600" progId="Equation.3">
                  <p:embed/>
                </p:oleObj>
              </mc:Choice>
              <mc:Fallback>
                <p:oleObj name="משוואה" r:id="rId4" imgW="1739900" imgH="482600" progId="Equation.3">
                  <p:embed/>
                  <p:pic>
                    <p:nvPicPr>
                      <p:cNvPr id="13009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40481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Rectangle 47"/>
          <p:cNvSpPr>
            <a:spLocks noChangeArrowheads="1"/>
          </p:cNvSpPr>
          <p:nvPr/>
        </p:nvSpPr>
        <p:spPr bwMode="auto">
          <a:xfrm>
            <a:off x="1066800" y="5029200"/>
            <a:ext cx="396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R - </a:t>
            </a:r>
            <a:r>
              <a:rPr lang="en-US" sz="1800" dirty="0" err="1"/>
              <a:t>max</a:t>
            </a:r>
            <a:r>
              <a:rPr lang="en-US" sz="1800" baseline="-25000" dirty="0" err="1"/>
              <a:t>x</a:t>
            </a:r>
            <a:r>
              <a:rPr lang="en-US" sz="1800" dirty="0"/>
              <a:t> ||x||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</a:t>
            </a:r>
            <a:r>
              <a:rPr lang="en-US" sz="1800" dirty="0"/>
              <a:t>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/>
              <a:t> C - average # 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58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VC-style Generalization Bounds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Linear Hypothesis space: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h(x) = </a:t>
            </a:r>
            <a:r>
              <a:rPr lang="en-US" dirty="0" err="1"/>
              <a:t>argsort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 err="1"/>
              <a:t>.x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, x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b="1" dirty="0">
                <a:sym typeface="Symbol" pitchFamily="18" charset="2"/>
              </a:rPr>
              <a:t>R</a:t>
            </a:r>
            <a:r>
              <a:rPr lang="en-US" baseline="30000" dirty="0"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argsort</a:t>
            </a:r>
            <a:r>
              <a:rPr lang="en-US" dirty="0">
                <a:sym typeface="Symbol" pitchFamily="18" charset="2"/>
              </a:rPr>
              <a:t> returns </a:t>
            </a:r>
            <a:r>
              <a:rPr lang="en-US" i="1" dirty="0">
                <a:sym typeface="Symbol" pitchFamily="18" charset="2"/>
              </a:rPr>
              <a:t>permutation </a:t>
            </a:r>
            <a:r>
              <a:rPr lang="en-US" dirty="0">
                <a:sym typeface="Symbol" pitchFamily="18" charset="2"/>
              </a:rPr>
              <a:t>of {1,...,k}</a:t>
            </a:r>
            <a:endParaRPr lang="en-US" sz="2000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CC VC-based bound</a:t>
            </a:r>
            <a:endParaRPr lang="en-US" sz="2800" dirty="0"/>
          </a:p>
        </p:txBody>
      </p:sp>
      <p:graphicFrame>
        <p:nvGraphicFramePr>
          <p:cNvPr id="142366" name="Object 30"/>
          <p:cNvGraphicFramePr>
            <a:graphicFrameLocks noChangeAspect="1"/>
          </p:cNvGraphicFramePr>
          <p:nvPr/>
        </p:nvGraphicFramePr>
        <p:xfrm>
          <a:off x="887413" y="3505200"/>
          <a:ext cx="7245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משוואה" r:id="rId4" imgW="2755900" imgH="457200" progId="Equation.3">
                  <p:embed/>
                </p:oleObj>
              </mc:Choice>
              <mc:Fallback>
                <p:oleObj name="משוואה" r:id="rId4" imgW="2755900" imgH="457200" progId="Equation.3">
                  <p:embed/>
                  <p:pic>
                    <p:nvPicPr>
                      <p:cNvPr id="14236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505200"/>
                        <a:ext cx="72453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1143000" y="4800600"/>
            <a:ext cx="403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m - number of examples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 - dimension of input space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delta - confidence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 k - number of classes</a:t>
            </a:r>
          </a:p>
        </p:txBody>
      </p:sp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5943600" y="1828800"/>
            <a:ext cx="1066800" cy="800100"/>
            <a:chOff x="3840" y="864"/>
            <a:chExt cx="1152" cy="864"/>
          </a:xfrm>
        </p:grpSpPr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>
              <a:off x="3984" y="8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3840" y="129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V="1">
              <a:off x="4272" y="124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1" name="Line 35"/>
            <p:cNvSpPr>
              <a:spLocks noChangeShapeType="1"/>
            </p:cNvSpPr>
            <p:nvPr/>
          </p:nvSpPr>
          <p:spPr bwMode="auto">
            <a:xfrm>
              <a:off x="4656" y="12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V="1">
              <a:off x="4656" y="8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407" name="Group 71"/>
          <p:cNvGrpSpPr>
            <a:grpSpLocks/>
          </p:cNvGrpSpPr>
          <p:nvPr/>
        </p:nvGrpSpPr>
        <p:grpSpPr bwMode="auto">
          <a:xfrm rot="5400000">
            <a:off x="7151688" y="1382712"/>
            <a:ext cx="1981200" cy="1501775"/>
            <a:chOff x="3792" y="384"/>
            <a:chExt cx="2976" cy="2256"/>
          </a:xfrm>
        </p:grpSpPr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4128" y="91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 flipH="1">
              <a:off x="3984" y="134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>
              <a:off x="4800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800" y="9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>
              <a:off x="4992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4752" y="38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>
              <a:off x="5424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4" name="Line 48"/>
            <p:cNvSpPr>
              <a:spLocks noChangeShapeType="1"/>
            </p:cNvSpPr>
            <p:nvPr/>
          </p:nvSpPr>
          <p:spPr bwMode="auto">
            <a:xfrm flipV="1">
              <a:off x="5424" y="52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 flipV="1">
              <a:off x="5136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 flipH="1">
              <a:off x="5424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5568" y="11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5424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 flipV="1">
              <a:off x="5760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 flipH="1">
              <a:off x="3792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7" name="Line 61"/>
            <p:cNvSpPr>
              <a:spLocks noChangeShapeType="1"/>
            </p:cNvSpPr>
            <p:nvPr/>
          </p:nvSpPr>
          <p:spPr bwMode="auto">
            <a:xfrm>
              <a:off x="6048" y="12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8" name="Line 62"/>
            <p:cNvSpPr>
              <a:spLocks noChangeShapeType="1"/>
            </p:cNvSpPr>
            <p:nvPr/>
          </p:nvSpPr>
          <p:spPr bwMode="auto">
            <a:xfrm>
              <a:off x="6192" y="163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1" name="Line 65"/>
            <p:cNvSpPr>
              <a:spLocks noChangeShapeType="1"/>
            </p:cNvSpPr>
            <p:nvPr/>
          </p:nvSpPr>
          <p:spPr bwMode="auto">
            <a:xfrm flipH="1">
              <a:off x="4320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2" name="Line 66"/>
            <p:cNvSpPr>
              <a:spLocks noChangeShapeType="1"/>
            </p:cNvSpPr>
            <p:nvPr/>
          </p:nvSpPr>
          <p:spPr bwMode="auto">
            <a:xfrm>
              <a:off x="576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3" name="Line 67"/>
            <p:cNvSpPr>
              <a:spLocks noChangeShapeType="1"/>
            </p:cNvSpPr>
            <p:nvPr/>
          </p:nvSpPr>
          <p:spPr bwMode="auto">
            <a:xfrm flipV="1">
              <a:off x="6048" y="72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4" name="Line 68"/>
            <p:cNvSpPr>
              <a:spLocks noChangeShapeType="1"/>
            </p:cNvSpPr>
            <p:nvPr/>
          </p:nvSpPr>
          <p:spPr bwMode="auto">
            <a:xfrm>
              <a:off x="3984" y="177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5" name="Line 69"/>
            <p:cNvSpPr>
              <a:spLocks noChangeShapeType="1"/>
            </p:cNvSpPr>
            <p:nvPr/>
          </p:nvSpPr>
          <p:spPr bwMode="auto">
            <a:xfrm>
              <a:off x="5760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6" name="Line 70"/>
            <p:cNvSpPr>
              <a:spLocks noChangeShapeType="1"/>
            </p:cNvSpPr>
            <p:nvPr/>
          </p:nvSpPr>
          <p:spPr bwMode="auto">
            <a:xfrm>
              <a:off x="4320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190148" y="4343400"/>
            <a:ext cx="2895600" cy="2227288"/>
          </a:xfrm>
          <a:prstGeom prst="wedgeRectCallout">
            <a:avLst>
              <a:gd name="adj1" fmla="val -102386"/>
              <a:gd name="adj2" fmla="val -253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Performance: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even though this is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right thing to do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and differences can be observed in low dimensional cases, in high dimensional cases, the impact is not always significant. </a:t>
            </a:r>
            <a:endParaRPr lang="en-US" sz="1200" baseline="-25000" dirty="0" smtClean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4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MultiClass Classification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Ranking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category ranking (over classes)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ordinal regression (over examples)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err="1" smtClean="0"/>
              <a:t>Multilabel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both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Complex relationships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x</a:t>
            </a:r>
            <a:r>
              <a:rPr lang="en-US" sz="1800" dirty="0"/>
              <a:t> is more </a:t>
            </a:r>
            <a:r>
              <a:rPr lang="en-US" sz="1800" dirty="0">
                <a:solidFill>
                  <a:srgbClr val="FF0000"/>
                </a:solidFill>
              </a:rPr>
              <a:t>red</a:t>
            </a:r>
            <a:r>
              <a:rPr lang="en-US" sz="1800" dirty="0"/>
              <a:t> than </a:t>
            </a:r>
            <a:r>
              <a:rPr lang="en-US" sz="1800" dirty="0">
                <a:solidFill>
                  <a:schemeClr val="accent2"/>
                </a:solidFill>
              </a:rPr>
              <a:t>blue</a:t>
            </a:r>
            <a:r>
              <a:rPr lang="en-US" sz="1800" dirty="0"/>
              <a:t>, but not </a:t>
            </a:r>
            <a:r>
              <a:rPr lang="en-US" sz="1800" dirty="0">
                <a:solidFill>
                  <a:schemeClr val="accent1"/>
                </a:solidFill>
              </a:rPr>
              <a:t>green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Millions </a:t>
            </a:r>
            <a:r>
              <a:rPr lang="en-US" sz="2000" dirty="0"/>
              <a:t>of classes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 labeling (e.g. POS tagging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same algorithms can be applied to these problems, namely, to </a:t>
            </a:r>
            <a:r>
              <a:rPr lang="en-US" sz="1800" dirty="0" smtClean="0">
                <a:solidFill>
                  <a:srgbClr val="0000FF"/>
                </a:solidFill>
              </a:rPr>
              <a:t>Structured Prediction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This observation is the starting point for CS546.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990600"/>
          </a:xfrm>
        </p:spPr>
        <p:txBody>
          <a:bodyPr/>
          <a:lstStyle/>
          <a:p>
            <a:r>
              <a:rPr lang="en-US" sz="3200" dirty="0"/>
              <a:t>(more) Multi-Categorical Output Tasks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Sequential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{1,...,K}</a:t>
            </a:r>
            <a:r>
              <a:rPr lang="en-US" sz="2000" baseline="30000" dirty="0"/>
              <a:t>+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POS tagging (‘(NVNNA)’)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	</a:t>
            </a:r>
            <a:r>
              <a:rPr lang="en-US" sz="1800" dirty="0"/>
              <a:t>“This is a sentence.”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1800" dirty="0"/>
              <a:t> D V </a:t>
            </a:r>
            <a:r>
              <a:rPr lang="en-US" sz="1800" dirty="0" smtClean="0"/>
              <a:t>D N </a:t>
            </a:r>
            <a:endParaRPr lang="en-US" sz="1800" i="1" dirty="0"/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Many</a:t>
            </a:r>
            <a:r>
              <a:rPr lang="en-US" sz="1800" dirty="0"/>
              <a:t> labels: K</a:t>
            </a:r>
            <a:r>
              <a:rPr lang="en-US" sz="1800" baseline="30000" dirty="0"/>
              <a:t>L</a:t>
            </a:r>
            <a:r>
              <a:rPr lang="en-US" sz="1800" dirty="0"/>
              <a:t> for length L sentence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Structured Output Prediction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1800" b="1" baseline="-25000" dirty="0">
                <a:solidFill>
                  <a:srgbClr val="FF9900"/>
                </a:solidFill>
              </a:rPr>
              <a:t> </a:t>
            </a:r>
            <a:r>
              <a:rPr lang="en-US" sz="18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dirty="0"/>
              <a:t>({1,...,K}</a:t>
            </a:r>
            <a:r>
              <a:rPr lang="en-US" sz="2000" baseline="30000" dirty="0"/>
              <a:t>+</a:t>
            </a:r>
            <a:r>
              <a:rPr lang="en-US" sz="2000" dirty="0"/>
              <a:t>))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parse tree, multi-level phrase identification</a:t>
            </a:r>
          </a:p>
          <a:p>
            <a:pPr lvl="1">
              <a:buFont typeface="Wingdings" pitchFamily="2" charset="2"/>
              <a:buNone/>
            </a:pPr>
            <a:r>
              <a:rPr lang="en-US" sz="1800" i="1" dirty="0"/>
              <a:t>e.g. sequential prediction</a:t>
            </a: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>Constrained by 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/>
              <a:t>	domain, problem, data, background knowledge, etc...</a:t>
            </a:r>
          </a:p>
        </p:txBody>
      </p:sp>
    </p:spTree>
    <p:extLst>
      <p:ext uri="{BB962C8B-B14F-4D97-AF65-F5344CB8AC3E}">
        <p14:creationId xmlns:p14="http://schemas.microsoft.com/office/powerpoint/2010/main" val="42235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391399" cy="40224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u="none" smtClean="0"/>
              <a:t>Balance between regularization and empirical loss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1322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72821</TotalTime>
  <Words>6834</Words>
  <Application>Microsoft Office PowerPoint</Application>
  <PresentationFormat>On-screen Show (4:3)</PresentationFormat>
  <Paragraphs>1443</Paragraphs>
  <Slides>88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4" baseType="lpstr">
      <vt:lpstr>cmsy10</vt:lpstr>
      <vt:lpstr>Courier</vt:lpstr>
      <vt:lpstr>Wingdings</vt:lpstr>
      <vt:lpstr>Arial Narrow</vt:lpstr>
      <vt:lpstr>Cambria Math</vt:lpstr>
      <vt:lpstr>Times</vt:lpstr>
      <vt:lpstr>Symbol</vt:lpstr>
      <vt:lpstr>Times New Roman</vt:lpstr>
      <vt:lpstr>Arial</vt:lpstr>
      <vt:lpstr>MT Extra</vt:lpstr>
      <vt:lpstr>MS PGothic</vt:lpstr>
      <vt:lpstr>cmmi10</vt:lpstr>
      <vt:lpstr>新細明體</vt:lpstr>
      <vt:lpstr>Calibri</vt:lpstr>
      <vt:lpstr>CIS Class</vt:lpstr>
      <vt:lpstr>משוואה</vt:lpstr>
      <vt:lpstr> CIS 519/419  Applied Machine Learning www.seas.upenn.edu/~cis519  </vt:lpstr>
      <vt:lpstr>Exams</vt:lpstr>
      <vt:lpstr>Projects</vt:lpstr>
      <vt:lpstr>Hard SVM Optimization</vt:lpstr>
      <vt:lpstr>Duality</vt:lpstr>
      <vt:lpstr>Soft SVM</vt:lpstr>
      <vt:lpstr>Soft SVM (2)</vt:lpstr>
      <vt:lpstr>SVM Objective Function</vt:lpstr>
      <vt:lpstr>PowerPoint Presentation</vt:lpstr>
      <vt:lpstr>Balance between regularization and empirical loss</vt:lpstr>
      <vt:lpstr>Optimization: How to Solve</vt:lpstr>
      <vt:lpstr>SGD for SVM</vt:lpstr>
      <vt:lpstr>Nonlinear SVM</vt:lpstr>
      <vt:lpstr>Where are we?</vt:lpstr>
      <vt:lpstr>Boosting</vt:lpstr>
      <vt:lpstr>Boosting Notes </vt:lpstr>
      <vt:lpstr>Boosting Motivation</vt:lpstr>
      <vt:lpstr>The Boosting Approach </vt:lpstr>
      <vt:lpstr>Theoretical Motivation</vt:lpstr>
      <vt:lpstr>History</vt:lpstr>
      <vt:lpstr>A Formal View of Boosting</vt:lpstr>
      <vt:lpstr>Adaboost</vt:lpstr>
      <vt:lpstr>A Toy Example</vt:lpstr>
      <vt:lpstr>A Toy Example</vt:lpstr>
      <vt:lpstr>A Toy Example</vt:lpstr>
      <vt:lpstr>A Toy Example</vt:lpstr>
      <vt:lpstr>A Toy Example</vt:lpstr>
      <vt:lpstr>Analyzing Adaboost</vt:lpstr>
      <vt:lpstr>AdaBoost Proof (1)</vt:lpstr>
      <vt:lpstr>AdaBoost Proof (2)</vt:lpstr>
      <vt:lpstr>AdaBoost Proof(3)</vt:lpstr>
      <vt:lpstr>Boosting The Confidence</vt:lpstr>
      <vt:lpstr>Boosting The Confidence(2)</vt:lpstr>
      <vt:lpstr>Summary of Ensemble Methods </vt:lpstr>
      <vt:lpstr>Boosting</vt:lpstr>
      <vt:lpstr>Boosting: Different Perspectives</vt:lpstr>
      <vt:lpstr>Bagging</vt:lpstr>
      <vt:lpstr>Example: Bagged Decision Trees</vt:lpstr>
      <vt:lpstr>Random Forests (Bagged Trees++)</vt:lpstr>
      <vt:lpstr>So Far: Classification</vt:lpstr>
      <vt:lpstr>Multi-Categorical Output Tasks</vt:lpstr>
      <vt:lpstr>Setting</vt:lpstr>
      <vt:lpstr>Binary to Multiclass</vt:lpstr>
      <vt:lpstr>One-Vs-All</vt:lpstr>
      <vt:lpstr>Solving MultiClass with 1vs All learning</vt:lpstr>
      <vt:lpstr>Learning via One-Versus-All (OvA) Assumption</vt:lpstr>
      <vt:lpstr>All-Vs-All</vt:lpstr>
      <vt:lpstr>Learning via All-Verses-All (AvA) Assumption</vt:lpstr>
      <vt:lpstr>Classifying with AvA</vt:lpstr>
      <vt:lpstr>One-vs-All vs. All vs. All</vt:lpstr>
      <vt:lpstr>Error Correcting Codes Decomposition</vt:lpstr>
      <vt:lpstr>Problems with Decompositions</vt:lpstr>
      <vt:lpstr>1 Vs All:  Learning Architecture</vt:lpstr>
      <vt:lpstr>Recall: Winnow’s Extensions</vt:lpstr>
      <vt:lpstr>Extending Balanced</vt:lpstr>
      <vt:lpstr>Where are we?</vt:lpstr>
      <vt:lpstr>Recall: Margin for binary classifiers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Multiclass SVM</vt:lpstr>
      <vt:lpstr>Multiclass SVM: Summary</vt:lpstr>
      <vt:lpstr>Constraint Classification</vt:lpstr>
      <vt:lpstr>Linear Separability for Multiclass</vt:lpstr>
      <vt:lpstr>Constraint Classification</vt:lpstr>
      <vt:lpstr>Details: Kesler Construction &amp;  Multi-Class Separability</vt:lpstr>
      <vt:lpstr>Kesler’s Construction (1)</vt:lpstr>
      <vt:lpstr>Kesler’s Construction (2)</vt:lpstr>
      <vt:lpstr>Kesler’s Construction (3)</vt:lpstr>
      <vt:lpstr>Learning via Kesler’s Construction</vt:lpstr>
      <vt:lpstr>Perceptron in Kesler Construction </vt:lpstr>
      <vt:lpstr>Conservative update</vt:lpstr>
      <vt:lpstr>Multiclass Classification Summary 1: Multiclass Classification</vt:lpstr>
      <vt:lpstr>Multiclass Classification Summary 2: One-vs-all may not always work</vt:lpstr>
      <vt:lpstr>Summary 3:  Local Learning: One-vs-all classification</vt:lpstr>
      <vt:lpstr>Summary 4: Global Multiclass Approach [Constraint Classification, Har-Peled et. al ‘02]</vt:lpstr>
      <vt:lpstr>Significance  </vt:lpstr>
      <vt:lpstr>Margin</vt:lpstr>
      <vt:lpstr>Multiclass Margin</vt:lpstr>
      <vt:lpstr>Constraint Classification</vt:lpstr>
      <vt:lpstr>Multi-category to Constraint Classification</vt:lpstr>
      <vt:lpstr>Properties of Construction (Zimak et. al 2002, 2003)</vt:lpstr>
      <vt:lpstr>Margin Generalization Bounds</vt:lpstr>
      <vt:lpstr>VC-style Generalization Bounds</vt:lpstr>
      <vt:lpstr>Beyond MultiClass Classification</vt:lpstr>
      <vt:lpstr>(more) Multi-Categorical Output Tasks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707</cp:revision>
  <cp:lastPrinted>1999-09-23T14:21:26Z</cp:lastPrinted>
  <dcterms:created xsi:type="dcterms:W3CDTF">1997-12-27T05:03:42Z</dcterms:created>
  <dcterms:modified xsi:type="dcterms:W3CDTF">2018-03-16T23:44:19Z</dcterms:modified>
</cp:coreProperties>
</file>