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6"/>
  </p:notesMasterIdLst>
  <p:handoutMasterIdLst>
    <p:handoutMasterId r:id="rId27"/>
  </p:handoutMasterIdLst>
  <p:sldIdLst>
    <p:sldId id="302" r:id="rId2"/>
    <p:sldId id="285" r:id="rId3"/>
    <p:sldId id="262" r:id="rId4"/>
    <p:sldId id="264" r:id="rId5"/>
    <p:sldId id="287" r:id="rId6"/>
    <p:sldId id="288" r:id="rId7"/>
    <p:sldId id="293" r:id="rId8"/>
    <p:sldId id="269" r:id="rId9"/>
    <p:sldId id="271" r:id="rId10"/>
    <p:sldId id="272" r:id="rId11"/>
    <p:sldId id="289" r:id="rId12"/>
    <p:sldId id="273" r:id="rId13"/>
    <p:sldId id="297" r:id="rId14"/>
    <p:sldId id="298" r:id="rId15"/>
    <p:sldId id="276" r:id="rId16"/>
    <p:sldId id="277" r:id="rId17"/>
    <p:sldId id="280" r:id="rId18"/>
    <p:sldId id="303" r:id="rId19"/>
    <p:sldId id="304" r:id="rId20"/>
    <p:sldId id="300" r:id="rId21"/>
    <p:sldId id="282" r:id="rId22"/>
    <p:sldId id="283" r:id="rId23"/>
    <p:sldId id="291" r:id="rId24"/>
    <p:sldId id="284" r:id="rId25"/>
  </p:sldIdLst>
  <p:sldSz cx="9144000" cy="6858000" type="screen4x3"/>
  <p:notesSz cx="6858000" cy="9144000"/>
  <p:embeddedFontLst>
    <p:embeddedFont>
      <p:font typeface="Rod" panose="020B0604020202020204" charset="-79"/>
      <p:regular r:id="rId28"/>
    </p:embeddedFont>
    <p:embeddedFont>
      <p:font typeface="新細明體" panose="020B0604020202020204" charset="-120"/>
      <p:regular r:id="rId29"/>
    </p:embeddedFont>
    <p:embeddedFont>
      <p:font typeface="Calibri" panose="020F0502020204030204" pitchFamily="34" charset="0"/>
      <p:regular r:id="rId30"/>
      <p:bold r:id="rId31"/>
      <p:italic r:id="rId32"/>
      <p:boldItalic r:id="rId33"/>
    </p:embeddedFont>
    <p:embeddedFont>
      <p:font typeface="Tempus Sans ITC" panose="04020404030D07020202" pitchFamily="82" charset="0"/>
      <p:regular r:id="rId34"/>
    </p:embeddedFont>
    <p:embeddedFont>
      <p:font typeface="Verdana" panose="020B0604030504040204" pitchFamily="34" charset="0"/>
      <p:regular r:id="rId35"/>
      <p:bold r:id="rId36"/>
      <p:italic r:id="rId37"/>
      <p:boldItalic r:id="rId38"/>
    </p:embeddedFont>
    <p:embeddedFont>
      <p:font typeface="Arial Unicode MS" panose="020B0604020202020204" charset="-128"/>
      <p:regular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7964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5" autoAdjust="0"/>
    <p:restoredTop sz="92017" autoAdjust="0"/>
  </p:normalViewPr>
  <p:slideViewPr>
    <p:cSldViewPr>
      <p:cViewPr varScale="1">
        <p:scale>
          <a:sx n="120" d="100"/>
          <a:sy n="120" d="100"/>
        </p:scale>
        <p:origin x="936" y="57"/>
      </p:cViewPr>
      <p:guideLst>
        <p:guide orient="horz" pos="2160"/>
        <p:guide pos="2880"/>
      </p:guideLst>
    </p:cSldViewPr>
  </p:slideViewPr>
  <p:outlineViewPr>
    <p:cViewPr>
      <p:scale>
        <a:sx n="33" d="100"/>
        <a:sy n="33" d="100"/>
      </p:scale>
      <p:origin x="108" y="1969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EC9BEA-2480-42E6-AE11-8D3E195B2822}" type="datetimeFigureOut">
              <a:rPr lang="en-US" smtClean="0"/>
              <a:t>9/5/2018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F44808-A234-4A5C-94C8-295333A0C937}" type="slidenum">
              <a:rPr lang="en-US" smtClean="0"/>
              <a:t>‹#›</a:t>
            </a:fld>
            <a:endParaRPr lang="en-US"/>
          </a:p>
        </p:txBody>
      </p:sp>
    </p:spTree>
    <p:extLst>
      <p:ext uri="{BB962C8B-B14F-4D97-AF65-F5344CB8AC3E}">
        <p14:creationId xmlns:p14="http://schemas.microsoft.com/office/powerpoint/2010/main" val="1695976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E7E75-41D1-4BBF-A8DF-6617D3C168BD}" type="datetimeFigureOut">
              <a:rPr lang="en-US" smtClean="0"/>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252EC-641F-4D63-A9C5-58578D9B8FE8}" type="slidenum">
              <a:rPr lang="en-US" smtClean="0"/>
              <a:t>‹#›</a:t>
            </a:fld>
            <a:endParaRPr lang="en-US"/>
          </a:p>
        </p:txBody>
      </p:sp>
    </p:spTree>
    <p:extLst>
      <p:ext uri="{BB962C8B-B14F-4D97-AF65-F5344CB8AC3E}">
        <p14:creationId xmlns:p14="http://schemas.microsoft.com/office/powerpoint/2010/main" val="41300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2</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0D2D5A3-9F32-47DF-B18B-5E846A7F434C}" type="slidenum">
              <a:rPr lang="en-US"/>
              <a:pPr/>
              <a:t>15</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3C20D3-65BF-404D-9EC7-EE3124809DBB}" type="slidenum">
              <a:rPr lang="en-US"/>
              <a:pPr/>
              <a:t>16</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17</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18</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496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496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19</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837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23883B-4BCC-4038-B6EF-FFEC045F0546}" type="slidenum">
              <a:rPr lang="en-US"/>
              <a:pPr/>
              <a:t>20</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E1ED468-EA77-4291-B271-3E9DCB1BF567}" type="slidenum">
              <a:rPr lang="en-US"/>
              <a:pPr/>
              <a:t>21</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23</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99D7AC-A11A-4328-91C4-921F56E64AEF}" type="slidenum">
              <a:rPr lang="en-US"/>
              <a:pPr/>
              <a:t>3</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8BE65C8-B751-427E-91F7-8C6BFCCE0117}" type="slidenum">
              <a:rPr lang="en-US"/>
              <a:pPr/>
              <a:t>4</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7</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7</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F035DB7-69D9-4DA8-8E4D-18059304B37C}" type="slidenum">
              <a:rPr lang="en-US"/>
              <a:pPr/>
              <a:t>8</a:t>
            </a:fld>
            <a:endParaRPr lang="en-US"/>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B865B11-BB52-488A-A657-F7406FBC2FA5}" type="slidenum">
              <a:rPr lang="en-US"/>
              <a:pPr/>
              <a:t>9</a:t>
            </a:fld>
            <a:endParaRPr lang="en-US"/>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7AF951A-583B-4AED-8256-FC01D09F426B}" type="slidenum">
              <a:rPr lang="en-US"/>
              <a:pPr/>
              <a:t>10</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4A0F6FB-54E8-434E-8F93-FFADC205BC3D}" type="slidenum">
              <a:rPr lang="en-US"/>
              <a:pPr/>
              <a:t>12</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 solve the first problem,</a:t>
            </a:r>
            <a:r>
              <a:rPr lang="en-US" baseline="0" dirty="0" smtClean="0"/>
              <a:t> you’d expect to be able to solve the other one too; so, what’s the meaning of “same population”?</a:t>
            </a:r>
            <a:endParaRPr lang="en-US" dirty="0"/>
          </a:p>
        </p:txBody>
      </p:sp>
      <p:sp>
        <p:nvSpPr>
          <p:cNvPr id="4" name="Slide Number Placeholder 3"/>
          <p:cNvSpPr>
            <a:spLocks noGrp="1"/>
          </p:cNvSpPr>
          <p:nvPr>
            <p:ph type="sldNum" sz="quarter" idx="10"/>
          </p:nvPr>
        </p:nvSpPr>
        <p:spPr/>
        <p:txBody>
          <a:bodyPr/>
          <a:lstStyle/>
          <a:p>
            <a:fld id="{1B2252EC-641F-4D63-A9C5-58578D9B8FE8}" type="slidenum">
              <a:rPr lang="en-US" smtClean="0"/>
              <a:t>13</a:t>
            </a:fld>
            <a:endParaRPr lang="en-US"/>
          </a:p>
        </p:txBody>
      </p:sp>
    </p:spTree>
    <p:extLst>
      <p:ext uri="{BB962C8B-B14F-4D97-AF65-F5344CB8AC3E}">
        <p14:creationId xmlns:p14="http://schemas.microsoft.com/office/powerpoint/2010/main" val="256933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5841429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963281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454409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803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1782664545"/>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Fall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0189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roth@seas.upenn.edu" TargetMode="External"/><Relationship Id="rId2" Type="http://schemas.openxmlformats.org/officeDocument/2006/relationships/hyperlink" Target="http://www.seas.upenn.edu/~cis519" TargetMode="External"/><Relationship Id="rId1" Type="http://schemas.openxmlformats.org/officeDocument/2006/relationships/slideLayout" Target="../slideLayouts/slideLayout1.xml"/><Relationship Id="rId4" Type="http://schemas.openxmlformats.org/officeDocument/2006/relationships/hyperlink" Target="http://www.cis.upenn.edu/~danrot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2r.cs.uiuc.edu/~danr/Teaching/CS446-14/info.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eas.upenn.edu/~cis519/fall2018/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eas.upenn.edu/~cis519/fall2018/"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2.xml"/><Relationship Id="rId4" Type="http://schemas.openxmlformats.org/officeDocument/2006/relationships/hyperlink" Target="http://piazza.com/upenn/fall2018/cis41951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eas.upenn.edu/~cis519/fall2018/assets/lectures/lecture-0/gam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eas.upenn.edu/~cis519/fall2018/assets/lectures/lecture-0/gam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21" Type="http://schemas.openxmlformats.org/officeDocument/2006/relationships/image" Target="../media/image26.png"/><Relationship Id="rId34" Type="http://schemas.openxmlformats.org/officeDocument/2006/relationships/image" Target="../media/image39.png"/><Relationship Id="rId42" Type="http://schemas.openxmlformats.org/officeDocument/2006/relationships/image" Target="../media/image47.png"/><Relationship Id="rId47" Type="http://schemas.openxmlformats.org/officeDocument/2006/relationships/image" Target="../media/image52.png"/><Relationship Id="rId50" Type="http://schemas.openxmlformats.org/officeDocument/2006/relationships/image" Target="../media/image55.png"/><Relationship Id="rId55" Type="http://schemas.openxmlformats.org/officeDocument/2006/relationships/image" Target="../media/image60.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46"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41" Type="http://schemas.openxmlformats.org/officeDocument/2006/relationships/image" Target="../media/image46.png"/><Relationship Id="rId54"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45" Type="http://schemas.openxmlformats.org/officeDocument/2006/relationships/image" Target="../media/image50.png"/><Relationship Id="rId53" Type="http://schemas.openxmlformats.org/officeDocument/2006/relationships/image" Target="../media/image58.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49" Type="http://schemas.openxmlformats.org/officeDocument/2006/relationships/image" Target="../media/image54.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4" Type="http://schemas.openxmlformats.org/officeDocument/2006/relationships/image" Target="../media/image49.png"/><Relationship Id="rId52" Type="http://schemas.openxmlformats.org/officeDocument/2006/relationships/image" Target="../media/image57.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8.png"/><Relationship Id="rId48" Type="http://schemas.openxmlformats.org/officeDocument/2006/relationships/image" Target="../media/image53.png"/><Relationship Id="rId56" Type="http://schemas.openxmlformats.org/officeDocument/2006/relationships/image" Target="../media/image61.png"/><Relationship Id="rId8" Type="http://schemas.openxmlformats.org/officeDocument/2006/relationships/image" Target="../media/image13.png"/><Relationship Id="rId51" Type="http://schemas.openxmlformats.org/officeDocument/2006/relationships/image" Target="../media/image56.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76201"/>
            <a:ext cx="7772400" cy="2057400"/>
          </a:xfrm>
        </p:spPr>
        <p:txBody>
          <a:bodyPr/>
          <a:lstStyle/>
          <a:p>
            <a:r>
              <a:rPr lang="en-US" sz="3600" dirty="0"/>
              <a:t/>
            </a:r>
            <a:br>
              <a:rPr lang="en-US" sz="3600" dirty="0"/>
            </a:br>
            <a:r>
              <a:rPr lang="en-US" sz="3600" b="1" dirty="0">
                <a:solidFill>
                  <a:srgbClr val="0000FF"/>
                </a:solidFill>
              </a:rPr>
              <a:t>CIS 519/419 </a:t>
            </a:r>
            <a:br>
              <a:rPr lang="en-US" sz="3600" b="1" dirty="0">
                <a:solidFill>
                  <a:srgbClr val="0000FF"/>
                </a:solidFill>
              </a:rPr>
            </a:br>
            <a:r>
              <a:rPr lang="en-US" sz="3600" b="1" dirty="0">
                <a:solidFill>
                  <a:srgbClr val="0000FF"/>
                </a:solidFill>
              </a:rPr>
              <a:t>Applied Machine Learning</a:t>
            </a:r>
            <a:r>
              <a:rPr lang="en-US" sz="3600" dirty="0"/>
              <a:t/>
            </a:r>
            <a:br>
              <a:rPr lang="en-US" sz="3600" dirty="0"/>
            </a:br>
            <a:r>
              <a:rPr lang="en-US" sz="3600" dirty="0">
                <a:hlinkClick r:id="rId2"/>
              </a:rPr>
              <a:t>www.seas.upenn.edu/~</a:t>
            </a:r>
            <a:r>
              <a:rPr lang="en-US" sz="3600" dirty="0" smtClean="0">
                <a:hlinkClick r:id="rId2"/>
              </a:rPr>
              <a:t>cis519</a:t>
            </a:r>
            <a:r>
              <a:rPr lang="en-US" sz="3600" dirty="0" smtClean="0"/>
              <a:t> </a:t>
            </a:r>
            <a:r>
              <a:rPr lang="en-US" sz="3600" dirty="0"/>
              <a:t/>
            </a:r>
            <a:br>
              <a:rPr lang="en-US" sz="3600" dirty="0"/>
            </a:br>
            <a:r>
              <a:rPr lang="en-US" sz="3600" dirty="0"/>
              <a:t/>
            </a:r>
            <a:br>
              <a:rPr lang="en-US" sz="3600" dirty="0"/>
            </a:br>
            <a:endParaRPr lang="en-US" sz="3600" dirty="0"/>
          </a:p>
        </p:txBody>
      </p:sp>
      <p:sp>
        <p:nvSpPr>
          <p:cNvPr id="6" name="Subtitle 5"/>
          <p:cNvSpPr>
            <a:spLocks noGrp="1"/>
          </p:cNvSpPr>
          <p:nvPr>
            <p:ph type="subTitle" idx="1"/>
          </p:nvPr>
        </p:nvSpPr>
        <p:spPr/>
        <p:txBody>
          <a:bodyPr/>
          <a:lstStyle/>
          <a:p>
            <a:pPr algn="l"/>
            <a:r>
              <a:rPr lang="nl-NL" dirty="0">
                <a:solidFill>
                  <a:schemeClr val="tx1"/>
                </a:solidFill>
              </a:rPr>
              <a:t>Dan Roth</a:t>
            </a:r>
          </a:p>
          <a:p>
            <a:pPr algn="l"/>
            <a:r>
              <a:rPr lang="nl-NL" dirty="0" smtClean="0">
                <a:hlinkClick r:id="rId3"/>
              </a:rPr>
              <a:t>danroth@seas.upenn.edu</a:t>
            </a:r>
            <a:r>
              <a:rPr lang="nl-NL" dirty="0" smtClean="0"/>
              <a:t> </a:t>
            </a:r>
            <a:endParaRPr lang="nl-NL" dirty="0"/>
          </a:p>
          <a:p>
            <a:pPr algn="l"/>
            <a:r>
              <a:rPr lang="nl-NL" dirty="0">
                <a:hlinkClick r:id="rId4"/>
              </a:rPr>
              <a:t>http://www.cis.upenn.edu/~danroth</a:t>
            </a:r>
            <a:r>
              <a:rPr lang="nl-NL" dirty="0" smtClean="0">
                <a:hlinkClick r:id="rId4"/>
              </a:rPr>
              <a:t>/</a:t>
            </a:r>
            <a:r>
              <a:rPr lang="nl-NL" dirty="0" smtClean="0"/>
              <a:t> </a:t>
            </a:r>
            <a:endParaRPr lang="nl-NL" dirty="0"/>
          </a:p>
          <a:p>
            <a:pPr algn="l"/>
            <a:r>
              <a:rPr lang="nl-NL" dirty="0">
                <a:solidFill>
                  <a:schemeClr val="tx1"/>
                </a:solidFill>
              </a:rPr>
              <a:t>461C, 3401 Walnut</a:t>
            </a:r>
          </a:p>
          <a:p>
            <a:pPr algn="l"/>
            <a:endParaRPr lang="nl-NL"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1</a:t>
            </a:fld>
            <a:endParaRPr lang="en-US" dirty="0"/>
          </a:p>
        </p:txBody>
      </p:sp>
      <p:sp>
        <p:nvSpPr>
          <p:cNvPr id="7" name="Rectangle 6"/>
          <p:cNvSpPr/>
          <p:nvPr/>
        </p:nvSpPr>
        <p:spPr>
          <a:xfrm>
            <a:off x="336605" y="5638800"/>
            <a:ext cx="8382000" cy="646331"/>
          </a:xfrm>
          <a:prstGeom prst="rect">
            <a:avLst/>
          </a:prstGeom>
        </p:spPr>
        <p:txBody>
          <a:bodyPr wrap="square">
            <a:spAutoFit/>
          </a:bodyPr>
          <a:lstStyle/>
          <a:p>
            <a:r>
              <a:rPr lang="en-US" dirty="0"/>
              <a:t>Slides were created by Dan Roth (for CIS519/419 at Penn or CS446 at UIUC), Eric Eaton for CIS519/419 at Penn, or from other authors who have made their ML slides available. </a:t>
            </a:r>
          </a:p>
        </p:txBody>
      </p:sp>
    </p:spTree>
    <p:extLst>
      <p:ext uri="{BB962C8B-B14F-4D97-AF65-F5344CB8AC3E}">
        <p14:creationId xmlns:p14="http://schemas.microsoft.com/office/powerpoint/2010/main" val="2621147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 Generalization</a:t>
            </a:r>
            <a:endParaRPr lang="en-US" dirty="0"/>
          </a:p>
        </p:txBody>
      </p:sp>
      <p:sp>
        <p:nvSpPr>
          <p:cNvPr id="8" name="Content Placeholder 7"/>
          <p:cNvSpPr>
            <a:spLocks noGrp="1"/>
          </p:cNvSpPr>
          <p:nvPr>
            <p:ph idx="1"/>
          </p:nvPr>
        </p:nvSpPr>
        <p:spPr/>
        <p:txBody>
          <a:bodyPr/>
          <a:lstStyle/>
          <a:p>
            <a:pPr marL="307975" indent="-307975" defTabSz="820738">
              <a:buNone/>
            </a:pPr>
            <a:r>
              <a:rPr lang="en-US" b="1" dirty="0"/>
              <a:t>H. Simon - </a:t>
            </a:r>
          </a:p>
          <a:p>
            <a:pPr marL="307975" indent="-307975" defTabSz="820738">
              <a:buNone/>
            </a:pPr>
            <a:r>
              <a:rPr lang="en-US" dirty="0" smtClean="0">
                <a:solidFill>
                  <a:srgbClr val="006600"/>
                </a:solidFill>
              </a:rPr>
              <a:t>“Learning </a:t>
            </a:r>
            <a:r>
              <a:rPr lang="en-US" dirty="0">
                <a:solidFill>
                  <a:srgbClr val="006600"/>
                </a:solidFill>
              </a:rPr>
              <a:t>denotes changes in the system that are adaptive in the sense that they enable the system to do the task or tasks drawn from the same population more efficiently and more effectively the next time</a:t>
            </a:r>
            <a:r>
              <a:rPr lang="en-US" dirty="0" smtClean="0">
                <a:solidFill>
                  <a:srgbClr val="006600"/>
                </a:solidFill>
              </a:rPr>
              <a:t>.”</a:t>
            </a:r>
          </a:p>
          <a:p>
            <a:pPr marL="307975" indent="-307975" defTabSz="820738">
              <a:buNone/>
            </a:pPr>
            <a:endParaRPr lang="en-US" b="1" dirty="0">
              <a:solidFill>
                <a:srgbClr val="006600"/>
              </a:solidFill>
            </a:endParaRPr>
          </a:p>
          <a:p>
            <a:pPr marL="307975" indent="-307975" defTabSz="820738">
              <a:buNone/>
            </a:pPr>
            <a:r>
              <a:rPr lang="en-US" b="1" dirty="0"/>
              <a:t> </a:t>
            </a:r>
          </a:p>
          <a:p>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10</a:t>
            </a:fld>
            <a:endParaRPr lang="en-US" dirty="0"/>
          </a:p>
        </p:txBody>
      </p:sp>
      <p:sp>
        <p:nvSpPr>
          <p:cNvPr id="967685" name="Rectangle 5"/>
          <p:cNvSpPr>
            <a:spLocks noChangeArrowheads="1"/>
          </p:cNvSpPr>
          <p:nvPr/>
        </p:nvSpPr>
        <p:spPr bwMode="auto">
          <a:xfrm>
            <a:off x="1447800" y="4724400"/>
            <a:ext cx="71897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628" tIns="41315" rIns="82628" bIns="41315"/>
          <a:lstStyle/>
          <a:p>
            <a:pPr marL="307975" indent="-307975" defTabSz="820738">
              <a:spcBef>
                <a:spcPct val="20000"/>
              </a:spcBef>
              <a:buFont typeface="Wingdings" pitchFamily="2" charset="2"/>
              <a:buNone/>
            </a:pPr>
            <a:r>
              <a:rPr lang="en-US" sz="2400" b="1" dirty="0"/>
              <a:t> </a:t>
            </a:r>
            <a:r>
              <a:rPr lang="en-US" sz="2800" dirty="0">
                <a:solidFill>
                  <a:srgbClr val="3333FF"/>
                </a:solidFill>
              </a:rPr>
              <a:t>The ability to perform a task in a situation which has never been  encountered before</a:t>
            </a:r>
          </a:p>
        </p:txBody>
      </p:sp>
      <p:cxnSp>
        <p:nvCxnSpPr>
          <p:cNvPr id="5" name="Straight Connector 4"/>
          <p:cNvCxnSpPr/>
          <p:nvPr/>
        </p:nvCxnSpPr>
        <p:spPr>
          <a:xfrm>
            <a:off x="1760552" y="2795544"/>
            <a:ext cx="403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6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676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uiExpand="1" build="p"/>
      <p:bldP spid="96768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n-lt"/>
              </a:rPr>
              <a:t>Learning = Generalization</a:t>
            </a:r>
            <a:endParaRPr lang="en-US" dirty="0">
              <a:latin typeface="+mn-lt"/>
            </a:endParaRPr>
          </a:p>
        </p:txBody>
      </p:sp>
      <p:sp>
        <p:nvSpPr>
          <p:cNvPr id="4" name="Content Placeholder 3"/>
          <p:cNvSpPr>
            <a:spLocks noGrp="1"/>
          </p:cNvSpPr>
          <p:nvPr>
            <p:ph idx="1"/>
          </p:nvPr>
        </p:nvSpPr>
        <p:spPr>
          <a:xfrm>
            <a:off x="685800" y="1570037"/>
            <a:ext cx="2514600" cy="3230563"/>
          </a:xfrm>
        </p:spPr>
        <p:txBody>
          <a:bodyPr/>
          <a:lstStyle/>
          <a:p>
            <a:endParaRPr lang="en-US" dirty="0" smtClean="0"/>
          </a:p>
          <a:p>
            <a:r>
              <a:rPr lang="en-US" dirty="0" smtClean="0"/>
              <a:t>The learner has to be able to classify items </a:t>
            </a:r>
            <a:br>
              <a:rPr lang="en-US" dirty="0" smtClean="0"/>
            </a:br>
            <a:r>
              <a:rPr lang="en-US" dirty="0" smtClean="0"/>
              <a:t>it has never seen before. </a:t>
            </a:r>
          </a:p>
          <a:p>
            <a:endParaRPr lang="en-US" dirty="0"/>
          </a:p>
        </p:txBody>
      </p:sp>
      <p:sp>
        <p:nvSpPr>
          <p:cNvPr id="6" name="Slide Number Placeholder 5"/>
          <p:cNvSpPr>
            <a:spLocks noGrp="1"/>
          </p:cNvSpPr>
          <p:nvPr>
            <p:ph type="sldNum" sz="quarter" idx="4"/>
          </p:nvPr>
        </p:nvSpPr>
        <p:spPr/>
        <p:txBody>
          <a:bodyPr/>
          <a:lstStyle/>
          <a:p>
            <a:fld id="{0C921938-476A-4922-BE24-3B8F6A2854D9}" type="slidenum">
              <a:rPr lang="en-US" smtClean="0">
                <a:latin typeface="+mn-lt"/>
              </a:rPr>
              <a:pPr/>
              <a:t>11</a:t>
            </a:fld>
            <a:endParaRPr lang="en-US" dirty="0">
              <a:latin typeface="+mn-lt"/>
            </a:endParaRPr>
          </a:p>
        </p:txBody>
      </p:sp>
      <p:sp>
        <p:nvSpPr>
          <p:cNvPr id="9" name="Rectangle 8"/>
          <p:cNvSpPr/>
          <p:nvPr/>
        </p:nvSpPr>
        <p:spPr>
          <a:xfrm>
            <a:off x="1447800" y="5112153"/>
            <a:ext cx="6248400" cy="1136247"/>
          </a:xfrm>
          <a:prstGeom prst="roundRect">
            <a:avLst/>
          </a:prstGeom>
          <a:solidFill>
            <a:schemeClr val="bg1">
              <a:lumMod val="85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solidFill>
                  <a:srgbClr val="C00000"/>
                </a:solidFill>
                <a:cs typeface="Verdana"/>
              </a:rPr>
              <a:t>Mail thinks this message is about my Fall 2018 ML Class</a:t>
            </a:r>
            <a:endParaRPr lang="en-US" sz="2800" dirty="0">
              <a:solidFill>
                <a:srgbClr val="C00000"/>
              </a:solidFill>
              <a:cs typeface="Verdana"/>
            </a:endParaRPr>
          </a:p>
        </p:txBody>
      </p:sp>
      <p:sp>
        <p:nvSpPr>
          <p:cNvPr id="5" name="Right Arrow 4"/>
          <p:cNvSpPr/>
          <p:nvPr/>
        </p:nvSpPr>
        <p:spPr>
          <a:xfrm rot="5400000">
            <a:off x="4083585" y="4061956"/>
            <a:ext cx="976830" cy="1681502"/>
          </a:xfrm>
          <a:prstGeom prst="rightArrow">
            <a:avLst>
              <a:gd name="adj1" fmla="val 32944"/>
              <a:gd name="adj2" fmla="val 34275"/>
            </a:avLst>
          </a:prstGeom>
          <a:solidFill>
            <a:schemeClr val="accent6">
              <a:lumMod val="40000"/>
              <a:lumOff val="60000"/>
            </a:schemeClr>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dirty="0"/>
          </a:p>
        </p:txBody>
      </p:sp>
      <p:pic>
        <p:nvPicPr>
          <p:cNvPr id="12" name="Picture 11"/>
          <p:cNvPicPr>
            <a:picLocks noChangeAspect="1"/>
          </p:cNvPicPr>
          <p:nvPr/>
        </p:nvPicPr>
        <p:blipFill>
          <a:blip r:embed="rId2"/>
          <a:stretch>
            <a:fillRect/>
          </a:stretch>
        </p:blipFill>
        <p:spPr>
          <a:xfrm>
            <a:off x="3481463" y="777623"/>
            <a:ext cx="2181075" cy="3933825"/>
          </a:xfrm>
          <a:prstGeom prst="rect">
            <a:avLst/>
          </a:prstGeom>
        </p:spPr>
      </p:pic>
    </p:spTree>
    <p:extLst>
      <p:ext uri="{BB962C8B-B14F-4D97-AF65-F5344CB8AC3E}">
        <p14:creationId xmlns:p14="http://schemas.microsoft.com/office/powerpoint/2010/main" val="528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
                                        <p:tgtEl>
                                          <p:spTgt spid="5"/>
                                        </p:tgtEl>
                                      </p:cBhvr>
                                    </p:animEffect>
                                  </p:childTnLst>
                                </p:cTn>
                              </p:par>
                            </p:childTnLst>
                          </p:cTn>
                        </p:par>
                        <p:par>
                          <p:cTn id="8" fill="hold">
                            <p:stCondLst>
                              <p:cond delay="4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atin typeface="+mn-lt"/>
              </a:rPr>
              <a:t>Learning = Generalization</a:t>
            </a:r>
            <a:endParaRPr lang="en-US" dirty="0">
              <a:latin typeface="+mn-lt"/>
            </a:endParaRPr>
          </a:p>
        </p:txBody>
      </p:sp>
      <p:sp>
        <p:nvSpPr>
          <p:cNvPr id="8" name="Content Placeholder 7"/>
          <p:cNvSpPr>
            <a:spLocks noGrp="1"/>
          </p:cNvSpPr>
          <p:nvPr>
            <p:ph idx="1"/>
          </p:nvPr>
        </p:nvSpPr>
        <p:spPr/>
        <p:txBody>
          <a:bodyPr/>
          <a:lstStyle/>
          <a:p>
            <a:r>
              <a:rPr lang="en-US" dirty="0" smtClean="0"/>
              <a:t>Classification</a:t>
            </a:r>
          </a:p>
          <a:p>
            <a:pPr lvl="1"/>
            <a:r>
              <a:rPr lang="en-US" dirty="0" smtClean="0"/>
              <a:t>Medical diagnosis; credit card applications; hand-written letters; ad selection; sentiment assignment,…</a:t>
            </a:r>
          </a:p>
          <a:p>
            <a:r>
              <a:rPr lang="en-US" dirty="0" smtClean="0"/>
              <a:t>Planning and acting</a:t>
            </a:r>
          </a:p>
          <a:p>
            <a:pPr lvl="1"/>
            <a:r>
              <a:rPr lang="en-US" dirty="0" smtClean="0"/>
              <a:t>Game playing (chess, backgammon, go); driving a car</a:t>
            </a:r>
          </a:p>
          <a:p>
            <a:r>
              <a:rPr lang="en-US" dirty="0" smtClean="0"/>
              <a:t>Skills</a:t>
            </a:r>
          </a:p>
          <a:p>
            <a:pPr lvl="1"/>
            <a:r>
              <a:rPr lang="en-US" dirty="0" smtClean="0"/>
              <a:t>(A robot) balancing a pole; playing tennis</a:t>
            </a:r>
          </a:p>
          <a:p>
            <a:r>
              <a:rPr lang="en-US" dirty="0" smtClean="0"/>
              <a:t>Common sense reasoning</a:t>
            </a:r>
          </a:p>
          <a:p>
            <a:pPr lvl="1"/>
            <a:r>
              <a:rPr lang="en-US" dirty="0" smtClean="0"/>
              <a:t>Natural language interactions</a:t>
            </a:r>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12</a:t>
            </a:fld>
            <a:endParaRPr lang="en-US" dirty="0">
              <a:latin typeface="+mn-lt"/>
            </a:endParaRPr>
          </a:p>
        </p:txBody>
      </p:sp>
      <p:sp>
        <p:nvSpPr>
          <p:cNvPr id="972804" name="Rectangle 4"/>
          <p:cNvSpPr>
            <a:spLocks noChangeArrowheads="1"/>
          </p:cNvSpPr>
          <p:nvPr/>
        </p:nvSpPr>
        <p:spPr bwMode="auto">
          <a:xfrm>
            <a:off x="1524000" y="5410200"/>
            <a:ext cx="7391400" cy="762000"/>
          </a:xfrm>
          <a:prstGeom prst="rect">
            <a:avLst/>
          </a:prstGeom>
          <a:solidFill>
            <a:srgbClr val="FFFFCC"/>
          </a:solidFill>
          <a:ln w="9525">
            <a:solidFill>
              <a:schemeClr val="accent1"/>
            </a:solidFill>
            <a:miter lim="800000"/>
            <a:headEnd/>
            <a:tailEnd/>
          </a:ln>
          <a:effectLst/>
          <a:extLst/>
        </p:spPr>
        <p:txBody>
          <a:bodyPr lIns="82628" tIns="41315" rIns="82628" bIns="41315"/>
          <a:lstStyle/>
          <a:p>
            <a:pPr marL="307975" indent="-307975" defTabSz="820738">
              <a:spcBef>
                <a:spcPct val="20000"/>
              </a:spcBef>
              <a:buFont typeface="Wingdings" pitchFamily="2" charset="2"/>
              <a:buNone/>
            </a:pPr>
            <a:r>
              <a:rPr lang="en-US" sz="2400" dirty="0">
                <a:ea typeface="Arial Unicode MS" pitchFamily="34" charset="-128"/>
                <a:cs typeface="Arial Unicode MS" pitchFamily="34" charset="-128"/>
              </a:rPr>
              <a:t>Generalization depends on </a:t>
            </a:r>
            <a:r>
              <a:rPr lang="en-US" sz="2400" dirty="0" smtClean="0">
                <a:ea typeface="Arial Unicode MS" pitchFamily="34" charset="-128"/>
                <a:cs typeface="Arial Unicode MS" pitchFamily="34" charset="-128"/>
              </a:rPr>
              <a:t>the </a:t>
            </a:r>
            <a:r>
              <a:rPr lang="en-US" sz="2400" dirty="0" smtClean="0">
                <a:solidFill>
                  <a:srgbClr val="F79646"/>
                </a:solidFill>
                <a:ea typeface="Arial Unicode MS" pitchFamily="34" charset="-128"/>
                <a:cs typeface="Arial Unicode MS" pitchFamily="34" charset="-128"/>
              </a:rPr>
              <a:t>Representation</a:t>
            </a:r>
            <a:r>
              <a:rPr lang="en-US" sz="2400" dirty="0" smtClean="0">
                <a:ea typeface="Arial Unicode MS" pitchFamily="34" charset="-128"/>
                <a:cs typeface="Arial Unicode MS" pitchFamily="34" charset="-128"/>
              </a:rPr>
              <a:t> </a:t>
            </a:r>
            <a:r>
              <a:rPr lang="en-US" sz="2400" dirty="0">
                <a:ea typeface="Arial Unicode MS" pitchFamily="34" charset="-128"/>
                <a:cs typeface="Arial Unicode MS" pitchFamily="34" charset="-128"/>
              </a:rPr>
              <a:t>as much as it depends on the </a:t>
            </a:r>
            <a:r>
              <a:rPr lang="en-US" sz="2400" dirty="0">
                <a:solidFill>
                  <a:srgbClr val="F79646"/>
                </a:solidFill>
                <a:ea typeface="Arial Unicode MS" pitchFamily="34" charset="-128"/>
                <a:cs typeface="Arial Unicode MS" pitchFamily="34" charset="-128"/>
              </a:rPr>
              <a:t>Algorithm</a:t>
            </a:r>
            <a:r>
              <a:rPr lang="en-US" sz="2400" dirty="0">
                <a:ea typeface="Arial Unicode MS" pitchFamily="34" charset="-128"/>
                <a:cs typeface="Arial Unicode MS" pitchFamily="34" charset="-128"/>
              </a:rPr>
              <a:t> used.</a:t>
            </a:r>
            <a:r>
              <a:rPr lang="en-US" sz="2400" dirty="0"/>
              <a:t> </a:t>
            </a:r>
            <a:endParaRPr lang="en-US" sz="2800" dirty="0">
              <a:solidFill>
                <a:srgbClr val="3333FF"/>
              </a:solidFill>
            </a:endParaRPr>
          </a:p>
        </p:txBody>
      </p:sp>
      <p:sp>
        <p:nvSpPr>
          <p:cNvPr id="6" name="Rectangle 5"/>
          <p:cNvSpPr>
            <a:spLocks noChangeArrowheads="1"/>
          </p:cNvSpPr>
          <p:nvPr/>
        </p:nvSpPr>
        <p:spPr bwMode="auto">
          <a:xfrm>
            <a:off x="3886200" y="914400"/>
            <a:ext cx="4953000" cy="685800"/>
          </a:xfrm>
          <a:prstGeom prst="rect">
            <a:avLst/>
          </a:prstGeom>
          <a:solidFill>
            <a:srgbClr val="FFFFCC"/>
          </a:solidFill>
          <a:ln w="9525">
            <a:solidFill>
              <a:schemeClr val="accent1"/>
            </a:solidFill>
            <a:miter lim="800000"/>
            <a:headEnd/>
            <a:tailEnd/>
          </a:ln>
          <a:effectLst/>
          <a:extLst/>
        </p:spPr>
        <p:txBody>
          <a:bodyPr lIns="82628" tIns="41315" rIns="82628" bIns="41315"/>
          <a:lstStyle/>
          <a:p>
            <a:pPr marL="307975" indent="-307975" defTabSz="820738">
              <a:spcBef>
                <a:spcPct val="20000"/>
              </a:spcBef>
              <a:buFont typeface="Wingdings" pitchFamily="2" charset="2"/>
              <a:buNone/>
            </a:pPr>
            <a:r>
              <a:rPr lang="en-US" sz="2000" b="1" dirty="0"/>
              <a:t> </a:t>
            </a:r>
            <a:r>
              <a:rPr lang="en-US" sz="2000" dirty="0">
                <a:solidFill>
                  <a:srgbClr val="3333FF"/>
                </a:solidFill>
              </a:rPr>
              <a:t>The ability to perform a task in a </a:t>
            </a:r>
            <a:r>
              <a:rPr lang="en-US" sz="2000" dirty="0" smtClean="0">
                <a:solidFill>
                  <a:srgbClr val="3333FF"/>
                </a:solidFill>
              </a:rPr>
              <a:t>situation which </a:t>
            </a:r>
            <a:r>
              <a:rPr lang="en-US" sz="2000" dirty="0">
                <a:solidFill>
                  <a:srgbClr val="F79646"/>
                </a:solidFill>
              </a:rPr>
              <a:t>has never been </a:t>
            </a:r>
            <a:r>
              <a:rPr lang="en-US" sz="2000" dirty="0" smtClean="0">
                <a:solidFill>
                  <a:srgbClr val="F79646"/>
                </a:solidFill>
              </a:rPr>
              <a:t>encountered </a:t>
            </a:r>
            <a:r>
              <a:rPr lang="en-US" sz="2000" dirty="0">
                <a:solidFill>
                  <a:srgbClr val="3333FF"/>
                </a:solidFill>
              </a:rPr>
              <a:t>before</a:t>
            </a:r>
          </a:p>
        </p:txBody>
      </p:sp>
      <p:sp>
        <p:nvSpPr>
          <p:cNvPr id="3" name="Rectangular Callout 2"/>
          <p:cNvSpPr/>
          <p:nvPr/>
        </p:nvSpPr>
        <p:spPr>
          <a:xfrm>
            <a:off x="6096000" y="3710780"/>
            <a:ext cx="2819400" cy="861219"/>
          </a:xfrm>
          <a:prstGeom prst="wedgeRectCallout">
            <a:avLst>
              <a:gd name="adj1" fmla="val -42131"/>
              <a:gd name="adj2" fmla="val 149493"/>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does the algorithm get as input? </a:t>
            </a:r>
          </a:p>
          <a:p>
            <a:pPr algn="ctr"/>
            <a:r>
              <a:rPr lang="en-US" dirty="0" smtClean="0">
                <a:solidFill>
                  <a:schemeClr val="tx1"/>
                </a:solidFill>
              </a:rPr>
              <a:t>(features)</a:t>
            </a:r>
            <a:endParaRPr lang="en-US" dirty="0">
              <a:solidFill>
                <a:schemeClr val="tx1"/>
              </a:solidFill>
            </a:endParaRPr>
          </a:p>
        </p:txBody>
      </p:sp>
      <p:sp>
        <p:nvSpPr>
          <p:cNvPr id="9" name="Rectangle 8"/>
          <p:cNvSpPr>
            <a:spLocks noChangeArrowheads="1"/>
          </p:cNvSpPr>
          <p:nvPr/>
        </p:nvSpPr>
        <p:spPr bwMode="auto">
          <a:xfrm>
            <a:off x="152400" y="4838700"/>
            <a:ext cx="2057400" cy="419100"/>
          </a:xfrm>
          <a:prstGeom prst="rect">
            <a:avLst/>
          </a:prstGeom>
          <a:solidFill>
            <a:srgbClr val="FFFFCC"/>
          </a:solidFill>
          <a:ln w="9525">
            <a:solidFill>
              <a:schemeClr val="accent1"/>
            </a:solidFill>
            <a:miter lim="800000"/>
            <a:headEnd/>
            <a:tailEnd/>
          </a:ln>
          <a:effectLst/>
          <a:extLst/>
        </p:spPr>
        <p:txBody>
          <a:bodyPr lIns="82628" tIns="41315" rIns="82628" bIns="41315"/>
          <a:lstStyle/>
          <a:p>
            <a:pPr marL="307975" indent="-307975" defTabSz="820738">
              <a:spcBef>
                <a:spcPct val="20000"/>
              </a:spcBef>
              <a:buFont typeface="Wingdings" pitchFamily="2" charset="2"/>
              <a:buNone/>
            </a:pPr>
            <a:r>
              <a:rPr lang="en-US" sz="2000" b="1" dirty="0"/>
              <a:t> </a:t>
            </a:r>
            <a:r>
              <a:rPr lang="en-US" sz="2000" dirty="0">
                <a:solidFill>
                  <a:srgbClr val="3333FF"/>
                </a:solidFill>
              </a:rPr>
              <a:t>The </a:t>
            </a:r>
            <a:r>
              <a:rPr lang="en-US" sz="2000" dirty="0" smtClean="0">
                <a:solidFill>
                  <a:srgbClr val="3333FF"/>
                </a:solidFill>
              </a:rPr>
              <a:t>Badges game</a:t>
            </a:r>
            <a:endParaRPr lang="en-US" sz="2000" dirty="0">
              <a:solidFill>
                <a:srgbClr val="3333FF"/>
              </a:solidFill>
            </a:endParaRPr>
          </a:p>
        </p:txBody>
      </p:sp>
    </p:spTree>
    <p:extLst>
      <p:ext uri="{BB962C8B-B14F-4D97-AF65-F5344CB8AC3E}">
        <p14:creationId xmlns:p14="http://schemas.microsoft.com/office/powerpoint/2010/main" val="290758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4" grpId="0" animBg="1" autoUpdateAnimBg="0"/>
      <p:bldP spid="6" grpId="0" animBg="1" autoUpdateAnimBg="0"/>
      <p:bldP spid="3" grpId="0" animBg="1"/>
      <p:bldP spid="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4712" y="1143000"/>
            <a:ext cx="7162800" cy="299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latin typeface="+mn-lt"/>
              </a:rPr>
              <a:t>Same Population?</a:t>
            </a:r>
            <a:endParaRPr lang="en-US" dirty="0">
              <a:latin typeface="+mn-lt"/>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4712" y="1143000"/>
            <a:ext cx="7164888" cy="2981195"/>
          </a:xfrm>
        </p:spPr>
      </p:pic>
      <p:sp>
        <p:nvSpPr>
          <p:cNvPr id="4" name="Slide Number Placeholder 3"/>
          <p:cNvSpPr>
            <a:spLocks noGrp="1"/>
          </p:cNvSpPr>
          <p:nvPr>
            <p:ph type="sldNum" sz="quarter" idx="4"/>
          </p:nvPr>
        </p:nvSpPr>
        <p:spPr/>
        <p:txBody>
          <a:bodyPr/>
          <a:lstStyle/>
          <a:p>
            <a:fld id="{0C921938-476A-4922-BE24-3B8F6A2854D9}" type="slidenum">
              <a:rPr lang="en-US" smtClean="0">
                <a:latin typeface="+mn-lt"/>
              </a:rPr>
              <a:pPr/>
              <a:t>13</a:t>
            </a:fld>
            <a:endParaRPr lang="en-US" dirty="0">
              <a:latin typeface="+mn-lt"/>
            </a:endParaRPr>
          </a:p>
        </p:txBody>
      </p:sp>
      <p:sp>
        <p:nvSpPr>
          <p:cNvPr id="13" name="Content Placeholder 7"/>
          <p:cNvSpPr txBox="1">
            <a:spLocks/>
          </p:cNvSpPr>
          <p:nvPr/>
        </p:nvSpPr>
        <p:spPr bwMode="auto">
          <a:xfrm>
            <a:off x="685800" y="4267200"/>
            <a:ext cx="7772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sz="2400" kern="120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sz="2000" kern="1200">
                <a:solidFill>
                  <a:schemeClr val="accent2">
                    <a:lumMod val="75000"/>
                    <a:lumOff val="25000"/>
                  </a:schemeClr>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sz="1800" kern="120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600" kern="1200">
                <a:solidFill>
                  <a:schemeClr val="accent2">
                    <a:lumMod val="75000"/>
                    <a:lumOff val="25000"/>
                  </a:schemeClr>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7975" indent="-307975" defTabSz="820738">
              <a:buNone/>
            </a:pPr>
            <a:endParaRPr lang="en-US" dirty="0" smtClean="0"/>
          </a:p>
          <a:p>
            <a:pPr marL="307975" indent="-307975" defTabSz="820738">
              <a:buNone/>
            </a:pPr>
            <a:r>
              <a:rPr lang="en-US" dirty="0" smtClean="0"/>
              <a:t>In New York State</a:t>
            </a:r>
            <a:r>
              <a:rPr lang="en-US" dirty="0"/>
              <a:t>, the longest period of daylight occurs during </a:t>
            </a:r>
            <a:r>
              <a:rPr lang="en-US" dirty="0" smtClean="0"/>
              <a:t>the month of _________.</a:t>
            </a:r>
          </a:p>
          <a:p>
            <a:pPr marL="307975" indent="-307975" defTabSz="820738">
              <a:buFont typeface="Wingdings" panose="05000000000000000000" pitchFamily="2" charset="2"/>
              <a:buNone/>
            </a:pPr>
            <a:r>
              <a:rPr lang="en-US" b="1" dirty="0" smtClean="0"/>
              <a:t> </a:t>
            </a:r>
          </a:p>
          <a:p>
            <a:endParaRPr lang="en-US" dirty="0"/>
          </a:p>
        </p:txBody>
      </p:sp>
      <p:cxnSp>
        <p:nvCxnSpPr>
          <p:cNvPr id="14" name="Straight Connector 13"/>
          <p:cNvCxnSpPr/>
          <p:nvPr/>
        </p:nvCxnSpPr>
        <p:spPr>
          <a:xfrm>
            <a:off x="1143000" y="4953000"/>
            <a:ext cx="1752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19200" y="4450251"/>
            <a:ext cx="1460849" cy="369332"/>
          </a:xfrm>
          <a:prstGeom prst="rect">
            <a:avLst/>
          </a:prstGeom>
        </p:spPr>
        <p:txBody>
          <a:bodyPr wrap="none">
            <a:spAutoFit/>
          </a:bodyPr>
          <a:lstStyle/>
          <a:p>
            <a:r>
              <a:rPr lang="en-US" dirty="0" smtClean="0"/>
              <a:t>New Zeeland </a:t>
            </a:r>
            <a:endParaRPr lang="en-US" dirty="0"/>
          </a:p>
        </p:txBody>
      </p:sp>
    </p:spTree>
    <p:extLst>
      <p:ext uri="{BB962C8B-B14F-4D97-AF65-F5344CB8AC3E}">
        <p14:creationId xmlns:p14="http://schemas.microsoft.com/office/powerpoint/2010/main" val="1956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000" fill="hold"/>
                                        <p:tgtEl>
                                          <p:spTgt spid="14"/>
                                        </p:tgtEl>
                                        <p:attrNameLst>
                                          <p:attrName>ppt_x</p:attrName>
                                        </p:attrNameLst>
                                      </p:cBhvr>
                                      <p:tavLst>
                                        <p:tav tm="0">
                                          <p:val>
                                            <p:strVal val="1+#ppt_w/2"/>
                                          </p:val>
                                        </p:tav>
                                        <p:tav tm="100000">
                                          <p:val>
                                            <p:strVal val="#ppt_x"/>
                                          </p:val>
                                        </p:tav>
                                      </p:tavLst>
                                    </p:anim>
                                    <p:anim calcmode="lin" valueType="num">
                                      <p:cBhvr additive="base">
                                        <p:cTn id="22"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latin typeface="+mn-lt"/>
              </a:rPr>
              <a:t>Why Study Machine Learning?</a:t>
            </a:r>
            <a:endParaRPr lang="en-US" dirty="0">
              <a:latin typeface="+mn-lt"/>
            </a:endParaRPr>
          </a:p>
        </p:txBody>
      </p:sp>
      <p:sp>
        <p:nvSpPr>
          <p:cNvPr id="4102" name="Rectangle 6"/>
          <p:cNvSpPr>
            <a:spLocks noGrp="1" noChangeArrowheads="1"/>
          </p:cNvSpPr>
          <p:nvPr>
            <p:ph type="body" idx="1"/>
          </p:nvPr>
        </p:nvSpPr>
        <p:spPr/>
        <p:txBody>
          <a:bodyPr/>
          <a:lstStyle/>
          <a:p>
            <a:r>
              <a:rPr lang="en-US" sz="1800" dirty="0" smtClean="0"/>
              <a:t>“A breakthrough in machine learning would be worth ten </a:t>
            </a:r>
            <a:r>
              <a:rPr lang="en-US" sz="1800" dirty="0" err="1" smtClean="0"/>
              <a:t>Microsofts</a:t>
            </a:r>
            <a:r>
              <a:rPr lang="en-US" sz="1800" dirty="0" smtClean="0"/>
              <a:t>” </a:t>
            </a:r>
          </a:p>
          <a:p>
            <a:pPr marL="0" indent="0">
              <a:buNone/>
            </a:pPr>
            <a:r>
              <a:rPr lang="en-US" sz="1800" dirty="0" smtClean="0"/>
              <a:t>			-Bill Gates, Chairman, Microsoft</a:t>
            </a:r>
          </a:p>
          <a:p>
            <a:r>
              <a:rPr lang="en-US" sz="1800" dirty="0" smtClean="0"/>
              <a:t>“Machine learning is the next Internet” </a:t>
            </a:r>
            <a:br>
              <a:rPr lang="en-US" sz="1800" dirty="0" smtClean="0"/>
            </a:br>
            <a:r>
              <a:rPr lang="en-US" sz="1800" dirty="0" smtClean="0"/>
              <a:t>			-Tony Tether, Former Director, DARPA</a:t>
            </a:r>
          </a:p>
          <a:p>
            <a:r>
              <a:rPr lang="en-US" sz="1800" dirty="0" smtClean="0"/>
              <a:t>Machine learning is the hot new thing” </a:t>
            </a:r>
            <a:br>
              <a:rPr lang="en-US" sz="1800" dirty="0" smtClean="0"/>
            </a:br>
            <a:r>
              <a:rPr lang="en-US" sz="1800" dirty="0" smtClean="0"/>
              <a:t>			-John Hennessy, President, Stanford</a:t>
            </a:r>
          </a:p>
          <a:p>
            <a:r>
              <a:rPr lang="en-US" sz="1800" dirty="0" smtClean="0"/>
              <a:t>“Web rankings today are mostly a matter of machine learning” </a:t>
            </a:r>
          </a:p>
          <a:p>
            <a:pPr marL="0" indent="0">
              <a:buNone/>
            </a:pPr>
            <a:r>
              <a:rPr lang="en-US" sz="1800" dirty="0" smtClean="0"/>
              <a:t>			-</a:t>
            </a:r>
            <a:r>
              <a:rPr lang="en-US" sz="1800" dirty="0" err="1" smtClean="0"/>
              <a:t>Prabhakar</a:t>
            </a:r>
            <a:r>
              <a:rPr lang="en-US" sz="1800" dirty="0" smtClean="0"/>
              <a:t> </a:t>
            </a:r>
            <a:r>
              <a:rPr lang="en-US" sz="1800" dirty="0" err="1" smtClean="0"/>
              <a:t>Raghavan</a:t>
            </a:r>
            <a:r>
              <a:rPr lang="en-US" sz="1800" dirty="0" smtClean="0"/>
              <a:t>, Dir. Research, Yahoo</a:t>
            </a:r>
          </a:p>
          <a:p>
            <a:r>
              <a:rPr lang="en-US" sz="1800" dirty="0" smtClean="0"/>
              <a:t>“Machine learning is going to result in a real revolution” </a:t>
            </a:r>
          </a:p>
          <a:p>
            <a:pPr marL="0" indent="0">
              <a:buNone/>
            </a:pPr>
            <a:r>
              <a:rPr lang="en-US" sz="1800" dirty="0" smtClean="0"/>
              <a:t>			-Greg Papadopoulos, CTO, Sun</a:t>
            </a:r>
          </a:p>
          <a:p>
            <a:r>
              <a:rPr lang="en-US" sz="1800" dirty="0" smtClean="0"/>
              <a:t>“Machine learning is today’s discontinuity” </a:t>
            </a:r>
            <a:br>
              <a:rPr lang="en-US" sz="1800" dirty="0" smtClean="0"/>
            </a:br>
            <a:r>
              <a:rPr lang="en-US" sz="1800" dirty="0" smtClean="0"/>
              <a:t>			-Jerry Yang, CEO, Yahoo</a:t>
            </a:r>
          </a:p>
          <a:p>
            <a:endParaRPr lang="en-US" sz="1800" dirty="0" smtClean="0"/>
          </a:p>
          <a:p>
            <a:endParaRPr lang="en-US" sz="1800" dirty="0"/>
          </a:p>
        </p:txBody>
      </p:sp>
      <p:sp>
        <p:nvSpPr>
          <p:cNvPr id="2" name="Slide Number Placeholder 1"/>
          <p:cNvSpPr>
            <a:spLocks noGrp="1"/>
          </p:cNvSpPr>
          <p:nvPr>
            <p:ph type="sldNum" sz="quarter" idx="4"/>
          </p:nvPr>
        </p:nvSpPr>
        <p:spPr>
          <a:xfrm>
            <a:off x="6553200" y="6356350"/>
            <a:ext cx="2133600" cy="365125"/>
          </a:xfrm>
        </p:spPr>
        <p:txBody>
          <a:bodyPr/>
          <a:lstStyle/>
          <a:p>
            <a:fld id="{D7EFF6CE-CA16-9D43-972C-55A33E15CE91}" type="slidenum">
              <a:rPr lang="en-US" smtClean="0">
                <a:latin typeface="+mn-lt"/>
              </a:rPr>
              <a:pPr/>
              <a:t>14</a:t>
            </a:fld>
            <a:endParaRPr lang="en-US">
              <a:latin typeface="+mn-lt"/>
            </a:endParaRPr>
          </a:p>
        </p:txBody>
      </p:sp>
    </p:spTree>
    <p:extLst>
      <p:ext uri="{BB962C8B-B14F-4D97-AF65-F5344CB8AC3E}">
        <p14:creationId xmlns:p14="http://schemas.microsoft.com/office/powerpoint/2010/main" val="136202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wipe(up)">
                                      <p:cBhvr>
                                        <p:cTn id="7" dur="500"/>
                                        <p:tgtEl>
                                          <p:spTgt spid="410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2">
                                            <p:txEl>
                                              <p:pRg st="1" end="1"/>
                                            </p:txEl>
                                          </p:spTgt>
                                        </p:tgtEl>
                                        <p:attrNameLst>
                                          <p:attrName>style.visibility</p:attrName>
                                        </p:attrNameLst>
                                      </p:cBhvr>
                                      <p:to>
                                        <p:strVal val="visible"/>
                                      </p:to>
                                    </p:set>
                                    <p:animEffect transition="in" filter="wipe(up)">
                                      <p:cBhvr>
                                        <p:cTn id="10" dur="500"/>
                                        <p:tgtEl>
                                          <p:spTgt spid="4102">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2">
                                            <p:txEl>
                                              <p:pRg st="2" end="2"/>
                                            </p:txEl>
                                          </p:spTgt>
                                        </p:tgtEl>
                                        <p:attrNameLst>
                                          <p:attrName>style.visibility</p:attrName>
                                        </p:attrNameLst>
                                      </p:cBhvr>
                                      <p:to>
                                        <p:strVal val="visible"/>
                                      </p:to>
                                    </p:set>
                                    <p:animEffect transition="in" filter="wipe(up)">
                                      <p:cBhvr>
                                        <p:cTn id="13" dur="500"/>
                                        <p:tgtEl>
                                          <p:spTgt spid="4102">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102">
                                            <p:txEl>
                                              <p:pRg st="3" end="3"/>
                                            </p:txEl>
                                          </p:spTgt>
                                        </p:tgtEl>
                                        <p:attrNameLst>
                                          <p:attrName>style.visibility</p:attrName>
                                        </p:attrNameLst>
                                      </p:cBhvr>
                                      <p:to>
                                        <p:strVal val="visible"/>
                                      </p:to>
                                    </p:set>
                                    <p:animEffect transition="in" filter="wipe(up)">
                                      <p:cBhvr>
                                        <p:cTn id="16" dur="500"/>
                                        <p:tgtEl>
                                          <p:spTgt spid="4102">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2">
                                            <p:txEl>
                                              <p:pRg st="4" end="4"/>
                                            </p:txEl>
                                          </p:spTgt>
                                        </p:tgtEl>
                                        <p:attrNameLst>
                                          <p:attrName>style.visibility</p:attrName>
                                        </p:attrNameLst>
                                      </p:cBhvr>
                                      <p:to>
                                        <p:strVal val="visible"/>
                                      </p:to>
                                    </p:set>
                                    <p:animEffect transition="in" filter="wipe(up)">
                                      <p:cBhvr>
                                        <p:cTn id="19" dur="500"/>
                                        <p:tgtEl>
                                          <p:spTgt spid="4102">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102">
                                            <p:txEl>
                                              <p:pRg st="5" end="5"/>
                                            </p:txEl>
                                          </p:spTgt>
                                        </p:tgtEl>
                                        <p:attrNameLst>
                                          <p:attrName>style.visibility</p:attrName>
                                        </p:attrNameLst>
                                      </p:cBhvr>
                                      <p:to>
                                        <p:strVal val="visible"/>
                                      </p:to>
                                    </p:set>
                                    <p:animEffect transition="in" filter="wipe(up)">
                                      <p:cBhvr>
                                        <p:cTn id="22" dur="500"/>
                                        <p:tgtEl>
                                          <p:spTgt spid="4102">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102">
                                            <p:txEl>
                                              <p:pRg st="6" end="6"/>
                                            </p:txEl>
                                          </p:spTgt>
                                        </p:tgtEl>
                                        <p:attrNameLst>
                                          <p:attrName>style.visibility</p:attrName>
                                        </p:attrNameLst>
                                      </p:cBhvr>
                                      <p:to>
                                        <p:strVal val="visible"/>
                                      </p:to>
                                    </p:set>
                                    <p:animEffect transition="in" filter="wipe(up)">
                                      <p:cBhvr>
                                        <p:cTn id="25" dur="500"/>
                                        <p:tgtEl>
                                          <p:spTgt spid="4102">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102">
                                            <p:txEl>
                                              <p:pRg st="7" end="7"/>
                                            </p:txEl>
                                          </p:spTgt>
                                        </p:tgtEl>
                                        <p:attrNameLst>
                                          <p:attrName>style.visibility</p:attrName>
                                        </p:attrNameLst>
                                      </p:cBhvr>
                                      <p:to>
                                        <p:strVal val="visible"/>
                                      </p:to>
                                    </p:set>
                                    <p:animEffect transition="in" filter="wipe(up)">
                                      <p:cBhvr>
                                        <p:cTn id="28" dur="500"/>
                                        <p:tgtEl>
                                          <p:spTgt spid="4102">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102">
                                            <p:txEl>
                                              <p:pRg st="8" end="8"/>
                                            </p:txEl>
                                          </p:spTgt>
                                        </p:tgtEl>
                                        <p:attrNameLst>
                                          <p:attrName>style.visibility</p:attrName>
                                        </p:attrNameLst>
                                      </p:cBhvr>
                                      <p:to>
                                        <p:strVal val="visible"/>
                                      </p:to>
                                    </p:set>
                                    <p:animEffect transition="in" filter="wipe(up)">
                                      <p:cBhvr>
                                        <p:cTn id="31" dur="500"/>
                                        <p:tgtEl>
                                          <p:spTgt spid="41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smtClean="0">
                <a:latin typeface="+mn-lt"/>
              </a:rPr>
              <a:t>Why Study Learning?</a:t>
            </a:r>
            <a:endParaRPr lang="en-US" dirty="0">
              <a:latin typeface="+mn-lt"/>
            </a:endParaRPr>
          </a:p>
        </p:txBody>
      </p:sp>
      <p:sp>
        <p:nvSpPr>
          <p:cNvPr id="977923" name="Rectangle 3"/>
          <p:cNvSpPr>
            <a:spLocks noGrp="1" noChangeArrowheads="1"/>
          </p:cNvSpPr>
          <p:nvPr>
            <p:ph idx="1"/>
          </p:nvPr>
        </p:nvSpPr>
        <p:spPr/>
        <p:txBody>
          <a:bodyPr/>
          <a:lstStyle/>
          <a:p>
            <a:r>
              <a:rPr lang="en-US" dirty="0" smtClean="0"/>
              <a:t>Computer systems with new capabilities.</a:t>
            </a:r>
          </a:p>
          <a:p>
            <a:r>
              <a:rPr lang="en-US" dirty="0" smtClean="0"/>
              <a:t>AI</a:t>
            </a:r>
          </a:p>
          <a:p>
            <a:r>
              <a:rPr lang="en-US" dirty="0" smtClean="0"/>
              <a:t>Understand human and biological learning </a:t>
            </a:r>
          </a:p>
          <a:p>
            <a:r>
              <a:rPr lang="en-US" dirty="0" smtClean="0"/>
              <a:t>Understanding teaching better.</a:t>
            </a:r>
          </a:p>
          <a:p>
            <a:r>
              <a:rPr lang="en-US" dirty="0" smtClean="0"/>
              <a:t>Time is right.</a:t>
            </a:r>
          </a:p>
          <a:p>
            <a:pPr lvl="1"/>
            <a:endParaRPr lang="en-US" dirty="0" smtClean="0"/>
          </a:p>
          <a:p>
            <a:pPr lvl="1"/>
            <a:r>
              <a:rPr lang="en-US" dirty="0" smtClean="0"/>
              <a:t>Initial algorithms and theory in place.</a:t>
            </a:r>
          </a:p>
          <a:p>
            <a:pPr lvl="1"/>
            <a:r>
              <a:rPr lang="en-US" dirty="0" smtClean="0"/>
              <a:t>Growing amounts of on-line data</a:t>
            </a:r>
          </a:p>
          <a:p>
            <a:pPr lvl="1"/>
            <a:r>
              <a:rPr lang="en-US" dirty="0" smtClean="0"/>
              <a:t>Computational power available.</a:t>
            </a:r>
          </a:p>
          <a:p>
            <a:pPr lvl="1"/>
            <a:endParaRPr lang="en-US" dirty="0" smtClean="0"/>
          </a:p>
          <a:p>
            <a:pPr lvl="1"/>
            <a:r>
              <a:rPr lang="en-US" dirty="0" smtClean="0"/>
              <a:t>Necessity: many things we want to do cannot be done 		    by “programming”.</a:t>
            </a:r>
          </a:p>
          <a:p>
            <a:pPr lvl="1"/>
            <a:r>
              <a:rPr lang="en-US" dirty="0" smtClean="0"/>
              <a:t>(Think about all the examples given earlier)</a:t>
            </a:r>
          </a:p>
          <a:p>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15</a:t>
            </a:fld>
            <a:endParaRPr lang="en-US" dirty="0">
              <a:latin typeface="+mn-lt"/>
            </a:endParaRPr>
          </a:p>
        </p:txBody>
      </p:sp>
    </p:spTree>
    <p:extLst>
      <p:ext uri="{BB962C8B-B14F-4D97-AF65-F5344CB8AC3E}">
        <p14:creationId xmlns:p14="http://schemas.microsoft.com/office/powerpoint/2010/main" val="21960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79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79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792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792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7792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79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smtClean="0"/>
              <a:t>Learning is the future</a:t>
            </a:r>
            <a:endParaRPr lang="en-US"/>
          </a:p>
        </p:txBody>
      </p:sp>
      <p:sp>
        <p:nvSpPr>
          <p:cNvPr id="1062915" name="Rectangle 3"/>
          <p:cNvSpPr>
            <a:spLocks noGrp="1" noChangeArrowheads="1"/>
          </p:cNvSpPr>
          <p:nvPr>
            <p:ph idx="1"/>
          </p:nvPr>
        </p:nvSpPr>
        <p:spPr/>
        <p:txBody>
          <a:bodyPr/>
          <a:lstStyle/>
          <a:p>
            <a:r>
              <a:rPr lang="en-US" sz="2000" dirty="0" smtClean="0"/>
              <a:t>Learning techniques will be a basis for every application that involves a connection to the messy real world</a:t>
            </a:r>
          </a:p>
          <a:p>
            <a:r>
              <a:rPr lang="en-US" sz="2000" dirty="0" smtClean="0"/>
              <a:t>Basic learning algorithms are ready for use in applications today</a:t>
            </a:r>
          </a:p>
          <a:p>
            <a:r>
              <a:rPr lang="en-US" sz="2000" dirty="0" smtClean="0"/>
              <a:t>Prospects for broader future applications make for exciting fundamental research and development opportunities</a:t>
            </a:r>
          </a:p>
          <a:p>
            <a:endParaRPr lang="en-US" sz="2000" dirty="0" smtClean="0"/>
          </a:p>
          <a:p>
            <a:r>
              <a:rPr lang="en-US" sz="2000" dirty="0" smtClean="0"/>
              <a:t>Many unresolved issues – Theory and Systems</a:t>
            </a:r>
          </a:p>
          <a:p>
            <a:pPr lvl="1"/>
            <a:r>
              <a:rPr lang="en-US" sz="1800" dirty="0" smtClean="0">
                <a:solidFill>
                  <a:srgbClr val="FF0000"/>
                </a:solidFill>
              </a:rPr>
              <a:t>While learning is hot</a:t>
            </a:r>
            <a:r>
              <a:rPr lang="en-US" sz="1800" dirty="0" smtClean="0"/>
              <a:t>, there are many things we don’t know how to do</a:t>
            </a:r>
          </a:p>
          <a:p>
            <a:pPr lvl="1"/>
            <a:r>
              <a:rPr lang="en-US" sz="1800" dirty="0" smtClean="0"/>
              <a:t>And that’s why this is </a:t>
            </a:r>
            <a:r>
              <a:rPr lang="en-US" sz="1800" dirty="0" smtClean="0">
                <a:solidFill>
                  <a:srgbClr val="FF0000"/>
                </a:solidFill>
              </a:rPr>
              <a:t>NOT</a:t>
            </a:r>
            <a:r>
              <a:rPr lang="en-US" sz="1800" dirty="0" smtClean="0"/>
              <a:t> a class about deep neural networks</a:t>
            </a:r>
            <a:endParaRPr lang="en-US" sz="1800"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16</a:t>
            </a:fld>
            <a:endParaRPr lang="en-US" dirty="0"/>
          </a:p>
        </p:txBody>
      </p:sp>
      <p:sp>
        <p:nvSpPr>
          <p:cNvPr id="5" name="Rectangle 4"/>
          <p:cNvSpPr>
            <a:spLocks noChangeArrowheads="1"/>
          </p:cNvSpPr>
          <p:nvPr/>
        </p:nvSpPr>
        <p:spPr bwMode="auto">
          <a:xfrm>
            <a:off x="457200" y="4419600"/>
            <a:ext cx="8153400" cy="1981200"/>
          </a:xfrm>
          <a:prstGeom prst="rect">
            <a:avLst/>
          </a:prstGeom>
          <a:solidFill>
            <a:srgbClr val="FFFFCC"/>
          </a:solidFill>
          <a:ln w="28575">
            <a:solidFill>
              <a:schemeClr val="accent1"/>
            </a:solidFill>
            <a:miter lim="800000"/>
            <a:headEnd/>
            <a:tailEnd/>
          </a:ln>
          <a:effectLst/>
          <a:extLst/>
        </p:spPr>
        <p:txBody>
          <a:bodyPr lIns="82628" tIns="41315" rIns="82628" bIns="41315"/>
          <a:lstStyle/>
          <a:p>
            <a:pPr marL="342900" indent="-342900">
              <a:spcBef>
                <a:spcPct val="20000"/>
              </a:spcBef>
              <a:buFont typeface="Wingdings" pitchFamily="2" charset="2"/>
              <a:buChar char="q"/>
            </a:pPr>
            <a:r>
              <a:rPr lang="en-US" sz="2400" dirty="0">
                <a:cs typeface="Rod" pitchFamily="49" charset="-79"/>
              </a:rPr>
              <a:t>Very active </a:t>
            </a:r>
            <a:r>
              <a:rPr lang="en-US" sz="2400" dirty="0" smtClean="0">
                <a:cs typeface="Rod" pitchFamily="49" charset="-79"/>
              </a:rPr>
              <a:t>field</a:t>
            </a:r>
            <a:endParaRPr lang="en-US" sz="2400" dirty="0">
              <a:cs typeface="Rod" pitchFamily="49" charset="-79"/>
            </a:endParaRPr>
          </a:p>
          <a:p>
            <a:pPr marL="342900" indent="-342900">
              <a:spcBef>
                <a:spcPct val="20000"/>
              </a:spcBef>
              <a:buFont typeface="Wingdings" pitchFamily="2" charset="2"/>
              <a:buChar char="q"/>
            </a:pPr>
            <a:r>
              <a:rPr lang="en-US" sz="2400" dirty="0">
                <a:cs typeface="Rod" pitchFamily="49" charset="-79"/>
              </a:rPr>
              <a:t>What to teach?</a:t>
            </a:r>
          </a:p>
          <a:p>
            <a:pPr marL="742950" lvl="1" indent="-285750">
              <a:spcBef>
                <a:spcPct val="20000"/>
              </a:spcBef>
              <a:buFont typeface="Wingdings" pitchFamily="2" charset="2"/>
              <a:buChar char="q"/>
            </a:pPr>
            <a:r>
              <a:rPr lang="en-US" sz="2000" dirty="0">
                <a:cs typeface="Rod" pitchFamily="49" charset="-79"/>
              </a:rPr>
              <a:t>The fundamental paradigms</a:t>
            </a:r>
          </a:p>
          <a:p>
            <a:pPr marL="742950" lvl="1" indent="-285750">
              <a:spcBef>
                <a:spcPct val="20000"/>
              </a:spcBef>
              <a:buFont typeface="Wingdings" pitchFamily="2" charset="2"/>
              <a:buChar char="q"/>
            </a:pPr>
            <a:r>
              <a:rPr lang="en-US" sz="2000" dirty="0">
                <a:cs typeface="Rod" pitchFamily="49" charset="-79"/>
              </a:rPr>
              <a:t>Some of the most important algorithmic ideas</a:t>
            </a:r>
          </a:p>
          <a:p>
            <a:pPr marL="742950" lvl="1" indent="-285750">
              <a:spcBef>
                <a:spcPct val="20000"/>
              </a:spcBef>
              <a:buFont typeface="Wingdings" pitchFamily="2" charset="2"/>
              <a:buChar char="q"/>
            </a:pPr>
            <a:r>
              <a:rPr lang="en-US" sz="2000" dirty="0">
                <a:cs typeface="Rod" pitchFamily="49" charset="-79"/>
              </a:rPr>
              <a:t>Modeling</a:t>
            </a:r>
          </a:p>
        </p:txBody>
      </p:sp>
      <p:sp>
        <p:nvSpPr>
          <p:cNvPr id="6" name="Text Box 6"/>
          <p:cNvSpPr txBox="1">
            <a:spLocks noChangeArrowheads="1"/>
          </p:cNvSpPr>
          <p:nvPr/>
        </p:nvSpPr>
        <p:spPr bwMode="auto">
          <a:xfrm>
            <a:off x="6172200" y="4686825"/>
            <a:ext cx="2133600" cy="7207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And: </a:t>
            </a:r>
            <a:r>
              <a:rPr lang="en-US" sz="2000" dirty="0" smtClean="0"/>
              <a:t>what </a:t>
            </a:r>
            <a:r>
              <a:rPr lang="en-US" sz="2000" dirty="0"/>
              <a:t>we              don’t know</a:t>
            </a:r>
          </a:p>
        </p:txBody>
      </p:sp>
    </p:spTree>
    <p:extLst>
      <p:ext uri="{BB962C8B-B14F-4D97-AF65-F5344CB8AC3E}">
        <p14:creationId xmlns:p14="http://schemas.microsoft.com/office/powerpoint/2010/main" val="47041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62915">
                                            <p:txEl>
                                              <p:pRg st="4" end="4"/>
                                            </p:txEl>
                                          </p:spTgt>
                                        </p:tgtEl>
                                        <p:attrNameLst>
                                          <p:attrName>style.visibility</p:attrName>
                                        </p:attrNameLst>
                                      </p:cBhvr>
                                      <p:to>
                                        <p:strVal val="visible"/>
                                      </p:to>
                                    </p:set>
                                    <p:anim calcmode="lin" valueType="num">
                                      <p:cBhvr>
                                        <p:cTn id="7" dur="500" fill="hold"/>
                                        <p:tgtEl>
                                          <p:spTgt spid="106291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06291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62915">
                                            <p:txEl>
                                              <p:pRg st="5" end="5"/>
                                            </p:txEl>
                                          </p:spTgt>
                                        </p:tgtEl>
                                        <p:attrNameLst>
                                          <p:attrName>style.visibility</p:attrName>
                                        </p:attrNameLst>
                                      </p:cBhvr>
                                      <p:to>
                                        <p:strVal val="visible"/>
                                      </p:to>
                                    </p:set>
                                    <p:anim calcmode="lin" valueType="num">
                                      <p:cBhvr>
                                        <p:cTn id="13" dur="500" fill="hold"/>
                                        <p:tgtEl>
                                          <p:spTgt spid="1062915">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106291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62915">
                                            <p:txEl>
                                              <p:pRg st="6" end="6"/>
                                            </p:txEl>
                                          </p:spTgt>
                                        </p:tgtEl>
                                        <p:attrNameLst>
                                          <p:attrName>style.visibility</p:attrName>
                                        </p:attrNameLst>
                                      </p:cBhvr>
                                      <p:to>
                                        <p:strVal val="visible"/>
                                      </p:to>
                                    </p:set>
                                    <p:anim calcmode="lin" valueType="num">
                                      <p:cBhvr>
                                        <p:cTn id="19" dur="500" fill="hold"/>
                                        <p:tgtEl>
                                          <p:spTgt spid="1062915">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106291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ou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sp>
        <p:nvSpPr>
          <p:cNvPr id="5" name="Content Placeholder 4"/>
          <p:cNvSpPr>
            <a:spLocks noGrp="1"/>
          </p:cNvSpPr>
          <p:nvPr>
            <p:ph idx="1"/>
          </p:nvPr>
        </p:nvSpPr>
        <p:spPr/>
        <p:txBody>
          <a:bodyPr/>
          <a:lstStyle/>
          <a:p>
            <a:r>
              <a:rPr lang="en-US" sz="1800" dirty="0" smtClean="0"/>
              <a:t>Introduction: Basic problems and questions</a:t>
            </a:r>
          </a:p>
          <a:p>
            <a:r>
              <a:rPr lang="en-US" sz="1800" dirty="0" smtClean="0"/>
              <a:t>A detailed example: Linear classifiers; key algorithmic idea</a:t>
            </a:r>
          </a:p>
          <a:p>
            <a:r>
              <a:rPr lang="en-US" sz="1800" dirty="0" smtClean="0"/>
              <a:t>Two Basic Paradigms:</a:t>
            </a:r>
          </a:p>
          <a:p>
            <a:pPr lvl="1"/>
            <a:r>
              <a:rPr lang="en-US" sz="1600" dirty="0" smtClean="0"/>
              <a:t>Discriminative Learning &amp; Generative/Probabilistic Learning </a:t>
            </a:r>
          </a:p>
          <a:p>
            <a:r>
              <a:rPr lang="en-US" sz="1800" dirty="0" smtClean="0"/>
              <a:t>Learning Protocols: </a:t>
            </a:r>
          </a:p>
          <a:p>
            <a:pPr lvl="1"/>
            <a:r>
              <a:rPr lang="en-US" sz="1600" dirty="0" smtClean="0"/>
              <a:t>Supervised; Unsupervised; Semi-supervised</a:t>
            </a:r>
          </a:p>
          <a:p>
            <a:r>
              <a:rPr lang="en-US" sz="1800" dirty="0" smtClean="0"/>
              <a:t>Algorithms</a:t>
            </a:r>
          </a:p>
          <a:p>
            <a:pPr lvl="1"/>
            <a:r>
              <a:rPr lang="en-US" sz="1600" dirty="0" smtClean="0"/>
              <a:t>Gradient Descent</a:t>
            </a:r>
          </a:p>
          <a:p>
            <a:pPr lvl="1"/>
            <a:r>
              <a:rPr lang="en-US" sz="1600" dirty="0" smtClean="0"/>
              <a:t>Decision Trees </a:t>
            </a:r>
          </a:p>
          <a:p>
            <a:pPr lvl="1"/>
            <a:r>
              <a:rPr lang="en-US" sz="1600" dirty="0" smtClean="0"/>
              <a:t>Linear Representations: (Perceptron; SVMs; Kernels)</a:t>
            </a:r>
          </a:p>
          <a:p>
            <a:pPr lvl="1"/>
            <a:r>
              <a:rPr lang="en-US" sz="1600" dirty="0" smtClean="0"/>
              <a:t>Neural Networks/Deep Learning</a:t>
            </a:r>
          </a:p>
          <a:p>
            <a:pPr lvl="1"/>
            <a:r>
              <a:rPr lang="en-US" sz="1600" dirty="0" smtClean="0"/>
              <a:t>Probabilistic Representations (naïve Bayes)</a:t>
            </a:r>
          </a:p>
          <a:p>
            <a:pPr lvl="1"/>
            <a:r>
              <a:rPr lang="en-US" sz="1600" dirty="0" smtClean="0"/>
              <a:t>Unsupervised /Semi supervised: EM</a:t>
            </a:r>
          </a:p>
          <a:p>
            <a:pPr lvl="1"/>
            <a:r>
              <a:rPr lang="en-US" sz="1600" dirty="0" smtClean="0"/>
              <a:t>Clustering; Dimensionality Reduction</a:t>
            </a:r>
          </a:p>
          <a:p>
            <a:r>
              <a:rPr lang="en-US" sz="1800" dirty="0" smtClean="0"/>
              <a:t>Modeling; Evaluation; Real world challenges </a:t>
            </a:r>
          </a:p>
          <a:p>
            <a:r>
              <a:rPr lang="en-US" sz="1800" dirty="0" smtClean="0"/>
              <a:t>Ethics </a:t>
            </a:r>
          </a:p>
          <a:p>
            <a:pPr lvl="1"/>
            <a:endParaRPr lang="en-US" sz="16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17</a:t>
            </a:fld>
            <a:endParaRPr lang="en-US" dirty="0"/>
          </a:p>
        </p:txBody>
      </p:sp>
    </p:spTree>
    <p:extLst>
      <p:ext uri="{BB962C8B-B14F-4D97-AF65-F5344CB8AC3E}">
        <p14:creationId xmlns:p14="http://schemas.microsoft.com/office/powerpoint/2010/main" val="1789935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sz="3600" dirty="0" smtClean="0">
                <a:latin typeface="+mn-lt"/>
              </a:rPr>
              <a:t>CIS 419/519: Applied Machine Learning</a:t>
            </a:r>
            <a:endParaRPr lang="en-US" sz="3600" dirty="0">
              <a:latin typeface="+mn-lt"/>
            </a:endParaRPr>
          </a:p>
        </p:txBody>
      </p:sp>
      <p:sp>
        <p:nvSpPr>
          <p:cNvPr id="1098755" name="Rectangle 3"/>
          <p:cNvSpPr>
            <a:spLocks noGrp="1" noChangeArrowheads="1"/>
          </p:cNvSpPr>
          <p:nvPr>
            <p:ph idx="1"/>
          </p:nvPr>
        </p:nvSpPr>
        <p:spPr>
          <a:xfrm>
            <a:off x="685800" y="1066800"/>
            <a:ext cx="7772400" cy="5334000"/>
          </a:xfrm>
        </p:spPr>
        <p:txBody>
          <a:bodyPr/>
          <a:lstStyle/>
          <a:p>
            <a:r>
              <a:rPr lang="en-US" dirty="0" smtClean="0">
                <a:solidFill>
                  <a:srgbClr val="0000FF"/>
                </a:solidFill>
              </a:rPr>
              <a:t>Monday, Wednesday</a:t>
            </a:r>
            <a:r>
              <a:rPr lang="en-US" dirty="0" smtClean="0"/>
              <a:t>: 12:00pm-1:30pm  101 Levine </a:t>
            </a:r>
          </a:p>
          <a:p>
            <a:endParaRPr lang="en-US" dirty="0" smtClean="0"/>
          </a:p>
          <a:p>
            <a:r>
              <a:rPr lang="en-US" dirty="0" smtClean="0">
                <a:solidFill>
                  <a:srgbClr val="0000FF"/>
                </a:solidFill>
              </a:rPr>
              <a:t>Office hours: </a:t>
            </a:r>
            <a:r>
              <a:rPr lang="en-US" dirty="0" smtClean="0"/>
              <a:t>Mon/Wed 5-6 pm [my office]</a:t>
            </a:r>
          </a:p>
          <a:p>
            <a:r>
              <a:rPr lang="en-US" dirty="0" smtClean="0">
                <a:solidFill>
                  <a:srgbClr val="0000FF"/>
                </a:solidFill>
              </a:rPr>
              <a:t>10 TAs</a:t>
            </a:r>
            <a:r>
              <a:rPr lang="en-US" dirty="0" smtClean="0"/>
              <a:t>  </a:t>
            </a:r>
          </a:p>
          <a:p>
            <a:r>
              <a:rPr lang="en-US" dirty="0" smtClean="0">
                <a:solidFill>
                  <a:srgbClr val="0000FF"/>
                </a:solidFill>
              </a:rPr>
              <a:t>Assignments:</a:t>
            </a:r>
            <a:r>
              <a:rPr lang="en-US" dirty="0" smtClean="0"/>
              <a:t> 5 Problems set (Python Programming)</a:t>
            </a:r>
          </a:p>
          <a:p>
            <a:r>
              <a:rPr lang="en-US" dirty="0" smtClean="0"/>
              <a:t>		   Weekly (light) on-line quizzes</a:t>
            </a:r>
          </a:p>
          <a:p>
            <a:r>
              <a:rPr lang="en-US" dirty="0" smtClean="0">
                <a:solidFill>
                  <a:srgbClr val="0000FF"/>
                </a:solidFill>
              </a:rPr>
              <a:t>Weekly Discussion Sessions </a:t>
            </a:r>
          </a:p>
          <a:p>
            <a:r>
              <a:rPr lang="en-US" dirty="0" smtClean="0">
                <a:solidFill>
                  <a:srgbClr val="0000FF"/>
                </a:solidFill>
              </a:rPr>
              <a:t>Mid Term Exam </a:t>
            </a:r>
          </a:p>
          <a:p>
            <a:r>
              <a:rPr lang="en-US" dirty="0" smtClean="0">
                <a:solidFill>
                  <a:srgbClr val="0000FF"/>
                </a:solidFill>
              </a:rPr>
              <a:t>[Project] (look at the schedule)</a:t>
            </a:r>
          </a:p>
          <a:p>
            <a:r>
              <a:rPr lang="en-US" dirty="0" smtClean="0"/>
              <a:t>Final</a:t>
            </a:r>
          </a:p>
          <a:p>
            <a:r>
              <a:rPr lang="en-US" dirty="0" smtClean="0"/>
              <a:t>No real textbook:</a:t>
            </a:r>
          </a:p>
          <a:p>
            <a:pPr lvl="1"/>
            <a:r>
              <a:rPr lang="en-US" dirty="0" smtClean="0"/>
              <a:t> </a:t>
            </a:r>
            <a:r>
              <a:rPr lang="en-US" b="1" dirty="0" smtClean="0"/>
              <a:t>Slides</a:t>
            </a:r>
            <a:r>
              <a:rPr lang="en-US" dirty="0" smtClean="0"/>
              <a:t>/Mitchell/</a:t>
            </a:r>
            <a:r>
              <a:rPr lang="en-US" dirty="0" err="1" smtClean="0"/>
              <a:t>Flach</a:t>
            </a:r>
            <a:r>
              <a:rPr lang="en-US" dirty="0" smtClean="0"/>
              <a:t>/Other Books/ </a:t>
            </a:r>
            <a:r>
              <a:rPr lang="en-US" b="1" dirty="0" smtClean="0"/>
              <a:t>Lecture notes </a:t>
            </a:r>
            <a:r>
              <a:rPr lang="en-US" dirty="0" smtClean="0"/>
              <a:t>/Literature</a:t>
            </a:r>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18</a:t>
            </a:fld>
            <a:endParaRPr lang="en-US" dirty="0">
              <a:latin typeface="+mn-lt"/>
            </a:endParaRPr>
          </a:p>
        </p:txBody>
      </p:sp>
      <p:sp>
        <p:nvSpPr>
          <p:cNvPr id="1098756" name="Text Box 4"/>
          <p:cNvSpPr txBox="1">
            <a:spLocks noChangeArrowheads="1"/>
          </p:cNvSpPr>
          <p:nvPr/>
        </p:nvSpPr>
        <p:spPr bwMode="auto">
          <a:xfrm>
            <a:off x="3276600" y="1529024"/>
            <a:ext cx="26670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Registration to Class      </a:t>
            </a:r>
          </a:p>
        </p:txBody>
      </p:sp>
      <p:sp>
        <p:nvSpPr>
          <p:cNvPr id="9" name="Text Box 4"/>
          <p:cNvSpPr txBox="1">
            <a:spLocks noChangeArrowheads="1"/>
          </p:cNvSpPr>
          <p:nvPr/>
        </p:nvSpPr>
        <p:spPr bwMode="auto">
          <a:xfrm>
            <a:off x="5334000" y="4648200"/>
            <a:ext cx="2667000" cy="86177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t>Go to the web site</a:t>
            </a:r>
          </a:p>
          <a:p>
            <a:pPr algn="ctr">
              <a:spcBef>
                <a:spcPct val="50000"/>
              </a:spcBef>
            </a:pPr>
            <a:r>
              <a:rPr lang="en-US" sz="2000" b="1" dirty="0" smtClean="0"/>
              <a:t>Be on Piazza      </a:t>
            </a:r>
            <a:endParaRPr lang="en-US" sz="2000" b="1" dirty="0"/>
          </a:p>
        </p:txBody>
      </p:sp>
      <p:sp>
        <p:nvSpPr>
          <p:cNvPr id="3" name="Rectangular Callout 2"/>
          <p:cNvSpPr/>
          <p:nvPr/>
        </p:nvSpPr>
        <p:spPr>
          <a:xfrm>
            <a:off x="7010400" y="1752600"/>
            <a:ext cx="1981200" cy="756976"/>
          </a:xfrm>
          <a:prstGeom prst="wedgeRectCallout">
            <a:avLst>
              <a:gd name="adj1" fmla="val -79742"/>
              <a:gd name="adj2" fmla="val -1105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 office hour today</a:t>
            </a:r>
          </a:p>
          <a:p>
            <a:pPr algn="ctr"/>
            <a:r>
              <a:rPr lang="en-US" sz="1400" dirty="0" smtClean="0">
                <a:solidFill>
                  <a:schemeClr val="tx1"/>
                </a:solidFill>
              </a:rPr>
              <a:t>TAs Office Hours will also start next week</a:t>
            </a:r>
            <a:endParaRPr lang="en-US" sz="1400" dirty="0">
              <a:solidFill>
                <a:schemeClr val="tx1"/>
              </a:solidFill>
            </a:endParaRPr>
          </a:p>
        </p:txBody>
      </p:sp>
      <p:sp>
        <p:nvSpPr>
          <p:cNvPr id="8" name="Rectangular Callout 7"/>
          <p:cNvSpPr/>
          <p:nvPr/>
        </p:nvSpPr>
        <p:spPr>
          <a:xfrm>
            <a:off x="7010400" y="3271576"/>
            <a:ext cx="1981200" cy="386024"/>
          </a:xfrm>
          <a:prstGeom prst="wedgeRectCallout">
            <a:avLst>
              <a:gd name="adj1" fmla="val -172852"/>
              <a:gd name="adj2" fmla="val -60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HW0 !!!</a:t>
            </a:r>
            <a:endParaRPr lang="en-US" sz="1400" dirty="0">
              <a:solidFill>
                <a:schemeClr val="tx1"/>
              </a:solidFill>
            </a:endParaRPr>
          </a:p>
        </p:txBody>
      </p:sp>
    </p:spTree>
    <p:extLst>
      <p:ext uri="{BB962C8B-B14F-4D97-AF65-F5344CB8AC3E}">
        <p14:creationId xmlns:p14="http://schemas.microsoft.com/office/powerpoint/2010/main" val="205399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98756"/>
                                        </p:tgtEl>
                                        <p:attrNameLst>
                                          <p:attrName>style.visibility</p:attrName>
                                        </p:attrNameLst>
                                      </p:cBhvr>
                                      <p:to>
                                        <p:strVal val="visible"/>
                                      </p:to>
                                    </p:set>
                                    <p:anim calcmode="lin" valueType="num">
                                      <p:cBhvr additive="base">
                                        <p:cTn id="15" dur="500" fill="hold"/>
                                        <p:tgtEl>
                                          <p:spTgt spid="1098756"/>
                                        </p:tgtEl>
                                        <p:attrNameLst>
                                          <p:attrName>ppt_x</p:attrName>
                                        </p:attrNameLst>
                                      </p:cBhvr>
                                      <p:tavLst>
                                        <p:tav tm="0">
                                          <p:val>
                                            <p:strVal val="1+#ppt_w/2"/>
                                          </p:val>
                                        </p:tav>
                                        <p:tav tm="100000">
                                          <p:val>
                                            <p:strVal val="#ppt_x"/>
                                          </p:val>
                                        </p:tav>
                                      </p:tavLst>
                                    </p:anim>
                                    <p:anim calcmode="lin" valueType="num">
                                      <p:cBhvr additive="base">
                                        <p:cTn id="16"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sz="3600" dirty="0" smtClean="0">
                <a:latin typeface="+mn-lt"/>
              </a:rPr>
              <a:t>CIS 419/519: Applied Machine Learning</a:t>
            </a:r>
            <a:endParaRPr lang="en-US" sz="3600" dirty="0">
              <a:latin typeface="+mn-lt"/>
            </a:endParaRPr>
          </a:p>
        </p:txBody>
      </p:sp>
      <p:sp>
        <p:nvSpPr>
          <p:cNvPr id="1098755" name="Rectangle 3"/>
          <p:cNvSpPr>
            <a:spLocks noGrp="1" noChangeArrowheads="1"/>
          </p:cNvSpPr>
          <p:nvPr>
            <p:ph idx="1"/>
          </p:nvPr>
        </p:nvSpPr>
        <p:spPr>
          <a:xfrm>
            <a:off x="685800" y="1066800"/>
            <a:ext cx="7772400" cy="5334000"/>
          </a:xfrm>
        </p:spPr>
        <p:txBody>
          <a:bodyPr/>
          <a:lstStyle/>
          <a:p>
            <a:r>
              <a:rPr lang="en-US" dirty="0" smtClean="0">
                <a:solidFill>
                  <a:srgbClr val="0000FF"/>
                </a:solidFill>
              </a:rPr>
              <a:t>Monday, Wednesday</a:t>
            </a:r>
            <a:r>
              <a:rPr lang="en-US" dirty="0" smtClean="0"/>
              <a:t>: 12:00pm-1:30pm  101 Levine </a:t>
            </a:r>
          </a:p>
          <a:p>
            <a:endParaRPr lang="en-US" dirty="0" smtClean="0"/>
          </a:p>
          <a:p>
            <a:r>
              <a:rPr lang="en-US" dirty="0" smtClean="0">
                <a:solidFill>
                  <a:srgbClr val="0000FF"/>
                </a:solidFill>
              </a:rPr>
              <a:t>Office hours: </a:t>
            </a:r>
            <a:r>
              <a:rPr lang="en-US" dirty="0" smtClean="0"/>
              <a:t>Mon/Wed 5-6 pm [my office]</a:t>
            </a:r>
          </a:p>
          <a:p>
            <a:r>
              <a:rPr lang="en-US" dirty="0" smtClean="0">
                <a:solidFill>
                  <a:srgbClr val="0000FF"/>
                </a:solidFill>
              </a:rPr>
              <a:t>10 TAs</a:t>
            </a:r>
            <a:r>
              <a:rPr lang="en-US" dirty="0" smtClean="0"/>
              <a:t>  </a:t>
            </a:r>
          </a:p>
          <a:p>
            <a:r>
              <a:rPr lang="en-US" dirty="0" smtClean="0">
                <a:solidFill>
                  <a:srgbClr val="0000FF"/>
                </a:solidFill>
              </a:rPr>
              <a:t>Assignments:</a:t>
            </a:r>
            <a:r>
              <a:rPr lang="en-US" dirty="0" smtClean="0"/>
              <a:t> 5 Problems set (Python Programming)</a:t>
            </a:r>
          </a:p>
          <a:p>
            <a:r>
              <a:rPr lang="en-US" dirty="0" smtClean="0"/>
              <a:t>		   Weekly (light) on-line quizzes</a:t>
            </a:r>
          </a:p>
          <a:p>
            <a:r>
              <a:rPr lang="en-US" dirty="0" smtClean="0">
                <a:solidFill>
                  <a:srgbClr val="0000FF"/>
                </a:solidFill>
              </a:rPr>
              <a:t>Weekly Discussion Sessions </a:t>
            </a:r>
          </a:p>
          <a:p>
            <a:r>
              <a:rPr lang="en-US" dirty="0" smtClean="0">
                <a:solidFill>
                  <a:srgbClr val="0000FF"/>
                </a:solidFill>
              </a:rPr>
              <a:t>Mid Term Exam </a:t>
            </a:r>
          </a:p>
          <a:p>
            <a:r>
              <a:rPr lang="en-US" dirty="0" smtClean="0">
                <a:solidFill>
                  <a:srgbClr val="0000FF"/>
                </a:solidFill>
              </a:rPr>
              <a:t>[Project] (look at the schedule)</a:t>
            </a:r>
          </a:p>
          <a:p>
            <a:r>
              <a:rPr lang="en-US" dirty="0" smtClean="0"/>
              <a:t>Final</a:t>
            </a:r>
          </a:p>
          <a:p>
            <a:r>
              <a:rPr lang="en-US" dirty="0" smtClean="0"/>
              <a:t>No real textbook:</a:t>
            </a:r>
          </a:p>
          <a:p>
            <a:pPr lvl="1"/>
            <a:r>
              <a:rPr lang="en-US" dirty="0" smtClean="0"/>
              <a:t> </a:t>
            </a:r>
            <a:r>
              <a:rPr lang="en-US" b="1" dirty="0" smtClean="0"/>
              <a:t>Slides</a:t>
            </a:r>
            <a:r>
              <a:rPr lang="en-US" dirty="0" smtClean="0"/>
              <a:t>/Mitchell/</a:t>
            </a:r>
            <a:r>
              <a:rPr lang="en-US" dirty="0" err="1" smtClean="0"/>
              <a:t>Flach</a:t>
            </a:r>
            <a:r>
              <a:rPr lang="en-US" dirty="0" smtClean="0"/>
              <a:t>/Other Books/ </a:t>
            </a:r>
            <a:r>
              <a:rPr lang="en-US" b="1" dirty="0" smtClean="0"/>
              <a:t>Lecture notes </a:t>
            </a:r>
            <a:r>
              <a:rPr lang="en-US" dirty="0" smtClean="0"/>
              <a:t>/Literature</a:t>
            </a:r>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a:t>
            </a:fld>
            <a:endParaRPr lang="en-US" dirty="0">
              <a:latin typeface="+mn-lt"/>
            </a:endParaRPr>
          </a:p>
        </p:txBody>
      </p:sp>
      <p:sp>
        <p:nvSpPr>
          <p:cNvPr id="1098756" name="Text Box 4"/>
          <p:cNvSpPr txBox="1">
            <a:spLocks noChangeArrowheads="1"/>
          </p:cNvSpPr>
          <p:nvPr/>
        </p:nvSpPr>
        <p:spPr bwMode="auto">
          <a:xfrm>
            <a:off x="3276600" y="1529024"/>
            <a:ext cx="26670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Registration to Class      </a:t>
            </a:r>
          </a:p>
        </p:txBody>
      </p:sp>
      <p:sp>
        <p:nvSpPr>
          <p:cNvPr id="9" name="Text Box 4"/>
          <p:cNvSpPr txBox="1">
            <a:spLocks noChangeArrowheads="1"/>
          </p:cNvSpPr>
          <p:nvPr/>
        </p:nvSpPr>
        <p:spPr bwMode="auto">
          <a:xfrm>
            <a:off x="5334000" y="4648200"/>
            <a:ext cx="2667000" cy="86177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t>Go to the web site</a:t>
            </a:r>
          </a:p>
          <a:p>
            <a:pPr algn="ctr">
              <a:spcBef>
                <a:spcPct val="50000"/>
              </a:spcBef>
            </a:pPr>
            <a:r>
              <a:rPr lang="en-US" sz="2000" b="1" dirty="0" smtClean="0"/>
              <a:t>Be on Piazza      </a:t>
            </a:r>
            <a:endParaRPr lang="en-US" sz="2000" b="1" dirty="0"/>
          </a:p>
        </p:txBody>
      </p:sp>
      <p:sp>
        <p:nvSpPr>
          <p:cNvPr id="3" name="Rectangular Callout 2"/>
          <p:cNvSpPr/>
          <p:nvPr/>
        </p:nvSpPr>
        <p:spPr>
          <a:xfrm>
            <a:off x="7010400" y="1752600"/>
            <a:ext cx="1981200" cy="756976"/>
          </a:xfrm>
          <a:prstGeom prst="wedgeRectCallout">
            <a:avLst>
              <a:gd name="adj1" fmla="val -79742"/>
              <a:gd name="adj2" fmla="val -1105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 office hour today</a:t>
            </a:r>
          </a:p>
          <a:p>
            <a:pPr algn="ctr"/>
            <a:r>
              <a:rPr lang="en-US" sz="1400" dirty="0" smtClean="0">
                <a:solidFill>
                  <a:schemeClr val="tx1"/>
                </a:solidFill>
              </a:rPr>
              <a:t>TAs Office Hours will also start next week</a:t>
            </a:r>
            <a:endParaRPr lang="en-US" sz="1400" dirty="0">
              <a:solidFill>
                <a:schemeClr val="tx1"/>
              </a:solidFill>
            </a:endParaRPr>
          </a:p>
        </p:txBody>
      </p:sp>
      <p:sp>
        <p:nvSpPr>
          <p:cNvPr id="8" name="Rectangular Callout 7"/>
          <p:cNvSpPr/>
          <p:nvPr/>
        </p:nvSpPr>
        <p:spPr>
          <a:xfrm>
            <a:off x="7010400" y="3271576"/>
            <a:ext cx="1981200" cy="386024"/>
          </a:xfrm>
          <a:prstGeom prst="wedgeRectCallout">
            <a:avLst>
              <a:gd name="adj1" fmla="val -172852"/>
              <a:gd name="adj2" fmla="val -60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HW0 !!!</a:t>
            </a:r>
            <a:endParaRPr lang="en-US" sz="1400" dirty="0">
              <a:solidFill>
                <a:schemeClr val="tx1"/>
              </a:solidFill>
            </a:endParaRPr>
          </a:p>
        </p:txBody>
      </p:sp>
    </p:spTree>
    <p:extLst>
      <p:ext uri="{BB962C8B-B14F-4D97-AF65-F5344CB8AC3E}">
        <p14:creationId xmlns:p14="http://schemas.microsoft.com/office/powerpoint/2010/main" val="205399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98756"/>
                                        </p:tgtEl>
                                        <p:attrNameLst>
                                          <p:attrName>style.visibility</p:attrName>
                                        </p:attrNameLst>
                                      </p:cBhvr>
                                      <p:to>
                                        <p:strVal val="visible"/>
                                      </p:to>
                                    </p:set>
                                    <p:anim calcmode="lin" valueType="num">
                                      <p:cBhvr additive="base">
                                        <p:cTn id="15" dur="500" fill="hold"/>
                                        <p:tgtEl>
                                          <p:spTgt spid="1098756"/>
                                        </p:tgtEl>
                                        <p:attrNameLst>
                                          <p:attrName>ppt_x</p:attrName>
                                        </p:attrNameLst>
                                      </p:cBhvr>
                                      <p:tavLst>
                                        <p:tav tm="0">
                                          <p:val>
                                            <p:strVal val="1+#ppt_w/2"/>
                                          </p:val>
                                        </p:tav>
                                        <p:tav tm="100000">
                                          <p:val>
                                            <p:strVal val="#ppt_x"/>
                                          </p:val>
                                        </p:tav>
                                      </p:tavLst>
                                    </p:anim>
                                    <p:anim calcmode="lin" valueType="num">
                                      <p:cBhvr additive="base">
                                        <p:cTn id="16"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sz="3600" dirty="0" smtClean="0">
                <a:latin typeface="+mn-lt"/>
              </a:rPr>
              <a:t>CIS 419/519: Applied Machine Learning</a:t>
            </a:r>
            <a:endParaRPr lang="en-US" sz="3600" dirty="0">
              <a:latin typeface="+mn-lt"/>
            </a:endParaRPr>
          </a:p>
        </p:txBody>
      </p:sp>
      <p:sp>
        <p:nvSpPr>
          <p:cNvPr id="1098755" name="Rectangle 3"/>
          <p:cNvSpPr>
            <a:spLocks noGrp="1" noChangeArrowheads="1"/>
          </p:cNvSpPr>
          <p:nvPr>
            <p:ph idx="1"/>
          </p:nvPr>
        </p:nvSpPr>
        <p:spPr>
          <a:xfrm>
            <a:off x="685800" y="1066800"/>
            <a:ext cx="7772400" cy="5334000"/>
          </a:xfrm>
        </p:spPr>
        <p:txBody>
          <a:bodyPr/>
          <a:lstStyle/>
          <a:p>
            <a:r>
              <a:rPr lang="en-US" dirty="0" smtClean="0">
                <a:solidFill>
                  <a:srgbClr val="0000FF"/>
                </a:solidFill>
              </a:rPr>
              <a:t>Monday, Wednesday</a:t>
            </a:r>
            <a:r>
              <a:rPr lang="en-US" dirty="0" smtClean="0"/>
              <a:t>: 12:00pm-1:30pm  101 Levine </a:t>
            </a:r>
          </a:p>
          <a:p>
            <a:endParaRPr lang="en-US" dirty="0" smtClean="0"/>
          </a:p>
          <a:p>
            <a:r>
              <a:rPr lang="en-US" dirty="0" smtClean="0">
                <a:solidFill>
                  <a:srgbClr val="0000FF"/>
                </a:solidFill>
              </a:rPr>
              <a:t>Office hours: </a:t>
            </a:r>
            <a:r>
              <a:rPr lang="en-US" dirty="0" smtClean="0"/>
              <a:t>Mon/Wed 5-6 pm [my office]</a:t>
            </a:r>
          </a:p>
          <a:p>
            <a:r>
              <a:rPr lang="en-US" dirty="0" smtClean="0">
                <a:solidFill>
                  <a:srgbClr val="0000FF"/>
                </a:solidFill>
              </a:rPr>
              <a:t>10 TAs</a:t>
            </a:r>
            <a:r>
              <a:rPr lang="en-US" dirty="0" smtClean="0"/>
              <a:t>  </a:t>
            </a:r>
          </a:p>
          <a:p>
            <a:r>
              <a:rPr lang="en-US" dirty="0" smtClean="0">
                <a:solidFill>
                  <a:srgbClr val="0000FF"/>
                </a:solidFill>
              </a:rPr>
              <a:t>Assignments:</a:t>
            </a:r>
            <a:r>
              <a:rPr lang="en-US" dirty="0" smtClean="0"/>
              <a:t> 5 Problems set (Python Programming)</a:t>
            </a:r>
          </a:p>
          <a:p>
            <a:r>
              <a:rPr lang="en-US" dirty="0" smtClean="0"/>
              <a:t>		   Weekly (light) on-line quizzes</a:t>
            </a:r>
          </a:p>
          <a:p>
            <a:r>
              <a:rPr lang="en-US" dirty="0" smtClean="0">
                <a:solidFill>
                  <a:srgbClr val="0000FF"/>
                </a:solidFill>
              </a:rPr>
              <a:t>Weekly Discussion Sessions </a:t>
            </a:r>
          </a:p>
          <a:p>
            <a:r>
              <a:rPr lang="en-US" dirty="0" smtClean="0">
                <a:solidFill>
                  <a:srgbClr val="0000FF"/>
                </a:solidFill>
              </a:rPr>
              <a:t>Mid Term Exam </a:t>
            </a:r>
          </a:p>
          <a:p>
            <a:r>
              <a:rPr lang="en-US" dirty="0" smtClean="0">
                <a:solidFill>
                  <a:srgbClr val="0000FF"/>
                </a:solidFill>
              </a:rPr>
              <a:t>[Project] (look at the schedule)</a:t>
            </a:r>
          </a:p>
          <a:p>
            <a:r>
              <a:rPr lang="en-US" dirty="0" smtClean="0"/>
              <a:t>Final</a:t>
            </a:r>
          </a:p>
          <a:p>
            <a:r>
              <a:rPr lang="en-US" dirty="0" smtClean="0"/>
              <a:t>No real textbook:</a:t>
            </a:r>
          </a:p>
          <a:p>
            <a:pPr lvl="1"/>
            <a:r>
              <a:rPr lang="en-US" dirty="0" smtClean="0"/>
              <a:t> </a:t>
            </a:r>
            <a:r>
              <a:rPr lang="en-US" b="1" dirty="0" smtClean="0"/>
              <a:t>Slides</a:t>
            </a:r>
            <a:r>
              <a:rPr lang="en-US" dirty="0" smtClean="0"/>
              <a:t>/Mitchell/</a:t>
            </a:r>
            <a:r>
              <a:rPr lang="en-US" dirty="0" err="1" smtClean="0"/>
              <a:t>Flach</a:t>
            </a:r>
            <a:r>
              <a:rPr lang="en-US" dirty="0" smtClean="0"/>
              <a:t>/Other Books/ </a:t>
            </a:r>
            <a:r>
              <a:rPr lang="en-US" b="1" dirty="0" smtClean="0"/>
              <a:t>Lecture notes </a:t>
            </a:r>
            <a:r>
              <a:rPr lang="en-US" dirty="0" smtClean="0"/>
              <a:t>/Literature</a:t>
            </a:r>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2</a:t>
            </a:fld>
            <a:endParaRPr lang="en-US" dirty="0">
              <a:latin typeface="+mn-lt"/>
            </a:endParaRPr>
          </a:p>
        </p:txBody>
      </p:sp>
      <p:sp>
        <p:nvSpPr>
          <p:cNvPr id="1098756" name="Text Box 4"/>
          <p:cNvSpPr txBox="1">
            <a:spLocks noChangeArrowheads="1"/>
          </p:cNvSpPr>
          <p:nvPr/>
        </p:nvSpPr>
        <p:spPr bwMode="auto">
          <a:xfrm>
            <a:off x="3276600" y="1529024"/>
            <a:ext cx="26670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Registration to Class      </a:t>
            </a:r>
          </a:p>
        </p:txBody>
      </p:sp>
      <p:sp>
        <p:nvSpPr>
          <p:cNvPr id="9" name="Text Box 4"/>
          <p:cNvSpPr txBox="1">
            <a:spLocks noChangeArrowheads="1"/>
          </p:cNvSpPr>
          <p:nvPr/>
        </p:nvSpPr>
        <p:spPr bwMode="auto">
          <a:xfrm>
            <a:off x="5334000" y="4648200"/>
            <a:ext cx="2667000" cy="86177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t>Go to the web site</a:t>
            </a:r>
          </a:p>
          <a:p>
            <a:pPr algn="ctr">
              <a:spcBef>
                <a:spcPct val="50000"/>
              </a:spcBef>
            </a:pPr>
            <a:r>
              <a:rPr lang="en-US" sz="2000" b="1" dirty="0" smtClean="0"/>
              <a:t>Be on Piazza      </a:t>
            </a:r>
            <a:endParaRPr lang="en-US" sz="2000" b="1" dirty="0"/>
          </a:p>
        </p:txBody>
      </p:sp>
      <p:sp>
        <p:nvSpPr>
          <p:cNvPr id="3" name="Rectangular Callout 2"/>
          <p:cNvSpPr/>
          <p:nvPr/>
        </p:nvSpPr>
        <p:spPr>
          <a:xfrm>
            <a:off x="7010400" y="1752600"/>
            <a:ext cx="1981200" cy="756976"/>
          </a:xfrm>
          <a:prstGeom prst="wedgeRectCallout">
            <a:avLst>
              <a:gd name="adj1" fmla="val -79742"/>
              <a:gd name="adj2" fmla="val -1105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 office hour today</a:t>
            </a:r>
          </a:p>
          <a:p>
            <a:pPr algn="ctr"/>
            <a:r>
              <a:rPr lang="en-US" sz="1400" dirty="0" smtClean="0">
                <a:solidFill>
                  <a:schemeClr val="tx1"/>
                </a:solidFill>
              </a:rPr>
              <a:t>TAs Office Hours will also start next week</a:t>
            </a:r>
            <a:endParaRPr lang="en-US" sz="1400" dirty="0">
              <a:solidFill>
                <a:schemeClr val="tx1"/>
              </a:solidFill>
            </a:endParaRPr>
          </a:p>
        </p:txBody>
      </p:sp>
      <p:sp>
        <p:nvSpPr>
          <p:cNvPr id="8" name="Rectangular Callout 7"/>
          <p:cNvSpPr/>
          <p:nvPr/>
        </p:nvSpPr>
        <p:spPr>
          <a:xfrm>
            <a:off x="7010400" y="3271576"/>
            <a:ext cx="1981200" cy="386024"/>
          </a:xfrm>
          <a:prstGeom prst="wedgeRectCallout">
            <a:avLst>
              <a:gd name="adj1" fmla="val -172852"/>
              <a:gd name="adj2" fmla="val -60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HW0 !!!</a:t>
            </a:r>
            <a:endParaRPr lang="en-US" sz="1400" dirty="0">
              <a:solidFill>
                <a:schemeClr val="tx1"/>
              </a:solidFill>
            </a:endParaRPr>
          </a:p>
        </p:txBody>
      </p:sp>
      <p:pic>
        <p:nvPicPr>
          <p:cNvPr id="10" name="Picture 9"/>
          <p:cNvPicPr>
            <a:picLocks noChangeAspect="1"/>
          </p:cNvPicPr>
          <p:nvPr/>
        </p:nvPicPr>
        <p:blipFill>
          <a:blip r:embed="rId3"/>
          <a:stretch>
            <a:fillRect/>
          </a:stretch>
        </p:blipFill>
        <p:spPr>
          <a:xfrm>
            <a:off x="3481462" y="2509576"/>
            <a:ext cx="2181075" cy="3933825"/>
          </a:xfrm>
          <a:prstGeom prst="rect">
            <a:avLst/>
          </a:prstGeom>
        </p:spPr>
      </p:pic>
    </p:spTree>
    <p:extLst>
      <p:ext uri="{BB962C8B-B14F-4D97-AF65-F5344CB8AC3E}">
        <p14:creationId xmlns:p14="http://schemas.microsoft.com/office/powerpoint/2010/main" val="42963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98756"/>
                                        </p:tgtEl>
                                        <p:attrNameLst>
                                          <p:attrName>style.visibility</p:attrName>
                                        </p:attrNameLst>
                                      </p:cBhvr>
                                      <p:to>
                                        <p:strVal val="visible"/>
                                      </p:to>
                                    </p:set>
                                    <p:anim calcmode="lin" valueType="num">
                                      <p:cBhvr additive="base">
                                        <p:cTn id="19" dur="500" fill="hold"/>
                                        <p:tgtEl>
                                          <p:spTgt spid="1098756"/>
                                        </p:tgtEl>
                                        <p:attrNameLst>
                                          <p:attrName>ppt_x</p:attrName>
                                        </p:attrNameLst>
                                      </p:cBhvr>
                                      <p:tavLst>
                                        <p:tav tm="0">
                                          <p:val>
                                            <p:strVal val="1+#ppt_w/2"/>
                                          </p:val>
                                        </p:tav>
                                        <p:tav tm="100000">
                                          <p:val>
                                            <p:strVal val="#ppt_x"/>
                                          </p:val>
                                        </p:tav>
                                      </p:tavLst>
                                    </p:anim>
                                    <p:anim calcmode="lin" valueType="num">
                                      <p:cBhvr additive="base">
                                        <p:cTn id="20"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P spid="3"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sz="3600" dirty="0" smtClean="0">
                <a:latin typeface="+mn-lt"/>
              </a:rPr>
              <a:t>CIS(4,5)19: Applied Machine Learning</a:t>
            </a:r>
            <a:endParaRPr lang="en-US" sz="3600" dirty="0">
              <a:latin typeface="+mn-lt"/>
            </a:endParaRPr>
          </a:p>
        </p:txBody>
      </p:sp>
      <p:sp>
        <p:nvSpPr>
          <p:cNvPr id="1098755" name="Rectangle 3"/>
          <p:cNvSpPr>
            <a:spLocks noGrp="1" noChangeArrowheads="1"/>
          </p:cNvSpPr>
          <p:nvPr>
            <p:ph idx="1"/>
          </p:nvPr>
        </p:nvSpPr>
        <p:spPr>
          <a:xfrm>
            <a:off x="685800" y="1066800"/>
            <a:ext cx="7772400" cy="5334000"/>
          </a:xfrm>
        </p:spPr>
        <p:txBody>
          <a:bodyPr/>
          <a:lstStyle/>
          <a:p>
            <a:r>
              <a:rPr lang="en-US" dirty="0" smtClean="0">
                <a:solidFill>
                  <a:srgbClr val="0000FF"/>
                </a:solidFill>
              </a:rPr>
              <a:t>Tuesday, Thursday</a:t>
            </a:r>
            <a:r>
              <a:rPr lang="en-US" dirty="0" smtClean="0"/>
              <a:t>: 1:30pm-3:00pm  101 Levine </a:t>
            </a:r>
          </a:p>
          <a:p>
            <a:endParaRPr lang="en-US" dirty="0" smtClean="0"/>
          </a:p>
          <a:p>
            <a:r>
              <a:rPr lang="en-US" dirty="0" smtClean="0">
                <a:solidFill>
                  <a:srgbClr val="0000FF"/>
                </a:solidFill>
              </a:rPr>
              <a:t>Office hours: </a:t>
            </a:r>
            <a:r>
              <a:rPr lang="en-US" dirty="0" smtClean="0"/>
              <a:t>Tue/</a:t>
            </a:r>
            <a:r>
              <a:rPr lang="en-US" dirty="0" err="1" smtClean="0"/>
              <a:t>Thur</a:t>
            </a:r>
            <a:r>
              <a:rPr lang="en-US" dirty="0" smtClean="0"/>
              <a:t> 4:30-5:30 pm [my office]</a:t>
            </a:r>
          </a:p>
          <a:p>
            <a:r>
              <a:rPr lang="en-US" dirty="0" smtClean="0">
                <a:solidFill>
                  <a:srgbClr val="0000FF"/>
                </a:solidFill>
              </a:rPr>
              <a:t>9 TAs</a:t>
            </a:r>
            <a:r>
              <a:rPr lang="en-US" dirty="0" smtClean="0"/>
              <a:t>  </a:t>
            </a:r>
          </a:p>
          <a:p>
            <a:r>
              <a:rPr lang="en-US" dirty="0" smtClean="0">
                <a:solidFill>
                  <a:srgbClr val="0000FF"/>
                </a:solidFill>
              </a:rPr>
              <a:t>Assignments:</a:t>
            </a:r>
            <a:r>
              <a:rPr lang="en-US" dirty="0" smtClean="0"/>
              <a:t> 5 Problems set (Python Programming)</a:t>
            </a:r>
          </a:p>
          <a:p>
            <a:r>
              <a:rPr lang="en-US" dirty="0" smtClean="0"/>
              <a:t>		   Weekly (light) on-line quizzes</a:t>
            </a:r>
          </a:p>
          <a:p>
            <a:r>
              <a:rPr lang="en-US" dirty="0" smtClean="0">
                <a:solidFill>
                  <a:srgbClr val="0000FF"/>
                </a:solidFill>
              </a:rPr>
              <a:t>Weekly Discussion Sessions </a:t>
            </a:r>
          </a:p>
          <a:p>
            <a:r>
              <a:rPr lang="en-US" dirty="0" smtClean="0">
                <a:solidFill>
                  <a:srgbClr val="0000FF"/>
                </a:solidFill>
              </a:rPr>
              <a:t>Mid Term Exam </a:t>
            </a:r>
          </a:p>
          <a:p>
            <a:r>
              <a:rPr lang="en-US" dirty="0" smtClean="0">
                <a:solidFill>
                  <a:srgbClr val="0000FF"/>
                </a:solidFill>
              </a:rPr>
              <a:t>[Project]</a:t>
            </a:r>
          </a:p>
          <a:p>
            <a:r>
              <a:rPr lang="en-US" dirty="0" smtClean="0"/>
              <a:t>Final</a:t>
            </a:r>
          </a:p>
          <a:p>
            <a:r>
              <a:rPr lang="en-US" dirty="0" smtClean="0"/>
              <a:t>No real textbook:</a:t>
            </a:r>
          </a:p>
          <a:p>
            <a:pPr lvl="1"/>
            <a:r>
              <a:rPr lang="en-US" dirty="0" smtClean="0"/>
              <a:t> Mitchell/</a:t>
            </a:r>
            <a:r>
              <a:rPr lang="en-US" dirty="0" err="1" smtClean="0"/>
              <a:t>Flach</a:t>
            </a:r>
            <a:r>
              <a:rPr lang="en-US" dirty="0" smtClean="0"/>
              <a:t>/Other Books/ </a:t>
            </a:r>
            <a:r>
              <a:rPr lang="en-US" b="1" dirty="0" smtClean="0"/>
              <a:t>Lecture notes </a:t>
            </a:r>
            <a:r>
              <a:rPr lang="en-US" dirty="0" smtClean="0"/>
              <a:t>/Literature</a:t>
            </a:r>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19</a:t>
            </a:fld>
            <a:endParaRPr lang="en-US" dirty="0">
              <a:latin typeface="+mn-lt"/>
            </a:endParaRPr>
          </a:p>
        </p:txBody>
      </p:sp>
      <p:sp>
        <p:nvSpPr>
          <p:cNvPr id="1098756" name="Text Box 4"/>
          <p:cNvSpPr txBox="1">
            <a:spLocks noChangeArrowheads="1"/>
          </p:cNvSpPr>
          <p:nvPr/>
        </p:nvSpPr>
        <p:spPr bwMode="auto">
          <a:xfrm>
            <a:off x="3276600" y="1529024"/>
            <a:ext cx="26670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Registration to Class      </a:t>
            </a:r>
          </a:p>
        </p:txBody>
      </p:sp>
      <p:sp>
        <p:nvSpPr>
          <p:cNvPr id="9" name="Text Box 4"/>
          <p:cNvSpPr txBox="1">
            <a:spLocks noChangeArrowheads="1"/>
          </p:cNvSpPr>
          <p:nvPr/>
        </p:nvSpPr>
        <p:spPr bwMode="auto">
          <a:xfrm>
            <a:off x="5334000" y="4648200"/>
            <a:ext cx="2667000" cy="86177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t>Go to the web site</a:t>
            </a:r>
          </a:p>
          <a:p>
            <a:pPr algn="ctr">
              <a:spcBef>
                <a:spcPct val="50000"/>
              </a:spcBef>
            </a:pPr>
            <a:r>
              <a:rPr lang="en-US" sz="2000" b="1" dirty="0" smtClean="0"/>
              <a:t>Be on Piazza      </a:t>
            </a:r>
            <a:endParaRPr lang="en-US" sz="2000" b="1" dirty="0"/>
          </a:p>
        </p:txBody>
      </p:sp>
    </p:spTree>
    <p:extLst>
      <p:ext uri="{BB962C8B-B14F-4D97-AF65-F5344CB8AC3E}">
        <p14:creationId xmlns:p14="http://schemas.microsoft.com/office/powerpoint/2010/main" val="22727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anim calcmode="lin" valueType="num">
                                      <p:cBhvr additive="base">
                                        <p:cTn id="7" dur="500" fill="hold"/>
                                        <p:tgtEl>
                                          <p:spTgt spid="1098756"/>
                                        </p:tgtEl>
                                        <p:attrNameLst>
                                          <p:attrName>ppt_x</p:attrName>
                                        </p:attrNameLst>
                                      </p:cBhvr>
                                      <p:tavLst>
                                        <p:tav tm="0">
                                          <p:val>
                                            <p:strVal val="1+#ppt_w/2"/>
                                          </p:val>
                                        </p:tav>
                                        <p:tav tm="100000">
                                          <p:val>
                                            <p:strVal val="#ppt_x"/>
                                          </p:val>
                                        </p:tav>
                                      </p:tavLst>
                                    </p:anim>
                                    <p:anim calcmode="lin" valueType="num">
                                      <p:cBhvr additive="base">
                                        <p:cTn id="8"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US" dirty="0" smtClean="0">
                <a:latin typeface="+mn-lt"/>
              </a:rPr>
              <a:t>CIS519: Machine Learning</a:t>
            </a:r>
            <a:endParaRPr lang="en-US" dirty="0">
              <a:latin typeface="+mn-lt"/>
            </a:endParaRPr>
          </a:p>
        </p:txBody>
      </p:sp>
      <p:sp>
        <p:nvSpPr>
          <p:cNvPr id="1046531" name="Rectangle 3"/>
          <p:cNvSpPr>
            <a:spLocks noGrp="1" noChangeArrowheads="1"/>
          </p:cNvSpPr>
          <p:nvPr>
            <p:ph idx="1"/>
          </p:nvPr>
        </p:nvSpPr>
        <p:spPr/>
        <p:txBody>
          <a:bodyPr/>
          <a:lstStyle/>
          <a:p>
            <a:r>
              <a:rPr lang="en-US" dirty="0" smtClean="0"/>
              <a:t>What do you need to know:</a:t>
            </a:r>
          </a:p>
          <a:p>
            <a:pPr lvl="1"/>
            <a:r>
              <a:rPr lang="en-US" dirty="0" smtClean="0"/>
              <a:t>   Some exposure to:</a:t>
            </a:r>
          </a:p>
          <a:p>
            <a:pPr lvl="2"/>
            <a:r>
              <a:rPr lang="en-US" dirty="0" smtClean="0"/>
              <a:t>Theory of Computation</a:t>
            </a:r>
          </a:p>
          <a:p>
            <a:pPr lvl="2"/>
            <a:r>
              <a:rPr lang="en-US" dirty="0" smtClean="0"/>
              <a:t>Probability Theory</a:t>
            </a:r>
          </a:p>
          <a:p>
            <a:pPr lvl="2"/>
            <a:r>
              <a:rPr lang="en-US" dirty="0" smtClean="0"/>
              <a:t>Linear Algebra</a:t>
            </a:r>
          </a:p>
          <a:p>
            <a:pPr lvl="1"/>
            <a:r>
              <a:rPr lang="en-US" dirty="0" smtClean="0"/>
              <a:t>   Programming  (Python)</a:t>
            </a:r>
          </a:p>
          <a:p>
            <a:endParaRPr lang="en-US" dirty="0" smtClean="0"/>
          </a:p>
          <a:p>
            <a:r>
              <a:rPr lang="en-US" dirty="0" smtClean="0"/>
              <a:t>Homework 0 </a:t>
            </a:r>
          </a:p>
          <a:p>
            <a:pPr lvl="1"/>
            <a:r>
              <a:rPr lang="en-US" dirty="0" smtClean="0"/>
              <a:t>If you could not comfortably deal with 2/3 of this within a few hours, please take the prerequisites first; come back next semester/year.</a:t>
            </a:r>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20</a:t>
            </a:fld>
            <a:endParaRPr lang="en-US" dirty="0">
              <a:latin typeface="+mn-lt"/>
            </a:endParaRPr>
          </a:p>
        </p:txBody>
      </p:sp>
      <p:sp>
        <p:nvSpPr>
          <p:cNvPr id="6" name="Text Box 4"/>
          <p:cNvSpPr txBox="1">
            <a:spLocks noChangeArrowheads="1"/>
          </p:cNvSpPr>
          <p:nvPr/>
        </p:nvSpPr>
        <p:spPr bwMode="auto">
          <a:xfrm>
            <a:off x="5943600" y="1323944"/>
            <a:ext cx="2971800" cy="1169551"/>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Participate, Ask </a:t>
            </a:r>
            <a:r>
              <a:rPr lang="en-US" sz="2000" b="1" dirty="0" smtClean="0"/>
              <a:t>Questions</a:t>
            </a:r>
            <a:endParaRPr lang="en-US" sz="2000" b="1" dirty="0"/>
          </a:p>
          <a:p>
            <a:pPr algn="ctr">
              <a:spcBef>
                <a:spcPct val="50000"/>
              </a:spcBef>
            </a:pPr>
            <a:r>
              <a:rPr lang="en-US" sz="2000" dirty="0" smtClean="0"/>
              <a:t>Ask </a:t>
            </a:r>
            <a:r>
              <a:rPr lang="en-US" sz="2000" b="1" dirty="0" smtClean="0"/>
              <a:t>during</a:t>
            </a:r>
            <a:r>
              <a:rPr lang="en-US" sz="2000" dirty="0" smtClean="0"/>
              <a:t> class, not </a:t>
            </a:r>
            <a:r>
              <a:rPr lang="en-US" sz="2000" b="1" dirty="0" smtClean="0"/>
              <a:t>after</a:t>
            </a:r>
            <a:r>
              <a:rPr lang="en-US" sz="2000" dirty="0" smtClean="0"/>
              <a:t> class</a:t>
            </a:r>
            <a:endParaRPr lang="en-US" sz="2000" dirty="0"/>
          </a:p>
        </p:txBody>
      </p:sp>
    </p:spTree>
    <p:extLst>
      <p:ext uri="{BB962C8B-B14F-4D97-AF65-F5344CB8AC3E}">
        <p14:creationId xmlns:p14="http://schemas.microsoft.com/office/powerpoint/2010/main" val="257412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653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6531">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US" dirty="0" smtClean="0"/>
              <a:t>CIS 519: Policies</a:t>
            </a:r>
            <a:endParaRPr lang="en-US" dirty="0"/>
          </a:p>
        </p:txBody>
      </p:sp>
      <p:sp>
        <p:nvSpPr>
          <p:cNvPr id="1047555" name="Rectangle 3"/>
          <p:cNvSpPr>
            <a:spLocks noGrp="1" noChangeArrowheads="1"/>
          </p:cNvSpPr>
          <p:nvPr>
            <p:ph idx="1"/>
          </p:nvPr>
        </p:nvSpPr>
        <p:spPr>
          <a:xfrm>
            <a:off x="685800" y="990600"/>
            <a:ext cx="7772400" cy="4983163"/>
          </a:xfrm>
        </p:spPr>
        <p:txBody>
          <a:bodyPr/>
          <a:lstStyle/>
          <a:p>
            <a:r>
              <a:rPr lang="en-US" dirty="0" smtClean="0"/>
              <a:t>Cheating</a:t>
            </a:r>
          </a:p>
          <a:p>
            <a:pPr lvl="1"/>
            <a:r>
              <a:rPr lang="en-US" dirty="0" smtClean="0">
                <a:solidFill>
                  <a:srgbClr val="FF0000"/>
                </a:solidFill>
              </a:rPr>
              <a:t>No.  </a:t>
            </a:r>
          </a:p>
          <a:p>
            <a:pPr lvl="1"/>
            <a:r>
              <a:rPr lang="en-US" dirty="0" smtClean="0"/>
              <a:t>We take it very seriously.   </a:t>
            </a:r>
          </a:p>
          <a:p>
            <a:r>
              <a:rPr lang="en-US" dirty="0" smtClean="0"/>
              <a:t>Homework:</a:t>
            </a:r>
          </a:p>
          <a:p>
            <a:pPr lvl="1"/>
            <a:r>
              <a:rPr lang="en-US" dirty="0" smtClean="0"/>
              <a:t>Collaboration is encouraged</a:t>
            </a:r>
          </a:p>
          <a:p>
            <a:pPr lvl="1"/>
            <a:r>
              <a:rPr lang="en-US" dirty="0" smtClean="0"/>
              <a:t>But, you have to write your own solution/code.</a:t>
            </a:r>
          </a:p>
          <a:p>
            <a:r>
              <a:rPr lang="en-US" dirty="0" smtClean="0"/>
              <a:t>Late Policy: </a:t>
            </a:r>
          </a:p>
          <a:p>
            <a:pPr lvl="1"/>
            <a:r>
              <a:rPr lang="en-US" dirty="0" smtClean="0"/>
              <a:t>You have a credit of 4 days; That’s it.</a:t>
            </a:r>
          </a:p>
          <a:p>
            <a:r>
              <a:rPr lang="en-US" dirty="0" smtClean="0"/>
              <a:t>Grading:</a:t>
            </a:r>
          </a:p>
          <a:p>
            <a:pPr lvl="1"/>
            <a:r>
              <a:rPr lang="en-US" dirty="0" smtClean="0"/>
              <a:t>Possible separate for grad/undergrads.</a:t>
            </a:r>
          </a:p>
          <a:p>
            <a:pPr lvl="1"/>
            <a:r>
              <a:rPr lang="en-US" dirty="0" smtClean="0"/>
              <a:t>40% - homework; </a:t>
            </a:r>
            <a:r>
              <a:rPr lang="en-US" dirty="0"/>
              <a:t>; </a:t>
            </a:r>
            <a:r>
              <a:rPr lang="en-US" dirty="0" smtClean="0"/>
              <a:t>35%-final; 20%-midterm; </a:t>
            </a:r>
            <a:r>
              <a:rPr lang="en-US" dirty="0"/>
              <a:t>5% Quizzes</a:t>
            </a:r>
            <a:endParaRPr lang="en-US" dirty="0" smtClean="0"/>
          </a:p>
          <a:p>
            <a:pPr lvl="1"/>
            <a:r>
              <a:rPr lang="en-US" dirty="0" smtClean="0"/>
              <a:t>[Projects: 20%]</a:t>
            </a:r>
          </a:p>
          <a:p>
            <a:r>
              <a:rPr lang="en-US" dirty="0" smtClean="0"/>
              <a:t>Questions?    </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21</a:t>
            </a:fld>
            <a:endParaRPr lang="en-US" dirty="0"/>
          </a:p>
        </p:txBody>
      </p:sp>
      <p:sp>
        <p:nvSpPr>
          <p:cNvPr id="6" name="Text Box 4"/>
          <p:cNvSpPr txBox="1">
            <a:spLocks noChangeArrowheads="1"/>
          </p:cNvSpPr>
          <p:nvPr/>
        </p:nvSpPr>
        <p:spPr bwMode="auto">
          <a:xfrm>
            <a:off x="5410200" y="1219200"/>
            <a:ext cx="3581400" cy="1169551"/>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hlinkClick r:id="rId3"/>
              </a:rPr>
              <a:t>Class</a:t>
            </a:r>
            <a:r>
              <a:rPr lang="en-US" sz="2000" b="1" dirty="0" smtClean="0">
                <a:hlinkClick r:id="rId4"/>
              </a:rPr>
              <a:t>’</a:t>
            </a:r>
            <a:r>
              <a:rPr lang="en-US" sz="2000" b="1" dirty="0" smtClean="0">
                <a:hlinkClick r:id="rId3"/>
              </a:rPr>
              <a:t> Web </a:t>
            </a:r>
            <a:r>
              <a:rPr lang="en-US" sz="2000" b="1" dirty="0">
                <a:hlinkClick r:id="rId3"/>
              </a:rPr>
              <a:t>P</a:t>
            </a:r>
            <a:r>
              <a:rPr lang="en-US" sz="2000" b="1" dirty="0" smtClean="0">
                <a:hlinkClick r:id="rId3"/>
              </a:rPr>
              <a:t>age</a:t>
            </a:r>
            <a:endParaRPr lang="en-US" sz="2000" b="1" dirty="0" smtClean="0"/>
          </a:p>
          <a:p>
            <a:pPr algn="ctr">
              <a:spcBef>
                <a:spcPct val="50000"/>
              </a:spcBef>
            </a:pPr>
            <a:r>
              <a:rPr lang="en-US" sz="2000" b="1" dirty="0" smtClean="0"/>
              <a:t>Note also the Schedule Page and our Notes</a:t>
            </a:r>
            <a:endParaRPr lang="en-US" sz="2000" b="1" dirty="0"/>
          </a:p>
        </p:txBody>
      </p:sp>
    </p:spTree>
    <p:extLst>
      <p:ext uri="{BB962C8B-B14F-4D97-AF65-F5344CB8AC3E}">
        <p14:creationId xmlns:p14="http://schemas.microsoft.com/office/powerpoint/2010/main" val="336460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anim calcmode="lin" valueType="num">
                                      <p:cBhvr additive="base">
                                        <p:cTn id="7" dur="500" fill="hold"/>
                                        <p:tgtEl>
                                          <p:spTgt spid="104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7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7555">
                                            <p:txEl>
                                              <p:pRg st="1" end="1"/>
                                            </p:txEl>
                                          </p:spTgt>
                                        </p:tgtEl>
                                        <p:attrNameLst>
                                          <p:attrName>style.visibility</p:attrName>
                                        </p:attrNameLst>
                                      </p:cBhvr>
                                      <p:to>
                                        <p:strVal val="visible"/>
                                      </p:to>
                                    </p:set>
                                    <p:anim calcmode="lin" valueType="num">
                                      <p:cBhvr additive="base">
                                        <p:cTn id="13" dur="500" fill="hold"/>
                                        <p:tgtEl>
                                          <p:spTgt spid="1047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7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7555">
                                            <p:txEl>
                                              <p:pRg st="2" end="2"/>
                                            </p:txEl>
                                          </p:spTgt>
                                        </p:tgtEl>
                                        <p:attrNameLst>
                                          <p:attrName>style.visibility</p:attrName>
                                        </p:attrNameLst>
                                      </p:cBhvr>
                                      <p:to>
                                        <p:strVal val="visible"/>
                                      </p:to>
                                    </p:set>
                                    <p:anim calcmode="lin" valueType="num">
                                      <p:cBhvr additive="base">
                                        <p:cTn id="19" dur="500" fill="hold"/>
                                        <p:tgtEl>
                                          <p:spTgt spid="1047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7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anim calcmode="lin" valueType="num">
                                      <p:cBhvr additive="base">
                                        <p:cTn id="25" dur="500" fill="hold"/>
                                        <p:tgtEl>
                                          <p:spTgt spid="1047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7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7555">
                                            <p:txEl>
                                              <p:pRg st="4" end="4"/>
                                            </p:txEl>
                                          </p:spTgt>
                                        </p:tgtEl>
                                        <p:attrNameLst>
                                          <p:attrName>style.visibility</p:attrName>
                                        </p:attrNameLst>
                                      </p:cBhvr>
                                      <p:to>
                                        <p:strVal val="visible"/>
                                      </p:to>
                                    </p:set>
                                    <p:anim calcmode="lin" valueType="num">
                                      <p:cBhvr additive="base">
                                        <p:cTn id="31" dur="500" fill="hold"/>
                                        <p:tgtEl>
                                          <p:spTgt spid="1047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7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7555">
                                            <p:txEl>
                                              <p:pRg st="5" end="5"/>
                                            </p:txEl>
                                          </p:spTgt>
                                        </p:tgtEl>
                                        <p:attrNameLst>
                                          <p:attrName>style.visibility</p:attrName>
                                        </p:attrNameLst>
                                      </p:cBhvr>
                                      <p:to>
                                        <p:strVal val="visible"/>
                                      </p:to>
                                    </p:set>
                                    <p:anim calcmode="lin" valueType="num">
                                      <p:cBhvr additive="base">
                                        <p:cTn id="37" dur="500" fill="hold"/>
                                        <p:tgtEl>
                                          <p:spTgt spid="1047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7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7555">
                                            <p:txEl>
                                              <p:pRg st="6" end="6"/>
                                            </p:txEl>
                                          </p:spTgt>
                                        </p:tgtEl>
                                        <p:attrNameLst>
                                          <p:attrName>style.visibility</p:attrName>
                                        </p:attrNameLst>
                                      </p:cBhvr>
                                      <p:to>
                                        <p:strVal val="visible"/>
                                      </p:to>
                                    </p:set>
                                    <p:anim calcmode="lin" valueType="num">
                                      <p:cBhvr additive="base">
                                        <p:cTn id="43" dur="500" fill="hold"/>
                                        <p:tgtEl>
                                          <p:spTgt spid="10475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7555">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47555">
                                            <p:txEl>
                                              <p:pRg st="7" end="7"/>
                                            </p:txEl>
                                          </p:spTgt>
                                        </p:tgtEl>
                                        <p:attrNameLst>
                                          <p:attrName>style.visibility</p:attrName>
                                        </p:attrNameLst>
                                      </p:cBhvr>
                                      <p:to>
                                        <p:strVal val="visible"/>
                                      </p:to>
                                    </p:set>
                                    <p:anim calcmode="lin" valueType="num">
                                      <p:cBhvr additive="base">
                                        <p:cTn id="47" dur="500" fill="hold"/>
                                        <p:tgtEl>
                                          <p:spTgt spid="104755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47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47555">
                                            <p:txEl>
                                              <p:pRg st="8" end="8"/>
                                            </p:txEl>
                                          </p:spTgt>
                                        </p:tgtEl>
                                        <p:attrNameLst>
                                          <p:attrName>style.visibility</p:attrName>
                                        </p:attrNameLst>
                                      </p:cBhvr>
                                      <p:to>
                                        <p:strVal val="visible"/>
                                      </p:to>
                                    </p:set>
                                    <p:anim calcmode="lin" valueType="num">
                                      <p:cBhvr additive="base">
                                        <p:cTn id="53" dur="500" fill="hold"/>
                                        <p:tgtEl>
                                          <p:spTgt spid="1047555">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475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047555">
                                            <p:txEl>
                                              <p:pRg st="9" end="9"/>
                                            </p:txEl>
                                          </p:spTgt>
                                        </p:tgtEl>
                                        <p:attrNameLst>
                                          <p:attrName>style.visibility</p:attrName>
                                        </p:attrNameLst>
                                      </p:cBhvr>
                                      <p:to>
                                        <p:strVal val="visible"/>
                                      </p:to>
                                    </p:set>
                                    <p:anim calcmode="lin" valueType="num">
                                      <p:cBhvr additive="base">
                                        <p:cTn id="59" dur="500" fill="hold"/>
                                        <p:tgtEl>
                                          <p:spTgt spid="1047555">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4755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047555">
                                            <p:txEl>
                                              <p:pRg st="10" end="10"/>
                                            </p:txEl>
                                          </p:spTgt>
                                        </p:tgtEl>
                                        <p:attrNameLst>
                                          <p:attrName>style.visibility</p:attrName>
                                        </p:attrNameLst>
                                      </p:cBhvr>
                                      <p:to>
                                        <p:strVal val="visible"/>
                                      </p:to>
                                    </p:set>
                                    <p:anim calcmode="lin" valueType="num">
                                      <p:cBhvr additive="base">
                                        <p:cTn id="65" dur="500" fill="hold"/>
                                        <p:tgtEl>
                                          <p:spTgt spid="1047555">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04755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047555">
                                            <p:txEl>
                                              <p:pRg st="11" end="11"/>
                                            </p:txEl>
                                          </p:spTgt>
                                        </p:tgtEl>
                                        <p:attrNameLst>
                                          <p:attrName>style.visibility</p:attrName>
                                        </p:attrNameLst>
                                      </p:cBhvr>
                                      <p:to>
                                        <p:strVal val="visible"/>
                                      </p:to>
                                    </p:set>
                                    <p:anim calcmode="lin" valueType="num">
                                      <p:cBhvr additive="base">
                                        <p:cTn id="71" dur="500" fill="hold"/>
                                        <p:tgtEl>
                                          <p:spTgt spid="1047555">
                                            <p:txEl>
                                              <p:pRg st="11" end="1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04755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047555">
                                            <p:txEl>
                                              <p:pRg st="12" end="12"/>
                                            </p:txEl>
                                          </p:spTgt>
                                        </p:tgtEl>
                                        <p:attrNameLst>
                                          <p:attrName>style.visibility</p:attrName>
                                        </p:attrNameLst>
                                      </p:cBhvr>
                                      <p:to>
                                        <p:strVal val="visible"/>
                                      </p:to>
                                    </p:set>
                                    <p:anim calcmode="lin" valueType="num">
                                      <p:cBhvr additive="base">
                                        <p:cTn id="77" dur="500" fill="hold"/>
                                        <p:tgtEl>
                                          <p:spTgt spid="1047555">
                                            <p:txEl>
                                              <p:pRg st="12" end="12"/>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0475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1+#ppt_w/2"/>
                                          </p:val>
                                        </p:tav>
                                        <p:tav tm="100000">
                                          <p:val>
                                            <p:strVal val="#ppt_x"/>
                                          </p:val>
                                        </p:tav>
                                      </p:tavLst>
                                    </p:anim>
                                    <p:anim calcmode="lin" valueType="num">
                                      <p:cBhvr additive="base">
                                        <p:cTn id="8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uiExpand="1" build="p" autoUpdateAnimBg="0"/>
      <p:bldP spid="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n-lt"/>
              </a:rPr>
              <a:t>CIS519 on the web</a:t>
            </a:r>
            <a:endParaRPr lang="en-US" dirty="0">
              <a:latin typeface="+mn-lt"/>
            </a:endParaRPr>
          </a:p>
        </p:txBody>
      </p:sp>
      <p:sp>
        <p:nvSpPr>
          <p:cNvPr id="3" name="Content Placeholder 2"/>
          <p:cNvSpPr>
            <a:spLocks noGrp="1"/>
          </p:cNvSpPr>
          <p:nvPr>
            <p:ph idx="1"/>
          </p:nvPr>
        </p:nvSpPr>
        <p:spPr/>
        <p:txBody>
          <a:bodyPr/>
          <a:lstStyle/>
          <a:p>
            <a:r>
              <a:rPr lang="en-US" dirty="0" smtClean="0"/>
              <a:t>Check our class website:</a:t>
            </a:r>
            <a:endParaRPr lang="en-US" dirty="0" smtClean="0">
              <a:hlinkClick r:id="rId2"/>
            </a:endParaRPr>
          </a:p>
          <a:p>
            <a:pPr lvl="1"/>
            <a:r>
              <a:rPr lang="en-US" dirty="0" smtClean="0"/>
              <a:t>Schedule, slides, videos, policies</a:t>
            </a:r>
          </a:p>
          <a:p>
            <a:pPr lvl="2"/>
            <a:r>
              <a:rPr lang="en-US" dirty="0" smtClean="0">
                <a:hlinkClick r:id="rId3"/>
              </a:rPr>
              <a:t>http://www.seas.upenn.edu/~cis519/fall2018/</a:t>
            </a:r>
            <a:endParaRPr lang="en-US" dirty="0" smtClean="0"/>
          </a:p>
          <a:p>
            <a:pPr lvl="1"/>
            <a:r>
              <a:rPr lang="en-US" dirty="0" smtClean="0"/>
              <a:t>Sign up, participate in our Piazza forum:</a:t>
            </a:r>
          </a:p>
          <a:p>
            <a:pPr lvl="2"/>
            <a:r>
              <a:rPr lang="en-US" dirty="0" smtClean="0"/>
              <a:t>Announcements and discussions</a:t>
            </a:r>
          </a:p>
          <a:p>
            <a:pPr lvl="2"/>
            <a:r>
              <a:rPr lang="en-US" dirty="0" smtClean="0">
                <a:hlinkClick r:id="rId4"/>
              </a:rPr>
              <a:t>http://piazza.com/upenn/fall2018/cis419519</a:t>
            </a:r>
            <a:endParaRPr lang="en-US" dirty="0" smtClean="0"/>
          </a:p>
          <a:p>
            <a:pPr lvl="1"/>
            <a:r>
              <a:rPr lang="en-US" dirty="0" smtClean="0"/>
              <a:t>Check out our team</a:t>
            </a:r>
          </a:p>
          <a:p>
            <a:pPr lvl="2"/>
            <a:r>
              <a:rPr lang="en-US" dirty="0" smtClean="0"/>
              <a:t>Office hours</a:t>
            </a:r>
          </a:p>
          <a:p>
            <a:pPr lvl="2"/>
            <a:r>
              <a:rPr lang="en-US" dirty="0" smtClean="0"/>
              <a:t>[Optional] Discussion Sessions</a:t>
            </a:r>
          </a:p>
          <a:p>
            <a:pPr marL="0" indent="0">
              <a:buNone/>
            </a:pPr>
            <a:endParaRPr lang="en-US" dirty="0" smtClean="0"/>
          </a:p>
        </p:txBody>
      </p:sp>
      <p:sp>
        <p:nvSpPr>
          <p:cNvPr id="7" name="Slide Number Placeholder 6"/>
          <p:cNvSpPr>
            <a:spLocks noGrp="1"/>
          </p:cNvSpPr>
          <p:nvPr>
            <p:ph type="sldNum" sz="quarter" idx="4"/>
          </p:nvPr>
        </p:nvSpPr>
        <p:spPr/>
        <p:txBody>
          <a:bodyPr/>
          <a:lstStyle/>
          <a:p>
            <a:fld id="{0C921938-476A-4922-BE24-3B8F6A2854D9}" type="slidenum">
              <a:rPr lang="en-US" smtClean="0">
                <a:latin typeface="+mn-lt"/>
              </a:rPr>
              <a:pPr/>
              <a:t>22</a:t>
            </a:fld>
            <a:endParaRPr lang="en-US" dirty="0">
              <a:latin typeface="+mn-lt"/>
            </a:endParaRPr>
          </a:p>
        </p:txBody>
      </p:sp>
    </p:spTree>
    <p:extLst>
      <p:ext uri="{BB962C8B-B14F-4D97-AF65-F5344CB8AC3E}">
        <p14:creationId xmlns:p14="http://schemas.microsoft.com/office/powerpoint/2010/main" val="2232910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smtClean="0">
                <a:latin typeface="+mn-lt"/>
              </a:rPr>
              <a:t>What is Learning</a:t>
            </a:r>
            <a:endParaRPr lang="en-US" dirty="0">
              <a:latin typeface="+mn-lt"/>
            </a:endParaRPr>
          </a:p>
        </p:txBody>
      </p:sp>
      <p:sp>
        <p:nvSpPr>
          <p:cNvPr id="1063939" name="Rectangle 3"/>
          <p:cNvSpPr>
            <a:spLocks noGrp="1" noChangeArrowheads="1"/>
          </p:cNvSpPr>
          <p:nvPr>
            <p:ph idx="1"/>
          </p:nvPr>
        </p:nvSpPr>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r>
              <a:rPr lang="en-US" dirty="0" smtClean="0"/>
              <a:t>Issues:</a:t>
            </a:r>
          </a:p>
          <a:p>
            <a:pPr lvl="1"/>
            <a:r>
              <a:rPr lang="en-US" dirty="0" smtClean="0"/>
              <a:t>Prediction or Modeling?</a:t>
            </a:r>
          </a:p>
          <a:p>
            <a:pPr lvl="1"/>
            <a:r>
              <a:rPr lang="en-US" dirty="0" smtClean="0">
                <a:solidFill>
                  <a:srgbClr val="FF0000"/>
                </a:solidFill>
              </a:rPr>
              <a:t>Representation</a:t>
            </a:r>
          </a:p>
          <a:p>
            <a:pPr lvl="1"/>
            <a:r>
              <a:rPr lang="en-US" dirty="0" smtClean="0"/>
              <a:t>Problem setting</a:t>
            </a:r>
          </a:p>
          <a:p>
            <a:pPr lvl="1"/>
            <a:r>
              <a:rPr lang="en-US" dirty="0" smtClean="0">
                <a:solidFill>
                  <a:srgbClr val="FF0000"/>
                </a:solidFill>
              </a:rPr>
              <a:t>Background Knowledge</a:t>
            </a:r>
          </a:p>
          <a:p>
            <a:pPr lvl="1"/>
            <a:r>
              <a:rPr lang="en-US" dirty="0" smtClean="0"/>
              <a:t>When did learning take place?</a:t>
            </a:r>
          </a:p>
          <a:p>
            <a:pPr lvl="1"/>
            <a:r>
              <a:rPr lang="en-US" dirty="0" smtClean="0">
                <a:solidFill>
                  <a:srgbClr val="FF0000"/>
                </a:solidFill>
              </a:rPr>
              <a:t>Algorithm</a:t>
            </a:r>
          </a:p>
          <a:p>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23</a:t>
            </a:fld>
            <a:endParaRPr lang="en-US" dirty="0">
              <a:latin typeface="+mn-lt"/>
            </a:endParaRPr>
          </a:p>
        </p:txBody>
      </p:sp>
    </p:spTree>
    <p:extLst>
      <p:ext uri="{BB962C8B-B14F-4D97-AF65-F5344CB8AC3E}">
        <p14:creationId xmlns:p14="http://schemas.microsoft.com/office/powerpoint/2010/main" val="88803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9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39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393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39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393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1026"/>
          <p:cNvSpPr>
            <a:spLocks noGrp="1" noChangeArrowheads="1"/>
          </p:cNvSpPr>
          <p:nvPr>
            <p:ph type="title"/>
          </p:nvPr>
        </p:nvSpPr>
        <p:spPr/>
        <p:txBody>
          <a:bodyPr lIns="91429" tIns="45714" rIns="91429" bIns="45714" anchor="t"/>
          <a:lstStyle/>
          <a:p>
            <a:r>
              <a:rPr lang="en-US" dirty="0" smtClean="0">
                <a:latin typeface="+mn-lt"/>
              </a:rPr>
              <a:t>CIS519: </a:t>
            </a:r>
            <a:r>
              <a:rPr lang="en-US" dirty="0">
                <a:latin typeface="+mn-lt"/>
              </a:rPr>
              <a:t>Today</a:t>
            </a:r>
          </a:p>
        </p:txBody>
      </p:sp>
      <p:sp>
        <p:nvSpPr>
          <p:cNvPr id="1055747" name="Rectangle 1027"/>
          <p:cNvSpPr>
            <a:spLocks noGrp="1" noChangeArrowheads="1"/>
          </p:cNvSpPr>
          <p:nvPr>
            <p:ph idx="1"/>
          </p:nvPr>
        </p:nvSpPr>
        <p:spPr>
          <a:ln/>
        </p:spPr>
        <p:txBody>
          <a:bodyPr lIns="91429" tIns="45714" rIns="91429" bIns="45714"/>
          <a:lstStyle/>
          <a:p>
            <a:r>
              <a:rPr lang="en-US" dirty="0"/>
              <a:t>What is Learning?</a:t>
            </a:r>
          </a:p>
          <a:p>
            <a:endParaRPr lang="en-US" dirty="0"/>
          </a:p>
          <a:p>
            <a:r>
              <a:rPr lang="en-US" dirty="0"/>
              <a:t>Who are you?</a:t>
            </a:r>
          </a:p>
          <a:p>
            <a:endParaRPr lang="en-US" dirty="0"/>
          </a:p>
          <a:p>
            <a:r>
              <a:rPr lang="en-US" dirty="0"/>
              <a:t>What is </a:t>
            </a:r>
            <a:r>
              <a:rPr lang="en-US" dirty="0" smtClean="0"/>
              <a:t>CIS519 </a:t>
            </a:r>
            <a:r>
              <a:rPr lang="en-US" dirty="0"/>
              <a:t>about</a:t>
            </a:r>
            <a:r>
              <a:rPr lang="en-US" dirty="0" smtClean="0"/>
              <a:t>?</a:t>
            </a:r>
          </a:p>
          <a:p>
            <a:endParaRPr lang="en-US" dirty="0"/>
          </a:p>
          <a:p>
            <a:r>
              <a:rPr lang="en-US" dirty="0"/>
              <a:t>The Badges Game</a:t>
            </a:r>
            <a:r>
              <a:rPr lang="en-US" dirty="0">
                <a:hlinkClick r:id="rId3"/>
              </a:rPr>
              <a:t>…</a:t>
            </a:r>
            <a:endParaRPr lang="en-US" dirty="0"/>
          </a:p>
          <a:p>
            <a:endParaRPr lang="en-US" dirty="0"/>
          </a:p>
          <a:p>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3</a:t>
            </a:fld>
            <a:endParaRPr lang="en-US" dirty="0">
              <a:latin typeface="+mn-lt"/>
            </a:endParaRPr>
          </a:p>
        </p:txBody>
      </p:sp>
    </p:spTree>
    <p:extLst>
      <p:ext uri="{BB962C8B-B14F-4D97-AF65-F5344CB8AC3E}">
        <p14:creationId xmlns:p14="http://schemas.microsoft.com/office/powerpoint/2010/main" val="265328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smtClean="0">
                <a:latin typeface="+mn-lt"/>
              </a:rPr>
              <a:t>An Owed to the Spelling Checker</a:t>
            </a:r>
            <a:endParaRPr lang="en-US">
              <a:latin typeface="+mn-lt"/>
            </a:endParaRPr>
          </a:p>
        </p:txBody>
      </p:sp>
      <p:sp>
        <p:nvSpPr>
          <p:cNvPr id="961539" name="Rectangle 3"/>
          <p:cNvSpPr>
            <a:spLocks noGrp="1" noChangeArrowheads="1"/>
          </p:cNvSpPr>
          <p:nvPr>
            <p:ph idx="1"/>
          </p:nvPr>
        </p:nvSpPr>
        <p:spPr/>
        <p:txBody>
          <a:bodyPr/>
          <a:lstStyle/>
          <a:p>
            <a:r>
              <a:rPr lang="en-US" dirty="0" smtClean="0"/>
              <a:t>I have a spelling checker,  it came with my PC  </a:t>
            </a:r>
          </a:p>
          <a:p>
            <a:r>
              <a:rPr lang="en-US" dirty="0" smtClean="0"/>
              <a:t>It plane lee marks four my revue  </a:t>
            </a:r>
          </a:p>
          <a:p>
            <a:r>
              <a:rPr lang="en-US" dirty="0" smtClean="0"/>
              <a:t>Miss steaks aye can knot sea.</a:t>
            </a:r>
          </a:p>
          <a:p>
            <a:r>
              <a:rPr lang="en-US" dirty="0" smtClean="0"/>
              <a:t>Eye ran this poem threw it, your sure reel glad two no.  </a:t>
            </a:r>
          </a:p>
          <a:p>
            <a:r>
              <a:rPr lang="en-US" dirty="0" smtClean="0"/>
              <a:t>Its vary polished in it's weigh</a:t>
            </a:r>
          </a:p>
          <a:p>
            <a:r>
              <a:rPr lang="en-US" dirty="0" smtClean="0"/>
              <a:t>My checker tolled me sew.  </a:t>
            </a:r>
          </a:p>
          <a:p>
            <a:r>
              <a:rPr lang="en-US" dirty="0" smtClean="0"/>
              <a:t>A checker is a bless sing, it freeze yew lodes of thyme. </a:t>
            </a:r>
          </a:p>
          <a:p>
            <a:r>
              <a:rPr lang="en-US" dirty="0" smtClean="0"/>
              <a:t>It helps me  right awl stiles two reed  </a:t>
            </a:r>
          </a:p>
          <a:p>
            <a:r>
              <a:rPr lang="en-US" dirty="0" smtClean="0"/>
              <a:t>And aides me when aye rime. </a:t>
            </a:r>
          </a:p>
          <a:p>
            <a:r>
              <a:rPr lang="en-US" dirty="0" smtClean="0"/>
              <a:t>Each frays come posed up on my screen  </a:t>
            </a:r>
          </a:p>
          <a:p>
            <a:r>
              <a:rPr lang="en-US" dirty="0" smtClean="0"/>
              <a:t>Eye trussed to bee a joule... </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4</a:t>
            </a:fld>
            <a:endParaRPr lang="en-US" dirty="0">
              <a:latin typeface="+mn-lt"/>
            </a:endParaRPr>
          </a:p>
        </p:txBody>
      </p:sp>
    </p:spTree>
    <p:extLst>
      <p:ext uri="{BB962C8B-B14F-4D97-AF65-F5344CB8AC3E}">
        <p14:creationId xmlns:p14="http://schemas.microsoft.com/office/powerpoint/2010/main" val="11652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25252"/>
            <a:ext cx="7162800" cy="2990783"/>
          </a:xfrm>
        </p:spPr>
      </p:pic>
      <p:sp>
        <p:nvSpPr>
          <p:cNvPr id="3" name="Title 2"/>
          <p:cNvSpPr>
            <a:spLocks noGrp="1"/>
          </p:cNvSpPr>
          <p:nvPr>
            <p:ph type="title"/>
          </p:nvPr>
        </p:nvSpPr>
        <p:spPr/>
        <p:txBody>
          <a:bodyPr>
            <a:normAutofit/>
          </a:bodyPr>
          <a:lstStyle/>
          <a:p>
            <a:r>
              <a:rPr lang="en-US" dirty="0" smtClean="0">
                <a:latin typeface="+mn-lt"/>
              </a:rPr>
              <a:t>Machine learning is everywhere</a:t>
            </a:r>
            <a:endParaRPr lang="en-US" dirty="0">
              <a:latin typeface="+mn-lt"/>
            </a:endParaRPr>
          </a:p>
        </p:txBody>
      </p:sp>
      <p:sp>
        <p:nvSpPr>
          <p:cNvPr id="12" name="Rectangle 11"/>
          <p:cNvSpPr/>
          <p:nvPr/>
        </p:nvSpPr>
        <p:spPr>
          <a:xfrm>
            <a:off x="2743200" y="2407288"/>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Shot 2013-07-17 at 1.58.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1139">
            <a:off x="5145804" y="3211893"/>
            <a:ext cx="4683079" cy="3946082"/>
          </a:xfrm>
          <a:prstGeom prst="rect">
            <a:avLst/>
          </a:prstGeom>
        </p:spPr>
      </p:pic>
      <p:pic>
        <p:nvPicPr>
          <p:cNvPr id="8" name="Picture 7" descr="Screen Shot 2013-07-17 at 1.56.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3061">
            <a:off x="220244" y="4932906"/>
            <a:ext cx="4503327" cy="2192988"/>
          </a:xfrm>
          <a:prstGeom prst="rect">
            <a:avLst/>
          </a:prstGeom>
          <a:effectLst>
            <a:outerShdw blurRad="50800" dist="38100" dir="2700000" algn="tl" rotWithShape="0">
              <a:prstClr val="black">
                <a:alpha val="40000"/>
              </a:prstClr>
            </a:outerShdw>
          </a:effectLst>
        </p:spPr>
      </p:pic>
      <p:sp>
        <p:nvSpPr>
          <p:cNvPr id="13" name="Rectangle 12"/>
          <p:cNvSpPr/>
          <p:nvPr/>
        </p:nvSpPr>
        <p:spPr>
          <a:xfrm>
            <a:off x="4572000" y="2514600"/>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2559688"/>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2865">
            <a:off x="4866845" y="1592287"/>
            <a:ext cx="3913198" cy="2715717"/>
          </a:xfrm>
          <a:prstGeom prst="rect">
            <a:avLst/>
          </a:prstGeom>
        </p:spPr>
      </p:pic>
      <p:pic>
        <p:nvPicPr>
          <p:cNvPr id="4" name="Picture 3" descr="Screen Shot 2013-07-17 at 1.47.5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795" y="1465556"/>
            <a:ext cx="4055047" cy="3446789"/>
          </a:xfrm>
          <a:prstGeom prst="rect">
            <a:avLst/>
          </a:prstGeom>
          <a:effectLst>
            <a:outerShdw blurRad="50800" dist="38100" dir="2700000" algn="tl" rotWithShape="0">
              <a:prstClr val="black">
                <a:alpha val="40000"/>
              </a:prstClr>
            </a:outerShdw>
          </a:effectLst>
        </p:spPr>
      </p:pic>
      <p:sp>
        <p:nvSpPr>
          <p:cNvPr id="15" name="Rectangle 14"/>
          <p:cNvSpPr/>
          <p:nvPr/>
        </p:nvSpPr>
        <p:spPr>
          <a:xfrm>
            <a:off x="762000" y="1523999"/>
            <a:ext cx="1828800" cy="238059"/>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066355A-084C-D24E-9AD2-7E4FC41EA627}" type="slidenum">
              <a:rPr lang="en-US" smtClean="0">
                <a:latin typeface="+mn-lt"/>
              </a:rPr>
              <a:t>5</a:t>
            </a:fld>
            <a:endParaRPr lang="en-US">
              <a:latin typeface="+mn-lt"/>
            </a:endParaRPr>
          </a:p>
        </p:txBody>
      </p:sp>
    </p:spTree>
    <p:extLst>
      <p:ext uri="{BB962C8B-B14F-4D97-AF65-F5344CB8AC3E}">
        <p14:creationId xmlns:p14="http://schemas.microsoft.com/office/powerpoint/2010/main" val="23912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mn-lt"/>
              </a:rPr>
              <a:t>Applications: Spam Detection</a:t>
            </a:r>
            <a:endParaRPr lang="en-US" dirty="0">
              <a:latin typeface="+mn-lt"/>
            </a:endParaRPr>
          </a:p>
        </p:txBody>
      </p:sp>
      <p:sp>
        <p:nvSpPr>
          <p:cNvPr id="2" name="Content Placeholder 1"/>
          <p:cNvSpPr>
            <a:spLocks noGrp="1"/>
          </p:cNvSpPr>
          <p:nvPr>
            <p:ph idx="1"/>
          </p:nvPr>
        </p:nvSpPr>
        <p:spPr>
          <a:xfrm>
            <a:off x="228600" y="1524000"/>
            <a:ext cx="7772400" cy="4754563"/>
          </a:xfrm>
        </p:spPr>
        <p:txBody>
          <a:bodyPr/>
          <a:lstStyle/>
          <a:p>
            <a:r>
              <a:rPr lang="en-US" dirty="0" smtClean="0"/>
              <a:t>This is a </a:t>
            </a:r>
            <a:r>
              <a:rPr lang="en-US" dirty="0" smtClean="0">
                <a:solidFill>
                  <a:schemeClr val="accent6"/>
                </a:solidFill>
              </a:rPr>
              <a:t>binary classification task</a:t>
            </a:r>
            <a:r>
              <a:rPr lang="en-US" dirty="0" smtClean="0"/>
              <a:t>:</a:t>
            </a:r>
            <a:br>
              <a:rPr lang="en-US" dirty="0" smtClean="0"/>
            </a:br>
            <a:r>
              <a:rPr lang="en-US" dirty="0" smtClean="0"/>
              <a:t>Assign </a:t>
            </a:r>
            <a:r>
              <a:rPr lang="en-US" dirty="0" smtClean="0">
                <a:solidFill>
                  <a:srgbClr val="F79646"/>
                </a:solidFill>
              </a:rPr>
              <a:t>one of two labels (i.e. yes/no) </a:t>
            </a:r>
            <a:br>
              <a:rPr lang="en-US" dirty="0" smtClean="0">
                <a:solidFill>
                  <a:srgbClr val="F79646"/>
                </a:solidFill>
              </a:rPr>
            </a:br>
            <a:r>
              <a:rPr lang="en-US" dirty="0" smtClean="0">
                <a:solidFill>
                  <a:srgbClr val="F79646"/>
                </a:solidFill>
              </a:rPr>
              <a:t>to the input </a:t>
            </a:r>
            <a:r>
              <a:rPr lang="en-US" dirty="0" smtClean="0"/>
              <a:t>(here, an email message)</a:t>
            </a:r>
          </a:p>
          <a:p>
            <a:r>
              <a:rPr lang="en-US" dirty="0"/>
              <a:t>Classification requires </a:t>
            </a:r>
            <a:r>
              <a:rPr lang="en-US" dirty="0">
                <a:solidFill>
                  <a:srgbClr val="F79646"/>
                </a:solidFill>
              </a:rPr>
              <a:t>a </a:t>
            </a:r>
            <a:r>
              <a:rPr lang="en-US" dirty="0" smtClean="0">
                <a:solidFill>
                  <a:srgbClr val="F79646"/>
                </a:solidFill>
              </a:rPr>
              <a:t>model      </a:t>
            </a:r>
          </a:p>
          <a:p>
            <a:pPr marL="0" indent="0">
              <a:buNone/>
            </a:pPr>
            <a:r>
              <a:rPr lang="en-US" dirty="0">
                <a:solidFill>
                  <a:srgbClr val="F79646"/>
                </a:solidFill>
              </a:rPr>
              <a:t> </a:t>
            </a:r>
            <a:r>
              <a:rPr lang="en-US" dirty="0" smtClean="0">
                <a:solidFill>
                  <a:srgbClr val="F79646"/>
                </a:solidFill>
              </a:rPr>
              <a:t>    (</a:t>
            </a:r>
            <a:r>
              <a:rPr lang="en-US" dirty="0">
                <a:solidFill>
                  <a:srgbClr val="F79646"/>
                </a:solidFill>
              </a:rPr>
              <a:t>a classifier)</a:t>
            </a:r>
            <a:r>
              <a:rPr lang="en-US" dirty="0">
                <a:solidFill>
                  <a:srgbClr val="C00000"/>
                </a:solidFill>
              </a:rPr>
              <a:t> </a:t>
            </a:r>
            <a:r>
              <a:rPr lang="en-US" dirty="0"/>
              <a:t>to determine which </a:t>
            </a:r>
            <a:r>
              <a:rPr lang="en-US" dirty="0" smtClean="0"/>
              <a:t>     </a:t>
            </a:r>
          </a:p>
          <a:p>
            <a:pPr marL="0" indent="0">
              <a:buNone/>
            </a:pPr>
            <a:r>
              <a:rPr lang="en-US" dirty="0"/>
              <a:t> </a:t>
            </a:r>
            <a:r>
              <a:rPr lang="en-US" dirty="0" smtClean="0"/>
              <a:t>     label </a:t>
            </a:r>
            <a:r>
              <a:rPr lang="en-US" dirty="0"/>
              <a:t>to assign to </a:t>
            </a:r>
            <a:r>
              <a:rPr lang="en-US" dirty="0" smtClean="0"/>
              <a:t>items. </a:t>
            </a:r>
          </a:p>
          <a:p>
            <a:pPr marL="0" indent="0">
              <a:buNone/>
            </a:pPr>
            <a:endParaRPr lang="en-US" dirty="0" smtClean="0"/>
          </a:p>
          <a:p>
            <a:r>
              <a:rPr lang="en-US" dirty="0" smtClean="0"/>
              <a:t>In </a:t>
            </a:r>
            <a:r>
              <a:rPr lang="en-US" dirty="0"/>
              <a:t>this class, we study </a:t>
            </a:r>
            <a:r>
              <a:rPr lang="en-US" dirty="0">
                <a:solidFill>
                  <a:srgbClr val="F79646"/>
                </a:solidFill>
              </a:rPr>
              <a:t>algorithms and techniques to learn such models</a:t>
            </a:r>
            <a:r>
              <a:rPr lang="en-US" dirty="0">
                <a:solidFill>
                  <a:schemeClr val="accent6"/>
                </a:solidFill>
              </a:rPr>
              <a:t> </a:t>
            </a:r>
            <a:r>
              <a:rPr lang="en-US" dirty="0"/>
              <a:t>from data.</a:t>
            </a:r>
          </a:p>
          <a:p>
            <a:pPr marL="0" indent="0">
              <a:buNone/>
            </a:pPr>
            <a:endParaRPr lang="en-US" dirty="0"/>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2066355A-084C-D24E-9AD2-7E4FC41EA627}" type="slidenum">
              <a:rPr lang="en-US" smtClean="0">
                <a:latin typeface="+mn-lt"/>
              </a:rPr>
              <a:t>6</a:t>
            </a:fld>
            <a:endParaRPr lang="en-US">
              <a:latin typeface="+mn-lt"/>
            </a:endParaRPr>
          </a:p>
        </p:txBody>
      </p:sp>
      <p:pic>
        <p:nvPicPr>
          <p:cNvPr id="5" name="Picture 4" descr="Screen Shot 2013-07-17 at 1.47.58 PM.png"/>
          <p:cNvPicPr>
            <a:picLocks noChangeAspect="1"/>
          </p:cNvPicPr>
          <p:nvPr/>
        </p:nvPicPr>
        <p:blipFill rotWithShape="1">
          <a:blip r:embed="rId2">
            <a:extLst>
              <a:ext uri="{28A0092B-C50C-407E-A947-70E740481C1C}">
                <a14:useLocalDpi xmlns:a14="http://schemas.microsoft.com/office/drawing/2010/main" val="0"/>
              </a:ext>
            </a:extLst>
          </a:blip>
          <a:srcRect l="2223" t="1556" r="1652" b="1329"/>
          <a:stretch/>
        </p:blipFill>
        <p:spPr>
          <a:xfrm>
            <a:off x="5410200" y="1364511"/>
            <a:ext cx="3638697" cy="3124791"/>
          </a:xfrm>
          <a:prstGeom prst="rect">
            <a:avLst/>
          </a:prstGeom>
          <a:ln w="3175" cmpd="sng">
            <a:solidFill>
              <a:schemeClr val="tx1"/>
            </a:solidFill>
          </a:ln>
          <a:effectLst>
            <a:outerShdw blurRad="50800" dist="38100" dir="2700000" algn="tl" rotWithShape="0">
              <a:prstClr val="black">
                <a:alpha val="40000"/>
              </a:prstClr>
            </a:outerShdw>
          </a:effectLst>
        </p:spPr>
      </p:pic>
      <p:sp>
        <p:nvSpPr>
          <p:cNvPr id="7" name="Rectangle 6"/>
          <p:cNvSpPr/>
          <p:nvPr/>
        </p:nvSpPr>
        <p:spPr>
          <a:xfrm>
            <a:off x="5562600" y="1371600"/>
            <a:ext cx="1828800" cy="238059"/>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1236711" y="4215938"/>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652249" y="4536151"/>
            <a:ext cx="5334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21324" y="4231351"/>
            <a:ext cx="1948938" cy="2428875"/>
            <a:chOff x="413262" y="3565987"/>
            <a:chExt cx="1948938" cy="2428875"/>
          </a:xfrm>
        </p:grpSpPr>
        <p:pic>
          <p:nvPicPr>
            <p:cNvPr id="11"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92724" y="4155151"/>
            <a:ext cx="1948938" cy="2428875"/>
            <a:chOff x="413262" y="3565987"/>
            <a:chExt cx="1948938" cy="2428875"/>
          </a:xfrm>
          <a:solidFill>
            <a:srgbClr val="00B050"/>
          </a:solidFill>
        </p:grpSpPr>
        <p:pic>
          <p:nvPicPr>
            <p:cNvPr id="14"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grpFill/>
            <a:ln>
              <a:noFill/>
            </a:ln>
            <a:extLst/>
          </p:spPr>
        </p:pic>
        <p:sp>
          <p:nvSpPr>
            <p:cNvPr id="15" name="Oval 14"/>
            <p:cNvSpPr/>
            <p:nvPr/>
          </p:nvSpPr>
          <p:spPr>
            <a:xfrm>
              <a:off x="1828800" y="3886200"/>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96386" y="4231351"/>
            <a:ext cx="1948938" cy="2428875"/>
            <a:chOff x="413262" y="3565987"/>
            <a:chExt cx="1948938" cy="2428875"/>
          </a:xfrm>
        </p:grpSpPr>
        <p:pic>
          <p:nvPicPr>
            <p:cNvPr id="17"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35524" y="4078951"/>
            <a:ext cx="1948938" cy="2428875"/>
            <a:chOff x="413262" y="3565987"/>
            <a:chExt cx="1948938" cy="2428875"/>
          </a:xfrm>
        </p:grpSpPr>
        <p:pic>
          <p:nvPicPr>
            <p:cNvPr id="20"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39829" y="4078951"/>
            <a:ext cx="1948938" cy="2428875"/>
            <a:chOff x="413262" y="3565987"/>
            <a:chExt cx="1948938" cy="2428875"/>
          </a:xfrm>
          <a:solidFill>
            <a:srgbClr val="00B050"/>
          </a:solidFill>
        </p:grpSpPr>
        <p:pic>
          <p:nvPicPr>
            <p:cNvPr id="23"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grpFill/>
            <a:ln>
              <a:noFill/>
            </a:ln>
            <a:extLst/>
          </p:spPr>
        </p:pic>
        <p:sp>
          <p:nvSpPr>
            <p:cNvPr id="24" name="Oval 23"/>
            <p:cNvSpPr/>
            <p:nvPr/>
          </p:nvSpPr>
          <p:spPr>
            <a:xfrm>
              <a:off x="1828800" y="3886200"/>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5476" y="4078951"/>
            <a:ext cx="1948938" cy="2428875"/>
            <a:chOff x="413262" y="3565987"/>
            <a:chExt cx="1948938" cy="2428875"/>
          </a:xfrm>
        </p:grpSpPr>
        <p:pic>
          <p:nvPicPr>
            <p:cNvPr id="26"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7073387" y="4215938"/>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8336525" y="4536152"/>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12725" y="4536152"/>
            <a:ext cx="457200" cy="461665"/>
          </a:xfrm>
          <a:prstGeom prst="rect">
            <a:avLst/>
          </a:prstGeom>
          <a:noFill/>
        </p:spPr>
        <p:txBody>
          <a:bodyPr wrap="square" rtlCol="0">
            <a:spAutoFit/>
          </a:bodyPr>
          <a:lstStyle/>
          <a:p>
            <a:r>
              <a:rPr lang="en-US" sz="2400" b="1" dirty="0" smtClean="0"/>
              <a:t>?</a:t>
            </a:r>
            <a:endParaRPr lang="en-US" sz="2400" b="1" dirty="0"/>
          </a:p>
        </p:txBody>
      </p:sp>
      <p:sp>
        <p:nvSpPr>
          <p:cNvPr id="31" name="Rectangle 3"/>
          <p:cNvSpPr txBox="1">
            <a:spLocks noChangeArrowheads="1"/>
          </p:cNvSpPr>
          <p:nvPr/>
        </p:nvSpPr>
        <p:spPr bwMode="auto">
          <a:xfrm>
            <a:off x="3231124" y="4002751"/>
            <a:ext cx="4191000" cy="2590800"/>
          </a:xfrm>
          <a:prstGeom prst="rect">
            <a:avLst/>
          </a:prstGeom>
          <a:solidFill>
            <a:srgbClr val="FFFFCC"/>
          </a:solidFill>
          <a:ln>
            <a:solidFill>
              <a:schemeClr val="accent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eaLnBrk="1" hangingPunct="1">
              <a:buNone/>
            </a:pPr>
            <a:r>
              <a:rPr lang="en-US" sz="2000" kern="0" dirty="0" smtClean="0">
                <a:solidFill>
                  <a:schemeClr val="tx1"/>
                </a:solidFill>
                <a:cs typeface="Calibri" pitchFamily="34" charset="0"/>
              </a:rPr>
              <a:t>    </a:t>
            </a:r>
            <a:r>
              <a:rPr lang="en-US" sz="2000" u="sng" kern="0" dirty="0" smtClean="0">
                <a:solidFill>
                  <a:schemeClr val="tx1"/>
                </a:solidFill>
                <a:cs typeface="Calibri" pitchFamily="34" charset="0"/>
              </a:rPr>
              <a:t>Documents</a:t>
            </a:r>
            <a:r>
              <a:rPr lang="en-US" sz="2000" kern="0" dirty="0" smtClean="0">
                <a:solidFill>
                  <a:schemeClr val="tx1"/>
                </a:solidFill>
                <a:cs typeface="Calibri" pitchFamily="34" charset="0"/>
              </a:rPr>
              <a:t>                      </a:t>
            </a:r>
            <a:r>
              <a:rPr lang="en-US" sz="2000" u="sng" kern="0" dirty="0" smtClean="0">
                <a:solidFill>
                  <a:schemeClr val="tx1"/>
                </a:solidFill>
                <a:cs typeface="Calibri" pitchFamily="34" charset="0"/>
              </a:rPr>
              <a:t>Labels</a:t>
            </a:r>
          </a:p>
          <a:p>
            <a:pPr eaLnBrk="1" hangingPunct="1">
              <a:buClrTx/>
              <a:defRPr/>
            </a:pPr>
            <a:r>
              <a:rPr lang="en-US" altLang="zh-TW" sz="1800" kern="0" dirty="0" smtClean="0">
                <a:solidFill>
                  <a:schemeClr val="tx1"/>
                </a:solidFill>
                <a:ea typeface="Arial Unicode MS" pitchFamily="34" charset="-128"/>
                <a:cs typeface="Arial Unicode MS" pitchFamily="34" charset="-128"/>
              </a:rPr>
              <a:t>Documents</a:t>
            </a:r>
            <a:r>
              <a:rPr lang="en-US" altLang="zh-TW" sz="1800" kern="0" dirty="0" smtClean="0">
                <a:solidFill>
                  <a:srgbClr val="FF0000"/>
                </a:solidFill>
                <a:ea typeface="Arial Unicode MS" pitchFamily="34" charset="-128"/>
                <a:cs typeface="Arial Unicode MS" pitchFamily="34" charset="-128"/>
              </a:rPr>
              <a:t>       Politics, </a:t>
            </a:r>
            <a:r>
              <a:rPr lang="en-US" altLang="zh-TW" sz="1800" kern="0" dirty="0" smtClean="0">
                <a:solidFill>
                  <a:srgbClr val="0000FF"/>
                </a:solidFill>
                <a:ea typeface="Arial Unicode MS" pitchFamily="34" charset="-128"/>
                <a:cs typeface="Arial Unicode MS" pitchFamily="34" charset="-128"/>
              </a:rPr>
              <a:t>Sports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00B050"/>
                </a:solidFill>
                <a:ea typeface="Arial Unicode MS" pitchFamily="34" charset="-128"/>
                <a:cs typeface="Arial Unicode MS" pitchFamily="34" charset="-128"/>
              </a:rPr>
              <a:t>Finance</a:t>
            </a:r>
          </a:p>
          <a:p>
            <a:pPr eaLnBrk="1" hangingPunct="1">
              <a:buClrTx/>
              <a:defRPr/>
            </a:pPr>
            <a:r>
              <a:rPr lang="en-US" altLang="zh-TW" sz="1800" kern="0" dirty="0" smtClean="0">
                <a:solidFill>
                  <a:schemeClr val="tx1"/>
                </a:solidFill>
                <a:ea typeface="Arial Unicode MS" pitchFamily="34" charset="-128"/>
                <a:cs typeface="Arial Unicode MS" pitchFamily="34" charset="-128"/>
              </a:rPr>
              <a:t>Sentences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0000FF"/>
                </a:solidFill>
                <a:ea typeface="Arial Unicode MS" pitchFamily="34" charset="-128"/>
                <a:cs typeface="Arial Unicode MS" pitchFamily="34" charset="-128"/>
              </a:rPr>
              <a:t>Positive</a:t>
            </a:r>
            <a:r>
              <a:rPr lang="en-US" altLang="zh-TW" sz="1800" kern="0" dirty="0" smtClean="0">
                <a:solidFill>
                  <a:srgbClr val="FF0000"/>
                </a:solidFill>
                <a:ea typeface="Arial Unicode MS" pitchFamily="34" charset="-128"/>
                <a:cs typeface="Arial Unicode MS" pitchFamily="34" charset="-128"/>
              </a:rPr>
              <a:t>, Negative</a:t>
            </a:r>
          </a:p>
          <a:p>
            <a:pPr eaLnBrk="1" hangingPunct="1">
              <a:buClrTx/>
              <a:defRPr/>
            </a:pPr>
            <a:r>
              <a:rPr lang="en-US" altLang="zh-TW" sz="1800" kern="0" dirty="0" smtClean="0">
                <a:solidFill>
                  <a:schemeClr val="tx1"/>
                </a:solidFill>
                <a:ea typeface="Arial Unicode MS" pitchFamily="34" charset="-128"/>
                <a:cs typeface="Arial Unicode MS" pitchFamily="34" charset="-128"/>
              </a:rPr>
              <a:t>Phrases</a:t>
            </a:r>
            <a:r>
              <a:rPr lang="en-US" altLang="zh-TW" sz="1800" kern="0" dirty="0" smtClean="0">
                <a:solidFill>
                  <a:srgbClr val="FF0000"/>
                </a:solidFill>
                <a:ea typeface="Arial Unicode MS" pitchFamily="34" charset="-128"/>
                <a:cs typeface="Arial Unicode MS" pitchFamily="34" charset="-128"/>
              </a:rPr>
              <a:t>             Person, </a:t>
            </a:r>
            <a:r>
              <a:rPr lang="en-US" altLang="zh-TW" sz="1800" kern="0" dirty="0" smtClean="0">
                <a:solidFill>
                  <a:srgbClr val="00B050"/>
                </a:solidFill>
                <a:ea typeface="Arial Unicode MS" pitchFamily="34" charset="-128"/>
                <a:cs typeface="Arial Unicode MS" pitchFamily="34" charset="-128"/>
              </a:rPr>
              <a:t>Location</a:t>
            </a:r>
          </a:p>
          <a:p>
            <a:pPr eaLnBrk="1" hangingPunct="1">
              <a:buClrTx/>
              <a:defRPr/>
            </a:pPr>
            <a:r>
              <a:rPr lang="en-US" altLang="zh-TW" sz="1800" kern="0" dirty="0" smtClean="0">
                <a:solidFill>
                  <a:schemeClr val="tx1"/>
                </a:solidFill>
                <a:ea typeface="Arial Unicode MS" pitchFamily="34" charset="-128"/>
                <a:cs typeface="Arial Unicode MS" pitchFamily="34" charset="-128"/>
              </a:rPr>
              <a:t>Images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FF9933"/>
                </a:solidFill>
                <a:ea typeface="Arial Unicode MS" pitchFamily="34" charset="-128"/>
                <a:cs typeface="Arial Unicode MS" pitchFamily="34" charset="-128"/>
              </a:rPr>
              <a:t>cats,</a:t>
            </a:r>
            <a:r>
              <a:rPr lang="en-US" altLang="zh-TW" sz="1800" kern="0" dirty="0" smtClean="0">
                <a:solidFill>
                  <a:srgbClr val="FF0000"/>
                </a:solidFill>
                <a:ea typeface="Arial Unicode MS" pitchFamily="34" charset="-128"/>
                <a:cs typeface="Arial Unicode MS" pitchFamily="34" charset="-128"/>
              </a:rPr>
              <a:t> dogs</a:t>
            </a:r>
            <a:r>
              <a:rPr lang="en-US" altLang="zh-TW" sz="1800" kern="0" dirty="0" smtClean="0">
                <a:solidFill>
                  <a:srgbClr val="0000FF"/>
                </a:solidFill>
                <a:ea typeface="Arial Unicode MS" pitchFamily="34" charset="-128"/>
                <a:cs typeface="Arial Unicode MS" pitchFamily="34" charset="-128"/>
              </a:rPr>
              <a:t>, snakes</a:t>
            </a:r>
          </a:p>
          <a:p>
            <a:pPr eaLnBrk="1" hangingPunct="1">
              <a:buClrTx/>
              <a:defRPr/>
            </a:pPr>
            <a:r>
              <a:rPr lang="en-US" altLang="zh-TW" sz="1800" kern="0" dirty="0" smtClean="0">
                <a:solidFill>
                  <a:schemeClr val="tx1"/>
                </a:solidFill>
                <a:ea typeface="Arial Unicode MS" pitchFamily="34" charset="-128"/>
                <a:cs typeface="Arial Unicode MS" pitchFamily="34" charset="-128"/>
              </a:rPr>
              <a:t>Medical records  </a:t>
            </a:r>
            <a:r>
              <a:rPr lang="en-US" altLang="zh-TW" sz="1800" kern="0" dirty="0" smtClean="0">
                <a:solidFill>
                  <a:srgbClr val="FF0000"/>
                </a:solidFill>
                <a:ea typeface="Arial Unicode MS" pitchFamily="34" charset="-128"/>
                <a:cs typeface="Arial Unicode MS" pitchFamily="34" charset="-128"/>
              </a:rPr>
              <a:t>Admit again soon/</a:t>
            </a:r>
            <a:r>
              <a:rPr lang="en-US" altLang="zh-TW" sz="1800" kern="0" dirty="0" smtClean="0">
                <a:solidFill>
                  <a:srgbClr val="0000FF"/>
                </a:solidFill>
                <a:ea typeface="Arial Unicode MS" pitchFamily="34" charset="-128"/>
                <a:cs typeface="Arial Unicode MS" pitchFamily="34" charset="-128"/>
              </a:rPr>
              <a:t>Not</a:t>
            </a:r>
          </a:p>
          <a:p>
            <a:pPr eaLnBrk="1" hangingPunct="1">
              <a:buClrTx/>
              <a:defRPr/>
            </a:pPr>
            <a:r>
              <a:rPr lang="en-US" altLang="zh-TW" sz="1800" kern="0" dirty="0" smtClean="0">
                <a:solidFill>
                  <a:srgbClr val="FF0000"/>
                </a:solidFill>
                <a:ea typeface="Arial Unicode MS" pitchFamily="34" charset="-128"/>
                <a:cs typeface="Arial Unicode MS" pitchFamily="34" charset="-128"/>
              </a:rPr>
              <a:t>…..</a:t>
            </a:r>
          </a:p>
          <a:p>
            <a:pPr marL="457200" lvl="1" indent="0" eaLnBrk="1" hangingPunct="1">
              <a:buFont typeface="Wingdings" pitchFamily="2" charset="2"/>
              <a:buNone/>
              <a:defRPr/>
            </a:pPr>
            <a:endParaRPr lang="en-US" altLang="zh-TW" kern="0" dirty="0" smtClean="0">
              <a:ea typeface="Arial Unicode MS" pitchFamily="34" charset="-128"/>
              <a:cs typeface="Arial Unicode MS" pitchFamily="34" charset="-128"/>
            </a:endParaRPr>
          </a:p>
        </p:txBody>
      </p:sp>
      <p:sp>
        <p:nvSpPr>
          <p:cNvPr id="32" name="Oval 31"/>
          <p:cNvSpPr/>
          <p:nvPr/>
        </p:nvSpPr>
        <p:spPr>
          <a:xfrm>
            <a:off x="8336524" y="4536151"/>
            <a:ext cx="5334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3581400" y="56675"/>
            <a:ext cx="2181075" cy="3933825"/>
          </a:xfrm>
          <a:prstGeom prst="rect">
            <a:avLst/>
          </a:prstGeom>
        </p:spPr>
      </p:pic>
    </p:spTree>
    <p:extLst>
      <p:ext uri="{BB962C8B-B14F-4D97-AF65-F5344CB8AC3E}">
        <p14:creationId xmlns:p14="http://schemas.microsoft.com/office/powerpoint/2010/main" val="22479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9" grpId="0" animBg="1"/>
      <p:bldP spid="29" grpId="0" animBg="1"/>
      <p:bldP spid="30" grpId="0"/>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60198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7526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FF0000"/>
                </a:solidFill>
                <a:latin typeface="Tempus Sans ITC" pitchFamily="82" charset="0"/>
              </a:rPr>
              <a:t>1. Christopher Robin was born in England.      2.  Winnie the Pooh is a title of a book.  </a:t>
            </a:r>
          </a:p>
          <a:p>
            <a:r>
              <a:rPr lang="en-US" b="1" dirty="0">
                <a:solidFill>
                  <a:srgbClr val="FF0000"/>
                </a:solidFill>
                <a:latin typeface="Tempus Sans ITC" pitchFamily="82" charset="0"/>
              </a:rPr>
              <a:t>3. Christopher Robin’s dad was a magician.     4. Christopher Robin must be at least 65 now.</a:t>
            </a:r>
            <a:r>
              <a:rPr lang="en-US" dirty="0">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7</a:t>
            </a:fld>
            <a:endParaRPr lang="en-US" altLang="zh-TW"/>
          </a:p>
        </p:txBody>
      </p:sp>
      <p:sp>
        <p:nvSpPr>
          <p:cNvPr id="25" name="Rectangle 22"/>
          <p:cNvSpPr>
            <a:spLocks noChangeArrowheads="1"/>
          </p:cNvSpPr>
          <p:nvPr/>
        </p:nvSpPr>
        <p:spPr bwMode="auto">
          <a:xfrm>
            <a:off x="1981200" y="5791200"/>
            <a:ext cx="5791200" cy="381000"/>
          </a:xfrm>
          <a:prstGeom prst="rect">
            <a:avLst/>
          </a:prstGeom>
          <a:solidFill>
            <a:schemeClr val="accent1">
              <a:lumMod val="75000"/>
            </a:schemeClr>
          </a:solidFill>
          <a:ln>
            <a:noFill/>
          </a:ln>
          <a:effectLst/>
        </p:spPr>
        <p:txBody>
          <a:bodyPr/>
          <a:lstStyle/>
          <a:p>
            <a:pPr marL="342900" indent="-342900" eaLnBrk="1" hangingPunct="1">
              <a:lnSpc>
                <a:spcPct val="90000"/>
              </a:lnSpc>
              <a:spcBef>
                <a:spcPct val="20000"/>
              </a:spcBef>
              <a:buClr>
                <a:schemeClr val="bg2"/>
              </a:buClr>
              <a:buSzPct val="75000"/>
              <a:buFont typeface="Wingdings" pitchFamily="2" charset="2"/>
              <a:buNone/>
            </a:pPr>
            <a:r>
              <a:rPr lang="en-US" sz="2000" b="1" dirty="0">
                <a:solidFill>
                  <a:schemeClr val="bg1"/>
                </a:solidFill>
                <a:cs typeface="Arial" pitchFamily="34" charset="0"/>
              </a:rPr>
              <a:t>This is an Inference Problem; where is the learning?</a:t>
            </a:r>
          </a:p>
        </p:txBody>
      </p:sp>
    </p:spTree>
    <p:extLst>
      <p:ext uri="{BB962C8B-B14F-4D97-AF65-F5344CB8AC3E}">
        <p14:creationId xmlns:p14="http://schemas.microsoft.com/office/powerpoint/2010/main" val="28576980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2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dirty="0"/>
          </a:p>
        </p:txBody>
      </p:sp>
      <p:pic>
        <p:nvPicPr>
          <p:cNvPr id="96563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704850"/>
            <a:ext cx="950913"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390900"/>
            <a:ext cx="10128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6"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187950"/>
            <a:ext cx="990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7"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5194300"/>
            <a:ext cx="93345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8" name="Picture 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9675" y="704850"/>
            <a:ext cx="92392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9" name="Picture 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0" y="1595437"/>
            <a:ext cx="9302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0" name="Picture 8"/>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4287837"/>
            <a:ext cx="990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1" name="Picture 9"/>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0" y="1595437"/>
            <a:ext cx="9223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2" name="Picture 10"/>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0" y="5194300"/>
            <a:ext cx="9255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3" name="Picture 1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9200" y="1595437"/>
            <a:ext cx="8985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4" name="Picture 12"/>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96200" y="2503487"/>
            <a:ext cx="935038"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5" name="Picture 13"/>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300" y="4287837"/>
            <a:ext cx="94932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6" name="Picture 14"/>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08338" y="3379787"/>
            <a:ext cx="906462"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7" name="Picture 15"/>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03350" y="704850"/>
            <a:ext cx="95885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8" name="Picture 16"/>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8338" y="4289425"/>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9" name="Picture 17"/>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67400" y="1579562"/>
            <a:ext cx="963613"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0" name="Picture 18"/>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86000" y="2484437"/>
            <a:ext cx="9239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1" name="Picture 19"/>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81800" y="2503487"/>
            <a:ext cx="9429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2" name="Picture 20"/>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818313" y="3408362"/>
            <a:ext cx="9540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3" name="Picture 21"/>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16388" y="704850"/>
            <a:ext cx="912812"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4" name="Picture 22"/>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309813" y="4287837"/>
            <a:ext cx="966787"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5" name="Picture 23"/>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5300"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6" name="Picture 24"/>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308225" y="704850"/>
            <a:ext cx="892175"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7" name="Picture 25"/>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03350" y="4287837"/>
            <a:ext cx="95885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8" name="Picture 26"/>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06750" y="2478087"/>
            <a:ext cx="9080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9" name="Picture 27"/>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696200" y="3402012"/>
            <a:ext cx="93503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0" name="Picture 28"/>
          <p:cNvPicPr>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95300" y="1570037"/>
            <a:ext cx="9144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1" name="Picture 29"/>
          <p:cNvPicPr>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732713" y="4306887"/>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2" name="Picture 30"/>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919788" y="4295775"/>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3" name="Picture 31"/>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95300" y="3382962"/>
            <a:ext cx="94932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4" name="Picture 32"/>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24200" y="1620837"/>
            <a:ext cx="1004888"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5" name="Picture 33"/>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913438"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6" name="Picture 34"/>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404938" y="25019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7" name="Picture 35"/>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95300" y="2508250"/>
            <a:ext cx="9493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8" name="Picture 36"/>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124200" y="5075237"/>
            <a:ext cx="989013"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9" name="Picture 37"/>
          <p:cNvPicPr>
            <a:picLocks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732713" y="70485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0" name="Picture 38"/>
          <p:cNvPicPr>
            <a:picLocks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119563" y="1595437"/>
            <a:ext cx="90963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1" name="Picture 39"/>
          <p:cNvPicPr>
            <a:picLocks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105275" y="4291012"/>
            <a:ext cx="9239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2" name="Picture 40"/>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103688" y="2478087"/>
            <a:ext cx="92551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3" name="Picture 41"/>
          <p:cNvPicPr>
            <a:picLocks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781800" y="704850"/>
            <a:ext cx="9906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4" name="Picture 42"/>
          <p:cNvPicPr>
            <a:picLocks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403350" y="3382962"/>
            <a:ext cx="95885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5" name="Picture 43"/>
          <p:cNvPicPr>
            <a:picLocks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309813" y="3382962"/>
            <a:ext cx="966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6" name="Picture 44"/>
          <p:cNvPicPr>
            <a:picLocks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111625" y="3384550"/>
            <a:ext cx="917575"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7" name="Picture 45"/>
          <p:cNvPicPr>
            <a:picLocks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96200" y="1595437"/>
            <a:ext cx="9350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8" name="Picture 46"/>
          <p:cNvPicPr>
            <a:picLocks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038600" y="5194300"/>
            <a:ext cx="9810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9" name="Picture 47"/>
          <p:cNvPicPr>
            <a:picLocks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732713"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0" name="Picture 48"/>
          <p:cNvPicPr>
            <a:picLocks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5010150" y="4297362"/>
            <a:ext cx="93345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1" name="Picture 49"/>
          <p:cNvPicPr>
            <a:picLocks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781800" y="1597025"/>
            <a:ext cx="9525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2" name="Picture 50"/>
          <p:cNvPicPr>
            <a:picLocks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919788" y="2484437"/>
            <a:ext cx="9382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3" name="Picture 51"/>
          <p:cNvPicPr>
            <a:picLocks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926138" y="70485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4" name="Picture 52"/>
          <p:cNvPicPr>
            <a:picLocks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008563" y="5194300"/>
            <a:ext cx="9175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5" name="Picture 53"/>
          <p:cNvPicPr>
            <a:picLocks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018088" y="3390900"/>
            <a:ext cx="92551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6" name="Picture 54"/>
          <p:cNvPicPr>
            <a:picLocks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953000" y="2408237"/>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7" name="Picture 55"/>
          <p:cNvPicPr>
            <a:picLocks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200400" y="704850"/>
            <a:ext cx="9906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0C921938-476A-4922-BE24-3B8F6A2854D9}" type="slidenum">
              <a:rPr lang="en-US" smtClean="0"/>
              <a:pPr/>
              <a:t>8</a:t>
            </a:fld>
            <a:endParaRPr lang="en-US" dirty="0"/>
          </a:p>
        </p:txBody>
      </p:sp>
    </p:spTree>
    <p:extLst>
      <p:ext uri="{BB962C8B-B14F-4D97-AF65-F5344CB8AC3E}">
        <p14:creationId xmlns:p14="http://schemas.microsoft.com/office/powerpoint/2010/main" val="104462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lIns="91429" tIns="45714" rIns="91429" bIns="45714" anchor="t"/>
          <a:lstStyle/>
          <a:p>
            <a:r>
              <a:rPr lang="en-US" dirty="0" smtClean="0"/>
              <a:t>Learning</a:t>
            </a:r>
            <a:endParaRPr lang="en-US" dirty="0"/>
          </a:p>
        </p:txBody>
      </p:sp>
      <p:sp>
        <p:nvSpPr>
          <p:cNvPr id="1041411" name="Rectangle 3"/>
          <p:cNvSpPr>
            <a:spLocks noGrp="1" noChangeArrowheads="1"/>
          </p:cNvSpPr>
          <p:nvPr>
            <p:ph idx="1"/>
          </p:nvPr>
        </p:nvSpPr>
        <p:spPr/>
        <p:txBody>
          <a:bodyPr lIns="91429" tIns="45714" rIns="91429" bIns="45714"/>
          <a:lstStyle/>
          <a:p>
            <a:pPr marL="514350" indent="-457200">
              <a:lnSpc>
                <a:spcPct val="70000"/>
              </a:lnSpc>
            </a:pPr>
            <a:r>
              <a:rPr lang="en-US" sz="1800" b="1" dirty="0"/>
              <a:t>Learning is at the core of </a:t>
            </a:r>
          </a:p>
          <a:p>
            <a:pPr marL="514350" indent="-457200">
              <a:lnSpc>
                <a:spcPct val="70000"/>
              </a:lnSpc>
            </a:pPr>
            <a:endParaRPr lang="en-US" sz="1600" b="1" dirty="0"/>
          </a:p>
          <a:p>
            <a:pPr marL="838200" lvl="1" indent="-381000">
              <a:lnSpc>
                <a:spcPct val="70000"/>
              </a:lnSpc>
            </a:pPr>
            <a:r>
              <a:rPr lang="en-US" sz="1600" dirty="0"/>
              <a:t>Understanding High Level Cognition</a:t>
            </a:r>
          </a:p>
          <a:p>
            <a:pPr marL="838200" lvl="1" indent="-381000">
              <a:lnSpc>
                <a:spcPct val="70000"/>
              </a:lnSpc>
            </a:pPr>
            <a:endParaRPr lang="en-US" sz="1600" dirty="0"/>
          </a:p>
          <a:p>
            <a:pPr marL="838200" lvl="1" indent="-381000">
              <a:lnSpc>
                <a:spcPct val="70000"/>
              </a:lnSpc>
            </a:pPr>
            <a:r>
              <a:rPr lang="en-US" sz="1600" dirty="0"/>
              <a:t>Performing knowledge intensive inferences</a:t>
            </a:r>
          </a:p>
          <a:p>
            <a:pPr marL="838200" lvl="1" indent="-381000">
              <a:lnSpc>
                <a:spcPct val="70000"/>
              </a:lnSpc>
            </a:pPr>
            <a:endParaRPr lang="en-US" sz="1600" dirty="0"/>
          </a:p>
          <a:p>
            <a:pPr marL="838200" lvl="1" indent="-381000">
              <a:lnSpc>
                <a:spcPct val="70000"/>
              </a:lnSpc>
            </a:pPr>
            <a:r>
              <a:rPr lang="en-US" sz="1600" dirty="0"/>
              <a:t>Building adaptive, intelligent systems</a:t>
            </a:r>
          </a:p>
          <a:p>
            <a:pPr marL="838200" lvl="1" indent="-381000">
              <a:lnSpc>
                <a:spcPct val="70000"/>
              </a:lnSpc>
            </a:pPr>
            <a:endParaRPr lang="en-US" sz="1600" dirty="0"/>
          </a:p>
          <a:p>
            <a:pPr marL="838200" lvl="1" indent="-381000">
              <a:lnSpc>
                <a:spcPct val="70000"/>
              </a:lnSpc>
            </a:pPr>
            <a:r>
              <a:rPr lang="en-US" sz="1600" dirty="0">
                <a:solidFill>
                  <a:schemeClr val="tx2"/>
                </a:solidFill>
              </a:rPr>
              <a:t>Dealing with messy, real world </a:t>
            </a:r>
            <a:r>
              <a:rPr lang="en-US" sz="1600" dirty="0" smtClean="0">
                <a:solidFill>
                  <a:schemeClr val="tx2"/>
                </a:solidFill>
              </a:rPr>
              <a:t>data</a:t>
            </a:r>
          </a:p>
          <a:p>
            <a:pPr marL="457200" lvl="1" indent="0">
              <a:lnSpc>
                <a:spcPct val="70000"/>
              </a:lnSpc>
              <a:buNone/>
            </a:pPr>
            <a:endParaRPr lang="en-US" sz="1600" dirty="0" smtClean="0">
              <a:solidFill>
                <a:schemeClr val="tx2"/>
              </a:solidFill>
            </a:endParaRPr>
          </a:p>
          <a:p>
            <a:pPr marL="838200" lvl="1" indent="-381000">
              <a:lnSpc>
                <a:spcPct val="70000"/>
              </a:lnSpc>
            </a:pPr>
            <a:r>
              <a:rPr lang="en-US" sz="1600" dirty="0" smtClean="0">
                <a:solidFill>
                  <a:schemeClr val="tx2"/>
                </a:solidFill>
              </a:rPr>
              <a:t>Analytics</a:t>
            </a:r>
            <a:endParaRPr lang="en-US" sz="1600" dirty="0">
              <a:solidFill>
                <a:schemeClr val="tx2"/>
              </a:solidFill>
            </a:endParaRPr>
          </a:p>
          <a:p>
            <a:pPr marL="838200" lvl="1" indent="-381000">
              <a:lnSpc>
                <a:spcPct val="70000"/>
              </a:lnSpc>
              <a:buFontTx/>
              <a:buNone/>
            </a:pPr>
            <a:r>
              <a:rPr lang="en-US" sz="1800" b="0" dirty="0"/>
              <a:t> </a:t>
            </a:r>
          </a:p>
          <a:p>
            <a:pPr marL="514350" indent="-457200">
              <a:lnSpc>
                <a:spcPct val="70000"/>
              </a:lnSpc>
            </a:pPr>
            <a:r>
              <a:rPr lang="en-US" sz="1800" b="1" dirty="0"/>
              <a:t>Learning has multiple purposes </a:t>
            </a:r>
          </a:p>
          <a:p>
            <a:pPr marL="514350" indent="-457200">
              <a:lnSpc>
                <a:spcPct val="70000"/>
              </a:lnSpc>
            </a:pPr>
            <a:endParaRPr lang="en-US" sz="1600" b="1" dirty="0"/>
          </a:p>
          <a:p>
            <a:pPr marL="838200" lvl="1" indent="-381000">
              <a:lnSpc>
                <a:spcPct val="70000"/>
              </a:lnSpc>
            </a:pPr>
            <a:r>
              <a:rPr lang="en-US" sz="1600" dirty="0"/>
              <a:t>Knowledge Acquisition</a:t>
            </a:r>
          </a:p>
          <a:p>
            <a:pPr marL="838200" lvl="1" indent="-381000">
              <a:lnSpc>
                <a:spcPct val="70000"/>
              </a:lnSpc>
            </a:pPr>
            <a:endParaRPr lang="en-US" sz="1600" dirty="0"/>
          </a:p>
          <a:p>
            <a:pPr marL="838200" lvl="1" indent="-381000">
              <a:lnSpc>
                <a:spcPct val="70000"/>
              </a:lnSpc>
            </a:pPr>
            <a:r>
              <a:rPr lang="en-US" sz="1600" dirty="0" smtClean="0"/>
              <a:t>Integration </a:t>
            </a:r>
            <a:r>
              <a:rPr lang="en-US" sz="1600" dirty="0"/>
              <a:t>of various knowledge sources to ensure robust behavior</a:t>
            </a:r>
          </a:p>
          <a:p>
            <a:pPr marL="838200" lvl="1" indent="-381000">
              <a:lnSpc>
                <a:spcPct val="70000"/>
              </a:lnSpc>
            </a:pPr>
            <a:endParaRPr lang="en-US" sz="1600" dirty="0"/>
          </a:p>
          <a:p>
            <a:pPr marL="838200" lvl="1" indent="-381000">
              <a:lnSpc>
                <a:spcPct val="70000"/>
              </a:lnSpc>
            </a:pPr>
            <a:r>
              <a:rPr lang="en-US" sz="1600" dirty="0"/>
              <a:t>Adaptation (human, systems) </a:t>
            </a:r>
            <a:endParaRPr lang="en-US" sz="1600" dirty="0" smtClean="0"/>
          </a:p>
          <a:p>
            <a:pPr marL="457200" lvl="1" indent="0">
              <a:lnSpc>
                <a:spcPct val="70000"/>
              </a:lnSpc>
              <a:buNone/>
            </a:pPr>
            <a:r>
              <a:rPr lang="en-US" sz="1600" b="0" dirty="0" smtClean="0"/>
              <a:t>  </a:t>
            </a:r>
          </a:p>
          <a:p>
            <a:pPr marL="838200" lvl="1" indent="-381000">
              <a:lnSpc>
                <a:spcPct val="70000"/>
              </a:lnSpc>
            </a:pPr>
            <a:r>
              <a:rPr lang="en-US" sz="1600" dirty="0" smtClean="0"/>
              <a:t>Decision Making (Predictions)</a:t>
            </a:r>
            <a:endParaRPr lang="en-US" sz="1600" b="0" dirty="0"/>
          </a:p>
          <a:p>
            <a:pPr marL="514350" indent="-457200">
              <a:lnSpc>
                <a:spcPct val="70000"/>
              </a:lnSpc>
              <a:buFont typeface="Wingdings" pitchFamily="2" charset="2"/>
              <a:buNone/>
            </a:pPr>
            <a:r>
              <a:rPr lang="en-US" sz="1600" b="1" dirty="0"/>
              <a:t>   </a:t>
            </a:r>
          </a:p>
        </p:txBody>
      </p:sp>
      <p:sp>
        <p:nvSpPr>
          <p:cNvPr id="3" name="Slide Number Placeholder 2"/>
          <p:cNvSpPr>
            <a:spLocks noGrp="1"/>
          </p:cNvSpPr>
          <p:nvPr>
            <p:ph type="sldNum" sz="quarter" idx="4"/>
          </p:nvPr>
        </p:nvSpPr>
        <p:spPr/>
        <p:txBody>
          <a:bodyPr/>
          <a:lstStyle/>
          <a:p>
            <a:fld id="{0C921938-476A-4922-BE24-3B8F6A2854D9}" type="slidenum">
              <a:rPr lang="en-US" smtClean="0"/>
              <a:pPr/>
              <a:t>9</a:t>
            </a:fld>
            <a:endParaRPr lang="en-US" dirty="0"/>
          </a:p>
        </p:txBody>
      </p:sp>
    </p:spTree>
    <p:extLst>
      <p:ext uri="{BB962C8B-B14F-4D97-AF65-F5344CB8AC3E}">
        <p14:creationId xmlns:p14="http://schemas.microsoft.com/office/powerpoint/2010/main" val="275524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1411">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1411">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1411">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1411">
                                            <p:txEl>
                                              <p:pRg st="18" end="1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1411">
                                            <p:txEl>
                                              <p:pRg st="19" end="1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1411">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R@CYDCTBQRUVW1Y552" val="5274"/>
  <p:tag name="DEFAULTDISPLAYSOURCE" val="\documentclass{article}\pagestyle{empty}&#10;\begin{document}&#10;&#10;\end{document}&#10;"/>
  <p:tag name="EMBEDFONTS" val="1"/>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11152</TotalTime>
  <Words>1565</Words>
  <Application>Microsoft Office PowerPoint</Application>
  <PresentationFormat>On-screen Show (4:3)</PresentationFormat>
  <Paragraphs>323</Paragraphs>
  <Slides>24</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Rod</vt:lpstr>
      <vt:lpstr>新細明體</vt:lpstr>
      <vt:lpstr>Calibri</vt:lpstr>
      <vt:lpstr>Wingdings</vt:lpstr>
      <vt:lpstr>Tempus Sans ITC</vt:lpstr>
      <vt:lpstr>Verdana</vt:lpstr>
      <vt:lpstr>Arial Unicode MS</vt:lpstr>
      <vt:lpstr>Times New Roman</vt:lpstr>
      <vt:lpstr>Arial</vt:lpstr>
      <vt:lpstr>CIS Class</vt:lpstr>
      <vt:lpstr> CIS 519/419  Applied Machine Learning www.seas.upenn.edu/~cis519   </vt:lpstr>
      <vt:lpstr>CIS 419/519: Applied Machine Learning</vt:lpstr>
      <vt:lpstr>CIS519: Today</vt:lpstr>
      <vt:lpstr>An Owed to the Spelling Checker</vt:lpstr>
      <vt:lpstr>Machine learning is everywhere</vt:lpstr>
      <vt:lpstr>Applications: Spam Detection</vt:lpstr>
      <vt:lpstr>Comprehension</vt:lpstr>
      <vt:lpstr>PowerPoint Presentation</vt:lpstr>
      <vt:lpstr>Learning</vt:lpstr>
      <vt:lpstr>Learning = Generalization</vt:lpstr>
      <vt:lpstr>Learning = Generalization</vt:lpstr>
      <vt:lpstr>Learning = Generalization</vt:lpstr>
      <vt:lpstr>Same Population?</vt:lpstr>
      <vt:lpstr>Why Study Machine Learning?</vt:lpstr>
      <vt:lpstr>Why Study Learning?</vt:lpstr>
      <vt:lpstr>Learning is the future</vt:lpstr>
      <vt:lpstr>Course Overview</vt:lpstr>
      <vt:lpstr>CIS 419/519: Applied Machine Learning</vt:lpstr>
      <vt:lpstr>CIS 419/519: Applied Machine Learning</vt:lpstr>
      <vt:lpstr>CIS(4,5)19: Applied Machine Learning</vt:lpstr>
      <vt:lpstr>CIS519: Machine Learning</vt:lpstr>
      <vt:lpstr>CIS 519: Policies</vt:lpstr>
      <vt:lpstr>CIS519 on the web</vt:lpstr>
      <vt:lpstr>What is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519:  Applied Machine Learning</dc:title>
  <dc:creator>Dan Roth</dc:creator>
  <cp:lastModifiedBy>Roth, Dan</cp:lastModifiedBy>
  <cp:revision>169</cp:revision>
  <dcterms:created xsi:type="dcterms:W3CDTF">2006-08-16T00:00:00Z</dcterms:created>
  <dcterms:modified xsi:type="dcterms:W3CDTF">2018-09-05T15:04:40Z</dcterms:modified>
</cp:coreProperties>
</file>