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79" r:id="rId1"/>
    <p:sldMasterId id="2147483693" r:id="rId2"/>
  </p:sldMasterIdLst>
  <p:notesMasterIdLst>
    <p:notesMasterId r:id="rId44"/>
  </p:notesMasterIdLst>
  <p:handoutMasterIdLst>
    <p:handoutMasterId r:id="rId45"/>
  </p:handoutMasterIdLst>
  <p:sldIdLst>
    <p:sldId id="1361" r:id="rId3"/>
    <p:sldId id="1362" r:id="rId4"/>
    <p:sldId id="1363" r:id="rId5"/>
    <p:sldId id="1360" r:id="rId6"/>
    <p:sldId id="1359" r:id="rId7"/>
    <p:sldId id="1322" r:id="rId8"/>
    <p:sldId id="1323" r:id="rId9"/>
    <p:sldId id="1324" r:id="rId10"/>
    <p:sldId id="1325" r:id="rId11"/>
    <p:sldId id="1326" r:id="rId12"/>
    <p:sldId id="1327" r:id="rId13"/>
    <p:sldId id="1328" r:id="rId14"/>
    <p:sldId id="1329" r:id="rId15"/>
    <p:sldId id="1330" r:id="rId16"/>
    <p:sldId id="1331" r:id="rId17"/>
    <p:sldId id="1332" r:id="rId18"/>
    <p:sldId id="1333" r:id="rId19"/>
    <p:sldId id="1334" r:id="rId20"/>
    <p:sldId id="1335" r:id="rId21"/>
    <p:sldId id="1336" r:id="rId22"/>
    <p:sldId id="1337" r:id="rId23"/>
    <p:sldId id="1338" r:id="rId24"/>
    <p:sldId id="1339" r:id="rId25"/>
    <p:sldId id="1340" r:id="rId26"/>
    <p:sldId id="1341" r:id="rId27"/>
    <p:sldId id="1342" r:id="rId28"/>
    <p:sldId id="1343" r:id="rId29"/>
    <p:sldId id="1344" r:id="rId30"/>
    <p:sldId id="1345" r:id="rId31"/>
    <p:sldId id="1346" r:id="rId32"/>
    <p:sldId id="1347" r:id="rId33"/>
    <p:sldId id="1348" r:id="rId34"/>
    <p:sldId id="1349" r:id="rId35"/>
    <p:sldId id="1350" r:id="rId36"/>
    <p:sldId id="1351" r:id="rId37"/>
    <p:sldId id="1352" r:id="rId38"/>
    <p:sldId id="1353" r:id="rId39"/>
    <p:sldId id="1354" r:id="rId40"/>
    <p:sldId id="1355" r:id="rId41"/>
    <p:sldId id="1356" r:id="rId42"/>
    <p:sldId id="1357" r:id="rId43"/>
  </p:sldIdLst>
  <p:sldSz cx="9144000" cy="6858000" type="screen4x3"/>
  <p:notesSz cx="7010400" cy="9321800"/>
  <p:embeddedFontLst>
    <p:embeddedFont>
      <p:font typeface="cmsy10" panose="020B0604020202020204"/>
      <p:regular r:id="rId46"/>
    </p:embeddedFon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
      <p:font typeface="Tahoma" panose="020B0604030504040204" pitchFamily="34" charset="0"/>
      <p:regular r:id="rId52"/>
      <p:bold r:id="rId53"/>
    </p:embeddedFont>
    <p:embeddedFont>
      <p:font typeface="Tempus Sans ITC" panose="04020404030D07020202" pitchFamily="82" charset="0"/>
      <p:regular r:id="rId54"/>
    </p:embeddedFont>
    <p:embeddedFont>
      <p:font typeface="MS PGothic" panose="020B0600070205080204" pitchFamily="34" charset="-128"/>
      <p:regular r:id="rId55"/>
    </p:embeddedFont>
    <p:embeddedFont>
      <p:font typeface="cmmi10" panose="020B0604020202020204"/>
      <p:regular r:id="rId56"/>
    </p:embeddedFont>
    <p:embeddedFont>
      <p:font typeface="新細明體" panose="020B0604020202020204" charset="0"/>
      <p:regular r:id="rId57"/>
    </p:embeddedFont>
  </p:embeddedFontLst>
  <p:custDataLst>
    <p:tags r:id="rId58"/>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Administration" id="{721573FB-1162-4787-A93A-6E5765BBFAB9}">
          <p14:sldIdLst>
            <p14:sldId id="1361"/>
            <p14:sldId id="1362"/>
            <p14:sldId id="1363"/>
            <p14:sldId id="1360"/>
            <p14:sldId id="1359"/>
            <p14:sldId id="1322"/>
            <p14:sldId id="1323"/>
            <p14:sldId id="1324"/>
            <p14:sldId id="1325"/>
            <p14:sldId id="1326"/>
            <p14:sldId id="1327"/>
            <p14:sldId id="1328"/>
            <p14:sldId id="1329"/>
            <p14:sldId id="1330"/>
            <p14:sldId id="1331"/>
            <p14:sldId id="1332"/>
            <p14:sldId id="1333"/>
            <p14:sldId id="1334"/>
            <p14:sldId id="1335"/>
            <p14:sldId id="1336"/>
            <p14:sldId id="1337"/>
            <p14:sldId id="1338"/>
            <p14:sldId id="1339"/>
            <p14:sldId id="1340"/>
            <p14:sldId id="1341"/>
            <p14:sldId id="1342"/>
            <p14:sldId id="1343"/>
            <p14:sldId id="1344"/>
            <p14:sldId id="1345"/>
            <p14:sldId id="1346"/>
            <p14:sldId id="1347"/>
            <p14:sldId id="1348"/>
            <p14:sldId id="1349"/>
            <p14:sldId id="1350"/>
            <p14:sldId id="1351"/>
            <p14:sldId id="1352"/>
            <p14:sldId id="1353"/>
            <p14:sldId id="1354"/>
            <p14:sldId id="1355"/>
            <p14:sldId id="1356"/>
            <p14:sldId id="1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CC"/>
    <a:srgbClr val="FC0128"/>
    <a:srgbClr val="FFFFFF"/>
    <a:srgbClr val="FF9900"/>
    <a:srgbClr val="0066FF"/>
    <a:srgbClr val="245795"/>
    <a:srgbClr val="FF6600"/>
    <a:srgbClr val="00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3507" autoAdjust="0"/>
  </p:normalViewPr>
  <p:slideViewPr>
    <p:cSldViewPr>
      <p:cViewPr varScale="1">
        <p:scale>
          <a:sx n="109" d="100"/>
          <a:sy n="109" d="100"/>
        </p:scale>
        <p:origin x="99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3" d="100"/>
        <a:sy n="73" d="100"/>
      </p:scale>
      <p:origin x="0" y="-6624"/>
    </p:cViewPr>
  </p:sorterViewPr>
  <p:notesViewPr>
    <p:cSldViewPr>
      <p:cViewPr varScale="1">
        <p:scale>
          <a:sx n="44" d="100"/>
          <a:sy n="44" d="100"/>
        </p:scale>
        <p:origin x="-1722" y="-90"/>
      </p:cViewPr>
      <p:guideLst>
        <p:guide orient="horz" pos="2936"/>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image" Target="../media/image8.e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5" Type="http://schemas.openxmlformats.org/officeDocument/2006/relationships/image" Target="../media/image33.emf"/><Relationship Id="rId4"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4"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defTabSz="933450">
              <a:defRPr sz="1200">
                <a:latin typeface="Times New Roman" pitchFamily="18" charset="0"/>
              </a:defRPr>
            </a:lvl1pPr>
          </a:lstStyle>
          <a:p>
            <a:endParaRPr lang="en-US"/>
          </a:p>
        </p:txBody>
      </p:sp>
      <p:sp>
        <p:nvSpPr>
          <p:cNvPr id="45059" name="Rectangle 3"/>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algn="r" defTabSz="933450">
              <a:defRPr sz="1200">
                <a:latin typeface="Times New Roman" pitchFamily="18" charset="0"/>
              </a:defRPr>
            </a:lvl1pPr>
          </a:lstStyle>
          <a:p>
            <a:endParaRPr lang="en-US"/>
          </a:p>
        </p:txBody>
      </p:sp>
      <p:sp>
        <p:nvSpPr>
          <p:cNvPr id="45060" name="Rectangle 4"/>
          <p:cNvSpPr>
            <a:spLocks noGrp="1" noChangeArrowheads="1"/>
          </p:cNvSpPr>
          <p:nvPr>
            <p:ph type="ftr" sz="quarter" idx="2"/>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45061" name="Rectangle 5"/>
          <p:cNvSpPr>
            <a:spLocks noGrp="1" noChangeArrowheads="1"/>
          </p:cNvSpPr>
          <p:nvPr>
            <p:ph type="sldNum" sz="quarter" idx="3"/>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BF0EFDB7-8A29-41CA-9000-28CAAEF0470F}" type="slidenum">
              <a:rPr lang="en-US"/>
              <a:pPr/>
              <a:t>‹#›</a:t>
            </a:fld>
            <a:endParaRPr lang="en-US"/>
          </a:p>
        </p:txBody>
      </p:sp>
    </p:spTree>
    <p:extLst>
      <p:ext uri="{BB962C8B-B14F-4D97-AF65-F5344CB8AC3E}">
        <p14:creationId xmlns:p14="http://schemas.microsoft.com/office/powerpoint/2010/main" val="34052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3163" y="696913"/>
            <a:ext cx="4662487" cy="3497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27538"/>
            <a:ext cx="5140325"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1359DD9E-3990-4E69-827B-956FC0331047}" type="slidenum">
              <a:rPr lang="en-US"/>
              <a:pPr/>
              <a:t>‹#›</a:t>
            </a:fld>
            <a:endParaRPr lang="en-US"/>
          </a:p>
        </p:txBody>
      </p:sp>
    </p:spTree>
    <p:extLst>
      <p:ext uri="{BB962C8B-B14F-4D97-AF65-F5344CB8AC3E}">
        <p14:creationId xmlns:p14="http://schemas.microsoft.com/office/powerpoint/2010/main" val="288203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2</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808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DBA14FD7-2C03-4848-803C-9CD0D8153638}" type="slidenum">
              <a:rPr lang="en-US" sz="1200"/>
              <a:pPr eaLnBrk="1" hangingPunct="1"/>
              <a:t>11</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2110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B2994FFB-279F-434E-AEBB-DA370078E7DF}" type="slidenum">
              <a:rPr lang="en-US" sz="1200"/>
              <a:pPr eaLnBrk="1" hangingPunct="1"/>
              <a:t>12</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21281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2423A8BC-47FA-42C6-A902-59861EF0E077}" type="slidenum">
              <a:rPr lang="en-US" sz="1200"/>
              <a:pPr eaLnBrk="1" hangingPunct="1"/>
              <a:t>13</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63930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FA706E3F-7839-462F-9652-926BB7BCF63A}" type="slidenum">
              <a:rPr lang="en-US" sz="1200"/>
              <a:pPr eaLnBrk="1" hangingPunct="1"/>
              <a:t>14</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94542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4A1C4C28-FBAC-4779-A95C-7D765A022469}" type="slidenum">
              <a:rPr lang="en-US" sz="1200"/>
              <a:pPr eaLnBrk="1" hangingPunct="1"/>
              <a:t>15</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0128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EF9B485-89BF-47AB-A906-466769C261C8}" type="slidenum">
              <a:rPr lang="en-US" sz="1200"/>
              <a:pPr eaLnBrk="1" hangingPunct="1"/>
              <a:t>16</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28454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08449BC-7B93-4DAB-A891-97D208C8FDA7}" type="slidenum">
              <a:rPr lang="en-US" sz="1200"/>
              <a:pPr eaLnBrk="1" hangingPunct="1"/>
              <a:t>17</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30731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26B379F-5C54-4140-8DF7-38404EEA512F}" type="slidenum">
              <a:rPr lang="en-US" sz="1200"/>
              <a:pPr eaLnBrk="1" hangingPunct="1"/>
              <a:t>18</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We abuse the notation:</a:t>
            </a:r>
          </a:p>
          <a:p>
            <a:r>
              <a:rPr lang="en-US" dirty="0" smtClean="0">
                <a:latin typeface="Times New Roman" pitchFamily="18" charset="0"/>
                <a:ea typeface="ＭＳ Ｐゴシック" pitchFamily="34" charset="-128"/>
              </a:rPr>
              <a:t>Really, we should say whether </a:t>
            </a:r>
            <a:r>
              <a:rPr lang="en-US" dirty="0" err="1" smtClean="0">
                <a:latin typeface="Times New Roman" pitchFamily="18" charset="0"/>
                <a:ea typeface="ＭＳ Ｐゴシック" pitchFamily="34" charset="-128"/>
              </a:rPr>
              <a:t>D^i</a:t>
            </a:r>
            <a:r>
              <a:rPr lang="en-US" baseline="0" dirty="0" smtClean="0">
                <a:latin typeface="Times New Roman" pitchFamily="18" charset="0"/>
                <a:ea typeface="ＭＳ Ｐゴシック" pitchFamily="34" charset="-128"/>
              </a:rPr>
              <a:t> is only the x part of the data or also the y part; we start by treating </a:t>
            </a:r>
            <a:r>
              <a:rPr lang="en-US" baseline="0" dirty="0" err="1" smtClean="0">
                <a:latin typeface="Times New Roman" pitchFamily="18" charset="0"/>
                <a:ea typeface="ＭＳ Ｐゴシック" pitchFamily="34" charset="-128"/>
              </a:rPr>
              <a:t>D^i</a:t>
            </a:r>
            <a:r>
              <a:rPr lang="en-US" baseline="0" dirty="0" smtClean="0">
                <a:latin typeface="Times New Roman" pitchFamily="18" charset="0"/>
                <a:ea typeface="ＭＳ Ｐゴシック" pitchFamily="34" charset="-128"/>
              </a:rPr>
              <a:t> = (</a:t>
            </a:r>
            <a:r>
              <a:rPr lang="en-US" baseline="0" dirty="0" err="1" smtClean="0">
                <a:latin typeface="Times New Roman" pitchFamily="18" charset="0"/>
                <a:ea typeface="ＭＳ Ｐゴシック" pitchFamily="34" charset="-128"/>
              </a:rPr>
              <a:t>x^i</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y^i</a:t>
            </a:r>
            <a:r>
              <a:rPr lang="en-US" baseline="0" dirty="0" smtClean="0">
                <a:latin typeface="Times New Roman" pitchFamily="18" charset="0"/>
                <a:ea typeface="ＭＳ Ｐゴシック" pitchFamily="34" charset="-128"/>
              </a:rPr>
              <a:t>), but when we continue we only have </a:t>
            </a:r>
            <a:r>
              <a:rPr lang="en-US" baseline="0" dirty="0" err="1" smtClean="0">
                <a:latin typeface="Times New Roman" pitchFamily="18" charset="0"/>
                <a:ea typeface="ＭＳ Ｐゴシック" pitchFamily="34" charset="-128"/>
              </a:rPr>
              <a:t>D^i</a:t>
            </a:r>
            <a:r>
              <a:rPr lang="en-US" baseline="0" dirty="0" smtClean="0">
                <a:latin typeface="Times New Roman" pitchFamily="18" charset="0"/>
                <a:ea typeface="ＭＳ Ｐゴシック" pitchFamily="34" charset="-128"/>
              </a:rPr>
              <a:t> = (</a:t>
            </a:r>
            <a:r>
              <a:rPr lang="en-US" baseline="0" dirty="0" err="1" smtClean="0">
                <a:latin typeface="Times New Roman" pitchFamily="18" charset="0"/>
                <a:ea typeface="ＭＳ Ｐゴシック" pitchFamily="34" charset="-128"/>
              </a:rPr>
              <a:t>x^i</a:t>
            </a:r>
            <a:r>
              <a:rPr lang="en-US" baseline="0" dirty="0" smtClean="0">
                <a:latin typeface="Times New Roman" pitchFamily="18" charset="0"/>
                <a:ea typeface="ＭＳ Ｐゴシック" pitchFamily="34" charset="-128"/>
              </a:rPr>
              <a:t>). </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232169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0FF911A7-0B03-4A5F-9C25-734D51A8653D}" type="slidenum">
              <a:rPr lang="en-US" sz="1200"/>
              <a:pPr eaLnBrk="1" hangingPunct="1"/>
              <a:t>19</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99208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925CB23-8743-4EDC-BDDF-CD3127FB55C5}" type="slidenum">
              <a:rPr lang="en-US" sz="1200"/>
              <a:pPr eaLnBrk="1" hangingPunct="1"/>
              <a:t>20</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8301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7823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B1081ED0-DA7A-4ADD-81FB-D7516DDE3B9A}" type="slidenum">
              <a:rPr lang="en-US" sz="1200"/>
              <a:pPr eaLnBrk="1" hangingPunct="1"/>
              <a:t>21</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105015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20E64636-2467-437D-ABB8-9A838F9AAF3D}" type="slidenum">
              <a:rPr lang="en-US" sz="1200"/>
              <a:pPr eaLnBrk="1" hangingPunct="1"/>
              <a:t>22</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186971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A34D67F8-D695-45F7-9F15-CBEA2F280155}" type="slidenum">
              <a:rPr lang="en-US" sz="1200"/>
              <a:pPr eaLnBrk="1" hangingPunct="1"/>
              <a:t>26</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564004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63ACBB0-D95C-4384-818E-A4352B8E231D}" type="slidenum">
              <a:rPr lang="en-US" sz="1200"/>
              <a:pPr eaLnBrk="1" hangingPunct="1"/>
              <a:t>27</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896266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069D448B-40D2-475A-AD66-DF188CCA0BC4}" type="slidenum">
              <a:rPr lang="en-US" sz="1200"/>
              <a:pPr eaLnBrk="1" hangingPunct="1"/>
              <a:t>28</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96740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D2A7C37-9F8B-44A6-A458-010379132E95}" type="slidenum">
              <a:rPr lang="en-US" sz="1200"/>
              <a:pPr eaLnBrk="1" hangingPunct="1"/>
              <a:t>29</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89256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5B004F8-554A-4C57-B718-483AE459ACF7}" type="slidenum">
              <a:rPr lang="en-US" sz="1200"/>
              <a:pPr eaLnBrk="1" hangingPunct="1"/>
              <a:t>30</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66427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E54654B1-54C7-47D6-A116-225DD284BCA8}" type="slidenum">
              <a:rPr lang="en-US" sz="1200"/>
              <a:pPr eaLnBrk="1" hangingPunct="1"/>
              <a:t>31</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163828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26BD613-2049-4B63-9B48-29E634E6F3A6}" type="slidenum">
              <a:rPr lang="en-US" sz="1200"/>
              <a:pPr eaLnBrk="1" hangingPunct="1"/>
              <a:t>32</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093413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DD9C3BC4-9316-4C8B-81CF-1272156B1FF5}" type="slidenum">
              <a:rPr lang="en-US" sz="1200"/>
              <a:pPr eaLnBrk="1" hangingPunct="1"/>
              <a:t>33</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7800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96C3BA7-701F-4640-8AEE-BD958E181CB9}" type="slidenum">
              <a:rPr lang="en-US" sz="1200"/>
              <a:pPr eaLnBrk="1" hangingPunct="1"/>
              <a:t>4</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313387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0C5F478-41B1-4050-8489-DA795395D124}" type="slidenum">
              <a:rPr lang="en-US" sz="1200"/>
              <a:pPr eaLnBrk="1" hangingPunct="1"/>
              <a:t>34</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325345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D0181F7-A5B7-40D4-A09C-9910CDD7F3FC}" type="slidenum">
              <a:rPr lang="en-US" sz="1200"/>
              <a:pPr eaLnBrk="1" hangingPunct="1"/>
              <a:t>35</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26147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6C8CFFDB-114E-4894-8CDC-A6DB19A349AC}" type="slidenum">
              <a:rPr lang="en-US" sz="1200"/>
              <a:pPr eaLnBrk="1" hangingPunct="1"/>
              <a:t>36</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961606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1D526B5-890F-4BD2-AC37-1E75B321EEA1}" type="slidenum">
              <a:rPr lang="en-US" sz="1200"/>
              <a:pPr eaLnBrk="1" hangingPunct="1"/>
              <a:t>37</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56531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1D526B5-890F-4BD2-AC37-1E75B321EEA1}" type="slidenum">
              <a:rPr lang="en-US" sz="1200"/>
              <a:pPr eaLnBrk="1" hangingPunct="1"/>
              <a:t>38</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013149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E193F5A-D7E7-476C-B86E-18C018C50E6E}" type="slidenum">
              <a:rPr lang="en-US" sz="1200"/>
              <a:pPr eaLnBrk="1" hangingPunct="1"/>
              <a:t>39</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101582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A34D67F8-D695-45F7-9F15-CBEA2F280155}" type="slidenum">
              <a:rPr lang="en-US" sz="1200"/>
              <a:pPr eaLnBrk="1" hangingPunct="1"/>
              <a:t>40</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986685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865D7F02-9A24-4B2A-8846-CF56EB062051}" type="slidenum">
              <a:rPr lang="en-US" sz="1200"/>
              <a:pPr eaLnBrk="1" hangingPunct="1"/>
              <a:t>41</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32790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09B92A-43F2-B940-9649-1E245D206F3B}" type="slidenum">
              <a:rPr lang="en-US" smtClean="0"/>
              <a:pPr>
                <a:defRPr/>
              </a:pPr>
              <a:t>5</a:t>
            </a:fld>
            <a:endParaRPr lang="en-US"/>
          </a:p>
        </p:txBody>
      </p:sp>
    </p:spTree>
    <p:extLst>
      <p:ext uri="{BB962C8B-B14F-4D97-AF65-F5344CB8AC3E}">
        <p14:creationId xmlns:p14="http://schemas.microsoft.com/office/powerpoint/2010/main" val="226039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2BEE837-B732-4A21-AE8D-76D312C17D0C}" type="slidenum">
              <a:rPr lang="en-US" sz="1200"/>
              <a:pPr eaLnBrk="1" hangingPunct="1"/>
              <a:t>6</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1965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C05F7393-5641-45C5-875C-CBEBF78A40AE}" type="slidenum">
              <a:rPr lang="en-US" sz="1200"/>
              <a:pPr eaLnBrk="1" hangingPunct="1"/>
              <a:t>7</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2879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7464E274-4EB0-451A-A8C5-F7A4EA6F59FB}" type="slidenum">
              <a:rPr lang="en-US" sz="1200"/>
              <a:pPr eaLnBrk="1" hangingPunct="1"/>
              <a:t>8</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21011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2512B2AC-83B1-4BDD-9560-A88679A16407}" type="slidenum">
              <a:rPr lang="en-US" sz="1200"/>
              <a:pPr eaLnBrk="1" hangingPunct="1"/>
              <a:t>9</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33136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6B420F0C-25D2-45D3-BAB3-C69D8A6CC71D}" type="slidenum">
              <a:rPr lang="en-US" sz="1200"/>
              <a:pPr eaLnBrk="1" hangingPunct="1"/>
              <a:t>10</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65769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733823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1081A49A-5B14-409F-93CB-CEF6A4DEA4DC}" type="slidenum">
              <a:rPr lang="en-US"/>
              <a:pPr>
                <a:defRPr/>
              </a:pPr>
              <a:t>‹#›</a:t>
            </a:fld>
            <a:endParaRPr lang="en-US" dirty="0"/>
          </a:p>
        </p:txBody>
      </p:sp>
    </p:spTree>
    <p:extLst>
      <p:ext uri="{BB962C8B-B14F-4D97-AF65-F5344CB8AC3E}">
        <p14:creationId xmlns:p14="http://schemas.microsoft.com/office/powerpoint/2010/main" val="7711912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667000" cy="457200"/>
          </a:xfrm>
          <a:prstGeom prst="rect">
            <a:avLst/>
          </a:prstGeom>
        </p:spPr>
        <p:txBody>
          <a:bodyPr/>
          <a:lstStyle>
            <a:lvl1pPr>
              <a:defRPr>
                <a:solidFill>
                  <a:srgbClr val="0F243E"/>
                </a:solidFill>
                <a:latin typeface="Times New Roman" pitchFamily="18" charset="0"/>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solidFill>
                  <a:srgbClr val="0F243E"/>
                </a:solidFill>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3C1E5B2-4F05-4AE4-967C-2CA117051426}" type="slidenum">
              <a:rPr lang="en-US"/>
              <a:pPr>
                <a:defRPr/>
              </a:pPr>
              <a:t>‹#›</a:t>
            </a:fld>
            <a:endParaRPr lang="en-US"/>
          </a:p>
        </p:txBody>
      </p:sp>
    </p:spTree>
    <p:extLst>
      <p:ext uri="{BB962C8B-B14F-4D97-AF65-F5344CB8AC3E}">
        <p14:creationId xmlns:p14="http://schemas.microsoft.com/office/powerpoint/2010/main" val="29938820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F9B7836-A88A-4C3B-9E7E-6BB7F8A64E5A}" type="slidenum">
              <a:rPr lang="en-US"/>
              <a:pPr>
                <a:defRPr/>
              </a:pPr>
              <a:t>‹#›</a:t>
            </a:fld>
            <a:endParaRPr lang="en-US"/>
          </a:p>
        </p:txBody>
      </p:sp>
    </p:spTree>
    <p:extLst>
      <p:ext uri="{BB962C8B-B14F-4D97-AF65-F5344CB8AC3E}">
        <p14:creationId xmlns:p14="http://schemas.microsoft.com/office/powerpoint/2010/main" val="254679377"/>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a:solidFill>
            <a:schemeClr val="accent6"/>
          </a:solidFill>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4"/>
          <p:cNvSpPr>
            <a:spLocks noGrp="1"/>
          </p:cNvSpPr>
          <p:nvPr>
            <p:ph sz="quarter" idx="14" hasCustomPrompt="1"/>
          </p:nvPr>
        </p:nvSpPr>
        <p:spPr>
          <a:xfrm>
            <a:off x="209759" y="6348197"/>
            <a:ext cx="8781841" cy="509803"/>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0" baseline="0">
                <a:solidFill>
                  <a:schemeClr val="tx1"/>
                </a:solidFill>
              </a:defRPr>
            </a:lvl1pPr>
            <a:lvl2pPr>
              <a:defRPr sz="1600" baseline="0"/>
            </a:lvl2pPr>
            <a:lvl3pPr>
              <a:defRPr sz="1600" baseline="0"/>
            </a:lvl3pPr>
            <a:lvl4pPr>
              <a:defRPr sz="1600" baseline="0"/>
            </a:lvl4pPr>
            <a:lvl5pPr>
              <a:defRPr sz="1600" baseline="0"/>
            </a:lvl5pPr>
          </a:lstStyle>
          <a:p>
            <a:pPr lvl="0"/>
            <a:r>
              <a:rPr lang="en-US" dirty="0" smtClean="0"/>
              <a:t>INTRODUCTION			CS446 Fall ’11				</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40527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959778"/>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219200"/>
            <a:ext cx="7772400" cy="49831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41968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118590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421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44435042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32982006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solidFill>
                  <a:srgbClr val="0F243E"/>
                </a:solidFill>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solidFill>
                  <a:srgbClr val="0F243E"/>
                </a:solidFill>
              </a:endParaRPr>
            </a:p>
          </p:txBody>
        </p:sp>
      </p:grpSp>
      <p:sp>
        <p:nvSpPr>
          <p:cNvPr id="2" name="Title 1"/>
          <p:cNvSpPr>
            <a:spLocks noGrp="1"/>
          </p:cNvSpPr>
          <p:nvPr userDrawn="1">
            <p:ph type="title"/>
          </p:nvPr>
        </p:nvSpPr>
        <p:spPr>
          <a:xfrm>
            <a:off x="1371600" y="30822"/>
            <a:ext cx="7772400" cy="1143000"/>
          </a:xfrm>
          <a:solidFill>
            <a:schemeClr val="accent6"/>
          </a:solidFill>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solidFill>
                  <a:srgbClr val="0F243E"/>
                </a:solidFill>
              </a:rPr>
              <a:pPr/>
              <a:t>‹#›</a:t>
            </a:fld>
            <a:endParaRPr lang="en-US" dirty="0">
              <a:solidFill>
                <a:srgbClr val="0F243E"/>
              </a:solidFill>
            </a:endParaRPr>
          </a:p>
        </p:txBody>
      </p:sp>
    </p:spTree>
    <p:extLst>
      <p:ext uri="{BB962C8B-B14F-4D97-AF65-F5344CB8AC3E}">
        <p14:creationId xmlns:p14="http://schemas.microsoft.com/office/powerpoint/2010/main" val="39352188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A134862D-9096-456A-9AAF-107753A0FDF4}" type="slidenum">
              <a:rPr lang="en-US"/>
              <a:pPr>
                <a:defRPr/>
              </a:pPr>
              <a:t>‹#›</a:t>
            </a:fld>
            <a:endParaRPr lang="en-US" dirty="0"/>
          </a:p>
        </p:txBody>
      </p:sp>
    </p:spTree>
    <p:extLst>
      <p:ext uri="{BB962C8B-B14F-4D97-AF65-F5344CB8AC3E}">
        <p14:creationId xmlns:p14="http://schemas.microsoft.com/office/powerpoint/2010/main" val="287280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172342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CIS419/519 Fall ’18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42687012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91" r:id="rId6"/>
    <p:sldLayoutId id="2147483692"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10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SzPct val="75000"/>
        <a:buFont typeface="Wingdings" panose="05000000000000000000" pitchFamily="2" charset="2"/>
        <a:buChar char="§"/>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Tx/>
        <a:buSzPct val="75000"/>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Tx/>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600200" y="16764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ontent Placeholder 14"/>
          <p:cNvSpPr txBox="1">
            <a:spLocks/>
          </p:cNvSpPr>
          <p:nvPr userDrawn="1"/>
        </p:nvSpPr>
        <p:spPr>
          <a:xfrm>
            <a:off x="209550" y="6348413"/>
            <a:ext cx="8782050" cy="509587"/>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u="none" dirty="0" smtClean="0">
                <a:solidFill>
                  <a:srgbClr val="0F243E"/>
                </a:solidFill>
              </a:rPr>
              <a:t>CIS419/519 Spring’18	              	</a:t>
            </a:r>
            <a:endParaRPr lang="en-US" u="none" dirty="0">
              <a:solidFill>
                <a:srgbClr val="0F243E"/>
              </a:solidFill>
            </a:endParaRPr>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0" u="none">
                <a:solidFill>
                  <a:srgbClr val="0F243E"/>
                </a:solidFill>
                <a:latin typeface="+mj-lt"/>
              </a:defRPr>
            </a:lvl1pPr>
          </a:lstStyle>
          <a:p>
            <a:pPr>
              <a:defRPr/>
            </a:pPr>
            <a:fld id="{47CB70CC-2B4E-423E-9525-D5DD52A3C7AD}" type="slidenum">
              <a:rPr lang="en-US"/>
              <a:pPr>
                <a:defRPr/>
              </a:pPr>
              <a:t>‹#›</a:t>
            </a:fld>
            <a:endParaRPr lang="en-US" dirty="0"/>
          </a:p>
        </p:txBody>
      </p:sp>
    </p:spTree>
    <p:extLst>
      <p:ext uri="{BB962C8B-B14F-4D97-AF65-F5344CB8AC3E}">
        <p14:creationId xmlns:p14="http://schemas.microsoft.com/office/powerpoint/2010/main" val="35896334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75000"/>
        <a:buBlip>
          <a:blip r:embed="rId8"/>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roth@seas.upenn.edu" TargetMode="External"/><Relationship Id="rId2" Type="http://schemas.openxmlformats.org/officeDocument/2006/relationships/hyperlink" Target="http://www.seas.upenn.edu/~cis519" TargetMode="External"/><Relationship Id="rId1" Type="http://schemas.openxmlformats.org/officeDocument/2006/relationships/slideLayout" Target="../slideLayouts/slideLayout1.xml"/><Relationship Id="rId4" Type="http://schemas.openxmlformats.org/officeDocument/2006/relationships/hyperlink" Target="http://www.cis.upenn.edu/~danrot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0.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1.wmf"/><Relationship Id="rId5" Type="http://schemas.openxmlformats.org/officeDocument/2006/relationships/image" Target="../media/image8.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5.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9.emf"/><Relationship Id="rId5" Type="http://schemas.openxmlformats.org/officeDocument/2006/relationships/image" Target="../media/image16.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26.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24.emf"/><Relationship Id="rId4"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28.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26.emf"/><Relationship Id="rId4" Type="http://schemas.openxmlformats.org/officeDocument/2006/relationships/oleObject" Target="../embeddings/oleObject17.bin"/><Relationship Id="rId9" Type="http://schemas.openxmlformats.org/officeDocument/2006/relationships/image" Target="../media/image28.e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3.emf"/><Relationship Id="rId3" Type="http://schemas.openxmlformats.org/officeDocument/2006/relationships/notesSlide" Target="../notesSlides/notesSlide29.xml"/><Relationship Id="rId7" Type="http://schemas.openxmlformats.org/officeDocument/2006/relationships/image" Target="../media/image30.emf"/><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image" Target="../media/image32.emf"/><Relationship Id="rId5" Type="http://schemas.openxmlformats.org/officeDocument/2006/relationships/image" Target="../media/image29.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1.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30.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37.wmf"/><Relationship Id="rId5" Type="http://schemas.openxmlformats.org/officeDocument/2006/relationships/image" Target="../media/image34.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6.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31.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0.bin"/><Relationship Id="rId11" Type="http://schemas.openxmlformats.org/officeDocument/2006/relationships/image" Target="../media/image41.emf"/><Relationship Id="rId5" Type="http://schemas.openxmlformats.org/officeDocument/2006/relationships/image" Target="../media/image38.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3.emf"/><Relationship Id="rId4" Type="http://schemas.openxmlformats.org/officeDocument/2006/relationships/oleObject" Target="../embeddings/oleObject33.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test.lema.oc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76201"/>
            <a:ext cx="7772400" cy="2057400"/>
          </a:xfrm>
        </p:spPr>
        <p:txBody>
          <a:bodyPr/>
          <a:lstStyle/>
          <a:p>
            <a:r>
              <a:rPr lang="en-US" sz="3600" dirty="0"/>
              <a:t/>
            </a:r>
            <a:br>
              <a:rPr lang="en-US" sz="3600" dirty="0"/>
            </a:br>
            <a:r>
              <a:rPr lang="en-US" sz="3600" b="1" dirty="0">
                <a:solidFill>
                  <a:srgbClr val="0000FF"/>
                </a:solidFill>
              </a:rPr>
              <a:t>CIS 519/419 </a:t>
            </a:r>
            <a:br>
              <a:rPr lang="en-US" sz="3600" b="1" dirty="0">
                <a:solidFill>
                  <a:srgbClr val="0000FF"/>
                </a:solidFill>
              </a:rPr>
            </a:br>
            <a:r>
              <a:rPr lang="en-US" sz="3600" b="1" dirty="0">
                <a:solidFill>
                  <a:srgbClr val="0000FF"/>
                </a:solidFill>
              </a:rPr>
              <a:t>Applied Machine Learning</a:t>
            </a:r>
            <a:r>
              <a:rPr lang="en-US" sz="3600" dirty="0"/>
              <a:t/>
            </a:r>
            <a:br>
              <a:rPr lang="en-US" sz="3600" dirty="0"/>
            </a:br>
            <a:r>
              <a:rPr lang="en-US" sz="3600" dirty="0">
                <a:hlinkClick r:id="rId2"/>
              </a:rPr>
              <a:t>www.seas.upenn.edu/~</a:t>
            </a:r>
            <a:r>
              <a:rPr lang="en-US" sz="3600" dirty="0" smtClean="0">
                <a:hlinkClick r:id="rId2"/>
              </a:rPr>
              <a:t>cis519</a:t>
            </a:r>
            <a:r>
              <a:rPr lang="en-US" sz="3600" dirty="0" smtClean="0"/>
              <a:t> </a:t>
            </a:r>
            <a:r>
              <a:rPr lang="en-US" sz="3600" dirty="0"/>
              <a:t/>
            </a:r>
            <a:br>
              <a:rPr lang="en-US" sz="3600" dirty="0"/>
            </a:br>
            <a:r>
              <a:rPr lang="en-US" sz="3600" dirty="0"/>
              <a:t/>
            </a:r>
            <a:br>
              <a:rPr lang="en-US" sz="3600" dirty="0"/>
            </a:br>
            <a:endParaRPr lang="en-US" sz="3600" dirty="0"/>
          </a:p>
        </p:txBody>
      </p:sp>
      <p:sp>
        <p:nvSpPr>
          <p:cNvPr id="6" name="Subtitle 5"/>
          <p:cNvSpPr>
            <a:spLocks noGrp="1"/>
          </p:cNvSpPr>
          <p:nvPr>
            <p:ph type="subTitle" idx="1"/>
          </p:nvPr>
        </p:nvSpPr>
        <p:spPr/>
        <p:txBody>
          <a:bodyPr/>
          <a:lstStyle/>
          <a:p>
            <a:pPr algn="l"/>
            <a:r>
              <a:rPr lang="nl-NL" dirty="0">
                <a:solidFill>
                  <a:schemeClr val="tx1"/>
                </a:solidFill>
              </a:rPr>
              <a:t>Dan Roth</a:t>
            </a:r>
          </a:p>
          <a:p>
            <a:pPr algn="l"/>
            <a:r>
              <a:rPr lang="nl-NL" dirty="0" smtClean="0">
                <a:hlinkClick r:id="rId3"/>
              </a:rPr>
              <a:t>danroth@seas.upenn.edu</a:t>
            </a:r>
            <a:r>
              <a:rPr lang="nl-NL" dirty="0" smtClean="0"/>
              <a:t> </a:t>
            </a:r>
            <a:endParaRPr lang="nl-NL" dirty="0"/>
          </a:p>
          <a:p>
            <a:pPr algn="l"/>
            <a:r>
              <a:rPr lang="nl-NL" dirty="0">
                <a:hlinkClick r:id="rId4"/>
              </a:rPr>
              <a:t>http://www.cis.upenn.edu/~danroth</a:t>
            </a:r>
            <a:r>
              <a:rPr lang="nl-NL" dirty="0" smtClean="0">
                <a:hlinkClick r:id="rId4"/>
              </a:rPr>
              <a:t>/</a:t>
            </a:r>
            <a:r>
              <a:rPr lang="nl-NL" dirty="0" smtClean="0"/>
              <a:t> </a:t>
            </a:r>
            <a:endParaRPr lang="nl-NL" dirty="0"/>
          </a:p>
          <a:p>
            <a:pPr algn="l"/>
            <a:r>
              <a:rPr lang="nl-NL" dirty="0">
                <a:solidFill>
                  <a:schemeClr val="tx1"/>
                </a:solidFill>
              </a:rPr>
              <a:t>461C, 3401 Walnut</a:t>
            </a:r>
          </a:p>
          <a:p>
            <a:pPr algn="l"/>
            <a:endParaRPr lang="nl-NL" dirty="0"/>
          </a:p>
        </p:txBody>
      </p:sp>
      <p:sp>
        <p:nvSpPr>
          <p:cNvPr id="7" name="Rectangle 6"/>
          <p:cNvSpPr/>
          <p:nvPr/>
        </p:nvSpPr>
        <p:spPr>
          <a:xfrm>
            <a:off x="336605" y="5638800"/>
            <a:ext cx="8382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243E"/>
                </a:solidFill>
                <a:effectLst/>
                <a:uLnTx/>
                <a:uFillTx/>
                <a:latin typeface="Calibri"/>
                <a:ea typeface="+mn-ea"/>
                <a:cs typeface="+mn-cs"/>
              </a:rPr>
              <a:t>Slides were created by Dan Roth (for CIS519/419 at Penn or CS446 at UIUC), Eric Eaton for CIS519/419 at Penn, or from other authors who have made their ML slides available. </a:t>
            </a:r>
          </a:p>
        </p:txBody>
      </p:sp>
    </p:spTree>
    <p:extLst>
      <p:ext uri="{BB962C8B-B14F-4D97-AF65-F5344CB8AC3E}">
        <p14:creationId xmlns:p14="http://schemas.microsoft.com/office/powerpoint/2010/main" val="3315559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ea typeface="ＭＳ Ｐゴシック" pitchFamily="34" charset="-128"/>
              </a:rPr>
              <a:t>Using Unlabeled Data</a:t>
            </a:r>
            <a:endParaRPr lang="en-US" smtClean="0">
              <a:solidFill>
                <a:srgbClr val="FF00FF"/>
              </a:solidFill>
              <a:ea typeface="ＭＳ Ｐゴシック" pitchFamily="34" charset="-128"/>
            </a:endParaRPr>
          </a:p>
        </p:txBody>
      </p:sp>
      <p:sp>
        <p:nvSpPr>
          <p:cNvPr id="1085443" name="Rectangle 3"/>
          <p:cNvSpPr>
            <a:spLocks noGrp="1" noChangeArrowheads="1"/>
          </p:cNvSpPr>
          <p:nvPr>
            <p:ph idx="1"/>
          </p:nvPr>
        </p:nvSpPr>
        <p:spPr/>
        <p:txBody>
          <a:bodyPr/>
          <a:lstStyle/>
          <a:p>
            <a:pPr marL="533400" indent="-533400" eaLnBrk="1" hangingPunct="1">
              <a:lnSpc>
                <a:spcPct val="90000"/>
              </a:lnSpc>
              <a:buFont typeface="Wingdings" pitchFamily="2" charset="2"/>
              <a:buNone/>
            </a:pPr>
            <a:r>
              <a:rPr lang="en-US" dirty="0" smtClean="0">
                <a:ea typeface="ＭＳ Ｐゴシック" pitchFamily="34" charset="-128"/>
              </a:rPr>
              <a:t>The discussion suggests several algorithms:</a:t>
            </a:r>
          </a:p>
          <a:p>
            <a:pPr marL="533400" indent="-533400" eaLnBrk="1" hangingPunct="1">
              <a:lnSpc>
                <a:spcPct val="90000"/>
              </a:lnSpc>
              <a:buFont typeface="Wingdings" pitchFamily="2" charset="2"/>
              <a:buNone/>
            </a:pPr>
            <a:endParaRPr lang="en-US" dirty="0" smtClean="0">
              <a:ea typeface="ＭＳ Ｐゴシック" pitchFamily="34" charset="-128"/>
            </a:endParaRPr>
          </a:p>
          <a:p>
            <a:pPr marL="533400" indent="-533400" eaLnBrk="1" hangingPunct="1">
              <a:lnSpc>
                <a:spcPct val="90000"/>
              </a:lnSpc>
              <a:buFontTx/>
              <a:buAutoNum type="arabicPeriod"/>
            </a:pPr>
            <a:r>
              <a:rPr lang="en-US" dirty="0" smtClean="0">
                <a:ea typeface="ＭＳ Ｐゴシック" pitchFamily="34" charset="-128"/>
              </a:rPr>
              <a:t>Use a threshold. Chose examples labeled with high confidence. Label them </a:t>
            </a:r>
            <a:r>
              <a:rPr lang="en-US" dirty="0" smtClean="0">
                <a:solidFill>
                  <a:schemeClr val="hlink"/>
                </a:solidFill>
                <a:ea typeface="ＭＳ Ｐゴシック" pitchFamily="34" charset="-128"/>
              </a:rPr>
              <a:t>[</a:t>
            </a:r>
            <a:r>
              <a:rPr lang="en-US" dirty="0" err="1" smtClean="0">
                <a:solidFill>
                  <a:schemeClr val="hlink"/>
                </a:solidFill>
                <a:ea typeface="ＭＳ Ｐゴシック" pitchFamily="34" charset="-128"/>
              </a:rPr>
              <a:t>n,v</a:t>
            </a:r>
            <a:r>
              <a:rPr lang="en-US" dirty="0" smtClean="0">
                <a:solidFill>
                  <a:schemeClr val="hlink"/>
                </a:solidFill>
                <a:ea typeface="ＭＳ Ｐゴシック" pitchFamily="34" charset="-128"/>
              </a:rPr>
              <a:t>].</a:t>
            </a:r>
            <a:r>
              <a:rPr lang="en-US" dirty="0" smtClean="0">
                <a:ea typeface="ＭＳ Ｐゴシック" pitchFamily="34" charset="-128"/>
              </a:rPr>
              <a:t> Retrain.</a:t>
            </a:r>
          </a:p>
          <a:p>
            <a:pPr marL="533400" indent="-533400" eaLnBrk="1" hangingPunct="1">
              <a:lnSpc>
                <a:spcPct val="90000"/>
              </a:lnSpc>
              <a:buFontTx/>
              <a:buAutoNum type="arabicPeriod"/>
            </a:pPr>
            <a:endParaRPr lang="en-US" dirty="0" smtClean="0">
              <a:ea typeface="ＭＳ Ｐゴシック" pitchFamily="34" charset="-128"/>
            </a:endParaRPr>
          </a:p>
          <a:p>
            <a:pPr marL="533400" indent="-533400" eaLnBrk="1" hangingPunct="1">
              <a:lnSpc>
                <a:spcPct val="90000"/>
              </a:lnSpc>
              <a:buFontTx/>
              <a:buAutoNum type="arabicPeriod"/>
            </a:pPr>
            <a:r>
              <a:rPr lang="en-US" dirty="0" smtClean="0">
                <a:ea typeface="ＭＳ Ｐゴシック" pitchFamily="34" charset="-128"/>
              </a:rPr>
              <a:t>Use fractional examples. Label the examples with fractional labels </a:t>
            </a:r>
            <a:r>
              <a:rPr lang="en-US" dirty="0" smtClean="0">
                <a:solidFill>
                  <a:schemeClr val="hlink"/>
                </a:solidFill>
                <a:ea typeface="ＭＳ Ｐゴシック" pitchFamily="34" charset="-128"/>
              </a:rPr>
              <a:t>[p of n, (1-p) of v]</a:t>
            </a:r>
            <a:r>
              <a:rPr lang="en-US" dirty="0" smtClean="0">
                <a:ea typeface="ＭＳ Ｐゴシック" pitchFamily="34" charset="-128"/>
              </a:rPr>
              <a:t>. Retrain.</a:t>
            </a: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10</a:t>
            </a:fld>
            <a:endParaRPr lang="en-US" dirty="0"/>
          </a:p>
        </p:txBody>
      </p:sp>
    </p:spTree>
    <p:extLst>
      <p:ext uri="{BB962C8B-B14F-4D97-AF65-F5344CB8AC3E}">
        <p14:creationId xmlns:p14="http://schemas.microsoft.com/office/powerpoint/2010/main" val="17944052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ea typeface="ＭＳ Ｐゴシック" pitchFamily="34" charset="-128"/>
              </a:rPr>
              <a:t>Comments on Unlabeled Data</a:t>
            </a:r>
            <a:endParaRPr lang="en-US" smtClean="0">
              <a:solidFill>
                <a:srgbClr val="FF00FF"/>
              </a:solidFill>
              <a:ea typeface="ＭＳ Ｐゴシック" pitchFamily="34" charset="-128"/>
            </a:endParaRPr>
          </a:p>
        </p:txBody>
      </p:sp>
      <p:sp>
        <p:nvSpPr>
          <p:cNvPr id="1086467" name="Rectangle 3"/>
          <p:cNvSpPr>
            <a:spLocks noGrp="1" noChangeArrowheads="1"/>
          </p:cNvSpPr>
          <p:nvPr>
            <p:ph idx="1"/>
          </p:nvPr>
        </p:nvSpPr>
        <p:spPr/>
        <p:txBody>
          <a:bodyPr/>
          <a:lstStyle/>
          <a:p>
            <a:pPr marL="533400" indent="-533400" eaLnBrk="1" hangingPunct="1"/>
            <a:r>
              <a:rPr lang="en-US" sz="2000" dirty="0" smtClean="0">
                <a:ea typeface="ＭＳ Ｐゴシック" pitchFamily="34" charset="-128"/>
              </a:rPr>
              <a:t>Both algorithms suggested can be used iteratively.</a:t>
            </a:r>
          </a:p>
          <a:p>
            <a:pPr marL="533400" indent="-533400" eaLnBrk="1" hangingPunct="1"/>
            <a:endParaRPr lang="en-US" sz="2000" dirty="0" smtClean="0">
              <a:ea typeface="ＭＳ Ｐゴシック" pitchFamily="34" charset="-128"/>
            </a:endParaRPr>
          </a:p>
          <a:p>
            <a:pPr marL="533400" indent="-533400" eaLnBrk="1" hangingPunct="1"/>
            <a:r>
              <a:rPr lang="en-US" sz="2000" dirty="0" smtClean="0">
                <a:ea typeface="ＭＳ Ｐゴシック" pitchFamily="34" charset="-128"/>
              </a:rPr>
              <a:t>Both algorithms can be used with other classifiers, not  only naïve Bayes. The only requirement – a robust confidence measure in the classification.</a:t>
            </a:r>
          </a:p>
          <a:p>
            <a:pPr marL="533400" indent="-533400" eaLnBrk="1" hangingPunct="1"/>
            <a:endParaRPr lang="en-US" sz="2000" dirty="0" smtClean="0">
              <a:ea typeface="ＭＳ Ｐゴシック" pitchFamily="34" charset="-128"/>
            </a:endParaRPr>
          </a:p>
          <a:p>
            <a:pPr marL="533400" indent="-533400" eaLnBrk="1" hangingPunct="1"/>
            <a:r>
              <a:rPr lang="en-US" sz="2000" dirty="0" smtClean="0">
                <a:ea typeface="ＭＳ Ｐゴシック" pitchFamily="34" charset="-128"/>
              </a:rPr>
              <a:t>There are other approaches to Semi-Supervised learning: </a:t>
            </a:r>
          </a:p>
          <a:p>
            <a:pPr marL="933450" lvl="1" indent="-533400"/>
            <a:r>
              <a:rPr lang="en-US" sz="1600" dirty="0" smtClean="0">
                <a:ea typeface="ＭＳ Ｐゴシック" pitchFamily="34" charset="-128"/>
              </a:rPr>
              <a:t>Most are conceptually similar: bootstrapping algorithms</a:t>
            </a:r>
          </a:p>
          <a:p>
            <a:pPr marL="933450" lvl="1" indent="-533400"/>
            <a:r>
              <a:rPr lang="en-US" sz="1600" dirty="0" smtClean="0">
                <a:ea typeface="ＭＳ Ｐゴシック" pitchFamily="34" charset="-128"/>
              </a:rPr>
              <a:t>Some are “graph-based” algorithms: assume “similar” examples have “similar labels”.</a:t>
            </a:r>
          </a:p>
          <a:p>
            <a:pPr marL="533400" indent="-533400" eaLnBrk="1" hangingPunct="1"/>
            <a:endParaRPr lang="en-US" sz="2000" dirty="0" smtClean="0">
              <a:ea typeface="ＭＳ Ｐゴシック" pitchFamily="34" charset="-128"/>
            </a:endParaRPr>
          </a:p>
          <a:p>
            <a:pPr marL="533400" indent="-533400" eaLnBrk="1" hangingPunct="1"/>
            <a:r>
              <a:rPr lang="en-US" sz="2000" dirty="0" smtClean="0">
                <a:ea typeface="ＭＳ Ｐゴシック" pitchFamily="34" charset="-128"/>
              </a:rPr>
              <a:t>What happens if instead of 10 labeled examples we start with </a:t>
            </a:r>
            <a:r>
              <a:rPr lang="en-US" sz="2000" dirty="0" smtClean="0">
                <a:solidFill>
                  <a:schemeClr val="hlink"/>
                </a:solidFill>
                <a:ea typeface="ＭＳ Ｐゴシック" pitchFamily="34" charset="-128"/>
              </a:rPr>
              <a:t>0</a:t>
            </a:r>
            <a:r>
              <a:rPr lang="en-US" sz="2000" dirty="0" smtClean="0">
                <a:ea typeface="ＭＳ Ｐゴシック" pitchFamily="34" charset="-128"/>
              </a:rPr>
              <a:t> labeled examples?</a:t>
            </a:r>
          </a:p>
          <a:p>
            <a:pPr marL="533400" indent="-533400" eaLnBrk="1" hangingPunct="1"/>
            <a:r>
              <a:rPr lang="en-US" sz="2000" dirty="0" smtClean="0">
                <a:solidFill>
                  <a:schemeClr val="hlink"/>
                </a:solidFill>
                <a:ea typeface="ＭＳ Ｐゴシック" pitchFamily="34" charset="-128"/>
              </a:rPr>
              <a:t>Make a Guess; continue as above; a version of EM </a:t>
            </a: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11</a:t>
            </a:fld>
            <a:endParaRPr lang="en-US" dirty="0"/>
          </a:p>
        </p:txBody>
      </p:sp>
    </p:spTree>
    <p:extLst>
      <p:ext uri="{BB962C8B-B14F-4D97-AF65-F5344CB8AC3E}">
        <p14:creationId xmlns:p14="http://schemas.microsoft.com/office/powerpoint/2010/main" val="8015701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6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6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64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64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8646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646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864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ea typeface="ＭＳ Ｐゴシック" pitchFamily="34" charset="-128"/>
              </a:rPr>
              <a:t>EM</a:t>
            </a:r>
            <a:endParaRPr lang="en-US" smtClean="0">
              <a:solidFill>
                <a:srgbClr val="FF00FF"/>
              </a:solidFill>
              <a:ea typeface="ＭＳ Ｐゴシック" pitchFamily="34" charset="-128"/>
            </a:endParaRPr>
          </a:p>
        </p:txBody>
      </p:sp>
      <p:sp>
        <p:nvSpPr>
          <p:cNvPr id="1087491" name="Rectangle 3"/>
          <p:cNvSpPr>
            <a:spLocks noGrp="1" noChangeArrowheads="1"/>
          </p:cNvSpPr>
          <p:nvPr>
            <p:ph idx="1"/>
          </p:nvPr>
        </p:nvSpPr>
        <p:spPr/>
        <p:txBody>
          <a:bodyPr/>
          <a:lstStyle/>
          <a:p>
            <a:pPr marL="533400" indent="-533400" eaLnBrk="1" hangingPunct="1"/>
            <a:r>
              <a:rPr lang="en-US" dirty="0" smtClean="0">
                <a:ea typeface="ＭＳ Ｐゴシック" pitchFamily="34" charset="-128"/>
              </a:rPr>
              <a:t>EM is a </a:t>
            </a:r>
            <a:r>
              <a:rPr lang="en-US" dirty="0" smtClean="0">
                <a:solidFill>
                  <a:schemeClr val="hlink"/>
                </a:solidFill>
                <a:ea typeface="ＭＳ Ｐゴシック" pitchFamily="34" charset="-128"/>
              </a:rPr>
              <a:t>class of algorithms</a:t>
            </a:r>
            <a:r>
              <a:rPr lang="en-US" dirty="0" smtClean="0">
                <a:ea typeface="ＭＳ Ｐゴシック" pitchFamily="34" charset="-128"/>
              </a:rPr>
              <a:t> that is used to estimate a probability distribution in the presence of missing attributes. </a:t>
            </a:r>
          </a:p>
          <a:p>
            <a:pPr marL="533400" indent="-533400" eaLnBrk="1" hangingPunct="1"/>
            <a:r>
              <a:rPr lang="en-US" dirty="0" smtClean="0">
                <a:ea typeface="ＭＳ Ｐゴシック" pitchFamily="34" charset="-128"/>
              </a:rPr>
              <a:t>Using it requires an assumption on the underlying probability distribution.</a:t>
            </a:r>
          </a:p>
          <a:p>
            <a:pPr marL="533400" indent="-533400" eaLnBrk="1" hangingPunct="1"/>
            <a:r>
              <a:rPr lang="en-US" dirty="0" smtClean="0">
                <a:ea typeface="ＭＳ Ｐゴシック" pitchFamily="34" charset="-128"/>
              </a:rPr>
              <a:t>The algorithm can be very sensitive to this assumption and to the starting point (that is, the initial guess of parameters. </a:t>
            </a:r>
          </a:p>
          <a:p>
            <a:pPr marL="533400" indent="-533400" eaLnBrk="1" hangingPunct="1"/>
            <a:r>
              <a:rPr lang="en-US" dirty="0" smtClean="0">
                <a:ea typeface="ＭＳ Ｐゴシック" pitchFamily="34" charset="-128"/>
              </a:rPr>
              <a:t>In general, known to converge to a local maximum of the maximum likelihood function. </a:t>
            </a: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12</a:t>
            </a:fld>
            <a:endParaRPr lang="en-US" dirty="0"/>
          </a:p>
        </p:txBody>
      </p:sp>
    </p:spTree>
    <p:extLst>
      <p:ext uri="{BB962C8B-B14F-4D97-AF65-F5344CB8AC3E}">
        <p14:creationId xmlns:p14="http://schemas.microsoft.com/office/powerpoint/2010/main" val="38318711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7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7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7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7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ea typeface="ＭＳ Ｐゴシック" pitchFamily="34" charset="-128"/>
              </a:rPr>
              <a:t>Three Coin Example</a:t>
            </a:r>
            <a:endParaRPr lang="en-US" smtClean="0">
              <a:solidFill>
                <a:srgbClr val="FF00FF"/>
              </a:solidFill>
              <a:ea typeface="ＭＳ Ｐゴシック" pitchFamily="34" charset="-128"/>
            </a:endParaRPr>
          </a:p>
        </p:txBody>
      </p:sp>
      <p:sp>
        <p:nvSpPr>
          <p:cNvPr id="1088515" name="Rectangle 3"/>
          <p:cNvSpPr>
            <a:spLocks noGrp="1" noChangeArrowheads="1"/>
          </p:cNvSpPr>
          <p:nvPr>
            <p:ph idx="1"/>
          </p:nvPr>
        </p:nvSpPr>
        <p:spPr/>
        <p:txBody>
          <a:bodyPr/>
          <a:lstStyle/>
          <a:p>
            <a:pPr marL="533400" indent="-533400" eaLnBrk="1" hangingPunct="1"/>
            <a:r>
              <a:rPr lang="en-US" dirty="0" smtClean="0">
                <a:solidFill>
                  <a:srgbClr val="000066"/>
                </a:solidFill>
                <a:ea typeface="ＭＳ Ｐゴシック" pitchFamily="34" charset="-128"/>
              </a:rPr>
              <a:t>We observe a series of coin tosses generated in the following way: </a:t>
            </a:r>
          </a:p>
          <a:p>
            <a:pPr marL="533400" indent="-533400" eaLnBrk="1" hangingPunct="1"/>
            <a:r>
              <a:rPr lang="en-US" dirty="0" smtClean="0">
                <a:solidFill>
                  <a:srgbClr val="000066"/>
                </a:solidFill>
                <a:ea typeface="ＭＳ Ｐゴシック" pitchFamily="34" charset="-128"/>
              </a:rPr>
              <a:t>A person has three coins.</a:t>
            </a:r>
          </a:p>
          <a:p>
            <a:pPr marL="914400" lvl="1" indent="-457200" eaLnBrk="1" hangingPunct="1"/>
            <a:r>
              <a:rPr lang="en-US" dirty="0" smtClean="0">
                <a:solidFill>
                  <a:srgbClr val="000066"/>
                </a:solidFill>
                <a:ea typeface="ＭＳ Ｐゴシック" pitchFamily="34" charset="-128"/>
              </a:rPr>
              <a:t>Coin </a:t>
            </a:r>
            <a:r>
              <a:rPr lang="en-US" dirty="0" smtClean="0">
                <a:solidFill>
                  <a:srgbClr val="000066"/>
                </a:solidFill>
                <a:ea typeface="ＭＳ Ｐゴシック" pitchFamily="34" charset="-128"/>
              </a:rPr>
              <a:t>0: </a:t>
            </a:r>
            <a:r>
              <a:rPr lang="en-US" dirty="0" smtClean="0">
                <a:solidFill>
                  <a:srgbClr val="000066"/>
                </a:solidFill>
                <a:ea typeface="ＭＳ Ｐゴシック" pitchFamily="34" charset="-128"/>
              </a:rPr>
              <a:t>probability of Head is </a:t>
            </a:r>
            <a:r>
              <a:rPr lang="en-US" dirty="0" smtClean="0">
                <a:solidFill>
                  <a:srgbClr val="000066"/>
                </a:solidFill>
                <a:latin typeface="Symbol" pitchFamily="18" charset="2"/>
                <a:ea typeface="ＭＳ Ｐゴシック" pitchFamily="34" charset="-128"/>
                <a:sym typeface="Symbol" pitchFamily="18" charset="2"/>
              </a:rPr>
              <a:t>a</a:t>
            </a:r>
          </a:p>
          <a:p>
            <a:pPr marL="914400" lvl="1" indent="-457200" eaLnBrk="1" hangingPunct="1"/>
            <a:r>
              <a:rPr lang="en-US" dirty="0" smtClean="0">
                <a:solidFill>
                  <a:srgbClr val="000066"/>
                </a:solidFill>
                <a:ea typeface="ＭＳ Ｐゴシック" pitchFamily="34" charset="-128"/>
              </a:rPr>
              <a:t>Coin </a:t>
            </a:r>
            <a:r>
              <a:rPr lang="en-US" dirty="0" smtClean="0">
                <a:solidFill>
                  <a:srgbClr val="000066"/>
                </a:solidFill>
                <a:ea typeface="ＭＳ Ｐゴシック" pitchFamily="34" charset="-128"/>
              </a:rPr>
              <a:t>1: </a:t>
            </a:r>
            <a:r>
              <a:rPr lang="en-US" dirty="0" smtClean="0">
                <a:solidFill>
                  <a:srgbClr val="000066"/>
                </a:solidFill>
                <a:ea typeface="ＭＳ Ｐゴシック" pitchFamily="34" charset="-128"/>
              </a:rPr>
              <a:t>probability of Head p 	</a:t>
            </a:r>
          </a:p>
          <a:p>
            <a:pPr marL="914400" lvl="1" indent="-457200" eaLnBrk="1" hangingPunct="1"/>
            <a:r>
              <a:rPr lang="en-US" dirty="0" smtClean="0">
                <a:solidFill>
                  <a:srgbClr val="000066"/>
                </a:solidFill>
                <a:ea typeface="ＭＳ Ｐゴシック" pitchFamily="34" charset="-128"/>
              </a:rPr>
              <a:t>Coin </a:t>
            </a:r>
            <a:r>
              <a:rPr lang="en-US" dirty="0" smtClean="0">
                <a:solidFill>
                  <a:srgbClr val="000066"/>
                </a:solidFill>
                <a:ea typeface="ＭＳ Ｐゴシック" pitchFamily="34" charset="-128"/>
              </a:rPr>
              <a:t>2: </a:t>
            </a:r>
            <a:r>
              <a:rPr lang="en-US" dirty="0" smtClean="0">
                <a:solidFill>
                  <a:srgbClr val="000066"/>
                </a:solidFill>
                <a:ea typeface="ＭＳ Ｐゴシック" pitchFamily="34" charset="-128"/>
              </a:rPr>
              <a:t>probability of Head q</a:t>
            </a:r>
          </a:p>
          <a:p>
            <a:pPr marL="533400" indent="-533400" eaLnBrk="1" hangingPunct="1">
              <a:buFont typeface="Wingdings" pitchFamily="2" charset="2"/>
              <a:buNone/>
            </a:pPr>
            <a:endParaRPr lang="en-US" dirty="0" smtClean="0">
              <a:solidFill>
                <a:srgbClr val="000066"/>
              </a:solidFill>
              <a:ea typeface="ＭＳ Ｐゴシック" pitchFamily="34" charset="-128"/>
            </a:endParaRPr>
          </a:p>
          <a:p>
            <a:pPr marL="533400" indent="-533400" eaLnBrk="1" hangingPunct="1"/>
            <a:r>
              <a:rPr lang="en-US" dirty="0" smtClean="0">
                <a:solidFill>
                  <a:srgbClr val="000066"/>
                </a:solidFill>
                <a:ea typeface="ＭＳ Ｐゴシック" pitchFamily="34" charset="-128"/>
              </a:rPr>
              <a:t>Consider the following coin-tossing scenarios:</a:t>
            </a:r>
            <a:endParaRPr lang="en-US" sz="2000" dirty="0" smtClean="0">
              <a:solidFill>
                <a:srgbClr val="000066"/>
              </a:solidFill>
              <a:ea typeface="ＭＳ Ｐゴシック" pitchFamily="34" charset="-128"/>
            </a:endParaRP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13</a:t>
            </a:fld>
            <a:endParaRPr lang="en-US" dirty="0"/>
          </a:p>
        </p:txBody>
      </p:sp>
    </p:spTree>
    <p:extLst>
      <p:ext uri="{BB962C8B-B14F-4D97-AF65-F5344CB8AC3E}">
        <p14:creationId xmlns:p14="http://schemas.microsoft.com/office/powerpoint/2010/main" val="10225915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88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885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8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88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en-US" smtClean="0">
                <a:ea typeface="ＭＳ Ｐゴシック" pitchFamily="34" charset="-128"/>
              </a:rPr>
              <a:t>Estimation Problems</a:t>
            </a:r>
          </a:p>
        </p:txBody>
      </p:sp>
      <p:sp>
        <p:nvSpPr>
          <p:cNvPr id="1089538" name="Rectangle 2"/>
          <p:cNvSpPr>
            <a:spLocks noGrp="1" noChangeArrowheads="1"/>
          </p:cNvSpPr>
          <p:nvPr>
            <p:ph idx="1"/>
          </p:nvPr>
        </p:nvSpPr>
        <p:spPr/>
        <p:txBody>
          <a:bodyPr/>
          <a:lstStyle/>
          <a:p>
            <a:pPr marL="533400" indent="-533400" eaLnBrk="1" hangingPunct="1">
              <a:lnSpc>
                <a:spcPct val="80000"/>
              </a:lnSpc>
            </a:pPr>
            <a:r>
              <a:rPr lang="en-US" sz="2000" dirty="0" smtClean="0">
                <a:solidFill>
                  <a:schemeClr val="tx1"/>
                </a:solidFill>
                <a:ea typeface="ＭＳ Ｐゴシック" pitchFamily="34" charset="-128"/>
              </a:rPr>
              <a:t>Scenario I:</a:t>
            </a:r>
            <a:r>
              <a:rPr lang="en-US" sz="2000" dirty="0" smtClean="0">
                <a:solidFill>
                  <a:srgbClr val="000066"/>
                </a:solidFill>
                <a:ea typeface="ＭＳ Ｐゴシック" pitchFamily="34" charset="-128"/>
              </a:rPr>
              <a:t> Toss one of the coins </a:t>
            </a:r>
            <a:r>
              <a:rPr lang="en-US" sz="2000" dirty="0" smtClean="0">
                <a:solidFill>
                  <a:srgbClr val="0000FF"/>
                </a:solidFill>
                <a:ea typeface="ＭＳ Ｐゴシック" pitchFamily="34" charset="-128"/>
              </a:rPr>
              <a:t>four</a:t>
            </a:r>
            <a:r>
              <a:rPr lang="en-US" sz="2000" dirty="0" smtClean="0">
                <a:solidFill>
                  <a:srgbClr val="000066"/>
                </a:solidFill>
                <a:ea typeface="ＭＳ Ｐゴシック" pitchFamily="34" charset="-128"/>
              </a:rPr>
              <a:t> times.</a:t>
            </a:r>
          </a:p>
          <a:p>
            <a:pPr marL="533400" indent="-533400" eaLnBrk="1" hangingPunct="1">
              <a:lnSpc>
                <a:spcPct val="80000"/>
              </a:lnSpc>
              <a:buFont typeface="Wingdings" pitchFamily="2" charset="2"/>
              <a:buNone/>
            </a:pPr>
            <a:r>
              <a:rPr lang="en-US" sz="2000" dirty="0" smtClean="0">
                <a:solidFill>
                  <a:srgbClr val="0000FF"/>
                </a:solidFill>
                <a:ea typeface="ＭＳ Ｐゴシック" pitchFamily="34" charset="-128"/>
              </a:rPr>
              <a:t>      Observing  HHTH</a:t>
            </a:r>
            <a:r>
              <a:rPr lang="en-US" sz="2000" dirty="0" smtClean="0">
                <a:solidFill>
                  <a:srgbClr val="000066"/>
                </a:solidFill>
                <a:ea typeface="ＭＳ Ｐゴシック" pitchFamily="34" charset="-128"/>
              </a:rPr>
              <a:t> </a:t>
            </a:r>
          </a:p>
          <a:p>
            <a:pPr marL="533400" indent="-533400" eaLnBrk="1" hangingPunct="1">
              <a:lnSpc>
                <a:spcPct val="80000"/>
              </a:lnSpc>
              <a:buFont typeface="Wingdings" pitchFamily="2" charset="2"/>
              <a:buNone/>
            </a:pPr>
            <a:r>
              <a:rPr lang="en-US" sz="2000" dirty="0" smtClean="0">
                <a:solidFill>
                  <a:srgbClr val="000066"/>
                </a:solidFill>
                <a:ea typeface="ＭＳ Ｐゴシック" pitchFamily="34" charset="-128"/>
              </a:rPr>
              <a:t>      </a:t>
            </a:r>
            <a:r>
              <a:rPr lang="en-US" sz="2000" dirty="0" smtClean="0">
                <a:solidFill>
                  <a:srgbClr val="0000FF"/>
                </a:solidFill>
                <a:ea typeface="ＭＳ Ｐゴシック" pitchFamily="34" charset="-128"/>
              </a:rPr>
              <a:t>Question:</a:t>
            </a:r>
            <a:r>
              <a:rPr lang="en-US" sz="2000" dirty="0" smtClean="0">
                <a:solidFill>
                  <a:srgbClr val="000066"/>
                </a:solidFill>
                <a:ea typeface="ＭＳ Ｐゴシック" pitchFamily="34" charset="-128"/>
              </a:rPr>
              <a:t> Which coin is more likely to produce this sequence ? </a:t>
            </a:r>
          </a:p>
          <a:p>
            <a:pPr marL="533400" indent="-533400" eaLnBrk="1" hangingPunct="1">
              <a:lnSpc>
                <a:spcPct val="80000"/>
              </a:lnSpc>
            </a:pPr>
            <a:endParaRPr lang="en-US" sz="2000" dirty="0" smtClean="0">
              <a:solidFill>
                <a:srgbClr val="000066"/>
              </a:solidFill>
              <a:ea typeface="ＭＳ Ｐゴシック" pitchFamily="34" charset="-128"/>
            </a:endParaRPr>
          </a:p>
          <a:p>
            <a:pPr marL="533400" indent="-533400" eaLnBrk="1" hangingPunct="1">
              <a:lnSpc>
                <a:spcPct val="80000"/>
              </a:lnSpc>
            </a:pPr>
            <a:r>
              <a:rPr lang="en-US" sz="2000" dirty="0" smtClean="0">
                <a:solidFill>
                  <a:srgbClr val="000066"/>
                </a:solidFill>
                <a:ea typeface="ＭＳ Ｐゴシック" pitchFamily="34" charset="-128"/>
              </a:rPr>
              <a:t>Scenario II: Toss coin 0. If Head – toss coin 1; otherwise –  toss coin 2</a:t>
            </a:r>
          </a:p>
          <a:p>
            <a:pPr marL="533400" indent="-533400">
              <a:lnSpc>
                <a:spcPct val="80000"/>
              </a:lnSpc>
              <a:buNone/>
            </a:pPr>
            <a:r>
              <a:rPr lang="en-US" sz="2000" dirty="0" smtClean="0">
                <a:solidFill>
                  <a:srgbClr val="000066"/>
                </a:solidFill>
                <a:ea typeface="ＭＳ Ｐゴシック" pitchFamily="34" charset="-128"/>
              </a:rPr>
              <a:t>      </a:t>
            </a:r>
            <a:r>
              <a:rPr lang="en-US" sz="2000" dirty="0" smtClean="0">
                <a:solidFill>
                  <a:srgbClr val="0000FF"/>
                </a:solidFill>
                <a:ea typeface="ＭＳ Ｐゴシック" pitchFamily="34" charset="-128"/>
              </a:rPr>
              <a:t>Observing the sequence  </a:t>
            </a:r>
            <a:r>
              <a:rPr lang="en-US" sz="2000" dirty="0" smtClean="0">
                <a:solidFill>
                  <a:srgbClr val="A50021"/>
                </a:solidFill>
                <a:ea typeface="ＭＳ Ｐゴシック" pitchFamily="34" charset="-128"/>
              </a:rPr>
              <a:t>H</a:t>
            </a:r>
            <a:r>
              <a:rPr lang="en-US" sz="2000" dirty="0" smtClean="0">
                <a:solidFill>
                  <a:srgbClr val="0000FF"/>
                </a:solidFill>
                <a:ea typeface="ＭＳ Ｐゴシック" pitchFamily="34" charset="-128"/>
              </a:rPr>
              <a:t>HHHT,  </a:t>
            </a:r>
            <a:r>
              <a:rPr lang="en-US" sz="2000" dirty="0" smtClean="0">
                <a:solidFill>
                  <a:srgbClr val="A50021"/>
                </a:solidFill>
                <a:ea typeface="ＭＳ Ｐゴシック" pitchFamily="34" charset="-128"/>
              </a:rPr>
              <a:t>T</a:t>
            </a:r>
            <a:r>
              <a:rPr lang="en-US" sz="2000" dirty="0" smtClean="0">
                <a:solidFill>
                  <a:srgbClr val="0000FF"/>
                </a:solidFill>
                <a:ea typeface="ＭＳ Ｐゴシック" pitchFamily="34" charset="-128"/>
              </a:rPr>
              <a:t>HTHT, </a:t>
            </a:r>
            <a:r>
              <a:rPr lang="en-US" sz="2000" dirty="0" smtClean="0">
                <a:solidFill>
                  <a:srgbClr val="A50021"/>
                </a:solidFill>
                <a:ea typeface="ＭＳ Ｐゴシック" pitchFamily="34" charset="-128"/>
              </a:rPr>
              <a:t>H</a:t>
            </a:r>
            <a:r>
              <a:rPr lang="en-US" sz="2000" dirty="0" smtClean="0">
                <a:solidFill>
                  <a:srgbClr val="0000FF"/>
                </a:solidFill>
                <a:ea typeface="ＭＳ Ｐゴシック" pitchFamily="34" charset="-128"/>
              </a:rPr>
              <a:t>HHHT, </a:t>
            </a:r>
            <a:r>
              <a:rPr lang="en-US" sz="2000" dirty="0" smtClean="0">
                <a:solidFill>
                  <a:srgbClr val="A50021"/>
                </a:solidFill>
                <a:ea typeface="ＭＳ Ｐゴシック" pitchFamily="34" charset="-128"/>
              </a:rPr>
              <a:t>H</a:t>
            </a:r>
            <a:r>
              <a:rPr lang="en-US" sz="2000" dirty="0" smtClean="0">
                <a:solidFill>
                  <a:srgbClr val="0000FF"/>
                </a:solidFill>
                <a:ea typeface="ＭＳ Ｐゴシック" pitchFamily="34" charset="-128"/>
              </a:rPr>
              <a:t>HTTH, </a:t>
            </a:r>
            <a:r>
              <a:rPr lang="en-US" sz="2000" dirty="0" smtClean="0">
                <a:solidFill>
                  <a:srgbClr val="A50021"/>
                </a:solidFill>
                <a:ea typeface="ＭＳ Ｐゴシック" pitchFamily="34" charset="-128"/>
              </a:rPr>
              <a:t>T</a:t>
            </a:r>
            <a:r>
              <a:rPr lang="en-US" sz="2000" dirty="0" smtClean="0">
                <a:solidFill>
                  <a:srgbClr val="0000FF"/>
                </a:solidFill>
                <a:ea typeface="ＭＳ Ｐゴシック" pitchFamily="34" charset="-128"/>
              </a:rPr>
              <a:t>HTTH</a:t>
            </a:r>
            <a:endParaRPr lang="en-US" sz="2000" dirty="0">
              <a:solidFill>
                <a:srgbClr val="000066"/>
              </a:solidFill>
              <a:ea typeface="ＭＳ Ｐゴシック" pitchFamily="34" charset="-128"/>
            </a:endParaRPr>
          </a:p>
          <a:p>
            <a:pPr marL="533400" indent="-533400" eaLnBrk="1" hangingPunct="1">
              <a:lnSpc>
                <a:spcPct val="80000"/>
              </a:lnSpc>
              <a:buFont typeface="Wingdings" pitchFamily="2" charset="2"/>
              <a:buNone/>
            </a:pPr>
            <a:r>
              <a:rPr lang="en-US" sz="2000" dirty="0" smtClean="0">
                <a:solidFill>
                  <a:srgbClr val="000066"/>
                </a:solidFill>
                <a:ea typeface="ＭＳ Ｐゴシック" pitchFamily="34" charset="-128"/>
              </a:rPr>
              <a:t>      produced by Coin 0 , Coin1 and Coin2</a:t>
            </a:r>
          </a:p>
          <a:p>
            <a:pPr marL="533400" indent="-533400" eaLnBrk="1" hangingPunct="1">
              <a:lnSpc>
                <a:spcPct val="80000"/>
              </a:lnSpc>
              <a:buFont typeface="Wingdings" pitchFamily="2" charset="2"/>
              <a:buNone/>
            </a:pPr>
            <a:r>
              <a:rPr lang="en-US" sz="2000" dirty="0" smtClean="0">
                <a:solidFill>
                  <a:srgbClr val="000066"/>
                </a:solidFill>
                <a:ea typeface="ＭＳ Ｐゴシック" pitchFamily="34" charset="-128"/>
              </a:rPr>
              <a:t>      </a:t>
            </a:r>
            <a:r>
              <a:rPr lang="en-US" sz="2000" dirty="0" smtClean="0">
                <a:solidFill>
                  <a:srgbClr val="0000FF"/>
                </a:solidFill>
                <a:ea typeface="ＭＳ Ｐゴシック" pitchFamily="34" charset="-128"/>
              </a:rPr>
              <a:t>Question:</a:t>
            </a:r>
            <a:r>
              <a:rPr lang="en-US" sz="2000" dirty="0" smtClean="0">
                <a:solidFill>
                  <a:srgbClr val="000066"/>
                </a:solidFill>
                <a:ea typeface="ＭＳ Ｐゴシック" pitchFamily="34" charset="-128"/>
              </a:rPr>
              <a:t> Estimate most likely values for p, q (the probability of H in each coin) and the probability to use each of the coins (</a:t>
            </a:r>
            <a:r>
              <a:rPr lang="en-US" sz="2000" dirty="0">
                <a:solidFill>
                  <a:srgbClr val="000066"/>
                </a:solidFill>
                <a:latin typeface="Symbol" pitchFamily="18" charset="2"/>
                <a:ea typeface="ＭＳ Ｐゴシック" pitchFamily="34" charset="-128"/>
                <a:sym typeface="Symbol" pitchFamily="18" charset="2"/>
              </a:rPr>
              <a:t>a</a:t>
            </a:r>
            <a:r>
              <a:rPr lang="en-US" sz="2000" dirty="0" smtClean="0">
                <a:solidFill>
                  <a:srgbClr val="000066"/>
                </a:solidFill>
                <a:ea typeface="ＭＳ Ｐゴシック" pitchFamily="34" charset="-128"/>
                <a:sym typeface="Symbol" pitchFamily="18" charset="2"/>
              </a:rPr>
              <a:t>)</a:t>
            </a:r>
          </a:p>
          <a:p>
            <a:pPr marL="533400" indent="-533400" eaLnBrk="1" hangingPunct="1">
              <a:lnSpc>
                <a:spcPct val="80000"/>
              </a:lnSpc>
            </a:pPr>
            <a:endParaRPr lang="en-US" sz="2000" dirty="0" smtClean="0">
              <a:solidFill>
                <a:srgbClr val="000066"/>
              </a:solidFill>
              <a:ea typeface="ＭＳ Ｐゴシック" pitchFamily="34" charset="-128"/>
              <a:sym typeface="Symbol" pitchFamily="18" charset="2"/>
            </a:endParaRPr>
          </a:p>
          <a:p>
            <a:pPr marL="533400" indent="-533400" eaLnBrk="1" hangingPunct="1">
              <a:lnSpc>
                <a:spcPct val="80000"/>
              </a:lnSpc>
            </a:pPr>
            <a:r>
              <a:rPr lang="en-US" sz="2000" dirty="0" smtClean="0">
                <a:solidFill>
                  <a:schemeClr val="tx1"/>
                </a:solidFill>
                <a:ea typeface="ＭＳ Ｐゴシック" pitchFamily="34" charset="-128"/>
              </a:rPr>
              <a:t>Scenario III: Toss coin 0. If Head – toss coin 1, o/w – toss coin 2</a:t>
            </a:r>
          </a:p>
          <a:p>
            <a:pPr marL="533400" indent="-533400">
              <a:lnSpc>
                <a:spcPct val="80000"/>
              </a:lnSpc>
              <a:buNone/>
            </a:pPr>
            <a:r>
              <a:rPr lang="en-US" sz="2000" dirty="0" smtClean="0">
                <a:solidFill>
                  <a:srgbClr val="0000FF"/>
                </a:solidFill>
                <a:ea typeface="ＭＳ Ｐゴシック" pitchFamily="34" charset="-128"/>
              </a:rPr>
              <a:t>      Observing the sequence  HHHT,  HTHT, HHHT, </a:t>
            </a:r>
            <a:r>
              <a:rPr lang="en-US" sz="2000" dirty="0">
                <a:solidFill>
                  <a:srgbClr val="0000FF"/>
                </a:solidFill>
                <a:ea typeface="ＭＳ Ｐゴシック" pitchFamily="34" charset="-128"/>
              </a:rPr>
              <a:t>HTTH, </a:t>
            </a:r>
            <a:r>
              <a:rPr lang="en-US" sz="2000" dirty="0" smtClean="0">
                <a:solidFill>
                  <a:srgbClr val="0000FF"/>
                </a:solidFill>
                <a:ea typeface="ＭＳ Ｐゴシック" pitchFamily="34" charset="-128"/>
              </a:rPr>
              <a:t>HTTH</a:t>
            </a:r>
            <a:endParaRPr lang="en-US" sz="2000" dirty="0" smtClean="0">
              <a:solidFill>
                <a:srgbClr val="000066"/>
              </a:solidFill>
              <a:ea typeface="ＭＳ Ｐゴシック" pitchFamily="34" charset="-128"/>
            </a:endParaRPr>
          </a:p>
          <a:p>
            <a:pPr marL="533400" indent="-533400" eaLnBrk="1" hangingPunct="1">
              <a:lnSpc>
                <a:spcPct val="80000"/>
              </a:lnSpc>
              <a:buFont typeface="Wingdings" pitchFamily="2" charset="2"/>
              <a:buNone/>
            </a:pPr>
            <a:r>
              <a:rPr lang="en-US" sz="2000" dirty="0" smtClean="0">
                <a:solidFill>
                  <a:srgbClr val="000066"/>
                </a:solidFill>
                <a:ea typeface="ＭＳ Ｐゴシック" pitchFamily="34" charset="-128"/>
              </a:rPr>
              <a:t>      each 4 consecutive tosses are produced by Coin 1 or Coin 2 </a:t>
            </a:r>
          </a:p>
          <a:p>
            <a:pPr marL="533400" indent="-533400" eaLnBrk="1" hangingPunct="1">
              <a:lnSpc>
                <a:spcPct val="80000"/>
              </a:lnSpc>
              <a:buFont typeface="Wingdings" pitchFamily="2" charset="2"/>
              <a:buNone/>
            </a:pPr>
            <a:r>
              <a:rPr lang="en-US" sz="2000" dirty="0" smtClean="0">
                <a:solidFill>
                  <a:srgbClr val="000066"/>
                </a:solidFill>
                <a:ea typeface="ＭＳ Ｐゴシック" pitchFamily="34" charset="-128"/>
              </a:rPr>
              <a:t>      </a:t>
            </a:r>
            <a:r>
              <a:rPr lang="en-US" sz="2000" dirty="0" smtClean="0">
                <a:solidFill>
                  <a:srgbClr val="0000FF"/>
                </a:solidFill>
                <a:ea typeface="ＭＳ Ｐゴシック" pitchFamily="34" charset="-128"/>
              </a:rPr>
              <a:t>Question: </a:t>
            </a:r>
            <a:r>
              <a:rPr lang="en-US" sz="2000" dirty="0" smtClean="0">
                <a:solidFill>
                  <a:srgbClr val="000066"/>
                </a:solidFill>
                <a:ea typeface="ＭＳ Ｐゴシック" pitchFamily="34" charset="-128"/>
              </a:rPr>
              <a:t>Estimate most likely values for p, q and </a:t>
            </a:r>
            <a:r>
              <a:rPr lang="en-US" sz="2000" dirty="0">
                <a:solidFill>
                  <a:srgbClr val="000066"/>
                </a:solidFill>
                <a:latin typeface="Symbol" pitchFamily="18" charset="2"/>
                <a:ea typeface="ＭＳ Ｐゴシック" pitchFamily="34" charset="-128"/>
                <a:sym typeface="Symbol" pitchFamily="18" charset="2"/>
              </a:rPr>
              <a:t>a</a:t>
            </a:r>
            <a:endParaRPr lang="en-US" sz="2000" dirty="0" smtClean="0">
              <a:solidFill>
                <a:srgbClr val="000066"/>
              </a:solidFill>
              <a:latin typeface="Symbol" pitchFamily="18" charset="2"/>
              <a:ea typeface="ＭＳ Ｐゴシック" pitchFamily="34" charset="-128"/>
              <a:sym typeface="Symbol" pitchFamily="18" charset="2"/>
            </a:endParaRP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14</a:t>
            </a:fld>
            <a:endParaRPr lang="en-US" dirty="0"/>
          </a:p>
        </p:txBody>
      </p:sp>
      <p:sp>
        <p:nvSpPr>
          <p:cNvPr id="1089540" name="Rectangle 4"/>
          <p:cNvSpPr>
            <a:spLocks noChangeArrowheads="1"/>
          </p:cNvSpPr>
          <p:nvPr/>
        </p:nvSpPr>
        <p:spPr bwMode="auto">
          <a:xfrm>
            <a:off x="76200" y="5476875"/>
            <a:ext cx="624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dirty="0">
                <a:solidFill>
                  <a:srgbClr val="000066"/>
                </a:solidFill>
                <a:latin typeface="+mn-lt"/>
              </a:rPr>
              <a:t>There is no known analytical solution to this </a:t>
            </a:r>
            <a:r>
              <a:rPr lang="en-US" sz="1800" dirty="0" smtClean="0">
                <a:solidFill>
                  <a:srgbClr val="000066"/>
                </a:solidFill>
                <a:latin typeface="+mn-lt"/>
              </a:rPr>
              <a:t>problem</a:t>
            </a:r>
            <a:r>
              <a:rPr lang="en-US" sz="1800" dirty="0">
                <a:solidFill>
                  <a:srgbClr val="000066"/>
                </a:solidFill>
                <a:latin typeface="+mn-lt"/>
              </a:rPr>
              <a:t> </a:t>
            </a:r>
            <a:r>
              <a:rPr lang="en-US" sz="1800" dirty="0" smtClean="0">
                <a:solidFill>
                  <a:srgbClr val="000066"/>
                </a:solidFill>
                <a:latin typeface="+mn-lt"/>
              </a:rPr>
              <a:t>(general setting). That </a:t>
            </a:r>
            <a:r>
              <a:rPr lang="en-US" sz="1800" dirty="0">
                <a:solidFill>
                  <a:srgbClr val="000066"/>
                </a:solidFill>
                <a:latin typeface="+mn-lt"/>
              </a:rPr>
              <a:t>is, it is not known how to compute the values of the parameters so as to maximize the likelihood of the data.</a:t>
            </a:r>
          </a:p>
        </p:txBody>
      </p:sp>
      <p:sp>
        <p:nvSpPr>
          <p:cNvPr id="1089541" name="Oval 5"/>
          <p:cNvSpPr>
            <a:spLocks noChangeArrowheads="1"/>
          </p:cNvSpPr>
          <p:nvPr/>
        </p:nvSpPr>
        <p:spPr bwMode="auto">
          <a:xfrm>
            <a:off x="6048375"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42" name="Oval 6"/>
          <p:cNvSpPr>
            <a:spLocks noChangeArrowheads="1"/>
          </p:cNvSpPr>
          <p:nvPr/>
        </p:nvSpPr>
        <p:spPr bwMode="auto">
          <a:xfrm>
            <a:off x="7405688"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43" name="Oval 7"/>
          <p:cNvSpPr>
            <a:spLocks noChangeArrowheads="1"/>
          </p:cNvSpPr>
          <p:nvPr/>
        </p:nvSpPr>
        <p:spPr bwMode="auto">
          <a:xfrm>
            <a:off x="8001000" y="5181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44" name="Oval 8"/>
          <p:cNvSpPr>
            <a:spLocks noChangeArrowheads="1"/>
          </p:cNvSpPr>
          <p:nvPr/>
        </p:nvSpPr>
        <p:spPr bwMode="auto">
          <a:xfrm>
            <a:off x="8763000"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cxnSp>
        <p:nvCxnSpPr>
          <p:cNvPr id="1089545" name="AutoShape 9"/>
          <p:cNvCxnSpPr>
            <a:cxnSpLocks noChangeShapeType="1"/>
            <a:stCxn id="1089543" idx="4"/>
            <a:endCxn id="1089541" idx="0"/>
          </p:cNvCxnSpPr>
          <p:nvPr/>
        </p:nvCxnSpPr>
        <p:spPr bwMode="auto">
          <a:xfrm flipH="1">
            <a:off x="6124575" y="5334000"/>
            <a:ext cx="1952625" cy="6096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9546" name="AutoShape 10"/>
          <p:cNvCxnSpPr>
            <a:cxnSpLocks noChangeShapeType="1"/>
            <a:stCxn id="1089543" idx="4"/>
            <a:endCxn id="1089542" idx="0"/>
          </p:cNvCxnSpPr>
          <p:nvPr/>
        </p:nvCxnSpPr>
        <p:spPr bwMode="auto">
          <a:xfrm flipH="1">
            <a:off x="7481888" y="5334000"/>
            <a:ext cx="595312" cy="6096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9547" name="AutoShape 11"/>
          <p:cNvCxnSpPr>
            <a:cxnSpLocks noChangeShapeType="1"/>
            <a:stCxn id="1089543" idx="4"/>
            <a:endCxn id="1089544" idx="0"/>
          </p:cNvCxnSpPr>
          <p:nvPr/>
        </p:nvCxnSpPr>
        <p:spPr bwMode="auto">
          <a:xfrm>
            <a:off x="8077200" y="5334000"/>
            <a:ext cx="762000" cy="6096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89548" name="Text Box 12"/>
          <p:cNvSpPr txBox="1">
            <a:spLocks noChangeArrowheads="1"/>
          </p:cNvSpPr>
          <p:nvPr/>
        </p:nvSpPr>
        <p:spPr bwMode="auto">
          <a:xfrm>
            <a:off x="8175625" y="4967288"/>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600" b="1" dirty="0">
                <a:solidFill>
                  <a:srgbClr val="FF0000"/>
                </a:solidFill>
                <a:latin typeface="Tempus Sans ITC" pitchFamily="82" charset="0"/>
              </a:rPr>
              <a:t>Coin 0</a:t>
            </a:r>
            <a:r>
              <a:rPr lang="en-US" sz="1400" dirty="0">
                <a:solidFill>
                  <a:srgbClr val="FF0000"/>
                </a:solidFill>
                <a:latin typeface="Tempus Sans ITC" pitchFamily="82" charset="0"/>
              </a:rPr>
              <a:t> </a:t>
            </a:r>
          </a:p>
        </p:txBody>
      </p:sp>
      <p:sp>
        <p:nvSpPr>
          <p:cNvPr id="1089549" name="Oval 13"/>
          <p:cNvSpPr>
            <a:spLocks noChangeArrowheads="1"/>
          </p:cNvSpPr>
          <p:nvPr/>
        </p:nvSpPr>
        <p:spPr bwMode="auto">
          <a:xfrm>
            <a:off x="6054725"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50" name="Oval 14"/>
          <p:cNvSpPr>
            <a:spLocks noChangeArrowheads="1"/>
          </p:cNvSpPr>
          <p:nvPr/>
        </p:nvSpPr>
        <p:spPr bwMode="auto">
          <a:xfrm>
            <a:off x="7412038"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51" name="Oval 15"/>
          <p:cNvSpPr>
            <a:spLocks noChangeArrowheads="1"/>
          </p:cNvSpPr>
          <p:nvPr/>
        </p:nvSpPr>
        <p:spPr bwMode="auto">
          <a:xfrm>
            <a:off x="8769350"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52" name="Text Box 16"/>
          <p:cNvSpPr txBox="1">
            <a:spLocks noChangeArrowheads="1"/>
          </p:cNvSpPr>
          <p:nvPr/>
        </p:nvSpPr>
        <p:spPr bwMode="auto">
          <a:xfrm>
            <a:off x="5934075" y="606425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600" b="1">
                <a:solidFill>
                  <a:srgbClr val="FF0000"/>
                </a:solidFill>
                <a:latin typeface="Tempus Sans ITC" pitchFamily="82" charset="0"/>
              </a:rPr>
              <a:t>1</a:t>
            </a:r>
            <a:r>
              <a:rPr lang="en-US" sz="1600" b="1" baseline="30000">
                <a:solidFill>
                  <a:srgbClr val="FF0000"/>
                </a:solidFill>
                <a:latin typeface="Tempus Sans ITC" pitchFamily="82" charset="0"/>
              </a:rPr>
              <a:t>st</a:t>
            </a:r>
            <a:r>
              <a:rPr lang="en-US" sz="1600" b="1">
                <a:solidFill>
                  <a:srgbClr val="FF0000"/>
                </a:solidFill>
                <a:latin typeface="Tempus Sans ITC" pitchFamily="82" charset="0"/>
              </a:rPr>
              <a:t> toss</a:t>
            </a:r>
            <a:endParaRPr lang="en-US" sz="1400">
              <a:solidFill>
                <a:srgbClr val="FF0000"/>
              </a:solidFill>
              <a:latin typeface="Tempus Sans ITC" pitchFamily="82" charset="0"/>
            </a:endParaRPr>
          </a:p>
        </p:txBody>
      </p:sp>
      <p:sp>
        <p:nvSpPr>
          <p:cNvPr id="1089553" name="Text Box 17"/>
          <p:cNvSpPr txBox="1">
            <a:spLocks noChangeArrowheads="1"/>
          </p:cNvSpPr>
          <p:nvPr/>
        </p:nvSpPr>
        <p:spPr bwMode="auto">
          <a:xfrm>
            <a:off x="6781800" y="6054725"/>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600" b="1">
                <a:solidFill>
                  <a:srgbClr val="FF0000"/>
                </a:solidFill>
                <a:latin typeface="Tempus Sans ITC" pitchFamily="82" charset="0"/>
              </a:rPr>
              <a:t>2</a:t>
            </a:r>
            <a:r>
              <a:rPr lang="en-US" sz="1600" b="1" baseline="30000">
                <a:solidFill>
                  <a:srgbClr val="FF0000"/>
                </a:solidFill>
                <a:latin typeface="Tempus Sans ITC" pitchFamily="82" charset="0"/>
              </a:rPr>
              <a:t>nd</a:t>
            </a:r>
            <a:r>
              <a:rPr lang="en-US" sz="1600" b="1">
                <a:solidFill>
                  <a:srgbClr val="FF0000"/>
                </a:solidFill>
                <a:latin typeface="Tempus Sans ITC" pitchFamily="82" charset="0"/>
              </a:rPr>
              <a:t> toss</a:t>
            </a:r>
            <a:endParaRPr lang="en-US" sz="1400">
              <a:solidFill>
                <a:srgbClr val="FF0000"/>
              </a:solidFill>
              <a:latin typeface="Tempus Sans ITC" pitchFamily="82" charset="0"/>
            </a:endParaRPr>
          </a:p>
        </p:txBody>
      </p:sp>
      <p:sp>
        <p:nvSpPr>
          <p:cNvPr id="1089554" name="Text Box 18"/>
          <p:cNvSpPr txBox="1">
            <a:spLocks noChangeArrowheads="1"/>
          </p:cNvSpPr>
          <p:nvPr/>
        </p:nvSpPr>
        <p:spPr bwMode="auto">
          <a:xfrm>
            <a:off x="7816850" y="5988050"/>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600" b="1" dirty="0" smtClean="0">
                <a:solidFill>
                  <a:srgbClr val="FF0000"/>
                </a:solidFill>
                <a:latin typeface="Tempus Sans ITC" pitchFamily="82" charset="0"/>
              </a:rPr>
              <a:t>4th  </a:t>
            </a:r>
            <a:r>
              <a:rPr lang="en-US" sz="1600" b="1" dirty="0">
                <a:solidFill>
                  <a:srgbClr val="FF0000"/>
                </a:solidFill>
                <a:latin typeface="Tempus Sans ITC" pitchFamily="82" charset="0"/>
              </a:rPr>
              <a:t>toss</a:t>
            </a:r>
            <a:endParaRPr lang="en-US" sz="1400" dirty="0">
              <a:solidFill>
                <a:srgbClr val="FF0000"/>
              </a:solidFill>
              <a:latin typeface="Tempus Sans ITC" pitchFamily="82" charset="0"/>
            </a:endParaRPr>
          </a:p>
        </p:txBody>
      </p:sp>
    </p:spTree>
    <p:extLst>
      <p:ext uri="{BB962C8B-B14F-4D97-AF65-F5344CB8AC3E}">
        <p14:creationId xmlns:p14="http://schemas.microsoft.com/office/powerpoint/2010/main" val="138563485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95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953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953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9538">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953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953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9538">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9538">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95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95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95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95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895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895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895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895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895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95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895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95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95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95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89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40" grpId="0"/>
      <p:bldP spid="1089541" grpId="0" animBg="1"/>
      <p:bldP spid="1089542" grpId="0" animBg="1"/>
      <p:bldP spid="1089543" grpId="0" animBg="1"/>
      <p:bldP spid="1089544" grpId="0" animBg="1"/>
      <p:bldP spid="1089548" grpId="0"/>
      <p:bldP spid="1089549" grpId="0" animBg="1"/>
      <p:bldP spid="1089550" grpId="0" animBg="1"/>
      <p:bldP spid="1089551" grpId="0" animBg="1"/>
      <p:bldP spid="1089552" grpId="0"/>
      <p:bldP spid="1089553" grpId="0"/>
      <p:bldP spid="108955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ea typeface="ＭＳ Ｐゴシック" pitchFamily="34" charset="-128"/>
              </a:rPr>
              <a:t>Key Intuition (1)</a:t>
            </a:r>
            <a:endParaRPr lang="en-US" smtClean="0">
              <a:solidFill>
                <a:srgbClr val="FF00FF"/>
              </a:solidFill>
              <a:ea typeface="ＭＳ Ｐゴシック" pitchFamily="34" charset="-128"/>
            </a:endParaRPr>
          </a:p>
        </p:txBody>
      </p:sp>
      <p:sp>
        <p:nvSpPr>
          <p:cNvPr id="1090563" name="Rectangle 3"/>
          <p:cNvSpPr>
            <a:spLocks noGrp="1" noChangeArrowheads="1"/>
          </p:cNvSpPr>
          <p:nvPr>
            <p:ph idx="1"/>
          </p:nvPr>
        </p:nvSpPr>
        <p:spPr/>
        <p:txBody>
          <a:bodyPr/>
          <a:lstStyle/>
          <a:p>
            <a:pPr marL="533400" indent="-533400" eaLnBrk="1" hangingPunct="1">
              <a:lnSpc>
                <a:spcPct val="90000"/>
              </a:lnSpc>
            </a:pPr>
            <a:r>
              <a:rPr lang="en-US" sz="2000" dirty="0" smtClean="0">
                <a:solidFill>
                  <a:srgbClr val="000066"/>
                </a:solidFill>
                <a:ea typeface="ＭＳ Ｐゴシック" pitchFamily="34" charset="-128"/>
              </a:rPr>
              <a:t>If we knew which of the data points (HHHT), (HTHT), (HTTH)  came from Coin1 and which from Coin2, there was no problem.</a:t>
            </a:r>
          </a:p>
          <a:p>
            <a:pPr marL="533400" indent="-533400" eaLnBrk="1" hangingPunct="1">
              <a:lnSpc>
                <a:spcPct val="90000"/>
              </a:lnSpc>
            </a:pPr>
            <a:endParaRPr lang="en-US" sz="2000" dirty="0" smtClean="0">
              <a:solidFill>
                <a:srgbClr val="000066"/>
              </a:solidFill>
              <a:ea typeface="ＭＳ Ｐゴシック" pitchFamily="34" charset="-128"/>
            </a:endParaRPr>
          </a:p>
          <a:p>
            <a:pPr marL="533400" indent="-533400" eaLnBrk="1" hangingPunct="1">
              <a:lnSpc>
                <a:spcPct val="90000"/>
              </a:lnSpc>
            </a:pPr>
            <a:r>
              <a:rPr lang="en-US" sz="2000" dirty="0" smtClean="0">
                <a:solidFill>
                  <a:srgbClr val="000066"/>
                </a:solidFill>
                <a:ea typeface="ＭＳ Ｐゴシック" pitchFamily="34" charset="-128"/>
              </a:rPr>
              <a:t>Recall that the “simple” estimation is the </a:t>
            </a:r>
            <a:r>
              <a:rPr lang="en-US" sz="2000" dirty="0" smtClean="0">
                <a:solidFill>
                  <a:srgbClr val="0000FF"/>
                </a:solidFill>
                <a:ea typeface="ＭＳ Ｐゴシック" pitchFamily="34" charset="-128"/>
              </a:rPr>
              <a:t>ML estimation</a:t>
            </a:r>
            <a:r>
              <a:rPr lang="en-US" sz="2000" dirty="0" smtClean="0">
                <a:solidFill>
                  <a:srgbClr val="000066"/>
                </a:solidFill>
                <a:ea typeface="ＭＳ Ｐゴシック" pitchFamily="34" charset="-128"/>
              </a:rPr>
              <a:t>:</a:t>
            </a:r>
          </a:p>
          <a:p>
            <a:pPr marL="533400" indent="-533400" eaLnBrk="1" hangingPunct="1">
              <a:lnSpc>
                <a:spcPct val="90000"/>
              </a:lnSpc>
            </a:pPr>
            <a:r>
              <a:rPr lang="en-US" sz="2000" dirty="0" smtClean="0">
                <a:solidFill>
                  <a:srgbClr val="000066"/>
                </a:solidFill>
                <a:ea typeface="ＭＳ Ｐゴシック" pitchFamily="34" charset="-128"/>
              </a:rPr>
              <a:t>Assume that you toss a (p,1-p) coin m times and get k Heads m-k Tails.</a:t>
            </a:r>
          </a:p>
          <a:p>
            <a:pPr marL="533400" indent="-533400" eaLnBrk="1" hangingPunct="1">
              <a:lnSpc>
                <a:spcPct val="90000"/>
              </a:lnSpc>
              <a:buFont typeface="Wingdings" pitchFamily="2" charset="2"/>
              <a:buNone/>
            </a:pPr>
            <a:r>
              <a:rPr lang="en-US" sz="2000" dirty="0" smtClean="0">
                <a:solidFill>
                  <a:srgbClr val="000066"/>
                </a:solidFill>
                <a:ea typeface="ＭＳ Ｐゴシック" pitchFamily="34" charset="-128"/>
              </a:rPr>
              <a:t>        </a:t>
            </a:r>
          </a:p>
          <a:p>
            <a:pPr marL="533400" indent="-533400" algn="ctr" eaLnBrk="1" hangingPunct="1">
              <a:lnSpc>
                <a:spcPct val="90000"/>
              </a:lnSpc>
              <a:buFont typeface="Wingdings" pitchFamily="2" charset="2"/>
              <a:buNone/>
            </a:pPr>
            <a:r>
              <a:rPr lang="en-US" sz="2000" dirty="0" smtClean="0">
                <a:ea typeface="ＭＳ Ｐゴシック" pitchFamily="34" charset="-128"/>
              </a:rPr>
              <a:t>log[P(</a:t>
            </a:r>
            <a:r>
              <a:rPr lang="en-US" sz="2000" dirty="0" err="1" smtClean="0">
                <a:ea typeface="ＭＳ Ｐゴシック" pitchFamily="34" charset="-128"/>
              </a:rPr>
              <a:t>D|p</a:t>
            </a:r>
            <a:r>
              <a:rPr lang="en-US" sz="2000" dirty="0" smtClean="0">
                <a:ea typeface="ＭＳ Ｐゴシック" pitchFamily="34" charset="-128"/>
              </a:rPr>
              <a:t>)] = log [ </a:t>
            </a:r>
            <a:r>
              <a:rPr lang="en-US" sz="2000" dirty="0" err="1" smtClean="0">
                <a:ea typeface="ＭＳ Ｐゴシック" pitchFamily="34" charset="-128"/>
              </a:rPr>
              <a:t>p</a:t>
            </a:r>
            <a:r>
              <a:rPr lang="en-US" sz="2000" baseline="30000" dirty="0" err="1" smtClean="0">
                <a:ea typeface="ＭＳ Ｐゴシック" pitchFamily="34" charset="-128"/>
              </a:rPr>
              <a:t>k</a:t>
            </a:r>
            <a:r>
              <a:rPr lang="en-US" sz="2000" dirty="0" smtClean="0">
                <a:ea typeface="ＭＳ Ｐゴシック" pitchFamily="34" charset="-128"/>
              </a:rPr>
              <a:t> (1-p)</a:t>
            </a:r>
            <a:r>
              <a:rPr lang="en-US" sz="2000" baseline="30000" dirty="0" smtClean="0">
                <a:ea typeface="ＭＳ Ｐゴシック" pitchFamily="34" charset="-128"/>
              </a:rPr>
              <a:t>m-k</a:t>
            </a:r>
            <a:r>
              <a:rPr lang="en-US" sz="2000" dirty="0" smtClean="0">
                <a:ea typeface="ＭＳ Ｐゴシック" pitchFamily="34" charset="-128"/>
              </a:rPr>
              <a:t> ]= k log p + (m-k) log (1-p) </a:t>
            </a:r>
          </a:p>
          <a:p>
            <a:pPr marL="533400" indent="-533400" eaLnBrk="1" hangingPunct="1">
              <a:lnSpc>
                <a:spcPct val="90000"/>
              </a:lnSpc>
            </a:pPr>
            <a:endParaRPr lang="en-US" sz="2000" dirty="0" smtClean="0">
              <a:ea typeface="ＭＳ Ｐゴシック" pitchFamily="34" charset="-128"/>
            </a:endParaRPr>
          </a:p>
          <a:p>
            <a:pPr marL="533400" indent="-533400" eaLnBrk="1" hangingPunct="1">
              <a:lnSpc>
                <a:spcPct val="90000"/>
              </a:lnSpc>
            </a:pPr>
            <a:r>
              <a:rPr lang="en-US" sz="2000" dirty="0" smtClean="0">
                <a:solidFill>
                  <a:srgbClr val="000066"/>
                </a:solidFill>
                <a:ea typeface="ＭＳ Ｐゴシック" pitchFamily="34" charset="-128"/>
              </a:rPr>
              <a:t>To maximize, set the derivative w.r.t. p equal to 0:</a:t>
            </a:r>
          </a:p>
          <a:p>
            <a:pPr marL="533400" indent="-533400" eaLnBrk="1" hangingPunct="1">
              <a:lnSpc>
                <a:spcPct val="90000"/>
              </a:lnSpc>
            </a:pPr>
            <a:endParaRPr lang="en-US" sz="2000" dirty="0" smtClean="0">
              <a:solidFill>
                <a:srgbClr val="000066"/>
              </a:solidFill>
              <a:ea typeface="ＭＳ Ｐゴシック" pitchFamily="34" charset="-128"/>
            </a:endParaRPr>
          </a:p>
          <a:p>
            <a:pPr marL="533400" indent="-533400" algn="ctr" eaLnBrk="1" hangingPunct="1">
              <a:lnSpc>
                <a:spcPct val="90000"/>
              </a:lnSpc>
              <a:buFont typeface="Wingdings" pitchFamily="2" charset="2"/>
              <a:buNone/>
            </a:pPr>
            <a:r>
              <a:rPr lang="en-US" sz="2000" dirty="0" smtClean="0">
                <a:ea typeface="ＭＳ Ｐゴシック" pitchFamily="34" charset="-128"/>
              </a:rPr>
              <a:t>d log P(</a:t>
            </a:r>
            <a:r>
              <a:rPr lang="en-US" sz="2000" dirty="0" err="1" smtClean="0">
                <a:ea typeface="ＭＳ Ｐゴシック" pitchFamily="34" charset="-128"/>
              </a:rPr>
              <a:t>D|p</a:t>
            </a:r>
            <a:r>
              <a:rPr lang="en-US" sz="2000" dirty="0" smtClean="0">
                <a:ea typeface="ＭＳ Ｐゴシック" pitchFamily="34" charset="-128"/>
              </a:rPr>
              <a:t>)/</a:t>
            </a:r>
            <a:r>
              <a:rPr lang="en-US" sz="2000" dirty="0" err="1" smtClean="0">
                <a:ea typeface="ＭＳ Ｐゴシック" pitchFamily="34" charset="-128"/>
              </a:rPr>
              <a:t>dp</a:t>
            </a:r>
            <a:r>
              <a:rPr lang="en-US" sz="2000" dirty="0" smtClean="0">
                <a:ea typeface="ＭＳ Ｐゴシック" pitchFamily="34" charset="-128"/>
              </a:rPr>
              <a:t> = k/p – (m-k)/(1-p) = 0</a:t>
            </a:r>
          </a:p>
          <a:p>
            <a:pPr marL="533400" indent="-533400" eaLnBrk="1" hangingPunct="1">
              <a:lnSpc>
                <a:spcPct val="90000"/>
              </a:lnSpc>
            </a:pPr>
            <a:endParaRPr lang="en-US" sz="2000" dirty="0" smtClean="0">
              <a:solidFill>
                <a:srgbClr val="000066"/>
              </a:solidFill>
              <a:ea typeface="ＭＳ Ｐゴシック" pitchFamily="34" charset="-128"/>
            </a:endParaRPr>
          </a:p>
          <a:p>
            <a:pPr marL="533400" indent="-533400" eaLnBrk="1" hangingPunct="1">
              <a:lnSpc>
                <a:spcPct val="90000"/>
              </a:lnSpc>
            </a:pPr>
            <a:r>
              <a:rPr lang="en-US" sz="2000" dirty="0" smtClean="0">
                <a:solidFill>
                  <a:srgbClr val="000066"/>
                </a:solidFill>
                <a:ea typeface="ＭＳ Ｐゴシック" pitchFamily="34" charset="-128"/>
              </a:rPr>
              <a:t> Solving this for p, gives:      </a:t>
            </a:r>
            <a:r>
              <a:rPr lang="en-US" sz="2000" dirty="0" smtClean="0">
                <a:solidFill>
                  <a:srgbClr val="0000FF"/>
                </a:solidFill>
                <a:ea typeface="ＭＳ Ｐゴシック" pitchFamily="34" charset="-128"/>
              </a:rPr>
              <a:t>p=k/m</a:t>
            </a:r>
            <a:endParaRPr lang="en-US" sz="2000" dirty="0" smtClean="0">
              <a:solidFill>
                <a:srgbClr val="000066"/>
              </a:solidFill>
              <a:ea typeface="ＭＳ Ｐゴシック" pitchFamily="34" charset="-128"/>
            </a:endParaRP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15</a:t>
            </a:fld>
            <a:endParaRPr lang="en-US" dirty="0"/>
          </a:p>
        </p:txBody>
      </p:sp>
    </p:spTree>
    <p:extLst>
      <p:ext uri="{BB962C8B-B14F-4D97-AF65-F5344CB8AC3E}">
        <p14:creationId xmlns:p14="http://schemas.microsoft.com/office/powerpoint/2010/main" val="3482573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056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9056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9056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9056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9056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9056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905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ea typeface="ＭＳ Ｐゴシック" pitchFamily="34" charset="-128"/>
              </a:rPr>
              <a:t>Key Intuition (2)</a:t>
            </a:r>
            <a:endParaRPr lang="en-US" dirty="0" smtClean="0">
              <a:solidFill>
                <a:srgbClr val="FF00FF"/>
              </a:solidFill>
              <a:ea typeface="ＭＳ Ｐゴシック" pitchFamily="34" charset="-128"/>
            </a:endParaRPr>
          </a:p>
        </p:txBody>
      </p:sp>
      <p:sp>
        <p:nvSpPr>
          <p:cNvPr id="1121283" name="Rectangle 3"/>
          <p:cNvSpPr>
            <a:spLocks noGrp="1" noChangeArrowheads="1"/>
          </p:cNvSpPr>
          <p:nvPr>
            <p:ph idx="1"/>
          </p:nvPr>
        </p:nvSpPr>
        <p:spPr/>
        <p:txBody>
          <a:bodyPr/>
          <a:lstStyle/>
          <a:p>
            <a:pPr marL="533400" indent="-533400" eaLnBrk="1" hangingPunct="1"/>
            <a:r>
              <a:rPr lang="en-US" sz="2000" dirty="0" smtClean="0">
                <a:solidFill>
                  <a:srgbClr val="000066"/>
                </a:solidFill>
                <a:ea typeface="ＭＳ Ｐゴシック" pitchFamily="34" charset="-128"/>
              </a:rPr>
              <a:t>If we knew which of the data points (HHHT), (HTHT), (HTTH)  came from Coin1 and which from Coin2, there was no problem.</a:t>
            </a:r>
          </a:p>
          <a:p>
            <a:pPr marL="533400" indent="-533400" eaLnBrk="1" hangingPunct="1"/>
            <a:r>
              <a:rPr lang="en-US" sz="2000" dirty="0" smtClean="0">
                <a:solidFill>
                  <a:srgbClr val="000066"/>
                </a:solidFill>
                <a:ea typeface="ＭＳ Ｐゴシック" pitchFamily="34" charset="-128"/>
              </a:rPr>
              <a:t>Instead, use an iterative approach for estimating the parameters:</a:t>
            </a:r>
          </a:p>
          <a:p>
            <a:pPr marL="933450" lvl="1" indent="-533400" eaLnBrk="1" hangingPunct="1"/>
            <a:r>
              <a:rPr lang="en-US" sz="1800" dirty="0" smtClean="0">
                <a:solidFill>
                  <a:srgbClr val="FF0000"/>
                </a:solidFill>
                <a:ea typeface="ＭＳ Ｐゴシック" pitchFamily="34" charset="-128"/>
              </a:rPr>
              <a:t>Guess</a:t>
            </a:r>
            <a:r>
              <a:rPr lang="en-US" sz="1800" dirty="0" smtClean="0">
                <a:solidFill>
                  <a:srgbClr val="0000FF"/>
                </a:solidFill>
                <a:ea typeface="ＭＳ Ｐゴシック" pitchFamily="34" charset="-128"/>
              </a:rPr>
              <a:t> the probability that a given data point came from Coin 1 or 2;   Generate fictional </a:t>
            </a:r>
            <a:r>
              <a:rPr lang="en-US" sz="1800" dirty="0" smtClean="0">
                <a:solidFill>
                  <a:srgbClr val="FF0000"/>
                </a:solidFill>
                <a:ea typeface="ＭＳ Ｐゴシック" pitchFamily="34" charset="-128"/>
              </a:rPr>
              <a:t>label</a:t>
            </a:r>
            <a:r>
              <a:rPr lang="en-US" sz="1800" dirty="0" smtClean="0">
                <a:solidFill>
                  <a:srgbClr val="0000FF"/>
                </a:solidFill>
                <a:ea typeface="ＭＳ Ｐゴシック" pitchFamily="34" charset="-128"/>
              </a:rPr>
              <a:t>s, weighted according to this probability.</a:t>
            </a:r>
            <a:endParaRPr lang="en-US" sz="1800" dirty="0" smtClean="0">
              <a:solidFill>
                <a:srgbClr val="0000FF"/>
              </a:solidFill>
              <a:ea typeface="ＭＳ Ｐゴシック" pitchFamily="34" charset="-128"/>
              <a:sym typeface="Symbol" pitchFamily="18" charset="2"/>
            </a:endParaRPr>
          </a:p>
          <a:p>
            <a:pPr marL="933450" lvl="1" indent="-533400" eaLnBrk="1" hangingPunct="1"/>
            <a:r>
              <a:rPr lang="en-US" sz="1800" dirty="0" smtClean="0">
                <a:solidFill>
                  <a:srgbClr val="000066"/>
                </a:solidFill>
                <a:ea typeface="ＭＳ Ｐゴシック" pitchFamily="34" charset="-128"/>
              </a:rPr>
              <a:t>Now, compute the </a:t>
            </a:r>
            <a:r>
              <a:rPr lang="en-US" sz="1800" dirty="0" smtClean="0">
                <a:solidFill>
                  <a:srgbClr val="FF0000"/>
                </a:solidFill>
                <a:ea typeface="ＭＳ Ｐゴシック" pitchFamily="34" charset="-128"/>
              </a:rPr>
              <a:t>most likely value </a:t>
            </a:r>
            <a:r>
              <a:rPr lang="en-US" sz="1800" dirty="0" smtClean="0">
                <a:solidFill>
                  <a:srgbClr val="000066"/>
                </a:solidFill>
                <a:ea typeface="ＭＳ Ｐゴシック" pitchFamily="34" charset="-128"/>
              </a:rPr>
              <a:t>of the parameters. [recall NB example]</a:t>
            </a:r>
          </a:p>
          <a:p>
            <a:pPr marL="933450" lvl="1" indent="-533400" eaLnBrk="1" hangingPunct="1"/>
            <a:r>
              <a:rPr lang="en-US" sz="1800" dirty="0" smtClean="0">
                <a:solidFill>
                  <a:srgbClr val="0000FF"/>
                </a:solidFill>
                <a:ea typeface="ＭＳ Ｐゴシック" pitchFamily="34" charset="-128"/>
              </a:rPr>
              <a:t>Compute the likelihood of the data given this model.</a:t>
            </a:r>
          </a:p>
          <a:p>
            <a:pPr marL="933450" lvl="1" indent="-533400" eaLnBrk="1" hangingPunct="1"/>
            <a:r>
              <a:rPr lang="en-US" sz="1800" dirty="0" smtClean="0">
                <a:solidFill>
                  <a:srgbClr val="000066"/>
                </a:solidFill>
                <a:ea typeface="ＭＳ Ｐゴシック" pitchFamily="34" charset="-128"/>
              </a:rPr>
              <a:t>Re-estimate the initial parameter setting: set them to maximize  the likelihood of the data.</a:t>
            </a:r>
          </a:p>
          <a:p>
            <a:pPr marL="533400" indent="-533400" algn="ctr" eaLnBrk="1" hangingPunct="1">
              <a:buFont typeface="Wingdings" pitchFamily="2" charset="2"/>
              <a:buNone/>
            </a:pPr>
            <a:r>
              <a:rPr lang="en-US" sz="2000" dirty="0" smtClean="0">
                <a:solidFill>
                  <a:srgbClr val="000066"/>
                </a:solidFill>
                <a:ea typeface="ＭＳ Ｐゴシック" pitchFamily="34" charset="-128"/>
              </a:rPr>
              <a:t>            </a:t>
            </a:r>
            <a:r>
              <a:rPr lang="en-US" sz="2000" dirty="0" smtClean="0">
                <a:solidFill>
                  <a:srgbClr val="FF0000"/>
                </a:solidFill>
                <a:ea typeface="ＭＳ Ｐゴシック" pitchFamily="34" charset="-128"/>
              </a:rPr>
              <a:t>(</a:t>
            </a:r>
            <a:r>
              <a:rPr lang="en-US" sz="2000" dirty="0" smtClean="0">
                <a:solidFill>
                  <a:schemeClr val="hlink"/>
                </a:solidFill>
                <a:ea typeface="ＭＳ Ｐゴシック" pitchFamily="34" charset="-128"/>
              </a:rPr>
              <a:t>Labels </a:t>
            </a:r>
            <a:r>
              <a:rPr lang="en-US" sz="2000" dirty="0" smtClean="0">
                <a:solidFill>
                  <a:schemeClr val="hlink"/>
                </a:solidFill>
                <a:ea typeface="ＭＳ Ｐゴシック" pitchFamily="34" charset="-128"/>
                <a:sym typeface="Wingdings" pitchFamily="2" charset="2"/>
              </a:rPr>
              <a:t> Model Parameters</a:t>
            </a:r>
            <a:r>
              <a:rPr lang="en-US" sz="2000" dirty="0" smtClean="0">
                <a:solidFill>
                  <a:srgbClr val="FF0000"/>
                </a:solidFill>
                <a:ea typeface="ＭＳ Ｐゴシック" pitchFamily="34" charset="-128"/>
                <a:sym typeface="Wingdings" pitchFamily="2" charset="2"/>
              </a:rPr>
              <a:t>)</a:t>
            </a:r>
            <a:r>
              <a:rPr lang="en-US" sz="2000" dirty="0" smtClean="0">
                <a:solidFill>
                  <a:schemeClr val="hlink"/>
                </a:solidFill>
                <a:ea typeface="ＭＳ Ｐゴシック" pitchFamily="34" charset="-128"/>
                <a:sym typeface="Wingdings" pitchFamily="2" charset="2"/>
              </a:rPr>
              <a:t> Likelihood of the data</a:t>
            </a:r>
            <a:endParaRPr lang="en-US" sz="2000" dirty="0" smtClean="0">
              <a:solidFill>
                <a:schemeClr val="hlink"/>
              </a:solidFill>
              <a:ea typeface="ＭＳ Ｐゴシック" pitchFamily="34" charset="-128"/>
            </a:endParaRPr>
          </a:p>
          <a:p>
            <a:pPr marL="533400" indent="-533400" eaLnBrk="1" hangingPunct="1"/>
            <a:r>
              <a:rPr lang="en-US" sz="2000" dirty="0" smtClean="0">
                <a:solidFill>
                  <a:srgbClr val="0000FF"/>
                </a:solidFill>
                <a:ea typeface="ＭＳ Ｐゴシック" pitchFamily="34" charset="-128"/>
              </a:rPr>
              <a:t>This process can be iterated and can be shown to converge to a local maximum of the likelihood function</a:t>
            </a: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16</a:t>
            </a:fld>
            <a:endParaRPr lang="en-US" dirty="0"/>
          </a:p>
        </p:txBody>
      </p:sp>
    </p:spTree>
    <p:extLst>
      <p:ext uri="{BB962C8B-B14F-4D97-AF65-F5344CB8AC3E}">
        <p14:creationId xmlns:p14="http://schemas.microsoft.com/office/powerpoint/2010/main" val="17551986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1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smtClean="0">
                <a:ea typeface="ＭＳ Ｐゴシック" pitchFamily="34" charset="-128"/>
              </a:rPr>
              <a:t>EM Algorithm (Coins) -I</a:t>
            </a:r>
            <a:endParaRPr lang="en-US" smtClean="0">
              <a:solidFill>
                <a:srgbClr val="FF00FF"/>
              </a:solidFill>
              <a:ea typeface="ＭＳ Ｐゴシック" pitchFamily="34" charset="-128"/>
            </a:endParaRPr>
          </a:p>
        </p:txBody>
      </p:sp>
      <p:graphicFrame>
        <p:nvGraphicFramePr>
          <p:cNvPr id="39938" name="Object 2"/>
          <p:cNvGraphicFramePr>
            <a:graphicFrameLocks noGrp="1" noChangeAspect="1"/>
          </p:cNvGraphicFramePr>
          <p:nvPr>
            <p:ph idx="1"/>
            <p:extLst>
              <p:ext uri="{D42A27DB-BD31-4B8C-83A1-F6EECF244321}">
                <p14:modId xmlns:p14="http://schemas.microsoft.com/office/powerpoint/2010/main" val="2089240733"/>
              </p:ext>
            </p:extLst>
          </p:nvPr>
        </p:nvGraphicFramePr>
        <p:xfrm>
          <a:off x="2133493" y="4419600"/>
          <a:ext cx="4877014" cy="1771650"/>
        </p:xfrm>
        <a:graphic>
          <a:graphicData uri="http://schemas.openxmlformats.org/presentationml/2006/ole">
            <mc:AlternateContent xmlns:mc="http://schemas.openxmlformats.org/markup-compatibility/2006">
              <mc:Choice xmlns:v="urn:schemas-microsoft-com:vml" Requires="v">
                <p:oleObj spid="_x0000_s7173" name="Equation" r:id="rId4" imgW="3111480" imgH="1130040" progId="Equation.3">
                  <p:embed/>
                </p:oleObj>
              </mc:Choice>
              <mc:Fallback>
                <p:oleObj name="Equation" r:id="rId4" imgW="3111480" imgH="1130040" progId="Equation.3">
                  <p:embed/>
                  <p:pic>
                    <p:nvPicPr>
                      <p:cNvPr id="39938" name="Object 2"/>
                      <p:cNvPicPr>
                        <a:picLocks noChangeAspect="1" noChangeArrowheads="1"/>
                      </p:cNvPicPr>
                      <p:nvPr/>
                    </p:nvPicPr>
                    <p:blipFill>
                      <a:blip r:embed="rId5"/>
                      <a:srcRect/>
                      <a:stretch>
                        <a:fillRect/>
                      </a:stretch>
                    </p:blipFill>
                    <p:spPr bwMode="auto">
                      <a:xfrm>
                        <a:off x="2133493" y="4419600"/>
                        <a:ext cx="4877014" cy="1771650"/>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17</a:t>
            </a:fld>
            <a:endParaRPr lang="en-US" dirty="0"/>
          </a:p>
        </p:txBody>
      </p:sp>
      <p:sp>
        <p:nvSpPr>
          <p:cNvPr id="39941" name="Rectangle 3"/>
          <p:cNvSpPr>
            <a:spLocks noGrp="1" noChangeArrowheads="1"/>
          </p:cNvSpPr>
          <p:nvPr>
            <p:ph type="body" sz="half" idx="4294967295"/>
          </p:nvPr>
        </p:nvSpPr>
        <p:spPr>
          <a:xfrm>
            <a:off x="76200" y="1295400"/>
            <a:ext cx="8001000" cy="4800600"/>
          </a:xfrm>
        </p:spPr>
        <p:txBody>
          <a:bodyPr/>
          <a:lstStyle/>
          <a:p>
            <a:pPr marL="533400" indent="-533400" eaLnBrk="1" hangingPunct="1"/>
            <a:r>
              <a:rPr lang="en-US" sz="2000" dirty="0" smtClean="0">
                <a:solidFill>
                  <a:srgbClr val="000066"/>
                </a:solidFill>
                <a:ea typeface="ＭＳ Ｐゴシック" pitchFamily="34" charset="-128"/>
              </a:rPr>
              <a:t>We will assume (for a minute) that we know the parameters             and use it to estimate which Coin it is (Problem 1)</a:t>
            </a:r>
          </a:p>
          <a:p>
            <a:pPr marL="533400" indent="-533400" eaLnBrk="1" hangingPunct="1"/>
            <a:r>
              <a:rPr lang="en-US" sz="2000" dirty="0" smtClean="0">
                <a:solidFill>
                  <a:srgbClr val="000066"/>
                </a:solidFill>
                <a:ea typeface="ＭＳ Ｐゴシック" pitchFamily="34" charset="-128"/>
              </a:rPr>
              <a:t>Then, we will use this </a:t>
            </a:r>
            <a:r>
              <a:rPr lang="en-US" sz="2000" dirty="0" smtClean="0">
                <a:solidFill>
                  <a:srgbClr val="0000FF"/>
                </a:solidFill>
                <a:ea typeface="ＭＳ Ｐゴシック" pitchFamily="34" charset="-128"/>
              </a:rPr>
              <a:t>“label” </a:t>
            </a:r>
            <a:r>
              <a:rPr lang="en-US" sz="2000" dirty="0">
                <a:solidFill>
                  <a:srgbClr val="000066"/>
                </a:solidFill>
                <a:ea typeface="ＭＳ Ｐゴシック" pitchFamily="34" charset="-128"/>
              </a:rPr>
              <a:t>estimation </a:t>
            </a:r>
            <a:r>
              <a:rPr lang="en-US" sz="2000" dirty="0" smtClean="0">
                <a:solidFill>
                  <a:srgbClr val="000066"/>
                </a:solidFill>
                <a:ea typeface="ＭＳ Ｐゴシック" pitchFamily="34" charset="-128"/>
              </a:rPr>
              <a:t>of </a:t>
            </a:r>
            <a:r>
              <a:rPr lang="en-US" sz="2000" dirty="0">
                <a:solidFill>
                  <a:srgbClr val="000066"/>
                </a:solidFill>
                <a:ea typeface="ＭＳ Ｐゴシック" pitchFamily="34" charset="-128"/>
              </a:rPr>
              <a:t>the </a:t>
            </a:r>
            <a:r>
              <a:rPr lang="en-US" sz="2000" dirty="0" smtClean="0">
                <a:solidFill>
                  <a:srgbClr val="000066"/>
                </a:solidFill>
                <a:ea typeface="ＭＳ Ｐゴシック" pitchFamily="34" charset="-128"/>
              </a:rPr>
              <a:t>observed tosses, to estimate the </a:t>
            </a:r>
            <a:r>
              <a:rPr lang="en-US" sz="2000" dirty="0" smtClean="0">
                <a:solidFill>
                  <a:srgbClr val="0000FF"/>
                </a:solidFill>
                <a:ea typeface="ＭＳ Ｐゴシック" pitchFamily="34" charset="-128"/>
              </a:rPr>
              <a:t>most likely </a:t>
            </a:r>
            <a:r>
              <a:rPr lang="en-US" sz="2000" dirty="0" smtClean="0">
                <a:solidFill>
                  <a:srgbClr val="000066"/>
                </a:solidFill>
                <a:ea typeface="ＭＳ Ｐゴシック" pitchFamily="34" charset="-128"/>
              </a:rPr>
              <a:t>parameters </a:t>
            </a:r>
          </a:p>
          <a:p>
            <a:pPr marL="933450" lvl="1" indent="-533400" eaLnBrk="1" hangingPunct="1"/>
            <a:r>
              <a:rPr lang="en-US" sz="1600" dirty="0" smtClean="0">
                <a:solidFill>
                  <a:srgbClr val="000066"/>
                </a:solidFill>
                <a:ea typeface="ＭＳ Ｐゴシック" pitchFamily="34" charset="-128"/>
              </a:rPr>
              <a:t>and so on...</a:t>
            </a:r>
          </a:p>
          <a:p>
            <a:pPr marL="533400" indent="-533400" eaLnBrk="1" hangingPunct="1"/>
            <a:r>
              <a:rPr lang="en-US" sz="2000" dirty="0" smtClean="0">
                <a:ea typeface="ＭＳ Ｐゴシック" pitchFamily="34" charset="-128"/>
              </a:rPr>
              <a:t>Notation:</a:t>
            </a:r>
            <a:r>
              <a:rPr lang="en-US" sz="2000" dirty="0" smtClean="0">
                <a:solidFill>
                  <a:srgbClr val="0000FF"/>
                </a:solidFill>
                <a:ea typeface="ＭＳ Ｐゴシック" pitchFamily="34" charset="-128"/>
              </a:rPr>
              <a:t> </a:t>
            </a:r>
            <a:r>
              <a:rPr lang="en-US" sz="2000" dirty="0">
                <a:solidFill>
                  <a:srgbClr val="0000FF"/>
                </a:solidFill>
                <a:ea typeface="ＭＳ Ｐゴシック" pitchFamily="34" charset="-128"/>
              </a:rPr>
              <a:t>n</a:t>
            </a:r>
            <a:r>
              <a:rPr lang="en-US" sz="2000" dirty="0">
                <a:solidFill>
                  <a:srgbClr val="000066"/>
                </a:solidFill>
                <a:ea typeface="ＭＳ Ｐゴシック" pitchFamily="34" charset="-128"/>
              </a:rPr>
              <a:t> data </a:t>
            </a:r>
            <a:r>
              <a:rPr lang="en-US" sz="2000" dirty="0" smtClean="0">
                <a:solidFill>
                  <a:srgbClr val="000066"/>
                </a:solidFill>
                <a:ea typeface="ＭＳ Ｐゴシック" pitchFamily="34" charset="-128"/>
              </a:rPr>
              <a:t>points; in each one: </a:t>
            </a:r>
            <a:r>
              <a:rPr lang="en-US" sz="2000" dirty="0" smtClean="0">
                <a:solidFill>
                  <a:srgbClr val="0000FF"/>
                </a:solidFill>
                <a:ea typeface="ＭＳ Ｐゴシック" pitchFamily="34" charset="-128"/>
              </a:rPr>
              <a:t>m</a:t>
            </a:r>
            <a:r>
              <a:rPr lang="en-US" sz="2000" dirty="0" smtClean="0">
                <a:solidFill>
                  <a:srgbClr val="000066"/>
                </a:solidFill>
                <a:ea typeface="ＭＳ Ｐゴシック" pitchFamily="34" charset="-128"/>
              </a:rPr>
              <a:t> tosses each, </a:t>
            </a:r>
            <a:r>
              <a:rPr lang="en-US" sz="2000" dirty="0" smtClean="0">
                <a:solidFill>
                  <a:srgbClr val="0000FF"/>
                </a:solidFill>
                <a:ea typeface="ＭＳ Ｐゴシック" pitchFamily="34" charset="-128"/>
              </a:rPr>
              <a:t>h</a:t>
            </a:r>
            <a:r>
              <a:rPr lang="en-US" sz="2000" baseline="-25000" dirty="0" smtClean="0">
                <a:solidFill>
                  <a:srgbClr val="0000FF"/>
                </a:solidFill>
                <a:ea typeface="ＭＳ Ｐゴシック" pitchFamily="34" charset="-128"/>
              </a:rPr>
              <a:t>i</a:t>
            </a:r>
            <a:r>
              <a:rPr lang="en-US" sz="2000" dirty="0" smtClean="0">
                <a:solidFill>
                  <a:srgbClr val="000066"/>
                </a:solidFill>
                <a:ea typeface="ＭＳ Ｐゴシック" pitchFamily="34" charset="-128"/>
              </a:rPr>
              <a:t> heads</a:t>
            </a:r>
            <a:r>
              <a:rPr lang="en-US" sz="2000" dirty="0">
                <a:solidFill>
                  <a:srgbClr val="000066"/>
                </a:solidFill>
                <a:ea typeface="ＭＳ Ｐゴシック" pitchFamily="34" charset="-128"/>
              </a:rPr>
              <a:t> </a:t>
            </a:r>
            <a:r>
              <a:rPr lang="en-US" sz="2000" dirty="0" smtClean="0">
                <a:solidFill>
                  <a:srgbClr val="000066"/>
                </a:solidFill>
                <a:ea typeface="ＭＳ Ｐゴシック" pitchFamily="34" charset="-128"/>
              </a:rPr>
              <a:t>in the i-</a:t>
            </a:r>
            <a:r>
              <a:rPr lang="en-US" sz="2000" dirty="0" err="1" smtClean="0">
                <a:solidFill>
                  <a:srgbClr val="000066"/>
                </a:solidFill>
                <a:ea typeface="ＭＳ Ｐゴシック" pitchFamily="34" charset="-128"/>
              </a:rPr>
              <a:t>th</a:t>
            </a:r>
            <a:r>
              <a:rPr lang="en-US" sz="2000" dirty="0" smtClean="0">
                <a:solidFill>
                  <a:srgbClr val="000066"/>
                </a:solidFill>
                <a:ea typeface="ＭＳ Ｐゴシック" pitchFamily="34" charset="-128"/>
              </a:rPr>
              <a:t> data point D</a:t>
            </a:r>
            <a:r>
              <a:rPr lang="en-US" sz="2000" baseline="30000" dirty="0" smtClean="0">
                <a:solidFill>
                  <a:srgbClr val="000066"/>
                </a:solidFill>
                <a:ea typeface="ＭＳ Ｐゴシック" pitchFamily="34" charset="-128"/>
              </a:rPr>
              <a:t>i</a:t>
            </a:r>
          </a:p>
          <a:p>
            <a:pPr marL="533400" indent="-533400"/>
            <a:r>
              <a:rPr lang="en-US" sz="2000" dirty="0" smtClean="0">
                <a:solidFill>
                  <a:srgbClr val="000066"/>
                </a:solidFill>
                <a:ea typeface="ＭＳ Ｐゴシック" pitchFamily="34" charset="-128"/>
              </a:rPr>
              <a:t>What is the probability that the </a:t>
            </a:r>
            <a:r>
              <a:rPr lang="en-US" sz="2000" dirty="0" err="1" smtClean="0">
                <a:solidFill>
                  <a:schemeClr val="hlink"/>
                </a:solidFill>
                <a:ea typeface="ＭＳ Ｐゴシック" pitchFamily="34" charset="-128"/>
              </a:rPr>
              <a:t>ith</a:t>
            </a:r>
            <a:r>
              <a:rPr lang="en-US" sz="2000" dirty="0" smtClean="0">
                <a:solidFill>
                  <a:schemeClr val="hlink"/>
                </a:solidFill>
                <a:ea typeface="ＭＳ Ｐゴシック" pitchFamily="34" charset="-128"/>
              </a:rPr>
              <a:t> data point, </a:t>
            </a:r>
            <a:r>
              <a:rPr lang="en-US" sz="2000" dirty="0" smtClean="0">
                <a:solidFill>
                  <a:srgbClr val="0000FF"/>
                </a:solidFill>
                <a:ea typeface="ＭＳ Ｐゴシック" pitchFamily="34" charset="-128"/>
              </a:rPr>
              <a:t>D</a:t>
            </a:r>
            <a:r>
              <a:rPr lang="en-US" sz="2000" baseline="30000" dirty="0" smtClean="0">
                <a:solidFill>
                  <a:srgbClr val="0000FF"/>
                </a:solidFill>
                <a:ea typeface="ＭＳ Ｐゴシック" pitchFamily="34" charset="-128"/>
              </a:rPr>
              <a:t>i</a:t>
            </a:r>
            <a:r>
              <a:rPr lang="en-US" sz="2000" dirty="0" smtClean="0">
                <a:solidFill>
                  <a:srgbClr val="000066"/>
                </a:solidFill>
                <a:ea typeface="ＭＳ Ｐゴシック" pitchFamily="34" charset="-128"/>
              </a:rPr>
              <a:t>, came from </a:t>
            </a:r>
            <a:r>
              <a:rPr lang="en-US" sz="2000" dirty="0" smtClean="0">
                <a:solidFill>
                  <a:schemeClr val="hlink"/>
                </a:solidFill>
                <a:ea typeface="ＭＳ Ｐゴシック" pitchFamily="34" charset="-128"/>
              </a:rPr>
              <a:t>Coin1</a:t>
            </a:r>
            <a:r>
              <a:rPr lang="en-US" sz="2000" dirty="0" smtClean="0">
                <a:solidFill>
                  <a:srgbClr val="000066"/>
                </a:solidFill>
                <a:ea typeface="ＭＳ Ｐゴシック" pitchFamily="34" charset="-128"/>
              </a:rPr>
              <a:t> ?</a:t>
            </a:r>
          </a:p>
          <a:p>
            <a:pPr marL="533400" indent="-533400" eaLnBrk="1" hangingPunct="1"/>
            <a:r>
              <a:rPr lang="en-US" sz="2000" dirty="0" smtClean="0">
                <a:solidFill>
                  <a:srgbClr val="FF0000"/>
                </a:solidFill>
                <a:ea typeface="ＭＳ Ｐゴシック" pitchFamily="34" charset="-128"/>
              </a:rPr>
              <a:t>STEP 1 (</a:t>
            </a:r>
            <a:r>
              <a:rPr lang="en-US" sz="2000" dirty="0" smtClean="0">
                <a:solidFill>
                  <a:srgbClr val="0000FF"/>
                </a:solidFill>
                <a:ea typeface="ＭＳ Ｐゴシック" pitchFamily="34" charset="-128"/>
              </a:rPr>
              <a:t>E</a:t>
            </a:r>
            <a:r>
              <a:rPr lang="en-US" sz="2000" dirty="0" smtClean="0">
                <a:solidFill>
                  <a:srgbClr val="FF0000"/>
                </a:solidFill>
                <a:ea typeface="ＭＳ Ｐゴシック" pitchFamily="34" charset="-128"/>
              </a:rPr>
              <a:t>xpectation Step):                                                         </a:t>
            </a:r>
            <a:r>
              <a:rPr lang="en-US" sz="2000" dirty="0" smtClean="0">
                <a:ea typeface="ＭＳ Ｐゴシック" pitchFamily="34" charset="-128"/>
              </a:rPr>
              <a:t>(Here </a:t>
            </a:r>
            <a:r>
              <a:rPr lang="en-US" sz="2000" dirty="0" smtClean="0">
                <a:latin typeface="Tahoma"/>
                <a:ea typeface="ＭＳ Ｐゴシック" pitchFamily="34" charset="-128"/>
              </a:rPr>
              <a:t>h=h</a:t>
            </a:r>
            <a:r>
              <a:rPr lang="en-US" sz="2000" baseline="-25000" dirty="0" smtClean="0">
                <a:latin typeface="Calibri"/>
                <a:ea typeface="ＭＳ Ｐゴシック" pitchFamily="34" charset="-128"/>
              </a:rPr>
              <a:t>i </a:t>
            </a:r>
            <a:r>
              <a:rPr lang="en-US" sz="2000" dirty="0" smtClean="0">
                <a:ea typeface="ＭＳ Ｐゴシック" pitchFamily="34" charset="-128"/>
              </a:rPr>
              <a:t>)</a:t>
            </a:r>
            <a:endParaRPr lang="en-US" sz="2000" baseline="-25000" dirty="0" smtClean="0">
              <a:latin typeface="Calibri"/>
              <a:ea typeface="ＭＳ Ｐゴシック" pitchFamily="34" charset="-128"/>
            </a:endParaRPr>
          </a:p>
          <a:p>
            <a:pPr marL="533400" indent="-533400" eaLnBrk="1" hangingPunct="1">
              <a:buFont typeface="Wingdings" pitchFamily="2" charset="2"/>
              <a:buNone/>
            </a:pPr>
            <a:endParaRPr lang="en-US" sz="2000" dirty="0" smtClean="0">
              <a:solidFill>
                <a:srgbClr val="000066"/>
              </a:solidFill>
              <a:ea typeface="ＭＳ Ｐゴシック" pitchFamily="34" charset="-128"/>
            </a:endParaRPr>
          </a:p>
        </p:txBody>
      </p:sp>
      <p:graphicFrame>
        <p:nvGraphicFramePr>
          <p:cNvPr id="39939" name="Object 3"/>
          <p:cNvGraphicFramePr>
            <a:graphicFrameLocks noGrp="1" noChangeAspect="1"/>
          </p:cNvGraphicFramePr>
          <p:nvPr>
            <p:ph sz="quarter" idx="4294967295"/>
            <p:extLst>
              <p:ext uri="{D42A27DB-BD31-4B8C-83A1-F6EECF244321}">
                <p14:modId xmlns:p14="http://schemas.microsoft.com/office/powerpoint/2010/main" val="2653497409"/>
              </p:ext>
            </p:extLst>
          </p:nvPr>
        </p:nvGraphicFramePr>
        <p:xfrm>
          <a:off x="7086600" y="1295400"/>
          <a:ext cx="762000" cy="369888"/>
        </p:xfrm>
        <a:graphic>
          <a:graphicData uri="http://schemas.openxmlformats.org/presentationml/2006/ole">
            <mc:AlternateContent xmlns:mc="http://schemas.openxmlformats.org/markup-compatibility/2006">
              <mc:Choice xmlns:v="urn:schemas-microsoft-com:vml" Requires="v">
                <p:oleObj spid="_x0000_s7174" name="משוואה" r:id="rId6" imgW="444240" imgH="215640" progId="Equation.3">
                  <p:embed/>
                </p:oleObj>
              </mc:Choice>
              <mc:Fallback>
                <p:oleObj name="משוואה" r:id="rId6" imgW="444240" imgH="215640" progId="Equation.3">
                  <p:embed/>
                  <p:pic>
                    <p:nvPicPr>
                      <p:cNvPr id="399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1295400"/>
                        <a:ext cx="7620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975598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4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4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ea typeface="ＭＳ Ｐゴシック" pitchFamily="34" charset="-128"/>
              </a:rPr>
              <a:t>EM Algorithm (Coins) - II</a:t>
            </a:r>
            <a:endParaRPr lang="en-US" smtClean="0">
              <a:solidFill>
                <a:srgbClr val="FF00FF"/>
              </a:solidFill>
              <a:ea typeface="ＭＳ Ｐゴシック" pitchFamily="34" charset="-128"/>
            </a:endParaRPr>
          </a:p>
        </p:txBody>
      </p:sp>
      <p:sp>
        <p:nvSpPr>
          <p:cNvPr id="1092611" name="Rectangle 3"/>
          <p:cNvSpPr>
            <a:spLocks noGrp="1" noChangeArrowheads="1"/>
          </p:cNvSpPr>
          <p:nvPr>
            <p:ph idx="1"/>
          </p:nvPr>
        </p:nvSpPr>
        <p:spPr>
          <a:xfrm>
            <a:off x="685800" y="882793"/>
            <a:ext cx="7772400" cy="4983163"/>
          </a:xfrm>
        </p:spPr>
        <p:txBody>
          <a:bodyPr/>
          <a:lstStyle/>
          <a:p>
            <a:pPr marL="533400" indent="-533400" eaLnBrk="1" hangingPunct="1"/>
            <a:r>
              <a:rPr lang="en-US" sz="2000" dirty="0" smtClean="0">
                <a:solidFill>
                  <a:srgbClr val="000066"/>
                </a:solidFill>
                <a:ea typeface="ＭＳ Ｐゴシック" pitchFamily="34" charset="-128"/>
              </a:rPr>
              <a:t>Now, we would like to compute the likelihood of the data, and find the parameters that maximize it.</a:t>
            </a:r>
          </a:p>
          <a:p>
            <a:pPr marL="533400" indent="-533400" eaLnBrk="1" hangingPunct="1"/>
            <a:r>
              <a:rPr lang="en-US" sz="2000" dirty="0" smtClean="0">
                <a:solidFill>
                  <a:srgbClr val="000066"/>
                </a:solidFill>
                <a:ea typeface="ＭＳ Ｐゴシック" pitchFamily="34" charset="-128"/>
              </a:rPr>
              <a:t>We will maximize the log likelihood of the data (</a:t>
            </a:r>
            <a:r>
              <a:rPr lang="en-US" sz="2000" dirty="0" smtClean="0">
                <a:solidFill>
                  <a:srgbClr val="0000FF"/>
                </a:solidFill>
                <a:ea typeface="ＭＳ Ｐゴシック" pitchFamily="34" charset="-128"/>
              </a:rPr>
              <a:t>n</a:t>
            </a:r>
            <a:r>
              <a:rPr lang="en-US" sz="2000" dirty="0" smtClean="0">
                <a:solidFill>
                  <a:srgbClr val="000066"/>
                </a:solidFill>
                <a:ea typeface="ＭＳ Ｐゴシック" pitchFamily="34" charset="-128"/>
              </a:rPr>
              <a:t> data points)  </a:t>
            </a:r>
          </a:p>
          <a:p>
            <a:pPr marL="933450" lvl="1" indent="-533400" eaLnBrk="1" hangingPunct="1"/>
            <a:r>
              <a:rPr lang="en-US" sz="1800" dirty="0" smtClean="0">
                <a:solidFill>
                  <a:srgbClr val="0000FF"/>
                </a:solidFill>
                <a:ea typeface="ＭＳ Ｐゴシック" pitchFamily="34" charset="-128"/>
              </a:rPr>
              <a:t>LL = </a:t>
            </a:r>
            <a:r>
              <a:rPr lang="en-US" sz="1800" dirty="0" smtClean="0">
                <a:solidFill>
                  <a:srgbClr val="0000FF"/>
                </a:solidFill>
                <a:latin typeface="Symbol" pitchFamily="18" charset="2"/>
                <a:ea typeface="ＭＳ Ｐゴシック" pitchFamily="34" charset="-128"/>
                <a:sym typeface="Symbol" pitchFamily="18" charset="2"/>
              </a:rPr>
              <a:t></a:t>
            </a:r>
            <a:r>
              <a:rPr lang="en-US" sz="1800" baseline="-25000" dirty="0" smtClean="0">
                <a:solidFill>
                  <a:srgbClr val="0000FF"/>
                </a:solidFill>
                <a:ea typeface="ＭＳ Ｐゴシック" pitchFamily="34" charset="-128"/>
                <a:sym typeface="Symbol" pitchFamily="18" charset="2"/>
              </a:rPr>
              <a:t>1,n</a:t>
            </a:r>
            <a:r>
              <a:rPr lang="en-US" sz="1800" dirty="0" smtClean="0">
                <a:solidFill>
                  <a:srgbClr val="0000FF"/>
                </a:solidFill>
                <a:ea typeface="ＭＳ Ｐゴシック" pitchFamily="34" charset="-128"/>
              </a:rPr>
              <a:t> </a:t>
            </a:r>
            <a:r>
              <a:rPr lang="en-US" sz="1800" dirty="0" err="1" smtClean="0">
                <a:solidFill>
                  <a:srgbClr val="0000FF"/>
                </a:solidFill>
                <a:ea typeface="ＭＳ Ｐゴシック" pitchFamily="34" charset="-128"/>
              </a:rPr>
              <a:t>logP</a:t>
            </a:r>
            <a:r>
              <a:rPr lang="en-US" sz="1800" dirty="0" smtClean="0">
                <a:solidFill>
                  <a:srgbClr val="0000FF"/>
                </a:solidFill>
                <a:ea typeface="ＭＳ Ｐゴシック" pitchFamily="34" charset="-128"/>
              </a:rPr>
              <a:t>(D</a:t>
            </a:r>
            <a:r>
              <a:rPr lang="en-US" sz="1800" baseline="30000" dirty="0" smtClean="0">
                <a:solidFill>
                  <a:srgbClr val="0000FF"/>
                </a:solidFill>
                <a:ea typeface="ＭＳ Ｐゴシック" pitchFamily="34" charset="-128"/>
              </a:rPr>
              <a:t>i</a:t>
            </a:r>
            <a:r>
              <a:rPr lang="en-US" sz="1800" dirty="0" smtClean="0">
                <a:solidFill>
                  <a:srgbClr val="0000FF"/>
                </a:solidFill>
                <a:ea typeface="ＭＳ Ｐゴシック" pitchFamily="34" charset="-128"/>
              </a:rPr>
              <a:t> |</a:t>
            </a:r>
            <a:r>
              <a:rPr lang="en-US" sz="1800" dirty="0" err="1" smtClean="0">
                <a:solidFill>
                  <a:srgbClr val="0000FF"/>
                </a:solidFill>
                <a:ea typeface="ＭＳ Ｐゴシック" pitchFamily="34" charset="-128"/>
              </a:rPr>
              <a:t>p,q</a:t>
            </a:r>
            <a:r>
              <a:rPr lang="en-US" sz="1800" dirty="0" smtClean="0">
                <a:solidFill>
                  <a:srgbClr val="0000FF"/>
                </a:solidFill>
                <a:ea typeface="ＭＳ Ｐゴシック" pitchFamily="34" charset="-128"/>
              </a:rPr>
              <a:t>,</a:t>
            </a:r>
            <a:r>
              <a:rPr lang="en-US" sz="1800" dirty="0" smtClean="0">
                <a:solidFill>
                  <a:srgbClr val="0000FF"/>
                </a:solidFill>
                <a:latin typeface="Symbol" pitchFamily="18" charset="2"/>
                <a:ea typeface="ＭＳ Ｐゴシック" pitchFamily="34" charset="-128"/>
                <a:sym typeface="Symbol" pitchFamily="18" charset="2"/>
              </a:rPr>
              <a:t></a:t>
            </a:r>
            <a:r>
              <a:rPr lang="en-US" sz="1800" dirty="0" smtClean="0">
                <a:solidFill>
                  <a:srgbClr val="0000FF"/>
                </a:solidFill>
                <a:ea typeface="ＭＳ Ｐゴシック" pitchFamily="34" charset="-128"/>
              </a:rPr>
              <a:t>)</a:t>
            </a:r>
          </a:p>
          <a:p>
            <a:pPr marL="533400" indent="-533400" eaLnBrk="1" hangingPunct="1"/>
            <a:r>
              <a:rPr lang="en-US" sz="2000" dirty="0" smtClean="0">
                <a:ea typeface="ＭＳ Ｐゴシック" pitchFamily="34" charset="-128"/>
              </a:rPr>
              <a:t>But, one of the variables – the coin’s name - is hidden. </a:t>
            </a:r>
            <a:r>
              <a:rPr lang="en-US" sz="2000" dirty="0" smtClean="0">
                <a:solidFill>
                  <a:srgbClr val="000066"/>
                </a:solidFill>
                <a:ea typeface="ＭＳ Ｐゴシック" pitchFamily="34" charset="-128"/>
              </a:rPr>
              <a:t>We can marginalize:</a:t>
            </a:r>
            <a:endParaRPr lang="en-US" dirty="0" smtClean="0">
              <a:solidFill>
                <a:srgbClr val="000066"/>
              </a:solidFill>
              <a:ea typeface="ＭＳ Ｐゴシック" pitchFamily="34" charset="-128"/>
            </a:endParaRPr>
          </a:p>
          <a:p>
            <a:pPr marL="933450" lvl="1" indent="-533400" eaLnBrk="1" hangingPunct="1"/>
            <a:r>
              <a:rPr lang="en-US" dirty="0" smtClean="0">
                <a:solidFill>
                  <a:srgbClr val="0000FF"/>
                </a:solidFill>
                <a:ea typeface="ＭＳ Ｐゴシック" pitchFamily="34" charset="-128"/>
              </a:rPr>
              <a:t>LL=  </a:t>
            </a:r>
            <a:r>
              <a:rPr lang="en-US" dirty="0">
                <a:solidFill>
                  <a:srgbClr val="0000FF"/>
                </a:solidFill>
                <a:latin typeface="Symbol" pitchFamily="18" charset="2"/>
                <a:ea typeface="ＭＳ Ｐゴシック" pitchFamily="34" charset="-128"/>
                <a:sym typeface="Symbol" pitchFamily="18" charset="2"/>
              </a:rPr>
              <a:t></a:t>
            </a:r>
            <a:r>
              <a:rPr lang="en-US" baseline="-25000" dirty="0" err="1" smtClean="0">
                <a:solidFill>
                  <a:srgbClr val="0000FF"/>
                </a:solidFill>
                <a:ea typeface="ＭＳ Ｐゴシック" pitchFamily="34" charset="-128"/>
                <a:sym typeface="Symbol" pitchFamily="18" charset="2"/>
              </a:rPr>
              <a:t>i</a:t>
            </a:r>
            <a:r>
              <a:rPr lang="en-US" baseline="-25000" dirty="0" smtClean="0">
                <a:solidFill>
                  <a:srgbClr val="0000FF"/>
                </a:solidFill>
                <a:ea typeface="ＭＳ Ｐゴシック" pitchFamily="34" charset="-128"/>
                <a:sym typeface="Symbol" pitchFamily="18" charset="2"/>
              </a:rPr>
              <a:t>=1,n</a:t>
            </a:r>
            <a:r>
              <a:rPr lang="en-US" dirty="0" smtClean="0">
                <a:solidFill>
                  <a:srgbClr val="0000FF"/>
                </a:solidFill>
                <a:ea typeface="ＭＳ Ｐゴシック" pitchFamily="34" charset="-128"/>
              </a:rPr>
              <a:t> log </a:t>
            </a:r>
            <a:r>
              <a:rPr lang="en-US" dirty="0" smtClean="0">
                <a:solidFill>
                  <a:srgbClr val="0000FF"/>
                </a:solidFill>
                <a:latin typeface="Symbol"/>
                <a:ea typeface="ＭＳ Ｐゴシック" pitchFamily="34" charset="-128"/>
                <a:sym typeface="Symbol"/>
              </a:rPr>
              <a:t></a:t>
            </a:r>
            <a:r>
              <a:rPr lang="en-US" baseline="-25000" dirty="0" smtClean="0">
                <a:solidFill>
                  <a:srgbClr val="0000FF"/>
                </a:solidFill>
                <a:latin typeface="Tahoma"/>
                <a:ea typeface="ＭＳ Ｐゴシック" pitchFamily="34" charset="-128"/>
                <a:sym typeface="Symbol"/>
              </a:rPr>
              <a:t>y=0</a:t>
            </a:r>
            <a:r>
              <a:rPr lang="en-US" baseline="-25000" dirty="0" smtClean="0">
                <a:solidFill>
                  <a:srgbClr val="0000FF"/>
                </a:solidFill>
                <a:latin typeface="Symbol"/>
                <a:ea typeface="ＭＳ Ｐゴシック" pitchFamily="34" charset="-128"/>
                <a:sym typeface="Symbol"/>
              </a:rPr>
              <a:t>,1</a:t>
            </a:r>
            <a:r>
              <a:rPr lang="en-US" dirty="0" smtClean="0">
                <a:solidFill>
                  <a:srgbClr val="0000FF"/>
                </a:solidFill>
                <a:ea typeface="ＭＳ Ｐゴシック" pitchFamily="34" charset="-128"/>
              </a:rPr>
              <a:t> P(D</a:t>
            </a:r>
            <a:r>
              <a:rPr lang="en-US" baseline="30000" dirty="0" smtClean="0">
                <a:solidFill>
                  <a:srgbClr val="0000FF"/>
                </a:solidFill>
                <a:ea typeface="ＭＳ Ｐゴシック" pitchFamily="34" charset="-128"/>
              </a:rPr>
              <a:t>i</a:t>
            </a:r>
            <a:r>
              <a:rPr lang="en-US" dirty="0">
                <a:solidFill>
                  <a:srgbClr val="0000FF"/>
                </a:solidFill>
                <a:ea typeface="ＭＳ Ｐゴシック" pitchFamily="34" charset="-128"/>
              </a:rPr>
              <a:t>, </a:t>
            </a:r>
            <a:r>
              <a:rPr lang="en-US" dirty="0" smtClean="0">
                <a:solidFill>
                  <a:srgbClr val="0000FF"/>
                </a:solidFill>
                <a:ea typeface="ＭＳ Ｐゴシック" pitchFamily="34" charset="-128"/>
              </a:rPr>
              <a:t>y </a:t>
            </a:r>
            <a:r>
              <a:rPr lang="en-US" dirty="0">
                <a:solidFill>
                  <a:srgbClr val="0000FF"/>
                </a:solidFill>
                <a:ea typeface="ＭＳ Ｐゴシック" pitchFamily="34" charset="-128"/>
              </a:rPr>
              <a:t>| </a:t>
            </a:r>
            <a:r>
              <a:rPr lang="en-US" dirty="0" err="1">
                <a:solidFill>
                  <a:srgbClr val="0000FF"/>
                </a:solidFill>
                <a:ea typeface="ＭＳ Ｐゴシック" pitchFamily="34" charset="-128"/>
              </a:rPr>
              <a:t>p,q</a:t>
            </a:r>
            <a:r>
              <a:rPr lang="en-US" dirty="0">
                <a:solidFill>
                  <a:srgbClr val="0000FF"/>
                </a:solidFill>
                <a:ea typeface="ＭＳ Ｐゴシック" pitchFamily="34" charset="-128"/>
              </a:rPr>
              <a:t>,</a:t>
            </a:r>
            <a:r>
              <a:rPr lang="en-US" dirty="0">
                <a:solidFill>
                  <a:srgbClr val="0000FF"/>
                </a:solidFill>
                <a:latin typeface="Symbol" pitchFamily="18" charset="2"/>
                <a:ea typeface="ＭＳ Ｐゴシック" pitchFamily="34" charset="-128"/>
                <a:sym typeface="Symbol" pitchFamily="18" charset="2"/>
              </a:rPr>
              <a:t> </a:t>
            </a:r>
            <a:r>
              <a:rPr lang="en-US" dirty="0" smtClean="0">
                <a:solidFill>
                  <a:srgbClr val="0000FF"/>
                </a:solidFill>
                <a:ea typeface="ＭＳ Ｐゴシック" pitchFamily="34" charset="-128"/>
              </a:rPr>
              <a:t>) </a:t>
            </a:r>
          </a:p>
          <a:p>
            <a:pPr marL="533400" indent="-533400" eaLnBrk="1" hangingPunct="1"/>
            <a:r>
              <a:rPr lang="en-US" sz="2000" dirty="0" smtClean="0">
                <a:solidFill>
                  <a:srgbClr val="000066"/>
                </a:solidFill>
                <a:ea typeface="ＭＳ Ｐゴシック" pitchFamily="34" charset="-128"/>
              </a:rPr>
              <a:t>However, the sum is inside the log, making ML solution difficult. </a:t>
            </a:r>
          </a:p>
          <a:p>
            <a:pPr marL="533400" indent="-533400"/>
            <a:r>
              <a:rPr lang="en-US" sz="2000" dirty="0" smtClean="0">
                <a:solidFill>
                  <a:srgbClr val="000066"/>
                </a:solidFill>
                <a:ea typeface="ＭＳ Ｐゴシック" pitchFamily="34" charset="-128"/>
              </a:rPr>
              <a:t>Instead </a:t>
            </a:r>
            <a:r>
              <a:rPr lang="en-US" sz="2000" dirty="0">
                <a:solidFill>
                  <a:srgbClr val="000066"/>
                </a:solidFill>
                <a:ea typeface="ＭＳ Ｐゴシック" pitchFamily="34" charset="-128"/>
              </a:rPr>
              <a:t>of maximizing the </a:t>
            </a:r>
            <a:r>
              <a:rPr lang="en-US" sz="2000" dirty="0">
                <a:solidFill>
                  <a:srgbClr val="0000FF"/>
                </a:solidFill>
                <a:ea typeface="ＭＳ Ｐゴシック" pitchFamily="34" charset="-128"/>
              </a:rPr>
              <a:t>LL</a:t>
            </a:r>
            <a:r>
              <a:rPr lang="en-US" sz="2000" dirty="0">
                <a:solidFill>
                  <a:srgbClr val="000066"/>
                </a:solidFill>
                <a:ea typeface="ＭＳ Ｐゴシック" pitchFamily="34" charset="-128"/>
              </a:rPr>
              <a:t> we will </a:t>
            </a:r>
            <a:r>
              <a:rPr lang="en-US" sz="2000" dirty="0">
                <a:solidFill>
                  <a:schemeClr val="hlink"/>
                </a:solidFill>
                <a:ea typeface="ＭＳ Ｐゴシック" pitchFamily="34" charset="-128"/>
              </a:rPr>
              <a:t>maximize the expectation of </a:t>
            </a:r>
            <a:r>
              <a:rPr lang="en-US" sz="2000" dirty="0" smtClean="0">
                <a:solidFill>
                  <a:schemeClr val="hlink"/>
                </a:solidFill>
                <a:ea typeface="ＭＳ Ｐゴシック" pitchFamily="34" charset="-128"/>
              </a:rPr>
              <a:t>the LL of the data (</a:t>
            </a:r>
            <a:r>
              <a:rPr lang="en-US" sz="2000" dirty="0">
                <a:solidFill>
                  <a:schemeClr val="hlink"/>
                </a:solidFill>
                <a:ea typeface="ＭＳ Ｐゴシック" pitchFamily="34" charset="-128"/>
              </a:rPr>
              <a:t>over the coin’s </a:t>
            </a:r>
            <a:r>
              <a:rPr lang="en-US" sz="2000" dirty="0" smtClean="0">
                <a:solidFill>
                  <a:schemeClr val="hlink"/>
                </a:solidFill>
                <a:ea typeface="ＭＳ Ｐゴシック" pitchFamily="34" charset="-128"/>
              </a:rPr>
              <a:t>name, y).</a:t>
            </a:r>
            <a:endParaRPr lang="en-US" sz="2000" dirty="0" smtClean="0">
              <a:solidFill>
                <a:srgbClr val="000066"/>
              </a:solidFill>
              <a:ea typeface="ＭＳ Ｐゴシック" pitchFamily="34" charset="-128"/>
            </a:endParaRPr>
          </a:p>
          <a:p>
            <a:pPr marL="533400" indent="-533400" eaLnBrk="1" hangingPunct="1"/>
            <a:r>
              <a:rPr lang="en-US" sz="2000" dirty="0" smtClean="0"/>
              <a:t>Explanation:</a:t>
            </a:r>
          </a:p>
          <a:p>
            <a:pPr marL="933450" lvl="1" indent="-533400"/>
            <a:r>
              <a:rPr lang="en-US" sz="1600" dirty="0" smtClean="0"/>
              <a:t>Since the variable </a:t>
            </a:r>
            <a:r>
              <a:rPr lang="en-US" sz="1600" dirty="0" smtClean="0">
                <a:solidFill>
                  <a:srgbClr val="0000FF"/>
                </a:solidFill>
              </a:rPr>
              <a:t>y</a:t>
            </a:r>
            <a:r>
              <a:rPr lang="en-US" sz="1600" dirty="0" smtClean="0"/>
              <a:t> </a:t>
            </a:r>
            <a:r>
              <a:rPr lang="en-US" sz="1600" dirty="0"/>
              <a:t>is not observed, we cannot use </a:t>
            </a:r>
            <a:r>
              <a:rPr lang="en-US" sz="1600" dirty="0" smtClean="0"/>
              <a:t>the complete-data </a:t>
            </a:r>
            <a:r>
              <a:rPr lang="en-US" sz="1600" dirty="0"/>
              <a:t>log likelihood. </a:t>
            </a:r>
            <a:r>
              <a:rPr lang="en-US" sz="1600" dirty="0">
                <a:solidFill>
                  <a:srgbClr val="0000FF"/>
                </a:solidFill>
              </a:rPr>
              <a:t>Instead,</a:t>
            </a:r>
            <a:r>
              <a:rPr lang="en-US" sz="1600" dirty="0"/>
              <a:t> we use </a:t>
            </a:r>
            <a:r>
              <a:rPr lang="en-US" sz="1600" dirty="0">
                <a:solidFill>
                  <a:srgbClr val="0000FF"/>
                </a:solidFill>
              </a:rPr>
              <a:t>the expectation </a:t>
            </a:r>
            <a:r>
              <a:rPr lang="en-US" sz="1600" dirty="0" smtClean="0"/>
              <a:t>of the complete-data </a:t>
            </a:r>
            <a:r>
              <a:rPr lang="en-US" sz="1600" dirty="0"/>
              <a:t>log </a:t>
            </a:r>
            <a:r>
              <a:rPr lang="en-US" sz="1600" dirty="0" smtClean="0"/>
              <a:t>likelihood </a:t>
            </a:r>
            <a:r>
              <a:rPr lang="en-US" sz="1600" dirty="0"/>
              <a:t>under the posterior distribution of </a:t>
            </a:r>
            <a:r>
              <a:rPr lang="en-US" sz="1600" dirty="0" smtClean="0"/>
              <a:t>y </a:t>
            </a:r>
            <a:r>
              <a:rPr lang="en-US" sz="1600" dirty="0"/>
              <a:t>to approximate </a:t>
            </a:r>
            <a:r>
              <a:rPr lang="en-US" sz="1600" dirty="0" smtClean="0">
                <a:solidFill>
                  <a:srgbClr val="0000FF"/>
                </a:solidFill>
              </a:rPr>
              <a:t>log </a:t>
            </a:r>
            <a:r>
              <a:rPr lang="en-US" sz="1600" dirty="0" smtClean="0">
                <a:solidFill>
                  <a:srgbClr val="0000FF"/>
                </a:solidFill>
                <a:latin typeface="Tahoma"/>
              </a:rPr>
              <a:t>p(D</a:t>
            </a:r>
            <a:r>
              <a:rPr lang="en-US" sz="1600" baseline="30000" dirty="0" smtClean="0">
                <a:solidFill>
                  <a:srgbClr val="0000FF"/>
                </a:solidFill>
                <a:latin typeface="Calibri"/>
              </a:rPr>
              <a:t>i</a:t>
            </a:r>
            <a:r>
              <a:rPr lang="en-US" sz="1600" dirty="0" smtClean="0">
                <a:solidFill>
                  <a:srgbClr val="0000FF"/>
                </a:solidFill>
              </a:rPr>
              <a:t>| </a:t>
            </a:r>
            <a:r>
              <a:rPr lang="en-US" sz="1600" dirty="0" err="1" smtClean="0">
                <a:solidFill>
                  <a:srgbClr val="0000FF"/>
                </a:solidFill>
              </a:rPr>
              <a:t>p,q</a:t>
            </a:r>
            <a:r>
              <a:rPr lang="en-US" sz="1600" dirty="0" smtClean="0">
                <a:solidFill>
                  <a:srgbClr val="0000FF"/>
                </a:solidFill>
              </a:rPr>
              <a:t>,</a:t>
            </a:r>
            <a:r>
              <a:rPr lang="en-US" sz="1600" dirty="0" smtClean="0">
                <a:solidFill>
                  <a:srgbClr val="0000FF"/>
                </a:solidFill>
                <a:latin typeface="cmmi10"/>
              </a:rPr>
              <a:t>®</a:t>
            </a:r>
            <a:r>
              <a:rPr lang="en-US" sz="1600" dirty="0" smtClean="0">
                <a:solidFill>
                  <a:srgbClr val="0000FF"/>
                </a:solidFill>
              </a:rPr>
              <a:t>) [see above]</a:t>
            </a:r>
          </a:p>
          <a:p>
            <a:pPr marL="933450" lvl="1" indent="-533400"/>
            <a:r>
              <a:rPr lang="en-US" sz="1600" dirty="0" smtClean="0">
                <a:solidFill>
                  <a:srgbClr val="000066"/>
                </a:solidFill>
                <a:ea typeface="ＭＳ Ｐゴシック" pitchFamily="34" charset="-128"/>
              </a:rPr>
              <a:t>We think of the likelihood </a:t>
            </a:r>
            <a:r>
              <a:rPr lang="en-US" sz="1600" dirty="0" err="1" smtClean="0">
                <a:solidFill>
                  <a:schemeClr val="hlink"/>
                </a:solidFill>
                <a:ea typeface="ＭＳ Ｐゴシック" pitchFamily="34" charset="-128"/>
              </a:rPr>
              <a:t>logP</a:t>
            </a:r>
            <a:r>
              <a:rPr lang="en-US" sz="1600" dirty="0" smtClean="0">
                <a:solidFill>
                  <a:schemeClr val="hlink"/>
                </a:solidFill>
                <a:ea typeface="ＭＳ Ｐゴシック" pitchFamily="34" charset="-128"/>
              </a:rPr>
              <a:t>(</a:t>
            </a:r>
            <a:r>
              <a:rPr lang="en-US" sz="1600" dirty="0" err="1" smtClean="0">
                <a:solidFill>
                  <a:schemeClr val="hlink"/>
                </a:solidFill>
                <a:ea typeface="ＭＳ Ｐゴシック" pitchFamily="34" charset="-128"/>
              </a:rPr>
              <a:t>D</a:t>
            </a:r>
            <a:r>
              <a:rPr lang="en-US" sz="1600" baseline="30000" dirty="0" err="1" smtClean="0">
                <a:solidFill>
                  <a:schemeClr val="hlink"/>
                </a:solidFill>
                <a:ea typeface="ＭＳ Ｐゴシック" pitchFamily="34" charset="-128"/>
              </a:rPr>
              <a:t>i</a:t>
            </a:r>
            <a:r>
              <a:rPr lang="en-US" sz="1600" dirty="0" err="1" smtClean="0">
                <a:solidFill>
                  <a:schemeClr val="hlink"/>
                </a:solidFill>
                <a:ea typeface="ＭＳ Ｐゴシック" pitchFamily="34" charset="-128"/>
              </a:rPr>
              <a:t>|p,q</a:t>
            </a:r>
            <a:r>
              <a:rPr lang="en-US" sz="1600" dirty="0" smtClean="0">
                <a:solidFill>
                  <a:schemeClr val="hlink"/>
                </a:solidFill>
                <a:ea typeface="ＭＳ Ｐゴシック" pitchFamily="34" charset="-128"/>
              </a:rPr>
              <a:t>,</a:t>
            </a:r>
            <a:r>
              <a:rPr lang="en-US" sz="1600" dirty="0" smtClean="0">
                <a:solidFill>
                  <a:schemeClr val="hlink"/>
                </a:solidFill>
                <a:latin typeface="Symbol" pitchFamily="18" charset="2"/>
                <a:ea typeface="ＭＳ Ｐゴシック" pitchFamily="34" charset="-128"/>
                <a:sym typeface="Symbol" pitchFamily="18" charset="2"/>
              </a:rPr>
              <a:t></a:t>
            </a:r>
            <a:r>
              <a:rPr lang="en-US" sz="1600" dirty="0" smtClean="0">
                <a:solidFill>
                  <a:schemeClr val="hlink"/>
                </a:solidFill>
                <a:ea typeface="ＭＳ Ｐゴシック" pitchFamily="34" charset="-128"/>
              </a:rPr>
              <a:t>)</a:t>
            </a:r>
            <a:r>
              <a:rPr lang="en-US" sz="1600" dirty="0" smtClean="0">
                <a:solidFill>
                  <a:srgbClr val="000066"/>
                </a:solidFill>
                <a:ea typeface="ＭＳ Ｐゴシック" pitchFamily="34" charset="-128"/>
              </a:rPr>
              <a:t> as a random variable that depends on the value </a:t>
            </a:r>
            <a:r>
              <a:rPr lang="en-US" sz="1600" dirty="0" smtClean="0">
                <a:solidFill>
                  <a:srgbClr val="0000FF"/>
                </a:solidFill>
                <a:ea typeface="ＭＳ Ｐゴシック" pitchFamily="34" charset="-128"/>
              </a:rPr>
              <a:t>y</a:t>
            </a:r>
            <a:r>
              <a:rPr lang="en-US" sz="1600" dirty="0" smtClean="0">
                <a:solidFill>
                  <a:srgbClr val="000066"/>
                </a:solidFill>
                <a:ea typeface="ＭＳ Ｐゴシック" pitchFamily="34" charset="-128"/>
              </a:rPr>
              <a:t> of the coin in the </a:t>
            </a:r>
            <a:r>
              <a:rPr lang="en-US" sz="1600" dirty="0" err="1" smtClean="0">
                <a:solidFill>
                  <a:srgbClr val="000066"/>
                </a:solidFill>
                <a:ea typeface="ＭＳ Ｐゴシック" pitchFamily="34" charset="-128"/>
              </a:rPr>
              <a:t>i</a:t>
            </a:r>
            <a:r>
              <a:rPr lang="en-US" sz="1600" baseline="30000" dirty="0" err="1" smtClean="0">
                <a:solidFill>
                  <a:srgbClr val="000066"/>
                </a:solidFill>
                <a:ea typeface="ＭＳ Ｐゴシック" pitchFamily="34" charset="-128"/>
              </a:rPr>
              <a:t>th</a:t>
            </a:r>
            <a:r>
              <a:rPr lang="en-US" sz="1600" dirty="0" smtClean="0">
                <a:solidFill>
                  <a:srgbClr val="000066"/>
                </a:solidFill>
                <a:ea typeface="ＭＳ Ｐゴシック" pitchFamily="34" charset="-128"/>
              </a:rPr>
              <a:t>  toss. Therefore, instead of maximizing the </a:t>
            </a:r>
            <a:r>
              <a:rPr lang="en-US" sz="1600" dirty="0" smtClean="0">
                <a:solidFill>
                  <a:srgbClr val="0000FF"/>
                </a:solidFill>
                <a:ea typeface="ＭＳ Ｐゴシック" pitchFamily="34" charset="-128"/>
              </a:rPr>
              <a:t>LL</a:t>
            </a:r>
            <a:r>
              <a:rPr lang="en-US" sz="1600" dirty="0" smtClean="0">
                <a:solidFill>
                  <a:srgbClr val="000066"/>
                </a:solidFill>
                <a:ea typeface="ＭＳ Ｐゴシック" pitchFamily="34" charset="-128"/>
              </a:rPr>
              <a:t> we will </a:t>
            </a:r>
            <a:r>
              <a:rPr lang="en-US" sz="1600" dirty="0" smtClean="0">
                <a:solidFill>
                  <a:schemeClr val="hlink"/>
                </a:solidFill>
                <a:ea typeface="ＭＳ Ｐゴシック" pitchFamily="34" charset="-128"/>
              </a:rPr>
              <a:t>maximize the expectation of this random variable (over the coin’s name).  </a:t>
            </a:r>
            <a:r>
              <a:rPr lang="en-US" sz="1200" dirty="0" smtClean="0">
                <a:solidFill>
                  <a:srgbClr val="050000"/>
                </a:solidFill>
                <a:ea typeface="ＭＳ Ｐゴシック" pitchFamily="34" charset="-128"/>
              </a:rPr>
              <a:t>[Justified using Jensen’s Inequality; later &amp; above] </a:t>
            </a: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18</a:t>
            </a:fld>
            <a:endParaRPr lang="en-US" dirty="0"/>
          </a:p>
        </p:txBody>
      </p:sp>
      <p:sp>
        <p:nvSpPr>
          <p:cNvPr id="3" name="Rectangular Callout 2"/>
          <p:cNvSpPr/>
          <p:nvPr/>
        </p:nvSpPr>
        <p:spPr>
          <a:xfrm>
            <a:off x="5011700" y="71825"/>
            <a:ext cx="4153447" cy="1524000"/>
          </a:xfrm>
          <a:prstGeom prst="wedgeRectCallout">
            <a:avLst>
              <a:gd name="adj1" fmla="val -7887"/>
              <a:gd name="adj2" fmla="val 334868"/>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476250" indent="-533400"/>
            <a:r>
              <a:rPr lang="en-US" sz="1600" dirty="0" smtClean="0">
                <a:solidFill>
                  <a:schemeClr val="tx1"/>
                </a:solidFill>
                <a:ea typeface="ＭＳ Ｐゴシック" pitchFamily="34" charset="-128"/>
              </a:rPr>
              <a:t>LL</a:t>
            </a:r>
            <a:r>
              <a:rPr lang="en-US" sz="1600" dirty="0">
                <a:solidFill>
                  <a:schemeClr val="tx1"/>
                </a:solidFill>
                <a:ea typeface="ＭＳ Ｐゴシック" pitchFamily="34" charset="-128"/>
              </a:rPr>
              <a:t>= </a:t>
            </a:r>
            <a:r>
              <a:rPr lang="en-US" sz="1600" dirty="0" smtClean="0">
                <a:solidFill>
                  <a:schemeClr val="tx1"/>
                </a:solidFill>
                <a:latin typeface="Symbol" pitchFamily="18" charset="2"/>
                <a:ea typeface="ＭＳ Ｐゴシック" pitchFamily="34" charset="-128"/>
                <a:sym typeface="Symbol" pitchFamily="18" charset="2"/>
              </a:rPr>
              <a:t></a:t>
            </a:r>
            <a:r>
              <a:rPr lang="en-US" sz="1600" baseline="-25000" dirty="0" err="1">
                <a:solidFill>
                  <a:schemeClr val="tx1"/>
                </a:solidFill>
                <a:ea typeface="ＭＳ Ｐゴシック" pitchFamily="34" charset="-128"/>
                <a:sym typeface="Symbol" pitchFamily="18" charset="2"/>
              </a:rPr>
              <a:t>i</a:t>
            </a:r>
            <a:r>
              <a:rPr lang="en-US" sz="1600" baseline="-25000" dirty="0">
                <a:solidFill>
                  <a:schemeClr val="tx1"/>
                </a:solidFill>
                <a:ea typeface="ＭＳ Ｐゴシック" pitchFamily="34" charset="-128"/>
                <a:sym typeface="Symbol" pitchFamily="18" charset="2"/>
              </a:rPr>
              <a:t>=1,n</a:t>
            </a:r>
            <a:r>
              <a:rPr lang="en-US" sz="1600" dirty="0">
                <a:solidFill>
                  <a:schemeClr val="tx1"/>
                </a:solidFill>
                <a:ea typeface="ＭＳ Ｐゴシック" pitchFamily="34" charset="-128"/>
              </a:rPr>
              <a:t> log </a:t>
            </a:r>
            <a:r>
              <a:rPr lang="en-US" sz="1600" dirty="0">
                <a:solidFill>
                  <a:schemeClr val="tx1"/>
                </a:solidFill>
                <a:latin typeface="Symbol"/>
                <a:ea typeface="ＭＳ Ｐゴシック" pitchFamily="34" charset="-128"/>
                <a:sym typeface="Symbol"/>
              </a:rPr>
              <a:t></a:t>
            </a:r>
            <a:r>
              <a:rPr lang="en-US" sz="1600" baseline="-25000" dirty="0">
                <a:solidFill>
                  <a:schemeClr val="tx1"/>
                </a:solidFill>
                <a:latin typeface="Tahoma"/>
                <a:ea typeface="ＭＳ Ｐゴシック" pitchFamily="34" charset="-128"/>
                <a:sym typeface="Symbol"/>
              </a:rPr>
              <a:t>y=0</a:t>
            </a:r>
            <a:r>
              <a:rPr lang="en-US" sz="1600" baseline="-25000" dirty="0">
                <a:solidFill>
                  <a:schemeClr val="tx1"/>
                </a:solidFill>
                <a:latin typeface="Symbol"/>
                <a:ea typeface="ＭＳ Ｐゴシック" pitchFamily="34" charset="-128"/>
                <a:sym typeface="Symbol"/>
              </a:rPr>
              <a:t>,1</a:t>
            </a:r>
            <a:r>
              <a:rPr lang="en-US" sz="1600" dirty="0">
                <a:solidFill>
                  <a:schemeClr val="tx1"/>
                </a:solidFill>
                <a:ea typeface="ＭＳ Ｐゴシック" pitchFamily="34" charset="-128"/>
              </a:rPr>
              <a:t> P(D</a:t>
            </a:r>
            <a:r>
              <a:rPr lang="en-US" sz="1600" baseline="30000" dirty="0">
                <a:solidFill>
                  <a:schemeClr val="tx1"/>
                </a:solidFill>
                <a:ea typeface="ＭＳ Ｐゴシック" pitchFamily="34" charset="-128"/>
              </a:rPr>
              <a:t>i</a:t>
            </a:r>
            <a:r>
              <a:rPr lang="en-US" sz="1600" dirty="0">
                <a:solidFill>
                  <a:schemeClr val="tx1"/>
                </a:solidFill>
                <a:ea typeface="ＭＳ Ｐゴシック" pitchFamily="34" charset="-128"/>
              </a:rPr>
              <a:t>, y | </a:t>
            </a:r>
            <a:r>
              <a:rPr lang="en-US" sz="1600" dirty="0" err="1">
                <a:solidFill>
                  <a:schemeClr val="tx1"/>
                </a:solidFill>
                <a:ea typeface="ＭＳ Ｐゴシック" pitchFamily="34" charset="-128"/>
              </a:rPr>
              <a:t>p,q</a:t>
            </a:r>
            <a:r>
              <a:rPr lang="en-US" sz="1600" dirty="0">
                <a:solidFill>
                  <a:schemeClr val="tx1"/>
                </a:solidFill>
                <a:ea typeface="ＭＳ Ｐゴシック" pitchFamily="34" charset="-128"/>
              </a:rPr>
              <a:t>,</a:t>
            </a:r>
            <a:r>
              <a:rPr lang="en-US" sz="1600" dirty="0">
                <a:solidFill>
                  <a:schemeClr val="tx1"/>
                </a:solidFill>
                <a:latin typeface="Symbol" pitchFamily="18" charset="2"/>
                <a:ea typeface="ＭＳ Ｐゴシック" pitchFamily="34" charset="-128"/>
                <a:sym typeface="Symbol" pitchFamily="18" charset="2"/>
              </a:rPr>
              <a:t> </a:t>
            </a:r>
            <a:r>
              <a:rPr lang="en-US" sz="1600" dirty="0">
                <a:solidFill>
                  <a:schemeClr val="tx1"/>
                </a:solidFill>
                <a:ea typeface="ＭＳ Ｐゴシック" pitchFamily="34" charset="-128"/>
              </a:rPr>
              <a:t>) </a:t>
            </a:r>
            <a:r>
              <a:rPr lang="en-US" sz="1600" dirty="0" smtClean="0">
                <a:solidFill>
                  <a:schemeClr val="tx1"/>
                </a:solidFill>
                <a:ea typeface="ＭＳ Ｐゴシック" pitchFamily="34" charset="-128"/>
              </a:rPr>
              <a:t>=</a:t>
            </a:r>
          </a:p>
          <a:p>
            <a:pPr marL="476250" indent="-533400"/>
            <a:r>
              <a:rPr lang="en-US" sz="1600" dirty="0">
                <a:solidFill>
                  <a:schemeClr val="tx1"/>
                </a:solidFill>
                <a:ea typeface="ＭＳ Ｐゴシック" pitchFamily="34" charset="-128"/>
              </a:rPr>
              <a:t> </a:t>
            </a:r>
            <a:r>
              <a:rPr lang="en-US" sz="1600" dirty="0" smtClean="0">
                <a:solidFill>
                  <a:schemeClr val="tx1"/>
                </a:solidFill>
                <a:ea typeface="ＭＳ Ｐゴシック" pitchFamily="34" charset="-128"/>
              </a:rPr>
              <a:t>   = </a:t>
            </a:r>
            <a:r>
              <a:rPr lang="en-US" sz="1600" dirty="0" smtClean="0">
                <a:solidFill>
                  <a:schemeClr val="tx1"/>
                </a:solidFill>
                <a:latin typeface="Symbol" pitchFamily="18" charset="2"/>
                <a:ea typeface="ＭＳ Ｐゴシック" pitchFamily="34" charset="-128"/>
                <a:sym typeface="Symbol" pitchFamily="18" charset="2"/>
              </a:rPr>
              <a:t></a:t>
            </a:r>
            <a:r>
              <a:rPr lang="en-US" sz="1600" baseline="-25000" dirty="0" err="1">
                <a:solidFill>
                  <a:schemeClr val="tx1"/>
                </a:solidFill>
                <a:ea typeface="ＭＳ Ｐゴシック" pitchFamily="34" charset="-128"/>
                <a:sym typeface="Symbol" pitchFamily="18" charset="2"/>
              </a:rPr>
              <a:t>i</a:t>
            </a:r>
            <a:r>
              <a:rPr lang="en-US" sz="1600" baseline="-25000" dirty="0">
                <a:solidFill>
                  <a:schemeClr val="tx1"/>
                </a:solidFill>
                <a:ea typeface="ＭＳ Ｐゴシック" pitchFamily="34" charset="-128"/>
                <a:sym typeface="Symbol" pitchFamily="18" charset="2"/>
              </a:rPr>
              <a:t>=1,n</a:t>
            </a:r>
            <a:r>
              <a:rPr lang="en-US" sz="1600" dirty="0">
                <a:solidFill>
                  <a:schemeClr val="tx1"/>
                </a:solidFill>
                <a:ea typeface="ＭＳ Ｐゴシック" pitchFamily="34" charset="-128"/>
              </a:rPr>
              <a:t> log </a:t>
            </a:r>
            <a:r>
              <a:rPr lang="en-US" sz="1600" dirty="0" smtClean="0">
                <a:solidFill>
                  <a:schemeClr val="tx1"/>
                </a:solidFill>
                <a:latin typeface="Symbol"/>
                <a:ea typeface="ＭＳ Ｐゴシック" pitchFamily="34" charset="-128"/>
                <a:sym typeface="Symbol"/>
              </a:rPr>
              <a:t></a:t>
            </a:r>
            <a:r>
              <a:rPr lang="en-US" sz="1600" baseline="-25000" dirty="0">
                <a:solidFill>
                  <a:schemeClr val="tx1"/>
                </a:solidFill>
                <a:latin typeface="Tahoma"/>
                <a:ea typeface="ＭＳ Ｐゴシック" pitchFamily="34" charset="-128"/>
                <a:sym typeface="Symbol"/>
              </a:rPr>
              <a:t>y=0</a:t>
            </a:r>
            <a:r>
              <a:rPr lang="en-US" sz="1600" baseline="-25000" dirty="0">
                <a:solidFill>
                  <a:schemeClr val="tx1"/>
                </a:solidFill>
                <a:latin typeface="Symbol"/>
                <a:ea typeface="ＭＳ Ｐゴシック" pitchFamily="34" charset="-128"/>
                <a:sym typeface="Symbol"/>
              </a:rPr>
              <a:t>,1</a:t>
            </a:r>
            <a:r>
              <a:rPr lang="en-US" sz="1600" dirty="0">
                <a:solidFill>
                  <a:schemeClr val="tx1"/>
                </a:solidFill>
                <a:ea typeface="ＭＳ Ｐゴシック" pitchFamily="34" charset="-128"/>
              </a:rPr>
              <a:t> </a:t>
            </a:r>
            <a:r>
              <a:rPr lang="en-US" sz="1600" dirty="0" smtClean="0">
                <a:solidFill>
                  <a:schemeClr val="tx1"/>
                </a:solidFill>
                <a:ea typeface="ＭＳ Ｐゴシック" pitchFamily="34" charset="-128"/>
              </a:rPr>
              <a:t>P(</a:t>
            </a:r>
            <a:r>
              <a:rPr lang="en-US" sz="1600" dirty="0" err="1" smtClean="0">
                <a:solidFill>
                  <a:schemeClr val="tx1"/>
                </a:solidFill>
                <a:ea typeface="ＭＳ Ｐゴシック" pitchFamily="34" charset="-128"/>
              </a:rPr>
              <a:t>D</a:t>
            </a:r>
            <a:r>
              <a:rPr lang="en-US" sz="1600" baseline="30000" dirty="0" err="1" smtClean="0">
                <a:solidFill>
                  <a:schemeClr val="tx1"/>
                </a:solidFill>
                <a:ea typeface="ＭＳ Ｐゴシック" pitchFamily="34" charset="-128"/>
              </a:rPr>
              <a:t>i</a:t>
            </a:r>
            <a:r>
              <a:rPr lang="en-US" sz="1600" dirty="0" err="1" smtClean="0">
                <a:solidFill>
                  <a:schemeClr val="tx1"/>
                </a:solidFill>
                <a:ea typeface="ＭＳ Ｐゴシック" pitchFamily="34" charset="-128"/>
              </a:rPr>
              <a:t>|p,q</a:t>
            </a:r>
            <a:r>
              <a:rPr lang="en-US" sz="1600" dirty="0">
                <a:solidFill>
                  <a:schemeClr val="tx1"/>
                </a:solidFill>
                <a:ea typeface="ＭＳ Ｐゴシック" pitchFamily="34" charset="-128"/>
              </a:rPr>
              <a:t>,</a:t>
            </a:r>
            <a:r>
              <a:rPr lang="en-US" sz="1600" dirty="0">
                <a:solidFill>
                  <a:schemeClr val="tx1"/>
                </a:solidFill>
                <a:latin typeface="Symbol" pitchFamily="18" charset="2"/>
                <a:ea typeface="ＭＳ Ｐゴシック" pitchFamily="34" charset="-128"/>
                <a:sym typeface="Symbol" pitchFamily="18" charset="2"/>
              </a:rPr>
              <a:t>  </a:t>
            </a:r>
            <a:r>
              <a:rPr lang="en-US" sz="1600" dirty="0" smtClean="0">
                <a:solidFill>
                  <a:schemeClr val="tx1"/>
                </a:solidFill>
                <a:latin typeface="Symbol" pitchFamily="18" charset="2"/>
                <a:ea typeface="ＭＳ Ｐゴシック" pitchFamily="34" charset="-128"/>
                <a:sym typeface="Symbol" pitchFamily="18" charset="2"/>
              </a:rPr>
              <a:t>)</a:t>
            </a:r>
            <a:r>
              <a:rPr lang="en-US" sz="1600" dirty="0" smtClean="0">
                <a:solidFill>
                  <a:schemeClr val="tx1"/>
                </a:solidFill>
                <a:ea typeface="ＭＳ Ｐゴシック" pitchFamily="34" charset="-128"/>
              </a:rPr>
              <a:t>P(</a:t>
            </a:r>
            <a:r>
              <a:rPr lang="en-US" sz="1600" dirty="0" err="1" smtClean="0">
                <a:solidFill>
                  <a:schemeClr val="tx1"/>
                </a:solidFill>
                <a:ea typeface="ＭＳ Ｐゴシック" pitchFamily="34" charset="-128"/>
              </a:rPr>
              <a:t>y|D</a:t>
            </a:r>
            <a:r>
              <a:rPr lang="en-US" sz="1600" baseline="30000" dirty="0" err="1" smtClean="0">
                <a:solidFill>
                  <a:schemeClr val="tx1"/>
                </a:solidFill>
                <a:ea typeface="ＭＳ Ｐゴシック" pitchFamily="34" charset="-128"/>
              </a:rPr>
              <a:t>i</a:t>
            </a:r>
            <a:r>
              <a:rPr lang="en-US" sz="1600" dirty="0" err="1" smtClean="0">
                <a:solidFill>
                  <a:schemeClr val="tx1"/>
                </a:solidFill>
                <a:ea typeface="ＭＳ Ｐゴシック" pitchFamily="34" charset="-128"/>
              </a:rPr>
              <a:t>,p,q</a:t>
            </a:r>
            <a:r>
              <a:rPr lang="en-US" sz="1600" dirty="0" smtClean="0">
                <a:solidFill>
                  <a:schemeClr val="tx1"/>
                </a:solidFill>
                <a:ea typeface="ＭＳ Ｐゴシック" pitchFamily="34" charset="-128"/>
              </a:rPr>
              <a:t>,</a:t>
            </a:r>
            <a:r>
              <a:rPr lang="en-US" sz="1600" dirty="0" smtClean="0">
                <a:solidFill>
                  <a:schemeClr val="tx1"/>
                </a:solidFill>
                <a:latin typeface="Symbol" pitchFamily="18" charset="2"/>
                <a:ea typeface="ＭＳ Ｐゴシック" pitchFamily="34" charset="-128"/>
                <a:sym typeface="Symbol" pitchFamily="18" charset="2"/>
              </a:rPr>
              <a:t></a:t>
            </a:r>
            <a:r>
              <a:rPr lang="en-US" sz="1600" dirty="0" smtClean="0">
                <a:solidFill>
                  <a:schemeClr val="tx1"/>
                </a:solidFill>
                <a:ea typeface="ＭＳ Ｐゴシック" pitchFamily="34" charset="-128"/>
              </a:rPr>
              <a:t>) = </a:t>
            </a:r>
          </a:p>
          <a:p>
            <a:pPr indent="-57150"/>
            <a:r>
              <a:rPr lang="en-US" sz="1600" dirty="0" smtClean="0">
                <a:solidFill>
                  <a:schemeClr val="tx1"/>
                </a:solidFill>
                <a:latin typeface="+mj-lt"/>
                <a:ea typeface="ＭＳ Ｐゴシック" pitchFamily="34" charset="-128"/>
                <a:sym typeface="Symbol" pitchFamily="18" charset="2"/>
              </a:rPr>
              <a:t>    =</a:t>
            </a:r>
            <a:r>
              <a:rPr lang="en-US" sz="1600" dirty="0" smtClean="0">
                <a:solidFill>
                  <a:schemeClr val="tx1"/>
                </a:solidFill>
                <a:latin typeface="Symbol" pitchFamily="18" charset="2"/>
                <a:ea typeface="ＭＳ Ｐゴシック" pitchFamily="34" charset="-128"/>
                <a:sym typeface="Symbol" pitchFamily="18" charset="2"/>
              </a:rPr>
              <a:t> </a:t>
            </a:r>
            <a:r>
              <a:rPr lang="en-US" sz="1600" baseline="-25000" dirty="0">
                <a:solidFill>
                  <a:schemeClr val="tx1"/>
                </a:solidFill>
                <a:ea typeface="ＭＳ Ｐゴシック" pitchFamily="34" charset="-128"/>
                <a:sym typeface="Symbol" pitchFamily="18" charset="2"/>
              </a:rPr>
              <a:t>i=1,n</a:t>
            </a:r>
            <a:r>
              <a:rPr lang="en-US" sz="1600" dirty="0">
                <a:solidFill>
                  <a:schemeClr val="tx1"/>
                </a:solidFill>
                <a:ea typeface="ＭＳ Ｐゴシック" pitchFamily="34" charset="-128"/>
              </a:rPr>
              <a:t> log </a:t>
            </a:r>
            <a:r>
              <a:rPr lang="en-US" sz="1600" dirty="0" err="1" smtClean="0">
                <a:solidFill>
                  <a:schemeClr val="tx1"/>
                </a:solidFill>
                <a:ea typeface="ＭＳ Ｐゴシック" pitchFamily="34" charset="-128"/>
              </a:rPr>
              <a:t>E_</a:t>
            </a:r>
            <a:r>
              <a:rPr lang="en-US" sz="1600" dirty="0" err="1" smtClean="0">
                <a:solidFill>
                  <a:srgbClr val="FF0000"/>
                </a:solidFill>
                <a:ea typeface="ＭＳ Ｐゴシック" pitchFamily="34" charset="-128"/>
              </a:rPr>
              <a:t>y</a:t>
            </a:r>
            <a:r>
              <a:rPr lang="en-US" sz="1600" dirty="0" smtClean="0">
                <a:solidFill>
                  <a:schemeClr val="tx1"/>
                </a:solidFill>
                <a:ea typeface="ＭＳ Ｐゴシック" pitchFamily="34" charset="-128"/>
              </a:rPr>
              <a:t> P(D</a:t>
            </a:r>
            <a:r>
              <a:rPr lang="en-US" sz="1600" baseline="30000" dirty="0" smtClean="0">
                <a:solidFill>
                  <a:schemeClr val="tx1"/>
                </a:solidFill>
                <a:ea typeface="ＭＳ Ｐゴシック" pitchFamily="34" charset="-128"/>
              </a:rPr>
              <a:t>i</a:t>
            </a:r>
            <a:r>
              <a:rPr lang="en-US" sz="1600" dirty="0" smtClean="0">
                <a:solidFill>
                  <a:schemeClr val="tx1"/>
                </a:solidFill>
                <a:ea typeface="ＭＳ Ｐゴシック" pitchFamily="34" charset="-128"/>
              </a:rPr>
              <a:t> |</a:t>
            </a:r>
            <a:r>
              <a:rPr lang="en-US" sz="1600" dirty="0" err="1" smtClean="0">
                <a:solidFill>
                  <a:schemeClr val="tx1"/>
                </a:solidFill>
                <a:ea typeface="ＭＳ Ｐゴシック" pitchFamily="34" charset="-128"/>
              </a:rPr>
              <a:t>p,q</a:t>
            </a:r>
            <a:r>
              <a:rPr lang="en-US" sz="1600" dirty="0">
                <a:solidFill>
                  <a:schemeClr val="tx1"/>
                </a:solidFill>
                <a:ea typeface="ＭＳ Ｐゴシック" pitchFamily="34" charset="-128"/>
              </a:rPr>
              <a:t>,</a:t>
            </a:r>
            <a:r>
              <a:rPr lang="en-US" sz="1600" dirty="0">
                <a:solidFill>
                  <a:schemeClr val="tx1"/>
                </a:solidFill>
                <a:latin typeface="Symbol" pitchFamily="18" charset="2"/>
                <a:ea typeface="ＭＳ Ｐゴシック" pitchFamily="34" charset="-128"/>
                <a:sym typeface="Symbol" pitchFamily="18" charset="2"/>
              </a:rPr>
              <a:t> </a:t>
            </a:r>
            <a:r>
              <a:rPr lang="en-US" sz="1600" dirty="0" smtClean="0">
                <a:solidFill>
                  <a:schemeClr val="tx1"/>
                </a:solidFill>
                <a:ea typeface="ＭＳ Ｐゴシック" pitchFamily="34" charset="-128"/>
              </a:rPr>
              <a:t>) </a:t>
            </a:r>
            <a:r>
              <a:rPr lang="en-US" sz="1600" dirty="0" smtClean="0">
                <a:solidFill>
                  <a:schemeClr val="tx1"/>
                </a:solidFill>
                <a:latin typeface="cmsy10"/>
                <a:ea typeface="ＭＳ Ｐゴシック" pitchFamily="34" charset="-128"/>
                <a:sym typeface="Symbol" pitchFamily="18" charset="2"/>
              </a:rPr>
              <a:t>≥</a:t>
            </a:r>
            <a:r>
              <a:rPr lang="en-US" sz="1600" dirty="0" smtClean="0">
                <a:solidFill>
                  <a:schemeClr val="tx1"/>
                </a:solidFill>
                <a:latin typeface="+mj-lt"/>
                <a:ea typeface="ＭＳ Ｐゴシック" pitchFamily="34" charset="-128"/>
                <a:sym typeface="Symbol" pitchFamily="18" charset="2"/>
              </a:rPr>
              <a:t> </a:t>
            </a:r>
          </a:p>
          <a:p>
            <a:pPr indent="-57150"/>
            <a:r>
              <a:rPr lang="en-US" sz="1600" dirty="0" smtClean="0">
                <a:solidFill>
                  <a:schemeClr val="tx1"/>
                </a:solidFill>
                <a:latin typeface="cmsy10"/>
                <a:ea typeface="ＭＳ Ｐゴシック" pitchFamily="34" charset="-128"/>
                <a:sym typeface="Symbol" pitchFamily="18" charset="2"/>
              </a:rPr>
              <a:t>   ≥</a:t>
            </a:r>
            <a:r>
              <a:rPr lang="en-US" sz="1600" dirty="0" smtClean="0">
                <a:solidFill>
                  <a:schemeClr val="tx1"/>
                </a:solidFill>
                <a:latin typeface="+mj-lt"/>
                <a:ea typeface="ＭＳ Ｐゴシック" pitchFamily="34" charset="-128"/>
                <a:sym typeface="Symbol" pitchFamily="18" charset="2"/>
              </a:rPr>
              <a:t> </a:t>
            </a:r>
            <a:r>
              <a:rPr lang="en-US" sz="1600" dirty="0" smtClean="0">
                <a:solidFill>
                  <a:schemeClr val="tx1"/>
                </a:solidFill>
                <a:latin typeface="Symbol" pitchFamily="18" charset="2"/>
                <a:ea typeface="ＭＳ Ｐゴシック" pitchFamily="34" charset="-128"/>
                <a:sym typeface="Symbol" pitchFamily="18" charset="2"/>
              </a:rPr>
              <a:t></a:t>
            </a:r>
            <a:r>
              <a:rPr lang="en-US" sz="1600" baseline="-25000" dirty="0">
                <a:solidFill>
                  <a:schemeClr val="tx1"/>
                </a:solidFill>
                <a:ea typeface="ＭＳ Ｐゴシック" pitchFamily="34" charset="-128"/>
                <a:sym typeface="Symbol" pitchFamily="18" charset="2"/>
              </a:rPr>
              <a:t>i=1,n</a:t>
            </a:r>
            <a:r>
              <a:rPr lang="en-US" sz="1600" dirty="0">
                <a:solidFill>
                  <a:schemeClr val="tx1"/>
                </a:solidFill>
                <a:ea typeface="ＭＳ Ｐゴシック" pitchFamily="34" charset="-128"/>
              </a:rPr>
              <a:t> </a:t>
            </a:r>
            <a:r>
              <a:rPr lang="en-US" sz="1600" dirty="0" err="1" smtClean="0">
                <a:solidFill>
                  <a:schemeClr val="tx1"/>
                </a:solidFill>
                <a:ea typeface="ＭＳ Ｐゴシック" pitchFamily="34" charset="-128"/>
              </a:rPr>
              <a:t>E_</a:t>
            </a:r>
            <a:r>
              <a:rPr lang="en-US" sz="1600" dirty="0" err="1" smtClean="0">
                <a:solidFill>
                  <a:srgbClr val="FF0000"/>
                </a:solidFill>
                <a:ea typeface="ＭＳ Ｐゴシック" pitchFamily="34" charset="-128"/>
              </a:rPr>
              <a:t>y</a:t>
            </a:r>
            <a:r>
              <a:rPr lang="en-US" sz="1600" dirty="0" smtClean="0">
                <a:solidFill>
                  <a:schemeClr val="tx1"/>
                </a:solidFill>
                <a:ea typeface="ＭＳ Ｐゴシック" pitchFamily="34" charset="-128"/>
              </a:rPr>
              <a:t> log P(D</a:t>
            </a:r>
            <a:r>
              <a:rPr lang="en-US" sz="1600" baseline="30000" dirty="0" smtClean="0">
                <a:solidFill>
                  <a:schemeClr val="tx1"/>
                </a:solidFill>
                <a:ea typeface="ＭＳ Ｐゴシック" pitchFamily="34" charset="-128"/>
              </a:rPr>
              <a:t>i</a:t>
            </a:r>
            <a:r>
              <a:rPr lang="en-US" sz="1600" dirty="0" smtClean="0">
                <a:solidFill>
                  <a:schemeClr val="tx1"/>
                </a:solidFill>
                <a:ea typeface="ＭＳ Ｐゴシック" pitchFamily="34" charset="-128"/>
              </a:rPr>
              <a:t> |</a:t>
            </a:r>
            <a:r>
              <a:rPr lang="en-US" sz="1600" dirty="0" err="1" smtClean="0">
                <a:solidFill>
                  <a:schemeClr val="tx1"/>
                </a:solidFill>
                <a:ea typeface="ＭＳ Ｐゴシック" pitchFamily="34" charset="-128"/>
              </a:rPr>
              <a:t>p,q</a:t>
            </a:r>
            <a:r>
              <a:rPr lang="en-US" sz="1600" dirty="0">
                <a:solidFill>
                  <a:schemeClr val="tx1"/>
                </a:solidFill>
                <a:ea typeface="ＭＳ Ｐゴシック" pitchFamily="34" charset="-128"/>
              </a:rPr>
              <a:t>,</a:t>
            </a:r>
            <a:r>
              <a:rPr lang="en-US" sz="1600" dirty="0">
                <a:solidFill>
                  <a:schemeClr val="tx1"/>
                </a:solidFill>
                <a:latin typeface="Symbol" pitchFamily="18" charset="2"/>
                <a:ea typeface="ＭＳ Ｐゴシック" pitchFamily="34" charset="-128"/>
                <a:sym typeface="Symbol" pitchFamily="18" charset="2"/>
              </a:rPr>
              <a:t> </a:t>
            </a:r>
            <a:r>
              <a:rPr lang="en-US" sz="1600" dirty="0" smtClean="0">
                <a:solidFill>
                  <a:schemeClr val="tx1"/>
                </a:solidFill>
                <a:ea typeface="ＭＳ Ｐゴシック" pitchFamily="34" charset="-128"/>
              </a:rPr>
              <a:t>)</a:t>
            </a:r>
          </a:p>
          <a:p>
            <a:pPr indent="-57150"/>
            <a:r>
              <a:rPr lang="en-US" sz="1600" dirty="0" smtClean="0">
                <a:solidFill>
                  <a:schemeClr val="tx1"/>
                </a:solidFill>
                <a:ea typeface="ＭＳ Ｐゴシック" pitchFamily="34" charset="-128"/>
              </a:rPr>
              <a:t>Where the inequality is due to Jensen’s Inequality.</a:t>
            </a:r>
          </a:p>
          <a:p>
            <a:pPr indent="-57150"/>
            <a:r>
              <a:rPr lang="en-US" sz="1600" dirty="0" smtClean="0">
                <a:solidFill>
                  <a:schemeClr val="tx1"/>
                </a:solidFill>
                <a:ea typeface="ＭＳ Ｐゴシック" pitchFamily="34" charset="-128"/>
              </a:rPr>
              <a:t>We maximize a lower bound on the Likelihood. </a:t>
            </a:r>
            <a:endParaRPr lang="en-US" sz="1800" dirty="0">
              <a:solidFill>
                <a:srgbClr val="0000FF"/>
              </a:solidFill>
              <a:ea typeface="ＭＳ Ｐゴシック" pitchFamily="34" charset="-128"/>
            </a:endParaRPr>
          </a:p>
        </p:txBody>
      </p:sp>
      <p:cxnSp>
        <p:nvCxnSpPr>
          <p:cNvPr id="5" name="Straight Connector 4"/>
          <p:cNvCxnSpPr/>
          <p:nvPr/>
        </p:nvCxnSpPr>
        <p:spPr>
          <a:xfrm>
            <a:off x="7696200" y="6096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1031"/>
            <a:ext cx="1280688" cy="884784"/>
          </a:xfrm>
          <a:prstGeom prst="rect">
            <a:avLst/>
          </a:prstGeom>
          <a:ln>
            <a:solidFill>
              <a:schemeClr val="tx1"/>
            </a:solidFill>
          </a:ln>
        </p:spPr>
      </p:pic>
      <p:cxnSp>
        <p:nvCxnSpPr>
          <p:cNvPr id="6" name="Straight Connector 5"/>
          <p:cNvCxnSpPr/>
          <p:nvPr/>
        </p:nvCxnSpPr>
        <p:spPr>
          <a:xfrm>
            <a:off x="838200" y="152400"/>
            <a:ext cx="0" cy="304800"/>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8050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92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26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26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926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926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right)">
                                      <p:cBhvr>
                                        <p:cTn id="51" dur="500"/>
                                        <p:tgtEl>
                                          <p:spTgt spid="5"/>
                                        </p:tgtEl>
                                      </p:cBhvr>
                                    </p:animEffect>
                                  </p:childTnLst>
                                </p:cTn>
                              </p:par>
                              <p:par>
                                <p:cTn id="52" presetID="1"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ular Callout 2"/>
          <p:cNvSpPr/>
          <p:nvPr/>
        </p:nvSpPr>
        <p:spPr>
          <a:xfrm>
            <a:off x="4769709" y="0"/>
            <a:ext cx="4343400" cy="2307265"/>
          </a:xfrm>
          <a:prstGeom prst="wedgeRectCallout">
            <a:avLst>
              <a:gd name="adj1" fmla="val -50421"/>
              <a:gd name="adj2" fmla="val 139263"/>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2"/>
          <p:cNvSpPr>
            <a:spLocks noGrp="1" noChangeArrowheads="1"/>
          </p:cNvSpPr>
          <p:nvPr>
            <p:ph type="title"/>
          </p:nvPr>
        </p:nvSpPr>
        <p:spPr/>
        <p:txBody>
          <a:bodyPr/>
          <a:lstStyle/>
          <a:p>
            <a:pPr eaLnBrk="1" hangingPunct="1"/>
            <a:r>
              <a:rPr lang="en-US" smtClean="0">
                <a:ea typeface="ＭＳ Ｐゴシック" pitchFamily="34" charset="-128"/>
              </a:rPr>
              <a:t>EM Algorithm (Coins) - III</a:t>
            </a:r>
            <a:endParaRPr lang="en-US" smtClean="0">
              <a:solidFill>
                <a:srgbClr val="FF00FF"/>
              </a:solidFill>
              <a:ea typeface="ＭＳ Ｐゴシック" pitchFamily="34" charset="-128"/>
            </a:endParaRPr>
          </a:p>
        </p:txBody>
      </p:sp>
      <p:sp>
        <p:nvSpPr>
          <p:cNvPr id="1161219" name="Rectangle 3"/>
          <p:cNvSpPr>
            <a:spLocks noGrp="1" noChangeArrowheads="1"/>
          </p:cNvSpPr>
          <p:nvPr>
            <p:ph idx="1"/>
          </p:nvPr>
        </p:nvSpPr>
        <p:spPr>
          <a:xfrm>
            <a:off x="857524" y="1282275"/>
            <a:ext cx="8057875" cy="4983163"/>
          </a:xfrm>
        </p:spPr>
        <p:txBody>
          <a:bodyPr/>
          <a:lstStyle/>
          <a:p>
            <a:pPr marL="533400" indent="-533400" eaLnBrk="1" hangingPunct="1"/>
            <a:r>
              <a:rPr lang="en-US" dirty="0" smtClean="0">
                <a:solidFill>
                  <a:srgbClr val="000066"/>
                </a:solidFill>
                <a:ea typeface="ＭＳ Ｐゴシック" pitchFamily="34" charset="-128"/>
              </a:rPr>
              <a:t>We </a:t>
            </a:r>
            <a:r>
              <a:rPr lang="en-US" dirty="0" smtClean="0">
                <a:solidFill>
                  <a:srgbClr val="0000FF"/>
                </a:solidFill>
                <a:ea typeface="ＭＳ Ｐゴシック" pitchFamily="34" charset="-128"/>
              </a:rPr>
              <a:t>maximize the expectation of this random variable (over the coin name).</a:t>
            </a:r>
          </a:p>
          <a:p>
            <a:pPr marL="533400" indent="-533400" eaLnBrk="1" hangingPunct="1">
              <a:buFont typeface="Wingdings" pitchFamily="2" charset="2"/>
              <a:buNone/>
            </a:pPr>
            <a:r>
              <a:rPr lang="en-US" sz="2000" dirty="0" smtClean="0">
                <a:solidFill>
                  <a:srgbClr val="0000FF"/>
                </a:solidFill>
                <a:ea typeface="ＭＳ Ｐゴシック" pitchFamily="34" charset="-128"/>
              </a:rPr>
              <a:t>    </a:t>
            </a:r>
          </a:p>
          <a:p>
            <a:pPr marL="533400" indent="-533400" eaLnBrk="1" hangingPunct="1">
              <a:buFont typeface="Wingdings" pitchFamily="2" charset="2"/>
              <a:buNone/>
            </a:pPr>
            <a:r>
              <a:rPr lang="en-US" sz="2000" dirty="0" smtClean="0">
                <a:solidFill>
                  <a:srgbClr val="0000FF"/>
                </a:solidFill>
                <a:ea typeface="ＭＳ Ｐゴシック" pitchFamily="34" charset="-128"/>
              </a:rPr>
              <a:t>  E[LL] = E[</a:t>
            </a:r>
            <a:r>
              <a:rPr lang="en-US" sz="2000" dirty="0" smtClean="0">
                <a:solidFill>
                  <a:srgbClr val="0000FF"/>
                </a:solidFill>
                <a:latin typeface="Symbol" pitchFamily="18" charset="2"/>
                <a:ea typeface="ＭＳ Ｐゴシック" pitchFamily="34" charset="-128"/>
                <a:sym typeface="Symbol" pitchFamily="18" charset="2"/>
              </a:rPr>
              <a:t></a:t>
            </a:r>
            <a:r>
              <a:rPr lang="en-US" sz="2000" baseline="-25000" dirty="0" smtClean="0">
                <a:solidFill>
                  <a:srgbClr val="0000FF"/>
                </a:solidFill>
                <a:ea typeface="ＭＳ Ｐゴシック" pitchFamily="34" charset="-128"/>
                <a:sym typeface="Symbol" pitchFamily="18" charset="2"/>
              </a:rPr>
              <a:t>i=1,n</a:t>
            </a:r>
            <a:r>
              <a:rPr lang="en-US" sz="2000" dirty="0" smtClean="0">
                <a:solidFill>
                  <a:srgbClr val="0000FF"/>
                </a:solidFill>
                <a:ea typeface="ＭＳ Ｐゴシック" pitchFamily="34" charset="-128"/>
              </a:rPr>
              <a:t> log P(D</a:t>
            </a:r>
            <a:r>
              <a:rPr lang="en-US" sz="2000" baseline="30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a:t>
            </a:r>
            <a:r>
              <a:rPr lang="en-US" sz="2000" dirty="0" err="1" smtClean="0">
                <a:solidFill>
                  <a:srgbClr val="0000FF"/>
                </a:solidFill>
                <a:ea typeface="ＭＳ Ｐゴシック" pitchFamily="34" charset="-128"/>
              </a:rPr>
              <a:t>p,q</a:t>
            </a:r>
            <a:r>
              <a:rPr lang="en-US" sz="2000" dirty="0" smtClean="0">
                <a:solidFill>
                  <a:srgbClr val="0000FF"/>
                </a:solidFill>
                <a:ea typeface="ＭＳ Ｐゴシック" pitchFamily="34" charset="-128"/>
              </a:rPr>
              <a:t>,</a:t>
            </a:r>
            <a:r>
              <a:rPr lang="en-US" sz="2000" dirty="0" smtClean="0">
                <a:solidFill>
                  <a:srgbClr val="0000FF"/>
                </a:solidFill>
                <a:latin typeface="Symbol" pitchFamily="18" charset="2"/>
                <a:ea typeface="ＭＳ Ｐゴシック" pitchFamily="34" charset="-128"/>
                <a:sym typeface="Symbol" pitchFamily="18" charset="2"/>
              </a:rPr>
              <a:t> </a:t>
            </a:r>
            <a:r>
              <a:rPr lang="en-US" sz="2000" dirty="0" smtClean="0">
                <a:solidFill>
                  <a:srgbClr val="0000FF"/>
                </a:solidFill>
                <a:ea typeface="ＭＳ Ｐゴシック" pitchFamily="34" charset="-128"/>
              </a:rPr>
              <a:t>)] = </a:t>
            </a:r>
            <a:r>
              <a:rPr lang="en-US" sz="2000" dirty="0" smtClean="0">
                <a:solidFill>
                  <a:srgbClr val="0000FF"/>
                </a:solidFill>
                <a:latin typeface="Symbol" pitchFamily="18" charset="2"/>
                <a:ea typeface="ＭＳ Ｐゴシック" pitchFamily="34" charset="-128"/>
                <a:sym typeface="Symbol" pitchFamily="18" charset="2"/>
              </a:rPr>
              <a:t></a:t>
            </a:r>
            <a:r>
              <a:rPr lang="en-US" sz="2000" baseline="-25000" dirty="0" smtClean="0">
                <a:solidFill>
                  <a:srgbClr val="0000FF"/>
                </a:solidFill>
                <a:ea typeface="ＭＳ Ｐゴシック" pitchFamily="34" charset="-128"/>
                <a:sym typeface="Symbol" pitchFamily="18" charset="2"/>
              </a:rPr>
              <a:t>i=1,n</a:t>
            </a:r>
            <a:r>
              <a:rPr lang="en-US" sz="2000" dirty="0" smtClean="0">
                <a:solidFill>
                  <a:srgbClr val="0000FF"/>
                </a:solidFill>
                <a:ea typeface="ＭＳ Ｐゴシック" pitchFamily="34" charset="-128"/>
              </a:rPr>
              <a:t>E[log P(D</a:t>
            </a:r>
            <a:r>
              <a:rPr lang="en-US" sz="2000" baseline="30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a:t>
            </a:r>
            <a:r>
              <a:rPr lang="en-US" sz="2000" dirty="0" err="1" smtClean="0">
                <a:solidFill>
                  <a:srgbClr val="0000FF"/>
                </a:solidFill>
                <a:ea typeface="ＭＳ Ｐゴシック" pitchFamily="34" charset="-128"/>
              </a:rPr>
              <a:t>p,q</a:t>
            </a:r>
            <a:r>
              <a:rPr lang="en-US" sz="2000" dirty="0" smtClean="0">
                <a:solidFill>
                  <a:srgbClr val="0000FF"/>
                </a:solidFill>
                <a:ea typeface="ＭＳ Ｐゴシック" pitchFamily="34" charset="-128"/>
              </a:rPr>
              <a:t>,</a:t>
            </a:r>
            <a:r>
              <a:rPr lang="en-US" sz="2000" dirty="0" smtClean="0">
                <a:solidFill>
                  <a:srgbClr val="0000FF"/>
                </a:solidFill>
                <a:latin typeface="Symbol" pitchFamily="18" charset="2"/>
                <a:ea typeface="ＭＳ Ｐゴシック" pitchFamily="34" charset="-128"/>
                <a:sym typeface="Symbol" pitchFamily="18" charset="2"/>
              </a:rPr>
              <a:t> </a:t>
            </a:r>
            <a:r>
              <a:rPr lang="en-US" sz="2000" dirty="0" smtClean="0">
                <a:solidFill>
                  <a:srgbClr val="0000FF"/>
                </a:solidFill>
                <a:ea typeface="ＭＳ Ｐゴシック" pitchFamily="34" charset="-128"/>
              </a:rPr>
              <a:t>)] = </a:t>
            </a:r>
            <a:r>
              <a:rPr lang="en-US" sz="1200" dirty="0" smtClean="0">
                <a:solidFill>
                  <a:srgbClr val="0000FF"/>
                </a:solidFill>
                <a:ea typeface="ＭＳ Ｐゴシック" pitchFamily="34" charset="-128"/>
              </a:rPr>
              <a:t>(some math; see above)     </a:t>
            </a:r>
          </a:p>
          <a:p>
            <a:pPr marL="533400" indent="-533400" eaLnBrk="1" hangingPunct="1">
              <a:buNone/>
            </a:pPr>
            <a:r>
              <a:rPr lang="en-US" sz="2000" dirty="0" smtClean="0">
                <a:solidFill>
                  <a:srgbClr val="0000FF"/>
                </a:solidFill>
                <a:ea typeface="ＭＳ Ｐゴシック" pitchFamily="34" charset="-128"/>
              </a:rPr>
              <a:t>            =  </a:t>
            </a:r>
            <a:r>
              <a:rPr lang="en-US" sz="2000" dirty="0" smtClean="0">
                <a:solidFill>
                  <a:srgbClr val="0000FF"/>
                </a:solidFill>
                <a:latin typeface="Symbol" pitchFamily="18" charset="2"/>
                <a:ea typeface="ＭＳ Ｐゴシック" pitchFamily="34" charset="-128"/>
                <a:sym typeface="Symbol" pitchFamily="18" charset="2"/>
              </a:rPr>
              <a:t></a:t>
            </a:r>
            <a:r>
              <a:rPr lang="en-US" sz="2000" baseline="-25000" dirty="0" smtClean="0">
                <a:solidFill>
                  <a:srgbClr val="0000FF"/>
                </a:solidFill>
                <a:ea typeface="ＭＳ Ｐゴシック" pitchFamily="34" charset="-128"/>
                <a:sym typeface="Symbol" pitchFamily="18" charset="2"/>
              </a:rPr>
              <a:t>i=1,n</a:t>
            </a:r>
            <a:r>
              <a:rPr lang="en-US" sz="2000" dirty="0" smtClean="0">
                <a:solidFill>
                  <a:srgbClr val="0000FF"/>
                </a:solidFill>
                <a:ea typeface="ＭＳ Ｐゴシック" pitchFamily="34" charset="-128"/>
              </a:rPr>
              <a:t> P</a:t>
            </a:r>
            <a:r>
              <a:rPr lang="en-US" sz="2000" baseline="-25000" dirty="0" smtClean="0">
                <a:solidFill>
                  <a:srgbClr val="0000FF"/>
                </a:solidFill>
                <a:ea typeface="ＭＳ Ｐゴシック" pitchFamily="34" charset="-128"/>
              </a:rPr>
              <a:t>1</a:t>
            </a:r>
            <a:r>
              <a:rPr lang="en-US" sz="2000" baseline="15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log P(D</a:t>
            </a:r>
            <a:r>
              <a:rPr lang="en-US" sz="2000" baseline="30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1 | </a:t>
            </a:r>
            <a:r>
              <a:rPr lang="en-US" sz="2000" dirty="0" err="1" smtClean="0">
                <a:solidFill>
                  <a:srgbClr val="0000FF"/>
                </a:solidFill>
                <a:ea typeface="ＭＳ Ｐゴシック" pitchFamily="34" charset="-128"/>
              </a:rPr>
              <a:t>p,q</a:t>
            </a:r>
            <a:r>
              <a:rPr lang="en-US" sz="2000" dirty="0" smtClean="0">
                <a:solidFill>
                  <a:srgbClr val="0000FF"/>
                </a:solidFill>
                <a:ea typeface="ＭＳ Ｐゴシック" pitchFamily="34" charset="-128"/>
              </a:rPr>
              <a:t>,</a:t>
            </a:r>
            <a:r>
              <a:rPr lang="en-US" sz="2000" dirty="0" smtClean="0">
                <a:solidFill>
                  <a:srgbClr val="0000FF"/>
                </a:solidFill>
                <a:latin typeface="Symbol" pitchFamily="18" charset="2"/>
                <a:ea typeface="ＭＳ Ｐゴシック" pitchFamily="34" charset="-128"/>
                <a:sym typeface="Symbol" pitchFamily="18" charset="2"/>
              </a:rPr>
              <a:t> </a:t>
            </a:r>
            <a:r>
              <a:rPr lang="en-US" sz="2000" dirty="0" smtClean="0">
                <a:solidFill>
                  <a:srgbClr val="0000FF"/>
                </a:solidFill>
                <a:ea typeface="ＭＳ Ｐゴシック" pitchFamily="34" charset="-128"/>
              </a:rPr>
              <a:t>)] + (1-P</a:t>
            </a:r>
            <a:r>
              <a:rPr lang="en-US" sz="2000" baseline="-25000" dirty="0" smtClean="0">
                <a:solidFill>
                  <a:srgbClr val="0000FF"/>
                </a:solidFill>
                <a:ea typeface="ＭＳ Ｐゴシック" pitchFamily="34" charset="-128"/>
              </a:rPr>
              <a:t>1</a:t>
            </a:r>
            <a:r>
              <a:rPr lang="en-US" sz="2000" baseline="15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log P(D</a:t>
            </a:r>
            <a:r>
              <a:rPr lang="en-US" sz="2000" baseline="30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0 | </a:t>
            </a:r>
            <a:r>
              <a:rPr lang="en-US" sz="2000" dirty="0" err="1" smtClean="0">
                <a:solidFill>
                  <a:srgbClr val="0000FF"/>
                </a:solidFill>
                <a:ea typeface="ＭＳ Ｐゴシック" pitchFamily="34" charset="-128"/>
              </a:rPr>
              <a:t>p,q</a:t>
            </a:r>
            <a:r>
              <a:rPr lang="en-US" sz="2000" dirty="0" smtClean="0">
                <a:solidFill>
                  <a:srgbClr val="0000FF"/>
                </a:solidFill>
                <a:ea typeface="ＭＳ Ｐゴシック" pitchFamily="34" charset="-128"/>
              </a:rPr>
              <a:t>,</a:t>
            </a:r>
            <a:r>
              <a:rPr lang="en-US" sz="2000" dirty="0" smtClean="0">
                <a:solidFill>
                  <a:srgbClr val="0000FF"/>
                </a:solidFill>
                <a:latin typeface="Symbol" pitchFamily="18" charset="2"/>
                <a:ea typeface="ＭＳ Ｐゴシック" pitchFamily="34" charset="-128"/>
                <a:sym typeface="Symbol" pitchFamily="18" charset="2"/>
              </a:rPr>
              <a:t> </a:t>
            </a:r>
            <a:r>
              <a:rPr lang="en-US" sz="2000" dirty="0">
                <a:solidFill>
                  <a:srgbClr val="0000FF"/>
                </a:solidFill>
                <a:ea typeface="ＭＳ Ｐゴシック" pitchFamily="34" charset="-128"/>
              </a:rPr>
              <a:t>)]  </a:t>
            </a:r>
            <a:endParaRPr lang="en-US" sz="2000" dirty="0" smtClean="0">
              <a:solidFill>
                <a:srgbClr val="0000FF"/>
              </a:solidFill>
              <a:ea typeface="ＭＳ Ｐゴシック" pitchFamily="34" charset="-128"/>
            </a:endParaRPr>
          </a:p>
          <a:p>
            <a:pPr marL="533400" indent="-533400" eaLnBrk="1" hangingPunct="1">
              <a:buNone/>
            </a:pPr>
            <a:r>
              <a:rPr lang="en-US" sz="2000" dirty="0">
                <a:solidFill>
                  <a:srgbClr val="0000FF"/>
                </a:solidFill>
                <a:ea typeface="ＭＳ Ｐゴシック" pitchFamily="34" charset="-128"/>
              </a:rPr>
              <a:t> </a:t>
            </a:r>
            <a:r>
              <a:rPr lang="en-US" sz="2000" dirty="0" smtClean="0">
                <a:solidFill>
                  <a:srgbClr val="0000FF"/>
                </a:solidFill>
                <a:ea typeface="ＭＳ Ｐゴシック" pitchFamily="34" charset="-128"/>
              </a:rPr>
              <a:t>                         - </a:t>
            </a:r>
            <a:r>
              <a:rPr lang="en-US" sz="2000" dirty="0">
                <a:solidFill>
                  <a:srgbClr val="0000FF"/>
                </a:solidFill>
                <a:ea typeface="ＭＳ Ｐゴシック" pitchFamily="34" charset="-128"/>
              </a:rPr>
              <a:t>P</a:t>
            </a:r>
            <a:r>
              <a:rPr lang="en-US" sz="2000" baseline="-25000" dirty="0">
                <a:solidFill>
                  <a:srgbClr val="0000FF"/>
                </a:solidFill>
                <a:ea typeface="ＭＳ Ｐゴシック" pitchFamily="34" charset="-128"/>
              </a:rPr>
              <a:t>1</a:t>
            </a:r>
            <a:r>
              <a:rPr lang="en-US" sz="2000" baseline="15000" dirty="0">
                <a:solidFill>
                  <a:srgbClr val="0000FF"/>
                </a:solidFill>
                <a:ea typeface="ＭＳ Ｐゴシック" pitchFamily="34" charset="-128"/>
              </a:rPr>
              <a:t>i</a:t>
            </a:r>
            <a:r>
              <a:rPr lang="en-US" sz="2000" dirty="0">
                <a:solidFill>
                  <a:srgbClr val="0000FF"/>
                </a:solidFill>
                <a:ea typeface="ＭＳ Ｐゴシック" pitchFamily="34" charset="-128"/>
              </a:rPr>
              <a:t> log </a:t>
            </a:r>
            <a:r>
              <a:rPr lang="en-US" sz="2000" dirty="0" smtClean="0">
                <a:solidFill>
                  <a:srgbClr val="0000FF"/>
                </a:solidFill>
                <a:ea typeface="ＭＳ Ｐゴシック" pitchFamily="34" charset="-128"/>
              </a:rPr>
              <a:t>P</a:t>
            </a:r>
            <a:r>
              <a:rPr lang="en-US" sz="2000" baseline="-25000" dirty="0" smtClean="0">
                <a:solidFill>
                  <a:srgbClr val="0000FF"/>
                </a:solidFill>
                <a:ea typeface="ＭＳ Ｐゴシック" pitchFamily="34" charset="-128"/>
              </a:rPr>
              <a:t>1</a:t>
            </a:r>
            <a:r>
              <a:rPr lang="en-US" sz="2000" baseline="15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 </a:t>
            </a:r>
            <a:r>
              <a:rPr lang="en-US" sz="2000" dirty="0">
                <a:solidFill>
                  <a:srgbClr val="0000FF"/>
                </a:solidFill>
                <a:ea typeface="ＭＳ Ｐゴシック" pitchFamily="34" charset="-128"/>
              </a:rPr>
              <a:t>(1-P</a:t>
            </a:r>
            <a:r>
              <a:rPr lang="en-US" sz="2000" baseline="-25000" dirty="0">
                <a:solidFill>
                  <a:srgbClr val="0000FF"/>
                </a:solidFill>
                <a:ea typeface="ＭＳ Ｐゴシック" pitchFamily="34" charset="-128"/>
              </a:rPr>
              <a:t>1</a:t>
            </a:r>
            <a:r>
              <a:rPr lang="en-US" sz="2000" baseline="15000" dirty="0">
                <a:solidFill>
                  <a:srgbClr val="0000FF"/>
                </a:solidFill>
                <a:ea typeface="ＭＳ Ｐゴシック" pitchFamily="34" charset="-128"/>
              </a:rPr>
              <a:t>i</a:t>
            </a:r>
            <a:r>
              <a:rPr lang="en-US" sz="2000" dirty="0">
                <a:solidFill>
                  <a:srgbClr val="0000FF"/>
                </a:solidFill>
                <a:ea typeface="ＭＳ Ｐゴシック" pitchFamily="34" charset="-128"/>
              </a:rPr>
              <a:t>) log </a:t>
            </a:r>
            <a:r>
              <a:rPr lang="en-US" sz="2000" dirty="0" smtClean="0">
                <a:solidFill>
                  <a:srgbClr val="0000FF"/>
                </a:solidFill>
                <a:ea typeface="ＭＳ Ｐゴシック" pitchFamily="34" charset="-128"/>
              </a:rPr>
              <a:t>(1- </a:t>
            </a:r>
            <a:r>
              <a:rPr lang="en-US" sz="2000" dirty="0">
                <a:solidFill>
                  <a:srgbClr val="0000FF"/>
                </a:solidFill>
                <a:ea typeface="ＭＳ Ｐゴシック" pitchFamily="34" charset="-128"/>
              </a:rPr>
              <a:t>P</a:t>
            </a:r>
            <a:r>
              <a:rPr lang="en-US" sz="2000" baseline="-25000" dirty="0">
                <a:solidFill>
                  <a:srgbClr val="0000FF"/>
                </a:solidFill>
                <a:ea typeface="ＭＳ Ｐゴシック" pitchFamily="34" charset="-128"/>
              </a:rPr>
              <a:t>1</a:t>
            </a:r>
            <a:r>
              <a:rPr lang="en-US" sz="2000" baseline="15000" dirty="0">
                <a:solidFill>
                  <a:srgbClr val="0000FF"/>
                </a:solidFill>
                <a:ea typeface="ＭＳ Ｐゴシック" pitchFamily="34" charset="-128"/>
              </a:rPr>
              <a:t>i </a:t>
            </a:r>
            <a:r>
              <a:rPr lang="en-US" sz="2000" dirty="0" smtClean="0">
                <a:solidFill>
                  <a:srgbClr val="0000FF"/>
                </a:solidFill>
                <a:ea typeface="ＭＳ Ｐゴシック" pitchFamily="34" charset="-128"/>
              </a:rPr>
              <a:t>)     </a:t>
            </a:r>
          </a:p>
          <a:p>
            <a:pPr marL="533400" indent="-533400" eaLnBrk="1" hangingPunct="1">
              <a:buNone/>
            </a:pPr>
            <a:r>
              <a:rPr lang="en-US" sz="2000" dirty="0">
                <a:solidFill>
                  <a:srgbClr val="0000FF"/>
                </a:solidFill>
                <a:ea typeface="ＭＳ Ｐゴシック" pitchFamily="34" charset="-128"/>
              </a:rPr>
              <a:t>	</a:t>
            </a:r>
            <a:r>
              <a:rPr lang="en-US" sz="2000" dirty="0" smtClean="0">
                <a:solidFill>
                  <a:srgbClr val="0000FF"/>
                </a:solidFill>
                <a:ea typeface="ＭＳ Ｐゴシック" pitchFamily="34" charset="-128"/>
              </a:rPr>
              <a:t>	</a:t>
            </a:r>
            <a:r>
              <a:rPr lang="en-US" sz="1600" dirty="0" smtClean="0">
                <a:solidFill>
                  <a:srgbClr val="0000FF"/>
                </a:solidFill>
                <a:ea typeface="ＭＳ Ｐゴシック" pitchFamily="34" charset="-128"/>
              </a:rPr>
              <a:t>(Does not matter when we maximize)</a:t>
            </a:r>
            <a:endParaRPr lang="en-US" sz="2000" dirty="0" smtClean="0">
              <a:solidFill>
                <a:srgbClr val="0000FF"/>
              </a:solidFill>
              <a:ea typeface="ＭＳ Ｐゴシック" pitchFamily="34" charset="-128"/>
            </a:endParaRPr>
          </a:p>
          <a:p>
            <a:pPr marL="533400" indent="-533400" eaLnBrk="1" hangingPunct="1"/>
            <a:endParaRPr lang="en-US" sz="2000" dirty="0" smtClean="0">
              <a:solidFill>
                <a:srgbClr val="000066"/>
              </a:solidFill>
              <a:ea typeface="ＭＳ Ｐゴシック" pitchFamily="34" charset="-128"/>
            </a:endParaRPr>
          </a:p>
          <a:p>
            <a:pPr marL="533400" indent="-533400" eaLnBrk="1" hangingPunct="1"/>
            <a:r>
              <a:rPr lang="en-US" dirty="0" smtClean="0">
                <a:solidFill>
                  <a:srgbClr val="000066"/>
                </a:solidFill>
                <a:ea typeface="ＭＳ Ｐゴシック" pitchFamily="34" charset="-128"/>
              </a:rPr>
              <a:t>This is due to the linearity of the expectation and the random variable definition</a:t>
            </a:r>
          </a:p>
          <a:p>
            <a:pPr marL="0" indent="0" eaLnBrk="1" hangingPunct="1">
              <a:buNone/>
            </a:pPr>
            <a:endParaRPr lang="en-US" sz="2000" dirty="0" smtClean="0">
              <a:solidFill>
                <a:srgbClr val="000066"/>
              </a:solidFill>
              <a:ea typeface="ＭＳ Ｐゴシック" pitchFamily="34" charset="-128"/>
            </a:endParaRPr>
          </a:p>
          <a:p>
            <a:pPr marL="533400" indent="-533400" eaLnBrk="1" hangingPunct="1"/>
            <a:endParaRPr lang="en-US" sz="2000" dirty="0" smtClean="0">
              <a:solidFill>
                <a:srgbClr val="000066"/>
              </a:solidFill>
              <a:ea typeface="ＭＳ Ｐゴシック" pitchFamily="34" charset="-128"/>
            </a:endParaRP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19</a:t>
            </a:fld>
            <a:endParaRPr lang="en-US" dirty="0"/>
          </a:p>
        </p:txBody>
      </p:sp>
      <p:cxnSp>
        <p:nvCxnSpPr>
          <p:cNvPr id="5" name="Straight Connector 4"/>
          <p:cNvCxnSpPr/>
          <p:nvPr/>
        </p:nvCxnSpPr>
        <p:spPr>
          <a:xfrm>
            <a:off x="4495800" y="2819400"/>
            <a:ext cx="2514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60320" y="3390900"/>
            <a:ext cx="2834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4858266" y="35010"/>
            <a:ext cx="4191000" cy="2250990"/>
          </a:xfrm>
          <a:prstGeom prst="rect">
            <a:avLst/>
          </a:prstGeom>
        </p:spPr>
      </p:pic>
    </p:spTree>
    <p:extLst>
      <p:ext uri="{BB962C8B-B14F-4D97-AF65-F5344CB8AC3E}">
        <p14:creationId xmlns:p14="http://schemas.microsoft.com/office/powerpoint/2010/main" val="9214330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61219">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61219">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61219">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US" dirty="0" smtClean="0"/>
              <a:t>Administration (1)</a:t>
            </a:r>
            <a:endParaRPr lang="en-US" dirty="0"/>
          </a:p>
        </p:txBody>
      </p:sp>
      <p:sp>
        <p:nvSpPr>
          <p:cNvPr id="719875" name="Rectangle 3"/>
          <p:cNvSpPr>
            <a:spLocks noGrp="1" noChangeArrowheads="1"/>
          </p:cNvSpPr>
          <p:nvPr>
            <p:ph idx="1"/>
          </p:nvPr>
        </p:nvSpPr>
        <p:spPr>
          <a:xfrm>
            <a:off x="685800" y="838200"/>
            <a:ext cx="7772400" cy="4983163"/>
          </a:xfrm>
        </p:spPr>
        <p:txBody>
          <a:bodyPr/>
          <a:lstStyle/>
          <a:p>
            <a:r>
              <a:rPr lang="en-US" sz="2000" b="1" dirty="0"/>
              <a:t>Surveys: </a:t>
            </a:r>
          </a:p>
          <a:p>
            <a:pPr lvl="1"/>
            <a:r>
              <a:rPr lang="en-US" b="1" dirty="0"/>
              <a:t>Please do it.</a:t>
            </a:r>
          </a:p>
          <a:p>
            <a:pPr lvl="1"/>
            <a:r>
              <a:rPr lang="en-US" b="1" dirty="0"/>
              <a:t>If 80% of the students complete it, we’ll give extra credit! </a:t>
            </a:r>
          </a:p>
          <a:p>
            <a:endParaRPr lang="en-US" sz="2000" dirty="0"/>
          </a:p>
          <a:p>
            <a:r>
              <a:rPr lang="en-US" sz="2000" b="1" dirty="0" smtClean="0"/>
              <a:t>Projects:</a:t>
            </a:r>
          </a:p>
          <a:p>
            <a:endParaRPr lang="en-US" sz="2000" dirty="0"/>
          </a:p>
          <a:p>
            <a:r>
              <a:rPr lang="en-US" sz="2000" dirty="0" smtClean="0"/>
              <a:t>Come to my office hours at least once to discuss the project.</a:t>
            </a:r>
          </a:p>
          <a:p>
            <a:r>
              <a:rPr lang="en-US" sz="2000" b="1" dirty="0" smtClean="0"/>
              <a:t>Posters</a:t>
            </a:r>
            <a:r>
              <a:rPr lang="en-US" sz="2000" dirty="0" smtClean="0"/>
              <a:t> for the projects will be presented on the last meeting of the class, December 10, 12:00-1:30.</a:t>
            </a:r>
          </a:p>
          <a:p>
            <a:r>
              <a:rPr lang="en-US" sz="2000" b="1" dirty="0" smtClean="0"/>
              <a:t>Final reports </a:t>
            </a:r>
            <a:r>
              <a:rPr lang="en-US" sz="2000" dirty="0" smtClean="0"/>
              <a:t>will only be due after the Final exam,  on December 18</a:t>
            </a:r>
          </a:p>
          <a:p>
            <a:pPr lvl="1"/>
            <a:r>
              <a:rPr lang="en-US" sz="1600" dirty="0" smtClean="0"/>
              <a:t>Specific instructions are on the web page and will be sent also on Piazza.</a:t>
            </a:r>
          </a:p>
          <a:p>
            <a:endParaRPr lang="en-US" sz="2000" dirty="0" smtClean="0"/>
          </a:p>
          <a:p>
            <a:r>
              <a:rPr lang="en-US" sz="2000" dirty="0" smtClean="0"/>
              <a:t>HW4: Out now. </a:t>
            </a:r>
          </a:p>
          <a:p>
            <a:pPr marL="0" indent="0">
              <a:buNone/>
            </a:pPr>
            <a:endParaRPr lang="en-US" sz="2000" dirty="0"/>
          </a:p>
        </p:txBody>
      </p:sp>
      <p:sp>
        <p:nvSpPr>
          <p:cNvPr id="8" name="Slide Number Placeholder 7"/>
          <p:cNvSpPr>
            <a:spLocks noGrp="1"/>
          </p:cNvSpPr>
          <p:nvPr>
            <p:ph type="sldNum" sz="quarter" idx="4"/>
          </p:nvPr>
        </p:nvSpPr>
        <p:spPr/>
        <p:txBody>
          <a:bodyPr/>
          <a:lstStyle/>
          <a:p>
            <a:fld id="{FA6F6034-1516-478C-9756-BC6A8296D6DE}" type="slidenum">
              <a:rPr lang="en-US" smtClean="0"/>
              <a:pPr/>
              <a:t>2</a:t>
            </a:fld>
            <a:endParaRPr lang="en-US" dirty="0"/>
          </a:p>
        </p:txBody>
      </p:sp>
    </p:spTree>
    <p:extLst>
      <p:ext uri="{BB962C8B-B14F-4D97-AF65-F5344CB8AC3E}">
        <p14:creationId xmlns:p14="http://schemas.microsoft.com/office/powerpoint/2010/main" val="3366595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smtClean="0">
                <a:ea typeface="ＭＳ Ｐゴシック" pitchFamily="34" charset="-128"/>
              </a:rPr>
              <a:t>EM Algorithm (Coins) - IV</a:t>
            </a:r>
            <a:endParaRPr lang="en-US" smtClean="0">
              <a:solidFill>
                <a:srgbClr val="FF00FF"/>
              </a:solidFill>
              <a:ea typeface="ＭＳ Ｐゴシック" pitchFamily="34" charset="-128"/>
            </a:endParaRP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20</a:t>
            </a:fld>
            <a:endParaRPr lang="en-US" dirty="0"/>
          </a:p>
        </p:txBody>
      </p:sp>
      <mc:AlternateContent xmlns:mc="http://schemas.openxmlformats.org/markup-compatibility/2006" xmlns:a14="http://schemas.microsoft.com/office/drawing/2010/main">
        <mc:Choice Requires="a14">
          <p:sp>
            <p:nvSpPr>
              <p:cNvPr id="46084" name="Rectangle 3"/>
              <p:cNvSpPr>
                <a:spLocks noGrp="1" noChangeArrowheads="1"/>
              </p:cNvSpPr>
              <p:nvPr>
                <p:ph type="body" sz="half" idx="4294967295"/>
              </p:nvPr>
            </p:nvSpPr>
            <p:spPr>
              <a:xfrm>
                <a:off x="853878" y="1309688"/>
                <a:ext cx="8305800" cy="4800600"/>
              </a:xfrm>
            </p:spPr>
            <p:txBody>
              <a:bodyPr/>
              <a:lstStyle/>
              <a:p>
                <a:pPr marL="533400" indent="-533400" eaLnBrk="1" hangingPunct="1"/>
                <a:r>
                  <a:rPr lang="en-US" dirty="0" smtClean="0">
                    <a:solidFill>
                      <a:schemeClr val="tx1"/>
                    </a:solidFill>
                    <a:ea typeface="ＭＳ Ｐゴシック" pitchFamily="34" charset="-128"/>
                  </a:rPr>
                  <a:t>Explicitly, we get</a:t>
                </a:r>
                <a:r>
                  <a:rPr lang="en-US" b="1" dirty="0" smtClean="0">
                    <a:solidFill>
                      <a:schemeClr val="tx1"/>
                    </a:solidFill>
                    <a:ea typeface="ＭＳ Ｐゴシック" pitchFamily="34" charset="-128"/>
                  </a:rPr>
                  <a:t>:</a:t>
                </a:r>
              </a:p>
              <a:p>
                <a:pPr marL="533400" indent="-533400" eaLnBrk="1" hangingPunct="1"/>
                <a:endParaRPr lang="en-US" b="1" dirty="0" smtClean="0">
                  <a:solidFill>
                    <a:schemeClr val="tx1"/>
                  </a:solidFill>
                  <a:ea typeface="ＭＳ Ｐゴシック" pitchFamily="34" charset="-128"/>
                </a:endParaRPr>
              </a:p>
              <a:p>
                <a:pPr marL="533400" indent="-533400" eaLnBrk="1" hangingPunct="1"/>
                <a14:m>
                  <m:oMath xmlns:m="http://schemas.openxmlformats.org/officeDocument/2006/math">
                    <m:r>
                      <a:rPr lang="en-US" sz="1800" b="1" i="1" smtClean="0">
                        <a:solidFill>
                          <a:schemeClr val="tx1"/>
                        </a:solidFill>
                        <a:latin typeface="Cambria Math" panose="02040503050406030204" pitchFamily="18" charset="0"/>
                        <a:ea typeface="ＭＳ Ｐゴシック" pitchFamily="34" charset="-128"/>
                      </a:rPr>
                      <m:t>𝑬</m:t>
                    </m:r>
                    <m:d>
                      <m:dPr>
                        <m:ctrlPr>
                          <a:rPr lang="en-US" sz="1800" b="1" i="1" smtClean="0">
                            <a:solidFill>
                              <a:schemeClr val="tx1"/>
                            </a:solidFill>
                            <a:latin typeface="Cambria Math" panose="02040503050406030204" pitchFamily="18" charset="0"/>
                            <a:ea typeface="ＭＳ Ｐゴシック" pitchFamily="34" charset="-128"/>
                          </a:rPr>
                        </m:ctrlPr>
                      </m:dPr>
                      <m:e>
                        <m:nary>
                          <m:naryPr>
                            <m:chr m:val="∑"/>
                            <m:supHide m:val="on"/>
                            <m:ctrlPr>
                              <a:rPr lang="en-US" sz="1800" b="1" i="1" smtClean="0">
                                <a:solidFill>
                                  <a:schemeClr val="tx1"/>
                                </a:solidFill>
                                <a:latin typeface="Cambria Math" panose="02040503050406030204" pitchFamily="18" charset="0"/>
                                <a:ea typeface="ＭＳ Ｐゴシック" pitchFamily="34" charset="-128"/>
                              </a:rPr>
                            </m:ctrlPr>
                          </m:naryPr>
                          <m:sub>
                            <m:r>
                              <m:rPr>
                                <m:brk m:alnAt="7"/>
                              </m:rPr>
                              <a:rPr lang="en-US" sz="1800" b="1" i="1" smtClean="0">
                                <a:solidFill>
                                  <a:schemeClr val="tx1"/>
                                </a:solidFill>
                                <a:latin typeface="Cambria Math" panose="02040503050406030204" pitchFamily="18" charset="0"/>
                                <a:ea typeface="ＭＳ Ｐゴシック" pitchFamily="34" charset="-128"/>
                              </a:rPr>
                              <m:t>𝒊</m:t>
                            </m:r>
                          </m:sub>
                          <m:sup/>
                          <m:e>
                            <m:r>
                              <a:rPr lang="en-US" sz="1800" b="1" i="1" smtClean="0">
                                <a:solidFill>
                                  <a:schemeClr val="tx1"/>
                                </a:solidFill>
                                <a:latin typeface="Cambria Math" panose="02040503050406030204" pitchFamily="18" charset="0"/>
                                <a:ea typeface="ＭＳ Ｐゴシック" pitchFamily="34" charset="-128"/>
                              </a:rPr>
                              <m:t>𝒍𝒐𝒈</m:t>
                            </m:r>
                            <m:r>
                              <a:rPr lang="en-US" sz="1800" b="1" i="1" smtClean="0">
                                <a:solidFill>
                                  <a:schemeClr val="tx1"/>
                                </a:solidFill>
                                <a:latin typeface="Cambria Math" panose="02040503050406030204" pitchFamily="18" charset="0"/>
                                <a:ea typeface="ＭＳ Ｐゴシック" pitchFamily="34" charset="-128"/>
                              </a:rPr>
                              <m:t> </m:t>
                            </m:r>
                            <m:r>
                              <a:rPr lang="en-US" sz="1800" b="1" i="1" smtClean="0">
                                <a:solidFill>
                                  <a:schemeClr val="tx1"/>
                                </a:solidFill>
                                <a:latin typeface="Cambria Math" panose="02040503050406030204" pitchFamily="18" charset="0"/>
                                <a:ea typeface="ＭＳ Ｐゴシック" pitchFamily="34" charset="-128"/>
                              </a:rPr>
                              <m:t>𝑷</m:t>
                            </m:r>
                            <m:r>
                              <a:rPr lang="en-US" sz="1800" b="1" i="1" smtClean="0">
                                <a:solidFill>
                                  <a:schemeClr val="tx1"/>
                                </a:solidFill>
                                <a:latin typeface="Cambria Math" panose="02040503050406030204" pitchFamily="18" charset="0"/>
                                <a:ea typeface="ＭＳ Ｐゴシック" pitchFamily="34" charset="-128"/>
                              </a:rPr>
                              <m:t>(</m:t>
                            </m:r>
                            <m:sSup>
                              <m:sSupPr>
                                <m:ctrlPr>
                                  <a:rPr lang="en-US" sz="1800" b="1" i="1" smtClean="0">
                                    <a:solidFill>
                                      <a:schemeClr val="tx1"/>
                                    </a:solidFill>
                                    <a:latin typeface="Cambria Math" panose="02040503050406030204" pitchFamily="18" charset="0"/>
                                    <a:ea typeface="ＭＳ Ｐゴシック" pitchFamily="34" charset="-128"/>
                                  </a:rPr>
                                </m:ctrlPr>
                              </m:sSupPr>
                              <m:e>
                                <m:r>
                                  <a:rPr lang="en-US" sz="1800" b="1" i="1" smtClean="0">
                                    <a:solidFill>
                                      <a:schemeClr val="tx1"/>
                                    </a:solidFill>
                                    <a:latin typeface="Cambria Math" panose="02040503050406030204" pitchFamily="18" charset="0"/>
                                    <a:ea typeface="ＭＳ Ｐゴシック" pitchFamily="34" charset="-128"/>
                                  </a:rPr>
                                  <m:t>𝑫</m:t>
                                </m:r>
                              </m:e>
                              <m:sup>
                                <m:r>
                                  <a:rPr lang="en-US" sz="1800" b="1" i="1" smtClean="0">
                                    <a:solidFill>
                                      <a:schemeClr val="tx1"/>
                                    </a:solidFill>
                                    <a:latin typeface="Cambria Math" panose="02040503050406030204" pitchFamily="18" charset="0"/>
                                    <a:ea typeface="ＭＳ Ｐゴシック" pitchFamily="34" charset="-128"/>
                                  </a:rPr>
                                  <m:t>𝒊</m:t>
                                </m:r>
                              </m:sup>
                            </m:sSup>
                            <m:r>
                              <a:rPr lang="en-US" sz="1800" b="1" i="1" smtClean="0">
                                <a:solidFill>
                                  <a:schemeClr val="tx1"/>
                                </a:solidFill>
                                <a:latin typeface="Cambria Math" panose="02040503050406030204" pitchFamily="18" charset="0"/>
                                <a:ea typeface="ＭＳ Ｐゴシック" pitchFamily="34" charset="-128"/>
                              </a:rPr>
                              <m:t>|</m:t>
                            </m:r>
                            <m:acc>
                              <m:accPr>
                                <m:chr m:val="̃"/>
                                <m:ctrlPr>
                                  <a:rPr lang="en-US" sz="1800" b="1" i="1" smtClean="0">
                                    <a:solidFill>
                                      <a:schemeClr val="tx1"/>
                                    </a:solidFill>
                                    <a:latin typeface="Cambria Math" panose="02040503050406030204" pitchFamily="18" charset="0"/>
                                    <a:ea typeface="ＭＳ Ｐゴシック" pitchFamily="34" charset="-128"/>
                                  </a:rPr>
                                </m:ctrlPr>
                              </m:accPr>
                              <m:e>
                                <m:r>
                                  <a:rPr lang="en-US" sz="1800" b="1" i="1" smtClean="0">
                                    <a:solidFill>
                                      <a:schemeClr val="tx1"/>
                                    </a:solidFill>
                                    <a:latin typeface="Cambria Math" panose="02040503050406030204" pitchFamily="18" charset="0"/>
                                    <a:ea typeface="ＭＳ Ｐゴシック" pitchFamily="34" charset="-128"/>
                                  </a:rPr>
                                  <m:t>𝒑</m:t>
                                </m:r>
                              </m:e>
                            </m:acc>
                            <m:r>
                              <a:rPr lang="en-US" sz="1800" b="1" i="1" smtClean="0">
                                <a:solidFill>
                                  <a:schemeClr val="tx1"/>
                                </a:solidFill>
                                <a:latin typeface="Cambria Math" panose="02040503050406030204" pitchFamily="18" charset="0"/>
                                <a:ea typeface="ＭＳ Ｐゴシック" pitchFamily="34" charset="-128"/>
                              </a:rPr>
                              <m:t>,</m:t>
                            </m:r>
                          </m:e>
                        </m:nary>
                        <m:acc>
                          <m:accPr>
                            <m:chr m:val="̃"/>
                            <m:ctrlPr>
                              <a:rPr lang="en-US" sz="1800" b="1" i="1">
                                <a:solidFill>
                                  <a:schemeClr val="tx1"/>
                                </a:solidFill>
                                <a:latin typeface="Cambria Math" panose="02040503050406030204" pitchFamily="18" charset="0"/>
                                <a:ea typeface="ＭＳ Ｐゴシック" pitchFamily="34" charset="-128"/>
                              </a:rPr>
                            </m:ctrlPr>
                          </m:accPr>
                          <m:e>
                            <m:r>
                              <a:rPr lang="en-US" sz="1800" b="1" i="1">
                                <a:solidFill>
                                  <a:schemeClr val="tx1"/>
                                </a:solidFill>
                                <a:latin typeface="Cambria Math" panose="02040503050406030204" pitchFamily="18" charset="0"/>
                                <a:ea typeface="ＭＳ Ｐゴシック" pitchFamily="34" charset="-128"/>
                              </a:rPr>
                              <m:t>𝒒</m:t>
                            </m:r>
                            <m:r>
                              <a:rPr lang="en-US" sz="1800" b="1" i="1" smtClean="0">
                                <a:solidFill>
                                  <a:schemeClr val="tx1"/>
                                </a:solidFill>
                                <a:latin typeface="Cambria Math" panose="02040503050406030204" pitchFamily="18" charset="0"/>
                                <a:ea typeface="ＭＳ Ｐゴシック" pitchFamily="34" charset="-128"/>
                              </a:rPr>
                              <m:t> </m:t>
                            </m:r>
                          </m:e>
                        </m:acc>
                        <m:acc>
                          <m:accPr>
                            <m:chr m:val="̃"/>
                            <m:ctrlPr>
                              <a:rPr lang="en-US" sz="1800" b="1" i="1">
                                <a:solidFill>
                                  <a:schemeClr val="tx1"/>
                                </a:solidFill>
                                <a:latin typeface="Cambria Math" panose="02040503050406030204" pitchFamily="18" charset="0"/>
                                <a:ea typeface="ＭＳ Ｐゴシック" pitchFamily="34" charset="-128"/>
                              </a:rPr>
                            </m:ctrlPr>
                          </m:accPr>
                          <m:e>
                            <m:r>
                              <a:rPr lang="en-US" sz="1800" b="1" i="1" smtClean="0">
                                <a:solidFill>
                                  <a:schemeClr val="tx1"/>
                                </a:solidFill>
                                <a:latin typeface="Cambria Math" panose="02040503050406030204" pitchFamily="18" charset="0"/>
                                <a:ea typeface="ＭＳ Ｐゴシック" pitchFamily="34" charset="-128"/>
                              </a:rPr>
                              <m:t>,</m:t>
                            </m:r>
                            <m:r>
                              <m:rPr>
                                <m:sty m:val="p"/>
                              </m:rPr>
                              <a:rPr lang="el-GR" sz="1800" b="1" i="1" smtClean="0">
                                <a:solidFill>
                                  <a:schemeClr val="tx1"/>
                                </a:solidFill>
                                <a:latin typeface="Cambria Math" panose="02040503050406030204" pitchFamily="18" charset="0"/>
                                <a:ea typeface="ＭＳ Ｐゴシック" pitchFamily="34" charset="-128"/>
                              </a:rPr>
                              <m:t>α</m:t>
                            </m:r>
                            <m:r>
                              <a:rPr lang="en-US" sz="1800" b="1" i="1" smtClean="0">
                                <a:solidFill>
                                  <a:schemeClr val="tx1"/>
                                </a:solidFill>
                                <a:latin typeface="Cambria Math" panose="02040503050406030204" pitchFamily="18" charset="0"/>
                                <a:ea typeface="ＭＳ Ｐゴシック" pitchFamily="34" charset="-128"/>
                              </a:rPr>
                              <m:t> </m:t>
                            </m:r>
                          </m:e>
                        </m:acc>
                      </m:e>
                    </m:d>
                    <m:r>
                      <a:rPr lang="en-US" sz="1800" b="1" i="1" smtClean="0">
                        <a:solidFill>
                          <a:schemeClr val="tx1"/>
                        </a:solidFill>
                        <a:latin typeface="Cambria Math" panose="02040503050406030204" pitchFamily="18" charset="0"/>
                        <a:ea typeface="ＭＳ Ｐゴシック" pitchFamily="34" charset="-128"/>
                      </a:rPr>
                      <m:t>≃</m:t>
                    </m:r>
                  </m:oMath>
                </a14:m>
                <a:r>
                  <a:rPr lang="en-US" sz="1800" b="1" i="1" dirty="0" smtClean="0">
                    <a:solidFill>
                      <a:schemeClr val="tx1"/>
                    </a:solidFill>
                    <a:latin typeface="Cambria Math" panose="02040503050406030204" pitchFamily="18" charset="0"/>
                    <a:ea typeface="ＭＳ Ｐゴシック" pitchFamily="34" charset="-128"/>
                  </a:rPr>
                  <a:t> </a:t>
                </a:r>
              </a:p>
              <a:p>
                <a:pPr marL="0" indent="0" eaLnBrk="1" hangingPunct="1">
                  <a:buNone/>
                </a:pPr>
                <a:r>
                  <a:rPr lang="en-US" sz="1800" b="1" i="1" dirty="0">
                    <a:latin typeface="Cambria Math" panose="02040503050406030204" pitchFamily="18" charset="0"/>
                    <a:ea typeface="ＭＳ Ｐゴシック" pitchFamily="34" charset="-128"/>
                  </a:rPr>
                  <a:t> </a:t>
                </a:r>
                <a:r>
                  <a:rPr lang="en-US" sz="1800" b="1" i="1" dirty="0" smtClean="0">
                    <a:latin typeface="Cambria Math" panose="02040503050406030204" pitchFamily="18" charset="0"/>
                    <a:ea typeface="ＭＳ Ｐゴシック" pitchFamily="34" charset="-128"/>
                  </a:rPr>
                  <a:t>                </a:t>
                </a:r>
                <a14:m>
                  <m:oMath xmlns:m="http://schemas.openxmlformats.org/officeDocument/2006/math">
                    <m:r>
                      <a:rPr lang="en-US" sz="1800" b="1" i="1">
                        <a:latin typeface="Cambria Math" panose="02040503050406030204" pitchFamily="18" charset="0"/>
                        <a:ea typeface="ＭＳ Ｐゴシック" pitchFamily="34" charset="-128"/>
                      </a:rPr>
                      <m:t>≃ </m:t>
                    </m:r>
                    <m:nary>
                      <m:naryPr>
                        <m:chr m:val="∑"/>
                        <m:supHide m:val="on"/>
                        <m:ctrlPr>
                          <a:rPr lang="en-US" sz="1800" b="1" i="1">
                            <a:solidFill>
                              <a:schemeClr val="tx1"/>
                            </a:solidFill>
                            <a:latin typeface="Cambria Math" panose="02040503050406030204" pitchFamily="18" charset="0"/>
                            <a:ea typeface="ＭＳ Ｐゴシック" pitchFamily="34" charset="-128"/>
                          </a:rPr>
                        </m:ctrlPr>
                      </m:naryPr>
                      <m:sub>
                        <m:r>
                          <m:rPr>
                            <m:brk m:alnAt="7"/>
                          </m:rPr>
                          <a:rPr lang="en-US" sz="1800" b="1" i="1">
                            <a:solidFill>
                              <a:schemeClr val="tx1"/>
                            </a:solidFill>
                            <a:latin typeface="Cambria Math" panose="02040503050406030204" pitchFamily="18" charset="0"/>
                            <a:ea typeface="ＭＳ Ｐゴシック" pitchFamily="34" charset="-128"/>
                          </a:rPr>
                          <m:t>𝒊</m:t>
                        </m:r>
                      </m:sub>
                      <m:sup/>
                      <m:e>
                        <m:r>
                          <a:rPr lang="en-US" sz="1800" b="1" i="1" smtClean="0">
                            <a:solidFill>
                              <a:schemeClr val="tx1"/>
                            </a:solidFill>
                            <a:latin typeface="Cambria Math" panose="02040503050406030204" pitchFamily="18" charset="0"/>
                            <a:ea typeface="ＭＳ Ｐゴシック" pitchFamily="34" charset="-128"/>
                          </a:rPr>
                          <m:t> </m:t>
                        </m:r>
                        <m:sSubSup>
                          <m:sSubSupPr>
                            <m:ctrlPr>
                              <a:rPr lang="en-US" sz="1800" b="1" i="1" smtClean="0">
                                <a:solidFill>
                                  <a:schemeClr val="tx1"/>
                                </a:solidFill>
                                <a:latin typeface="Cambria Math" panose="02040503050406030204" pitchFamily="18" charset="0"/>
                                <a:ea typeface="ＭＳ Ｐゴシック" pitchFamily="34" charset="-128"/>
                              </a:rPr>
                            </m:ctrlPr>
                          </m:sSubSupPr>
                          <m:e>
                            <m:r>
                              <a:rPr lang="en-US" sz="1800" b="1" i="1" smtClean="0">
                                <a:solidFill>
                                  <a:schemeClr val="tx1"/>
                                </a:solidFill>
                                <a:latin typeface="Cambria Math" panose="02040503050406030204" pitchFamily="18" charset="0"/>
                                <a:ea typeface="ＭＳ Ｐゴシック" pitchFamily="34" charset="-128"/>
                              </a:rPr>
                              <m:t>𝑷</m:t>
                            </m:r>
                          </m:e>
                          <m:sub>
                            <m:r>
                              <a:rPr lang="en-US" sz="1800" b="1" i="1" smtClean="0">
                                <a:solidFill>
                                  <a:schemeClr val="tx1"/>
                                </a:solidFill>
                                <a:latin typeface="Cambria Math" panose="02040503050406030204" pitchFamily="18" charset="0"/>
                                <a:ea typeface="ＭＳ Ｐゴシック" pitchFamily="34" charset="-128"/>
                              </a:rPr>
                              <m:t>𝟏</m:t>
                            </m:r>
                          </m:sub>
                          <m:sup>
                            <m:r>
                              <a:rPr lang="en-US" sz="1800" b="1" i="1" smtClean="0">
                                <a:solidFill>
                                  <a:schemeClr val="tx1"/>
                                </a:solidFill>
                                <a:latin typeface="Cambria Math" panose="02040503050406030204" pitchFamily="18" charset="0"/>
                                <a:ea typeface="ＭＳ Ｐゴシック" pitchFamily="34" charset="-128"/>
                              </a:rPr>
                              <m:t>𝒊</m:t>
                            </m:r>
                          </m:sup>
                        </m:sSubSup>
                        <m:r>
                          <a:rPr lang="en-US" sz="1800" b="1" i="1" smtClean="0">
                            <a:solidFill>
                              <a:schemeClr val="tx1"/>
                            </a:solidFill>
                            <a:latin typeface="Cambria Math" panose="02040503050406030204" pitchFamily="18" charset="0"/>
                            <a:ea typeface="ＭＳ Ｐゴシック" pitchFamily="34" charset="-128"/>
                          </a:rPr>
                          <m:t>𝒍𝒐𝒈</m:t>
                        </m:r>
                        <m:r>
                          <a:rPr lang="en-US" sz="1800" b="1" i="1" smtClean="0">
                            <a:solidFill>
                              <a:schemeClr val="tx1"/>
                            </a:solidFill>
                            <a:latin typeface="Cambria Math" panose="02040503050406030204" pitchFamily="18" charset="0"/>
                            <a:ea typeface="ＭＳ Ｐゴシック" pitchFamily="34" charset="-128"/>
                          </a:rPr>
                          <m:t> </m:t>
                        </m:r>
                        <m:r>
                          <a:rPr lang="en-US" sz="1800" b="1" i="1">
                            <a:solidFill>
                              <a:schemeClr val="tx1"/>
                            </a:solidFill>
                            <a:latin typeface="Cambria Math" panose="02040503050406030204" pitchFamily="18" charset="0"/>
                            <a:ea typeface="ＭＳ Ｐゴシック" pitchFamily="34" charset="-128"/>
                          </a:rPr>
                          <m:t>𝑷</m:t>
                        </m:r>
                        <m:r>
                          <a:rPr lang="en-US" sz="1800" b="1" i="1">
                            <a:solidFill>
                              <a:schemeClr val="tx1"/>
                            </a:solidFill>
                            <a:latin typeface="Cambria Math" panose="02040503050406030204" pitchFamily="18" charset="0"/>
                            <a:ea typeface="ＭＳ Ｐゴシック" pitchFamily="34" charset="-128"/>
                          </a:rPr>
                          <m:t>(</m:t>
                        </m:r>
                        <m:r>
                          <a:rPr lang="en-US" sz="1800" b="1" i="1" smtClean="0">
                            <a:solidFill>
                              <a:schemeClr val="tx1"/>
                            </a:solidFill>
                            <a:latin typeface="Cambria Math" panose="02040503050406030204" pitchFamily="18" charset="0"/>
                            <a:ea typeface="ＭＳ Ｐゴシック" pitchFamily="34" charset="-128"/>
                          </a:rPr>
                          <m:t>𝟏</m:t>
                        </m:r>
                        <m:r>
                          <a:rPr lang="en-US" sz="1800" b="1" i="1" smtClean="0">
                            <a:solidFill>
                              <a:schemeClr val="tx1"/>
                            </a:solidFill>
                            <a:latin typeface="Cambria Math" panose="02040503050406030204" pitchFamily="18" charset="0"/>
                            <a:ea typeface="ＭＳ Ｐゴシック" pitchFamily="34" charset="-128"/>
                          </a:rPr>
                          <m:t>,</m:t>
                        </m:r>
                        <m:sSup>
                          <m:sSupPr>
                            <m:ctrlPr>
                              <a:rPr lang="en-US" sz="1800" b="1" i="1">
                                <a:solidFill>
                                  <a:schemeClr val="tx1"/>
                                </a:solidFill>
                                <a:latin typeface="Cambria Math" panose="02040503050406030204" pitchFamily="18" charset="0"/>
                                <a:ea typeface="ＭＳ Ｐゴシック" pitchFamily="34" charset="-128"/>
                              </a:rPr>
                            </m:ctrlPr>
                          </m:sSupPr>
                          <m:e>
                            <m:r>
                              <a:rPr lang="en-US" sz="1800" b="1" i="1">
                                <a:solidFill>
                                  <a:schemeClr val="tx1"/>
                                </a:solidFill>
                                <a:latin typeface="Cambria Math" panose="02040503050406030204" pitchFamily="18" charset="0"/>
                                <a:ea typeface="ＭＳ Ｐゴシック" pitchFamily="34" charset="-128"/>
                              </a:rPr>
                              <m:t>𝑫</m:t>
                            </m:r>
                          </m:e>
                          <m:sup>
                            <m:r>
                              <a:rPr lang="en-US" sz="1800" b="1" i="1">
                                <a:solidFill>
                                  <a:schemeClr val="tx1"/>
                                </a:solidFill>
                                <a:latin typeface="Cambria Math" panose="02040503050406030204" pitchFamily="18" charset="0"/>
                                <a:ea typeface="ＭＳ Ｐゴシック" pitchFamily="34" charset="-128"/>
                              </a:rPr>
                              <m:t>𝒊</m:t>
                            </m:r>
                          </m:sup>
                        </m:sSup>
                        <m:r>
                          <a:rPr lang="en-US" sz="1800" b="1" i="1">
                            <a:solidFill>
                              <a:schemeClr val="tx1"/>
                            </a:solidFill>
                            <a:latin typeface="Cambria Math" panose="02040503050406030204" pitchFamily="18" charset="0"/>
                            <a:ea typeface="ＭＳ Ｐゴシック" pitchFamily="34" charset="-128"/>
                          </a:rPr>
                          <m:t>|</m:t>
                        </m:r>
                        <m:acc>
                          <m:accPr>
                            <m:chr m:val="̃"/>
                            <m:ctrlPr>
                              <a:rPr lang="en-US" sz="1800" b="1" i="1">
                                <a:solidFill>
                                  <a:schemeClr val="tx1"/>
                                </a:solidFill>
                                <a:latin typeface="Cambria Math" panose="02040503050406030204" pitchFamily="18" charset="0"/>
                                <a:ea typeface="ＭＳ Ｐゴシック" pitchFamily="34" charset="-128"/>
                              </a:rPr>
                            </m:ctrlPr>
                          </m:accPr>
                          <m:e>
                            <m:r>
                              <a:rPr lang="en-US" sz="1800" b="1" i="1">
                                <a:solidFill>
                                  <a:schemeClr val="tx1"/>
                                </a:solidFill>
                                <a:latin typeface="Cambria Math" panose="02040503050406030204" pitchFamily="18" charset="0"/>
                                <a:ea typeface="ＭＳ Ｐゴシック" pitchFamily="34" charset="-128"/>
                              </a:rPr>
                              <m:t>𝒑</m:t>
                            </m:r>
                          </m:e>
                        </m:acc>
                        <m:r>
                          <a:rPr lang="en-US" sz="1800" b="1" i="1">
                            <a:solidFill>
                              <a:schemeClr val="tx1"/>
                            </a:solidFill>
                            <a:latin typeface="Cambria Math" panose="02040503050406030204" pitchFamily="18" charset="0"/>
                            <a:ea typeface="ＭＳ Ｐゴシック" pitchFamily="34" charset="-128"/>
                          </a:rPr>
                          <m:t>,</m:t>
                        </m:r>
                      </m:e>
                    </m:nary>
                    <m:acc>
                      <m:accPr>
                        <m:chr m:val="̃"/>
                        <m:ctrlPr>
                          <a:rPr lang="en-US" sz="1800" b="1" i="1">
                            <a:solidFill>
                              <a:schemeClr val="tx1"/>
                            </a:solidFill>
                            <a:latin typeface="Cambria Math" panose="02040503050406030204" pitchFamily="18" charset="0"/>
                            <a:ea typeface="ＭＳ Ｐゴシック" pitchFamily="34" charset="-128"/>
                          </a:rPr>
                        </m:ctrlPr>
                      </m:accPr>
                      <m:e>
                        <m:r>
                          <a:rPr lang="en-US" sz="1800" b="1" i="1">
                            <a:solidFill>
                              <a:schemeClr val="tx1"/>
                            </a:solidFill>
                            <a:latin typeface="Cambria Math" panose="02040503050406030204" pitchFamily="18" charset="0"/>
                            <a:ea typeface="ＭＳ Ｐゴシック" pitchFamily="34" charset="-128"/>
                          </a:rPr>
                          <m:t>𝒒</m:t>
                        </m:r>
                        <m:r>
                          <a:rPr lang="en-US" sz="1800" b="1" i="1">
                            <a:solidFill>
                              <a:schemeClr val="tx1"/>
                            </a:solidFill>
                            <a:latin typeface="Cambria Math" panose="02040503050406030204" pitchFamily="18" charset="0"/>
                            <a:ea typeface="ＭＳ Ｐゴシック" pitchFamily="34" charset="-128"/>
                          </a:rPr>
                          <m:t> </m:t>
                        </m:r>
                      </m:e>
                    </m:acc>
                    <m:acc>
                      <m:accPr>
                        <m:chr m:val="̃"/>
                        <m:ctrlPr>
                          <a:rPr lang="en-US" sz="1800" b="1" i="1">
                            <a:solidFill>
                              <a:schemeClr val="tx1"/>
                            </a:solidFill>
                            <a:latin typeface="Cambria Math" panose="02040503050406030204" pitchFamily="18" charset="0"/>
                            <a:ea typeface="ＭＳ Ｐゴシック" pitchFamily="34" charset="-128"/>
                          </a:rPr>
                        </m:ctrlPr>
                      </m:accPr>
                      <m:e>
                        <m:r>
                          <a:rPr lang="en-US" sz="1800" b="1" i="1">
                            <a:solidFill>
                              <a:schemeClr val="tx1"/>
                            </a:solidFill>
                            <a:latin typeface="Cambria Math" panose="02040503050406030204" pitchFamily="18" charset="0"/>
                            <a:ea typeface="ＭＳ Ｐゴシック" pitchFamily="34" charset="-128"/>
                          </a:rPr>
                          <m:t>,</m:t>
                        </m:r>
                        <m:r>
                          <m:rPr>
                            <m:sty m:val="p"/>
                          </m:rPr>
                          <a:rPr lang="el-GR" sz="1800" b="1" i="1">
                            <a:solidFill>
                              <a:schemeClr val="tx1"/>
                            </a:solidFill>
                            <a:latin typeface="Cambria Math" panose="02040503050406030204" pitchFamily="18" charset="0"/>
                            <a:ea typeface="ＭＳ Ｐゴシック" pitchFamily="34" charset="-128"/>
                          </a:rPr>
                          <m:t>α</m:t>
                        </m:r>
                        <m:r>
                          <a:rPr lang="en-US" sz="1800" b="1" i="1">
                            <a:solidFill>
                              <a:schemeClr val="tx1"/>
                            </a:solidFill>
                            <a:latin typeface="Cambria Math" panose="02040503050406030204" pitchFamily="18" charset="0"/>
                            <a:ea typeface="ＭＳ Ｐゴシック" pitchFamily="34" charset="-128"/>
                          </a:rPr>
                          <m:t> </m:t>
                        </m:r>
                      </m:e>
                    </m:acc>
                  </m:oMath>
                </a14:m>
                <a:r>
                  <a:rPr lang="en-US" sz="1800" dirty="0" smtClean="0">
                    <a:solidFill>
                      <a:schemeClr val="tx1"/>
                    </a:solidFill>
                    <a:ea typeface="ＭＳ Ｐゴシック" pitchFamily="34" charset="-128"/>
                  </a:rPr>
                  <a:t>) </a:t>
                </a:r>
                <a14:m>
                  <m:oMath xmlns:m="http://schemas.openxmlformats.org/officeDocument/2006/math">
                    <m:r>
                      <a:rPr lang="en-US" sz="1800" b="0" i="0" smtClean="0">
                        <a:solidFill>
                          <a:schemeClr val="tx1"/>
                        </a:solidFill>
                        <a:latin typeface="Cambria Math" panose="02040503050406030204" pitchFamily="18" charset="0"/>
                        <a:ea typeface="ＭＳ Ｐゴシック" pitchFamily="34" charset="-128"/>
                      </a:rPr>
                      <m:t>+</m:t>
                    </m:r>
                    <m:nary>
                      <m:naryPr>
                        <m:chr m:val="∑"/>
                        <m:supHide m:val="on"/>
                        <m:ctrlPr>
                          <a:rPr lang="en-US" sz="1800" b="1" i="1">
                            <a:solidFill>
                              <a:schemeClr val="tx1"/>
                            </a:solidFill>
                            <a:latin typeface="Cambria Math" panose="02040503050406030204" pitchFamily="18" charset="0"/>
                            <a:ea typeface="ＭＳ Ｐゴシック" pitchFamily="34" charset="-128"/>
                          </a:rPr>
                        </m:ctrlPr>
                      </m:naryPr>
                      <m:sub>
                        <m:r>
                          <m:rPr>
                            <m:brk m:alnAt="7"/>
                          </m:rPr>
                          <a:rPr lang="en-US" sz="1800" b="1" i="1">
                            <a:solidFill>
                              <a:schemeClr val="tx1"/>
                            </a:solidFill>
                            <a:latin typeface="Cambria Math" panose="02040503050406030204" pitchFamily="18" charset="0"/>
                            <a:ea typeface="ＭＳ Ｐゴシック" pitchFamily="34" charset="-128"/>
                          </a:rPr>
                          <m:t>𝒊</m:t>
                        </m:r>
                      </m:sub>
                      <m:sup/>
                      <m:e>
                        <m:r>
                          <a:rPr lang="en-US" sz="1800" b="1" i="1">
                            <a:solidFill>
                              <a:schemeClr val="tx1"/>
                            </a:solidFill>
                            <a:latin typeface="Cambria Math" panose="02040503050406030204" pitchFamily="18" charset="0"/>
                            <a:ea typeface="ＭＳ Ｐゴシック" pitchFamily="34" charset="-128"/>
                          </a:rPr>
                          <m:t> </m:t>
                        </m:r>
                        <m:r>
                          <a:rPr lang="en-US" sz="1800" b="1" i="1" smtClean="0">
                            <a:solidFill>
                              <a:schemeClr val="tx1"/>
                            </a:solidFill>
                            <a:latin typeface="Cambria Math" panose="02040503050406030204" pitchFamily="18" charset="0"/>
                            <a:ea typeface="ＭＳ Ｐゴシック" pitchFamily="34" charset="-128"/>
                          </a:rPr>
                          <m:t>(</m:t>
                        </m:r>
                        <m:sSubSup>
                          <m:sSubSupPr>
                            <m:ctrlPr>
                              <a:rPr lang="en-US" sz="1800" b="1" i="1">
                                <a:solidFill>
                                  <a:schemeClr val="tx1"/>
                                </a:solidFill>
                                <a:latin typeface="Cambria Math" panose="02040503050406030204" pitchFamily="18" charset="0"/>
                                <a:ea typeface="ＭＳ Ｐゴシック" pitchFamily="34" charset="-128"/>
                              </a:rPr>
                            </m:ctrlPr>
                          </m:sSubSupPr>
                          <m:e>
                            <m:r>
                              <a:rPr lang="en-US" sz="1800" b="1" i="1" smtClean="0">
                                <a:solidFill>
                                  <a:schemeClr val="tx1"/>
                                </a:solidFill>
                                <a:latin typeface="Cambria Math" panose="02040503050406030204" pitchFamily="18" charset="0"/>
                                <a:ea typeface="ＭＳ Ｐゴシック" pitchFamily="34" charset="-128"/>
                              </a:rPr>
                              <m:t>𝟏</m:t>
                            </m:r>
                            <m:r>
                              <a:rPr lang="en-US" sz="1800" b="1" i="1" smtClean="0">
                                <a:solidFill>
                                  <a:schemeClr val="tx1"/>
                                </a:solidFill>
                                <a:latin typeface="Cambria Math" panose="02040503050406030204" pitchFamily="18" charset="0"/>
                                <a:ea typeface="ＭＳ Ｐゴシック" pitchFamily="34" charset="-128"/>
                              </a:rPr>
                              <m:t>−</m:t>
                            </m:r>
                            <m:r>
                              <a:rPr lang="en-US" sz="1800" b="1" i="1">
                                <a:solidFill>
                                  <a:schemeClr val="tx1"/>
                                </a:solidFill>
                                <a:latin typeface="Cambria Math" panose="02040503050406030204" pitchFamily="18" charset="0"/>
                                <a:ea typeface="ＭＳ Ｐゴシック" pitchFamily="34" charset="-128"/>
                              </a:rPr>
                              <m:t>𝑷</m:t>
                            </m:r>
                          </m:e>
                          <m:sub>
                            <m:r>
                              <a:rPr lang="en-US" sz="1800" b="1" i="1">
                                <a:solidFill>
                                  <a:schemeClr val="tx1"/>
                                </a:solidFill>
                                <a:latin typeface="Cambria Math" panose="02040503050406030204" pitchFamily="18" charset="0"/>
                                <a:ea typeface="ＭＳ Ｐゴシック" pitchFamily="34" charset="-128"/>
                              </a:rPr>
                              <m:t>𝟏</m:t>
                            </m:r>
                          </m:sub>
                          <m:sup>
                            <m:r>
                              <a:rPr lang="en-US" sz="1800" b="1" i="1">
                                <a:solidFill>
                                  <a:schemeClr val="tx1"/>
                                </a:solidFill>
                                <a:latin typeface="Cambria Math" panose="02040503050406030204" pitchFamily="18" charset="0"/>
                                <a:ea typeface="ＭＳ Ｐゴシック" pitchFamily="34" charset="-128"/>
                              </a:rPr>
                              <m:t>𝒊</m:t>
                            </m:r>
                          </m:sup>
                        </m:sSubSup>
                        <m:r>
                          <a:rPr lang="en-US" sz="1800" b="1" i="1" smtClean="0">
                            <a:solidFill>
                              <a:schemeClr val="tx1"/>
                            </a:solidFill>
                            <a:latin typeface="Cambria Math" panose="02040503050406030204" pitchFamily="18" charset="0"/>
                            <a:ea typeface="ＭＳ Ｐゴシック" pitchFamily="34" charset="-128"/>
                          </a:rPr>
                          <m:t>)</m:t>
                        </m:r>
                        <m:r>
                          <a:rPr lang="en-US" sz="1800" b="1" i="1">
                            <a:solidFill>
                              <a:schemeClr val="tx1"/>
                            </a:solidFill>
                            <a:latin typeface="Cambria Math" panose="02040503050406030204" pitchFamily="18" charset="0"/>
                            <a:ea typeface="ＭＳ Ｐゴシック" pitchFamily="34" charset="-128"/>
                          </a:rPr>
                          <m:t>𝒍𝒐𝒈</m:t>
                        </m:r>
                        <m:r>
                          <a:rPr lang="en-US" sz="1800" b="1" i="1">
                            <a:solidFill>
                              <a:schemeClr val="tx1"/>
                            </a:solidFill>
                            <a:latin typeface="Cambria Math" panose="02040503050406030204" pitchFamily="18" charset="0"/>
                            <a:ea typeface="ＭＳ Ｐゴシック" pitchFamily="34" charset="-128"/>
                          </a:rPr>
                          <m:t> </m:t>
                        </m:r>
                        <m:r>
                          <a:rPr lang="en-US" sz="1800" b="1" i="1">
                            <a:solidFill>
                              <a:schemeClr val="tx1"/>
                            </a:solidFill>
                            <a:latin typeface="Cambria Math" panose="02040503050406030204" pitchFamily="18" charset="0"/>
                            <a:ea typeface="ＭＳ Ｐゴシック" pitchFamily="34" charset="-128"/>
                          </a:rPr>
                          <m:t>𝑷</m:t>
                        </m:r>
                        <m:r>
                          <a:rPr lang="en-US" sz="1800" b="1" i="1">
                            <a:solidFill>
                              <a:schemeClr val="tx1"/>
                            </a:solidFill>
                            <a:latin typeface="Cambria Math" panose="02040503050406030204" pitchFamily="18" charset="0"/>
                            <a:ea typeface="ＭＳ Ｐゴシック" pitchFamily="34" charset="-128"/>
                          </a:rPr>
                          <m:t>(</m:t>
                        </m:r>
                        <m:r>
                          <a:rPr lang="en-US" sz="1800" b="1" i="1" smtClean="0">
                            <a:solidFill>
                              <a:schemeClr val="tx1"/>
                            </a:solidFill>
                            <a:latin typeface="Cambria Math" panose="02040503050406030204" pitchFamily="18" charset="0"/>
                            <a:ea typeface="ＭＳ Ｐゴシック" pitchFamily="34" charset="-128"/>
                          </a:rPr>
                          <m:t>𝟎</m:t>
                        </m:r>
                        <m:r>
                          <a:rPr lang="en-US" sz="1800" b="1" i="1">
                            <a:solidFill>
                              <a:schemeClr val="tx1"/>
                            </a:solidFill>
                            <a:latin typeface="Cambria Math" panose="02040503050406030204" pitchFamily="18" charset="0"/>
                            <a:ea typeface="ＭＳ Ｐゴシック" pitchFamily="34" charset="-128"/>
                          </a:rPr>
                          <m:t>,</m:t>
                        </m:r>
                        <m:sSup>
                          <m:sSupPr>
                            <m:ctrlPr>
                              <a:rPr lang="en-US" sz="1800" b="1" i="1">
                                <a:solidFill>
                                  <a:schemeClr val="tx1"/>
                                </a:solidFill>
                                <a:latin typeface="Cambria Math" panose="02040503050406030204" pitchFamily="18" charset="0"/>
                                <a:ea typeface="ＭＳ Ｐゴシック" pitchFamily="34" charset="-128"/>
                              </a:rPr>
                            </m:ctrlPr>
                          </m:sSupPr>
                          <m:e>
                            <m:r>
                              <a:rPr lang="en-US" sz="1800" b="1" i="1">
                                <a:solidFill>
                                  <a:schemeClr val="tx1"/>
                                </a:solidFill>
                                <a:latin typeface="Cambria Math" panose="02040503050406030204" pitchFamily="18" charset="0"/>
                                <a:ea typeface="ＭＳ Ｐゴシック" pitchFamily="34" charset="-128"/>
                              </a:rPr>
                              <m:t>𝑫</m:t>
                            </m:r>
                          </m:e>
                          <m:sup>
                            <m:r>
                              <a:rPr lang="en-US" sz="1800" b="1" i="1">
                                <a:solidFill>
                                  <a:schemeClr val="tx1"/>
                                </a:solidFill>
                                <a:latin typeface="Cambria Math" panose="02040503050406030204" pitchFamily="18" charset="0"/>
                                <a:ea typeface="ＭＳ Ｐゴシック" pitchFamily="34" charset="-128"/>
                              </a:rPr>
                              <m:t>𝒊</m:t>
                            </m:r>
                          </m:sup>
                        </m:sSup>
                        <m:r>
                          <a:rPr lang="en-US" sz="1800" b="1" i="1">
                            <a:solidFill>
                              <a:schemeClr val="tx1"/>
                            </a:solidFill>
                            <a:latin typeface="Cambria Math" panose="02040503050406030204" pitchFamily="18" charset="0"/>
                            <a:ea typeface="ＭＳ Ｐゴシック" pitchFamily="34" charset="-128"/>
                          </a:rPr>
                          <m:t>|</m:t>
                        </m:r>
                        <m:acc>
                          <m:accPr>
                            <m:chr m:val="̃"/>
                            <m:ctrlPr>
                              <a:rPr lang="en-US" sz="1800" b="1" i="1">
                                <a:solidFill>
                                  <a:schemeClr val="tx1"/>
                                </a:solidFill>
                                <a:latin typeface="Cambria Math" panose="02040503050406030204" pitchFamily="18" charset="0"/>
                                <a:ea typeface="ＭＳ Ｐゴシック" pitchFamily="34" charset="-128"/>
                              </a:rPr>
                            </m:ctrlPr>
                          </m:accPr>
                          <m:e>
                            <m:r>
                              <a:rPr lang="en-US" sz="1800" b="1" i="1">
                                <a:solidFill>
                                  <a:schemeClr val="tx1"/>
                                </a:solidFill>
                                <a:latin typeface="Cambria Math" panose="02040503050406030204" pitchFamily="18" charset="0"/>
                                <a:ea typeface="ＭＳ Ｐゴシック" pitchFamily="34" charset="-128"/>
                              </a:rPr>
                              <m:t>𝒑</m:t>
                            </m:r>
                          </m:e>
                        </m:acc>
                        <m:r>
                          <a:rPr lang="en-US" sz="1800" b="1" i="1">
                            <a:solidFill>
                              <a:schemeClr val="tx1"/>
                            </a:solidFill>
                            <a:latin typeface="Cambria Math" panose="02040503050406030204" pitchFamily="18" charset="0"/>
                            <a:ea typeface="ＭＳ Ｐゴシック" pitchFamily="34" charset="-128"/>
                          </a:rPr>
                          <m:t>,</m:t>
                        </m:r>
                      </m:e>
                    </m:nary>
                    <m:acc>
                      <m:accPr>
                        <m:chr m:val="̃"/>
                        <m:ctrlPr>
                          <a:rPr lang="en-US" sz="1800" b="1" i="1">
                            <a:solidFill>
                              <a:schemeClr val="tx1"/>
                            </a:solidFill>
                            <a:latin typeface="Cambria Math" panose="02040503050406030204" pitchFamily="18" charset="0"/>
                            <a:ea typeface="ＭＳ Ｐゴシック" pitchFamily="34" charset="-128"/>
                          </a:rPr>
                        </m:ctrlPr>
                      </m:accPr>
                      <m:e>
                        <m:r>
                          <a:rPr lang="en-US" sz="1800" b="1" i="1">
                            <a:solidFill>
                              <a:schemeClr val="tx1"/>
                            </a:solidFill>
                            <a:latin typeface="Cambria Math" panose="02040503050406030204" pitchFamily="18" charset="0"/>
                            <a:ea typeface="ＭＳ Ｐゴシック" pitchFamily="34" charset="-128"/>
                          </a:rPr>
                          <m:t>𝒒</m:t>
                        </m:r>
                        <m:r>
                          <a:rPr lang="en-US" sz="1800" b="1" i="1">
                            <a:solidFill>
                              <a:schemeClr val="tx1"/>
                            </a:solidFill>
                            <a:latin typeface="Cambria Math" panose="02040503050406030204" pitchFamily="18" charset="0"/>
                            <a:ea typeface="ＭＳ Ｐゴシック" pitchFamily="34" charset="-128"/>
                          </a:rPr>
                          <m:t> </m:t>
                        </m:r>
                      </m:e>
                    </m:acc>
                    <m:acc>
                      <m:accPr>
                        <m:chr m:val="̃"/>
                        <m:ctrlPr>
                          <a:rPr lang="en-US" sz="1800" b="1" i="1">
                            <a:solidFill>
                              <a:schemeClr val="tx1"/>
                            </a:solidFill>
                            <a:latin typeface="Cambria Math" panose="02040503050406030204" pitchFamily="18" charset="0"/>
                            <a:ea typeface="ＭＳ Ｐゴシック" pitchFamily="34" charset="-128"/>
                          </a:rPr>
                        </m:ctrlPr>
                      </m:accPr>
                      <m:e>
                        <m:r>
                          <a:rPr lang="en-US" sz="1800" b="1" i="1">
                            <a:solidFill>
                              <a:schemeClr val="tx1"/>
                            </a:solidFill>
                            <a:latin typeface="Cambria Math" panose="02040503050406030204" pitchFamily="18" charset="0"/>
                            <a:ea typeface="ＭＳ Ｐゴシック" pitchFamily="34" charset="-128"/>
                          </a:rPr>
                          <m:t>,</m:t>
                        </m:r>
                        <m:r>
                          <m:rPr>
                            <m:sty m:val="p"/>
                          </m:rPr>
                          <a:rPr lang="el-GR" sz="1800" b="1" i="1">
                            <a:solidFill>
                              <a:schemeClr val="tx1"/>
                            </a:solidFill>
                            <a:latin typeface="Cambria Math" panose="02040503050406030204" pitchFamily="18" charset="0"/>
                            <a:ea typeface="ＭＳ Ｐゴシック" pitchFamily="34" charset="-128"/>
                          </a:rPr>
                          <m:t>α</m:t>
                        </m:r>
                        <m:r>
                          <a:rPr lang="en-US" sz="1800" b="1" i="1">
                            <a:solidFill>
                              <a:schemeClr val="tx1"/>
                            </a:solidFill>
                            <a:latin typeface="Cambria Math" panose="02040503050406030204" pitchFamily="18" charset="0"/>
                            <a:ea typeface="ＭＳ Ｐゴシック" pitchFamily="34" charset="-128"/>
                          </a:rPr>
                          <m:t> </m:t>
                        </m:r>
                      </m:e>
                    </m:acc>
                  </m:oMath>
                </a14:m>
                <a:r>
                  <a:rPr lang="en-US" sz="1800" dirty="0">
                    <a:solidFill>
                      <a:schemeClr val="tx1"/>
                    </a:solidFill>
                    <a:ea typeface="ＭＳ Ｐゴシック" pitchFamily="34" charset="-128"/>
                  </a:rPr>
                  <a:t>) </a:t>
                </a:r>
                <a:r>
                  <a:rPr lang="en-US" sz="1800" dirty="0" smtClean="0">
                    <a:solidFill>
                      <a:schemeClr val="tx1"/>
                    </a:solidFill>
                    <a:ea typeface="ＭＳ Ｐゴシック" pitchFamily="34" charset="-128"/>
                  </a:rPr>
                  <a:t>=   </a:t>
                </a:r>
              </a:p>
              <a:p>
                <a:pPr marL="0" indent="0">
                  <a:buNone/>
                </a:pPr>
                <a:r>
                  <a:rPr lang="en-US" sz="1800" dirty="0">
                    <a:solidFill>
                      <a:schemeClr val="tx1"/>
                    </a:solidFill>
                    <a:ea typeface="ＭＳ Ｐゴシック" pitchFamily="34" charset="-128"/>
                  </a:rPr>
                  <a:t> </a:t>
                </a:r>
                <a:r>
                  <a:rPr lang="en-US" sz="1800" dirty="0" smtClean="0">
                    <a:solidFill>
                      <a:schemeClr val="tx1"/>
                    </a:solidFill>
                    <a:ea typeface="ＭＳ Ｐゴシック" pitchFamily="34" charset="-128"/>
                  </a:rPr>
                  <a:t>              = </a:t>
                </a:r>
                <a14:m>
                  <m:oMath xmlns:m="http://schemas.openxmlformats.org/officeDocument/2006/math">
                    <m:nary>
                      <m:naryPr>
                        <m:chr m:val="∑"/>
                        <m:supHide m:val="on"/>
                        <m:ctrlPr>
                          <a:rPr lang="en-US" sz="1800" b="1" i="1">
                            <a:solidFill>
                              <a:schemeClr val="tx1"/>
                            </a:solidFill>
                            <a:latin typeface="Cambria Math" panose="02040503050406030204" pitchFamily="18" charset="0"/>
                            <a:ea typeface="ＭＳ Ｐゴシック" pitchFamily="34" charset="-128"/>
                          </a:rPr>
                        </m:ctrlPr>
                      </m:naryPr>
                      <m:sub>
                        <m:r>
                          <m:rPr>
                            <m:brk m:alnAt="7"/>
                          </m:rPr>
                          <a:rPr lang="en-US" sz="1800" b="1" i="1">
                            <a:solidFill>
                              <a:schemeClr val="tx1"/>
                            </a:solidFill>
                            <a:latin typeface="Cambria Math" panose="02040503050406030204" pitchFamily="18" charset="0"/>
                            <a:ea typeface="ＭＳ Ｐゴシック" pitchFamily="34" charset="-128"/>
                          </a:rPr>
                          <m:t>𝒊</m:t>
                        </m:r>
                      </m:sub>
                      <m:sup/>
                      <m:e>
                        <m:r>
                          <a:rPr lang="en-US" sz="1800" b="1" i="1">
                            <a:solidFill>
                              <a:schemeClr val="tx1"/>
                            </a:solidFill>
                            <a:latin typeface="Cambria Math" panose="02040503050406030204" pitchFamily="18" charset="0"/>
                            <a:ea typeface="ＭＳ Ｐゴシック" pitchFamily="34" charset="-128"/>
                          </a:rPr>
                          <m:t> </m:t>
                        </m:r>
                        <m:sSubSup>
                          <m:sSubSupPr>
                            <m:ctrlPr>
                              <a:rPr lang="en-US" sz="1800" b="1" i="1">
                                <a:solidFill>
                                  <a:schemeClr val="tx1"/>
                                </a:solidFill>
                                <a:latin typeface="Cambria Math" panose="02040503050406030204" pitchFamily="18" charset="0"/>
                                <a:ea typeface="ＭＳ Ｐゴシック" pitchFamily="34" charset="-128"/>
                              </a:rPr>
                            </m:ctrlPr>
                          </m:sSubSupPr>
                          <m:e>
                            <m:r>
                              <a:rPr lang="en-US" sz="1800" b="1" i="1">
                                <a:solidFill>
                                  <a:schemeClr val="tx1"/>
                                </a:solidFill>
                                <a:latin typeface="Cambria Math" panose="02040503050406030204" pitchFamily="18" charset="0"/>
                                <a:ea typeface="ＭＳ Ｐゴシック" pitchFamily="34" charset="-128"/>
                              </a:rPr>
                              <m:t>𝑷</m:t>
                            </m:r>
                          </m:e>
                          <m:sub>
                            <m:r>
                              <a:rPr lang="en-US" sz="1800" b="1" i="1">
                                <a:solidFill>
                                  <a:schemeClr val="tx1"/>
                                </a:solidFill>
                                <a:latin typeface="Cambria Math" panose="02040503050406030204" pitchFamily="18" charset="0"/>
                                <a:ea typeface="ＭＳ Ｐゴシック" pitchFamily="34" charset="-128"/>
                              </a:rPr>
                              <m:t>𝟏</m:t>
                            </m:r>
                          </m:sub>
                          <m:sup>
                            <m:r>
                              <a:rPr lang="en-US" sz="1800" b="1" i="1">
                                <a:solidFill>
                                  <a:schemeClr val="tx1"/>
                                </a:solidFill>
                                <a:latin typeface="Cambria Math" panose="02040503050406030204" pitchFamily="18" charset="0"/>
                                <a:ea typeface="ＭＳ Ｐゴシック" pitchFamily="34" charset="-128"/>
                              </a:rPr>
                              <m:t>𝒊</m:t>
                            </m:r>
                          </m:sup>
                        </m:sSubSup>
                        <m:r>
                          <a:rPr lang="en-US" sz="1800" b="1" i="1">
                            <a:solidFill>
                              <a:schemeClr val="tx1"/>
                            </a:solidFill>
                            <a:latin typeface="Cambria Math" panose="02040503050406030204" pitchFamily="18" charset="0"/>
                            <a:ea typeface="ＭＳ Ｐゴシック" pitchFamily="34" charset="-128"/>
                          </a:rPr>
                          <m:t>𝒍𝒐𝒈</m:t>
                        </m:r>
                      </m:e>
                    </m:nary>
                    <m:acc>
                      <m:accPr>
                        <m:chr m:val="̃"/>
                        <m:ctrlPr>
                          <a:rPr lang="en-US" sz="1800" b="1" i="1">
                            <a:solidFill>
                              <a:schemeClr val="tx1"/>
                            </a:solidFill>
                            <a:latin typeface="Cambria Math" panose="02040503050406030204" pitchFamily="18" charset="0"/>
                            <a:ea typeface="ＭＳ Ｐゴシック" pitchFamily="34" charset="-128"/>
                          </a:rPr>
                        </m:ctrlPr>
                      </m:accPr>
                      <m:e>
                        <m:r>
                          <m:rPr>
                            <m:sty m:val="p"/>
                          </m:rPr>
                          <a:rPr lang="el-GR" sz="1800" b="1" i="1">
                            <a:solidFill>
                              <a:schemeClr val="tx1"/>
                            </a:solidFill>
                            <a:latin typeface="Cambria Math" panose="02040503050406030204" pitchFamily="18" charset="0"/>
                            <a:ea typeface="ＭＳ Ｐゴシック" pitchFamily="34" charset="-128"/>
                          </a:rPr>
                          <m:t>α</m:t>
                        </m:r>
                        <m:r>
                          <a:rPr lang="en-US" sz="1800" b="1" i="1">
                            <a:solidFill>
                              <a:schemeClr val="tx1"/>
                            </a:solidFill>
                            <a:latin typeface="Cambria Math" panose="02040503050406030204" pitchFamily="18" charset="0"/>
                            <a:ea typeface="ＭＳ Ｐゴシック" pitchFamily="34" charset="-128"/>
                          </a:rPr>
                          <m:t> </m:t>
                        </m:r>
                      </m:e>
                    </m:acc>
                    <m:sSup>
                      <m:sSupPr>
                        <m:ctrlPr>
                          <a:rPr lang="en-US" sz="1800" b="1" i="1" smtClean="0">
                            <a:solidFill>
                              <a:schemeClr val="tx1"/>
                            </a:solidFill>
                            <a:latin typeface="Cambria Math" panose="02040503050406030204" pitchFamily="18" charset="0"/>
                            <a:ea typeface="ＭＳ Ｐゴシック" pitchFamily="34" charset="-128"/>
                          </a:rPr>
                        </m:ctrlPr>
                      </m:sSupPr>
                      <m:e>
                        <m:r>
                          <a:rPr lang="en-US" sz="1800" b="1" i="1" smtClean="0">
                            <a:solidFill>
                              <a:schemeClr val="tx1"/>
                            </a:solidFill>
                            <a:latin typeface="Cambria Math" panose="02040503050406030204" pitchFamily="18" charset="0"/>
                            <a:ea typeface="ＭＳ Ｐゴシック" pitchFamily="34" charset="-128"/>
                          </a:rPr>
                          <m:t> </m:t>
                        </m:r>
                        <m:r>
                          <a:rPr lang="en-US" sz="1800" b="1" i="1" smtClean="0">
                            <a:solidFill>
                              <a:schemeClr val="tx1"/>
                            </a:solidFill>
                            <a:latin typeface="Cambria Math" panose="02040503050406030204" pitchFamily="18" charset="0"/>
                            <a:ea typeface="ＭＳ Ｐゴシック" pitchFamily="34" charset="-128"/>
                          </a:rPr>
                          <m:t>𝒑</m:t>
                        </m:r>
                      </m:e>
                      <m:sup>
                        <m:sSub>
                          <m:sSubPr>
                            <m:ctrlPr>
                              <a:rPr lang="en-US" sz="1800" b="1" i="1" smtClean="0">
                                <a:solidFill>
                                  <a:schemeClr val="tx1"/>
                                </a:solidFill>
                                <a:latin typeface="Cambria Math" panose="02040503050406030204" pitchFamily="18" charset="0"/>
                                <a:ea typeface="ＭＳ Ｐゴシック" pitchFamily="34" charset="-128"/>
                              </a:rPr>
                            </m:ctrlPr>
                          </m:sSubPr>
                          <m:e>
                            <m:r>
                              <a:rPr lang="en-US" sz="1800" b="1" i="1" smtClean="0">
                                <a:solidFill>
                                  <a:schemeClr val="tx1"/>
                                </a:solidFill>
                                <a:latin typeface="Cambria Math" panose="02040503050406030204" pitchFamily="18" charset="0"/>
                                <a:ea typeface="ＭＳ Ｐゴシック" pitchFamily="34" charset="-128"/>
                              </a:rPr>
                              <m:t>𝒉</m:t>
                            </m:r>
                          </m:e>
                          <m:sub>
                            <m:r>
                              <a:rPr lang="en-US" sz="1800" b="1" i="1" smtClean="0">
                                <a:solidFill>
                                  <a:schemeClr val="tx1"/>
                                </a:solidFill>
                                <a:latin typeface="Cambria Math" panose="02040503050406030204" pitchFamily="18" charset="0"/>
                                <a:ea typeface="ＭＳ Ｐゴシック" pitchFamily="34" charset="-128"/>
                              </a:rPr>
                              <m:t>𝒊</m:t>
                            </m:r>
                          </m:sub>
                        </m:sSub>
                      </m:sup>
                    </m:sSup>
                  </m:oMath>
                </a14:m>
                <a:r>
                  <a:rPr lang="en-US" sz="1800" dirty="0" smtClean="0">
                    <a:solidFill>
                      <a:schemeClr val="tx1"/>
                    </a:solidFill>
                    <a:ea typeface="ＭＳ Ｐゴシック" pitchFamily="34" charset="-128"/>
                  </a:rPr>
                  <a:t> </a:t>
                </a:r>
                <a14:m>
                  <m:oMath xmlns:m="http://schemas.openxmlformats.org/officeDocument/2006/math">
                    <m:sSup>
                      <m:sSupPr>
                        <m:ctrlPr>
                          <a:rPr lang="en-US" sz="1800" b="1" i="1">
                            <a:solidFill>
                              <a:schemeClr val="tx1"/>
                            </a:solidFill>
                            <a:latin typeface="Cambria Math" panose="02040503050406030204" pitchFamily="18" charset="0"/>
                            <a:ea typeface="ＭＳ Ｐゴシック" pitchFamily="34" charset="-128"/>
                          </a:rPr>
                        </m:ctrlPr>
                      </m:sSupPr>
                      <m:e>
                        <m:r>
                          <a:rPr lang="en-US" sz="1800" b="1" i="1">
                            <a:solidFill>
                              <a:schemeClr val="tx1"/>
                            </a:solidFill>
                            <a:latin typeface="Cambria Math" panose="02040503050406030204" pitchFamily="18" charset="0"/>
                            <a:ea typeface="ＭＳ Ｐゴシック" pitchFamily="34" charset="-128"/>
                          </a:rPr>
                          <m:t> </m:t>
                        </m:r>
                        <m:r>
                          <a:rPr lang="en-US" sz="1800" b="1" i="1" smtClean="0">
                            <a:solidFill>
                              <a:schemeClr val="tx1"/>
                            </a:solidFill>
                            <a:latin typeface="Cambria Math" panose="02040503050406030204" pitchFamily="18" charset="0"/>
                            <a:ea typeface="ＭＳ Ｐゴシック" pitchFamily="34" charset="-128"/>
                          </a:rPr>
                          <m:t>(</m:t>
                        </m:r>
                        <m:r>
                          <a:rPr lang="en-US" sz="1800" b="1" i="1" smtClean="0">
                            <a:solidFill>
                              <a:schemeClr val="tx1"/>
                            </a:solidFill>
                            <a:latin typeface="Cambria Math" panose="02040503050406030204" pitchFamily="18" charset="0"/>
                            <a:ea typeface="ＭＳ Ｐゴシック" pitchFamily="34" charset="-128"/>
                          </a:rPr>
                          <m:t>𝟏</m:t>
                        </m:r>
                        <m:r>
                          <a:rPr lang="en-US" sz="1800" b="1" i="1" smtClean="0">
                            <a:solidFill>
                              <a:schemeClr val="tx1"/>
                            </a:solidFill>
                            <a:latin typeface="Cambria Math" panose="02040503050406030204" pitchFamily="18" charset="0"/>
                            <a:ea typeface="ＭＳ Ｐゴシック" pitchFamily="34" charset="-128"/>
                          </a:rPr>
                          <m:t>−</m:t>
                        </m:r>
                        <m:r>
                          <a:rPr lang="en-US" sz="1800" b="1" i="1">
                            <a:solidFill>
                              <a:schemeClr val="tx1"/>
                            </a:solidFill>
                            <a:latin typeface="Cambria Math" panose="02040503050406030204" pitchFamily="18" charset="0"/>
                            <a:ea typeface="ＭＳ Ｐゴシック" pitchFamily="34" charset="-128"/>
                          </a:rPr>
                          <m:t>𝒑</m:t>
                        </m:r>
                        <m:r>
                          <a:rPr lang="en-US" sz="1800" b="1" i="1" smtClean="0">
                            <a:solidFill>
                              <a:schemeClr val="tx1"/>
                            </a:solidFill>
                            <a:latin typeface="Cambria Math" panose="02040503050406030204" pitchFamily="18" charset="0"/>
                            <a:ea typeface="ＭＳ Ｐゴシック" pitchFamily="34" charset="-128"/>
                          </a:rPr>
                          <m:t>)</m:t>
                        </m:r>
                      </m:e>
                      <m:sup>
                        <m:r>
                          <a:rPr lang="en-US" sz="1800" b="1" i="1" smtClean="0">
                            <a:solidFill>
                              <a:schemeClr val="tx1"/>
                            </a:solidFill>
                            <a:latin typeface="Cambria Math" panose="02040503050406030204" pitchFamily="18" charset="0"/>
                            <a:ea typeface="ＭＳ Ｐゴシック" pitchFamily="34" charset="-128"/>
                          </a:rPr>
                          <m:t>𝒎</m:t>
                        </m:r>
                        <m:r>
                          <a:rPr lang="en-US" sz="1800" b="1" i="1" smtClean="0">
                            <a:solidFill>
                              <a:schemeClr val="tx1"/>
                            </a:solidFill>
                            <a:latin typeface="Cambria Math" panose="02040503050406030204" pitchFamily="18" charset="0"/>
                            <a:ea typeface="ＭＳ Ｐゴシック" pitchFamily="34" charset="-128"/>
                          </a:rPr>
                          <m:t>−</m:t>
                        </m:r>
                        <m:sSub>
                          <m:sSubPr>
                            <m:ctrlPr>
                              <a:rPr lang="en-US" sz="1800" b="1" i="1">
                                <a:solidFill>
                                  <a:schemeClr val="tx1"/>
                                </a:solidFill>
                                <a:latin typeface="Cambria Math" panose="02040503050406030204" pitchFamily="18" charset="0"/>
                                <a:ea typeface="ＭＳ Ｐゴシック" pitchFamily="34" charset="-128"/>
                              </a:rPr>
                            </m:ctrlPr>
                          </m:sSubPr>
                          <m:e>
                            <m:r>
                              <a:rPr lang="en-US" sz="1800" b="1" i="1">
                                <a:solidFill>
                                  <a:schemeClr val="tx1"/>
                                </a:solidFill>
                                <a:latin typeface="Cambria Math" panose="02040503050406030204" pitchFamily="18" charset="0"/>
                                <a:ea typeface="ＭＳ Ｐゴシック" pitchFamily="34" charset="-128"/>
                              </a:rPr>
                              <m:t>𝒉</m:t>
                            </m:r>
                          </m:e>
                          <m:sub>
                            <m:r>
                              <a:rPr lang="en-US" sz="1800" b="1" i="1">
                                <a:solidFill>
                                  <a:schemeClr val="tx1"/>
                                </a:solidFill>
                                <a:latin typeface="Cambria Math" panose="02040503050406030204" pitchFamily="18" charset="0"/>
                                <a:ea typeface="ＭＳ Ｐゴシック" pitchFamily="34" charset="-128"/>
                              </a:rPr>
                              <m:t>𝒊</m:t>
                            </m:r>
                          </m:sub>
                        </m:sSub>
                      </m:sup>
                    </m:sSup>
                  </m:oMath>
                </a14:m>
                <a:r>
                  <a:rPr lang="en-US" sz="1800" dirty="0" smtClean="0">
                    <a:solidFill>
                      <a:schemeClr val="tx1"/>
                    </a:solidFill>
                    <a:ea typeface="ＭＳ Ｐゴシック" pitchFamily="34" charset="-128"/>
                  </a:rPr>
                  <a:t> </a:t>
                </a:r>
                <a14:m>
                  <m:oMath xmlns:m="http://schemas.openxmlformats.org/officeDocument/2006/math">
                    <m:r>
                      <a:rPr lang="en-US" sz="1800">
                        <a:solidFill>
                          <a:schemeClr val="tx1"/>
                        </a:solidFill>
                        <a:latin typeface="Cambria Math" panose="02040503050406030204" pitchFamily="18" charset="0"/>
                        <a:ea typeface="ＭＳ Ｐゴシック" pitchFamily="34" charset="-128"/>
                      </a:rPr>
                      <m:t>+</m:t>
                    </m:r>
                    <m:nary>
                      <m:naryPr>
                        <m:chr m:val="∑"/>
                        <m:supHide m:val="on"/>
                        <m:ctrlPr>
                          <a:rPr lang="en-US" sz="1800" b="1" i="1">
                            <a:solidFill>
                              <a:schemeClr val="tx1"/>
                            </a:solidFill>
                            <a:latin typeface="Cambria Math" panose="02040503050406030204" pitchFamily="18" charset="0"/>
                            <a:ea typeface="ＭＳ Ｐゴシック" pitchFamily="34" charset="-128"/>
                          </a:rPr>
                        </m:ctrlPr>
                      </m:naryPr>
                      <m:sub>
                        <m:r>
                          <m:rPr>
                            <m:brk m:alnAt="7"/>
                          </m:rPr>
                          <a:rPr lang="en-US" sz="1800" b="1" i="1">
                            <a:solidFill>
                              <a:schemeClr val="tx1"/>
                            </a:solidFill>
                            <a:latin typeface="Cambria Math" panose="02040503050406030204" pitchFamily="18" charset="0"/>
                            <a:ea typeface="ＭＳ Ｐゴシック" pitchFamily="34" charset="-128"/>
                          </a:rPr>
                          <m:t>𝒊</m:t>
                        </m:r>
                      </m:sub>
                      <m:sup/>
                      <m:e>
                        <m:r>
                          <a:rPr lang="en-US" sz="1800" b="1" i="1">
                            <a:solidFill>
                              <a:schemeClr val="tx1"/>
                            </a:solidFill>
                            <a:latin typeface="Cambria Math" panose="02040503050406030204" pitchFamily="18" charset="0"/>
                            <a:ea typeface="ＭＳ Ｐゴシック" pitchFamily="34" charset="-128"/>
                          </a:rPr>
                          <m:t> </m:t>
                        </m:r>
                        <m:sSubSup>
                          <m:sSubSupPr>
                            <m:ctrlPr>
                              <a:rPr lang="en-US" sz="1800" b="1" i="1">
                                <a:solidFill>
                                  <a:schemeClr val="tx1"/>
                                </a:solidFill>
                                <a:latin typeface="Cambria Math" panose="02040503050406030204" pitchFamily="18" charset="0"/>
                                <a:ea typeface="ＭＳ Ｐゴシック" pitchFamily="34" charset="-128"/>
                              </a:rPr>
                            </m:ctrlPr>
                          </m:sSubSupPr>
                          <m:e>
                            <m:r>
                              <a:rPr lang="en-US" sz="1800" b="1" i="1">
                                <a:solidFill>
                                  <a:schemeClr val="tx1"/>
                                </a:solidFill>
                                <a:latin typeface="Cambria Math" panose="02040503050406030204" pitchFamily="18" charset="0"/>
                                <a:ea typeface="ＭＳ Ｐゴシック" pitchFamily="34" charset="-128"/>
                              </a:rPr>
                              <m:t>𝑷</m:t>
                            </m:r>
                          </m:e>
                          <m:sub>
                            <m:r>
                              <a:rPr lang="en-US" sz="1800" b="1" i="1">
                                <a:solidFill>
                                  <a:schemeClr val="tx1"/>
                                </a:solidFill>
                                <a:latin typeface="Cambria Math" panose="02040503050406030204" pitchFamily="18" charset="0"/>
                                <a:ea typeface="ＭＳ Ｐゴシック" pitchFamily="34" charset="-128"/>
                              </a:rPr>
                              <m:t>𝟏</m:t>
                            </m:r>
                          </m:sub>
                          <m:sup>
                            <m:r>
                              <a:rPr lang="en-US" sz="1800" b="1" i="1">
                                <a:solidFill>
                                  <a:schemeClr val="tx1"/>
                                </a:solidFill>
                                <a:latin typeface="Cambria Math" panose="02040503050406030204" pitchFamily="18" charset="0"/>
                                <a:ea typeface="ＭＳ Ｐゴシック" pitchFamily="34" charset="-128"/>
                              </a:rPr>
                              <m:t>𝒊</m:t>
                            </m:r>
                          </m:sup>
                        </m:sSubSup>
                        <m:r>
                          <a:rPr lang="en-US" sz="1800" b="1" i="1">
                            <a:solidFill>
                              <a:schemeClr val="tx1"/>
                            </a:solidFill>
                            <a:latin typeface="Cambria Math" panose="02040503050406030204" pitchFamily="18" charset="0"/>
                            <a:ea typeface="ＭＳ Ｐゴシック" pitchFamily="34" charset="-128"/>
                          </a:rPr>
                          <m:t>𝒍𝒐𝒈</m:t>
                        </m:r>
                      </m:e>
                    </m:nary>
                    <m:r>
                      <a:rPr lang="en-US" sz="1800" b="1" i="1" smtClean="0">
                        <a:solidFill>
                          <a:schemeClr val="tx1"/>
                        </a:solidFill>
                        <a:latin typeface="Cambria Math" panose="02040503050406030204" pitchFamily="18" charset="0"/>
                        <a:ea typeface="ＭＳ Ｐゴシック" pitchFamily="34" charset="-128"/>
                      </a:rPr>
                      <m:t>(</m:t>
                    </m:r>
                    <m:r>
                      <a:rPr lang="en-US" sz="1800" b="1" i="1" smtClean="0">
                        <a:solidFill>
                          <a:schemeClr val="tx1"/>
                        </a:solidFill>
                        <a:latin typeface="Cambria Math" panose="02040503050406030204" pitchFamily="18" charset="0"/>
                        <a:ea typeface="ＭＳ Ｐゴシック" pitchFamily="34" charset="-128"/>
                      </a:rPr>
                      <m:t>𝟏</m:t>
                    </m:r>
                    <m:r>
                      <a:rPr lang="en-US" sz="1800" b="1" i="1" smtClean="0">
                        <a:solidFill>
                          <a:schemeClr val="tx1"/>
                        </a:solidFill>
                        <a:latin typeface="Cambria Math" panose="02040503050406030204" pitchFamily="18" charset="0"/>
                        <a:ea typeface="ＭＳ Ｐゴシック" pitchFamily="34" charset="-128"/>
                      </a:rPr>
                      <m:t>−</m:t>
                    </m:r>
                    <m:acc>
                      <m:accPr>
                        <m:chr m:val="̃"/>
                        <m:ctrlPr>
                          <a:rPr lang="en-US" sz="1800" b="1" i="1">
                            <a:solidFill>
                              <a:schemeClr val="tx1"/>
                            </a:solidFill>
                            <a:latin typeface="Cambria Math" panose="02040503050406030204" pitchFamily="18" charset="0"/>
                            <a:ea typeface="ＭＳ Ｐゴシック" pitchFamily="34" charset="-128"/>
                          </a:rPr>
                        </m:ctrlPr>
                      </m:accPr>
                      <m:e>
                        <m:r>
                          <m:rPr>
                            <m:sty m:val="p"/>
                          </m:rPr>
                          <a:rPr lang="el-GR" sz="1800" b="1" i="1">
                            <a:solidFill>
                              <a:schemeClr val="tx1"/>
                            </a:solidFill>
                            <a:latin typeface="Cambria Math" panose="02040503050406030204" pitchFamily="18" charset="0"/>
                            <a:ea typeface="ＭＳ Ｐゴシック" pitchFamily="34" charset="-128"/>
                          </a:rPr>
                          <m:t>α</m:t>
                        </m:r>
                      </m:e>
                    </m:acc>
                    <m:sSup>
                      <m:sSupPr>
                        <m:ctrlPr>
                          <a:rPr lang="en-US" sz="1800" b="1" i="1">
                            <a:solidFill>
                              <a:schemeClr val="tx1"/>
                            </a:solidFill>
                            <a:latin typeface="Cambria Math" panose="02040503050406030204" pitchFamily="18" charset="0"/>
                            <a:ea typeface="ＭＳ Ｐゴシック" pitchFamily="34" charset="-128"/>
                          </a:rPr>
                        </m:ctrlPr>
                      </m:sSupPr>
                      <m:e>
                        <m:r>
                          <a:rPr lang="en-US" sz="1800" b="1" i="1">
                            <a:solidFill>
                              <a:schemeClr val="tx1"/>
                            </a:solidFill>
                            <a:latin typeface="Cambria Math" panose="02040503050406030204" pitchFamily="18" charset="0"/>
                            <a:ea typeface="ＭＳ Ｐゴシック" pitchFamily="34" charset="-128"/>
                          </a:rPr>
                          <m:t> </m:t>
                        </m:r>
                        <m:r>
                          <a:rPr lang="en-US" sz="1800" b="1" i="1" smtClean="0">
                            <a:solidFill>
                              <a:schemeClr val="tx1"/>
                            </a:solidFill>
                            <a:latin typeface="Cambria Math" panose="02040503050406030204" pitchFamily="18" charset="0"/>
                            <a:ea typeface="ＭＳ Ｐゴシック" pitchFamily="34" charset="-128"/>
                          </a:rPr>
                          <m:t>)</m:t>
                        </m:r>
                        <m:r>
                          <a:rPr lang="en-US" sz="1800" b="1" i="1" smtClean="0">
                            <a:solidFill>
                              <a:schemeClr val="tx1"/>
                            </a:solidFill>
                            <a:latin typeface="Cambria Math" panose="02040503050406030204" pitchFamily="18" charset="0"/>
                            <a:ea typeface="ＭＳ Ｐゴシック" pitchFamily="34" charset="-128"/>
                          </a:rPr>
                          <m:t>𝒒</m:t>
                        </m:r>
                      </m:e>
                      <m:sup>
                        <m:sSub>
                          <m:sSubPr>
                            <m:ctrlPr>
                              <a:rPr lang="en-US" sz="1800" b="1" i="1">
                                <a:solidFill>
                                  <a:schemeClr val="tx1"/>
                                </a:solidFill>
                                <a:latin typeface="Cambria Math" panose="02040503050406030204" pitchFamily="18" charset="0"/>
                                <a:ea typeface="ＭＳ Ｐゴシック" pitchFamily="34" charset="-128"/>
                              </a:rPr>
                            </m:ctrlPr>
                          </m:sSubPr>
                          <m:e>
                            <m:r>
                              <a:rPr lang="en-US" sz="1800" b="1" i="1">
                                <a:solidFill>
                                  <a:schemeClr val="tx1"/>
                                </a:solidFill>
                                <a:latin typeface="Cambria Math" panose="02040503050406030204" pitchFamily="18" charset="0"/>
                                <a:ea typeface="ＭＳ Ｐゴシック" pitchFamily="34" charset="-128"/>
                              </a:rPr>
                              <m:t>𝒉</m:t>
                            </m:r>
                          </m:e>
                          <m:sub>
                            <m:r>
                              <a:rPr lang="en-US" sz="1800" b="1" i="1">
                                <a:solidFill>
                                  <a:schemeClr val="tx1"/>
                                </a:solidFill>
                                <a:latin typeface="Cambria Math" panose="02040503050406030204" pitchFamily="18" charset="0"/>
                                <a:ea typeface="ＭＳ Ｐゴシック" pitchFamily="34" charset="-128"/>
                              </a:rPr>
                              <m:t>𝒊</m:t>
                            </m:r>
                          </m:sub>
                        </m:sSub>
                      </m:sup>
                    </m:sSup>
                    <m:r>
                      <m:rPr>
                        <m:nor/>
                      </m:rPr>
                      <a:rPr lang="en-US" sz="1800" dirty="0">
                        <a:solidFill>
                          <a:schemeClr val="tx1"/>
                        </a:solidFill>
                        <a:ea typeface="ＭＳ Ｐゴシック" pitchFamily="34" charset="-128"/>
                      </a:rPr>
                      <m:t> </m:t>
                    </m:r>
                    <m:sSup>
                      <m:sSupPr>
                        <m:ctrlPr>
                          <a:rPr lang="en-US" sz="1800" b="1" i="1">
                            <a:solidFill>
                              <a:schemeClr val="tx1"/>
                            </a:solidFill>
                            <a:latin typeface="Cambria Math" panose="02040503050406030204" pitchFamily="18" charset="0"/>
                            <a:ea typeface="ＭＳ Ｐゴシック" pitchFamily="34" charset="-128"/>
                          </a:rPr>
                        </m:ctrlPr>
                      </m:sSupPr>
                      <m:e>
                        <m:r>
                          <a:rPr lang="en-US" sz="1800" b="1" i="1">
                            <a:solidFill>
                              <a:schemeClr val="tx1"/>
                            </a:solidFill>
                            <a:latin typeface="Cambria Math" panose="02040503050406030204" pitchFamily="18" charset="0"/>
                            <a:ea typeface="ＭＳ Ｐゴシック" pitchFamily="34" charset="-128"/>
                          </a:rPr>
                          <m:t> (</m:t>
                        </m:r>
                        <m:r>
                          <a:rPr lang="en-US" sz="1800" b="1" i="1">
                            <a:solidFill>
                              <a:schemeClr val="tx1"/>
                            </a:solidFill>
                            <a:latin typeface="Cambria Math" panose="02040503050406030204" pitchFamily="18" charset="0"/>
                            <a:ea typeface="ＭＳ Ｐゴシック" pitchFamily="34" charset="-128"/>
                          </a:rPr>
                          <m:t>𝟏</m:t>
                        </m:r>
                        <m:r>
                          <a:rPr lang="en-US" sz="1800" b="1" i="1">
                            <a:solidFill>
                              <a:schemeClr val="tx1"/>
                            </a:solidFill>
                            <a:latin typeface="Cambria Math" panose="02040503050406030204" pitchFamily="18" charset="0"/>
                            <a:ea typeface="ＭＳ Ｐゴシック" pitchFamily="34" charset="-128"/>
                          </a:rPr>
                          <m:t>−</m:t>
                        </m:r>
                        <m:r>
                          <a:rPr lang="en-US" sz="1800" b="1" i="1" smtClean="0">
                            <a:solidFill>
                              <a:schemeClr val="tx1"/>
                            </a:solidFill>
                            <a:latin typeface="Cambria Math" panose="02040503050406030204" pitchFamily="18" charset="0"/>
                            <a:ea typeface="ＭＳ Ｐゴシック" pitchFamily="34" charset="-128"/>
                          </a:rPr>
                          <m:t>𝒒</m:t>
                        </m:r>
                        <m:r>
                          <a:rPr lang="en-US" sz="1800" b="1" i="1">
                            <a:solidFill>
                              <a:schemeClr val="tx1"/>
                            </a:solidFill>
                            <a:latin typeface="Cambria Math" panose="02040503050406030204" pitchFamily="18" charset="0"/>
                            <a:ea typeface="ＭＳ Ｐゴシック" pitchFamily="34" charset="-128"/>
                          </a:rPr>
                          <m:t>)</m:t>
                        </m:r>
                      </m:e>
                      <m:sup>
                        <m:r>
                          <a:rPr lang="en-US" sz="1800" b="1" i="1">
                            <a:solidFill>
                              <a:schemeClr val="tx1"/>
                            </a:solidFill>
                            <a:latin typeface="Cambria Math" panose="02040503050406030204" pitchFamily="18" charset="0"/>
                            <a:ea typeface="ＭＳ Ｐゴシック" pitchFamily="34" charset="-128"/>
                          </a:rPr>
                          <m:t>𝒎</m:t>
                        </m:r>
                        <m:r>
                          <a:rPr lang="en-US" sz="1800" b="1" i="1">
                            <a:solidFill>
                              <a:schemeClr val="tx1"/>
                            </a:solidFill>
                            <a:latin typeface="Cambria Math" panose="02040503050406030204" pitchFamily="18" charset="0"/>
                            <a:ea typeface="ＭＳ Ｐゴシック" pitchFamily="34" charset="-128"/>
                          </a:rPr>
                          <m:t>−</m:t>
                        </m:r>
                        <m:sSub>
                          <m:sSubPr>
                            <m:ctrlPr>
                              <a:rPr lang="en-US" sz="1800" b="1" i="1">
                                <a:solidFill>
                                  <a:schemeClr val="tx1"/>
                                </a:solidFill>
                                <a:latin typeface="Cambria Math" panose="02040503050406030204" pitchFamily="18" charset="0"/>
                                <a:ea typeface="ＭＳ Ｐゴシック" pitchFamily="34" charset="-128"/>
                              </a:rPr>
                            </m:ctrlPr>
                          </m:sSubPr>
                          <m:e>
                            <m:r>
                              <a:rPr lang="en-US" sz="1800" b="1" i="1">
                                <a:solidFill>
                                  <a:schemeClr val="tx1"/>
                                </a:solidFill>
                                <a:latin typeface="Cambria Math" panose="02040503050406030204" pitchFamily="18" charset="0"/>
                                <a:ea typeface="ＭＳ Ｐゴシック" pitchFamily="34" charset="-128"/>
                              </a:rPr>
                              <m:t>𝒉</m:t>
                            </m:r>
                          </m:e>
                          <m:sub>
                            <m:r>
                              <a:rPr lang="en-US" sz="1800" b="1" i="1">
                                <a:solidFill>
                                  <a:schemeClr val="tx1"/>
                                </a:solidFill>
                                <a:latin typeface="Cambria Math" panose="02040503050406030204" pitchFamily="18" charset="0"/>
                                <a:ea typeface="ＭＳ Ｐゴシック" pitchFamily="34" charset="-128"/>
                              </a:rPr>
                              <m:t>𝒊</m:t>
                            </m:r>
                          </m:sub>
                        </m:sSub>
                      </m:sup>
                    </m:sSup>
                  </m:oMath>
                </a14:m>
                <a:r>
                  <a:rPr lang="en-US" sz="1800" dirty="0" smtClean="0">
                    <a:solidFill>
                      <a:schemeClr val="tx1"/>
                    </a:solidFill>
                    <a:ea typeface="ＭＳ Ｐゴシック" pitchFamily="34" charset="-128"/>
                  </a:rPr>
                  <a:t>= </a:t>
                </a:r>
              </a:p>
              <a:p>
                <a:pPr marL="0" indent="0">
                  <a:buNone/>
                </a:pPr>
                <a:r>
                  <a:rPr lang="en-US" sz="1800" dirty="0">
                    <a:solidFill>
                      <a:schemeClr val="tx1"/>
                    </a:solidFill>
                    <a:ea typeface="ＭＳ Ｐゴシック" pitchFamily="34" charset="-128"/>
                  </a:rPr>
                  <a:t> </a:t>
                </a:r>
                <a:r>
                  <a:rPr lang="en-US" sz="1800" dirty="0" smtClean="0">
                    <a:solidFill>
                      <a:schemeClr val="tx1"/>
                    </a:solidFill>
                    <a:ea typeface="ＭＳ Ｐゴシック" pitchFamily="34" charset="-128"/>
                  </a:rPr>
                  <a:t>              = </a:t>
                </a:r>
                <a14:m>
                  <m:oMath xmlns:m="http://schemas.openxmlformats.org/officeDocument/2006/math">
                    <m:nary>
                      <m:naryPr>
                        <m:chr m:val="∑"/>
                        <m:supHide m:val="on"/>
                        <m:ctrlPr>
                          <a:rPr lang="en-US" sz="1800" b="1" i="1">
                            <a:solidFill>
                              <a:schemeClr val="tx1"/>
                            </a:solidFill>
                            <a:latin typeface="Cambria Math" panose="02040503050406030204" pitchFamily="18" charset="0"/>
                            <a:ea typeface="ＭＳ Ｐゴシック" pitchFamily="34" charset="-128"/>
                          </a:rPr>
                        </m:ctrlPr>
                      </m:naryPr>
                      <m:sub>
                        <m:r>
                          <m:rPr>
                            <m:brk m:alnAt="7"/>
                          </m:rPr>
                          <a:rPr lang="en-US" sz="1800" b="1" i="1">
                            <a:solidFill>
                              <a:schemeClr val="tx1"/>
                            </a:solidFill>
                            <a:latin typeface="Cambria Math" panose="02040503050406030204" pitchFamily="18" charset="0"/>
                            <a:ea typeface="ＭＳ Ｐゴシック" pitchFamily="34" charset="-128"/>
                          </a:rPr>
                          <m:t>𝒊</m:t>
                        </m:r>
                      </m:sub>
                      <m:sup/>
                      <m:e>
                        <m:r>
                          <a:rPr lang="en-US" sz="1800" b="1" i="1">
                            <a:solidFill>
                              <a:schemeClr val="tx1"/>
                            </a:solidFill>
                            <a:latin typeface="Cambria Math" panose="02040503050406030204" pitchFamily="18" charset="0"/>
                            <a:ea typeface="ＭＳ Ｐゴシック" pitchFamily="34" charset="-128"/>
                          </a:rPr>
                          <m:t> </m:t>
                        </m:r>
                        <m:sSubSup>
                          <m:sSubSupPr>
                            <m:ctrlPr>
                              <a:rPr lang="en-US" sz="1800" b="1" i="1">
                                <a:solidFill>
                                  <a:schemeClr val="tx1"/>
                                </a:solidFill>
                                <a:latin typeface="Cambria Math" panose="02040503050406030204" pitchFamily="18" charset="0"/>
                                <a:ea typeface="ＭＳ Ｐゴシック" pitchFamily="34" charset="-128"/>
                              </a:rPr>
                            </m:ctrlPr>
                          </m:sSubSupPr>
                          <m:e>
                            <m:r>
                              <a:rPr lang="en-US" sz="1800" b="1" i="1">
                                <a:solidFill>
                                  <a:schemeClr val="tx1"/>
                                </a:solidFill>
                                <a:latin typeface="Cambria Math" panose="02040503050406030204" pitchFamily="18" charset="0"/>
                                <a:ea typeface="ＭＳ Ｐゴシック" pitchFamily="34" charset="-128"/>
                              </a:rPr>
                              <m:t>𝑷</m:t>
                            </m:r>
                          </m:e>
                          <m:sub>
                            <m:r>
                              <a:rPr lang="en-US" sz="1800" b="1" i="1">
                                <a:solidFill>
                                  <a:schemeClr val="tx1"/>
                                </a:solidFill>
                                <a:latin typeface="Cambria Math" panose="02040503050406030204" pitchFamily="18" charset="0"/>
                                <a:ea typeface="ＭＳ Ｐゴシック" pitchFamily="34" charset="-128"/>
                              </a:rPr>
                              <m:t>𝟏</m:t>
                            </m:r>
                          </m:sub>
                          <m:sup>
                            <m:r>
                              <a:rPr lang="en-US" sz="1800" b="1" i="1">
                                <a:solidFill>
                                  <a:schemeClr val="tx1"/>
                                </a:solidFill>
                                <a:latin typeface="Cambria Math" panose="02040503050406030204" pitchFamily="18" charset="0"/>
                                <a:ea typeface="ＭＳ Ｐゴシック" pitchFamily="34" charset="-128"/>
                              </a:rPr>
                              <m:t>𝒊</m:t>
                            </m:r>
                          </m:sup>
                        </m:sSubSup>
                        <m:r>
                          <a:rPr lang="en-US" sz="1800" b="1" i="1" smtClean="0">
                            <a:solidFill>
                              <a:schemeClr val="tx1"/>
                            </a:solidFill>
                            <a:latin typeface="Cambria Math" panose="02040503050406030204" pitchFamily="18" charset="0"/>
                            <a:ea typeface="ＭＳ Ｐゴシック" pitchFamily="34" charset="-128"/>
                          </a:rPr>
                          <m:t>(</m:t>
                        </m:r>
                        <m:r>
                          <a:rPr lang="en-US" sz="1800" b="1" i="1">
                            <a:solidFill>
                              <a:schemeClr val="tx1"/>
                            </a:solidFill>
                            <a:latin typeface="Cambria Math" panose="02040503050406030204" pitchFamily="18" charset="0"/>
                            <a:ea typeface="ＭＳ Ｐゴシック" pitchFamily="34" charset="-128"/>
                          </a:rPr>
                          <m:t>𝒍𝒐𝒈</m:t>
                        </m:r>
                      </m:e>
                    </m:nary>
                    <m:acc>
                      <m:accPr>
                        <m:chr m:val="̃"/>
                        <m:ctrlPr>
                          <a:rPr lang="en-US" sz="1800" b="1" i="1">
                            <a:solidFill>
                              <a:schemeClr val="tx1"/>
                            </a:solidFill>
                            <a:latin typeface="Cambria Math" panose="02040503050406030204" pitchFamily="18" charset="0"/>
                            <a:ea typeface="ＭＳ Ｐゴシック" pitchFamily="34" charset="-128"/>
                          </a:rPr>
                        </m:ctrlPr>
                      </m:accPr>
                      <m:e>
                        <m:r>
                          <m:rPr>
                            <m:sty m:val="p"/>
                          </m:rPr>
                          <a:rPr lang="el-GR" sz="1800" b="1" i="1">
                            <a:solidFill>
                              <a:schemeClr val="tx1"/>
                            </a:solidFill>
                            <a:latin typeface="Cambria Math" panose="02040503050406030204" pitchFamily="18" charset="0"/>
                            <a:ea typeface="ＭＳ Ｐゴシック" pitchFamily="34" charset="-128"/>
                          </a:rPr>
                          <m:t>α</m:t>
                        </m:r>
                      </m:e>
                    </m:acc>
                    <m:r>
                      <a:rPr lang="en-US" sz="1800" b="1" i="1" smtClean="0">
                        <a:solidFill>
                          <a:schemeClr val="tx1"/>
                        </a:solidFill>
                        <a:latin typeface="Cambria Math" panose="02040503050406030204" pitchFamily="18" charset="0"/>
                        <a:ea typeface="ＭＳ Ｐゴシック" pitchFamily="34" charset="-128"/>
                      </a:rPr>
                      <m:t>+</m:t>
                    </m:r>
                    <m:sSup>
                      <m:sSupPr>
                        <m:ctrlPr>
                          <a:rPr lang="en-US" sz="1800" b="1" i="1">
                            <a:solidFill>
                              <a:schemeClr val="tx1"/>
                            </a:solidFill>
                            <a:latin typeface="Cambria Math" panose="02040503050406030204" pitchFamily="18" charset="0"/>
                            <a:ea typeface="ＭＳ Ｐゴシック" pitchFamily="34" charset="-128"/>
                          </a:rPr>
                        </m:ctrlPr>
                      </m:sSupPr>
                      <m:e>
                        <m:sSub>
                          <m:sSubPr>
                            <m:ctrlPr>
                              <a:rPr lang="en-US" sz="1800" b="1" i="1">
                                <a:solidFill>
                                  <a:schemeClr val="tx1"/>
                                </a:solidFill>
                                <a:latin typeface="Cambria Math" panose="02040503050406030204" pitchFamily="18" charset="0"/>
                                <a:ea typeface="ＭＳ Ｐゴシック" pitchFamily="34" charset="-128"/>
                              </a:rPr>
                            </m:ctrlPr>
                          </m:sSubPr>
                          <m:e>
                            <m:r>
                              <a:rPr lang="en-US" sz="1800" b="1" i="1">
                                <a:solidFill>
                                  <a:schemeClr val="tx1"/>
                                </a:solidFill>
                                <a:latin typeface="Cambria Math" panose="02040503050406030204" pitchFamily="18" charset="0"/>
                                <a:ea typeface="ＭＳ Ｐゴシック" pitchFamily="34" charset="-128"/>
                              </a:rPr>
                              <m:t>𝒉</m:t>
                            </m:r>
                          </m:e>
                          <m:sub>
                            <m:r>
                              <a:rPr lang="en-US" sz="1800" b="1" i="1">
                                <a:solidFill>
                                  <a:schemeClr val="tx1"/>
                                </a:solidFill>
                                <a:latin typeface="Cambria Math" panose="02040503050406030204" pitchFamily="18" charset="0"/>
                                <a:ea typeface="ＭＳ Ｐゴシック" pitchFamily="34" charset="-128"/>
                              </a:rPr>
                              <m:t>𝒊</m:t>
                            </m:r>
                          </m:sub>
                        </m:sSub>
                        <m:r>
                          <a:rPr lang="en-US" sz="1800" b="1" i="1" smtClean="0">
                            <a:solidFill>
                              <a:schemeClr val="tx1"/>
                            </a:solidFill>
                            <a:latin typeface="Cambria Math" panose="02040503050406030204" pitchFamily="18" charset="0"/>
                            <a:ea typeface="ＭＳ Ｐゴシック" pitchFamily="34" charset="-128"/>
                          </a:rPr>
                          <m:t>𝒍𝒐𝒈</m:t>
                        </m:r>
                        <m:r>
                          <a:rPr lang="en-US" sz="1800" b="1" i="1">
                            <a:solidFill>
                              <a:schemeClr val="tx1"/>
                            </a:solidFill>
                            <a:latin typeface="Cambria Math" panose="02040503050406030204" pitchFamily="18" charset="0"/>
                            <a:ea typeface="ＭＳ Ｐゴシック" pitchFamily="34" charset="-128"/>
                          </a:rPr>
                          <m:t>𝒑</m:t>
                        </m:r>
                      </m:e>
                      <m:sup/>
                    </m:sSup>
                  </m:oMath>
                </a14:m>
                <a:r>
                  <a:rPr lang="en-US" sz="1800" dirty="0" smtClean="0">
                    <a:solidFill>
                      <a:schemeClr val="tx1"/>
                    </a:solidFill>
                    <a:ea typeface="ＭＳ Ｐゴシック" pitchFamily="34" charset="-128"/>
                  </a:rPr>
                  <a:t>+ </a:t>
                </a:r>
                <a14:m>
                  <m:oMath xmlns:m="http://schemas.openxmlformats.org/officeDocument/2006/math">
                    <m:r>
                      <a:rPr lang="en-US" sz="1800" b="0" i="0" smtClean="0">
                        <a:solidFill>
                          <a:schemeClr val="tx1"/>
                        </a:solidFill>
                        <a:latin typeface="Cambria Math" panose="02040503050406030204" pitchFamily="18" charset="0"/>
                        <a:ea typeface="ＭＳ Ｐゴシック" pitchFamily="34" charset="-128"/>
                      </a:rPr>
                      <m:t>(</m:t>
                    </m:r>
                    <m:r>
                      <a:rPr lang="en-US" sz="1800" b="1" i="1">
                        <a:solidFill>
                          <a:schemeClr val="tx1"/>
                        </a:solidFill>
                        <a:latin typeface="Cambria Math" panose="02040503050406030204" pitchFamily="18" charset="0"/>
                        <a:ea typeface="ＭＳ Ｐゴシック" pitchFamily="34" charset="-128"/>
                      </a:rPr>
                      <m:t>𝒎</m:t>
                    </m:r>
                    <m:r>
                      <a:rPr lang="en-US" sz="1800" b="1" i="1">
                        <a:solidFill>
                          <a:schemeClr val="tx1"/>
                        </a:solidFill>
                        <a:latin typeface="Cambria Math" panose="02040503050406030204" pitchFamily="18" charset="0"/>
                        <a:ea typeface="ＭＳ Ｐゴシック" pitchFamily="34" charset="-128"/>
                      </a:rPr>
                      <m:t>−</m:t>
                    </m:r>
                    <m:sSub>
                      <m:sSubPr>
                        <m:ctrlPr>
                          <a:rPr lang="en-US" sz="1800" b="1" i="1">
                            <a:solidFill>
                              <a:schemeClr val="tx1"/>
                            </a:solidFill>
                            <a:latin typeface="Cambria Math" panose="02040503050406030204" pitchFamily="18" charset="0"/>
                            <a:ea typeface="ＭＳ Ｐゴシック" pitchFamily="34" charset="-128"/>
                          </a:rPr>
                        </m:ctrlPr>
                      </m:sSubPr>
                      <m:e>
                        <m:r>
                          <a:rPr lang="en-US" sz="1800" b="1" i="1">
                            <a:solidFill>
                              <a:schemeClr val="tx1"/>
                            </a:solidFill>
                            <a:latin typeface="Cambria Math" panose="02040503050406030204" pitchFamily="18" charset="0"/>
                            <a:ea typeface="ＭＳ Ｐゴシック" pitchFamily="34" charset="-128"/>
                          </a:rPr>
                          <m:t>𝒉</m:t>
                        </m:r>
                      </m:e>
                      <m:sub>
                        <m:r>
                          <a:rPr lang="en-US" sz="1800" b="1" i="1">
                            <a:solidFill>
                              <a:schemeClr val="tx1"/>
                            </a:solidFill>
                            <a:latin typeface="Cambria Math" panose="02040503050406030204" pitchFamily="18" charset="0"/>
                            <a:ea typeface="ＭＳ Ｐゴシック" pitchFamily="34" charset="-128"/>
                          </a:rPr>
                          <m:t>𝒊</m:t>
                        </m:r>
                      </m:sub>
                    </m:sSub>
                  </m:oMath>
                </a14:m>
                <a:r>
                  <a:rPr lang="en-US" sz="1800" dirty="0" smtClean="0">
                    <a:solidFill>
                      <a:schemeClr val="tx1"/>
                    </a:solidFill>
                    <a:ea typeface="ＭＳ Ｐゴシック" pitchFamily="34" charset="-128"/>
                  </a:rPr>
                  <a:t>) log</a:t>
                </a:r>
                <a14:m>
                  <m:oMath xmlns:m="http://schemas.openxmlformats.org/officeDocument/2006/math">
                    <m:sSup>
                      <m:sSupPr>
                        <m:ctrlPr>
                          <a:rPr lang="en-US" sz="1800" b="1" i="1">
                            <a:solidFill>
                              <a:schemeClr val="tx1"/>
                            </a:solidFill>
                            <a:latin typeface="Cambria Math" panose="02040503050406030204" pitchFamily="18" charset="0"/>
                            <a:ea typeface="ＭＳ Ｐゴシック" pitchFamily="34" charset="-128"/>
                          </a:rPr>
                        </m:ctrlPr>
                      </m:sSupPr>
                      <m:e>
                        <m:r>
                          <a:rPr lang="en-US" sz="1800" b="1" i="1">
                            <a:solidFill>
                              <a:schemeClr val="tx1"/>
                            </a:solidFill>
                            <a:latin typeface="Cambria Math" panose="02040503050406030204" pitchFamily="18" charset="0"/>
                            <a:ea typeface="ＭＳ Ｐゴシック" pitchFamily="34" charset="-128"/>
                          </a:rPr>
                          <m:t> (</m:t>
                        </m:r>
                        <m:r>
                          <a:rPr lang="en-US" sz="1800" b="1" i="1">
                            <a:solidFill>
                              <a:schemeClr val="tx1"/>
                            </a:solidFill>
                            <a:latin typeface="Cambria Math" panose="02040503050406030204" pitchFamily="18" charset="0"/>
                            <a:ea typeface="ＭＳ Ｐゴシック" pitchFamily="34" charset="-128"/>
                          </a:rPr>
                          <m:t>𝟏</m:t>
                        </m:r>
                        <m:r>
                          <a:rPr lang="en-US" sz="1800" b="1" i="1">
                            <a:solidFill>
                              <a:schemeClr val="tx1"/>
                            </a:solidFill>
                            <a:latin typeface="Cambria Math" panose="02040503050406030204" pitchFamily="18" charset="0"/>
                            <a:ea typeface="ＭＳ Ｐゴシック" pitchFamily="34" charset="-128"/>
                          </a:rPr>
                          <m:t>−</m:t>
                        </m:r>
                        <m:r>
                          <a:rPr lang="en-US" sz="1800" b="1" i="1">
                            <a:solidFill>
                              <a:schemeClr val="tx1"/>
                            </a:solidFill>
                            <a:latin typeface="Cambria Math" panose="02040503050406030204" pitchFamily="18" charset="0"/>
                            <a:ea typeface="ＭＳ Ｐゴシック" pitchFamily="34" charset="-128"/>
                          </a:rPr>
                          <m:t>𝒑</m:t>
                        </m:r>
                        <m:r>
                          <a:rPr lang="en-US" sz="1800" b="1" i="1">
                            <a:solidFill>
                              <a:schemeClr val="tx1"/>
                            </a:solidFill>
                            <a:latin typeface="Cambria Math" panose="02040503050406030204" pitchFamily="18" charset="0"/>
                            <a:ea typeface="ＭＳ Ｐゴシック" pitchFamily="34" charset="-128"/>
                          </a:rPr>
                          <m:t>)</m:t>
                        </m:r>
                      </m:e>
                      <m:sup/>
                    </m:sSup>
                  </m:oMath>
                </a14:m>
                <a:r>
                  <a:rPr lang="en-US" sz="1800" dirty="0">
                    <a:solidFill>
                      <a:schemeClr val="tx1"/>
                    </a:solidFill>
                    <a:ea typeface="ＭＳ Ｐゴシック" pitchFamily="34" charset="-128"/>
                  </a:rPr>
                  <a:t>) </a:t>
                </a:r>
                <a:endParaRPr lang="en-US" sz="1800" dirty="0" smtClean="0">
                  <a:solidFill>
                    <a:schemeClr val="tx1"/>
                  </a:solidFill>
                  <a:ea typeface="ＭＳ Ｐゴシック" pitchFamily="34" charset="-128"/>
                </a:endParaRPr>
              </a:p>
              <a:p>
                <a:pPr marL="0" indent="0">
                  <a:buNone/>
                </a:pPr>
                <a:r>
                  <a:rPr lang="en-US" sz="1800" dirty="0">
                    <a:solidFill>
                      <a:schemeClr val="tx1"/>
                    </a:solidFill>
                    <a:ea typeface="ＭＳ Ｐゴシック" pitchFamily="34" charset="-128"/>
                  </a:rPr>
                  <a:t>	</a:t>
                </a:r>
                <a:r>
                  <a:rPr lang="en-US" sz="1800" dirty="0" smtClean="0">
                    <a:solidFill>
                      <a:schemeClr val="tx1"/>
                    </a:solidFill>
                    <a:ea typeface="ＭＳ Ｐゴシック" pitchFamily="34" charset="-128"/>
                  </a:rPr>
                  <a:t>	</a:t>
                </a:r>
                <a14:m>
                  <m:oMath xmlns:m="http://schemas.openxmlformats.org/officeDocument/2006/math">
                    <m:r>
                      <a:rPr lang="en-US" sz="1800">
                        <a:solidFill>
                          <a:schemeClr val="tx1"/>
                        </a:solidFill>
                        <a:latin typeface="Cambria Math" panose="02040503050406030204" pitchFamily="18" charset="0"/>
                        <a:ea typeface="ＭＳ Ｐゴシック" pitchFamily="34" charset="-128"/>
                      </a:rPr>
                      <m:t>+</m:t>
                    </m:r>
                    <m:nary>
                      <m:naryPr>
                        <m:chr m:val="∑"/>
                        <m:supHide m:val="on"/>
                        <m:ctrlPr>
                          <a:rPr lang="en-US" sz="1800" b="1" i="1">
                            <a:solidFill>
                              <a:schemeClr val="tx1"/>
                            </a:solidFill>
                            <a:latin typeface="Cambria Math" panose="02040503050406030204" pitchFamily="18" charset="0"/>
                            <a:ea typeface="ＭＳ Ｐゴシック" pitchFamily="34" charset="-128"/>
                          </a:rPr>
                        </m:ctrlPr>
                      </m:naryPr>
                      <m:sub>
                        <m:r>
                          <m:rPr>
                            <m:brk m:alnAt="7"/>
                          </m:rPr>
                          <a:rPr lang="en-US" sz="1800" b="1" i="1">
                            <a:solidFill>
                              <a:schemeClr val="tx1"/>
                            </a:solidFill>
                            <a:latin typeface="Cambria Math" panose="02040503050406030204" pitchFamily="18" charset="0"/>
                            <a:ea typeface="ＭＳ Ｐゴシック" pitchFamily="34" charset="-128"/>
                          </a:rPr>
                          <m:t>𝒊</m:t>
                        </m:r>
                      </m:sub>
                      <m:sup/>
                      <m:e>
                        <m:r>
                          <a:rPr lang="en-US" sz="1800" b="1" i="1">
                            <a:solidFill>
                              <a:schemeClr val="tx1"/>
                            </a:solidFill>
                            <a:latin typeface="Cambria Math" panose="02040503050406030204" pitchFamily="18" charset="0"/>
                            <a:ea typeface="ＭＳ Ｐゴシック" pitchFamily="34" charset="-128"/>
                          </a:rPr>
                          <m:t> </m:t>
                        </m:r>
                        <m:r>
                          <a:rPr lang="en-US" sz="1800" b="1" i="1" smtClean="0">
                            <a:solidFill>
                              <a:schemeClr val="tx1"/>
                            </a:solidFill>
                            <a:latin typeface="Cambria Math" panose="02040503050406030204" pitchFamily="18" charset="0"/>
                            <a:ea typeface="ＭＳ Ｐゴシック" pitchFamily="34" charset="-128"/>
                          </a:rPr>
                          <m:t>(</m:t>
                        </m:r>
                        <m:r>
                          <a:rPr lang="en-US" sz="1800" b="1" i="1" smtClean="0">
                            <a:solidFill>
                              <a:schemeClr val="tx1"/>
                            </a:solidFill>
                            <a:latin typeface="Cambria Math" panose="02040503050406030204" pitchFamily="18" charset="0"/>
                            <a:ea typeface="ＭＳ Ｐゴシック" pitchFamily="34" charset="-128"/>
                          </a:rPr>
                          <m:t>𝟏</m:t>
                        </m:r>
                        <m:r>
                          <a:rPr lang="en-US" sz="1800" b="1" i="1" smtClean="0">
                            <a:solidFill>
                              <a:schemeClr val="tx1"/>
                            </a:solidFill>
                            <a:latin typeface="Cambria Math" panose="02040503050406030204" pitchFamily="18" charset="0"/>
                            <a:ea typeface="ＭＳ Ｐゴシック" pitchFamily="34" charset="-128"/>
                          </a:rPr>
                          <m:t>−</m:t>
                        </m:r>
                        <m:sSubSup>
                          <m:sSubSupPr>
                            <m:ctrlPr>
                              <a:rPr lang="en-US" sz="1800" b="1" i="1">
                                <a:solidFill>
                                  <a:schemeClr val="tx1"/>
                                </a:solidFill>
                                <a:latin typeface="Cambria Math" panose="02040503050406030204" pitchFamily="18" charset="0"/>
                                <a:ea typeface="ＭＳ Ｐゴシック" pitchFamily="34" charset="-128"/>
                              </a:rPr>
                            </m:ctrlPr>
                          </m:sSubSupPr>
                          <m:e>
                            <m:r>
                              <a:rPr lang="en-US" sz="1800" b="1" i="1">
                                <a:solidFill>
                                  <a:schemeClr val="tx1"/>
                                </a:solidFill>
                                <a:latin typeface="Cambria Math" panose="02040503050406030204" pitchFamily="18" charset="0"/>
                                <a:ea typeface="ＭＳ Ｐゴシック" pitchFamily="34" charset="-128"/>
                              </a:rPr>
                              <m:t>𝑷</m:t>
                            </m:r>
                          </m:e>
                          <m:sub>
                            <m:r>
                              <a:rPr lang="en-US" sz="1800" b="1" i="1">
                                <a:solidFill>
                                  <a:schemeClr val="tx1"/>
                                </a:solidFill>
                                <a:latin typeface="Cambria Math" panose="02040503050406030204" pitchFamily="18" charset="0"/>
                                <a:ea typeface="ＭＳ Ｐゴシック" pitchFamily="34" charset="-128"/>
                              </a:rPr>
                              <m:t>𝟏</m:t>
                            </m:r>
                          </m:sub>
                          <m:sup>
                            <m:r>
                              <a:rPr lang="en-US" sz="1800" b="1" i="1">
                                <a:solidFill>
                                  <a:schemeClr val="tx1"/>
                                </a:solidFill>
                                <a:latin typeface="Cambria Math" panose="02040503050406030204" pitchFamily="18" charset="0"/>
                                <a:ea typeface="ＭＳ Ｐゴシック" pitchFamily="34" charset="-128"/>
                              </a:rPr>
                              <m:t>𝒊</m:t>
                            </m:r>
                          </m:sup>
                        </m:sSubSup>
                        <m:r>
                          <a:rPr lang="en-US" sz="1800" b="1" i="1" smtClean="0">
                            <a:solidFill>
                              <a:schemeClr val="tx1"/>
                            </a:solidFill>
                            <a:latin typeface="Cambria Math" panose="02040503050406030204" pitchFamily="18" charset="0"/>
                            <a:ea typeface="ＭＳ Ｐゴシック" pitchFamily="34" charset="-128"/>
                          </a:rPr>
                          <m:t>)</m:t>
                        </m:r>
                        <m:r>
                          <a:rPr lang="en-US" sz="1800" b="1" i="1">
                            <a:solidFill>
                              <a:schemeClr val="tx1"/>
                            </a:solidFill>
                            <a:latin typeface="Cambria Math" panose="02040503050406030204" pitchFamily="18" charset="0"/>
                            <a:ea typeface="ＭＳ Ｐゴシック" pitchFamily="34" charset="-128"/>
                          </a:rPr>
                          <m:t>(</m:t>
                        </m:r>
                        <m:r>
                          <a:rPr lang="en-US" sz="1800" b="1" i="1">
                            <a:solidFill>
                              <a:schemeClr val="tx1"/>
                            </a:solidFill>
                            <a:latin typeface="Cambria Math" panose="02040503050406030204" pitchFamily="18" charset="0"/>
                            <a:ea typeface="ＭＳ Ｐゴシック" pitchFamily="34" charset="-128"/>
                          </a:rPr>
                          <m:t>𝒍𝒐𝒈</m:t>
                        </m:r>
                      </m:e>
                    </m:nary>
                    <m:r>
                      <a:rPr lang="en-US" sz="1800" b="1" i="1" smtClean="0">
                        <a:solidFill>
                          <a:schemeClr val="tx1"/>
                        </a:solidFill>
                        <a:latin typeface="Cambria Math" panose="02040503050406030204" pitchFamily="18" charset="0"/>
                        <a:ea typeface="ＭＳ Ｐゴシック" pitchFamily="34" charset="-128"/>
                      </a:rPr>
                      <m:t>(</m:t>
                    </m:r>
                    <m:r>
                      <a:rPr lang="en-US" sz="1800" b="1" i="1" smtClean="0">
                        <a:solidFill>
                          <a:schemeClr val="tx1"/>
                        </a:solidFill>
                        <a:latin typeface="Cambria Math" panose="02040503050406030204" pitchFamily="18" charset="0"/>
                        <a:ea typeface="ＭＳ Ｐゴシック" pitchFamily="34" charset="-128"/>
                      </a:rPr>
                      <m:t>𝟏</m:t>
                    </m:r>
                    <m:r>
                      <a:rPr lang="en-US" sz="1800" b="1" i="1" smtClean="0">
                        <a:solidFill>
                          <a:schemeClr val="tx1"/>
                        </a:solidFill>
                        <a:latin typeface="Cambria Math" panose="02040503050406030204" pitchFamily="18" charset="0"/>
                        <a:ea typeface="ＭＳ Ｐゴシック" pitchFamily="34" charset="-128"/>
                      </a:rPr>
                      <m:t>−</m:t>
                    </m:r>
                    <m:acc>
                      <m:accPr>
                        <m:chr m:val="̃"/>
                        <m:ctrlPr>
                          <a:rPr lang="en-US" sz="1800" b="1" i="1">
                            <a:solidFill>
                              <a:schemeClr val="tx1"/>
                            </a:solidFill>
                            <a:latin typeface="Cambria Math" panose="02040503050406030204" pitchFamily="18" charset="0"/>
                            <a:ea typeface="ＭＳ Ｐゴシック" pitchFamily="34" charset="-128"/>
                          </a:rPr>
                        </m:ctrlPr>
                      </m:accPr>
                      <m:e>
                        <m:r>
                          <m:rPr>
                            <m:sty m:val="p"/>
                          </m:rPr>
                          <a:rPr lang="el-GR" sz="1800" b="1" i="1">
                            <a:solidFill>
                              <a:schemeClr val="tx1"/>
                            </a:solidFill>
                            <a:latin typeface="Cambria Math" panose="02040503050406030204" pitchFamily="18" charset="0"/>
                            <a:ea typeface="ＭＳ Ｐゴシック" pitchFamily="34" charset="-128"/>
                          </a:rPr>
                          <m:t>α</m:t>
                        </m:r>
                      </m:e>
                    </m:acc>
                    <m:r>
                      <a:rPr lang="en-US" sz="1800" b="1" i="1" smtClean="0">
                        <a:solidFill>
                          <a:schemeClr val="tx1"/>
                        </a:solidFill>
                        <a:latin typeface="Cambria Math" panose="02040503050406030204" pitchFamily="18" charset="0"/>
                        <a:ea typeface="ＭＳ Ｐゴシック" pitchFamily="34" charset="-128"/>
                      </a:rPr>
                      <m:t>)+</m:t>
                    </m:r>
                    <m:sSup>
                      <m:sSupPr>
                        <m:ctrlPr>
                          <a:rPr lang="en-US" sz="1800" b="1" i="1">
                            <a:solidFill>
                              <a:schemeClr val="tx1"/>
                            </a:solidFill>
                            <a:latin typeface="Cambria Math" panose="02040503050406030204" pitchFamily="18" charset="0"/>
                            <a:ea typeface="ＭＳ Ｐゴシック" pitchFamily="34" charset="-128"/>
                          </a:rPr>
                        </m:ctrlPr>
                      </m:sSupPr>
                      <m:e>
                        <m:sSub>
                          <m:sSubPr>
                            <m:ctrlPr>
                              <a:rPr lang="en-US" sz="1800" b="1" i="1">
                                <a:solidFill>
                                  <a:schemeClr val="tx1"/>
                                </a:solidFill>
                                <a:latin typeface="Cambria Math" panose="02040503050406030204" pitchFamily="18" charset="0"/>
                                <a:ea typeface="ＭＳ Ｐゴシック" pitchFamily="34" charset="-128"/>
                              </a:rPr>
                            </m:ctrlPr>
                          </m:sSubPr>
                          <m:e>
                            <m:r>
                              <a:rPr lang="en-US" sz="1800" b="1" i="1">
                                <a:solidFill>
                                  <a:schemeClr val="tx1"/>
                                </a:solidFill>
                                <a:latin typeface="Cambria Math" panose="02040503050406030204" pitchFamily="18" charset="0"/>
                                <a:ea typeface="ＭＳ Ｐゴシック" pitchFamily="34" charset="-128"/>
                              </a:rPr>
                              <m:t>𝒉</m:t>
                            </m:r>
                          </m:e>
                          <m:sub>
                            <m:r>
                              <a:rPr lang="en-US" sz="1800" b="1" i="1">
                                <a:solidFill>
                                  <a:schemeClr val="tx1"/>
                                </a:solidFill>
                                <a:latin typeface="Cambria Math" panose="02040503050406030204" pitchFamily="18" charset="0"/>
                                <a:ea typeface="ＭＳ Ｐゴシック" pitchFamily="34" charset="-128"/>
                              </a:rPr>
                              <m:t>𝒊</m:t>
                            </m:r>
                          </m:sub>
                        </m:sSub>
                        <m:r>
                          <a:rPr lang="en-US" sz="1800" b="1" i="1">
                            <a:solidFill>
                              <a:schemeClr val="tx1"/>
                            </a:solidFill>
                            <a:latin typeface="Cambria Math" panose="02040503050406030204" pitchFamily="18" charset="0"/>
                            <a:ea typeface="ＭＳ Ｐゴシック" pitchFamily="34" charset="-128"/>
                          </a:rPr>
                          <m:t>𝒍𝒐𝒈</m:t>
                        </m:r>
                        <m:r>
                          <a:rPr lang="en-US" sz="1800" b="1" i="1" smtClean="0">
                            <a:solidFill>
                              <a:schemeClr val="tx1"/>
                            </a:solidFill>
                            <a:latin typeface="Cambria Math" panose="02040503050406030204" pitchFamily="18" charset="0"/>
                            <a:ea typeface="ＭＳ Ｐゴシック" pitchFamily="34" charset="-128"/>
                          </a:rPr>
                          <m:t>𝒒</m:t>
                        </m:r>
                      </m:e>
                      <m:sup/>
                    </m:sSup>
                    <m:r>
                      <m:rPr>
                        <m:nor/>
                      </m:rPr>
                      <a:rPr lang="en-US" sz="1800" dirty="0">
                        <a:solidFill>
                          <a:schemeClr val="tx1"/>
                        </a:solidFill>
                        <a:ea typeface="ＭＳ Ｐゴシック" pitchFamily="34" charset="-128"/>
                      </a:rPr>
                      <m:t>+ </m:t>
                    </m:r>
                    <m:r>
                      <a:rPr lang="en-US" sz="1800">
                        <a:solidFill>
                          <a:schemeClr val="tx1"/>
                        </a:solidFill>
                        <a:latin typeface="Cambria Math" panose="02040503050406030204" pitchFamily="18" charset="0"/>
                        <a:ea typeface="ＭＳ Ｐゴシック" pitchFamily="34" charset="-128"/>
                      </a:rPr>
                      <m:t>(</m:t>
                    </m:r>
                    <m:r>
                      <a:rPr lang="en-US" sz="1800" b="1" i="1">
                        <a:solidFill>
                          <a:schemeClr val="tx1"/>
                        </a:solidFill>
                        <a:latin typeface="Cambria Math" panose="02040503050406030204" pitchFamily="18" charset="0"/>
                        <a:ea typeface="ＭＳ Ｐゴシック" pitchFamily="34" charset="-128"/>
                      </a:rPr>
                      <m:t>𝒎</m:t>
                    </m:r>
                    <m:r>
                      <a:rPr lang="en-US" sz="1800" b="1" i="1">
                        <a:solidFill>
                          <a:schemeClr val="tx1"/>
                        </a:solidFill>
                        <a:latin typeface="Cambria Math" panose="02040503050406030204" pitchFamily="18" charset="0"/>
                        <a:ea typeface="ＭＳ Ｐゴシック" pitchFamily="34" charset="-128"/>
                      </a:rPr>
                      <m:t>−</m:t>
                    </m:r>
                    <m:sSub>
                      <m:sSubPr>
                        <m:ctrlPr>
                          <a:rPr lang="en-US" sz="1800" b="1" i="1">
                            <a:solidFill>
                              <a:schemeClr val="tx1"/>
                            </a:solidFill>
                            <a:latin typeface="Cambria Math" panose="02040503050406030204" pitchFamily="18" charset="0"/>
                            <a:ea typeface="ＭＳ Ｐゴシック" pitchFamily="34" charset="-128"/>
                          </a:rPr>
                        </m:ctrlPr>
                      </m:sSubPr>
                      <m:e>
                        <m:r>
                          <a:rPr lang="en-US" sz="1800" b="1" i="1">
                            <a:solidFill>
                              <a:schemeClr val="tx1"/>
                            </a:solidFill>
                            <a:latin typeface="Cambria Math" panose="02040503050406030204" pitchFamily="18" charset="0"/>
                            <a:ea typeface="ＭＳ Ｐゴシック" pitchFamily="34" charset="-128"/>
                          </a:rPr>
                          <m:t>𝒉</m:t>
                        </m:r>
                      </m:e>
                      <m:sub>
                        <m:r>
                          <a:rPr lang="en-US" sz="1800" b="1" i="1">
                            <a:solidFill>
                              <a:schemeClr val="tx1"/>
                            </a:solidFill>
                            <a:latin typeface="Cambria Math" panose="02040503050406030204" pitchFamily="18" charset="0"/>
                            <a:ea typeface="ＭＳ Ｐゴシック" pitchFamily="34" charset="-128"/>
                          </a:rPr>
                          <m:t>𝒊</m:t>
                        </m:r>
                      </m:sub>
                    </m:sSub>
                    <m:r>
                      <m:rPr>
                        <m:nor/>
                      </m:rPr>
                      <a:rPr lang="en-US" sz="1800" dirty="0">
                        <a:solidFill>
                          <a:schemeClr val="tx1"/>
                        </a:solidFill>
                        <a:ea typeface="ＭＳ Ｐゴシック" pitchFamily="34" charset="-128"/>
                      </a:rPr>
                      <m:t>) </m:t>
                    </m:r>
                    <m:r>
                      <m:rPr>
                        <m:nor/>
                      </m:rPr>
                      <a:rPr lang="en-US" sz="1800" dirty="0">
                        <a:solidFill>
                          <a:schemeClr val="tx1"/>
                        </a:solidFill>
                        <a:ea typeface="ＭＳ Ｐゴシック" pitchFamily="34" charset="-128"/>
                      </a:rPr>
                      <m:t>log</m:t>
                    </m:r>
                    <m:sSup>
                      <m:sSupPr>
                        <m:ctrlPr>
                          <a:rPr lang="en-US" sz="1800" b="1" i="1">
                            <a:solidFill>
                              <a:schemeClr val="tx1"/>
                            </a:solidFill>
                            <a:latin typeface="Cambria Math" panose="02040503050406030204" pitchFamily="18" charset="0"/>
                            <a:ea typeface="ＭＳ Ｐゴシック" pitchFamily="34" charset="-128"/>
                          </a:rPr>
                        </m:ctrlPr>
                      </m:sSupPr>
                      <m:e>
                        <m:r>
                          <a:rPr lang="en-US" sz="1800" b="1" i="1">
                            <a:solidFill>
                              <a:schemeClr val="tx1"/>
                            </a:solidFill>
                            <a:latin typeface="Cambria Math" panose="02040503050406030204" pitchFamily="18" charset="0"/>
                            <a:ea typeface="ＭＳ Ｐゴシック" pitchFamily="34" charset="-128"/>
                          </a:rPr>
                          <m:t> (</m:t>
                        </m:r>
                        <m:r>
                          <a:rPr lang="en-US" sz="1800" b="1" i="1">
                            <a:solidFill>
                              <a:schemeClr val="tx1"/>
                            </a:solidFill>
                            <a:latin typeface="Cambria Math" panose="02040503050406030204" pitchFamily="18" charset="0"/>
                            <a:ea typeface="ＭＳ Ｐゴシック" pitchFamily="34" charset="-128"/>
                          </a:rPr>
                          <m:t>𝟏</m:t>
                        </m:r>
                        <m:r>
                          <a:rPr lang="en-US" sz="1800" b="1" i="1">
                            <a:solidFill>
                              <a:schemeClr val="tx1"/>
                            </a:solidFill>
                            <a:latin typeface="Cambria Math" panose="02040503050406030204" pitchFamily="18" charset="0"/>
                            <a:ea typeface="ＭＳ Ｐゴシック" pitchFamily="34" charset="-128"/>
                          </a:rPr>
                          <m:t>−</m:t>
                        </m:r>
                        <m:r>
                          <a:rPr lang="en-US" sz="1800" b="1" i="1" smtClean="0">
                            <a:solidFill>
                              <a:schemeClr val="tx1"/>
                            </a:solidFill>
                            <a:latin typeface="Cambria Math" panose="02040503050406030204" pitchFamily="18" charset="0"/>
                            <a:ea typeface="ＭＳ Ｐゴシック" pitchFamily="34" charset="-128"/>
                          </a:rPr>
                          <m:t>𝒒</m:t>
                        </m:r>
                        <m:r>
                          <a:rPr lang="en-US" sz="1800" b="1" i="1">
                            <a:solidFill>
                              <a:schemeClr val="tx1"/>
                            </a:solidFill>
                            <a:latin typeface="Cambria Math" panose="02040503050406030204" pitchFamily="18" charset="0"/>
                            <a:ea typeface="ＭＳ Ｐゴシック" pitchFamily="34" charset="-128"/>
                          </a:rPr>
                          <m:t>)</m:t>
                        </m:r>
                      </m:e>
                      <m:sup/>
                    </m:sSup>
                    <m:r>
                      <m:rPr>
                        <m:nor/>
                      </m:rPr>
                      <a:rPr lang="en-US" sz="1800" dirty="0">
                        <a:solidFill>
                          <a:schemeClr val="tx1"/>
                        </a:solidFill>
                        <a:ea typeface="ＭＳ Ｐゴシック" pitchFamily="34" charset="-128"/>
                      </a:rPr>
                      <m:t>)</m:t>
                    </m:r>
                  </m:oMath>
                </a14:m>
                <a:endParaRPr lang="en-US" sz="1800" dirty="0">
                  <a:solidFill>
                    <a:schemeClr val="tx1"/>
                  </a:solidFill>
                  <a:ea typeface="ＭＳ Ｐゴシック" pitchFamily="34" charset="-128"/>
                </a:endParaRPr>
              </a:p>
              <a:p>
                <a:pPr marL="0" indent="0">
                  <a:buNone/>
                </a:pPr>
                <a:endParaRPr lang="en-US" sz="1800" dirty="0">
                  <a:solidFill>
                    <a:schemeClr val="tx1"/>
                  </a:solidFill>
                  <a:ea typeface="ＭＳ Ｐゴシック" pitchFamily="34" charset="-128"/>
                </a:endParaRPr>
              </a:p>
              <a:p>
                <a:pPr marL="0" indent="0">
                  <a:buNone/>
                </a:pPr>
                <a:endParaRPr lang="en-US" sz="2000" dirty="0">
                  <a:solidFill>
                    <a:schemeClr val="tx1"/>
                  </a:solidFill>
                  <a:ea typeface="ＭＳ Ｐゴシック" pitchFamily="34" charset="-128"/>
                </a:endParaRPr>
              </a:p>
            </p:txBody>
          </p:sp>
        </mc:Choice>
        <mc:Fallback xmlns="">
          <p:sp>
            <p:nvSpPr>
              <p:cNvPr id="46084" name="Rectangle 3"/>
              <p:cNvSpPr>
                <a:spLocks noGrp="1" noRot="1" noChangeAspect="1" noMove="1" noResize="1" noEditPoints="1" noAdjustHandles="1" noChangeArrowheads="1" noChangeShapeType="1" noTextEdit="1"/>
              </p:cNvSpPr>
              <p:nvPr>
                <p:ph type="body" sz="half" idx="4294967295"/>
              </p:nvPr>
            </p:nvSpPr>
            <p:spPr>
              <a:xfrm>
                <a:off x="853878" y="1309688"/>
                <a:ext cx="8305800" cy="4800600"/>
              </a:xfrm>
              <a:blipFill>
                <a:blip r:embed="rId3"/>
                <a:stretch>
                  <a:fillRect l="-954" t="-1017"/>
                </a:stretch>
              </a:blipFill>
            </p:spPr>
            <p:txBody>
              <a:bodyPr/>
              <a:lstStyle/>
              <a:p>
                <a:r>
                  <a:rPr lang="en-US">
                    <a:noFill/>
                  </a:rPr>
                  <a:t> </a:t>
                </a:r>
              </a:p>
            </p:txBody>
          </p:sp>
        </mc:Fallback>
      </mc:AlternateContent>
    </p:spTree>
    <p:extLst>
      <p:ext uri="{BB962C8B-B14F-4D97-AF65-F5344CB8AC3E}">
        <p14:creationId xmlns:p14="http://schemas.microsoft.com/office/powerpoint/2010/main" val="3774594381"/>
      </p:ext>
    </p:extLst>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4" name="Rectangle 2"/>
          <p:cNvSpPr>
            <a:spLocks noGrp="1" noChangeArrowheads="1"/>
          </p:cNvSpPr>
          <p:nvPr>
            <p:ph type="title"/>
          </p:nvPr>
        </p:nvSpPr>
        <p:spPr>
          <a:xfrm>
            <a:off x="0" y="83930"/>
            <a:ext cx="7772400" cy="959778"/>
          </a:xfrm>
        </p:spPr>
        <p:txBody>
          <a:bodyPr/>
          <a:lstStyle/>
          <a:p>
            <a:pPr algn="l" eaLnBrk="1" hangingPunct="1"/>
            <a:r>
              <a:rPr lang="en-US" dirty="0" smtClean="0">
                <a:ea typeface="ＭＳ Ｐゴシック" pitchFamily="34" charset="-128"/>
              </a:rPr>
              <a:t>EM Algorithm (Coins) - V</a:t>
            </a:r>
          </a:p>
        </p:txBody>
      </p:sp>
      <p:graphicFrame>
        <p:nvGraphicFramePr>
          <p:cNvPr id="48130" name="Object 2"/>
          <p:cNvGraphicFramePr>
            <a:graphicFrameLocks noGrp="1" noChangeAspect="1"/>
          </p:cNvGraphicFramePr>
          <p:nvPr>
            <p:ph idx="1"/>
            <p:extLst>
              <p:ext uri="{D42A27DB-BD31-4B8C-83A1-F6EECF244321}">
                <p14:modId xmlns:p14="http://schemas.microsoft.com/office/powerpoint/2010/main" val="1762943030"/>
              </p:ext>
            </p:extLst>
          </p:nvPr>
        </p:nvGraphicFramePr>
        <p:xfrm>
          <a:off x="5067299" y="1790699"/>
          <a:ext cx="555625" cy="269875"/>
        </p:xfrm>
        <a:graphic>
          <a:graphicData uri="http://schemas.openxmlformats.org/presentationml/2006/ole">
            <mc:AlternateContent xmlns:mc="http://schemas.openxmlformats.org/markup-compatibility/2006">
              <mc:Choice xmlns:v="urn:schemas-microsoft-com:vml" Requires="v">
                <p:oleObj spid="_x0000_s5129" name="משוואה" r:id="rId4" imgW="444240" imgH="215640" progId="Equation.3">
                  <p:embed/>
                </p:oleObj>
              </mc:Choice>
              <mc:Fallback>
                <p:oleObj name="משוואה" r:id="rId4" imgW="444240" imgH="215640" progId="Equation.3">
                  <p:embed/>
                  <p:pic>
                    <p:nvPicPr>
                      <p:cNvPr id="481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299" y="1790699"/>
                        <a:ext cx="555625" cy="269875"/>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21</a:t>
            </a:fld>
            <a:endParaRPr lang="en-US" dirty="0"/>
          </a:p>
        </p:txBody>
      </p:sp>
      <p:sp>
        <p:nvSpPr>
          <p:cNvPr id="48135" name="Rectangle 3"/>
          <p:cNvSpPr>
            <a:spLocks noGrp="1" noChangeArrowheads="1"/>
          </p:cNvSpPr>
          <p:nvPr>
            <p:ph type="body" sz="half" idx="4294967295"/>
          </p:nvPr>
        </p:nvSpPr>
        <p:spPr>
          <a:xfrm>
            <a:off x="1066800" y="1295400"/>
            <a:ext cx="8153400" cy="4800600"/>
          </a:xfrm>
        </p:spPr>
        <p:txBody>
          <a:bodyPr/>
          <a:lstStyle/>
          <a:p>
            <a:pPr marL="533400" indent="-533400" eaLnBrk="1" hangingPunct="1"/>
            <a:r>
              <a:rPr lang="en-US" dirty="0" smtClean="0">
                <a:solidFill>
                  <a:srgbClr val="000066"/>
                </a:solidFill>
                <a:ea typeface="ＭＳ Ｐゴシック" pitchFamily="34" charset="-128"/>
              </a:rPr>
              <a:t>Finally, to find the most likely parameters, we maximize the derivatives with respect to             : </a:t>
            </a:r>
          </a:p>
          <a:p>
            <a:pPr marL="533400" indent="-533400" eaLnBrk="1" hangingPunct="1"/>
            <a:r>
              <a:rPr lang="en-US" dirty="0" smtClean="0">
                <a:solidFill>
                  <a:srgbClr val="FF0000"/>
                </a:solidFill>
                <a:ea typeface="ＭＳ Ｐゴシック" pitchFamily="34" charset="-128"/>
              </a:rPr>
              <a:t>STEP 2: </a:t>
            </a:r>
            <a:r>
              <a:rPr lang="en-US" dirty="0" smtClean="0">
                <a:solidFill>
                  <a:srgbClr val="0000FF"/>
                </a:solidFill>
                <a:ea typeface="ＭＳ Ｐゴシック" pitchFamily="34" charset="-128"/>
              </a:rPr>
              <a:t>M</a:t>
            </a:r>
            <a:r>
              <a:rPr lang="en-US" dirty="0" smtClean="0">
                <a:solidFill>
                  <a:srgbClr val="FF0000"/>
                </a:solidFill>
                <a:ea typeface="ＭＳ Ｐゴシック" pitchFamily="34" charset="-128"/>
              </a:rPr>
              <a:t>aximization Step</a:t>
            </a:r>
          </a:p>
          <a:p>
            <a:pPr marL="533400" indent="-533400" eaLnBrk="1" hangingPunct="1"/>
            <a:r>
              <a:rPr lang="en-US" dirty="0" smtClean="0">
                <a:solidFill>
                  <a:srgbClr val="000066"/>
                </a:solidFill>
                <a:ea typeface="ＭＳ Ｐゴシック" pitchFamily="34" charset="-128"/>
              </a:rPr>
              <a:t>(Sanity </a:t>
            </a:r>
            <a:r>
              <a:rPr lang="en-US" dirty="0">
                <a:solidFill>
                  <a:srgbClr val="000066"/>
                </a:solidFill>
                <a:ea typeface="ＭＳ Ｐゴシック" pitchFamily="34" charset="-128"/>
              </a:rPr>
              <a:t>check: Think of the weighted fictional </a:t>
            </a:r>
            <a:r>
              <a:rPr lang="en-US" dirty="0" smtClean="0">
                <a:solidFill>
                  <a:srgbClr val="000066"/>
                </a:solidFill>
                <a:ea typeface="ＭＳ Ｐゴシック" pitchFamily="34" charset="-128"/>
              </a:rPr>
              <a:t>points)</a:t>
            </a:r>
            <a:endParaRPr lang="en-US" dirty="0" smtClean="0">
              <a:solidFill>
                <a:srgbClr val="FF0000"/>
              </a:solidFill>
              <a:ea typeface="ＭＳ Ｐゴシック" pitchFamily="34" charset="-128"/>
            </a:endParaRPr>
          </a:p>
          <a:p>
            <a:pPr marL="533400" indent="-533400" eaLnBrk="1" hangingPunct="1"/>
            <a:endParaRPr lang="en-US" b="1" dirty="0" smtClean="0">
              <a:solidFill>
                <a:srgbClr val="0000FF"/>
              </a:solidFill>
              <a:ea typeface="ＭＳ Ｐゴシック" pitchFamily="34" charset="-128"/>
            </a:endParaRPr>
          </a:p>
          <a:p>
            <a:pPr marL="533400" indent="-533400" eaLnBrk="1" hangingPunct="1"/>
            <a:endParaRPr lang="en-US" b="1" dirty="0" smtClean="0">
              <a:solidFill>
                <a:srgbClr val="0000FF"/>
              </a:solidFill>
              <a:ea typeface="ＭＳ Ｐゴシック" pitchFamily="34" charset="-128"/>
            </a:endParaRPr>
          </a:p>
          <a:p>
            <a:pPr marL="533400" indent="-533400" eaLnBrk="1" hangingPunct="1"/>
            <a:endParaRPr lang="en-US" b="1" dirty="0" smtClean="0">
              <a:solidFill>
                <a:srgbClr val="0000FF"/>
              </a:solidFill>
              <a:ea typeface="ＭＳ Ｐゴシック" pitchFamily="34" charset="-128"/>
            </a:endParaRPr>
          </a:p>
          <a:p>
            <a:pPr marL="533400" indent="-533400" eaLnBrk="1" hangingPunct="1"/>
            <a:endParaRPr lang="en-US" b="1" dirty="0" smtClean="0">
              <a:solidFill>
                <a:srgbClr val="0000FF"/>
              </a:solidFill>
              <a:ea typeface="ＭＳ Ｐゴシック" pitchFamily="34" charset="-128"/>
            </a:endParaRPr>
          </a:p>
          <a:p>
            <a:pPr marL="533400" indent="-533400" eaLnBrk="1" hangingPunct="1"/>
            <a:endParaRPr lang="en-US" dirty="0" smtClean="0">
              <a:solidFill>
                <a:srgbClr val="000066"/>
              </a:solidFill>
              <a:ea typeface="ＭＳ Ｐゴシック" pitchFamily="34" charset="-128"/>
            </a:endParaRPr>
          </a:p>
        </p:txBody>
      </p:sp>
      <p:graphicFrame>
        <p:nvGraphicFramePr>
          <p:cNvPr id="48131" name="Object 3"/>
          <p:cNvGraphicFramePr>
            <a:graphicFrameLocks noChangeAspect="1"/>
          </p:cNvGraphicFramePr>
          <p:nvPr>
            <p:extLst/>
          </p:nvPr>
        </p:nvGraphicFramePr>
        <p:xfrm>
          <a:off x="533400" y="3140075"/>
          <a:ext cx="6094413" cy="965200"/>
        </p:xfrm>
        <a:graphic>
          <a:graphicData uri="http://schemas.openxmlformats.org/presentationml/2006/ole">
            <mc:AlternateContent xmlns:mc="http://schemas.openxmlformats.org/markup-compatibility/2006">
              <mc:Choice xmlns:v="urn:schemas-microsoft-com:vml" Requires="v">
                <p:oleObj spid="_x0000_s5130" name="Equation" r:id="rId6" imgW="2908080" imgH="457200" progId="Equation.3">
                  <p:embed/>
                </p:oleObj>
              </mc:Choice>
              <mc:Fallback>
                <p:oleObj name="Equation" r:id="rId6" imgW="2908080" imgH="457200" progId="Equation.3">
                  <p:embed/>
                  <p:pic>
                    <p:nvPicPr>
                      <p:cNvPr id="48131" name="Object 3"/>
                      <p:cNvPicPr>
                        <a:picLocks noChangeAspect="1" noChangeArrowheads="1"/>
                      </p:cNvPicPr>
                      <p:nvPr/>
                    </p:nvPicPr>
                    <p:blipFill>
                      <a:blip r:embed="rId7"/>
                      <a:srcRect/>
                      <a:stretch>
                        <a:fillRect/>
                      </a:stretch>
                    </p:blipFill>
                    <p:spPr bwMode="auto">
                      <a:xfrm>
                        <a:off x="533400" y="3140075"/>
                        <a:ext cx="6094413"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2" name="Object 4"/>
          <p:cNvGraphicFramePr>
            <a:graphicFrameLocks noChangeAspect="1"/>
          </p:cNvGraphicFramePr>
          <p:nvPr>
            <p:extLst/>
          </p:nvPr>
        </p:nvGraphicFramePr>
        <p:xfrm>
          <a:off x="533400" y="3816350"/>
          <a:ext cx="7161213" cy="1368425"/>
        </p:xfrm>
        <a:graphic>
          <a:graphicData uri="http://schemas.openxmlformats.org/presentationml/2006/ole">
            <mc:AlternateContent xmlns:mc="http://schemas.openxmlformats.org/markup-compatibility/2006">
              <mc:Choice xmlns:v="urn:schemas-microsoft-com:vml" Requires="v">
                <p:oleObj spid="_x0000_s5131" name="משוואה" r:id="rId8" imgW="3416040" imgH="647640" progId="Equation.3">
                  <p:embed/>
                </p:oleObj>
              </mc:Choice>
              <mc:Fallback>
                <p:oleObj name="משוואה" r:id="rId8" imgW="3416040" imgH="647640" progId="Equation.3">
                  <p:embed/>
                  <p:pic>
                    <p:nvPicPr>
                      <p:cNvPr id="4813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816350"/>
                        <a:ext cx="7161213"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3" name="Object 5"/>
          <p:cNvGraphicFramePr>
            <a:graphicFrameLocks noChangeAspect="1"/>
          </p:cNvGraphicFramePr>
          <p:nvPr>
            <p:extLst/>
          </p:nvPr>
        </p:nvGraphicFramePr>
        <p:xfrm>
          <a:off x="652463" y="4905375"/>
          <a:ext cx="8145462" cy="1316038"/>
        </p:xfrm>
        <a:graphic>
          <a:graphicData uri="http://schemas.openxmlformats.org/presentationml/2006/ole">
            <mc:AlternateContent xmlns:mc="http://schemas.openxmlformats.org/markup-compatibility/2006">
              <mc:Choice xmlns:v="urn:schemas-microsoft-com:vml" Requires="v">
                <p:oleObj spid="_x0000_s5132" name="Equation" r:id="rId10" imgW="3886200" imgH="622080" progId="Equation.3">
                  <p:embed/>
                </p:oleObj>
              </mc:Choice>
              <mc:Fallback>
                <p:oleObj name="Equation" r:id="rId10" imgW="3886200" imgH="622080" progId="Equation.3">
                  <p:embed/>
                  <p:pic>
                    <p:nvPicPr>
                      <p:cNvPr id="48133" name="Object 5"/>
                      <p:cNvPicPr>
                        <a:picLocks noChangeAspect="1" noChangeArrowheads="1"/>
                      </p:cNvPicPr>
                      <p:nvPr/>
                    </p:nvPicPr>
                    <p:blipFill>
                      <a:blip r:embed="rId11"/>
                      <a:srcRect/>
                      <a:stretch>
                        <a:fillRect/>
                      </a:stretch>
                    </p:blipFill>
                    <p:spPr bwMode="auto">
                      <a:xfrm>
                        <a:off x="652463" y="4905375"/>
                        <a:ext cx="8145462" cy="131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690" name="AutoShape 10"/>
          <p:cNvSpPr>
            <a:spLocks noChangeArrowheads="1"/>
          </p:cNvSpPr>
          <p:nvPr/>
        </p:nvSpPr>
        <p:spPr bwMode="auto">
          <a:xfrm>
            <a:off x="2743200" y="6219825"/>
            <a:ext cx="5410200" cy="676275"/>
          </a:xfrm>
          <a:prstGeom prst="wedgeRectCallout">
            <a:avLst>
              <a:gd name="adj1" fmla="val -78109"/>
              <a:gd name="adj2" fmla="val -226161"/>
            </a:avLst>
          </a:prstGeom>
          <a:solidFill>
            <a:srgbClr val="FFFF99"/>
          </a:solidFill>
          <a:ln w="9525">
            <a:solidFill>
              <a:schemeClr val="accent2"/>
            </a:solidFill>
            <a:miter lim="800000"/>
            <a:headEnd/>
            <a:tailEnd/>
          </a:ln>
        </p:spPr>
        <p:txBody>
          <a:bodyPr/>
          <a:lstStyle/>
          <a:p>
            <a:pPr algn="ctr"/>
            <a:r>
              <a:rPr lang="en-US" sz="1600" dirty="0">
                <a:latin typeface="+mn-lt"/>
              </a:rPr>
              <a:t>When computing the derivatives, notice P</a:t>
            </a:r>
            <a:r>
              <a:rPr lang="en-US" sz="1600" baseline="-25000" dirty="0">
                <a:latin typeface="+mn-lt"/>
              </a:rPr>
              <a:t>1</a:t>
            </a:r>
            <a:r>
              <a:rPr lang="en-US" sz="1600" baseline="15000" dirty="0">
                <a:latin typeface="+mn-lt"/>
              </a:rPr>
              <a:t>i</a:t>
            </a:r>
            <a:r>
              <a:rPr lang="en-US" sz="1600" dirty="0">
                <a:latin typeface="+mn-lt"/>
              </a:rPr>
              <a:t> here is a constant; it was computed using the current </a:t>
            </a:r>
            <a:r>
              <a:rPr lang="en-US" sz="1600" dirty="0" smtClean="0">
                <a:latin typeface="+mn-lt"/>
              </a:rPr>
              <a:t>parameters in the E step</a:t>
            </a:r>
            <a:endParaRPr lang="en-US" sz="1600" dirty="0">
              <a:latin typeface="+mn-lt"/>
            </a:endParaRPr>
          </a:p>
        </p:txBody>
      </p:sp>
      <p:sp>
        <p:nvSpPr>
          <p:cNvPr id="10" name="Rectangular Callout 9"/>
          <p:cNvSpPr/>
          <p:nvPr/>
        </p:nvSpPr>
        <p:spPr>
          <a:xfrm>
            <a:off x="5867400" y="83930"/>
            <a:ext cx="3162300" cy="1826924"/>
          </a:xfrm>
          <a:prstGeom prst="wedgeRectCallout">
            <a:avLst>
              <a:gd name="adj1" fmla="val -72743"/>
              <a:gd name="adj2" fmla="val 72755"/>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Given old parameters we labeled the data. Now we compute the likelihood of the complete data (with the labels; as in the previous slide) and next we will find the new set of parameters that maximizes this likelihood.</a:t>
            </a:r>
            <a:endParaRPr lang="en-US" sz="1600" dirty="0">
              <a:solidFill>
                <a:schemeClr val="tx1"/>
              </a:solidFill>
            </a:endParaRPr>
          </a:p>
        </p:txBody>
      </p:sp>
    </p:spTree>
    <p:extLst>
      <p:ext uri="{BB962C8B-B14F-4D97-AF65-F5344CB8AC3E}">
        <p14:creationId xmlns:p14="http://schemas.microsoft.com/office/powerpoint/2010/main" val="280854880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6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90"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ea typeface="ＭＳ Ｐゴシック" pitchFamily="34" charset="-128"/>
              </a:rPr>
              <a:t>Models with Hidden Variables </a:t>
            </a:r>
            <a:endParaRPr lang="en-US" smtClean="0">
              <a:solidFill>
                <a:srgbClr val="FF00FF"/>
              </a:solidFill>
              <a:ea typeface="ＭＳ Ｐゴシック" pitchFamily="34" charset="-128"/>
            </a:endParaRPr>
          </a:p>
        </p:txBody>
      </p:sp>
      <p:sp>
        <p:nvSpPr>
          <p:cNvPr id="3" name="Content Placeholder 2"/>
          <p:cNvSpPr>
            <a:spLocks noGrp="1"/>
          </p:cNvSpPr>
          <p:nvPr>
            <p:ph idx="1"/>
          </p:nvPr>
        </p:nvSpPr>
        <p:spPr/>
        <p:txBody>
          <a:bodyPr/>
          <a:lstStyle/>
          <a:p>
            <a:endParaRPr lang="en-US"/>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22</a:t>
            </a:fld>
            <a:endParaRPr lang="en-US" dirty="0"/>
          </a:p>
        </p:txBody>
      </p:sp>
      <p:pic>
        <p:nvPicPr>
          <p:cNvPr id="50182" name="Picture 4" descr="hidd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52525"/>
            <a:ext cx="70389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25" name="Picture 5" descr="hidde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876800"/>
            <a:ext cx="7210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9575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General Setting</a:t>
            </a:r>
            <a:endParaRPr lang="en-US" dirty="0"/>
          </a:p>
        </p:txBody>
      </p:sp>
      <p:sp>
        <p:nvSpPr>
          <p:cNvPr id="4" name="Content Placeholder 3"/>
          <p:cNvSpPr>
            <a:spLocks noGrp="1"/>
          </p:cNvSpPr>
          <p:nvPr>
            <p:ph idx="1"/>
          </p:nvPr>
        </p:nvSpPr>
        <p:spPr/>
        <p:txBody>
          <a:bodyPr/>
          <a:lstStyle/>
          <a:p>
            <a:r>
              <a:rPr lang="en-US" sz="2000" dirty="0"/>
              <a:t>The EM algorithm is a general purpose algorithm for finding the maximum </a:t>
            </a:r>
            <a:r>
              <a:rPr lang="en-US" sz="2000" dirty="0" smtClean="0"/>
              <a:t>likelihood estimate </a:t>
            </a:r>
            <a:r>
              <a:rPr lang="en-US" sz="2000" dirty="0"/>
              <a:t>in latent variable models. </a:t>
            </a:r>
            <a:endParaRPr lang="en-US" sz="2000" dirty="0" smtClean="0"/>
          </a:p>
          <a:p>
            <a:r>
              <a:rPr lang="en-US" sz="2000" dirty="0" smtClean="0"/>
              <a:t>In </a:t>
            </a:r>
            <a:r>
              <a:rPr lang="en-US" sz="2000" dirty="0"/>
              <a:t>the E-Step, we </a:t>
            </a:r>
            <a:r>
              <a:rPr lang="en-US" sz="2000" dirty="0" smtClean="0"/>
              <a:t>“fill in” </a:t>
            </a:r>
            <a:r>
              <a:rPr lang="en-US" sz="2000" dirty="0"/>
              <a:t>the latent variables </a:t>
            </a:r>
            <a:r>
              <a:rPr lang="en-US" sz="2000" dirty="0" smtClean="0"/>
              <a:t>using the </a:t>
            </a:r>
            <a:r>
              <a:rPr lang="en-US" sz="2000" dirty="0"/>
              <a:t>posterior, and in the M-Step, we maximize the expected complete log likelihood </a:t>
            </a:r>
            <a:r>
              <a:rPr lang="en-US" sz="2000" dirty="0" smtClean="0"/>
              <a:t>with respect </a:t>
            </a:r>
            <a:r>
              <a:rPr lang="en-US" sz="2000" dirty="0"/>
              <a:t>to the complete posterior distribution</a:t>
            </a:r>
            <a:r>
              <a:rPr lang="en-US" sz="2000" dirty="0" smtClean="0"/>
              <a:t>.</a:t>
            </a:r>
          </a:p>
          <a:p>
            <a:pPr lvl="1"/>
            <a:r>
              <a:rPr lang="en-US" sz="1800" dirty="0"/>
              <a:t>Let </a:t>
            </a:r>
            <a:r>
              <a:rPr lang="en-US" sz="1800" dirty="0" smtClean="0"/>
              <a:t>D = (</a:t>
            </a:r>
            <a:r>
              <a:rPr lang="en-US" sz="1800" dirty="0" smtClean="0">
                <a:latin typeface="Tahoma"/>
              </a:rPr>
              <a:t>x</a:t>
            </a:r>
            <a:r>
              <a:rPr lang="en-US" sz="1800" baseline="-25000" dirty="0" smtClean="0">
                <a:latin typeface="Calibri"/>
              </a:rPr>
              <a:t>1</a:t>
            </a:r>
            <a:r>
              <a:rPr lang="en-US" sz="1800" dirty="0" smtClean="0"/>
              <a:t>, </a:t>
            </a:r>
            <a:r>
              <a:rPr lang="en-US" sz="1800" dirty="0"/>
              <a:t>· · · , </a:t>
            </a:r>
            <a:r>
              <a:rPr lang="en-US" sz="1800" dirty="0" err="1" smtClean="0">
                <a:latin typeface="Tahoma"/>
              </a:rPr>
              <a:t>x</a:t>
            </a:r>
            <a:r>
              <a:rPr lang="en-US" sz="1800" baseline="-25000" dirty="0" err="1" smtClean="0">
                <a:latin typeface="Calibri"/>
              </a:rPr>
              <a:t>N</a:t>
            </a:r>
            <a:r>
              <a:rPr lang="en-US" sz="1800" dirty="0" smtClean="0"/>
              <a:t> </a:t>
            </a:r>
            <a:r>
              <a:rPr lang="en-US" sz="1800" dirty="0"/>
              <a:t>) be the observed data, and </a:t>
            </a:r>
            <a:endParaRPr lang="en-US" sz="1800" dirty="0" smtClean="0"/>
          </a:p>
          <a:p>
            <a:pPr lvl="1"/>
            <a:r>
              <a:rPr lang="en-US" sz="1800" dirty="0" smtClean="0"/>
              <a:t>Let </a:t>
            </a:r>
            <a:r>
              <a:rPr lang="en-US" sz="1800" dirty="0"/>
              <a:t>Z </a:t>
            </a:r>
            <a:r>
              <a:rPr lang="en-US" sz="1800" dirty="0" smtClean="0"/>
              <a:t> denote hidden </a:t>
            </a:r>
            <a:r>
              <a:rPr lang="en-US" sz="1800" dirty="0"/>
              <a:t>random variables</a:t>
            </a:r>
            <a:r>
              <a:rPr lang="en-US" sz="1800" dirty="0" smtClean="0"/>
              <a:t>. </a:t>
            </a:r>
          </a:p>
          <a:p>
            <a:pPr lvl="2"/>
            <a:r>
              <a:rPr lang="en-US" sz="1600" dirty="0" smtClean="0"/>
              <a:t>(We </a:t>
            </a:r>
            <a:r>
              <a:rPr lang="en-US" sz="1600" dirty="0"/>
              <a:t>are not committing to any particular model</a:t>
            </a:r>
            <a:r>
              <a:rPr lang="en-US" sz="1600" dirty="0" smtClean="0"/>
              <a:t>.)</a:t>
            </a:r>
          </a:p>
          <a:p>
            <a:pPr lvl="1"/>
            <a:r>
              <a:rPr lang="en-US" sz="1800" dirty="0"/>
              <a:t>L</a:t>
            </a:r>
            <a:r>
              <a:rPr lang="en-US" sz="1800" dirty="0" smtClean="0"/>
              <a:t>et </a:t>
            </a:r>
            <a:r>
              <a:rPr lang="en-US" sz="1800" dirty="0"/>
              <a:t>θ </a:t>
            </a:r>
            <a:r>
              <a:rPr lang="en-US" sz="1800" dirty="0" smtClean="0"/>
              <a:t>be </a:t>
            </a:r>
            <a:r>
              <a:rPr lang="en-US" sz="1800" dirty="0"/>
              <a:t>the model parameters. </a:t>
            </a:r>
            <a:r>
              <a:rPr lang="en-US" sz="1800" dirty="0" smtClean="0"/>
              <a:t>Then</a:t>
            </a:r>
          </a:p>
          <a:p>
            <a:r>
              <a:rPr lang="en-US" sz="2200" dirty="0"/>
              <a:t> </a:t>
            </a:r>
            <a:r>
              <a:rPr lang="en-US" sz="2200" dirty="0">
                <a:latin typeface="cmmi10"/>
              </a:rPr>
              <a:t>µ</a:t>
            </a:r>
            <a:r>
              <a:rPr lang="en-US" sz="2200" baseline="30000" dirty="0"/>
              <a:t>*</a:t>
            </a:r>
            <a:r>
              <a:rPr lang="en-US" sz="2200" dirty="0"/>
              <a:t> = </a:t>
            </a:r>
            <a:r>
              <a:rPr lang="en-US" sz="2200" dirty="0" err="1"/>
              <a:t>argmax</a:t>
            </a:r>
            <a:r>
              <a:rPr lang="en-US" sz="2200" baseline="-25000" dirty="0">
                <a:latin typeface="cmmi10"/>
              </a:rPr>
              <a:t>µ</a:t>
            </a:r>
            <a:r>
              <a:rPr lang="en-US" sz="2200" dirty="0"/>
              <a:t> </a:t>
            </a:r>
            <a:r>
              <a:rPr lang="en-US" sz="2200" dirty="0" smtClean="0"/>
              <a:t>p(x|</a:t>
            </a:r>
            <a:r>
              <a:rPr lang="en-US" sz="2200" dirty="0" smtClean="0">
                <a:latin typeface="cmmi10"/>
              </a:rPr>
              <a:t>µ</a:t>
            </a:r>
            <a:r>
              <a:rPr lang="en-US" sz="2200" dirty="0"/>
              <a:t>) </a:t>
            </a:r>
            <a:r>
              <a:rPr lang="en-US" sz="2200" dirty="0" smtClean="0"/>
              <a:t>= </a:t>
            </a:r>
            <a:r>
              <a:rPr lang="en-US" sz="2200" dirty="0" err="1" smtClean="0"/>
              <a:t>argmax</a:t>
            </a:r>
            <a:r>
              <a:rPr lang="en-US" sz="2200" baseline="-25000" dirty="0" smtClean="0">
                <a:latin typeface="cmmi10"/>
              </a:rPr>
              <a:t>µ</a:t>
            </a:r>
            <a:r>
              <a:rPr lang="en-US" sz="2200" dirty="0" smtClean="0"/>
              <a:t> </a:t>
            </a:r>
            <a:r>
              <a:rPr lang="en-US" sz="2200" dirty="0" smtClean="0">
                <a:latin typeface="Symbol"/>
                <a:sym typeface="Symbol"/>
              </a:rPr>
              <a:t></a:t>
            </a:r>
            <a:r>
              <a:rPr lang="en-US" sz="2200" baseline="-25000" dirty="0" smtClean="0">
                <a:latin typeface="Calibri"/>
                <a:sym typeface="Symbol"/>
              </a:rPr>
              <a:t>z</a:t>
            </a:r>
            <a:r>
              <a:rPr lang="en-US" sz="2200" dirty="0" smtClean="0"/>
              <a:t> p(</a:t>
            </a:r>
            <a:r>
              <a:rPr lang="en-US" sz="2200" dirty="0" err="1" smtClean="0"/>
              <a:t>x,z</a:t>
            </a:r>
            <a:r>
              <a:rPr lang="en-US" sz="2200" dirty="0" smtClean="0"/>
              <a:t> </a:t>
            </a:r>
            <a:r>
              <a:rPr lang="en-US" sz="2200" dirty="0"/>
              <a:t>|</a:t>
            </a:r>
            <a:r>
              <a:rPr lang="en-US" sz="2200" dirty="0">
                <a:latin typeface="cmmi10"/>
              </a:rPr>
              <a:t>µ</a:t>
            </a:r>
            <a:r>
              <a:rPr lang="en-US" sz="2200" dirty="0"/>
              <a:t>) = </a:t>
            </a:r>
            <a:endParaRPr lang="en-US" sz="2200" dirty="0" smtClean="0"/>
          </a:p>
          <a:p>
            <a:r>
              <a:rPr lang="en-US" sz="2200" dirty="0"/>
              <a:t> </a:t>
            </a:r>
            <a:r>
              <a:rPr lang="en-US" sz="2200" dirty="0" smtClean="0"/>
              <a:t>     = </a:t>
            </a:r>
            <a:r>
              <a:rPr lang="en-US" sz="2200" dirty="0" err="1" smtClean="0"/>
              <a:t>argmax</a:t>
            </a:r>
            <a:r>
              <a:rPr lang="en-US" sz="2200" baseline="-25000" dirty="0" smtClean="0">
                <a:latin typeface="cmmi10"/>
              </a:rPr>
              <a:t>µ</a:t>
            </a:r>
            <a:r>
              <a:rPr lang="en-US" sz="2200" dirty="0" smtClean="0"/>
              <a:t> </a:t>
            </a:r>
            <a:r>
              <a:rPr lang="en-US" sz="2200" dirty="0">
                <a:latin typeface="Symbol"/>
                <a:sym typeface="Symbol"/>
              </a:rPr>
              <a:t></a:t>
            </a:r>
            <a:r>
              <a:rPr lang="en-US" sz="2200" baseline="-25000" dirty="0">
                <a:sym typeface="Symbol"/>
              </a:rPr>
              <a:t>z</a:t>
            </a:r>
            <a:r>
              <a:rPr lang="en-US" sz="2200" dirty="0"/>
              <a:t> </a:t>
            </a:r>
            <a:r>
              <a:rPr lang="en-US" sz="2200" dirty="0" smtClean="0"/>
              <a:t>[p(z|</a:t>
            </a:r>
            <a:r>
              <a:rPr lang="en-US" sz="2200" dirty="0" smtClean="0">
                <a:latin typeface="cmmi10"/>
              </a:rPr>
              <a:t>µ</a:t>
            </a:r>
            <a:r>
              <a:rPr lang="en-US" sz="2200" dirty="0" smtClean="0"/>
              <a:t>)p(</a:t>
            </a:r>
            <a:r>
              <a:rPr lang="en-US" sz="2200" dirty="0" err="1" smtClean="0"/>
              <a:t>x|z</a:t>
            </a:r>
            <a:r>
              <a:rPr lang="en-US" sz="2200" dirty="0"/>
              <a:t>, </a:t>
            </a:r>
            <a:r>
              <a:rPr lang="en-US" sz="2200" dirty="0">
                <a:latin typeface="cmmi10"/>
              </a:rPr>
              <a:t>µ</a:t>
            </a:r>
            <a:r>
              <a:rPr lang="en-US" sz="2200" dirty="0"/>
              <a:t>)] </a:t>
            </a:r>
            <a:endParaRPr lang="en-US" sz="2200" dirty="0" smtClean="0"/>
          </a:p>
          <a:p>
            <a:r>
              <a:rPr lang="en-US" sz="2000" dirty="0" smtClean="0"/>
              <a:t>This expression is called the complete log likelihood. </a:t>
            </a:r>
            <a:endParaRPr lang="en-US" sz="2000" dirty="0"/>
          </a:p>
          <a:p>
            <a:pPr marL="0" indent="0">
              <a:buNone/>
            </a:pPr>
            <a:endParaRPr lang="en-US" sz="2200" dirty="0"/>
          </a:p>
          <a:p>
            <a:endParaRPr lang="en-US" dirty="0"/>
          </a:p>
          <a:p>
            <a:endParaRPr lang="en-US" dirty="0"/>
          </a:p>
        </p:txBody>
      </p:sp>
      <p:sp>
        <p:nvSpPr>
          <p:cNvPr id="3" name="Slide Number Placeholder 2"/>
          <p:cNvSpPr>
            <a:spLocks noGrp="1"/>
          </p:cNvSpPr>
          <p:nvPr>
            <p:ph type="sldNum" sz="quarter" idx="4"/>
          </p:nvPr>
        </p:nvSpPr>
        <p:spPr/>
        <p:txBody>
          <a:bodyPr/>
          <a:lstStyle/>
          <a:p>
            <a:pPr>
              <a:defRPr/>
            </a:pPr>
            <a:fld id="{1081A49A-5B14-409F-93CB-CEF6A4DEA4DC}" type="slidenum">
              <a:rPr lang="en-US" smtClean="0"/>
              <a:pPr>
                <a:defRPr/>
              </a:pPr>
              <a:t>23</a:t>
            </a:fld>
            <a:endParaRPr lang="en-US" dirty="0"/>
          </a:p>
        </p:txBody>
      </p:sp>
    </p:spTree>
    <p:extLst>
      <p:ext uri="{BB962C8B-B14F-4D97-AF65-F5344CB8AC3E}">
        <p14:creationId xmlns:p14="http://schemas.microsoft.com/office/powerpoint/2010/main" val="425439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General Setting (2)</a:t>
            </a:r>
            <a:endParaRPr lang="en-US" dirty="0"/>
          </a:p>
        </p:txBody>
      </p:sp>
      <p:sp>
        <p:nvSpPr>
          <p:cNvPr id="4" name="Content Placeholder 3"/>
          <p:cNvSpPr>
            <a:spLocks noGrp="1"/>
          </p:cNvSpPr>
          <p:nvPr>
            <p:ph idx="1"/>
          </p:nvPr>
        </p:nvSpPr>
        <p:spPr/>
        <p:txBody>
          <a:bodyPr/>
          <a:lstStyle/>
          <a:p>
            <a:r>
              <a:rPr lang="en-US" sz="2000" dirty="0" smtClean="0"/>
              <a:t>To derive the </a:t>
            </a:r>
            <a:r>
              <a:rPr lang="en-US" sz="2000" dirty="0" smtClean="0">
                <a:solidFill>
                  <a:srgbClr val="0000FF"/>
                </a:solidFill>
              </a:rPr>
              <a:t>EM objective function</a:t>
            </a:r>
            <a:r>
              <a:rPr lang="en-US" sz="2000" dirty="0" smtClean="0"/>
              <a:t>, we re-write the complete log likelihood function by multiplying it by q(z)/q(z), where q(z) is an </a:t>
            </a:r>
            <a:r>
              <a:rPr lang="en-US" sz="2000" dirty="0"/>
              <a:t>a</a:t>
            </a:r>
            <a:r>
              <a:rPr lang="en-US" sz="2000" dirty="0" smtClean="0"/>
              <a:t>rbitrary distribution for the random variable z. </a:t>
            </a:r>
          </a:p>
          <a:p>
            <a:r>
              <a:rPr lang="en-US" sz="2000" dirty="0"/>
              <a:t>l</a:t>
            </a:r>
            <a:r>
              <a:rPr lang="en-US" sz="2000" dirty="0" smtClean="0"/>
              <a:t>og p(x|</a:t>
            </a:r>
            <a:r>
              <a:rPr lang="en-US" sz="2000" dirty="0" smtClean="0">
                <a:latin typeface="cmmi10"/>
              </a:rPr>
              <a:t>µ</a:t>
            </a:r>
            <a:r>
              <a:rPr lang="en-US" sz="2000" dirty="0"/>
              <a:t>) = </a:t>
            </a:r>
            <a:r>
              <a:rPr lang="en-US" sz="2000" dirty="0" smtClean="0"/>
              <a:t>log </a:t>
            </a:r>
            <a:r>
              <a:rPr lang="en-US" sz="2000" dirty="0" smtClean="0">
                <a:latin typeface="Symbol"/>
                <a:sym typeface="Symbol"/>
              </a:rPr>
              <a:t></a:t>
            </a:r>
            <a:r>
              <a:rPr lang="en-US" sz="2000" baseline="-25000" dirty="0">
                <a:sym typeface="Symbol"/>
              </a:rPr>
              <a:t>z</a:t>
            </a:r>
            <a:r>
              <a:rPr lang="en-US" sz="2000" dirty="0"/>
              <a:t> </a:t>
            </a:r>
            <a:r>
              <a:rPr lang="en-US" sz="2000" dirty="0" smtClean="0"/>
              <a:t>p(x ,</a:t>
            </a:r>
            <a:r>
              <a:rPr lang="en-US" sz="2000" dirty="0"/>
              <a:t>z |</a:t>
            </a:r>
            <a:r>
              <a:rPr lang="en-US" sz="2000" dirty="0">
                <a:latin typeface="cmmi10"/>
              </a:rPr>
              <a:t>µ</a:t>
            </a:r>
            <a:r>
              <a:rPr lang="en-US" sz="2000" dirty="0"/>
              <a:t>) </a:t>
            </a:r>
            <a:r>
              <a:rPr lang="en-US" sz="2000" dirty="0" smtClean="0"/>
              <a:t>= log </a:t>
            </a:r>
            <a:r>
              <a:rPr lang="en-US" sz="2000" dirty="0" smtClean="0">
                <a:latin typeface="Symbol"/>
                <a:sym typeface="Symbol"/>
              </a:rPr>
              <a:t></a:t>
            </a:r>
            <a:r>
              <a:rPr lang="en-US" sz="2000" baseline="-25000" dirty="0">
                <a:sym typeface="Symbol"/>
              </a:rPr>
              <a:t>z</a:t>
            </a:r>
            <a:r>
              <a:rPr lang="en-US" sz="2000" dirty="0"/>
              <a:t> </a:t>
            </a:r>
            <a:r>
              <a:rPr lang="en-US" sz="2000" dirty="0" smtClean="0"/>
              <a:t>p(z|</a:t>
            </a:r>
            <a:r>
              <a:rPr lang="en-US" sz="2000" dirty="0" smtClean="0">
                <a:latin typeface="cmmi10"/>
              </a:rPr>
              <a:t>µ</a:t>
            </a:r>
            <a:r>
              <a:rPr lang="en-US" sz="2000" dirty="0" smtClean="0"/>
              <a:t>) p(</a:t>
            </a:r>
            <a:r>
              <a:rPr lang="en-US" sz="2000" dirty="0" err="1" smtClean="0"/>
              <a:t>x|z</a:t>
            </a:r>
            <a:r>
              <a:rPr lang="en-US" sz="2000" dirty="0" smtClean="0"/>
              <a:t>,</a:t>
            </a:r>
            <a:r>
              <a:rPr lang="en-US" sz="2000" dirty="0" smtClean="0">
                <a:latin typeface="cmmi10"/>
              </a:rPr>
              <a:t>µ</a:t>
            </a:r>
            <a:r>
              <a:rPr lang="en-US" sz="2000" dirty="0" smtClean="0"/>
              <a:t>) q(z)/q(z) = </a:t>
            </a:r>
          </a:p>
          <a:p>
            <a:pPr marL="0" indent="0">
              <a:buNone/>
            </a:pPr>
            <a:r>
              <a:rPr lang="en-US" sz="2000" dirty="0"/>
              <a:t> </a:t>
            </a:r>
            <a:r>
              <a:rPr lang="en-US" sz="2000" dirty="0" smtClean="0"/>
              <a:t>                        = log </a:t>
            </a:r>
            <a:r>
              <a:rPr lang="en-US" sz="2000" dirty="0" err="1" smtClean="0">
                <a:latin typeface="Tahoma"/>
              </a:rPr>
              <a:t>E</a:t>
            </a:r>
            <a:r>
              <a:rPr lang="en-US" sz="2000" baseline="-25000" dirty="0" err="1" smtClean="0">
                <a:latin typeface="Calibri"/>
              </a:rPr>
              <a:t>q</a:t>
            </a:r>
            <a:r>
              <a:rPr lang="en-US" sz="2000" dirty="0" smtClean="0"/>
              <a:t> [</a:t>
            </a:r>
            <a:r>
              <a:rPr lang="en-US" sz="2000" dirty="0"/>
              <a:t>p(z|</a:t>
            </a:r>
            <a:r>
              <a:rPr lang="en-US" sz="2000" dirty="0">
                <a:latin typeface="cmmi10"/>
              </a:rPr>
              <a:t>µ</a:t>
            </a:r>
            <a:r>
              <a:rPr lang="en-US" sz="2000" dirty="0" smtClean="0"/>
              <a:t>) p(</a:t>
            </a:r>
            <a:r>
              <a:rPr lang="en-US" sz="2000" dirty="0" err="1" smtClean="0"/>
              <a:t>x|z</a:t>
            </a:r>
            <a:r>
              <a:rPr lang="en-US" sz="2000" dirty="0" smtClean="0"/>
              <a:t>,</a:t>
            </a:r>
            <a:r>
              <a:rPr lang="en-US" sz="2000" dirty="0" smtClean="0">
                <a:latin typeface="cmmi10"/>
              </a:rPr>
              <a:t>µ</a:t>
            </a:r>
            <a:r>
              <a:rPr lang="en-US" sz="2000" dirty="0"/>
              <a:t>) </a:t>
            </a:r>
            <a:r>
              <a:rPr lang="en-US" sz="2000" dirty="0" smtClean="0"/>
              <a:t>/q(z)] </a:t>
            </a:r>
            <a:r>
              <a:rPr lang="en-US" sz="2000" dirty="0" smtClean="0">
                <a:latin typeface="cmsy10"/>
              </a:rPr>
              <a:t>¸</a:t>
            </a:r>
          </a:p>
          <a:p>
            <a:pPr marL="0" indent="0">
              <a:buNone/>
            </a:pPr>
            <a:r>
              <a:rPr lang="en-US" sz="2000" dirty="0" smtClean="0"/>
              <a:t>                         </a:t>
            </a:r>
            <a:r>
              <a:rPr lang="en-US" sz="2000" dirty="0" smtClean="0">
                <a:latin typeface="cmsy10"/>
              </a:rPr>
              <a:t>¸</a:t>
            </a:r>
            <a:r>
              <a:rPr lang="en-US" sz="2000" dirty="0" smtClean="0"/>
              <a:t> </a:t>
            </a:r>
            <a:r>
              <a:rPr lang="en-US" sz="2000" dirty="0" err="1" smtClean="0">
                <a:solidFill>
                  <a:srgbClr val="0000FF"/>
                </a:solidFill>
                <a:latin typeface="Tahoma"/>
              </a:rPr>
              <a:t>E</a:t>
            </a:r>
            <a:r>
              <a:rPr lang="en-US" sz="2000" baseline="-25000" dirty="0" err="1" smtClean="0">
                <a:solidFill>
                  <a:srgbClr val="0000FF"/>
                </a:solidFill>
              </a:rPr>
              <a:t>q</a:t>
            </a:r>
            <a:r>
              <a:rPr lang="en-US" sz="2000" dirty="0" smtClean="0">
                <a:solidFill>
                  <a:srgbClr val="0000FF"/>
                </a:solidFill>
              </a:rPr>
              <a:t> log [p(z|</a:t>
            </a:r>
            <a:r>
              <a:rPr lang="en-US" sz="2000" dirty="0" smtClean="0">
                <a:solidFill>
                  <a:srgbClr val="0000FF"/>
                </a:solidFill>
                <a:latin typeface="cmmi10"/>
              </a:rPr>
              <a:t>µ</a:t>
            </a:r>
            <a:r>
              <a:rPr lang="en-US" sz="2000" dirty="0">
                <a:solidFill>
                  <a:srgbClr val="0000FF"/>
                </a:solidFill>
              </a:rPr>
              <a:t>) p(</a:t>
            </a:r>
            <a:r>
              <a:rPr lang="en-US" sz="2000" dirty="0" err="1">
                <a:solidFill>
                  <a:srgbClr val="0000FF"/>
                </a:solidFill>
              </a:rPr>
              <a:t>x|z</a:t>
            </a:r>
            <a:r>
              <a:rPr lang="en-US" sz="2000" dirty="0">
                <a:solidFill>
                  <a:srgbClr val="0000FF"/>
                </a:solidFill>
              </a:rPr>
              <a:t>,</a:t>
            </a:r>
            <a:r>
              <a:rPr lang="en-US" sz="2000" dirty="0">
                <a:solidFill>
                  <a:srgbClr val="0000FF"/>
                </a:solidFill>
                <a:latin typeface="cmmi10"/>
              </a:rPr>
              <a:t>µ</a:t>
            </a:r>
            <a:r>
              <a:rPr lang="en-US" sz="2000" dirty="0">
                <a:solidFill>
                  <a:srgbClr val="0000FF"/>
                </a:solidFill>
              </a:rPr>
              <a:t>) /q(z</a:t>
            </a:r>
            <a:r>
              <a:rPr lang="en-US" sz="2000" dirty="0" smtClean="0">
                <a:solidFill>
                  <a:srgbClr val="0000FF"/>
                </a:solidFill>
              </a:rPr>
              <a:t>)], </a:t>
            </a:r>
            <a:endParaRPr lang="en-US" sz="2000" dirty="0">
              <a:solidFill>
                <a:srgbClr val="0000FF"/>
              </a:solidFill>
            </a:endParaRPr>
          </a:p>
          <a:p>
            <a:r>
              <a:rPr lang="en-US" sz="2000" dirty="0" smtClean="0"/>
              <a:t>Where the inequality is due to Jensen’s inequality applied to the </a:t>
            </a:r>
            <a:r>
              <a:rPr lang="en-US" sz="2000" i="1" dirty="0" smtClean="0"/>
              <a:t>concave</a:t>
            </a:r>
            <a:r>
              <a:rPr lang="en-US" sz="2000" dirty="0" smtClean="0"/>
              <a:t> function, log.  </a:t>
            </a:r>
          </a:p>
          <a:p>
            <a:r>
              <a:rPr lang="en-US" sz="2000" dirty="0" smtClean="0"/>
              <a:t>We get the objective:</a:t>
            </a:r>
          </a:p>
          <a:p>
            <a:pPr marL="0" indent="0">
              <a:buNone/>
            </a:pPr>
            <a:r>
              <a:rPr lang="en-US" sz="2000" dirty="0" smtClean="0">
                <a:solidFill>
                  <a:srgbClr val="0000FF"/>
                </a:solidFill>
              </a:rPr>
              <a:t>           L(</a:t>
            </a:r>
            <a:r>
              <a:rPr lang="en-US" sz="2000" dirty="0" smtClean="0">
                <a:solidFill>
                  <a:srgbClr val="0000FF"/>
                </a:solidFill>
                <a:latin typeface="cmmi10"/>
              </a:rPr>
              <a:t>µ</a:t>
            </a:r>
            <a:r>
              <a:rPr lang="en-US" sz="2000" dirty="0" smtClean="0">
                <a:solidFill>
                  <a:srgbClr val="0000FF"/>
                </a:solidFill>
              </a:rPr>
              <a:t>, q) = </a:t>
            </a:r>
            <a:r>
              <a:rPr lang="en-US" sz="2000" dirty="0" err="1">
                <a:solidFill>
                  <a:srgbClr val="0000FF"/>
                </a:solidFill>
                <a:latin typeface="Tahoma"/>
              </a:rPr>
              <a:t>E</a:t>
            </a:r>
            <a:r>
              <a:rPr lang="en-US" sz="2000" baseline="-25000" dirty="0" err="1">
                <a:solidFill>
                  <a:srgbClr val="0000FF"/>
                </a:solidFill>
              </a:rPr>
              <a:t>q</a:t>
            </a:r>
            <a:r>
              <a:rPr lang="en-US" sz="2000" dirty="0">
                <a:solidFill>
                  <a:srgbClr val="0000FF"/>
                </a:solidFill>
              </a:rPr>
              <a:t> </a:t>
            </a:r>
            <a:r>
              <a:rPr lang="en-US" sz="2000" dirty="0" smtClean="0">
                <a:solidFill>
                  <a:srgbClr val="0000FF"/>
                </a:solidFill>
              </a:rPr>
              <a:t>[log p(z|</a:t>
            </a:r>
            <a:r>
              <a:rPr lang="en-US" sz="2000" dirty="0" smtClean="0">
                <a:solidFill>
                  <a:srgbClr val="0000FF"/>
                </a:solidFill>
                <a:latin typeface="cmmi10"/>
              </a:rPr>
              <a:t>µ</a:t>
            </a:r>
            <a:r>
              <a:rPr lang="en-US" sz="2000" dirty="0" smtClean="0">
                <a:solidFill>
                  <a:srgbClr val="0000FF"/>
                </a:solidFill>
              </a:rPr>
              <a:t>)] + </a:t>
            </a:r>
            <a:r>
              <a:rPr lang="en-US" sz="2000" dirty="0" err="1" smtClean="0">
                <a:solidFill>
                  <a:srgbClr val="0000FF"/>
                </a:solidFill>
                <a:latin typeface="Tahoma"/>
              </a:rPr>
              <a:t>E</a:t>
            </a:r>
            <a:r>
              <a:rPr lang="en-US" sz="2000" baseline="-25000" dirty="0" err="1" smtClean="0">
                <a:solidFill>
                  <a:srgbClr val="0000FF"/>
                </a:solidFill>
              </a:rPr>
              <a:t>q</a:t>
            </a:r>
            <a:r>
              <a:rPr lang="en-US" sz="2000" dirty="0" smtClean="0">
                <a:solidFill>
                  <a:srgbClr val="0000FF"/>
                </a:solidFill>
              </a:rPr>
              <a:t> [log p(</a:t>
            </a:r>
            <a:r>
              <a:rPr lang="en-US" sz="2000" dirty="0" err="1" smtClean="0">
                <a:solidFill>
                  <a:srgbClr val="0000FF"/>
                </a:solidFill>
              </a:rPr>
              <a:t>x|z</a:t>
            </a:r>
            <a:r>
              <a:rPr lang="en-US" sz="2000" dirty="0" smtClean="0">
                <a:solidFill>
                  <a:srgbClr val="0000FF"/>
                </a:solidFill>
              </a:rPr>
              <a:t>,</a:t>
            </a:r>
            <a:r>
              <a:rPr lang="en-US" sz="2000" dirty="0" smtClean="0">
                <a:solidFill>
                  <a:srgbClr val="0000FF"/>
                </a:solidFill>
                <a:latin typeface="cmmi10"/>
              </a:rPr>
              <a:t>µ</a:t>
            </a:r>
            <a:r>
              <a:rPr lang="en-US" sz="2000" dirty="0" smtClean="0">
                <a:solidFill>
                  <a:srgbClr val="0000FF"/>
                </a:solidFill>
              </a:rPr>
              <a:t>)] - </a:t>
            </a:r>
            <a:r>
              <a:rPr lang="en-US" sz="2000" dirty="0" err="1" smtClean="0">
                <a:solidFill>
                  <a:srgbClr val="0000FF"/>
                </a:solidFill>
                <a:latin typeface="Tahoma"/>
              </a:rPr>
              <a:t>E</a:t>
            </a:r>
            <a:r>
              <a:rPr lang="en-US" sz="2000" baseline="-25000" dirty="0" err="1" smtClean="0">
                <a:solidFill>
                  <a:srgbClr val="0000FF"/>
                </a:solidFill>
              </a:rPr>
              <a:t>q</a:t>
            </a:r>
            <a:r>
              <a:rPr lang="en-US" sz="2000" dirty="0" smtClean="0">
                <a:solidFill>
                  <a:srgbClr val="0000FF"/>
                </a:solidFill>
              </a:rPr>
              <a:t> [log q(z)]  </a:t>
            </a:r>
          </a:p>
          <a:p>
            <a:r>
              <a:rPr lang="en-US" sz="2000" dirty="0" smtClean="0"/>
              <a:t>The last component is an Entropy component; it is also possible to write the objective so that it includes a KL divergence (a distance function between distributions) of q(z) and p(</a:t>
            </a:r>
            <a:r>
              <a:rPr lang="en-US" sz="2000" dirty="0" err="1" smtClean="0"/>
              <a:t>z|x</a:t>
            </a:r>
            <a:r>
              <a:rPr lang="en-US" sz="2000" dirty="0" smtClean="0"/>
              <a:t>,</a:t>
            </a:r>
            <a:r>
              <a:rPr lang="en-US" sz="2000" dirty="0" smtClean="0">
                <a:latin typeface="cmmi10"/>
              </a:rPr>
              <a:t>µ</a:t>
            </a:r>
            <a:r>
              <a:rPr lang="en-US" sz="2000" dirty="0" smtClean="0"/>
              <a:t>).</a:t>
            </a:r>
            <a:endParaRPr lang="en-US" sz="2200" dirty="0"/>
          </a:p>
          <a:p>
            <a:endParaRPr lang="en-US" dirty="0"/>
          </a:p>
          <a:p>
            <a:endParaRPr lang="en-US" dirty="0"/>
          </a:p>
        </p:txBody>
      </p:sp>
      <p:sp>
        <p:nvSpPr>
          <p:cNvPr id="3" name="Slide Number Placeholder 2"/>
          <p:cNvSpPr>
            <a:spLocks noGrp="1"/>
          </p:cNvSpPr>
          <p:nvPr>
            <p:ph type="sldNum" sz="quarter" idx="4"/>
          </p:nvPr>
        </p:nvSpPr>
        <p:spPr/>
        <p:txBody>
          <a:bodyPr/>
          <a:lstStyle/>
          <a:p>
            <a:pPr>
              <a:defRPr/>
            </a:pPr>
            <a:fld id="{1081A49A-5B14-409F-93CB-CEF6A4DEA4DC}" type="slidenum">
              <a:rPr lang="en-US" smtClean="0"/>
              <a:pPr>
                <a:defRPr/>
              </a:pPr>
              <a:t>24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934616"/>
            <a:ext cx="1280688" cy="884784"/>
          </a:xfrm>
          <a:prstGeom prst="rect">
            <a:avLst/>
          </a:prstGeo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0" y="76200"/>
            <a:ext cx="1523739" cy="1716254"/>
          </a:xfrm>
          <a:prstGeom prst="rect">
            <a:avLst/>
          </a:prstGeom>
        </p:spPr>
      </p:pic>
      <p:sp>
        <p:nvSpPr>
          <p:cNvPr id="5" name="AutoShape 10"/>
          <p:cNvSpPr>
            <a:spLocks noChangeArrowheads="1"/>
          </p:cNvSpPr>
          <p:nvPr/>
        </p:nvSpPr>
        <p:spPr bwMode="auto">
          <a:xfrm>
            <a:off x="6553200" y="76200"/>
            <a:ext cx="2509838" cy="1447800"/>
          </a:xfrm>
          <a:prstGeom prst="wedgeRectCallout">
            <a:avLst>
              <a:gd name="adj1" fmla="val -20107"/>
              <a:gd name="adj2" fmla="val 49150"/>
            </a:avLst>
          </a:prstGeom>
          <a:solidFill>
            <a:srgbClr val="FFFF99"/>
          </a:solidFill>
          <a:ln w="9525">
            <a:solidFill>
              <a:schemeClr val="accent2"/>
            </a:solidFill>
            <a:miter lim="800000"/>
            <a:headEnd/>
            <a:tailEnd/>
          </a:ln>
        </p:spPr>
        <p:txBody>
          <a:bodyPr/>
          <a:lstStyle/>
          <a:p>
            <a:pPr algn="ctr"/>
            <a:r>
              <a:rPr lang="en-US" sz="1600" dirty="0" smtClean="0">
                <a:latin typeface="+mn-lt"/>
              </a:rPr>
              <a:t>Jensen’s Inequality  for convex functions: </a:t>
            </a:r>
          </a:p>
          <a:p>
            <a:pPr algn="ctr"/>
            <a:r>
              <a:rPr lang="en-US" sz="1600" dirty="0" smtClean="0">
                <a:latin typeface="+mn-lt"/>
              </a:rPr>
              <a:t>E(f(x)) </a:t>
            </a:r>
            <a:r>
              <a:rPr lang="en-US" sz="1600" dirty="0" smtClean="0">
                <a:latin typeface="cmsy10"/>
              </a:rPr>
              <a:t>¸</a:t>
            </a:r>
            <a:r>
              <a:rPr lang="en-US" sz="1600" dirty="0" smtClean="0">
                <a:latin typeface="+mn-lt"/>
              </a:rPr>
              <a:t> f(E(x)) </a:t>
            </a:r>
          </a:p>
          <a:p>
            <a:pPr algn="ctr"/>
            <a:r>
              <a:rPr lang="en-US" sz="1600" dirty="0" smtClean="0">
                <a:latin typeface="+mn-lt"/>
              </a:rPr>
              <a:t>But log is concave, so </a:t>
            </a:r>
          </a:p>
          <a:p>
            <a:pPr algn="ctr"/>
            <a:r>
              <a:rPr lang="en-US" sz="1600" dirty="0" smtClean="0"/>
              <a:t>E(log(x</a:t>
            </a:r>
            <a:r>
              <a:rPr lang="en-US" sz="1600" dirty="0"/>
              <a:t>)) </a:t>
            </a:r>
            <a:r>
              <a:rPr lang="en-US" sz="1600" dirty="0" smtClean="0">
                <a:latin typeface="cmsy10"/>
              </a:rPr>
              <a:t>·</a:t>
            </a:r>
            <a:r>
              <a:rPr lang="en-US" sz="1600" dirty="0" smtClean="0"/>
              <a:t> log (E(x</a:t>
            </a:r>
            <a:r>
              <a:rPr lang="en-US" sz="1600" dirty="0"/>
              <a:t>)) </a:t>
            </a:r>
          </a:p>
          <a:p>
            <a:pPr algn="ctr"/>
            <a:endParaRPr lang="en-US" sz="1600" dirty="0" smtClean="0">
              <a:latin typeface="+mn-lt"/>
            </a:endParaRPr>
          </a:p>
          <a:p>
            <a:pPr algn="ctr"/>
            <a:endParaRPr lang="en-US" sz="1600" dirty="0">
              <a:latin typeface="+mn-lt"/>
            </a:endParaRPr>
          </a:p>
          <a:p>
            <a:pPr algn="ctr"/>
            <a:endParaRPr lang="en-US" sz="1600" dirty="0" smtClean="0">
              <a:latin typeface="+mn-lt"/>
            </a:endParaRPr>
          </a:p>
          <a:p>
            <a:pPr algn="ctr"/>
            <a:endParaRPr lang="en-US" sz="1600" dirty="0">
              <a:latin typeface="+mn-lt"/>
            </a:endParaRPr>
          </a:p>
          <a:p>
            <a:pPr algn="ctr"/>
            <a:endParaRPr lang="en-US" sz="1600" dirty="0" smtClean="0">
              <a:latin typeface="+mn-lt"/>
            </a:endParaRPr>
          </a:p>
        </p:txBody>
      </p:sp>
    </p:spTree>
    <p:extLst>
      <p:ext uri="{BB962C8B-B14F-4D97-AF65-F5344CB8AC3E}">
        <p14:creationId xmlns:p14="http://schemas.microsoft.com/office/powerpoint/2010/main" val="362663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General Setting (3)</a:t>
            </a:r>
            <a:endParaRPr lang="en-US" dirty="0"/>
          </a:p>
        </p:txBody>
      </p:sp>
      <p:sp>
        <p:nvSpPr>
          <p:cNvPr id="4" name="Content Placeholder 3"/>
          <p:cNvSpPr>
            <a:spLocks noGrp="1"/>
          </p:cNvSpPr>
          <p:nvPr>
            <p:ph idx="1"/>
          </p:nvPr>
        </p:nvSpPr>
        <p:spPr/>
        <p:txBody>
          <a:bodyPr/>
          <a:lstStyle/>
          <a:p>
            <a:r>
              <a:rPr lang="en-US" sz="2000" dirty="0" smtClean="0"/>
              <a:t>EM now continues iteratively, as a gradient accent algorithm, where we choose </a:t>
            </a:r>
            <a:r>
              <a:rPr lang="en-US" sz="2000" dirty="0" smtClean="0">
                <a:solidFill>
                  <a:srgbClr val="0000FF"/>
                </a:solidFill>
              </a:rPr>
              <a:t>q = p(</a:t>
            </a:r>
            <a:r>
              <a:rPr lang="en-US" sz="2000" dirty="0" err="1" smtClean="0">
                <a:solidFill>
                  <a:srgbClr val="0000FF"/>
                </a:solidFill>
              </a:rPr>
              <a:t>z|x</a:t>
            </a:r>
            <a:r>
              <a:rPr lang="en-US" sz="2000" dirty="0" smtClean="0">
                <a:solidFill>
                  <a:srgbClr val="0000FF"/>
                </a:solidFill>
              </a:rPr>
              <a:t>, </a:t>
            </a:r>
            <a:r>
              <a:rPr lang="en-US" sz="2000" dirty="0" smtClean="0">
                <a:solidFill>
                  <a:srgbClr val="0000FF"/>
                </a:solidFill>
                <a:latin typeface="cmmi10"/>
              </a:rPr>
              <a:t>µ</a:t>
            </a:r>
            <a:r>
              <a:rPr lang="en-US" sz="2000" dirty="0" smtClean="0">
                <a:solidFill>
                  <a:srgbClr val="0000FF"/>
                </a:solidFill>
              </a:rPr>
              <a:t>). </a:t>
            </a:r>
          </a:p>
          <a:p>
            <a:r>
              <a:rPr lang="en-US" sz="2000" dirty="0" smtClean="0"/>
              <a:t>At the t-</a:t>
            </a:r>
            <a:r>
              <a:rPr lang="en-US" sz="2000" dirty="0" err="1" smtClean="0"/>
              <a:t>th</a:t>
            </a:r>
            <a:r>
              <a:rPr lang="en-US" sz="2000" dirty="0" smtClean="0"/>
              <a:t> step, we </a:t>
            </a:r>
            <a:r>
              <a:rPr lang="en-US" sz="2000" dirty="0"/>
              <a:t>have </a:t>
            </a:r>
            <a:r>
              <a:rPr lang="en-US" sz="2000" dirty="0">
                <a:solidFill>
                  <a:srgbClr val="0000FF"/>
                </a:solidFill>
              </a:rPr>
              <a:t>q</a:t>
            </a:r>
            <a:r>
              <a:rPr lang="en-US" sz="2000" baseline="30000" dirty="0" smtClean="0">
                <a:solidFill>
                  <a:srgbClr val="0000FF"/>
                </a:solidFill>
                <a:latin typeface="Calibri"/>
              </a:rPr>
              <a:t>(t)</a:t>
            </a:r>
            <a:r>
              <a:rPr lang="en-US" sz="2000" dirty="0" smtClean="0"/>
              <a:t> and </a:t>
            </a:r>
            <a:r>
              <a:rPr lang="en-US" sz="2000" dirty="0">
                <a:solidFill>
                  <a:srgbClr val="0000FF"/>
                </a:solidFill>
                <a:latin typeface="cmmi10"/>
              </a:rPr>
              <a:t>µ</a:t>
            </a:r>
            <a:r>
              <a:rPr lang="en-US" sz="2000" baseline="30000" dirty="0" smtClean="0">
                <a:solidFill>
                  <a:srgbClr val="0000FF"/>
                </a:solidFill>
                <a:latin typeface="Calibri"/>
              </a:rPr>
              <a:t>(t)</a:t>
            </a:r>
            <a:r>
              <a:rPr lang="en-US" sz="2000" dirty="0" smtClean="0"/>
              <a:t>.</a:t>
            </a:r>
          </a:p>
          <a:p>
            <a:r>
              <a:rPr lang="en-US" sz="2000" dirty="0" smtClean="0">
                <a:solidFill>
                  <a:srgbClr val="FF0000"/>
                </a:solidFill>
              </a:rPr>
              <a:t>E-Step:</a:t>
            </a:r>
            <a:r>
              <a:rPr lang="en-US" sz="2000" dirty="0" smtClean="0"/>
              <a:t> update the posterior </a:t>
            </a:r>
            <a:r>
              <a:rPr lang="en-US" sz="2000" dirty="0" smtClean="0">
                <a:solidFill>
                  <a:srgbClr val="0000FF"/>
                </a:solidFill>
              </a:rPr>
              <a:t>q</a:t>
            </a:r>
            <a:r>
              <a:rPr lang="en-US" sz="2000" dirty="0" smtClean="0"/>
              <a:t>, while holding </a:t>
            </a:r>
            <a:r>
              <a:rPr lang="en-US" sz="2000" dirty="0">
                <a:solidFill>
                  <a:srgbClr val="0000FF"/>
                </a:solidFill>
                <a:latin typeface="cmmi10"/>
              </a:rPr>
              <a:t>µ</a:t>
            </a:r>
            <a:r>
              <a:rPr lang="en-US" sz="2000" baseline="30000" dirty="0">
                <a:solidFill>
                  <a:srgbClr val="0000FF"/>
                </a:solidFill>
              </a:rPr>
              <a:t>(t</a:t>
            </a:r>
            <a:r>
              <a:rPr lang="en-US" sz="2000" baseline="30000" dirty="0" smtClean="0">
                <a:solidFill>
                  <a:srgbClr val="0000FF"/>
                </a:solidFill>
              </a:rPr>
              <a:t>)</a:t>
            </a:r>
            <a:r>
              <a:rPr lang="en-US" sz="2000" baseline="30000" dirty="0" smtClean="0"/>
              <a:t> </a:t>
            </a:r>
            <a:r>
              <a:rPr lang="en-US" sz="2000" dirty="0" smtClean="0"/>
              <a:t> fixed: </a:t>
            </a:r>
          </a:p>
          <a:p>
            <a:pPr marL="0" indent="0">
              <a:buNone/>
            </a:pPr>
            <a:r>
              <a:rPr lang="en-US" sz="2000" dirty="0" smtClean="0"/>
              <a:t>          </a:t>
            </a:r>
            <a:r>
              <a:rPr lang="en-US" sz="2000" dirty="0" smtClean="0">
                <a:solidFill>
                  <a:srgbClr val="0000FF"/>
                </a:solidFill>
              </a:rPr>
              <a:t>q</a:t>
            </a:r>
            <a:r>
              <a:rPr lang="en-US" sz="2000" baseline="30000" dirty="0" smtClean="0">
                <a:solidFill>
                  <a:srgbClr val="0000FF"/>
                </a:solidFill>
              </a:rPr>
              <a:t>(t+1)</a:t>
            </a:r>
            <a:r>
              <a:rPr lang="en-US" sz="2000" dirty="0" smtClean="0">
                <a:solidFill>
                  <a:srgbClr val="0000FF"/>
                </a:solidFill>
              </a:rPr>
              <a:t> = </a:t>
            </a:r>
            <a:r>
              <a:rPr lang="en-US" sz="2000" dirty="0" err="1" smtClean="0">
                <a:solidFill>
                  <a:srgbClr val="0000FF"/>
                </a:solidFill>
              </a:rPr>
              <a:t>argmax</a:t>
            </a:r>
            <a:r>
              <a:rPr lang="en-US" sz="2000" baseline="-25000" dirty="0" err="1" smtClean="0">
                <a:solidFill>
                  <a:srgbClr val="0000FF"/>
                </a:solidFill>
                <a:latin typeface="Calibri"/>
              </a:rPr>
              <a:t>q</a:t>
            </a:r>
            <a:r>
              <a:rPr lang="en-US" sz="2000" dirty="0" smtClean="0">
                <a:solidFill>
                  <a:srgbClr val="0000FF"/>
                </a:solidFill>
              </a:rPr>
              <a:t> L(q, </a:t>
            </a:r>
            <a:r>
              <a:rPr lang="en-US" sz="2000" dirty="0" smtClean="0">
                <a:solidFill>
                  <a:srgbClr val="0000FF"/>
                </a:solidFill>
                <a:latin typeface="cmmi10"/>
              </a:rPr>
              <a:t>µ</a:t>
            </a:r>
            <a:r>
              <a:rPr lang="en-US" sz="2000" baseline="30000" dirty="0" smtClean="0">
                <a:solidFill>
                  <a:srgbClr val="0000FF"/>
                </a:solidFill>
              </a:rPr>
              <a:t>(t)</a:t>
            </a:r>
            <a:r>
              <a:rPr lang="en-US" sz="2000" dirty="0" smtClean="0">
                <a:solidFill>
                  <a:srgbClr val="0000FF"/>
                </a:solidFill>
              </a:rPr>
              <a:t>) =  p(</a:t>
            </a:r>
            <a:r>
              <a:rPr lang="en-US" sz="2000" dirty="0" err="1" smtClean="0">
                <a:solidFill>
                  <a:srgbClr val="0000FF"/>
                </a:solidFill>
              </a:rPr>
              <a:t>z|x</a:t>
            </a:r>
            <a:r>
              <a:rPr lang="en-US" sz="2000" dirty="0">
                <a:solidFill>
                  <a:srgbClr val="0000FF"/>
                </a:solidFill>
              </a:rPr>
              <a:t>, </a:t>
            </a:r>
            <a:r>
              <a:rPr lang="en-US" sz="2000" dirty="0">
                <a:solidFill>
                  <a:srgbClr val="0000FF"/>
                </a:solidFill>
                <a:latin typeface="cmmi10"/>
              </a:rPr>
              <a:t>µ</a:t>
            </a:r>
            <a:r>
              <a:rPr lang="en-US" sz="2000" baseline="30000" dirty="0">
                <a:solidFill>
                  <a:srgbClr val="0000FF"/>
                </a:solidFill>
              </a:rPr>
              <a:t>(t</a:t>
            </a:r>
            <a:r>
              <a:rPr lang="en-US" sz="2000" baseline="30000" dirty="0" smtClean="0">
                <a:solidFill>
                  <a:srgbClr val="0000FF"/>
                </a:solidFill>
              </a:rPr>
              <a:t>)</a:t>
            </a:r>
            <a:r>
              <a:rPr lang="en-US" sz="2000" dirty="0" smtClean="0">
                <a:solidFill>
                  <a:srgbClr val="0000FF"/>
                </a:solidFill>
              </a:rPr>
              <a:t>). </a:t>
            </a:r>
          </a:p>
          <a:p>
            <a:r>
              <a:rPr lang="en-US" sz="2000" dirty="0" smtClean="0">
                <a:solidFill>
                  <a:srgbClr val="FF0000"/>
                </a:solidFill>
              </a:rPr>
              <a:t>M-Step: </a:t>
            </a:r>
            <a:r>
              <a:rPr lang="en-US" sz="2000" dirty="0" smtClean="0"/>
              <a:t>update the model parameters to maximize the expected complete log-likelihood function:</a:t>
            </a:r>
          </a:p>
          <a:p>
            <a:pPr marL="0" indent="0">
              <a:buNone/>
            </a:pPr>
            <a:r>
              <a:rPr lang="en-US" sz="2000" dirty="0" smtClean="0">
                <a:latin typeface="cmmi10"/>
              </a:rPr>
              <a:t>       </a:t>
            </a:r>
            <a:r>
              <a:rPr lang="en-US" sz="2000" dirty="0" smtClean="0">
                <a:solidFill>
                  <a:srgbClr val="0000FF"/>
                </a:solidFill>
                <a:latin typeface="cmmi10"/>
              </a:rPr>
              <a:t>µ</a:t>
            </a:r>
            <a:r>
              <a:rPr lang="en-US" sz="2000" baseline="30000" dirty="0" smtClean="0">
                <a:solidFill>
                  <a:srgbClr val="0000FF"/>
                </a:solidFill>
              </a:rPr>
              <a:t>(t+1)</a:t>
            </a:r>
            <a:r>
              <a:rPr lang="en-US" sz="2000" dirty="0" smtClean="0">
                <a:solidFill>
                  <a:srgbClr val="0000FF"/>
                </a:solidFill>
              </a:rPr>
              <a:t> </a:t>
            </a:r>
            <a:r>
              <a:rPr lang="en-US" sz="2000" dirty="0">
                <a:solidFill>
                  <a:srgbClr val="0000FF"/>
                </a:solidFill>
              </a:rPr>
              <a:t>= </a:t>
            </a:r>
            <a:r>
              <a:rPr lang="en-US" sz="2000" dirty="0" err="1" smtClean="0">
                <a:solidFill>
                  <a:srgbClr val="0000FF"/>
                </a:solidFill>
              </a:rPr>
              <a:t>argmax</a:t>
            </a:r>
            <a:r>
              <a:rPr lang="en-US" sz="2000" baseline="-25000" dirty="0" smtClean="0">
                <a:solidFill>
                  <a:srgbClr val="0000FF"/>
                </a:solidFill>
                <a:latin typeface="cmmi10"/>
              </a:rPr>
              <a:t>µ</a:t>
            </a:r>
            <a:r>
              <a:rPr lang="en-US" sz="2000" dirty="0" smtClean="0">
                <a:solidFill>
                  <a:srgbClr val="0000FF"/>
                </a:solidFill>
              </a:rPr>
              <a:t>  L(</a:t>
            </a:r>
            <a:r>
              <a:rPr lang="en-US" sz="2000" dirty="0">
                <a:solidFill>
                  <a:srgbClr val="0000FF"/>
                </a:solidFill>
              </a:rPr>
              <a:t>q</a:t>
            </a:r>
            <a:r>
              <a:rPr lang="en-US" sz="2000" baseline="30000" dirty="0">
                <a:solidFill>
                  <a:srgbClr val="0000FF"/>
                </a:solidFill>
              </a:rPr>
              <a:t>(t+1)</a:t>
            </a:r>
            <a:r>
              <a:rPr lang="en-US" sz="2000" dirty="0" smtClean="0">
                <a:solidFill>
                  <a:srgbClr val="0000FF"/>
                </a:solidFill>
              </a:rPr>
              <a:t>, </a:t>
            </a:r>
            <a:r>
              <a:rPr lang="en-US" sz="2000" dirty="0" smtClean="0">
                <a:solidFill>
                  <a:srgbClr val="0000FF"/>
                </a:solidFill>
                <a:latin typeface="cmmi10"/>
              </a:rPr>
              <a:t>µ</a:t>
            </a:r>
            <a:r>
              <a:rPr lang="en-US" sz="2000" dirty="0" smtClean="0">
                <a:solidFill>
                  <a:srgbClr val="0000FF"/>
                </a:solidFill>
              </a:rPr>
              <a:t>) </a:t>
            </a:r>
          </a:p>
          <a:p>
            <a:pPr marL="0" indent="0">
              <a:buNone/>
            </a:pPr>
            <a:r>
              <a:rPr lang="en-US" sz="2000" dirty="0" smtClean="0"/>
              <a:t>To wrap it up, with the right </a:t>
            </a:r>
            <a:r>
              <a:rPr lang="en-US" sz="2000" dirty="0" smtClean="0">
                <a:solidFill>
                  <a:srgbClr val="0000FF"/>
                </a:solidFill>
              </a:rPr>
              <a:t>q</a:t>
            </a:r>
            <a:r>
              <a:rPr lang="en-US" sz="2000" dirty="0" smtClean="0"/>
              <a:t>:   </a:t>
            </a:r>
          </a:p>
          <a:p>
            <a:r>
              <a:rPr lang="en-US" sz="1800" dirty="0">
                <a:solidFill>
                  <a:srgbClr val="FF0000"/>
                </a:solidFill>
              </a:rPr>
              <a:t>L(</a:t>
            </a:r>
            <a:r>
              <a:rPr lang="en-US" sz="1800" dirty="0">
                <a:solidFill>
                  <a:srgbClr val="FF0000"/>
                </a:solidFill>
                <a:latin typeface="cmmi10"/>
              </a:rPr>
              <a:t>µ</a:t>
            </a:r>
            <a:r>
              <a:rPr lang="en-US" sz="1800" dirty="0">
                <a:solidFill>
                  <a:srgbClr val="FF0000"/>
                </a:solidFill>
              </a:rPr>
              <a:t>, q) </a:t>
            </a:r>
            <a:r>
              <a:rPr lang="en-US" sz="1800" dirty="0"/>
              <a:t>= </a:t>
            </a:r>
            <a:r>
              <a:rPr lang="en-US" sz="1800" dirty="0" err="1">
                <a:latin typeface="Tahoma"/>
              </a:rPr>
              <a:t>E</a:t>
            </a:r>
            <a:r>
              <a:rPr lang="en-US" sz="1800" baseline="-25000" dirty="0" err="1"/>
              <a:t>q</a:t>
            </a:r>
            <a:r>
              <a:rPr lang="en-US" sz="1800" dirty="0"/>
              <a:t> log [p(z|</a:t>
            </a:r>
            <a:r>
              <a:rPr lang="en-US" sz="1800" dirty="0">
                <a:latin typeface="cmmi10"/>
              </a:rPr>
              <a:t>µ</a:t>
            </a:r>
            <a:r>
              <a:rPr lang="en-US" sz="1800" dirty="0"/>
              <a:t>) p(</a:t>
            </a:r>
            <a:r>
              <a:rPr lang="en-US" sz="1800" dirty="0" err="1"/>
              <a:t>x|z</a:t>
            </a:r>
            <a:r>
              <a:rPr lang="en-US" sz="1800" dirty="0"/>
              <a:t>,</a:t>
            </a:r>
            <a:r>
              <a:rPr lang="en-US" sz="1800" dirty="0">
                <a:latin typeface="cmmi10"/>
              </a:rPr>
              <a:t>µ</a:t>
            </a:r>
            <a:r>
              <a:rPr lang="en-US" sz="1800" dirty="0"/>
              <a:t>) /</a:t>
            </a:r>
            <a:r>
              <a:rPr lang="en-US" sz="1800" dirty="0">
                <a:solidFill>
                  <a:srgbClr val="0000FF"/>
                </a:solidFill>
              </a:rPr>
              <a:t>q(z</a:t>
            </a:r>
            <a:r>
              <a:rPr lang="en-US" sz="1800" dirty="0" smtClean="0">
                <a:solidFill>
                  <a:srgbClr val="0000FF"/>
                </a:solidFill>
              </a:rPr>
              <a:t>)</a:t>
            </a:r>
            <a:r>
              <a:rPr lang="en-US" sz="1800" dirty="0" smtClean="0"/>
              <a:t>] </a:t>
            </a:r>
          </a:p>
          <a:p>
            <a:pPr marL="0" indent="0">
              <a:buNone/>
            </a:pPr>
            <a:r>
              <a:rPr lang="en-US" sz="1800" dirty="0"/>
              <a:t> </a:t>
            </a:r>
            <a:r>
              <a:rPr lang="en-US" sz="1800" dirty="0" smtClean="0"/>
              <a:t>                 = </a:t>
            </a:r>
            <a:r>
              <a:rPr lang="en-US" sz="1800" dirty="0">
                <a:latin typeface="Symbol"/>
                <a:sym typeface="Symbol"/>
              </a:rPr>
              <a:t></a:t>
            </a:r>
            <a:r>
              <a:rPr lang="en-US" sz="1800" baseline="-25000" dirty="0" smtClean="0">
                <a:sym typeface="Symbol"/>
              </a:rPr>
              <a:t>z </a:t>
            </a:r>
            <a:r>
              <a:rPr lang="en-US" sz="1800" dirty="0" smtClean="0">
                <a:solidFill>
                  <a:srgbClr val="0000FF"/>
                </a:solidFill>
                <a:latin typeface="Tahoma"/>
              </a:rPr>
              <a:t>p(</a:t>
            </a:r>
            <a:r>
              <a:rPr lang="en-US" sz="1800" dirty="0" err="1" smtClean="0">
                <a:solidFill>
                  <a:srgbClr val="0000FF"/>
                </a:solidFill>
                <a:latin typeface="Tahoma"/>
              </a:rPr>
              <a:t>z|x</a:t>
            </a:r>
            <a:r>
              <a:rPr lang="en-US" sz="1800" dirty="0" smtClean="0">
                <a:solidFill>
                  <a:srgbClr val="0000FF"/>
                </a:solidFill>
                <a:latin typeface="Tahoma"/>
              </a:rPr>
              <a:t>, </a:t>
            </a:r>
            <a:r>
              <a:rPr lang="en-US" sz="1800" dirty="0" smtClean="0">
                <a:solidFill>
                  <a:srgbClr val="0000FF"/>
                </a:solidFill>
                <a:latin typeface="cmmi10"/>
              </a:rPr>
              <a:t>µ</a:t>
            </a:r>
            <a:r>
              <a:rPr lang="en-US" sz="1800" dirty="0">
                <a:solidFill>
                  <a:srgbClr val="0000FF"/>
                </a:solidFill>
              </a:rPr>
              <a:t>) </a:t>
            </a:r>
            <a:r>
              <a:rPr lang="en-US" sz="1800" dirty="0" smtClean="0"/>
              <a:t>log [p(x, z|</a:t>
            </a:r>
            <a:r>
              <a:rPr lang="en-US" sz="1800" dirty="0" smtClean="0">
                <a:latin typeface="cmmi10"/>
              </a:rPr>
              <a:t>µ</a:t>
            </a:r>
            <a:r>
              <a:rPr lang="en-US" sz="1800" dirty="0" smtClean="0"/>
              <a:t>)/</a:t>
            </a:r>
            <a:r>
              <a:rPr lang="en-US" sz="1800" dirty="0" smtClean="0">
                <a:solidFill>
                  <a:srgbClr val="0000FF"/>
                </a:solidFill>
                <a:latin typeface="Tahoma"/>
              </a:rPr>
              <a:t>p(</a:t>
            </a:r>
            <a:r>
              <a:rPr lang="en-US" sz="1800" dirty="0" err="1" smtClean="0">
                <a:solidFill>
                  <a:srgbClr val="0000FF"/>
                </a:solidFill>
                <a:latin typeface="Tahoma"/>
              </a:rPr>
              <a:t>z|x</a:t>
            </a:r>
            <a:r>
              <a:rPr lang="en-US" sz="1800" dirty="0">
                <a:solidFill>
                  <a:srgbClr val="0000FF"/>
                </a:solidFill>
                <a:latin typeface="Tahoma"/>
              </a:rPr>
              <a:t>, </a:t>
            </a:r>
            <a:r>
              <a:rPr lang="en-US" sz="1800" dirty="0">
                <a:solidFill>
                  <a:srgbClr val="0000FF"/>
                </a:solidFill>
                <a:latin typeface="cmmi10"/>
              </a:rPr>
              <a:t>µ</a:t>
            </a:r>
            <a:r>
              <a:rPr lang="en-US" sz="1800" dirty="0" smtClean="0"/>
              <a:t>)] = </a:t>
            </a:r>
          </a:p>
          <a:p>
            <a:pPr marL="0" indent="0">
              <a:buNone/>
            </a:pPr>
            <a:r>
              <a:rPr lang="en-US" sz="1800" dirty="0" smtClean="0"/>
              <a:t>                   = </a:t>
            </a:r>
            <a:r>
              <a:rPr lang="en-US" sz="1800" dirty="0">
                <a:latin typeface="Symbol"/>
                <a:sym typeface="Symbol"/>
              </a:rPr>
              <a:t></a:t>
            </a:r>
            <a:r>
              <a:rPr lang="en-US" sz="1800" baseline="-25000" dirty="0">
                <a:sym typeface="Symbol"/>
              </a:rPr>
              <a:t>z </a:t>
            </a:r>
            <a:r>
              <a:rPr lang="en-US" sz="1800" dirty="0">
                <a:solidFill>
                  <a:srgbClr val="0000FF"/>
                </a:solidFill>
                <a:latin typeface="Tahoma"/>
              </a:rPr>
              <a:t>p(</a:t>
            </a:r>
            <a:r>
              <a:rPr lang="en-US" sz="1800" dirty="0" err="1">
                <a:solidFill>
                  <a:srgbClr val="0000FF"/>
                </a:solidFill>
                <a:latin typeface="Tahoma"/>
              </a:rPr>
              <a:t>z|x</a:t>
            </a:r>
            <a:r>
              <a:rPr lang="en-US" sz="1800" dirty="0">
                <a:solidFill>
                  <a:srgbClr val="0000FF"/>
                </a:solidFill>
                <a:latin typeface="Tahoma"/>
              </a:rPr>
              <a:t>, </a:t>
            </a:r>
            <a:r>
              <a:rPr lang="en-US" sz="1800" dirty="0">
                <a:solidFill>
                  <a:srgbClr val="0000FF"/>
                </a:solidFill>
                <a:latin typeface="cmmi10"/>
              </a:rPr>
              <a:t>µ</a:t>
            </a:r>
            <a:r>
              <a:rPr lang="en-US" sz="1800" dirty="0">
                <a:solidFill>
                  <a:srgbClr val="0000FF"/>
                </a:solidFill>
              </a:rPr>
              <a:t>) </a:t>
            </a:r>
            <a:r>
              <a:rPr lang="en-US" sz="1800" dirty="0"/>
              <a:t>log [p(x, z|</a:t>
            </a:r>
            <a:r>
              <a:rPr lang="en-US" sz="1800" dirty="0">
                <a:latin typeface="cmmi10"/>
              </a:rPr>
              <a:t>µ</a:t>
            </a:r>
            <a:r>
              <a:rPr lang="en-US" sz="1800" dirty="0" smtClean="0"/>
              <a:t>) p(x|</a:t>
            </a:r>
            <a:r>
              <a:rPr lang="en-US" sz="1800" dirty="0" smtClean="0">
                <a:latin typeface="cmmi10"/>
              </a:rPr>
              <a:t>µ</a:t>
            </a:r>
            <a:r>
              <a:rPr lang="en-US" sz="1800" dirty="0" smtClean="0"/>
              <a:t>)/</a:t>
            </a:r>
            <a:r>
              <a:rPr lang="en-US" sz="1800" dirty="0" smtClean="0">
                <a:solidFill>
                  <a:srgbClr val="0000FF"/>
                </a:solidFill>
                <a:latin typeface="Tahoma"/>
              </a:rPr>
              <a:t>p(z, x|</a:t>
            </a:r>
            <a:r>
              <a:rPr lang="en-US" sz="1800" dirty="0" smtClean="0">
                <a:solidFill>
                  <a:srgbClr val="0000FF"/>
                </a:solidFill>
                <a:latin typeface="cmmi10"/>
              </a:rPr>
              <a:t>µ</a:t>
            </a:r>
            <a:r>
              <a:rPr lang="en-US" sz="1800" dirty="0"/>
              <a:t>)] = </a:t>
            </a:r>
            <a:endParaRPr lang="en-US" sz="1800" dirty="0" smtClean="0"/>
          </a:p>
          <a:p>
            <a:pPr marL="0" indent="0">
              <a:buNone/>
            </a:pPr>
            <a:r>
              <a:rPr lang="en-US" sz="1800" dirty="0" smtClean="0"/>
              <a:t>                   = </a:t>
            </a:r>
            <a:r>
              <a:rPr lang="en-US" sz="1800" dirty="0">
                <a:latin typeface="Symbol"/>
                <a:sym typeface="Symbol"/>
              </a:rPr>
              <a:t></a:t>
            </a:r>
            <a:r>
              <a:rPr lang="en-US" sz="1800" baseline="-25000" dirty="0">
                <a:sym typeface="Symbol"/>
              </a:rPr>
              <a:t>z </a:t>
            </a:r>
            <a:r>
              <a:rPr lang="en-US" sz="1800" dirty="0">
                <a:solidFill>
                  <a:srgbClr val="0000FF"/>
                </a:solidFill>
                <a:latin typeface="Tahoma"/>
              </a:rPr>
              <a:t>p(</a:t>
            </a:r>
            <a:r>
              <a:rPr lang="en-US" sz="1800" dirty="0" err="1">
                <a:solidFill>
                  <a:srgbClr val="0000FF"/>
                </a:solidFill>
                <a:latin typeface="Tahoma"/>
              </a:rPr>
              <a:t>z|x</a:t>
            </a:r>
            <a:r>
              <a:rPr lang="en-US" sz="1800" dirty="0">
                <a:solidFill>
                  <a:srgbClr val="0000FF"/>
                </a:solidFill>
                <a:latin typeface="Tahoma"/>
              </a:rPr>
              <a:t>, </a:t>
            </a:r>
            <a:r>
              <a:rPr lang="en-US" sz="1800" dirty="0">
                <a:solidFill>
                  <a:srgbClr val="0000FF"/>
                </a:solidFill>
                <a:latin typeface="cmmi10"/>
              </a:rPr>
              <a:t>µ</a:t>
            </a:r>
            <a:r>
              <a:rPr lang="en-US" sz="1800" dirty="0">
                <a:solidFill>
                  <a:srgbClr val="0000FF"/>
                </a:solidFill>
              </a:rPr>
              <a:t>) </a:t>
            </a:r>
            <a:r>
              <a:rPr lang="en-US" sz="1800" dirty="0"/>
              <a:t>log </a:t>
            </a:r>
            <a:r>
              <a:rPr lang="en-US" sz="1800" dirty="0" smtClean="0"/>
              <a:t>[p(x|</a:t>
            </a:r>
            <a:r>
              <a:rPr lang="en-US" sz="1800" dirty="0" smtClean="0">
                <a:latin typeface="cmmi10"/>
              </a:rPr>
              <a:t>µ</a:t>
            </a:r>
            <a:r>
              <a:rPr lang="en-US" sz="1800" dirty="0" smtClean="0"/>
              <a:t>)] </a:t>
            </a:r>
            <a:r>
              <a:rPr lang="en-US" sz="1800" dirty="0"/>
              <a:t>= </a:t>
            </a:r>
            <a:r>
              <a:rPr lang="en-US" sz="1800" dirty="0" smtClean="0"/>
              <a:t>log </a:t>
            </a:r>
            <a:r>
              <a:rPr lang="en-US" sz="1800" dirty="0"/>
              <a:t>[p(x|</a:t>
            </a:r>
            <a:r>
              <a:rPr lang="en-US" sz="1800" dirty="0">
                <a:latin typeface="cmmi10"/>
              </a:rPr>
              <a:t>µ</a:t>
            </a:r>
            <a:r>
              <a:rPr lang="en-US" sz="1800" dirty="0"/>
              <a:t>)] </a:t>
            </a:r>
            <a:r>
              <a:rPr lang="en-US" sz="1800" dirty="0" smtClean="0">
                <a:latin typeface="Symbol"/>
                <a:sym typeface="Symbol"/>
              </a:rPr>
              <a:t></a:t>
            </a:r>
            <a:r>
              <a:rPr lang="en-US" sz="1800" baseline="-25000" dirty="0">
                <a:sym typeface="Symbol"/>
              </a:rPr>
              <a:t>z </a:t>
            </a:r>
            <a:r>
              <a:rPr lang="en-US" sz="1800" dirty="0">
                <a:solidFill>
                  <a:srgbClr val="0000FF"/>
                </a:solidFill>
                <a:latin typeface="Tahoma"/>
              </a:rPr>
              <a:t>p(</a:t>
            </a:r>
            <a:r>
              <a:rPr lang="en-US" sz="1800" dirty="0" err="1">
                <a:solidFill>
                  <a:srgbClr val="0000FF"/>
                </a:solidFill>
                <a:latin typeface="Tahoma"/>
              </a:rPr>
              <a:t>z|x</a:t>
            </a:r>
            <a:r>
              <a:rPr lang="en-US" sz="1800" dirty="0">
                <a:solidFill>
                  <a:srgbClr val="0000FF"/>
                </a:solidFill>
                <a:latin typeface="Tahoma"/>
              </a:rPr>
              <a:t>, </a:t>
            </a:r>
            <a:r>
              <a:rPr lang="en-US" sz="1800" dirty="0">
                <a:solidFill>
                  <a:srgbClr val="0000FF"/>
                </a:solidFill>
                <a:latin typeface="cmmi10"/>
              </a:rPr>
              <a:t>µ</a:t>
            </a:r>
            <a:r>
              <a:rPr lang="en-US" sz="1800" dirty="0">
                <a:solidFill>
                  <a:srgbClr val="0000FF"/>
                </a:solidFill>
              </a:rPr>
              <a:t>) </a:t>
            </a:r>
            <a:r>
              <a:rPr lang="en-US" sz="1800" dirty="0" smtClean="0">
                <a:solidFill>
                  <a:srgbClr val="0000FF"/>
                </a:solidFill>
              </a:rPr>
              <a:t>= </a:t>
            </a:r>
            <a:r>
              <a:rPr lang="en-US" sz="1800" dirty="0" smtClean="0">
                <a:solidFill>
                  <a:srgbClr val="FF0000"/>
                </a:solidFill>
              </a:rPr>
              <a:t>log </a:t>
            </a:r>
            <a:r>
              <a:rPr lang="en-US" sz="1800" dirty="0">
                <a:solidFill>
                  <a:srgbClr val="FF0000"/>
                </a:solidFill>
              </a:rPr>
              <a:t>[p(x|</a:t>
            </a:r>
            <a:r>
              <a:rPr lang="en-US" sz="1800" dirty="0">
                <a:solidFill>
                  <a:srgbClr val="FF0000"/>
                </a:solidFill>
                <a:latin typeface="cmmi10"/>
              </a:rPr>
              <a:t>µ</a:t>
            </a:r>
            <a:r>
              <a:rPr lang="en-US" sz="1800" dirty="0">
                <a:solidFill>
                  <a:srgbClr val="FF0000"/>
                </a:solidFill>
              </a:rPr>
              <a:t>)] </a:t>
            </a:r>
            <a:endParaRPr lang="en-US" sz="1800" dirty="0" smtClean="0">
              <a:solidFill>
                <a:srgbClr val="FF0000"/>
              </a:solidFill>
            </a:endParaRPr>
          </a:p>
          <a:p>
            <a:r>
              <a:rPr lang="en-US" sz="2000" dirty="0" smtClean="0"/>
              <a:t>So, by maximizing the objective function, we are also maximizing the log likelihood function. </a:t>
            </a:r>
          </a:p>
          <a:p>
            <a:endParaRPr lang="en-US" sz="2000" dirty="0"/>
          </a:p>
        </p:txBody>
      </p:sp>
      <p:sp>
        <p:nvSpPr>
          <p:cNvPr id="3" name="Slide Number Placeholder 2"/>
          <p:cNvSpPr>
            <a:spLocks noGrp="1"/>
          </p:cNvSpPr>
          <p:nvPr>
            <p:ph type="sldNum" sz="quarter" idx="4"/>
          </p:nvPr>
        </p:nvSpPr>
        <p:spPr/>
        <p:txBody>
          <a:bodyPr/>
          <a:lstStyle/>
          <a:p>
            <a:pPr>
              <a:defRPr/>
            </a:pPr>
            <a:fld id="{1081A49A-5B14-409F-93CB-CEF6A4DEA4DC}" type="slidenum">
              <a:rPr lang="en-US" smtClean="0"/>
              <a:pPr>
                <a:defRPr/>
              </a:pPr>
              <a:t>25</a:t>
            </a:fld>
            <a:endParaRPr lang="en-US" dirty="0"/>
          </a:p>
        </p:txBody>
      </p:sp>
      <p:sp>
        <p:nvSpPr>
          <p:cNvPr id="8" name="AutoShape 10"/>
          <p:cNvSpPr>
            <a:spLocks noChangeArrowheads="1"/>
          </p:cNvSpPr>
          <p:nvPr/>
        </p:nvSpPr>
        <p:spPr bwMode="auto">
          <a:xfrm>
            <a:off x="131884" y="32240"/>
            <a:ext cx="8554915" cy="1064574"/>
          </a:xfrm>
          <a:prstGeom prst="wedgeRectCallout">
            <a:avLst>
              <a:gd name="adj1" fmla="val -359"/>
              <a:gd name="adj2" fmla="val 107243"/>
            </a:avLst>
          </a:prstGeom>
          <a:solidFill>
            <a:srgbClr val="FFFF99"/>
          </a:solidFill>
          <a:ln w="9525">
            <a:solidFill>
              <a:schemeClr val="accent2"/>
            </a:solidFill>
            <a:miter lim="800000"/>
            <a:headEnd/>
            <a:tailEnd/>
          </a:ln>
        </p:spPr>
        <p:txBody>
          <a:bodyPr/>
          <a:lstStyle/>
          <a:p>
            <a:r>
              <a:rPr lang="en-US" sz="1600" dirty="0" smtClean="0">
                <a:latin typeface="+mn-lt"/>
              </a:rPr>
              <a:t>Other </a:t>
            </a:r>
            <a:r>
              <a:rPr lang="en-US" sz="1600" dirty="0" smtClean="0">
                <a:solidFill>
                  <a:srgbClr val="0000FF"/>
                </a:solidFill>
                <a:latin typeface="+mn-lt"/>
              </a:rPr>
              <a:t>q’</a:t>
            </a:r>
            <a:r>
              <a:rPr lang="en-US" sz="1600" dirty="0" smtClean="0">
                <a:latin typeface="+mn-lt"/>
              </a:rPr>
              <a:t>s can be chosen </a:t>
            </a:r>
            <a:r>
              <a:rPr lang="en-US" sz="1200" dirty="0" smtClean="0">
                <a:latin typeface="+mn-lt"/>
              </a:rPr>
              <a:t>[Samdani &amp; Roth2012] </a:t>
            </a:r>
            <a:r>
              <a:rPr lang="en-US" sz="1600" dirty="0" smtClean="0">
                <a:latin typeface="+mn-lt"/>
              </a:rPr>
              <a:t>to give other EM algorithms. Specifically, you can choose a </a:t>
            </a:r>
            <a:r>
              <a:rPr lang="en-US" sz="1600" dirty="0" smtClean="0">
                <a:solidFill>
                  <a:srgbClr val="0000FF"/>
                </a:solidFill>
                <a:latin typeface="+mn-lt"/>
              </a:rPr>
              <a:t>q</a:t>
            </a:r>
            <a:r>
              <a:rPr lang="en-US" sz="1600" dirty="0" smtClean="0">
                <a:latin typeface="+mn-lt"/>
              </a:rPr>
              <a:t> that chooses </a:t>
            </a:r>
            <a:r>
              <a:rPr lang="en-US" sz="1600" dirty="0" smtClean="0">
                <a:solidFill>
                  <a:srgbClr val="0000FF"/>
                </a:solidFill>
                <a:latin typeface="+mn-lt"/>
              </a:rPr>
              <a:t>the most likely z </a:t>
            </a:r>
            <a:r>
              <a:rPr lang="en-US" sz="1600" dirty="0" smtClean="0">
                <a:latin typeface="+mn-lt"/>
              </a:rPr>
              <a:t>in the E-step, and then continues to estimate the parameters (called </a:t>
            </a:r>
            <a:r>
              <a:rPr lang="en-US" sz="1600" dirty="0" smtClean="0">
                <a:solidFill>
                  <a:srgbClr val="0000FF"/>
                </a:solidFill>
                <a:latin typeface="+mn-lt"/>
              </a:rPr>
              <a:t>Truncated EM</a:t>
            </a:r>
            <a:r>
              <a:rPr lang="en-US" sz="1600" dirty="0" smtClean="0">
                <a:latin typeface="+mn-lt"/>
              </a:rPr>
              <a:t>, or </a:t>
            </a:r>
            <a:r>
              <a:rPr lang="en-US" sz="1600" dirty="0" smtClean="0">
                <a:solidFill>
                  <a:srgbClr val="0000FF"/>
                </a:solidFill>
                <a:latin typeface="+mn-lt"/>
              </a:rPr>
              <a:t>Hard EM</a:t>
            </a:r>
            <a:r>
              <a:rPr lang="en-US" sz="1600" dirty="0" smtClean="0">
                <a:latin typeface="+mn-lt"/>
              </a:rPr>
              <a:t>).</a:t>
            </a:r>
          </a:p>
          <a:p>
            <a:r>
              <a:rPr lang="en-US" sz="1600" dirty="0" smtClean="0">
                <a:latin typeface="+mn-lt"/>
              </a:rPr>
              <a:t>(Think back to the semi-supervised case)</a:t>
            </a:r>
            <a:endParaRPr lang="en-US" sz="1600" dirty="0">
              <a:latin typeface="+mn-lt"/>
            </a:endParaRPr>
          </a:p>
        </p:txBody>
      </p:sp>
      <p:cxnSp>
        <p:nvCxnSpPr>
          <p:cNvPr id="6" name="Straight Connector 5"/>
          <p:cNvCxnSpPr/>
          <p:nvPr/>
        </p:nvCxnSpPr>
        <p:spPr>
          <a:xfrm>
            <a:off x="5029200" y="51054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5455227"/>
            <a:ext cx="1737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29000" y="4800600"/>
            <a:ext cx="146304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86200" y="5105400"/>
            <a:ext cx="118872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3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par>
                                <p:cTn id="32" presetID="22" presetClass="entr" presetSubtype="2"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ea typeface="ＭＳ Ｐゴシック" pitchFamily="34" charset="-128"/>
              </a:rPr>
              <a:t>The General EM Procedure </a:t>
            </a:r>
            <a:endParaRPr lang="en-US" dirty="0" smtClean="0">
              <a:solidFill>
                <a:srgbClr val="FF00FF"/>
              </a:solidFill>
              <a:ea typeface="ＭＳ Ｐゴシック" pitchFamily="34" charset="-128"/>
            </a:endParaRPr>
          </a:p>
        </p:txBody>
      </p:sp>
      <p:sp>
        <p:nvSpPr>
          <p:cNvPr id="6" name="Content Placeholder 5"/>
          <p:cNvSpPr>
            <a:spLocks noGrp="1"/>
          </p:cNvSpPr>
          <p:nvPr>
            <p:ph idx="1"/>
          </p:nvPr>
        </p:nvSpPr>
        <p:spPr/>
        <p:txBody>
          <a:bodyPr/>
          <a:lstStyle/>
          <a:p>
            <a:endParaRPr lang="en-US"/>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26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2427"/>
            <a:ext cx="9144000" cy="4899773"/>
          </a:xfrm>
          <a:prstGeom prst="rect">
            <a:avLst/>
          </a:prstGeom>
        </p:spPr>
      </p:pic>
      <p:sp>
        <p:nvSpPr>
          <p:cNvPr id="4" name="Rectangle 3"/>
          <p:cNvSpPr/>
          <p:nvPr/>
        </p:nvSpPr>
        <p:spPr>
          <a:xfrm>
            <a:off x="8305800" y="3886200"/>
            <a:ext cx="762000" cy="457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50000"/>
                </a:solidFill>
              </a:rPr>
              <a:t>E</a:t>
            </a:r>
            <a:endParaRPr lang="en-US" dirty="0">
              <a:solidFill>
                <a:srgbClr val="050000"/>
              </a:solidFill>
            </a:endParaRPr>
          </a:p>
        </p:txBody>
      </p:sp>
      <p:sp>
        <p:nvSpPr>
          <p:cNvPr id="7" name="Rectangle 6"/>
          <p:cNvSpPr/>
          <p:nvPr/>
        </p:nvSpPr>
        <p:spPr>
          <a:xfrm>
            <a:off x="8305800" y="5486400"/>
            <a:ext cx="762000" cy="457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50000"/>
                </a:solidFill>
              </a:rPr>
              <a:t>M</a:t>
            </a:r>
            <a:endParaRPr lang="en-US" dirty="0">
              <a:solidFill>
                <a:srgbClr val="050000"/>
              </a:solidFill>
            </a:endParaRPr>
          </a:p>
        </p:txBody>
      </p:sp>
      <p:sp>
        <p:nvSpPr>
          <p:cNvPr id="5" name="Rectangle 4"/>
          <p:cNvSpPr/>
          <p:nvPr/>
        </p:nvSpPr>
        <p:spPr>
          <a:xfrm>
            <a:off x="5791200" y="2438400"/>
            <a:ext cx="1524000" cy="4572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3834245"/>
            <a:ext cx="1274618" cy="4572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5486400"/>
            <a:ext cx="817418" cy="4572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3385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ea typeface="ＭＳ Ｐゴシック" pitchFamily="34" charset="-128"/>
              </a:rPr>
              <a:t>EM Summary (so far)</a:t>
            </a:r>
            <a:endParaRPr lang="en-US" smtClean="0">
              <a:solidFill>
                <a:srgbClr val="FF00FF"/>
              </a:solidFill>
              <a:ea typeface="ＭＳ Ｐゴシック" pitchFamily="34" charset="-128"/>
            </a:endParaRPr>
          </a:p>
        </p:txBody>
      </p:sp>
      <p:sp>
        <p:nvSpPr>
          <p:cNvPr id="54275" name="Rectangle 3"/>
          <p:cNvSpPr>
            <a:spLocks noGrp="1" noChangeArrowheads="1"/>
          </p:cNvSpPr>
          <p:nvPr>
            <p:ph idx="1"/>
          </p:nvPr>
        </p:nvSpPr>
        <p:spPr/>
        <p:txBody>
          <a:bodyPr/>
          <a:lstStyle/>
          <a:p>
            <a:pPr marL="533400" indent="-533400" eaLnBrk="1" hangingPunct="1"/>
            <a:r>
              <a:rPr lang="en-US" sz="2000" dirty="0" smtClean="0">
                <a:solidFill>
                  <a:srgbClr val="000066"/>
                </a:solidFill>
                <a:ea typeface="ＭＳ Ｐゴシック" pitchFamily="34" charset="-128"/>
              </a:rPr>
              <a:t>EM is a general procedure for learning in the presence of  unobserved variables. </a:t>
            </a:r>
          </a:p>
          <a:p>
            <a:pPr marL="533400" indent="-533400" eaLnBrk="1" hangingPunct="1"/>
            <a:endParaRPr lang="en-US" sz="2000" dirty="0" smtClean="0">
              <a:solidFill>
                <a:srgbClr val="000066"/>
              </a:solidFill>
              <a:ea typeface="ＭＳ Ｐゴシック" pitchFamily="34" charset="-128"/>
            </a:endParaRPr>
          </a:p>
          <a:p>
            <a:pPr marL="533400" indent="-533400" eaLnBrk="1" hangingPunct="1"/>
            <a:r>
              <a:rPr lang="en-US" sz="2000" dirty="0" smtClean="0">
                <a:solidFill>
                  <a:srgbClr val="000066"/>
                </a:solidFill>
                <a:ea typeface="ＭＳ Ｐゴシック" pitchFamily="34" charset="-128"/>
              </a:rPr>
              <a:t>We have shown how to use it in order to estimate the most likely density function for a mixture of (Bernoulli) distributions. </a:t>
            </a:r>
          </a:p>
          <a:p>
            <a:pPr marL="533400" indent="-533400" eaLnBrk="1" hangingPunct="1"/>
            <a:r>
              <a:rPr lang="en-US" sz="2000" dirty="0" smtClean="0">
                <a:solidFill>
                  <a:srgbClr val="000066"/>
                </a:solidFill>
                <a:ea typeface="ＭＳ Ｐゴシック" pitchFamily="34" charset="-128"/>
              </a:rPr>
              <a:t>EM is an iterative algorithm that can be shown to converge to a local maximum of the likelihood function.</a:t>
            </a:r>
          </a:p>
          <a:p>
            <a:pPr marL="533400" indent="-533400" eaLnBrk="1" hangingPunct="1">
              <a:buFont typeface="Wingdings" pitchFamily="2" charset="2"/>
              <a:buNone/>
            </a:pPr>
            <a:r>
              <a:rPr lang="en-US" sz="2000" dirty="0" smtClean="0">
                <a:solidFill>
                  <a:srgbClr val="000066"/>
                </a:solidFill>
                <a:ea typeface="ＭＳ Ｐゴシック" pitchFamily="34" charset="-128"/>
              </a:rPr>
              <a:t>   </a:t>
            </a:r>
          </a:p>
          <a:p>
            <a:pPr marL="533400" indent="-533400" eaLnBrk="1" hangingPunct="1"/>
            <a:r>
              <a:rPr lang="en-US" sz="2000" dirty="0" smtClean="0">
                <a:solidFill>
                  <a:schemeClr val="hlink"/>
                </a:solidFill>
                <a:ea typeface="ＭＳ Ｐゴシック" pitchFamily="34" charset="-128"/>
              </a:rPr>
              <a:t>It depends on assuming a family of probability distributions.</a:t>
            </a:r>
          </a:p>
          <a:p>
            <a:pPr marL="533400" indent="-533400" eaLnBrk="1" hangingPunct="1"/>
            <a:r>
              <a:rPr lang="en-US" sz="2000" dirty="0" smtClean="0">
                <a:solidFill>
                  <a:schemeClr val="hlink"/>
                </a:solidFill>
                <a:ea typeface="ＭＳ Ｐゴシック" pitchFamily="34" charset="-128"/>
              </a:rPr>
              <a:t>In this sense, it is a family of algorithms. The update rules you will derive depend on the model assumed.</a:t>
            </a:r>
          </a:p>
          <a:p>
            <a:pPr marL="533400" indent="-533400" eaLnBrk="1" hangingPunct="1"/>
            <a:r>
              <a:rPr lang="en-US" sz="2000" dirty="0" smtClean="0">
                <a:solidFill>
                  <a:srgbClr val="000066"/>
                </a:solidFill>
                <a:ea typeface="ＭＳ Ｐゴシック" pitchFamily="34" charset="-128"/>
              </a:rPr>
              <a:t>It has been shown to be quite useful in practice, when the assumptions made on the probability distribution are correct,  but can fail otherwise.</a:t>
            </a: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27</a:t>
            </a:fld>
            <a:endParaRPr lang="en-US" dirty="0"/>
          </a:p>
        </p:txBody>
      </p:sp>
    </p:spTree>
    <p:extLst>
      <p:ext uri="{BB962C8B-B14F-4D97-AF65-F5344CB8AC3E}">
        <p14:creationId xmlns:p14="http://schemas.microsoft.com/office/powerpoint/2010/main" val="1703208675"/>
      </p:ext>
    </p:extLst>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ea typeface="ＭＳ Ｐゴシック" pitchFamily="34" charset="-128"/>
              </a:rPr>
              <a:t>EM Summary (so far)</a:t>
            </a:r>
            <a:endParaRPr lang="en-US" smtClean="0">
              <a:solidFill>
                <a:srgbClr val="FF00FF"/>
              </a:solidFill>
              <a:ea typeface="ＭＳ Ｐゴシック" pitchFamily="34" charset="-128"/>
            </a:endParaRPr>
          </a:p>
        </p:txBody>
      </p:sp>
      <p:sp>
        <p:nvSpPr>
          <p:cNvPr id="56323" name="Rectangle 3"/>
          <p:cNvSpPr>
            <a:spLocks noGrp="1" noChangeArrowheads="1"/>
          </p:cNvSpPr>
          <p:nvPr>
            <p:ph idx="1"/>
          </p:nvPr>
        </p:nvSpPr>
        <p:spPr/>
        <p:txBody>
          <a:bodyPr/>
          <a:lstStyle/>
          <a:p>
            <a:pPr marL="533400" indent="-533400" eaLnBrk="1" hangingPunct="1"/>
            <a:r>
              <a:rPr lang="en-US" sz="2000" dirty="0" smtClean="0">
                <a:solidFill>
                  <a:srgbClr val="000066"/>
                </a:solidFill>
                <a:ea typeface="ＭＳ Ｐゴシック" pitchFamily="34" charset="-128"/>
              </a:rPr>
              <a:t>EM is a general procedure for learning in the presence of  unobserved variables. </a:t>
            </a:r>
          </a:p>
          <a:p>
            <a:pPr marL="533400" indent="-533400" eaLnBrk="1" hangingPunct="1"/>
            <a:endParaRPr lang="en-US" sz="2000" dirty="0" smtClean="0">
              <a:solidFill>
                <a:srgbClr val="000066"/>
              </a:solidFill>
              <a:ea typeface="ＭＳ Ｐゴシック" pitchFamily="34" charset="-128"/>
            </a:endParaRPr>
          </a:p>
          <a:p>
            <a:pPr marL="533400" indent="-533400" eaLnBrk="1" hangingPunct="1"/>
            <a:r>
              <a:rPr lang="en-US" sz="2000" dirty="0" smtClean="0">
                <a:solidFill>
                  <a:srgbClr val="0000FF"/>
                </a:solidFill>
                <a:ea typeface="ＭＳ Ｐゴシック" pitchFamily="34" charset="-128"/>
              </a:rPr>
              <a:t>The (family of ) probability distribution is known</a:t>
            </a:r>
            <a:r>
              <a:rPr lang="en-US" sz="2000" dirty="0" smtClean="0">
                <a:solidFill>
                  <a:srgbClr val="000066"/>
                </a:solidFill>
                <a:ea typeface="ＭＳ Ｐゴシック" pitchFamily="34" charset="-128"/>
              </a:rPr>
              <a:t>; the problem is to estimate its parameters  </a:t>
            </a:r>
          </a:p>
          <a:p>
            <a:pPr marL="533400" indent="-533400" eaLnBrk="1" hangingPunct="1"/>
            <a:endParaRPr lang="en-US" sz="2000" dirty="0" smtClean="0">
              <a:solidFill>
                <a:srgbClr val="000066"/>
              </a:solidFill>
              <a:ea typeface="ＭＳ Ｐゴシック" pitchFamily="34" charset="-128"/>
            </a:endParaRPr>
          </a:p>
          <a:p>
            <a:pPr marL="533400" indent="-533400" eaLnBrk="1" hangingPunct="1"/>
            <a:r>
              <a:rPr lang="en-US" sz="2000" dirty="0" smtClean="0">
                <a:solidFill>
                  <a:srgbClr val="000066"/>
                </a:solidFill>
                <a:ea typeface="ＭＳ Ｐゴシック" pitchFamily="34" charset="-128"/>
              </a:rPr>
              <a:t>In the presence of hidden variables, we can often think about it as a problem of a mixture of distributions – the participating distributions are known, we need to estimate:  </a:t>
            </a:r>
          </a:p>
          <a:p>
            <a:pPr marL="933450" lvl="1" indent="-533400" eaLnBrk="1" hangingPunct="1"/>
            <a:r>
              <a:rPr lang="en-US" sz="1600" dirty="0" smtClean="0">
                <a:solidFill>
                  <a:srgbClr val="000066"/>
                </a:solidFill>
                <a:ea typeface="ＭＳ Ｐゴシック" pitchFamily="34" charset="-128"/>
              </a:rPr>
              <a:t>Parameters of the distributions </a:t>
            </a:r>
          </a:p>
          <a:p>
            <a:pPr marL="933450" lvl="1" indent="-533400" eaLnBrk="1" hangingPunct="1"/>
            <a:r>
              <a:rPr lang="en-US" sz="1600" dirty="0" smtClean="0">
                <a:solidFill>
                  <a:srgbClr val="000066"/>
                </a:solidFill>
                <a:ea typeface="ＭＳ Ｐゴシック" pitchFamily="34" charset="-128"/>
              </a:rPr>
              <a:t>The mixture policy</a:t>
            </a:r>
          </a:p>
          <a:p>
            <a:pPr marL="533400" indent="-533400" eaLnBrk="1" hangingPunct="1"/>
            <a:r>
              <a:rPr lang="en-US" sz="2000" dirty="0" smtClean="0">
                <a:solidFill>
                  <a:srgbClr val="000066"/>
                </a:solidFill>
                <a:ea typeface="ＭＳ Ｐゴシック" pitchFamily="34" charset="-128"/>
              </a:rPr>
              <a:t>Our previous example: Mixture of Bernoulli distributions</a:t>
            </a:r>
          </a:p>
          <a:p>
            <a:pPr marL="533400" indent="-533400" eaLnBrk="1" hangingPunct="1">
              <a:buFont typeface="Wingdings" pitchFamily="2" charset="2"/>
              <a:buNone/>
            </a:pPr>
            <a:r>
              <a:rPr lang="en-US" sz="2000" dirty="0" smtClean="0">
                <a:solidFill>
                  <a:srgbClr val="000066"/>
                </a:solidFill>
                <a:ea typeface="ＭＳ Ｐゴシック" pitchFamily="34" charset="-128"/>
              </a:rPr>
              <a:t>   </a:t>
            </a: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28</a:t>
            </a:fld>
            <a:endParaRPr lang="en-US" dirty="0"/>
          </a:p>
        </p:txBody>
      </p:sp>
    </p:spTree>
    <p:extLst>
      <p:ext uri="{BB962C8B-B14F-4D97-AF65-F5344CB8AC3E}">
        <p14:creationId xmlns:p14="http://schemas.microsoft.com/office/powerpoint/2010/main" val="3391013328"/>
      </p:ext>
    </p:extLst>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K-Means Algorithm</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1081A49A-5B14-409F-93CB-CEF6A4DEA4DC}" type="slidenum">
              <a:rPr lang="en-US" smtClean="0"/>
              <a:pPr>
                <a:defRPr/>
              </a:pPr>
              <a:t>29</a:t>
            </a:fld>
            <a:endParaRPr lang="en-US" dirty="0"/>
          </a:p>
        </p:txBody>
      </p:sp>
      <p:sp>
        <p:nvSpPr>
          <p:cNvPr id="58377" name="Text Box 3"/>
          <p:cNvSpPr txBox="1">
            <a:spLocks noChangeArrowheads="1"/>
          </p:cNvSpPr>
          <p:nvPr/>
        </p:nvSpPr>
        <p:spPr bwMode="auto">
          <a:xfrm>
            <a:off x="457200" y="1114425"/>
            <a:ext cx="82520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r>
              <a:rPr lang="en-US" b="1" dirty="0">
                <a:solidFill>
                  <a:srgbClr val="000066"/>
                </a:solidFill>
                <a:latin typeface="+mn-lt"/>
              </a:rPr>
              <a:t>K- means is a </a:t>
            </a:r>
            <a:r>
              <a:rPr lang="en-US" b="1" dirty="0">
                <a:solidFill>
                  <a:srgbClr val="0000FF"/>
                </a:solidFill>
                <a:latin typeface="+mn-lt"/>
              </a:rPr>
              <a:t>clustering</a:t>
            </a:r>
            <a:r>
              <a:rPr lang="en-US" b="1" dirty="0">
                <a:solidFill>
                  <a:srgbClr val="000066"/>
                </a:solidFill>
                <a:latin typeface="+mn-lt"/>
              </a:rPr>
              <a:t> algorithm.</a:t>
            </a:r>
          </a:p>
          <a:p>
            <a:r>
              <a:rPr lang="en-US" b="1" dirty="0">
                <a:solidFill>
                  <a:srgbClr val="000066"/>
                </a:solidFill>
                <a:latin typeface="+mn-lt"/>
              </a:rPr>
              <a:t>We are given data points, known to be sampled independently </a:t>
            </a:r>
          </a:p>
          <a:p>
            <a:r>
              <a:rPr lang="en-US" b="1" dirty="0">
                <a:solidFill>
                  <a:srgbClr val="000066"/>
                </a:solidFill>
                <a:latin typeface="+mn-lt"/>
              </a:rPr>
              <a:t>from  a mixture of k Normal distributions, with </a:t>
            </a:r>
          </a:p>
          <a:p>
            <a:r>
              <a:rPr lang="en-US" b="1" dirty="0">
                <a:solidFill>
                  <a:schemeClr val="hlink"/>
                </a:solidFill>
                <a:latin typeface="+mn-lt"/>
              </a:rPr>
              <a:t>means  </a:t>
            </a:r>
            <a:r>
              <a:rPr lang="en-US" b="1" dirty="0">
                <a:solidFill>
                  <a:schemeClr val="hlink"/>
                </a:solidFill>
                <a:latin typeface="+mn-lt"/>
                <a:sym typeface="Symbol" pitchFamily="18" charset="2"/>
              </a:rPr>
              <a:t></a:t>
            </a:r>
            <a:r>
              <a:rPr lang="en-US" b="1" baseline="-25000" dirty="0">
                <a:solidFill>
                  <a:schemeClr val="hlink"/>
                </a:solidFill>
                <a:latin typeface="+mn-lt"/>
                <a:sym typeface="Symbol" pitchFamily="18" charset="2"/>
              </a:rPr>
              <a:t>i</a:t>
            </a:r>
            <a:r>
              <a:rPr lang="en-US" b="1" dirty="0">
                <a:solidFill>
                  <a:schemeClr val="hlink"/>
                </a:solidFill>
                <a:latin typeface="+mn-lt"/>
              </a:rPr>
              <a:t>, i=1,…k</a:t>
            </a:r>
            <a:r>
              <a:rPr lang="en-US" b="1" dirty="0">
                <a:solidFill>
                  <a:srgbClr val="000066"/>
                </a:solidFill>
                <a:latin typeface="+mn-lt"/>
              </a:rPr>
              <a:t> and the same </a:t>
            </a:r>
            <a:r>
              <a:rPr lang="en-US" b="1" dirty="0">
                <a:solidFill>
                  <a:schemeClr val="hlink"/>
                </a:solidFill>
                <a:latin typeface="+mn-lt"/>
              </a:rPr>
              <a:t>standard variation   </a:t>
            </a:r>
            <a:r>
              <a:rPr lang="en-US" b="1" dirty="0">
                <a:solidFill>
                  <a:schemeClr val="hlink"/>
                </a:solidFill>
                <a:latin typeface="+mn-lt"/>
                <a:sym typeface="Symbol" pitchFamily="18" charset="2"/>
              </a:rPr>
              <a:t></a:t>
            </a:r>
          </a:p>
        </p:txBody>
      </p:sp>
      <p:sp>
        <p:nvSpPr>
          <p:cNvPr id="58378" name="Freeform 6"/>
          <p:cNvSpPr>
            <a:spLocks/>
          </p:cNvSpPr>
          <p:nvPr/>
        </p:nvSpPr>
        <p:spPr bwMode="auto">
          <a:xfrm>
            <a:off x="2209800" y="3667125"/>
            <a:ext cx="3403600" cy="1681163"/>
          </a:xfrm>
          <a:custGeom>
            <a:avLst/>
            <a:gdLst>
              <a:gd name="T0" fmla="*/ 0 w 2144"/>
              <a:gd name="T1" fmla="*/ 1681163 h 1059"/>
              <a:gd name="T2" fmla="*/ 546100 w 2144"/>
              <a:gd name="T3" fmla="*/ 1268413 h 1059"/>
              <a:gd name="T4" fmla="*/ 1138238 w 2144"/>
              <a:gd name="T5" fmla="*/ 474663 h 1059"/>
              <a:gd name="T6" fmla="*/ 1676400 w 2144"/>
              <a:gd name="T7" fmla="*/ 4763 h 1059"/>
              <a:gd name="T8" fmla="*/ 2263775 w 2144"/>
              <a:gd name="T9" fmla="*/ 446088 h 1059"/>
              <a:gd name="T10" fmla="*/ 2884488 w 2144"/>
              <a:gd name="T11" fmla="*/ 1296988 h 1059"/>
              <a:gd name="T12" fmla="*/ 3403600 w 2144"/>
              <a:gd name="T13" fmla="*/ 1644650 h 1059"/>
              <a:gd name="T14" fmla="*/ 0 60000 65536"/>
              <a:gd name="T15" fmla="*/ 0 60000 65536"/>
              <a:gd name="T16" fmla="*/ 0 60000 65536"/>
              <a:gd name="T17" fmla="*/ 0 60000 65536"/>
              <a:gd name="T18" fmla="*/ 0 60000 65536"/>
              <a:gd name="T19" fmla="*/ 0 60000 65536"/>
              <a:gd name="T20" fmla="*/ 0 60000 65536"/>
              <a:gd name="T21" fmla="*/ 0 w 2144"/>
              <a:gd name="T22" fmla="*/ 0 h 1059"/>
              <a:gd name="T23" fmla="*/ 2144 w 2144"/>
              <a:gd name="T24" fmla="*/ 1059 h 10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4" h="1059">
                <a:moveTo>
                  <a:pt x="0" y="1059"/>
                </a:moveTo>
                <a:cubicBezTo>
                  <a:pt x="57" y="1016"/>
                  <a:pt x="224" y="926"/>
                  <a:pt x="344" y="799"/>
                </a:cubicBezTo>
                <a:cubicBezTo>
                  <a:pt x="464" y="672"/>
                  <a:pt x="598" y="432"/>
                  <a:pt x="717" y="299"/>
                </a:cubicBezTo>
                <a:cubicBezTo>
                  <a:pt x="836" y="166"/>
                  <a:pt x="938" y="6"/>
                  <a:pt x="1056" y="3"/>
                </a:cubicBezTo>
                <a:cubicBezTo>
                  <a:pt x="1174" y="0"/>
                  <a:pt x="1299" y="145"/>
                  <a:pt x="1426" y="281"/>
                </a:cubicBezTo>
                <a:cubicBezTo>
                  <a:pt x="1553" y="417"/>
                  <a:pt x="1697" y="691"/>
                  <a:pt x="1817" y="817"/>
                </a:cubicBezTo>
                <a:cubicBezTo>
                  <a:pt x="1937" y="943"/>
                  <a:pt x="2090" y="1000"/>
                  <a:pt x="2144" y="10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9" name="Line 7"/>
          <p:cNvSpPr>
            <a:spLocks noChangeShapeType="1"/>
          </p:cNvSpPr>
          <p:nvPr/>
        </p:nvSpPr>
        <p:spPr bwMode="auto">
          <a:xfrm>
            <a:off x="914400" y="5334000"/>
            <a:ext cx="739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0" name="Line 8"/>
          <p:cNvSpPr>
            <a:spLocks noChangeShapeType="1"/>
          </p:cNvSpPr>
          <p:nvPr/>
        </p:nvSpPr>
        <p:spPr bwMode="auto">
          <a:xfrm flipV="1">
            <a:off x="1447800" y="2895600"/>
            <a:ext cx="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1" name="Freeform 9"/>
          <p:cNvSpPr>
            <a:spLocks/>
          </p:cNvSpPr>
          <p:nvPr/>
        </p:nvSpPr>
        <p:spPr bwMode="auto">
          <a:xfrm>
            <a:off x="3302000" y="3657600"/>
            <a:ext cx="3403600" cy="1681163"/>
          </a:xfrm>
          <a:custGeom>
            <a:avLst/>
            <a:gdLst>
              <a:gd name="T0" fmla="*/ 0 w 2144"/>
              <a:gd name="T1" fmla="*/ 1681163 h 1059"/>
              <a:gd name="T2" fmla="*/ 546100 w 2144"/>
              <a:gd name="T3" fmla="*/ 1268413 h 1059"/>
              <a:gd name="T4" fmla="*/ 1138238 w 2144"/>
              <a:gd name="T5" fmla="*/ 474663 h 1059"/>
              <a:gd name="T6" fmla="*/ 1676400 w 2144"/>
              <a:gd name="T7" fmla="*/ 4763 h 1059"/>
              <a:gd name="T8" fmla="*/ 2263775 w 2144"/>
              <a:gd name="T9" fmla="*/ 446088 h 1059"/>
              <a:gd name="T10" fmla="*/ 2884488 w 2144"/>
              <a:gd name="T11" fmla="*/ 1296988 h 1059"/>
              <a:gd name="T12" fmla="*/ 3403600 w 2144"/>
              <a:gd name="T13" fmla="*/ 1644650 h 1059"/>
              <a:gd name="T14" fmla="*/ 0 60000 65536"/>
              <a:gd name="T15" fmla="*/ 0 60000 65536"/>
              <a:gd name="T16" fmla="*/ 0 60000 65536"/>
              <a:gd name="T17" fmla="*/ 0 60000 65536"/>
              <a:gd name="T18" fmla="*/ 0 60000 65536"/>
              <a:gd name="T19" fmla="*/ 0 60000 65536"/>
              <a:gd name="T20" fmla="*/ 0 60000 65536"/>
              <a:gd name="T21" fmla="*/ 0 w 2144"/>
              <a:gd name="T22" fmla="*/ 0 h 1059"/>
              <a:gd name="T23" fmla="*/ 2144 w 2144"/>
              <a:gd name="T24" fmla="*/ 1059 h 10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4" h="1059">
                <a:moveTo>
                  <a:pt x="0" y="1059"/>
                </a:moveTo>
                <a:cubicBezTo>
                  <a:pt x="57" y="1016"/>
                  <a:pt x="224" y="926"/>
                  <a:pt x="344" y="799"/>
                </a:cubicBezTo>
                <a:cubicBezTo>
                  <a:pt x="464" y="672"/>
                  <a:pt x="598" y="432"/>
                  <a:pt x="717" y="299"/>
                </a:cubicBezTo>
                <a:cubicBezTo>
                  <a:pt x="836" y="166"/>
                  <a:pt x="938" y="6"/>
                  <a:pt x="1056" y="3"/>
                </a:cubicBezTo>
                <a:cubicBezTo>
                  <a:pt x="1174" y="0"/>
                  <a:pt x="1299" y="145"/>
                  <a:pt x="1426" y="281"/>
                </a:cubicBezTo>
                <a:cubicBezTo>
                  <a:pt x="1553" y="417"/>
                  <a:pt x="1697" y="691"/>
                  <a:pt x="1817" y="817"/>
                </a:cubicBezTo>
                <a:cubicBezTo>
                  <a:pt x="1937" y="943"/>
                  <a:pt x="2090" y="1000"/>
                  <a:pt x="2144" y="10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58370" name="Object 2"/>
          <p:cNvGraphicFramePr>
            <a:graphicFrameLocks noChangeAspect="1"/>
          </p:cNvGraphicFramePr>
          <p:nvPr/>
        </p:nvGraphicFramePr>
        <p:xfrm>
          <a:off x="7210425" y="5395913"/>
          <a:ext cx="295275" cy="295275"/>
        </p:xfrm>
        <a:graphic>
          <a:graphicData uri="http://schemas.openxmlformats.org/presentationml/2006/ole">
            <mc:AlternateContent xmlns:mc="http://schemas.openxmlformats.org/markup-compatibility/2006">
              <mc:Choice xmlns:v="urn:schemas-microsoft-com:vml" Requires="v">
                <p:oleObj spid="_x0000_s3081" name="משוואה" r:id="rId4" imgW="139680" imgH="139680" progId="Equation.3">
                  <p:embed/>
                </p:oleObj>
              </mc:Choice>
              <mc:Fallback>
                <p:oleObj name="משוואה" r:id="rId4" imgW="139680" imgH="139680" progId="Equation.3">
                  <p:embed/>
                  <p:pic>
                    <p:nvPicPr>
                      <p:cNvPr id="5837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0425" y="5395913"/>
                        <a:ext cx="295275"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1" name="Object 3"/>
          <p:cNvGraphicFramePr>
            <a:graphicFrameLocks noChangeAspect="1"/>
          </p:cNvGraphicFramePr>
          <p:nvPr/>
        </p:nvGraphicFramePr>
        <p:xfrm>
          <a:off x="776288" y="2663825"/>
          <a:ext cx="668337" cy="425450"/>
        </p:xfrm>
        <a:graphic>
          <a:graphicData uri="http://schemas.openxmlformats.org/presentationml/2006/ole">
            <mc:AlternateContent xmlns:mc="http://schemas.openxmlformats.org/markup-compatibility/2006">
              <mc:Choice xmlns:v="urn:schemas-microsoft-com:vml" Requires="v">
                <p:oleObj spid="_x0000_s3082" name="משוואה" r:id="rId6" imgW="317160" imgH="203040" progId="Equation.3">
                  <p:embed/>
                </p:oleObj>
              </mc:Choice>
              <mc:Fallback>
                <p:oleObj name="משוואה" r:id="rId6" imgW="317160" imgH="203040" progId="Equation.3">
                  <p:embed/>
                  <p:pic>
                    <p:nvPicPr>
                      <p:cNvPr id="5837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288" y="2663825"/>
                        <a:ext cx="668337"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82" name="Line 12"/>
          <p:cNvSpPr>
            <a:spLocks noChangeShapeType="1"/>
          </p:cNvSpPr>
          <p:nvPr/>
        </p:nvSpPr>
        <p:spPr bwMode="auto">
          <a:xfrm>
            <a:off x="3886200" y="36576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3" name="Line 13"/>
          <p:cNvSpPr>
            <a:spLocks noChangeShapeType="1"/>
          </p:cNvSpPr>
          <p:nvPr/>
        </p:nvSpPr>
        <p:spPr bwMode="auto">
          <a:xfrm>
            <a:off x="4995863" y="367665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8372" name="Object 4"/>
          <p:cNvGraphicFramePr>
            <a:graphicFrameLocks noChangeAspect="1"/>
          </p:cNvGraphicFramePr>
          <p:nvPr/>
        </p:nvGraphicFramePr>
        <p:xfrm>
          <a:off x="4741863" y="5260975"/>
          <a:ext cx="398462" cy="454025"/>
        </p:xfrm>
        <a:graphic>
          <a:graphicData uri="http://schemas.openxmlformats.org/presentationml/2006/ole">
            <mc:AlternateContent xmlns:mc="http://schemas.openxmlformats.org/markup-compatibility/2006">
              <mc:Choice xmlns:v="urn:schemas-microsoft-com:vml" Requires="v">
                <p:oleObj spid="_x0000_s3083" name="משוואה" r:id="rId8" imgW="190440" imgH="215640" progId="Equation.3">
                  <p:embed/>
                </p:oleObj>
              </mc:Choice>
              <mc:Fallback>
                <p:oleObj name="משוואה" r:id="rId8" imgW="190440" imgH="215640" progId="Equation.3">
                  <p:embed/>
                  <p:pic>
                    <p:nvPicPr>
                      <p:cNvPr id="5837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1863" y="5260975"/>
                        <a:ext cx="398462"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3" name="Object 5"/>
          <p:cNvGraphicFramePr>
            <a:graphicFrameLocks noChangeAspect="1"/>
          </p:cNvGraphicFramePr>
          <p:nvPr/>
        </p:nvGraphicFramePr>
        <p:xfrm>
          <a:off x="3632200" y="5260975"/>
          <a:ext cx="422275" cy="454025"/>
        </p:xfrm>
        <a:graphic>
          <a:graphicData uri="http://schemas.openxmlformats.org/presentationml/2006/ole">
            <mc:AlternateContent xmlns:mc="http://schemas.openxmlformats.org/markup-compatibility/2006">
              <mc:Choice xmlns:v="urn:schemas-microsoft-com:vml" Requires="v">
                <p:oleObj spid="_x0000_s3084" name="משוואה" r:id="rId10" imgW="203040" imgH="215640" progId="Equation.3">
                  <p:embed/>
                </p:oleObj>
              </mc:Choice>
              <mc:Fallback>
                <p:oleObj name="משוואה" r:id="rId10" imgW="203040" imgH="215640" progId="Equation.3">
                  <p:embed/>
                  <p:pic>
                    <p:nvPicPr>
                      <p:cNvPr id="58373"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2200" y="5260975"/>
                        <a:ext cx="42227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84" name="Oval 16"/>
          <p:cNvSpPr>
            <a:spLocks noChangeArrowheads="1"/>
          </p:cNvSpPr>
          <p:nvPr/>
        </p:nvSpPr>
        <p:spPr bwMode="auto">
          <a:xfrm>
            <a:off x="47244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5" name="Oval 17"/>
          <p:cNvSpPr>
            <a:spLocks noChangeArrowheads="1"/>
          </p:cNvSpPr>
          <p:nvPr/>
        </p:nvSpPr>
        <p:spPr bwMode="auto">
          <a:xfrm>
            <a:off x="44958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6" name="Oval 18"/>
          <p:cNvSpPr>
            <a:spLocks noChangeArrowheads="1"/>
          </p:cNvSpPr>
          <p:nvPr/>
        </p:nvSpPr>
        <p:spPr bwMode="auto">
          <a:xfrm>
            <a:off x="54864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7" name="Oval 19"/>
          <p:cNvSpPr>
            <a:spLocks noChangeArrowheads="1"/>
          </p:cNvSpPr>
          <p:nvPr/>
        </p:nvSpPr>
        <p:spPr bwMode="auto">
          <a:xfrm>
            <a:off x="35814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8" name="Oval 20"/>
          <p:cNvSpPr>
            <a:spLocks noChangeArrowheads="1"/>
          </p:cNvSpPr>
          <p:nvPr/>
        </p:nvSpPr>
        <p:spPr bwMode="auto">
          <a:xfrm>
            <a:off x="37338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9" name="Oval 21"/>
          <p:cNvSpPr>
            <a:spLocks noChangeArrowheads="1"/>
          </p:cNvSpPr>
          <p:nvPr/>
        </p:nvSpPr>
        <p:spPr bwMode="auto">
          <a:xfrm>
            <a:off x="41148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0" name="Oval 22"/>
          <p:cNvSpPr>
            <a:spLocks noChangeArrowheads="1"/>
          </p:cNvSpPr>
          <p:nvPr/>
        </p:nvSpPr>
        <p:spPr bwMode="auto">
          <a:xfrm>
            <a:off x="51816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1" name="Oval 23"/>
          <p:cNvSpPr>
            <a:spLocks noChangeArrowheads="1"/>
          </p:cNvSpPr>
          <p:nvPr/>
        </p:nvSpPr>
        <p:spPr bwMode="auto">
          <a:xfrm>
            <a:off x="57150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2" name="Oval 24"/>
          <p:cNvSpPr>
            <a:spLocks noChangeArrowheads="1"/>
          </p:cNvSpPr>
          <p:nvPr/>
        </p:nvSpPr>
        <p:spPr bwMode="auto">
          <a:xfrm>
            <a:off x="63246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3" name="Oval 25"/>
          <p:cNvSpPr>
            <a:spLocks noChangeArrowheads="1"/>
          </p:cNvSpPr>
          <p:nvPr/>
        </p:nvSpPr>
        <p:spPr bwMode="auto">
          <a:xfrm>
            <a:off x="44196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4" name="Oval 26"/>
          <p:cNvSpPr>
            <a:spLocks noChangeArrowheads="1"/>
          </p:cNvSpPr>
          <p:nvPr/>
        </p:nvSpPr>
        <p:spPr bwMode="auto">
          <a:xfrm>
            <a:off x="48006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5" name="Oval 27"/>
          <p:cNvSpPr>
            <a:spLocks noChangeArrowheads="1"/>
          </p:cNvSpPr>
          <p:nvPr/>
        </p:nvSpPr>
        <p:spPr bwMode="auto">
          <a:xfrm>
            <a:off x="40386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6" name="Oval 28"/>
          <p:cNvSpPr>
            <a:spLocks noChangeArrowheads="1"/>
          </p:cNvSpPr>
          <p:nvPr/>
        </p:nvSpPr>
        <p:spPr bwMode="auto">
          <a:xfrm>
            <a:off x="60198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7" name="Oval 29"/>
          <p:cNvSpPr>
            <a:spLocks noChangeArrowheads="1"/>
          </p:cNvSpPr>
          <p:nvPr/>
        </p:nvSpPr>
        <p:spPr bwMode="auto">
          <a:xfrm>
            <a:off x="33528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8" name="Oval 30"/>
          <p:cNvSpPr>
            <a:spLocks noChangeArrowheads="1"/>
          </p:cNvSpPr>
          <p:nvPr/>
        </p:nvSpPr>
        <p:spPr bwMode="auto">
          <a:xfrm>
            <a:off x="32766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9" name="Oval 31"/>
          <p:cNvSpPr>
            <a:spLocks noChangeArrowheads="1"/>
          </p:cNvSpPr>
          <p:nvPr/>
        </p:nvSpPr>
        <p:spPr bwMode="auto">
          <a:xfrm>
            <a:off x="30480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400" name="Oval 32"/>
          <p:cNvSpPr>
            <a:spLocks noChangeArrowheads="1"/>
          </p:cNvSpPr>
          <p:nvPr/>
        </p:nvSpPr>
        <p:spPr bwMode="auto">
          <a:xfrm>
            <a:off x="28194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401" name="Oval 33"/>
          <p:cNvSpPr>
            <a:spLocks noChangeArrowheads="1"/>
          </p:cNvSpPr>
          <p:nvPr/>
        </p:nvSpPr>
        <p:spPr bwMode="auto">
          <a:xfrm>
            <a:off x="4267200" y="529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 name="AutoShape 10"/>
          <p:cNvSpPr>
            <a:spLocks noChangeArrowheads="1"/>
          </p:cNvSpPr>
          <p:nvPr/>
        </p:nvSpPr>
        <p:spPr bwMode="auto">
          <a:xfrm>
            <a:off x="5638800" y="2715257"/>
            <a:ext cx="3195638" cy="2107567"/>
          </a:xfrm>
          <a:prstGeom prst="wedgeRectCallout">
            <a:avLst>
              <a:gd name="adj1" fmla="val -20107"/>
              <a:gd name="adj2" fmla="val 49150"/>
            </a:avLst>
          </a:prstGeom>
          <a:solidFill>
            <a:srgbClr val="FFFF99"/>
          </a:solidFill>
          <a:ln w="9525">
            <a:solidFill>
              <a:schemeClr val="accent2"/>
            </a:solidFill>
            <a:miter lim="800000"/>
            <a:headEnd/>
            <a:tailEnd/>
          </a:ln>
        </p:spPr>
        <p:txBody>
          <a:bodyPr/>
          <a:lstStyle/>
          <a:p>
            <a:pPr algn="ctr"/>
            <a:r>
              <a:rPr lang="en-US" sz="1600" dirty="0" smtClean="0">
                <a:solidFill>
                  <a:srgbClr val="0000FF"/>
                </a:solidFill>
                <a:latin typeface="+mn-lt"/>
              </a:rPr>
              <a:t>Standard k-means clustering</a:t>
            </a:r>
            <a:r>
              <a:rPr lang="en-US" sz="1600" dirty="0" smtClean="0">
                <a:latin typeface="+mn-lt"/>
              </a:rPr>
              <a:t>: </a:t>
            </a:r>
          </a:p>
          <a:p>
            <a:pPr marL="285750" indent="-285750">
              <a:buFont typeface="Arial" panose="020B0604020202020204" pitchFamily="34" charset="0"/>
              <a:buChar char="•"/>
            </a:pPr>
            <a:r>
              <a:rPr lang="en-US" sz="1600" dirty="0" smtClean="0">
                <a:latin typeface="+mn-lt"/>
              </a:rPr>
              <a:t>Guess k centers.</a:t>
            </a:r>
          </a:p>
          <a:p>
            <a:pPr marL="285750" indent="-285750">
              <a:buFont typeface="Arial" panose="020B0604020202020204" pitchFamily="34" charset="0"/>
              <a:buChar char="•"/>
            </a:pPr>
            <a:r>
              <a:rPr lang="en-US" sz="1600" dirty="0" smtClean="0">
                <a:latin typeface="+mn-lt"/>
              </a:rPr>
              <a:t>Repeat: </a:t>
            </a:r>
            <a:endParaRPr lang="en-US" sz="1600" dirty="0" smtClean="0">
              <a:latin typeface="+mn-lt"/>
            </a:endParaRPr>
          </a:p>
          <a:p>
            <a:pPr marL="742950" lvl="1" indent="-285750">
              <a:buFont typeface="Arial" panose="020B0604020202020204" pitchFamily="34" charset="0"/>
              <a:buChar char="•"/>
            </a:pPr>
            <a:r>
              <a:rPr lang="en-US" sz="1600" dirty="0" smtClean="0">
                <a:latin typeface="+mn-lt"/>
              </a:rPr>
              <a:t>Place each point in its center, based on distance. </a:t>
            </a:r>
          </a:p>
          <a:p>
            <a:pPr marL="742950" lvl="1" indent="-285750">
              <a:buFont typeface="Arial" panose="020B0604020202020204" pitchFamily="34" charset="0"/>
              <a:buChar char="•"/>
            </a:pPr>
            <a:r>
              <a:rPr lang="en-US" sz="1600" dirty="0" smtClean="0">
                <a:latin typeface="+mn-lt"/>
              </a:rPr>
              <a:t>Re-estimate centers for each cluster.</a:t>
            </a:r>
          </a:p>
          <a:p>
            <a:pPr marL="742950" lvl="1" indent="-285750">
              <a:buFont typeface="Arial" panose="020B0604020202020204" pitchFamily="34" charset="0"/>
              <a:buChar char="•"/>
            </a:pPr>
            <a:r>
              <a:rPr lang="en-US" sz="1600" dirty="0" smtClean="0">
                <a:latin typeface="+mn-lt"/>
              </a:rPr>
              <a:t>Re-place points</a:t>
            </a:r>
          </a:p>
          <a:p>
            <a:endParaRPr lang="en-US" sz="1600" dirty="0" smtClean="0">
              <a:latin typeface="+mn-lt"/>
            </a:endParaRPr>
          </a:p>
          <a:p>
            <a:pPr algn="ctr"/>
            <a:endParaRPr lang="en-US" sz="1600" dirty="0">
              <a:latin typeface="+mn-lt"/>
            </a:endParaRPr>
          </a:p>
          <a:p>
            <a:pPr algn="ctr"/>
            <a:endParaRPr lang="en-US" sz="1600" dirty="0" smtClean="0">
              <a:latin typeface="+mn-lt"/>
            </a:endParaRPr>
          </a:p>
          <a:p>
            <a:pPr algn="ctr"/>
            <a:endParaRPr lang="en-US" sz="1600" dirty="0">
              <a:latin typeface="+mn-lt"/>
            </a:endParaRPr>
          </a:p>
          <a:p>
            <a:pPr algn="ctr"/>
            <a:endParaRPr lang="en-US" sz="1600" dirty="0" smtClean="0">
              <a:latin typeface="+mn-lt"/>
            </a:endParaRPr>
          </a:p>
        </p:txBody>
      </p:sp>
    </p:spTree>
    <p:extLst>
      <p:ext uri="{BB962C8B-B14F-4D97-AF65-F5344CB8AC3E}">
        <p14:creationId xmlns:p14="http://schemas.microsoft.com/office/powerpoint/2010/main" val="2509639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US" dirty="0" smtClean="0"/>
              <a:t>Administration (2)</a:t>
            </a:r>
            <a:endParaRPr lang="en-US" dirty="0"/>
          </a:p>
        </p:txBody>
      </p:sp>
      <p:sp>
        <p:nvSpPr>
          <p:cNvPr id="719875" name="Rectangle 3"/>
          <p:cNvSpPr>
            <a:spLocks noGrp="1" noChangeArrowheads="1"/>
          </p:cNvSpPr>
          <p:nvPr>
            <p:ph idx="1"/>
          </p:nvPr>
        </p:nvSpPr>
        <p:spPr/>
        <p:txBody>
          <a:bodyPr/>
          <a:lstStyle/>
          <a:p>
            <a:r>
              <a:rPr lang="en-US" sz="2000" dirty="0" smtClean="0"/>
              <a:t>Exam:</a:t>
            </a:r>
          </a:p>
          <a:p>
            <a:pPr lvl="1"/>
            <a:r>
              <a:rPr lang="en-US" sz="1800" dirty="0" smtClean="0"/>
              <a:t>The exam will take place on the originally assigned date, 12/17. </a:t>
            </a:r>
          </a:p>
          <a:p>
            <a:pPr lvl="2"/>
            <a:r>
              <a:rPr lang="en-US" sz="1600" dirty="0" smtClean="0"/>
              <a:t>CHEM 102, 12-2pm</a:t>
            </a:r>
          </a:p>
          <a:p>
            <a:pPr lvl="2"/>
            <a:r>
              <a:rPr lang="en-US" sz="1600" dirty="0" smtClean="0"/>
              <a:t>Structured similarly to the midterm.</a:t>
            </a:r>
          </a:p>
          <a:p>
            <a:pPr lvl="2"/>
            <a:r>
              <a:rPr lang="en-US" sz="1600" dirty="0" smtClean="0">
                <a:solidFill>
                  <a:srgbClr val="FF0000"/>
                </a:solidFill>
              </a:rPr>
              <a:t>120</a:t>
            </a:r>
            <a:r>
              <a:rPr lang="en-US" sz="1600" dirty="0" smtClean="0"/>
              <a:t> minutes; closed books.</a:t>
            </a:r>
          </a:p>
          <a:p>
            <a:pPr lvl="2"/>
            <a:endParaRPr lang="en-US" sz="1600" dirty="0" smtClean="0"/>
          </a:p>
          <a:p>
            <a:pPr lvl="1"/>
            <a:r>
              <a:rPr lang="en-US" sz="1800" dirty="0" smtClean="0"/>
              <a:t>What is covered:</a:t>
            </a:r>
          </a:p>
          <a:p>
            <a:pPr lvl="2"/>
            <a:r>
              <a:rPr lang="en-US" sz="1600" dirty="0" smtClean="0"/>
              <a:t>Cumulative!</a:t>
            </a:r>
          </a:p>
          <a:p>
            <a:pPr lvl="2"/>
            <a:r>
              <a:rPr lang="en-US" sz="1600" dirty="0" smtClean="0"/>
              <a:t>Slightly more focus on the material covered after the previous mid-term.</a:t>
            </a:r>
          </a:p>
          <a:p>
            <a:pPr lvl="2"/>
            <a:r>
              <a:rPr lang="en-US" sz="1600" dirty="0" smtClean="0"/>
              <a:t>However, notice that the ideas in this class are cumulative!!</a:t>
            </a:r>
          </a:p>
          <a:p>
            <a:pPr lvl="2"/>
            <a:r>
              <a:rPr lang="en-US" sz="1600" dirty="0" smtClean="0"/>
              <a:t>Everything that we present in class and in the homework assignments</a:t>
            </a:r>
          </a:p>
          <a:p>
            <a:pPr lvl="2"/>
            <a:r>
              <a:rPr lang="en-US" sz="1600" dirty="0" smtClean="0"/>
              <a:t>Material that is in the slides but is not discussed in class is not part of the material required for the exam.</a:t>
            </a:r>
          </a:p>
          <a:p>
            <a:pPr lvl="3"/>
            <a:r>
              <a:rPr lang="en-US" sz="1400" dirty="0" smtClean="0"/>
              <a:t>Example 1: We talked about Boosting. But not about boosting the confidence.</a:t>
            </a:r>
          </a:p>
          <a:p>
            <a:pPr lvl="3"/>
            <a:r>
              <a:rPr lang="en-US" sz="1400" dirty="0" smtClean="0"/>
              <a:t>Example 2: We talked about multiclass classification: </a:t>
            </a:r>
            <a:r>
              <a:rPr lang="en-US" sz="1400" dirty="0" err="1" smtClean="0"/>
              <a:t>OvA</a:t>
            </a:r>
            <a:r>
              <a:rPr lang="en-US" sz="1400" dirty="0" smtClean="0"/>
              <a:t>, </a:t>
            </a:r>
            <a:r>
              <a:rPr lang="en-US" sz="1400" dirty="0" err="1" smtClean="0"/>
              <a:t>AvA</a:t>
            </a:r>
            <a:r>
              <a:rPr lang="en-US" sz="1400" dirty="0" smtClean="0"/>
              <a:t>, but </a:t>
            </a:r>
            <a:r>
              <a:rPr lang="en-US" sz="1400" dirty="0" smtClean="0">
                <a:solidFill>
                  <a:srgbClr val="FC0128"/>
                </a:solidFill>
              </a:rPr>
              <a:t>not</a:t>
            </a:r>
            <a:r>
              <a:rPr lang="en-US" sz="1400" dirty="0" smtClean="0"/>
              <a:t> Error Correcting codes,  and </a:t>
            </a:r>
            <a:r>
              <a:rPr lang="en-US" sz="1400" dirty="0" smtClean="0">
                <a:solidFill>
                  <a:srgbClr val="FC0128"/>
                </a:solidFill>
              </a:rPr>
              <a:t>not</a:t>
            </a:r>
            <a:r>
              <a:rPr lang="en-US" sz="1400" dirty="0" smtClean="0"/>
              <a:t> about constraint classification (in the slides).</a:t>
            </a:r>
          </a:p>
          <a:p>
            <a:pPr lvl="2"/>
            <a:r>
              <a:rPr lang="en-US" sz="1600" dirty="0" smtClean="0"/>
              <a:t>We will give practice exams. HW5 will also serve as preparation. </a:t>
            </a:r>
          </a:p>
        </p:txBody>
      </p:sp>
      <p:sp>
        <p:nvSpPr>
          <p:cNvPr id="8" name="Slide Number Placeholder 7"/>
          <p:cNvSpPr>
            <a:spLocks noGrp="1"/>
          </p:cNvSpPr>
          <p:nvPr>
            <p:ph type="sldNum" sz="quarter" idx="4"/>
          </p:nvPr>
        </p:nvSpPr>
        <p:spPr/>
        <p:txBody>
          <a:bodyPr/>
          <a:lstStyle/>
          <a:p>
            <a:fld id="{FA6F6034-1516-478C-9756-BC6A8296D6DE}" type="slidenum">
              <a:rPr lang="en-US" smtClean="0"/>
              <a:pPr/>
              <a:t>3</a:t>
            </a:fld>
            <a:endParaRPr lang="en-US" dirty="0"/>
          </a:p>
        </p:txBody>
      </p:sp>
    </p:spTree>
    <p:extLst>
      <p:ext uri="{BB962C8B-B14F-4D97-AF65-F5344CB8AC3E}">
        <p14:creationId xmlns:p14="http://schemas.microsoft.com/office/powerpoint/2010/main" val="407224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K-Means Algorithm</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1081A49A-5B14-409F-93CB-CEF6A4DEA4DC}" type="slidenum">
              <a:rPr lang="en-US" smtClean="0"/>
              <a:pPr>
                <a:defRPr/>
              </a:pPr>
              <a:t>30</a:t>
            </a:fld>
            <a:endParaRPr lang="en-US" dirty="0"/>
          </a:p>
        </p:txBody>
      </p:sp>
      <p:sp>
        <p:nvSpPr>
          <p:cNvPr id="1105923" name="Text Box 3"/>
          <p:cNvSpPr txBox="1">
            <a:spLocks noChangeArrowheads="1"/>
          </p:cNvSpPr>
          <p:nvPr/>
        </p:nvSpPr>
        <p:spPr bwMode="auto">
          <a:xfrm>
            <a:off x="762000" y="1152525"/>
            <a:ext cx="8153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r>
              <a:rPr lang="en-US" dirty="0">
                <a:solidFill>
                  <a:srgbClr val="000066"/>
                </a:solidFill>
                <a:latin typeface="+mn-lt"/>
              </a:rPr>
              <a:t>First, notice that if we knew that all the data points are taken </a:t>
            </a:r>
          </a:p>
          <a:p>
            <a:pPr eaLnBrk="1" hangingPunct="1"/>
            <a:r>
              <a:rPr lang="en-US" dirty="0">
                <a:solidFill>
                  <a:srgbClr val="000066"/>
                </a:solidFill>
                <a:latin typeface="+mn-lt"/>
              </a:rPr>
              <a:t>from a normal distribution with mean </a:t>
            </a:r>
            <a:r>
              <a:rPr lang="en-US" dirty="0">
                <a:solidFill>
                  <a:schemeClr val="hlink"/>
                </a:solidFill>
                <a:latin typeface="+mn-lt"/>
              </a:rPr>
              <a:t> </a:t>
            </a:r>
            <a:r>
              <a:rPr lang="en-US" dirty="0">
                <a:solidFill>
                  <a:schemeClr val="hlink"/>
                </a:solidFill>
                <a:latin typeface="+mn-lt"/>
                <a:sym typeface="Symbol" pitchFamily="18" charset="2"/>
              </a:rPr>
              <a:t></a:t>
            </a:r>
            <a:r>
              <a:rPr lang="en-US" dirty="0">
                <a:solidFill>
                  <a:srgbClr val="000066"/>
                </a:solidFill>
                <a:latin typeface="+mn-lt"/>
              </a:rPr>
              <a:t> , finding its most likely value is easy.</a:t>
            </a:r>
          </a:p>
          <a:p>
            <a:endParaRPr lang="en-US" dirty="0">
              <a:solidFill>
                <a:srgbClr val="000066"/>
              </a:solidFill>
              <a:latin typeface="+mn-lt"/>
            </a:endParaRPr>
          </a:p>
          <a:p>
            <a:endParaRPr lang="en-US" dirty="0">
              <a:solidFill>
                <a:srgbClr val="000066"/>
              </a:solidFill>
              <a:latin typeface="+mn-lt"/>
            </a:endParaRPr>
          </a:p>
          <a:p>
            <a:r>
              <a:rPr lang="en-US" dirty="0">
                <a:solidFill>
                  <a:srgbClr val="000066"/>
                </a:solidFill>
                <a:latin typeface="+mn-lt"/>
              </a:rPr>
              <a:t>We get many data points, D = {x</a:t>
            </a:r>
            <a:r>
              <a:rPr lang="en-US" baseline="-25000" dirty="0">
                <a:solidFill>
                  <a:srgbClr val="000066"/>
                </a:solidFill>
                <a:latin typeface="+mn-lt"/>
              </a:rPr>
              <a:t>1</a:t>
            </a:r>
            <a:r>
              <a:rPr lang="en-US" dirty="0">
                <a:solidFill>
                  <a:srgbClr val="000066"/>
                </a:solidFill>
                <a:latin typeface="+mn-lt"/>
              </a:rPr>
              <a:t>,…,</a:t>
            </a:r>
            <a:r>
              <a:rPr lang="en-US" dirty="0" err="1">
                <a:solidFill>
                  <a:srgbClr val="000066"/>
                </a:solidFill>
                <a:latin typeface="+mn-lt"/>
              </a:rPr>
              <a:t>x</a:t>
            </a:r>
            <a:r>
              <a:rPr lang="en-US" baseline="-25000" dirty="0" err="1">
                <a:solidFill>
                  <a:srgbClr val="000066"/>
                </a:solidFill>
                <a:latin typeface="+mn-lt"/>
              </a:rPr>
              <a:t>m</a:t>
            </a:r>
            <a:r>
              <a:rPr lang="en-US" dirty="0">
                <a:solidFill>
                  <a:srgbClr val="000066"/>
                </a:solidFill>
                <a:latin typeface="+mn-lt"/>
              </a:rPr>
              <a:t>}</a:t>
            </a:r>
          </a:p>
          <a:p>
            <a:endParaRPr lang="en-US" dirty="0">
              <a:solidFill>
                <a:srgbClr val="000066"/>
              </a:solidFill>
              <a:latin typeface="+mn-lt"/>
            </a:endParaRPr>
          </a:p>
          <a:p>
            <a:endParaRPr lang="en-US" dirty="0">
              <a:solidFill>
                <a:srgbClr val="000066"/>
              </a:solidFill>
              <a:latin typeface="+mn-lt"/>
            </a:endParaRPr>
          </a:p>
          <a:p>
            <a:r>
              <a:rPr lang="en-US" dirty="0">
                <a:solidFill>
                  <a:srgbClr val="000066"/>
                </a:solidFill>
                <a:latin typeface="+mn-lt"/>
              </a:rPr>
              <a:t>Maximizing the log-likelihood is equivalent to minimizing: </a:t>
            </a:r>
          </a:p>
          <a:p>
            <a:endParaRPr lang="en-US" dirty="0">
              <a:solidFill>
                <a:srgbClr val="000066"/>
              </a:solidFill>
              <a:latin typeface="+mn-lt"/>
            </a:endParaRPr>
          </a:p>
          <a:p>
            <a:endParaRPr lang="en-US" dirty="0">
              <a:solidFill>
                <a:srgbClr val="000066"/>
              </a:solidFill>
              <a:latin typeface="+mn-lt"/>
            </a:endParaRPr>
          </a:p>
          <a:p>
            <a:r>
              <a:rPr lang="en-US" dirty="0">
                <a:solidFill>
                  <a:srgbClr val="000066"/>
                </a:solidFill>
                <a:latin typeface="+mn-lt"/>
              </a:rPr>
              <a:t>Calculate the derivative with respect to </a:t>
            </a:r>
            <a:r>
              <a:rPr lang="en-US" dirty="0">
                <a:solidFill>
                  <a:srgbClr val="000066"/>
                </a:solidFill>
                <a:latin typeface="+mn-lt"/>
                <a:sym typeface="Symbol" pitchFamily="18" charset="2"/>
              </a:rPr>
              <a:t></a:t>
            </a:r>
            <a:r>
              <a:rPr lang="en-US" dirty="0">
                <a:solidFill>
                  <a:srgbClr val="000066"/>
                </a:solidFill>
                <a:latin typeface="+mn-lt"/>
              </a:rPr>
              <a:t>,  we get that the </a:t>
            </a:r>
          </a:p>
          <a:p>
            <a:r>
              <a:rPr lang="en-US" dirty="0">
                <a:solidFill>
                  <a:srgbClr val="000066"/>
                </a:solidFill>
                <a:latin typeface="+mn-lt"/>
              </a:rPr>
              <a:t>minimal point, that is, </a:t>
            </a:r>
            <a:r>
              <a:rPr lang="en-US" dirty="0">
                <a:solidFill>
                  <a:srgbClr val="0000FF"/>
                </a:solidFill>
                <a:latin typeface="+mn-lt"/>
              </a:rPr>
              <a:t>the most likely mean</a:t>
            </a:r>
            <a:r>
              <a:rPr lang="en-US" dirty="0">
                <a:solidFill>
                  <a:srgbClr val="000066"/>
                </a:solidFill>
                <a:latin typeface="+mn-lt"/>
              </a:rPr>
              <a:t> is</a:t>
            </a:r>
          </a:p>
        </p:txBody>
      </p:sp>
      <p:graphicFrame>
        <p:nvGraphicFramePr>
          <p:cNvPr id="1105924" name="Object 2"/>
          <p:cNvGraphicFramePr>
            <a:graphicFrameLocks noChangeAspect="1"/>
          </p:cNvGraphicFramePr>
          <p:nvPr/>
        </p:nvGraphicFramePr>
        <p:xfrm>
          <a:off x="2279650" y="2133600"/>
          <a:ext cx="5264150" cy="933450"/>
        </p:xfrm>
        <a:graphic>
          <a:graphicData uri="http://schemas.openxmlformats.org/presentationml/2006/ole">
            <mc:AlternateContent xmlns:mc="http://schemas.openxmlformats.org/markup-compatibility/2006">
              <mc:Choice xmlns:v="urn:schemas-microsoft-com:vml" Requires="v">
                <p:oleObj spid="_x0000_s9225" name="משוואה" r:id="rId4" imgW="2489040" imgH="444240" progId="Equation.3">
                  <p:embed/>
                </p:oleObj>
              </mc:Choice>
              <mc:Fallback>
                <p:oleObj name="משוואה" r:id="rId4" imgW="2489040" imgH="444240" progId="Equation.3">
                  <p:embed/>
                  <p:pic>
                    <p:nvPicPr>
                      <p:cNvPr id="110592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2133600"/>
                        <a:ext cx="5264150"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5926" name="Object 3"/>
          <p:cNvGraphicFramePr>
            <a:graphicFrameLocks noChangeAspect="1"/>
          </p:cNvGraphicFramePr>
          <p:nvPr/>
        </p:nvGraphicFramePr>
        <p:xfrm>
          <a:off x="1400175" y="3352800"/>
          <a:ext cx="6524625" cy="827088"/>
        </p:xfrm>
        <a:graphic>
          <a:graphicData uri="http://schemas.openxmlformats.org/presentationml/2006/ole">
            <mc:AlternateContent xmlns:mc="http://schemas.openxmlformats.org/markup-compatibility/2006">
              <mc:Choice xmlns:v="urn:schemas-microsoft-com:vml" Requires="v">
                <p:oleObj spid="_x0000_s9226" name="משוואה" r:id="rId6" imgW="3111480" imgH="393480" progId="Equation.3">
                  <p:embed/>
                </p:oleObj>
              </mc:Choice>
              <mc:Fallback>
                <p:oleObj name="משוואה" r:id="rId6" imgW="3111480" imgH="393480" progId="Equation.3">
                  <p:embed/>
                  <p:pic>
                    <p:nvPicPr>
                      <p:cNvPr id="110592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175" y="3352800"/>
                        <a:ext cx="6524625" cy="82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5928" name="Object 4"/>
          <p:cNvGraphicFramePr>
            <a:graphicFrameLocks noChangeAspect="1"/>
          </p:cNvGraphicFramePr>
          <p:nvPr/>
        </p:nvGraphicFramePr>
        <p:xfrm>
          <a:off x="2441575" y="4572000"/>
          <a:ext cx="4048125" cy="558800"/>
        </p:xfrm>
        <a:graphic>
          <a:graphicData uri="http://schemas.openxmlformats.org/presentationml/2006/ole">
            <mc:AlternateContent xmlns:mc="http://schemas.openxmlformats.org/markup-compatibility/2006">
              <mc:Choice xmlns:v="urn:schemas-microsoft-com:vml" Requires="v">
                <p:oleObj spid="_x0000_s9227" name="משוואה" r:id="rId8" imgW="1930320" imgH="266400" progId="Equation.3">
                  <p:embed/>
                </p:oleObj>
              </mc:Choice>
              <mc:Fallback>
                <p:oleObj name="משוואה" r:id="rId8" imgW="1930320" imgH="266400" progId="Equation.3">
                  <p:embed/>
                  <p:pic>
                    <p:nvPicPr>
                      <p:cNvPr id="110592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1575" y="4572000"/>
                        <a:ext cx="4048125"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5930" name="Object 5"/>
          <p:cNvGraphicFramePr>
            <a:graphicFrameLocks noChangeAspect="1"/>
          </p:cNvGraphicFramePr>
          <p:nvPr>
            <p:extLst/>
          </p:nvPr>
        </p:nvGraphicFramePr>
        <p:xfrm>
          <a:off x="6972300" y="5411787"/>
          <a:ext cx="1625600" cy="836613"/>
        </p:xfrm>
        <a:graphic>
          <a:graphicData uri="http://schemas.openxmlformats.org/presentationml/2006/ole">
            <mc:AlternateContent xmlns:mc="http://schemas.openxmlformats.org/markup-compatibility/2006">
              <mc:Choice xmlns:v="urn:schemas-microsoft-com:vml" Requires="v">
                <p:oleObj spid="_x0000_s9228" name="משוואה" r:id="rId10" imgW="774360" imgH="393480" progId="Equation.3">
                  <p:embed/>
                </p:oleObj>
              </mc:Choice>
              <mc:Fallback>
                <p:oleObj name="משוואה" r:id="rId10" imgW="774360" imgH="393480" progId="Equation.3">
                  <p:embed/>
                  <p:pic>
                    <p:nvPicPr>
                      <p:cNvPr id="110593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5411787"/>
                        <a:ext cx="16256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879722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59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59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059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059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0592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0592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05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mixture of Distributions</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1081A49A-5B14-409F-93CB-CEF6A4DEA4DC}" type="slidenum">
              <a:rPr lang="en-US" smtClean="0"/>
              <a:pPr>
                <a:defRPr/>
              </a:pPr>
              <a:t>31</a:t>
            </a:fld>
            <a:endParaRPr lang="en-US" dirty="0"/>
          </a:p>
        </p:txBody>
      </p:sp>
      <p:sp>
        <p:nvSpPr>
          <p:cNvPr id="1108995" name="Text Box 3"/>
          <p:cNvSpPr txBox="1">
            <a:spLocks noChangeArrowheads="1"/>
          </p:cNvSpPr>
          <p:nvPr/>
        </p:nvSpPr>
        <p:spPr bwMode="auto">
          <a:xfrm>
            <a:off x="609600" y="1120775"/>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r>
              <a:rPr lang="en-US" dirty="0">
                <a:solidFill>
                  <a:srgbClr val="000066"/>
                </a:solidFill>
                <a:latin typeface="+mn-lt"/>
              </a:rPr>
              <a:t>As in the coin example, the problem is that data is sampled from </a:t>
            </a:r>
            <a:r>
              <a:rPr lang="en-US" dirty="0">
                <a:solidFill>
                  <a:schemeClr val="hlink"/>
                </a:solidFill>
                <a:latin typeface="+mn-lt"/>
              </a:rPr>
              <a:t>a mixture of k different normal distributions</a:t>
            </a:r>
            <a:r>
              <a:rPr lang="en-US" dirty="0">
                <a:solidFill>
                  <a:srgbClr val="000066"/>
                </a:solidFill>
                <a:latin typeface="+mn-lt"/>
              </a:rPr>
              <a:t>, and we do not know, for a given data point x</a:t>
            </a:r>
            <a:r>
              <a:rPr lang="en-US" baseline="-25000" dirty="0">
                <a:solidFill>
                  <a:srgbClr val="000066"/>
                </a:solidFill>
                <a:latin typeface="+mn-lt"/>
              </a:rPr>
              <a:t>i</a:t>
            </a:r>
            <a:r>
              <a:rPr lang="en-US" dirty="0">
                <a:solidFill>
                  <a:srgbClr val="000066"/>
                </a:solidFill>
                <a:latin typeface="+mn-lt"/>
              </a:rPr>
              <a:t>, where is it  sampled from. </a:t>
            </a:r>
          </a:p>
          <a:p>
            <a:endParaRPr lang="en-US" dirty="0">
              <a:solidFill>
                <a:srgbClr val="000066"/>
              </a:solidFill>
              <a:latin typeface="+mn-lt"/>
            </a:endParaRPr>
          </a:p>
          <a:p>
            <a:r>
              <a:rPr lang="en-US" dirty="0">
                <a:solidFill>
                  <a:srgbClr val="000066"/>
                </a:solidFill>
                <a:latin typeface="+mn-lt"/>
              </a:rPr>
              <a:t>Assume that we observe data point x</a:t>
            </a:r>
            <a:r>
              <a:rPr lang="en-US" baseline="-25000" dirty="0">
                <a:solidFill>
                  <a:srgbClr val="000066"/>
                </a:solidFill>
                <a:latin typeface="+mn-lt"/>
              </a:rPr>
              <a:t>i</a:t>
            </a:r>
            <a:r>
              <a:rPr lang="en-US" dirty="0">
                <a:solidFill>
                  <a:srgbClr val="000066"/>
                </a:solidFill>
                <a:latin typeface="+mn-lt"/>
              </a:rPr>
              <a:t> ;what is the probability that </a:t>
            </a:r>
            <a:r>
              <a:rPr lang="en-US" dirty="0" smtClean="0">
                <a:solidFill>
                  <a:srgbClr val="000066"/>
                </a:solidFill>
                <a:latin typeface="+mn-lt"/>
              </a:rPr>
              <a:t>it was </a:t>
            </a:r>
            <a:r>
              <a:rPr lang="en-US" dirty="0">
                <a:solidFill>
                  <a:srgbClr val="000066"/>
                </a:solidFill>
                <a:latin typeface="+mn-lt"/>
              </a:rPr>
              <a:t>sampled from the distribution </a:t>
            </a:r>
            <a:r>
              <a:rPr lang="en-US" dirty="0">
                <a:solidFill>
                  <a:srgbClr val="000066"/>
                </a:solidFill>
                <a:latin typeface="+mn-lt"/>
                <a:sym typeface="Symbol" pitchFamily="18" charset="2"/>
              </a:rPr>
              <a:t></a:t>
            </a:r>
            <a:r>
              <a:rPr lang="en-US" baseline="-25000" dirty="0">
                <a:solidFill>
                  <a:srgbClr val="000066"/>
                </a:solidFill>
                <a:latin typeface="+mn-lt"/>
                <a:sym typeface="Symbol" pitchFamily="18" charset="2"/>
              </a:rPr>
              <a:t>j</a:t>
            </a:r>
            <a:r>
              <a:rPr lang="en-US" dirty="0">
                <a:solidFill>
                  <a:srgbClr val="000066"/>
                </a:solidFill>
                <a:latin typeface="+mn-lt"/>
              </a:rPr>
              <a:t>     ?</a:t>
            </a:r>
          </a:p>
        </p:txBody>
      </p:sp>
      <p:sp>
        <p:nvSpPr>
          <p:cNvPr id="62472" name="Line 4"/>
          <p:cNvSpPr>
            <a:spLocks noChangeShapeType="1"/>
          </p:cNvSpPr>
          <p:nvPr/>
        </p:nvSpPr>
        <p:spPr bwMode="auto">
          <a:xfrm>
            <a:off x="0" y="2362200"/>
            <a:ext cx="91440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108997" name="Object 2"/>
          <p:cNvGraphicFramePr>
            <a:graphicFrameLocks noChangeAspect="1"/>
          </p:cNvGraphicFramePr>
          <p:nvPr/>
        </p:nvGraphicFramePr>
        <p:xfrm>
          <a:off x="434975" y="3352800"/>
          <a:ext cx="8251825" cy="1204913"/>
        </p:xfrm>
        <a:graphic>
          <a:graphicData uri="http://schemas.openxmlformats.org/presentationml/2006/ole">
            <mc:AlternateContent xmlns:mc="http://schemas.openxmlformats.org/markup-compatibility/2006">
              <mc:Choice xmlns:v="urn:schemas-microsoft-com:vml" Requires="v">
                <p:oleObj spid="_x0000_s4101" name="משוואה" r:id="rId4" imgW="3936960" imgH="571320" progId="Equation.3">
                  <p:embed/>
                </p:oleObj>
              </mc:Choice>
              <mc:Fallback>
                <p:oleObj name="משוואה" r:id="rId4" imgW="3936960" imgH="571320" progId="Equation.3">
                  <p:embed/>
                  <p:pic>
                    <p:nvPicPr>
                      <p:cNvPr id="110899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3352800"/>
                        <a:ext cx="8251825" cy="120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8999" name="Object 3"/>
          <p:cNvGraphicFramePr>
            <a:graphicFrameLocks noChangeAspect="1"/>
          </p:cNvGraphicFramePr>
          <p:nvPr/>
        </p:nvGraphicFramePr>
        <p:xfrm>
          <a:off x="838200" y="4598988"/>
          <a:ext cx="3998913" cy="1604962"/>
        </p:xfrm>
        <a:graphic>
          <a:graphicData uri="http://schemas.openxmlformats.org/presentationml/2006/ole">
            <mc:AlternateContent xmlns:mc="http://schemas.openxmlformats.org/markup-compatibility/2006">
              <mc:Choice xmlns:v="urn:schemas-microsoft-com:vml" Requires="v">
                <p:oleObj spid="_x0000_s4102" name="משוואה" r:id="rId6" imgW="1892160" imgH="761760" progId="Equation.3">
                  <p:embed/>
                </p:oleObj>
              </mc:Choice>
              <mc:Fallback>
                <p:oleObj name="משוואה" r:id="rId6" imgW="1892160" imgH="761760" progId="Equation.3">
                  <p:embed/>
                  <p:pic>
                    <p:nvPicPr>
                      <p:cNvPr id="110899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598988"/>
                        <a:ext cx="3998913" cy="160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11682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89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89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8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Mixture of Distributions</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1081A49A-5B14-409F-93CB-CEF6A4DEA4DC}" type="slidenum">
              <a:rPr lang="en-US" smtClean="0"/>
              <a:pPr>
                <a:defRPr/>
              </a:pPr>
              <a:t>32</a:t>
            </a:fld>
            <a:endParaRPr lang="en-US" dirty="0"/>
          </a:p>
        </p:txBody>
      </p:sp>
      <p:sp>
        <p:nvSpPr>
          <p:cNvPr id="64520" name="Text Box 3"/>
          <p:cNvSpPr txBox="1">
            <a:spLocks noChangeArrowheads="1"/>
          </p:cNvSpPr>
          <p:nvPr/>
        </p:nvSpPr>
        <p:spPr bwMode="auto">
          <a:xfrm>
            <a:off x="609600" y="1201737"/>
            <a:ext cx="8382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r>
              <a:rPr lang="en-US" dirty="0">
                <a:solidFill>
                  <a:srgbClr val="000066"/>
                </a:solidFill>
                <a:latin typeface="+mn-lt"/>
              </a:rPr>
              <a:t>As in the coin example, the problem is that data is sampled from </a:t>
            </a:r>
            <a:r>
              <a:rPr lang="en-US" dirty="0">
                <a:solidFill>
                  <a:schemeClr val="hlink"/>
                </a:solidFill>
                <a:latin typeface="+mn-lt"/>
              </a:rPr>
              <a:t>a mixture of k different normal distributions</a:t>
            </a:r>
            <a:r>
              <a:rPr lang="en-US" dirty="0">
                <a:solidFill>
                  <a:srgbClr val="000066"/>
                </a:solidFill>
                <a:latin typeface="+mn-lt"/>
              </a:rPr>
              <a:t>, and we do not know, for a given each data point xi, where is it  sampled from. </a:t>
            </a:r>
          </a:p>
          <a:p>
            <a:endParaRPr lang="en-US" dirty="0">
              <a:solidFill>
                <a:srgbClr val="000066"/>
              </a:solidFill>
              <a:latin typeface="+mn-lt"/>
            </a:endParaRPr>
          </a:p>
          <a:p>
            <a:r>
              <a:rPr lang="en-US" dirty="0">
                <a:solidFill>
                  <a:srgbClr val="000066"/>
                </a:solidFill>
                <a:latin typeface="+mn-lt"/>
              </a:rPr>
              <a:t>For a data point x</a:t>
            </a:r>
            <a:r>
              <a:rPr lang="en-US" baseline="-25000" dirty="0">
                <a:solidFill>
                  <a:srgbClr val="000066"/>
                </a:solidFill>
                <a:latin typeface="+mn-lt"/>
              </a:rPr>
              <a:t>i</a:t>
            </a:r>
            <a:r>
              <a:rPr lang="en-US" dirty="0">
                <a:solidFill>
                  <a:srgbClr val="000066"/>
                </a:solidFill>
                <a:latin typeface="+mn-lt"/>
              </a:rPr>
              <a:t>, define k binary hidden variables, z</a:t>
            </a:r>
            <a:r>
              <a:rPr lang="en-US" baseline="-25000" dirty="0">
                <a:solidFill>
                  <a:srgbClr val="000066"/>
                </a:solidFill>
                <a:latin typeface="+mn-lt"/>
              </a:rPr>
              <a:t>i1</a:t>
            </a:r>
            <a:r>
              <a:rPr lang="en-US" dirty="0">
                <a:solidFill>
                  <a:srgbClr val="000066"/>
                </a:solidFill>
                <a:latin typeface="+mn-lt"/>
              </a:rPr>
              <a:t>,z</a:t>
            </a:r>
            <a:r>
              <a:rPr lang="en-US" baseline="-25000" dirty="0">
                <a:solidFill>
                  <a:srgbClr val="000066"/>
                </a:solidFill>
                <a:latin typeface="+mn-lt"/>
              </a:rPr>
              <a:t>i2</a:t>
            </a:r>
            <a:r>
              <a:rPr lang="en-US" dirty="0">
                <a:solidFill>
                  <a:srgbClr val="000066"/>
                </a:solidFill>
                <a:latin typeface="+mn-lt"/>
              </a:rPr>
              <a:t>,…,</a:t>
            </a:r>
            <a:r>
              <a:rPr lang="en-US" dirty="0" err="1">
                <a:solidFill>
                  <a:srgbClr val="000066"/>
                </a:solidFill>
                <a:latin typeface="+mn-lt"/>
              </a:rPr>
              <a:t>z</a:t>
            </a:r>
            <a:r>
              <a:rPr lang="en-US" baseline="-25000" dirty="0" err="1">
                <a:solidFill>
                  <a:srgbClr val="000066"/>
                </a:solidFill>
                <a:latin typeface="+mn-lt"/>
              </a:rPr>
              <a:t>ik</a:t>
            </a:r>
            <a:r>
              <a:rPr lang="en-US" dirty="0">
                <a:solidFill>
                  <a:srgbClr val="000066"/>
                </a:solidFill>
                <a:latin typeface="+mn-lt"/>
              </a:rPr>
              <a:t>, s.t </a:t>
            </a:r>
            <a:r>
              <a:rPr lang="en-US" dirty="0" err="1">
                <a:solidFill>
                  <a:schemeClr val="hlink"/>
                </a:solidFill>
                <a:latin typeface="+mn-lt"/>
              </a:rPr>
              <a:t>z</a:t>
            </a:r>
            <a:r>
              <a:rPr lang="en-US" baseline="-25000" dirty="0" err="1">
                <a:solidFill>
                  <a:schemeClr val="hlink"/>
                </a:solidFill>
                <a:latin typeface="+mn-lt"/>
              </a:rPr>
              <a:t>ij</a:t>
            </a:r>
            <a:r>
              <a:rPr lang="en-US" dirty="0">
                <a:solidFill>
                  <a:schemeClr val="hlink"/>
                </a:solidFill>
                <a:latin typeface="+mn-lt"/>
              </a:rPr>
              <a:t> =1</a:t>
            </a:r>
            <a:r>
              <a:rPr lang="en-US" dirty="0">
                <a:solidFill>
                  <a:srgbClr val="000066"/>
                </a:solidFill>
                <a:latin typeface="+mn-lt"/>
              </a:rPr>
              <a:t> </a:t>
            </a:r>
            <a:r>
              <a:rPr lang="en-US" dirty="0" err="1">
                <a:solidFill>
                  <a:srgbClr val="000066"/>
                </a:solidFill>
                <a:latin typeface="+mn-lt"/>
              </a:rPr>
              <a:t>iff</a:t>
            </a:r>
            <a:r>
              <a:rPr lang="en-US" dirty="0">
                <a:solidFill>
                  <a:srgbClr val="000066"/>
                </a:solidFill>
                <a:latin typeface="+mn-lt"/>
              </a:rPr>
              <a:t>  </a:t>
            </a:r>
            <a:r>
              <a:rPr lang="en-US" dirty="0">
                <a:solidFill>
                  <a:schemeClr val="hlink"/>
                </a:solidFill>
                <a:latin typeface="+mn-lt"/>
              </a:rPr>
              <a:t>x</a:t>
            </a:r>
            <a:r>
              <a:rPr lang="en-US" baseline="-25000" dirty="0">
                <a:solidFill>
                  <a:schemeClr val="hlink"/>
                </a:solidFill>
                <a:latin typeface="+mn-lt"/>
              </a:rPr>
              <a:t>i</a:t>
            </a:r>
            <a:r>
              <a:rPr lang="en-US" dirty="0">
                <a:solidFill>
                  <a:schemeClr val="hlink"/>
                </a:solidFill>
                <a:latin typeface="+mn-lt"/>
              </a:rPr>
              <a:t> is sampled from the j-</a:t>
            </a:r>
            <a:r>
              <a:rPr lang="en-US" dirty="0" err="1">
                <a:solidFill>
                  <a:schemeClr val="hlink"/>
                </a:solidFill>
                <a:latin typeface="+mn-lt"/>
              </a:rPr>
              <a:t>th</a:t>
            </a:r>
            <a:r>
              <a:rPr lang="en-US" dirty="0">
                <a:solidFill>
                  <a:schemeClr val="hlink"/>
                </a:solidFill>
                <a:latin typeface="+mn-lt"/>
              </a:rPr>
              <a:t> distribution</a:t>
            </a:r>
            <a:r>
              <a:rPr lang="en-US" dirty="0">
                <a:solidFill>
                  <a:srgbClr val="000066"/>
                </a:solidFill>
                <a:latin typeface="+mn-lt"/>
              </a:rPr>
              <a:t>. </a:t>
            </a:r>
          </a:p>
          <a:p>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p:txBody>
      </p:sp>
      <p:sp>
        <p:nvSpPr>
          <p:cNvPr id="64521" name="Line 6"/>
          <p:cNvSpPr>
            <a:spLocks noChangeShapeType="1"/>
          </p:cNvSpPr>
          <p:nvPr/>
        </p:nvSpPr>
        <p:spPr bwMode="auto">
          <a:xfrm>
            <a:off x="0" y="2362200"/>
            <a:ext cx="91440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4514" name="Object 2"/>
          <p:cNvGraphicFramePr>
            <a:graphicFrameLocks noChangeAspect="1"/>
          </p:cNvGraphicFramePr>
          <p:nvPr/>
        </p:nvGraphicFramePr>
        <p:xfrm>
          <a:off x="847725" y="3938588"/>
          <a:ext cx="6653213" cy="1014412"/>
        </p:xfrm>
        <a:graphic>
          <a:graphicData uri="http://schemas.openxmlformats.org/presentationml/2006/ole">
            <mc:AlternateContent xmlns:mc="http://schemas.openxmlformats.org/markup-compatibility/2006">
              <mc:Choice xmlns:v="urn:schemas-microsoft-com:vml" Requires="v">
                <p:oleObj spid="_x0000_s1031" name="משוואה" r:id="rId4" imgW="3174840" imgH="482400" progId="Equation.3">
                  <p:embed/>
                </p:oleObj>
              </mc:Choice>
              <mc:Fallback>
                <p:oleObj name="משוואה" r:id="rId4" imgW="3174840" imgH="482400" progId="Equation.3">
                  <p:embed/>
                  <p:pic>
                    <p:nvPicPr>
                      <p:cNvPr id="6451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3938588"/>
                        <a:ext cx="6653213"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15" name="Object 3"/>
          <p:cNvGraphicFramePr>
            <a:graphicFrameLocks noChangeAspect="1"/>
          </p:cNvGraphicFramePr>
          <p:nvPr>
            <p:extLst/>
          </p:nvPr>
        </p:nvGraphicFramePr>
        <p:xfrm>
          <a:off x="5743575" y="4910138"/>
          <a:ext cx="3068638" cy="804862"/>
        </p:xfrm>
        <a:graphic>
          <a:graphicData uri="http://schemas.openxmlformats.org/presentationml/2006/ole">
            <mc:AlternateContent xmlns:mc="http://schemas.openxmlformats.org/markup-compatibility/2006">
              <mc:Choice xmlns:v="urn:schemas-microsoft-com:vml" Requires="v">
                <p:oleObj spid="_x0000_s1032" name="משוואה" r:id="rId6" imgW="1409400" imgH="368280" progId="Equation.3">
                  <p:embed/>
                </p:oleObj>
              </mc:Choice>
              <mc:Fallback>
                <p:oleObj name="משוואה" r:id="rId6" imgW="1409400" imgH="368280" progId="Equation.3">
                  <p:embed/>
                  <p:pic>
                    <p:nvPicPr>
                      <p:cNvPr id="6451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3575" y="4910138"/>
                        <a:ext cx="3068638"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16" name="Object 4"/>
          <p:cNvGraphicFramePr>
            <a:graphicFrameLocks noChangeAspect="1"/>
          </p:cNvGraphicFramePr>
          <p:nvPr>
            <p:extLst/>
          </p:nvPr>
        </p:nvGraphicFramePr>
        <p:xfrm>
          <a:off x="5675313" y="5807075"/>
          <a:ext cx="3205162" cy="441325"/>
        </p:xfrm>
        <a:graphic>
          <a:graphicData uri="http://schemas.openxmlformats.org/presentationml/2006/ole">
            <mc:AlternateContent xmlns:mc="http://schemas.openxmlformats.org/markup-compatibility/2006">
              <mc:Choice xmlns:v="urn:schemas-microsoft-com:vml" Requires="v">
                <p:oleObj spid="_x0000_s1033" name="משוואה" r:id="rId8" imgW="1473120" imgH="203040" progId="Equation.3">
                  <p:embed/>
                </p:oleObj>
              </mc:Choice>
              <mc:Fallback>
                <p:oleObj name="משוואה" r:id="rId8" imgW="1473120" imgH="203040" progId="Equation.3">
                  <p:embed/>
                  <p:pic>
                    <p:nvPicPr>
                      <p:cNvPr id="6451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5313" y="5807075"/>
                        <a:ext cx="3205162"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5151096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K-Means Algorithms</a:t>
            </a:r>
            <a:endParaRPr lang="en-US" dirty="0"/>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1081A49A-5B14-409F-93CB-CEF6A4DEA4DC}" type="slidenum">
              <a:rPr lang="en-US" smtClean="0"/>
              <a:pPr>
                <a:defRPr/>
              </a:pPr>
              <a:t>33</a:t>
            </a:fld>
            <a:endParaRPr lang="en-US" dirty="0"/>
          </a:p>
        </p:txBody>
      </p:sp>
      <p:sp>
        <p:nvSpPr>
          <p:cNvPr id="68618" name="Text Box 3"/>
          <p:cNvSpPr txBox="1">
            <a:spLocks noChangeArrowheads="1"/>
          </p:cNvSpPr>
          <p:nvPr/>
        </p:nvSpPr>
        <p:spPr bwMode="auto">
          <a:xfrm>
            <a:off x="457200" y="1133475"/>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r>
              <a:rPr lang="en-US" dirty="0">
                <a:solidFill>
                  <a:srgbClr val="0000FF"/>
                </a:solidFill>
                <a:latin typeface="+mn-lt"/>
              </a:rPr>
              <a:t>Expectation</a:t>
            </a:r>
            <a:r>
              <a:rPr lang="en-US" dirty="0" smtClean="0">
                <a:solidFill>
                  <a:srgbClr val="0000FF"/>
                </a:solidFill>
                <a:latin typeface="+mn-lt"/>
              </a:rPr>
              <a:t>: (here: h =                              ) </a:t>
            </a:r>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a:p>
            <a:r>
              <a:rPr lang="en-US" dirty="0">
                <a:solidFill>
                  <a:srgbClr val="000066"/>
                </a:solidFill>
                <a:latin typeface="+mn-lt"/>
              </a:rPr>
              <a:t>Computing the likelihood given the observed data  D = {x</a:t>
            </a:r>
            <a:r>
              <a:rPr lang="en-US" baseline="-25000" dirty="0">
                <a:solidFill>
                  <a:srgbClr val="000066"/>
                </a:solidFill>
                <a:latin typeface="+mn-lt"/>
              </a:rPr>
              <a:t>1</a:t>
            </a:r>
            <a:r>
              <a:rPr lang="en-US" dirty="0">
                <a:solidFill>
                  <a:srgbClr val="000066"/>
                </a:solidFill>
                <a:latin typeface="+mn-lt"/>
              </a:rPr>
              <a:t>,…,</a:t>
            </a:r>
            <a:r>
              <a:rPr lang="en-US" dirty="0" err="1">
                <a:solidFill>
                  <a:srgbClr val="000066"/>
                </a:solidFill>
                <a:latin typeface="+mn-lt"/>
              </a:rPr>
              <a:t>x</a:t>
            </a:r>
            <a:r>
              <a:rPr lang="en-US" baseline="-25000" dirty="0" err="1">
                <a:solidFill>
                  <a:srgbClr val="000066"/>
                </a:solidFill>
                <a:latin typeface="+mn-lt"/>
              </a:rPr>
              <a:t>m</a:t>
            </a:r>
            <a:r>
              <a:rPr lang="en-US" dirty="0">
                <a:solidFill>
                  <a:srgbClr val="000066"/>
                </a:solidFill>
                <a:latin typeface="+mn-lt"/>
              </a:rPr>
              <a:t>} and the hypothesis h  (w/o the constant coefficient)</a:t>
            </a:r>
          </a:p>
          <a:p>
            <a:r>
              <a:rPr lang="en-US" dirty="0">
                <a:solidFill>
                  <a:srgbClr val="000066"/>
                </a:solidFill>
                <a:latin typeface="+mn-lt"/>
              </a:rPr>
              <a:t> </a:t>
            </a:r>
          </a:p>
          <a:p>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p:txBody>
      </p:sp>
      <p:graphicFrame>
        <p:nvGraphicFramePr>
          <p:cNvPr id="68610" name="Object 2"/>
          <p:cNvGraphicFramePr>
            <a:graphicFrameLocks noChangeAspect="1"/>
          </p:cNvGraphicFramePr>
          <p:nvPr/>
        </p:nvGraphicFramePr>
        <p:xfrm>
          <a:off x="180975" y="1524000"/>
          <a:ext cx="8807450" cy="904875"/>
        </p:xfrm>
        <a:graphic>
          <a:graphicData uri="http://schemas.openxmlformats.org/presentationml/2006/ole">
            <mc:AlternateContent xmlns:mc="http://schemas.openxmlformats.org/markup-compatibility/2006">
              <mc:Choice xmlns:v="urn:schemas-microsoft-com:vml" Requires="v">
                <p:oleObj spid="_x0000_s8203" name="משוואה" r:id="rId4" imgW="4165560" imgH="431640" progId="Equation.3">
                  <p:embed/>
                </p:oleObj>
              </mc:Choice>
              <mc:Fallback>
                <p:oleObj name="משוואה" r:id="rId4" imgW="4165560" imgH="431640" progId="Equation.3">
                  <p:embed/>
                  <p:pic>
                    <p:nvPicPr>
                      <p:cNvPr id="686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1524000"/>
                        <a:ext cx="8807450"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1" name="Object 3"/>
          <p:cNvGraphicFramePr>
            <a:graphicFrameLocks noChangeAspect="1"/>
          </p:cNvGraphicFramePr>
          <p:nvPr/>
        </p:nvGraphicFramePr>
        <p:xfrm>
          <a:off x="1308100" y="3440113"/>
          <a:ext cx="5702300" cy="827087"/>
        </p:xfrm>
        <a:graphic>
          <a:graphicData uri="http://schemas.openxmlformats.org/presentationml/2006/ole">
            <mc:AlternateContent xmlns:mc="http://schemas.openxmlformats.org/markup-compatibility/2006">
              <mc:Choice xmlns:v="urn:schemas-microsoft-com:vml" Requires="v">
                <p:oleObj spid="_x0000_s8204" name="משוואה" r:id="rId6" imgW="2717640" imgH="393480" progId="Equation.3">
                  <p:embed/>
                </p:oleObj>
              </mc:Choice>
              <mc:Fallback>
                <p:oleObj name="משוואה" r:id="rId6" imgW="2717640" imgH="393480" progId="Equation.3">
                  <p:embed/>
                  <p:pic>
                    <p:nvPicPr>
                      <p:cNvPr id="6861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3440113"/>
                        <a:ext cx="5702300" cy="82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2" name="Object 4"/>
          <p:cNvGraphicFramePr>
            <a:graphicFrameLocks noChangeAspect="1"/>
          </p:cNvGraphicFramePr>
          <p:nvPr/>
        </p:nvGraphicFramePr>
        <p:xfrm>
          <a:off x="908050" y="4202113"/>
          <a:ext cx="6475413" cy="827087"/>
        </p:xfrm>
        <a:graphic>
          <a:graphicData uri="http://schemas.openxmlformats.org/presentationml/2006/ole">
            <mc:AlternateContent xmlns:mc="http://schemas.openxmlformats.org/markup-compatibility/2006">
              <mc:Choice xmlns:v="urn:schemas-microsoft-com:vml" Requires="v">
                <p:oleObj spid="_x0000_s8205" name="Equation" r:id="rId8" imgW="3085920" imgH="393480" progId="Equation.DSMT4">
                  <p:embed/>
                </p:oleObj>
              </mc:Choice>
              <mc:Fallback>
                <p:oleObj name="Equation" r:id="rId8" imgW="3085920" imgH="393480" progId="Equation.DSMT4">
                  <p:embed/>
                  <p:pic>
                    <p:nvPicPr>
                      <p:cNvPr id="6861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8050" y="4202113"/>
                        <a:ext cx="6475413" cy="82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3" name="Object 5"/>
          <p:cNvGraphicFramePr>
            <a:graphicFrameLocks noChangeAspect="1"/>
          </p:cNvGraphicFramePr>
          <p:nvPr/>
        </p:nvGraphicFramePr>
        <p:xfrm>
          <a:off x="2895600" y="5116513"/>
          <a:ext cx="4289425" cy="827087"/>
        </p:xfrm>
        <a:graphic>
          <a:graphicData uri="http://schemas.openxmlformats.org/presentationml/2006/ole">
            <mc:AlternateContent xmlns:mc="http://schemas.openxmlformats.org/markup-compatibility/2006">
              <mc:Choice xmlns:v="urn:schemas-microsoft-com:vml" Requires="v">
                <p:oleObj spid="_x0000_s8206" name="משוואה" r:id="rId10" imgW="2044440" imgH="393480" progId="Equation.3">
                  <p:embed/>
                </p:oleObj>
              </mc:Choice>
              <mc:Fallback>
                <p:oleObj name="משוואה" r:id="rId10" imgW="2044440" imgH="393480" progId="Equation.3">
                  <p:embed/>
                  <p:pic>
                    <p:nvPicPr>
                      <p:cNvPr id="68613"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5116513"/>
                        <a:ext cx="4289425" cy="82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nvPr>
        </p:nvGraphicFramePr>
        <p:xfrm>
          <a:off x="3352800" y="1107837"/>
          <a:ext cx="2022475" cy="450850"/>
        </p:xfrm>
        <a:graphic>
          <a:graphicData uri="http://schemas.openxmlformats.org/presentationml/2006/ole">
            <mc:AlternateContent xmlns:mc="http://schemas.openxmlformats.org/markup-compatibility/2006">
              <mc:Choice xmlns:v="urn:schemas-microsoft-com:vml" Requires="v">
                <p:oleObj spid="_x0000_s8207" name="משוואה" r:id="rId12" imgW="1271160" imgH="279360" progId="Equation.3">
                  <p:embed/>
                </p:oleObj>
              </mc:Choice>
              <mc:Fallback>
                <p:oleObj name="משוואה" r:id="rId12" imgW="1271160" imgH="279360" progId="Equation.3">
                  <p:embed/>
                  <p:pic>
                    <p:nvPicPr>
                      <p:cNvPr id="4"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1107837"/>
                        <a:ext cx="202247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1266380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5334000" y="3638595"/>
            <a:ext cx="3810000" cy="1828800"/>
          </a:xfrm>
          <a:prstGeom prst="wedgeRectCallout">
            <a:avLst>
              <a:gd name="adj1" fmla="val -100564"/>
              <a:gd name="adj2" fmla="val -131439"/>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Given old parameters (h’) we labeled the data. Now we compute the likelihood of the complete data (with the labels) and next we will find the new set of parameters (h) that maximizes this likelihood.</a:t>
            </a:r>
            <a:endParaRPr lang="en-US" sz="1800" dirty="0">
              <a:solidFill>
                <a:schemeClr val="tx1"/>
              </a:solidFill>
            </a:endParaRPr>
          </a:p>
        </p:txBody>
      </p:sp>
      <p:sp>
        <p:nvSpPr>
          <p:cNvPr id="2" name="Title 1"/>
          <p:cNvSpPr>
            <a:spLocks noGrp="1"/>
          </p:cNvSpPr>
          <p:nvPr>
            <p:ph type="title"/>
          </p:nvPr>
        </p:nvSpPr>
        <p:spPr/>
        <p:txBody>
          <a:bodyPr/>
          <a:lstStyle/>
          <a:p>
            <a:r>
              <a:rPr lang="en-US" dirty="0"/>
              <a:t>Example: K-Means Algorithms</a:t>
            </a:r>
          </a:p>
        </p:txBody>
      </p:sp>
      <p:sp>
        <p:nvSpPr>
          <p:cNvPr id="4" name="Content Placeholder 3"/>
          <p:cNvSpPr>
            <a:spLocks noGrp="1"/>
          </p:cNvSpPr>
          <p:nvPr>
            <p:ph idx="1"/>
          </p:nvPr>
        </p:nvSpPr>
        <p:spPr/>
        <p:txBody>
          <a:bodyPr/>
          <a:lstStyle/>
          <a:p>
            <a:pPr marL="0" indent="0">
              <a:buNone/>
            </a:pPr>
            <a:endParaRPr lang="en-US" dirty="0"/>
          </a:p>
        </p:txBody>
      </p:sp>
      <p:sp>
        <p:nvSpPr>
          <p:cNvPr id="3" name="Slide Number Placeholder 2"/>
          <p:cNvSpPr>
            <a:spLocks noGrp="1"/>
          </p:cNvSpPr>
          <p:nvPr>
            <p:ph type="sldNum" sz="quarter" idx="4"/>
          </p:nvPr>
        </p:nvSpPr>
        <p:spPr/>
        <p:txBody>
          <a:bodyPr/>
          <a:lstStyle/>
          <a:p>
            <a:pPr>
              <a:defRPr/>
            </a:pPr>
            <a:fld id="{1081A49A-5B14-409F-93CB-CEF6A4DEA4DC}" type="slidenum">
              <a:rPr lang="en-US" smtClean="0"/>
              <a:pPr>
                <a:defRPr/>
              </a:pPr>
              <a:t>34</a:t>
            </a:fld>
            <a:endParaRPr lang="en-US" dirty="0"/>
          </a:p>
        </p:txBody>
      </p:sp>
      <p:sp>
        <p:nvSpPr>
          <p:cNvPr id="70666" name="Text Box 3"/>
          <p:cNvSpPr txBox="1">
            <a:spLocks noChangeArrowheads="1"/>
          </p:cNvSpPr>
          <p:nvPr/>
        </p:nvSpPr>
        <p:spPr bwMode="auto">
          <a:xfrm>
            <a:off x="630238" y="1104900"/>
            <a:ext cx="397653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r>
              <a:rPr lang="en-US" dirty="0">
                <a:solidFill>
                  <a:srgbClr val="0000FF"/>
                </a:solidFill>
                <a:latin typeface="+mn-lt"/>
              </a:rPr>
              <a:t>Maximization:</a:t>
            </a:r>
            <a:r>
              <a:rPr lang="en-US" dirty="0">
                <a:solidFill>
                  <a:srgbClr val="000066"/>
                </a:solidFill>
                <a:latin typeface="+mn-lt"/>
              </a:rPr>
              <a:t> Maximizing</a:t>
            </a:r>
          </a:p>
          <a:p>
            <a:endParaRPr lang="en-US" dirty="0">
              <a:solidFill>
                <a:srgbClr val="000066"/>
              </a:solidFill>
              <a:latin typeface="+mn-lt"/>
            </a:endParaRPr>
          </a:p>
          <a:p>
            <a:endParaRPr lang="en-US" dirty="0">
              <a:solidFill>
                <a:srgbClr val="000066"/>
              </a:solidFill>
              <a:latin typeface="+mn-lt"/>
            </a:endParaRPr>
          </a:p>
          <a:p>
            <a:r>
              <a:rPr lang="en-US" dirty="0">
                <a:solidFill>
                  <a:srgbClr val="000066"/>
                </a:solidFill>
                <a:latin typeface="+mn-lt"/>
              </a:rPr>
              <a:t>with respect to      we get that:</a:t>
            </a:r>
          </a:p>
          <a:p>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a:p>
            <a:r>
              <a:rPr lang="en-US" dirty="0">
                <a:solidFill>
                  <a:srgbClr val="000066"/>
                </a:solidFill>
                <a:latin typeface="+mn-lt"/>
              </a:rPr>
              <a:t>Which yields:</a:t>
            </a:r>
          </a:p>
          <a:p>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p:txBody>
      </p:sp>
      <p:graphicFrame>
        <p:nvGraphicFramePr>
          <p:cNvPr id="70658" name="Object 2"/>
          <p:cNvGraphicFramePr>
            <a:graphicFrameLocks noChangeAspect="1"/>
          </p:cNvGraphicFramePr>
          <p:nvPr/>
        </p:nvGraphicFramePr>
        <p:xfrm>
          <a:off x="2619375" y="2173288"/>
          <a:ext cx="371475" cy="504825"/>
        </p:xfrm>
        <a:graphic>
          <a:graphicData uri="http://schemas.openxmlformats.org/presentationml/2006/ole">
            <mc:AlternateContent xmlns:mc="http://schemas.openxmlformats.org/markup-compatibility/2006">
              <mc:Choice xmlns:v="urn:schemas-microsoft-com:vml" Requires="v">
                <p:oleObj spid="_x0000_s6153" name="משוואה" r:id="rId4" imgW="177480" imgH="241200" progId="Equation.3">
                  <p:embed/>
                </p:oleObj>
              </mc:Choice>
              <mc:Fallback>
                <p:oleObj name="משוואה" r:id="rId4" imgW="177480" imgH="241200" progId="Equation.3">
                  <p:embed/>
                  <p:pic>
                    <p:nvPicPr>
                      <p:cNvPr id="7065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75" y="2173288"/>
                        <a:ext cx="3714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59" name="Object 3"/>
          <p:cNvGraphicFramePr>
            <a:graphicFrameLocks noChangeAspect="1"/>
          </p:cNvGraphicFramePr>
          <p:nvPr>
            <p:extLst/>
          </p:nvPr>
        </p:nvGraphicFramePr>
        <p:xfrm>
          <a:off x="2209800" y="1458913"/>
          <a:ext cx="5648325" cy="827087"/>
        </p:xfrm>
        <a:graphic>
          <a:graphicData uri="http://schemas.openxmlformats.org/presentationml/2006/ole">
            <mc:AlternateContent xmlns:mc="http://schemas.openxmlformats.org/markup-compatibility/2006">
              <mc:Choice xmlns:v="urn:schemas-microsoft-com:vml" Requires="v">
                <p:oleObj spid="_x0000_s6154" name="Equation" r:id="rId6" imgW="2692080" imgH="393480" progId="Equation.3">
                  <p:embed/>
                </p:oleObj>
              </mc:Choice>
              <mc:Fallback>
                <p:oleObj name="Equation" r:id="rId6" imgW="2692080" imgH="393480" progId="Equation.3">
                  <p:embed/>
                  <p:pic>
                    <p:nvPicPr>
                      <p:cNvPr id="7065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458913"/>
                        <a:ext cx="5648325" cy="82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0" name="Object 4"/>
          <p:cNvGraphicFramePr>
            <a:graphicFrameLocks noChangeAspect="1"/>
          </p:cNvGraphicFramePr>
          <p:nvPr/>
        </p:nvGraphicFramePr>
        <p:xfrm>
          <a:off x="2905125" y="3810000"/>
          <a:ext cx="2557463" cy="1177925"/>
        </p:xfrm>
        <a:graphic>
          <a:graphicData uri="http://schemas.openxmlformats.org/presentationml/2006/ole">
            <mc:AlternateContent xmlns:mc="http://schemas.openxmlformats.org/markup-compatibility/2006">
              <mc:Choice xmlns:v="urn:schemas-microsoft-com:vml" Requires="v">
                <p:oleObj spid="_x0000_s6155" name="משוואה" r:id="rId8" imgW="1218960" imgH="558720" progId="Equation.3">
                  <p:embed/>
                </p:oleObj>
              </mc:Choice>
              <mc:Fallback>
                <p:oleObj name="משוואה" r:id="rId8" imgW="1218960" imgH="558720" progId="Equation.3">
                  <p:embed/>
                  <p:pic>
                    <p:nvPicPr>
                      <p:cNvPr id="7066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5125" y="3810000"/>
                        <a:ext cx="2557463"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1" name="Object 5"/>
          <p:cNvGraphicFramePr>
            <a:graphicFrameLocks noChangeAspect="1"/>
          </p:cNvGraphicFramePr>
          <p:nvPr>
            <p:extLst/>
          </p:nvPr>
        </p:nvGraphicFramePr>
        <p:xfrm>
          <a:off x="2547938" y="2722563"/>
          <a:ext cx="4235450" cy="935037"/>
        </p:xfrm>
        <a:graphic>
          <a:graphicData uri="http://schemas.openxmlformats.org/presentationml/2006/ole">
            <mc:AlternateContent xmlns:mc="http://schemas.openxmlformats.org/markup-compatibility/2006">
              <mc:Choice xmlns:v="urn:schemas-microsoft-com:vml" Requires="v">
                <p:oleObj spid="_x0000_s6156" name="משוואה" r:id="rId10" imgW="2019240" imgH="444240" progId="Equation.3">
                  <p:embed/>
                </p:oleObj>
              </mc:Choice>
              <mc:Fallback>
                <p:oleObj name="משוואה" r:id="rId10" imgW="2019240" imgH="444240" progId="Equation.3">
                  <p:embed/>
                  <p:pic>
                    <p:nvPicPr>
                      <p:cNvPr id="70661" name="Object 5"/>
                      <p:cNvPicPr>
                        <a:picLocks noChangeAspect="1" noChangeArrowheads="1"/>
                      </p:cNvPicPr>
                      <p:nvPr/>
                    </p:nvPicPr>
                    <p:blipFill>
                      <a:blip r:embed="rId11"/>
                      <a:srcRect/>
                      <a:stretch>
                        <a:fillRect/>
                      </a:stretch>
                    </p:blipFill>
                    <p:spPr bwMode="auto">
                      <a:xfrm>
                        <a:off x="2547938" y="2722563"/>
                        <a:ext cx="4235450"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98781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dirty="0"/>
              <a:t>K-Means Algorithms</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1081A49A-5B14-409F-93CB-CEF6A4DEA4DC}" type="slidenum">
              <a:rPr lang="en-US" smtClean="0"/>
              <a:pPr>
                <a:defRPr/>
              </a:pPr>
              <a:t>35</a:t>
            </a:fld>
            <a:endParaRPr lang="en-US" dirty="0"/>
          </a:p>
        </p:txBody>
      </p:sp>
      <p:sp>
        <p:nvSpPr>
          <p:cNvPr id="72714" name="Text Box 3"/>
          <p:cNvSpPr txBox="1">
            <a:spLocks noChangeArrowheads="1"/>
          </p:cNvSpPr>
          <p:nvPr/>
        </p:nvSpPr>
        <p:spPr bwMode="auto">
          <a:xfrm>
            <a:off x="681038" y="1073150"/>
            <a:ext cx="507401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r>
              <a:rPr lang="en-US" dirty="0">
                <a:solidFill>
                  <a:srgbClr val="000066"/>
                </a:solidFill>
                <a:latin typeface="+mn-lt"/>
              </a:rPr>
              <a:t>Given a set D = {x</a:t>
            </a:r>
            <a:r>
              <a:rPr lang="en-US" baseline="-25000" dirty="0">
                <a:solidFill>
                  <a:srgbClr val="000066"/>
                </a:solidFill>
                <a:latin typeface="+mn-lt"/>
              </a:rPr>
              <a:t>1</a:t>
            </a:r>
            <a:r>
              <a:rPr lang="en-US" dirty="0">
                <a:solidFill>
                  <a:srgbClr val="000066"/>
                </a:solidFill>
                <a:latin typeface="+mn-lt"/>
              </a:rPr>
              <a:t>,…,</a:t>
            </a:r>
            <a:r>
              <a:rPr lang="en-US" dirty="0" err="1">
                <a:solidFill>
                  <a:srgbClr val="000066"/>
                </a:solidFill>
                <a:latin typeface="+mn-lt"/>
              </a:rPr>
              <a:t>x</a:t>
            </a:r>
            <a:r>
              <a:rPr lang="en-US" baseline="-25000" dirty="0" err="1">
                <a:solidFill>
                  <a:srgbClr val="000066"/>
                </a:solidFill>
                <a:latin typeface="+mn-lt"/>
              </a:rPr>
              <a:t>m</a:t>
            </a:r>
            <a:r>
              <a:rPr lang="en-US" dirty="0">
                <a:solidFill>
                  <a:srgbClr val="000066"/>
                </a:solidFill>
                <a:latin typeface="+mn-lt"/>
              </a:rPr>
              <a:t>} of data points,</a:t>
            </a:r>
          </a:p>
          <a:p>
            <a:r>
              <a:rPr lang="en-US" dirty="0">
                <a:solidFill>
                  <a:srgbClr val="0000FF"/>
                </a:solidFill>
                <a:latin typeface="+mn-lt"/>
              </a:rPr>
              <a:t>guess</a:t>
            </a:r>
            <a:r>
              <a:rPr lang="en-US" dirty="0">
                <a:solidFill>
                  <a:srgbClr val="000066"/>
                </a:solidFill>
                <a:latin typeface="+mn-lt"/>
              </a:rPr>
              <a:t> initial parameters</a:t>
            </a:r>
          </a:p>
          <a:p>
            <a:r>
              <a:rPr lang="en-US" dirty="0">
                <a:solidFill>
                  <a:srgbClr val="000066"/>
                </a:solidFill>
                <a:latin typeface="+mn-lt"/>
              </a:rPr>
              <a:t>Compute (for all </a:t>
            </a:r>
            <a:r>
              <a:rPr lang="en-US" dirty="0" err="1">
                <a:solidFill>
                  <a:srgbClr val="000066"/>
                </a:solidFill>
                <a:latin typeface="+mn-lt"/>
              </a:rPr>
              <a:t>i,j</a:t>
            </a:r>
            <a:r>
              <a:rPr lang="en-US" dirty="0">
                <a:solidFill>
                  <a:srgbClr val="000066"/>
                </a:solidFill>
                <a:latin typeface="+mn-lt"/>
              </a:rPr>
              <a:t>)</a:t>
            </a:r>
          </a:p>
          <a:p>
            <a:endParaRPr lang="en-US" dirty="0">
              <a:solidFill>
                <a:srgbClr val="000066"/>
              </a:solidFill>
              <a:latin typeface="+mn-lt"/>
            </a:endParaRPr>
          </a:p>
          <a:p>
            <a:endParaRPr lang="en-US" dirty="0">
              <a:solidFill>
                <a:srgbClr val="000066"/>
              </a:solidFill>
              <a:latin typeface="+mn-lt"/>
            </a:endParaRPr>
          </a:p>
          <a:p>
            <a:endParaRPr lang="en-US" dirty="0">
              <a:solidFill>
                <a:srgbClr val="000066"/>
              </a:solidFill>
              <a:latin typeface="+mn-lt"/>
            </a:endParaRPr>
          </a:p>
          <a:p>
            <a:r>
              <a:rPr lang="en-US" dirty="0">
                <a:solidFill>
                  <a:srgbClr val="000066"/>
                </a:solidFill>
                <a:latin typeface="+mn-lt"/>
              </a:rPr>
              <a:t>and </a:t>
            </a:r>
            <a:r>
              <a:rPr lang="en-US" dirty="0">
                <a:solidFill>
                  <a:srgbClr val="0000FF"/>
                </a:solidFill>
                <a:latin typeface="+mn-lt"/>
              </a:rPr>
              <a:t>a new set of means:</a:t>
            </a:r>
          </a:p>
          <a:p>
            <a:endParaRPr lang="en-US" dirty="0">
              <a:solidFill>
                <a:srgbClr val="0000FF"/>
              </a:solidFill>
              <a:latin typeface="+mn-lt"/>
            </a:endParaRPr>
          </a:p>
          <a:p>
            <a:endParaRPr lang="en-US" dirty="0">
              <a:solidFill>
                <a:srgbClr val="0000FF"/>
              </a:solidFill>
              <a:latin typeface="+mn-lt"/>
            </a:endParaRPr>
          </a:p>
          <a:p>
            <a:r>
              <a:rPr lang="en-US" dirty="0">
                <a:solidFill>
                  <a:srgbClr val="0000FF"/>
                </a:solidFill>
                <a:latin typeface="+mn-lt"/>
              </a:rPr>
              <a:t>repeat </a:t>
            </a:r>
            <a:r>
              <a:rPr lang="en-US" dirty="0">
                <a:solidFill>
                  <a:srgbClr val="000066"/>
                </a:solidFill>
                <a:latin typeface="+mn-lt"/>
              </a:rPr>
              <a:t>to convergence</a:t>
            </a:r>
          </a:p>
        </p:txBody>
      </p:sp>
      <p:graphicFrame>
        <p:nvGraphicFramePr>
          <p:cNvPr id="72706" name="Object 2"/>
          <p:cNvGraphicFramePr>
            <a:graphicFrameLocks noChangeAspect="1"/>
          </p:cNvGraphicFramePr>
          <p:nvPr/>
        </p:nvGraphicFramePr>
        <p:xfrm>
          <a:off x="2500313" y="2438400"/>
          <a:ext cx="1538287" cy="504825"/>
        </p:xfrm>
        <a:graphic>
          <a:graphicData uri="http://schemas.openxmlformats.org/presentationml/2006/ole">
            <mc:AlternateContent xmlns:mc="http://schemas.openxmlformats.org/markup-compatibility/2006">
              <mc:Choice xmlns:v="urn:schemas-microsoft-com:vml" Requires="v">
                <p:oleObj spid="_x0000_s2057" name="משוואה" r:id="rId4" imgW="736560" imgH="241200" progId="Equation.3">
                  <p:embed/>
                </p:oleObj>
              </mc:Choice>
              <mc:Fallback>
                <p:oleObj name="משוואה" r:id="rId4" imgW="736560" imgH="241200" progId="Equation.3">
                  <p:embed/>
                  <p:pic>
                    <p:nvPicPr>
                      <p:cNvPr id="727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2438400"/>
                        <a:ext cx="153828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7" name="Object 3"/>
          <p:cNvGraphicFramePr>
            <a:graphicFrameLocks noChangeAspect="1"/>
          </p:cNvGraphicFramePr>
          <p:nvPr/>
        </p:nvGraphicFramePr>
        <p:xfrm>
          <a:off x="4114800" y="1447800"/>
          <a:ext cx="2022475" cy="450850"/>
        </p:xfrm>
        <a:graphic>
          <a:graphicData uri="http://schemas.openxmlformats.org/presentationml/2006/ole">
            <mc:AlternateContent xmlns:mc="http://schemas.openxmlformats.org/markup-compatibility/2006">
              <mc:Choice xmlns:v="urn:schemas-microsoft-com:vml" Requires="v">
                <p:oleObj spid="_x0000_s2058" name="משוואה" r:id="rId6" imgW="965160" imgH="215640" progId="Equation.3">
                  <p:embed/>
                </p:oleObj>
              </mc:Choice>
              <mc:Fallback>
                <p:oleObj name="משוואה" r:id="rId6" imgW="965160" imgH="215640" progId="Equation.3">
                  <p:embed/>
                  <p:pic>
                    <p:nvPicPr>
                      <p:cNvPr id="7270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1447800"/>
                        <a:ext cx="202247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8" name="Object 4"/>
          <p:cNvGraphicFramePr>
            <a:graphicFrameLocks noChangeAspect="1"/>
          </p:cNvGraphicFramePr>
          <p:nvPr/>
        </p:nvGraphicFramePr>
        <p:xfrm>
          <a:off x="3970338" y="1828800"/>
          <a:ext cx="4106862" cy="1658938"/>
        </p:xfrm>
        <a:graphic>
          <a:graphicData uri="http://schemas.openxmlformats.org/presentationml/2006/ole">
            <mc:AlternateContent xmlns:mc="http://schemas.openxmlformats.org/markup-compatibility/2006">
              <mc:Choice xmlns:v="urn:schemas-microsoft-com:vml" Requires="v">
                <p:oleObj spid="_x0000_s2059" name="משוואה" r:id="rId8" imgW="1942920" imgH="787320" progId="Equation.3">
                  <p:embed/>
                </p:oleObj>
              </mc:Choice>
              <mc:Fallback>
                <p:oleObj name="משוואה" r:id="rId8" imgW="1942920" imgH="787320" progId="Equation.3">
                  <p:embed/>
                  <p:pic>
                    <p:nvPicPr>
                      <p:cNvPr id="7270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0338" y="1828800"/>
                        <a:ext cx="4106862" cy="165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9" name="Object 5"/>
          <p:cNvGraphicFramePr>
            <a:graphicFrameLocks noChangeAspect="1"/>
          </p:cNvGraphicFramePr>
          <p:nvPr/>
        </p:nvGraphicFramePr>
        <p:xfrm>
          <a:off x="4038600" y="3429000"/>
          <a:ext cx="2557463" cy="1177925"/>
        </p:xfrm>
        <a:graphic>
          <a:graphicData uri="http://schemas.openxmlformats.org/presentationml/2006/ole">
            <mc:AlternateContent xmlns:mc="http://schemas.openxmlformats.org/markup-compatibility/2006">
              <mc:Choice xmlns:v="urn:schemas-microsoft-com:vml" Requires="v">
                <p:oleObj spid="_x0000_s2060" name="משוואה" r:id="rId10" imgW="1218960" imgH="558720" progId="Equation.3">
                  <p:embed/>
                </p:oleObj>
              </mc:Choice>
              <mc:Fallback>
                <p:oleObj name="משוואה" r:id="rId10" imgW="1218960" imgH="558720" progId="Equation.3">
                  <p:embed/>
                  <p:pic>
                    <p:nvPicPr>
                      <p:cNvPr id="72709"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3429000"/>
                        <a:ext cx="2557463"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4121" name="Rectangle 9"/>
          <p:cNvSpPr>
            <a:spLocks noChangeArrowheads="1"/>
          </p:cNvSpPr>
          <p:nvPr/>
        </p:nvSpPr>
        <p:spPr bwMode="auto">
          <a:xfrm>
            <a:off x="609600" y="5181600"/>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400" dirty="0">
                <a:solidFill>
                  <a:srgbClr val="000066"/>
                </a:solidFill>
                <a:latin typeface="+mn-lt"/>
              </a:rPr>
              <a:t>Notice that this algorithm will find the best k </a:t>
            </a:r>
            <a:r>
              <a:rPr lang="en-US" sz="2400" dirty="0" smtClean="0">
                <a:solidFill>
                  <a:srgbClr val="000066"/>
                </a:solidFill>
                <a:latin typeface="+mn-lt"/>
              </a:rPr>
              <a:t>means </a:t>
            </a:r>
            <a:r>
              <a:rPr lang="en-US" sz="2400" dirty="0">
                <a:solidFill>
                  <a:srgbClr val="000066"/>
                </a:solidFill>
                <a:latin typeface="+mn-lt"/>
              </a:rPr>
              <a:t>in the sense of minimizing the sum of square distance.</a:t>
            </a:r>
          </a:p>
        </p:txBody>
      </p:sp>
      <p:sp>
        <p:nvSpPr>
          <p:cNvPr id="11" name="AutoShape 10"/>
          <p:cNvSpPr>
            <a:spLocks noChangeArrowheads="1"/>
          </p:cNvSpPr>
          <p:nvPr/>
        </p:nvSpPr>
        <p:spPr bwMode="auto">
          <a:xfrm>
            <a:off x="5894312" y="4606925"/>
            <a:ext cx="3195638" cy="2107567"/>
          </a:xfrm>
          <a:prstGeom prst="wedgeRectCallout">
            <a:avLst>
              <a:gd name="adj1" fmla="val -20107"/>
              <a:gd name="adj2" fmla="val 49150"/>
            </a:avLst>
          </a:prstGeom>
          <a:solidFill>
            <a:srgbClr val="FFFF99"/>
          </a:solidFill>
          <a:ln w="9525">
            <a:solidFill>
              <a:schemeClr val="accent2"/>
            </a:solidFill>
            <a:miter lim="800000"/>
            <a:headEnd/>
            <a:tailEnd/>
          </a:ln>
        </p:spPr>
        <p:txBody>
          <a:bodyPr/>
          <a:lstStyle/>
          <a:p>
            <a:pPr algn="ctr"/>
            <a:r>
              <a:rPr lang="en-US" sz="1600" dirty="0" smtClean="0">
                <a:solidFill>
                  <a:srgbClr val="0000FF"/>
                </a:solidFill>
                <a:latin typeface="+mn-lt"/>
              </a:rPr>
              <a:t>Recall: Standard k-means clustering</a:t>
            </a:r>
            <a:r>
              <a:rPr lang="en-US" sz="1600" dirty="0" smtClean="0">
                <a:latin typeface="+mn-lt"/>
              </a:rPr>
              <a:t> </a:t>
            </a:r>
          </a:p>
          <a:p>
            <a:pPr marL="285750" indent="-285750">
              <a:buFont typeface="Arial" panose="020B0604020202020204" pitchFamily="34" charset="0"/>
              <a:buChar char="•"/>
            </a:pPr>
            <a:r>
              <a:rPr lang="en-US" sz="1600" dirty="0" smtClean="0">
                <a:latin typeface="+mn-lt"/>
              </a:rPr>
              <a:t>Guess k centers.</a:t>
            </a:r>
          </a:p>
          <a:p>
            <a:pPr marL="285750" indent="-285750">
              <a:buFont typeface="Arial" panose="020B0604020202020204" pitchFamily="34" charset="0"/>
              <a:buChar char="•"/>
            </a:pPr>
            <a:r>
              <a:rPr lang="en-US" sz="1600" dirty="0" smtClean="0">
                <a:latin typeface="+mn-lt"/>
              </a:rPr>
              <a:t>Repeat: </a:t>
            </a:r>
            <a:endParaRPr lang="en-US" sz="1600" dirty="0" smtClean="0">
              <a:latin typeface="+mn-lt"/>
            </a:endParaRPr>
          </a:p>
          <a:p>
            <a:pPr marL="742950" lvl="1" indent="-285750">
              <a:buFont typeface="Arial" panose="020B0604020202020204" pitchFamily="34" charset="0"/>
              <a:buChar char="•"/>
            </a:pPr>
            <a:r>
              <a:rPr lang="en-US" sz="1600" dirty="0" smtClean="0">
                <a:latin typeface="+mn-lt"/>
              </a:rPr>
              <a:t>Place each point in its center, based on distance. </a:t>
            </a:r>
          </a:p>
          <a:p>
            <a:pPr marL="742950" lvl="1" indent="-285750">
              <a:buFont typeface="Arial" panose="020B0604020202020204" pitchFamily="34" charset="0"/>
              <a:buChar char="•"/>
            </a:pPr>
            <a:r>
              <a:rPr lang="en-US" sz="1600" dirty="0" smtClean="0">
                <a:latin typeface="+mn-lt"/>
              </a:rPr>
              <a:t>Re-estimate centers for each cluster.</a:t>
            </a:r>
          </a:p>
          <a:p>
            <a:pPr marL="742950" lvl="1" indent="-285750">
              <a:buFont typeface="Arial" panose="020B0604020202020204" pitchFamily="34" charset="0"/>
              <a:buChar char="•"/>
            </a:pPr>
            <a:r>
              <a:rPr lang="en-US" sz="1600" dirty="0" smtClean="0">
                <a:latin typeface="+mn-lt"/>
              </a:rPr>
              <a:t>Re-place points</a:t>
            </a:r>
          </a:p>
          <a:p>
            <a:endParaRPr lang="en-US" sz="1600" dirty="0" smtClean="0">
              <a:latin typeface="+mn-lt"/>
            </a:endParaRPr>
          </a:p>
          <a:p>
            <a:pPr algn="ctr"/>
            <a:endParaRPr lang="en-US" sz="1600" dirty="0">
              <a:latin typeface="+mn-lt"/>
            </a:endParaRPr>
          </a:p>
          <a:p>
            <a:pPr algn="ctr"/>
            <a:endParaRPr lang="en-US" sz="1600" dirty="0" smtClean="0">
              <a:latin typeface="+mn-lt"/>
            </a:endParaRPr>
          </a:p>
          <a:p>
            <a:pPr algn="ctr"/>
            <a:endParaRPr lang="en-US" sz="1600" dirty="0">
              <a:latin typeface="+mn-lt"/>
            </a:endParaRPr>
          </a:p>
          <a:p>
            <a:pPr algn="ctr"/>
            <a:endParaRPr lang="en-US" sz="1600" dirty="0" smtClean="0">
              <a:latin typeface="+mn-lt"/>
            </a:endParaRPr>
          </a:p>
        </p:txBody>
      </p:sp>
      <p:sp>
        <p:nvSpPr>
          <p:cNvPr id="12" name="Rectangular Callout 11"/>
          <p:cNvSpPr/>
          <p:nvPr/>
        </p:nvSpPr>
        <p:spPr>
          <a:xfrm>
            <a:off x="6559919" y="3400189"/>
            <a:ext cx="2479675" cy="739730"/>
          </a:xfrm>
          <a:prstGeom prst="wedgeRectCallout">
            <a:avLst>
              <a:gd name="adj1" fmla="val -26280"/>
              <a:gd name="adj2" fmla="val 22224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Difference: now we place “fractional” points into clusters. </a:t>
            </a:r>
            <a:endParaRPr lang="en-US" sz="1600" dirty="0">
              <a:solidFill>
                <a:schemeClr val="tx1"/>
              </a:solidFill>
            </a:endParaRPr>
          </a:p>
        </p:txBody>
      </p:sp>
    </p:spTree>
    <p:extLst>
      <p:ext uri="{BB962C8B-B14F-4D97-AF65-F5344CB8AC3E}">
        <p14:creationId xmlns:p14="http://schemas.microsoft.com/office/powerpoint/2010/main" val="16986459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4121"/>
                                        </p:tgtEl>
                                        <p:attrNameLst>
                                          <p:attrName>style.visibility</p:attrName>
                                        </p:attrNameLst>
                                      </p:cBhvr>
                                      <p:to>
                                        <p:strVal val="visible"/>
                                      </p:to>
                                    </p:set>
                                    <p:anim calcmode="lin" valueType="num">
                                      <p:cBhvr additive="base">
                                        <p:cTn id="7" dur="500" fill="hold"/>
                                        <p:tgtEl>
                                          <p:spTgt spid="1114121"/>
                                        </p:tgtEl>
                                        <p:attrNameLst>
                                          <p:attrName>ppt_x</p:attrName>
                                        </p:attrNameLst>
                                      </p:cBhvr>
                                      <p:tavLst>
                                        <p:tav tm="0">
                                          <p:val>
                                            <p:strVal val="0-#ppt_w/2"/>
                                          </p:val>
                                        </p:tav>
                                        <p:tav tm="100000">
                                          <p:val>
                                            <p:strVal val="#ppt_x"/>
                                          </p:val>
                                        </p:tav>
                                      </p:tavLst>
                                    </p:anim>
                                    <p:anim calcmode="lin" valueType="num">
                                      <p:cBhvr additive="base">
                                        <p:cTn id="8" dur="500" fill="hold"/>
                                        <p:tgtEl>
                                          <p:spTgt spid="11141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21" grpId="0" autoUpdateAnimBg="0"/>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EM</a:t>
            </a:r>
            <a:endParaRPr lang="en-US" dirty="0"/>
          </a:p>
        </p:txBody>
      </p:sp>
      <p:sp>
        <p:nvSpPr>
          <p:cNvPr id="8" name="Content Placeholder 7"/>
          <p:cNvSpPr>
            <a:spLocks noGrp="1"/>
          </p:cNvSpPr>
          <p:nvPr>
            <p:ph idx="1"/>
          </p:nvPr>
        </p:nvSpPr>
        <p:spPr/>
        <p:txBody>
          <a:bodyPr/>
          <a:lstStyle/>
          <a:p>
            <a:r>
              <a:rPr lang="en-US" sz="2000" dirty="0" smtClean="0"/>
              <a:t>EM is a general procedure for learning in the presence of   unobserved variables. </a:t>
            </a:r>
          </a:p>
          <a:p>
            <a:r>
              <a:rPr lang="en-US" sz="2000" dirty="0" smtClean="0"/>
              <a:t>We have shown how to use it in order to estimate the most likely density function for a mixture of probability distributions.</a:t>
            </a:r>
          </a:p>
          <a:p>
            <a:r>
              <a:rPr lang="en-US" sz="2000" dirty="0" smtClean="0"/>
              <a:t>EM is an iterative algorithm that can be shown to converge to a local maximum of the likelihood function. Thus, might requires many restarts.</a:t>
            </a:r>
          </a:p>
          <a:p>
            <a:r>
              <a:rPr lang="en-US" sz="2000" dirty="0" smtClean="0"/>
              <a:t>It depends on assuming a family of probability distributions.</a:t>
            </a:r>
          </a:p>
          <a:p>
            <a:r>
              <a:rPr lang="en-US" sz="2000" dirty="0" smtClean="0"/>
              <a:t>It has been shown to be quite useful in practice, when the assumptions made on the probability distribution are correct,  but can fail otherwise.</a:t>
            </a:r>
          </a:p>
          <a:p>
            <a:r>
              <a:rPr lang="en-US" sz="2000" dirty="0" smtClean="0"/>
              <a:t>As examples, we have derived an important clustering algorithm,  the k-means algorithm and have shown how to use it in order to estimate the most likely density function for a mixture of probability distributions. </a:t>
            </a:r>
            <a:endParaRPr lang="en-US" sz="2000" dirty="0"/>
          </a:p>
        </p:txBody>
      </p:sp>
      <p:sp>
        <p:nvSpPr>
          <p:cNvPr id="3" name="Slide Number Placeholder 2"/>
          <p:cNvSpPr>
            <a:spLocks noGrp="1"/>
          </p:cNvSpPr>
          <p:nvPr>
            <p:ph type="sldNum" sz="quarter" idx="4294967295"/>
          </p:nvPr>
        </p:nvSpPr>
        <p:spPr>
          <a:xfrm>
            <a:off x="7010400" y="6356350"/>
            <a:ext cx="2133600" cy="365125"/>
          </a:xfrm>
        </p:spPr>
        <p:txBody>
          <a:bodyPr/>
          <a:lstStyle/>
          <a:p>
            <a:fld id="{1081A49A-5B14-409F-93CB-CEF6A4DEA4DC}" type="slidenum">
              <a:rPr lang="en-US" smtClean="0"/>
              <a:pPr/>
              <a:t>36</a:t>
            </a:fld>
            <a:endParaRPr lang="en-US" dirty="0"/>
          </a:p>
        </p:txBody>
      </p:sp>
    </p:spTree>
    <p:extLst>
      <p:ext uri="{BB962C8B-B14F-4D97-AF65-F5344CB8AC3E}">
        <p14:creationId xmlns:p14="http://schemas.microsoft.com/office/powerpoint/2010/main" val="359324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Thoughts about EM</a:t>
            </a:r>
            <a:endParaRPr lang="en-US" dirty="0"/>
          </a:p>
        </p:txBody>
      </p:sp>
      <p:sp>
        <p:nvSpPr>
          <p:cNvPr id="4" name="Content Placeholder 3"/>
          <p:cNvSpPr>
            <a:spLocks noGrp="1"/>
          </p:cNvSpPr>
          <p:nvPr>
            <p:ph idx="1"/>
          </p:nvPr>
        </p:nvSpPr>
        <p:spPr/>
        <p:txBody>
          <a:bodyPr/>
          <a:lstStyle/>
          <a:p>
            <a:pPr marL="0" indent="0">
              <a:buNone/>
            </a:pPr>
            <a:endParaRPr lang="en-US" dirty="0" smtClean="0">
              <a:solidFill>
                <a:srgbClr val="0000FF"/>
              </a:solidFill>
            </a:endParaRPr>
          </a:p>
          <a:p>
            <a:pPr marL="0" indent="0">
              <a:buNone/>
            </a:pPr>
            <a:endParaRPr lang="en-US" dirty="0">
              <a:solidFill>
                <a:srgbClr val="0000FF"/>
              </a:solidFill>
            </a:endParaRPr>
          </a:p>
          <a:p>
            <a:pPr marL="0" indent="0">
              <a:buNone/>
            </a:pPr>
            <a:endParaRPr lang="en-US" dirty="0" smtClean="0">
              <a:solidFill>
                <a:srgbClr val="0000FF"/>
              </a:solidFill>
            </a:endParaRPr>
          </a:p>
          <a:p>
            <a:pPr marL="0" indent="0">
              <a:buNone/>
            </a:pPr>
            <a:endParaRPr lang="en-US" dirty="0" smtClean="0">
              <a:solidFill>
                <a:srgbClr val="0000FF"/>
              </a:solidFill>
            </a:endParaRPr>
          </a:p>
          <a:p>
            <a:pPr marL="0" indent="0">
              <a:buNone/>
            </a:pPr>
            <a:endParaRPr lang="en-US" dirty="0">
              <a:solidFill>
                <a:srgbClr val="0000FF"/>
              </a:solidFill>
            </a:endParaRPr>
          </a:p>
          <a:p>
            <a:pPr marL="0" indent="0">
              <a:buNone/>
            </a:pPr>
            <a:endParaRPr lang="en-US" dirty="0" smtClean="0">
              <a:solidFill>
                <a:srgbClr val="0000FF"/>
              </a:solidFill>
            </a:endParaRPr>
          </a:p>
          <a:p>
            <a:pPr marL="0" indent="0">
              <a:buNone/>
            </a:pPr>
            <a:endParaRPr lang="en-US" dirty="0" smtClean="0">
              <a:solidFill>
                <a:srgbClr val="0000FF"/>
              </a:solidFill>
            </a:endParaRPr>
          </a:p>
          <a:p>
            <a:r>
              <a:rPr lang="en-US" dirty="0" smtClean="0">
                <a:solidFill>
                  <a:srgbClr val="0000FF"/>
                </a:solidFill>
              </a:rPr>
              <a:t>Training</a:t>
            </a:r>
            <a:r>
              <a:rPr lang="en-US" dirty="0">
                <a:solidFill>
                  <a:srgbClr val="0000FF"/>
                </a:solidFill>
              </a:rPr>
              <a:t>: </a:t>
            </a:r>
            <a:r>
              <a:rPr lang="en-US" dirty="0"/>
              <a:t>a sample of data points, (</a:t>
            </a:r>
            <a:r>
              <a:rPr lang="en-US" dirty="0" smtClean="0">
                <a:latin typeface="Tahoma"/>
              </a:rPr>
              <a:t>x</a:t>
            </a:r>
            <a:r>
              <a:rPr lang="en-US" baseline="-25000" dirty="0" smtClean="0">
                <a:latin typeface="Calibri"/>
              </a:rPr>
              <a:t>0</a:t>
            </a:r>
            <a:r>
              <a:rPr lang="en-US" dirty="0" smtClean="0"/>
              <a:t>, </a:t>
            </a:r>
            <a:r>
              <a:rPr lang="en-US" dirty="0" smtClean="0">
                <a:latin typeface="Tahoma"/>
              </a:rPr>
              <a:t>x</a:t>
            </a:r>
            <a:r>
              <a:rPr lang="en-US" baseline="-25000" dirty="0" smtClean="0">
                <a:latin typeface="Calibri"/>
              </a:rPr>
              <a:t>1</a:t>
            </a:r>
            <a:r>
              <a:rPr lang="en-US" dirty="0" smtClean="0"/>
              <a:t> ,…, </a:t>
            </a:r>
            <a:r>
              <a:rPr lang="en-US" dirty="0" err="1" smtClean="0">
                <a:latin typeface="Tahoma"/>
              </a:rPr>
              <a:t>x</a:t>
            </a:r>
            <a:r>
              <a:rPr lang="en-US" baseline="-25000" dirty="0" err="1" smtClean="0">
                <a:latin typeface="Calibri"/>
              </a:rPr>
              <a:t>n</a:t>
            </a:r>
            <a:r>
              <a:rPr lang="en-US" dirty="0" smtClean="0"/>
              <a:t>) </a:t>
            </a:r>
            <a:r>
              <a:rPr lang="en-US" dirty="0" smtClean="0">
                <a:latin typeface="cmsy10"/>
              </a:rPr>
              <a:t>2</a:t>
            </a:r>
            <a:r>
              <a:rPr lang="en-US" dirty="0" smtClean="0"/>
              <a:t> {</a:t>
            </a:r>
            <a:r>
              <a:rPr lang="en-US" dirty="0" smtClean="0">
                <a:latin typeface="Tahoma"/>
              </a:rPr>
              <a:t>0,1}</a:t>
            </a:r>
            <a:r>
              <a:rPr lang="en-US" baseline="30000" dirty="0" smtClean="0">
                <a:latin typeface="Calibri"/>
              </a:rPr>
              <a:t>n+1</a:t>
            </a:r>
            <a:endParaRPr lang="en-US" baseline="30000" dirty="0">
              <a:latin typeface="Calibri"/>
            </a:endParaRPr>
          </a:p>
          <a:p>
            <a:r>
              <a:rPr lang="en-US" dirty="0" smtClean="0">
                <a:solidFill>
                  <a:srgbClr val="0000FF"/>
                </a:solidFill>
              </a:rPr>
              <a:t>Task: </a:t>
            </a:r>
            <a:r>
              <a:rPr lang="en-US" dirty="0" smtClean="0"/>
              <a:t>predict the value of </a:t>
            </a:r>
            <a:r>
              <a:rPr lang="en-US" dirty="0" smtClean="0">
                <a:latin typeface="Tahoma"/>
              </a:rPr>
              <a:t>x</a:t>
            </a:r>
            <a:r>
              <a:rPr lang="en-US" baseline="-25000" dirty="0" smtClean="0">
                <a:latin typeface="Calibri"/>
              </a:rPr>
              <a:t>0</a:t>
            </a:r>
            <a:r>
              <a:rPr lang="en-US" dirty="0" smtClean="0"/>
              <a:t>, given assignments to all n variables. </a:t>
            </a:r>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fld id="{1081A49A-5B14-409F-93CB-CEF6A4DEA4DC}" type="slidenum">
              <a:rPr lang="en-US" smtClean="0"/>
              <a:pPr/>
              <a:t>37</a:t>
            </a:fld>
            <a:endParaRPr lang="en-US" dirty="0"/>
          </a:p>
        </p:txBody>
      </p:sp>
    </p:spTree>
    <p:extLst>
      <p:ext uri="{BB962C8B-B14F-4D97-AF65-F5344CB8AC3E}">
        <p14:creationId xmlns:p14="http://schemas.microsoft.com/office/powerpoint/2010/main" val="39232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Thoughts about EM</a:t>
            </a:r>
            <a:endParaRPr lang="en-US" dirty="0"/>
          </a:p>
        </p:txBody>
      </p:sp>
      <p:sp>
        <p:nvSpPr>
          <p:cNvPr id="4" name="Content Placeholder 3"/>
          <p:cNvSpPr>
            <a:spLocks noGrp="1"/>
          </p:cNvSpPr>
          <p:nvPr>
            <p:ph idx="1"/>
          </p:nvPr>
        </p:nvSpPr>
        <p:spPr/>
        <p:txBody>
          <a:bodyPr/>
          <a:lstStyle/>
          <a:p>
            <a:r>
              <a:rPr lang="en-US" dirty="0" smtClean="0"/>
              <a:t>Assume that a set </a:t>
            </a:r>
            <a:r>
              <a:rPr lang="en-US" dirty="0" smtClean="0">
                <a:latin typeface="Tahoma"/>
              </a:rPr>
              <a:t>x</a:t>
            </a:r>
            <a:r>
              <a:rPr lang="en-US" baseline="30000" dirty="0" smtClean="0">
                <a:latin typeface="Calibri"/>
              </a:rPr>
              <a:t>i</a:t>
            </a:r>
            <a:r>
              <a:rPr lang="en-US" dirty="0" smtClean="0"/>
              <a:t> </a:t>
            </a:r>
            <a:r>
              <a:rPr lang="az-Cyrl-AZ" dirty="0">
                <a:latin typeface="Calibri" panose="020F0502020204030204" pitchFamily="34" charset="0"/>
                <a:cs typeface="Calibri" panose="020F0502020204030204" pitchFamily="34" charset="0"/>
              </a:rPr>
              <a:t>Є</a:t>
            </a:r>
            <a:r>
              <a:rPr lang="en-US" dirty="0" smtClean="0"/>
              <a:t> {</a:t>
            </a:r>
            <a:r>
              <a:rPr lang="en-US" dirty="0" smtClean="0">
                <a:latin typeface="Tahoma"/>
              </a:rPr>
              <a:t>0,1}</a:t>
            </a:r>
            <a:r>
              <a:rPr lang="en-US" baseline="30000" dirty="0" smtClean="0">
                <a:latin typeface="Calibri"/>
              </a:rPr>
              <a:t>n+1</a:t>
            </a:r>
            <a:r>
              <a:rPr lang="en-US" dirty="0" smtClean="0"/>
              <a:t> of data points is  generated as follows:</a:t>
            </a:r>
          </a:p>
          <a:p>
            <a:r>
              <a:rPr lang="en-US" dirty="0" smtClean="0"/>
              <a:t>Postulate a hidden variable Z, with k values, 1 </a:t>
            </a:r>
            <a:r>
              <a:rPr lang="en-US" dirty="0" smtClean="0">
                <a:latin typeface="cmsy10"/>
              </a:rPr>
              <a:t>≤</a:t>
            </a:r>
            <a:r>
              <a:rPr lang="en-US" dirty="0" smtClean="0"/>
              <a:t> </a:t>
            </a:r>
            <a:r>
              <a:rPr lang="en-US" smtClean="0"/>
              <a:t>z </a:t>
            </a:r>
            <a:r>
              <a:rPr lang="en-US">
                <a:latin typeface="cmsy10"/>
              </a:rPr>
              <a:t>≤</a:t>
            </a:r>
            <a:r>
              <a:rPr lang="en-US" smtClean="0"/>
              <a:t> </a:t>
            </a:r>
            <a:r>
              <a:rPr lang="en-US" dirty="0" smtClean="0"/>
              <a:t>k </a:t>
            </a:r>
          </a:p>
          <a:p>
            <a:pPr marL="0" indent="0">
              <a:buNone/>
            </a:pPr>
            <a:r>
              <a:rPr lang="en-US" dirty="0" smtClean="0"/>
              <a:t>                     with probability </a:t>
            </a:r>
            <a:r>
              <a:rPr lang="el-GR" dirty="0" smtClean="0">
                <a:latin typeface="cmmi10"/>
              </a:rPr>
              <a:t>α</a:t>
            </a:r>
            <a:r>
              <a:rPr lang="en-US" baseline="-25000" dirty="0" smtClean="0">
                <a:latin typeface="Calibri"/>
              </a:rPr>
              <a:t>z</a:t>
            </a:r>
            <a:r>
              <a:rPr lang="en-US" dirty="0" smtClean="0"/>
              <a:t>, </a:t>
            </a:r>
            <a:r>
              <a:rPr lang="en-US" dirty="0" smtClean="0">
                <a:latin typeface="Symbol"/>
                <a:sym typeface="Symbol"/>
              </a:rPr>
              <a:t></a:t>
            </a:r>
            <a:r>
              <a:rPr lang="en-US" baseline="-25000" dirty="0" smtClean="0">
                <a:latin typeface="Calibri"/>
                <a:sym typeface="Symbol"/>
              </a:rPr>
              <a:t>1,k</a:t>
            </a:r>
            <a:r>
              <a:rPr lang="en-US" dirty="0" smtClean="0"/>
              <a:t> </a:t>
            </a:r>
            <a:r>
              <a:rPr lang="el-GR" dirty="0" smtClean="0">
                <a:latin typeface="cmmi10"/>
              </a:rPr>
              <a:t>α</a:t>
            </a:r>
            <a:r>
              <a:rPr lang="en-US" baseline="-25000" dirty="0" smtClean="0">
                <a:latin typeface="Calibri"/>
              </a:rPr>
              <a:t>z</a:t>
            </a:r>
            <a:r>
              <a:rPr lang="en-US" dirty="0" smtClean="0"/>
              <a:t> = 1</a:t>
            </a:r>
          </a:p>
          <a:p>
            <a:r>
              <a:rPr lang="en-US" dirty="0" smtClean="0"/>
              <a:t>Having randomly chosen a value z for the hidden variable, we choose the value  </a:t>
            </a:r>
            <a:r>
              <a:rPr lang="en-US" dirty="0" smtClean="0">
                <a:latin typeface="Tahoma"/>
              </a:rPr>
              <a:t>x</a:t>
            </a:r>
            <a:r>
              <a:rPr lang="en-US" baseline="-25000" dirty="0" smtClean="0">
                <a:latin typeface="Calibri"/>
              </a:rPr>
              <a:t>i</a:t>
            </a:r>
            <a:r>
              <a:rPr lang="en-US" dirty="0" smtClean="0"/>
              <a:t>  for each observable  </a:t>
            </a:r>
            <a:r>
              <a:rPr lang="en-US" dirty="0" smtClean="0">
                <a:latin typeface="Tahoma"/>
              </a:rPr>
              <a:t>X</a:t>
            </a:r>
            <a:r>
              <a:rPr lang="en-US" baseline="-25000" dirty="0" smtClean="0">
                <a:latin typeface="Calibri"/>
              </a:rPr>
              <a:t>i </a:t>
            </a:r>
            <a:r>
              <a:rPr lang="en-US" dirty="0" smtClean="0"/>
              <a:t>  to be 1 with probability </a:t>
            </a:r>
            <a:r>
              <a:rPr lang="en-US" dirty="0" err="1" smtClean="0">
                <a:latin typeface="Tahoma"/>
              </a:rPr>
              <a:t>p</a:t>
            </a:r>
            <a:r>
              <a:rPr lang="en-US" baseline="-25000" dirty="0" err="1" smtClean="0">
                <a:latin typeface="Tahoma"/>
              </a:rPr>
              <a:t>i</a:t>
            </a:r>
            <a:r>
              <a:rPr lang="en-US" baseline="30000" dirty="0" err="1" smtClean="0">
                <a:latin typeface="Calibri"/>
              </a:rPr>
              <a:t>z</a:t>
            </a:r>
            <a:r>
              <a:rPr lang="en-US" dirty="0" smtClean="0"/>
              <a:t>  and 0 otherwise, [i = 0, 1, 2, ….n]</a:t>
            </a:r>
          </a:p>
          <a:p>
            <a:endParaRPr lang="en-US" dirty="0" smtClean="0">
              <a:solidFill>
                <a:srgbClr val="0000FF"/>
              </a:solidFill>
            </a:endParaRPr>
          </a:p>
          <a:p>
            <a:r>
              <a:rPr lang="en-US" dirty="0" smtClean="0">
                <a:solidFill>
                  <a:srgbClr val="0000FF"/>
                </a:solidFill>
              </a:rPr>
              <a:t>Training</a:t>
            </a:r>
            <a:r>
              <a:rPr lang="en-US" dirty="0">
                <a:solidFill>
                  <a:srgbClr val="0000FF"/>
                </a:solidFill>
              </a:rPr>
              <a:t>: </a:t>
            </a:r>
            <a:r>
              <a:rPr lang="en-US" dirty="0"/>
              <a:t>a sample of data points, (</a:t>
            </a:r>
            <a:r>
              <a:rPr lang="en-US" dirty="0" smtClean="0">
                <a:latin typeface="Tahoma"/>
              </a:rPr>
              <a:t>x</a:t>
            </a:r>
            <a:r>
              <a:rPr lang="en-US" baseline="-25000" dirty="0" smtClean="0">
                <a:latin typeface="Calibri"/>
              </a:rPr>
              <a:t>0</a:t>
            </a:r>
            <a:r>
              <a:rPr lang="en-US" dirty="0" smtClean="0"/>
              <a:t>, </a:t>
            </a:r>
            <a:r>
              <a:rPr lang="en-US" dirty="0" smtClean="0">
                <a:latin typeface="Tahoma"/>
              </a:rPr>
              <a:t>x</a:t>
            </a:r>
            <a:r>
              <a:rPr lang="en-US" baseline="-25000" dirty="0" smtClean="0">
                <a:latin typeface="Calibri"/>
              </a:rPr>
              <a:t>1</a:t>
            </a:r>
            <a:r>
              <a:rPr lang="en-US" dirty="0" smtClean="0"/>
              <a:t> ,…, </a:t>
            </a:r>
            <a:r>
              <a:rPr lang="en-US" dirty="0" err="1" smtClean="0">
                <a:latin typeface="Tahoma"/>
              </a:rPr>
              <a:t>x</a:t>
            </a:r>
            <a:r>
              <a:rPr lang="en-US" baseline="-25000" dirty="0" err="1" smtClean="0">
                <a:latin typeface="Calibri"/>
              </a:rPr>
              <a:t>n</a:t>
            </a:r>
            <a:r>
              <a:rPr lang="en-US" dirty="0" smtClean="0"/>
              <a:t>) </a:t>
            </a:r>
            <a:r>
              <a:rPr lang="az-Cyrl-AZ" dirty="0" smtClean="0">
                <a:latin typeface="Calibri" panose="020F0502020204030204" pitchFamily="34" charset="0"/>
                <a:cs typeface="Calibri" panose="020F0502020204030204" pitchFamily="34" charset="0"/>
              </a:rPr>
              <a:t>Є</a:t>
            </a:r>
            <a:r>
              <a:rPr lang="en-US" dirty="0" smtClean="0"/>
              <a:t> {</a:t>
            </a:r>
            <a:r>
              <a:rPr lang="en-US" dirty="0" smtClean="0">
                <a:latin typeface="Tahoma"/>
              </a:rPr>
              <a:t>0,1}</a:t>
            </a:r>
            <a:r>
              <a:rPr lang="en-US" baseline="30000" dirty="0" smtClean="0">
                <a:latin typeface="Calibri"/>
              </a:rPr>
              <a:t>n+1</a:t>
            </a:r>
            <a:endParaRPr lang="en-US" baseline="30000" dirty="0">
              <a:latin typeface="Calibri"/>
            </a:endParaRPr>
          </a:p>
          <a:p>
            <a:r>
              <a:rPr lang="en-US" dirty="0" smtClean="0">
                <a:solidFill>
                  <a:srgbClr val="0000FF"/>
                </a:solidFill>
              </a:rPr>
              <a:t>Task: </a:t>
            </a:r>
            <a:r>
              <a:rPr lang="en-US" dirty="0" smtClean="0"/>
              <a:t>predict the value of </a:t>
            </a:r>
            <a:r>
              <a:rPr lang="en-US" dirty="0" smtClean="0">
                <a:latin typeface="Tahoma"/>
              </a:rPr>
              <a:t>x</a:t>
            </a:r>
            <a:r>
              <a:rPr lang="en-US" baseline="-25000" dirty="0" smtClean="0">
                <a:latin typeface="Calibri"/>
              </a:rPr>
              <a:t>0</a:t>
            </a:r>
            <a:r>
              <a:rPr lang="en-US" dirty="0" smtClean="0"/>
              <a:t>, given assignments to all n variables. </a:t>
            </a:r>
            <a:endParaRPr lang="en-US" dirty="0"/>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0" y="152400"/>
            <a:ext cx="2257425" cy="1143000"/>
          </a:xfrm>
          <a:ln>
            <a:solidFill>
              <a:srgbClr val="FFC000"/>
            </a:solidFill>
          </a:ln>
        </p:spPr>
      </p:pic>
      <p:sp>
        <p:nvSpPr>
          <p:cNvPr id="3" name="Slide Number Placeholder 2"/>
          <p:cNvSpPr>
            <a:spLocks noGrp="1"/>
          </p:cNvSpPr>
          <p:nvPr>
            <p:ph type="sldNum" sz="quarter" idx="4294967295"/>
          </p:nvPr>
        </p:nvSpPr>
        <p:spPr>
          <a:xfrm>
            <a:off x="7010400" y="6356350"/>
            <a:ext cx="2133600" cy="365125"/>
          </a:xfrm>
        </p:spPr>
        <p:txBody>
          <a:bodyPr/>
          <a:lstStyle/>
          <a:p>
            <a:fld id="{1081A49A-5B14-409F-93CB-CEF6A4DEA4DC}" type="slidenum">
              <a:rPr lang="en-US" smtClean="0"/>
              <a:pPr/>
              <a:t>38</a:t>
            </a:fld>
            <a:endParaRPr lang="en-US" dirty="0"/>
          </a:p>
        </p:txBody>
      </p:sp>
      <p:sp>
        <p:nvSpPr>
          <p:cNvPr id="6" name="TextBox 5"/>
          <p:cNvSpPr txBox="1"/>
          <p:nvPr/>
        </p:nvSpPr>
        <p:spPr>
          <a:xfrm>
            <a:off x="922946" y="197538"/>
            <a:ext cx="457200" cy="400110"/>
          </a:xfrm>
          <a:prstGeom prst="rect">
            <a:avLst/>
          </a:prstGeom>
          <a:solidFill>
            <a:srgbClr val="FFFFCC"/>
          </a:solidFill>
          <a:ln>
            <a:solidFill>
              <a:srgbClr val="FFC000"/>
            </a:solidFill>
          </a:ln>
        </p:spPr>
        <p:txBody>
          <a:bodyPr wrap="square" rtlCol="0">
            <a:spAutoFit/>
          </a:bodyPr>
          <a:lstStyle/>
          <a:p>
            <a:pPr algn="ctr"/>
            <a:r>
              <a:rPr lang="en-US" sz="2000" dirty="0" smtClean="0"/>
              <a:t>z</a:t>
            </a:r>
            <a:endParaRPr lang="en-US" sz="2000" dirty="0"/>
          </a:p>
        </p:txBody>
      </p:sp>
      <p:sp>
        <p:nvSpPr>
          <p:cNvPr id="8" name="TextBox 7"/>
          <p:cNvSpPr txBox="1"/>
          <p:nvPr/>
        </p:nvSpPr>
        <p:spPr>
          <a:xfrm>
            <a:off x="1600200" y="500450"/>
            <a:ext cx="457200" cy="338554"/>
          </a:xfrm>
          <a:prstGeom prst="rect">
            <a:avLst/>
          </a:prstGeom>
          <a:solidFill>
            <a:srgbClr val="FFFFCC"/>
          </a:solidFill>
          <a:ln>
            <a:solidFill>
              <a:srgbClr val="FFC000"/>
            </a:solidFill>
          </a:ln>
        </p:spPr>
        <p:txBody>
          <a:bodyPr wrap="square" rtlCol="0">
            <a:spAutoFit/>
          </a:bodyPr>
          <a:lstStyle/>
          <a:p>
            <a:r>
              <a:rPr lang="en-US" sz="1600" dirty="0" smtClean="0">
                <a:latin typeface="Tahoma"/>
              </a:rPr>
              <a:t>P</a:t>
            </a:r>
            <a:r>
              <a:rPr lang="en-US" sz="1600" baseline="-25000" dirty="0" smtClean="0">
                <a:latin typeface="Tahoma"/>
              </a:rPr>
              <a:t>i</a:t>
            </a:r>
            <a:r>
              <a:rPr lang="en-US" sz="1600" baseline="30000" dirty="0" smtClean="0">
                <a:latin typeface="Tahoma"/>
              </a:rPr>
              <a:t>z</a:t>
            </a:r>
            <a:endParaRPr lang="en-US" sz="1600" baseline="30000" dirty="0">
              <a:latin typeface="Tahoma"/>
            </a:endParaRPr>
          </a:p>
        </p:txBody>
      </p:sp>
      <p:sp>
        <p:nvSpPr>
          <p:cNvPr id="10" name="TextBox 9"/>
          <p:cNvSpPr txBox="1"/>
          <p:nvPr/>
        </p:nvSpPr>
        <p:spPr>
          <a:xfrm>
            <a:off x="304800" y="165266"/>
            <a:ext cx="381000" cy="338554"/>
          </a:xfrm>
          <a:prstGeom prst="rect">
            <a:avLst/>
          </a:prstGeom>
          <a:solidFill>
            <a:srgbClr val="FFFFCC"/>
          </a:solidFill>
          <a:ln>
            <a:solidFill>
              <a:srgbClr val="FFC000"/>
            </a:solidFill>
          </a:ln>
        </p:spPr>
        <p:txBody>
          <a:bodyPr wrap="square" rtlCol="0">
            <a:spAutoFit/>
          </a:bodyPr>
          <a:lstStyle/>
          <a:p>
            <a:r>
              <a:rPr lang="en-US" sz="1600" dirty="0" smtClean="0">
                <a:latin typeface="cmmi10"/>
              </a:rPr>
              <a:t>®</a:t>
            </a:r>
            <a:r>
              <a:rPr lang="en-US" sz="1600" baseline="-25000" dirty="0" smtClean="0">
                <a:latin typeface="Tahoma"/>
              </a:rPr>
              <a:t>z</a:t>
            </a:r>
            <a:endParaRPr lang="en-US" sz="1600" baseline="30000" dirty="0">
              <a:latin typeface="Tahoma"/>
            </a:endParaRPr>
          </a:p>
        </p:txBody>
      </p:sp>
    </p:spTree>
    <p:extLst>
      <p:ext uri="{BB962C8B-B14F-4D97-AF65-F5344CB8AC3E}">
        <p14:creationId xmlns:p14="http://schemas.microsoft.com/office/powerpoint/2010/main" val="2344994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Thoughts about EM</a:t>
            </a:r>
            <a:endParaRPr lang="en-US" dirty="0"/>
          </a:p>
        </p:txBody>
      </p:sp>
      <p:sp>
        <p:nvSpPr>
          <p:cNvPr id="4" name="Content Placeholder 3"/>
          <p:cNvSpPr>
            <a:spLocks noGrp="1"/>
          </p:cNvSpPr>
          <p:nvPr>
            <p:ph idx="1"/>
          </p:nvPr>
        </p:nvSpPr>
        <p:spPr/>
        <p:txBody>
          <a:bodyPr/>
          <a:lstStyle/>
          <a:p>
            <a:r>
              <a:rPr lang="en-US" dirty="0" smtClean="0"/>
              <a:t> Two options:</a:t>
            </a:r>
          </a:p>
          <a:p>
            <a:r>
              <a:rPr lang="en-US" dirty="0" smtClean="0"/>
              <a:t> </a:t>
            </a:r>
            <a:r>
              <a:rPr lang="en-US" dirty="0" smtClean="0">
                <a:solidFill>
                  <a:srgbClr val="0000FF"/>
                </a:solidFill>
              </a:rPr>
              <a:t>Parametric:   </a:t>
            </a:r>
            <a:r>
              <a:rPr lang="en-US" dirty="0" smtClean="0"/>
              <a:t>estimate the model using EM.                  Once a model is known, use it to make predictions.</a:t>
            </a:r>
          </a:p>
          <a:p>
            <a:pPr lvl="1"/>
            <a:r>
              <a:rPr lang="en-US" dirty="0" smtClean="0"/>
              <a:t>Problem: Cannot use EM directly without an additional assumption on the way data is generated.</a:t>
            </a:r>
          </a:p>
          <a:p>
            <a:r>
              <a:rPr lang="en-US" dirty="0" smtClean="0">
                <a:solidFill>
                  <a:srgbClr val="0000FF"/>
                </a:solidFill>
              </a:rPr>
              <a:t>Non-Parametric:  </a:t>
            </a:r>
            <a:r>
              <a:rPr lang="en-US" dirty="0" smtClean="0"/>
              <a:t>Learn </a:t>
            </a:r>
            <a:r>
              <a:rPr lang="en-US" dirty="0" smtClean="0">
                <a:latin typeface="Tahoma"/>
              </a:rPr>
              <a:t>x</a:t>
            </a:r>
            <a:r>
              <a:rPr lang="en-US" baseline="-25000" dirty="0" smtClean="0">
                <a:latin typeface="Calibri"/>
              </a:rPr>
              <a:t>0</a:t>
            </a:r>
            <a:r>
              <a:rPr lang="en-US" dirty="0" smtClean="0"/>
              <a:t>  directly as a function of the other variables.</a:t>
            </a:r>
          </a:p>
          <a:p>
            <a:pPr lvl="1"/>
            <a:r>
              <a:rPr lang="en-US" dirty="0" smtClean="0"/>
              <a:t>Problem: which function to try and learn? </a:t>
            </a:r>
          </a:p>
          <a:p>
            <a:r>
              <a:rPr lang="en-US" dirty="0">
                <a:latin typeface="Tahoma"/>
              </a:rPr>
              <a:t>x</a:t>
            </a:r>
            <a:r>
              <a:rPr lang="en-US" baseline="-25000" dirty="0"/>
              <a:t>0 </a:t>
            </a:r>
            <a:r>
              <a:rPr lang="en-US" baseline="-25000" dirty="0" smtClean="0"/>
              <a:t> </a:t>
            </a:r>
            <a:r>
              <a:rPr lang="en-US" dirty="0" smtClean="0"/>
              <a:t>turns out to be a linear function of the other variables, when k=2   (what does it mean)?</a:t>
            </a:r>
          </a:p>
          <a:p>
            <a:r>
              <a:rPr lang="en-US" dirty="0" smtClean="0"/>
              <a:t>When k is known, the EM approach performs well; if an incorrect value is assumed the estimation fails; the linear methods performs better [Grove &amp; Roth 2001]</a:t>
            </a:r>
          </a:p>
          <a:p>
            <a:endParaRPr lang="en-US" dirty="0" smtClean="0"/>
          </a:p>
          <a:p>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fld id="{1081A49A-5B14-409F-93CB-CEF6A4DEA4DC}" type="slidenum">
              <a:rPr lang="en-US" smtClean="0"/>
              <a:pPr/>
              <a:t>39</a:t>
            </a:fld>
            <a:endParaRPr lang="en-US"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575" y="152401"/>
            <a:ext cx="2257425" cy="1143000"/>
          </a:xfrm>
          <a:prstGeom prst="rect">
            <a:avLst/>
          </a:prstGeom>
          <a:noFill/>
          <a:ln w="25400" cap="flat" cmpd="sng" algn="ctr">
            <a:solidFill>
              <a:srgbClr val="FFC000"/>
            </a:solidFill>
            <a:prstDash val="solid"/>
          </a:ln>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22946" y="197538"/>
            <a:ext cx="457200" cy="400110"/>
          </a:xfrm>
          <a:prstGeom prst="rect">
            <a:avLst/>
          </a:prstGeom>
          <a:solidFill>
            <a:srgbClr val="FFFFCC"/>
          </a:solidFill>
          <a:ln>
            <a:solidFill>
              <a:srgbClr val="FFC000"/>
            </a:solidFill>
          </a:ln>
        </p:spPr>
        <p:txBody>
          <a:bodyPr wrap="square" rtlCol="0">
            <a:spAutoFit/>
          </a:bodyPr>
          <a:lstStyle/>
          <a:p>
            <a:pPr algn="ctr"/>
            <a:r>
              <a:rPr lang="en-US" sz="2000" dirty="0" smtClean="0"/>
              <a:t>z</a:t>
            </a:r>
            <a:endParaRPr lang="en-US" sz="2000" dirty="0"/>
          </a:p>
        </p:txBody>
      </p:sp>
      <p:sp>
        <p:nvSpPr>
          <p:cNvPr id="8" name="TextBox 7"/>
          <p:cNvSpPr txBox="1"/>
          <p:nvPr/>
        </p:nvSpPr>
        <p:spPr>
          <a:xfrm>
            <a:off x="1600200" y="500450"/>
            <a:ext cx="457200" cy="338554"/>
          </a:xfrm>
          <a:prstGeom prst="rect">
            <a:avLst/>
          </a:prstGeom>
          <a:solidFill>
            <a:srgbClr val="FFFFCC"/>
          </a:solidFill>
          <a:ln>
            <a:solidFill>
              <a:srgbClr val="FFC000"/>
            </a:solidFill>
          </a:ln>
        </p:spPr>
        <p:txBody>
          <a:bodyPr wrap="square" rtlCol="0">
            <a:spAutoFit/>
          </a:bodyPr>
          <a:lstStyle/>
          <a:p>
            <a:r>
              <a:rPr lang="en-US" sz="1600" dirty="0" smtClean="0">
                <a:latin typeface="Tahoma"/>
              </a:rPr>
              <a:t>P</a:t>
            </a:r>
            <a:r>
              <a:rPr lang="en-US" sz="1600" baseline="-25000" dirty="0" smtClean="0">
                <a:latin typeface="Tahoma"/>
              </a:rPr>
              <a:t>i</a:t>
            </a:r>
            <a:r>
              <a:rPr lang="en-US" sz="1600" baseline="30000" dirty="0" smtClean="0">
                <a:latin typeface="Tahoma"/>
              </a:rPr>
              <a:t>z</a:t>
            </a:r>
            <a:endParaRPr lang="en-US" sz="1600" baseline="30000" dirty="0">
              <a:latin typeface="Tahoma"/>
            </a:endParaRPr>
          </a:p>
        </p:txBody>
      </p:sp>
      <p:sp>
        <p:nvSpPr>
          <p:cNvPr id="10" name="TextBox 9"/>
          <p:cNvSpPr txBox="1"/>
          <p:nvPr/>
        </p:nvSpPr>
        <p:spPr>
          <a:xfrm>
            <a:off x="304800" y="165266"/>
            <a:ext cx="381000" cy="338554"/>
          </a:xfrm>
          <a:prstGeom prst="rect">
            <a:avLst/>
          </a:prstGeom>
          <a:solidFill>
            <a:srgbClr val="FFFFCC"/>
          </a:solidFill>
          <a:ln>
            <a:solidFill>
              <a:srgbClr val="FFC000"/>
            </a:solidFill>
          </a:ln>
        </p:spPr>
        <p:txBody>
          <a:bodyPr wrap="square" rtlCol="0">
            <a:spAutoFit/>
          </a:bodyPr>
          <a:lstStyle/>
          <a:p>
            <a:r>
              <a:rPr lang="en-US" sz="1600" dirty="0" smtClean="0">
                <a:latin typeface="cmmi10"/>
              </a:rPr>
              <a:t>®</a:t>
            </a:r>
            <a:r>
              <a:rPr lang="en-US" sz="1600" baseline="-25000" dirty="0" smtClean="0">
                <a:latin typeface="Tahoma"/>
              </a:rPr>
              <a:t>z</a:t>
            </a:r>
            <a:endParaRPr lang="en-US" sz="1600" baseline="30000" dirty="0">
              <a:latin typeface="Tahoma"/>
            </a:endParaRPr>
          </a:p>
        </p:txBody>
      </p:sp>
      <p:sp>
        <p:nvSpPr>
          <p:cNvPr id="11" name="AutoShape 10"/>
          <p:cNvSpPr>
            <a:spLocks noChangeArrowheads="1"/>
          </p:cNvSpPr>
          <p:nvPr/>
        </p:nvSpPr>
        <p:spPr bwMode="auto">
          <a:xfrm>
            <a:off x="2133600" y="5410200"/>
            <a:ext cx="6248400" cy="1064574"/>
          </a:xfrm>
          <a:prstGeom prst="wedgeRectCallout">
            <a:avLst>
              <a:gd name="adj1" fmla="val 28743"/>
              <a:gd name="adj2" fmla="val -344674"/>
            </a:avLst>
          </a:prstGeom>
          <a:solidFill>
            <a:srgbClr val="FFFF99"/>
          </a:solidFill>
          <a:ln w="9525">
            <a:solidFill>
              <a:schemeClr val="accent2"/>
            </a:solidFill>
            <a:miter lim="800000"/>
            <a:headEnd/>
            <a:tailEnd/>
          </a:ln>
        </p:spPr>
        <p:txBody>
          <a:bodyPr/>
          <a:lstStyle/>
          <a:p>
            <a:r>
              <a:rPr lang="en-US" sz="1600" dirty="0" smtClean="0">
                <a:latin typeface="+mn-lt"/>
              </a:rPr>
              <a:t>Another important distinction to attend to is the fact that, once you estimated all the parameters with EM, you can answer many prediction problems e.g., p(</a:t>
            </a:r>
            <a:r>
              <a:rPr lang="en-US" sz="1600" dirty="0" smtClean="0">
                <a:latin typeface="Tahoma"/>
              </a:rPr>
              <a:t>x</a:t>
            </a:r>
            <a:r>
              <a:rPr lang="en-US" sz="1600" baseline="-25000" dirty="0" smtClean="0">
                <a:latin typeface="Calibri"/>
              </a:rPr>
              <a:t>0</a:t>
            </a:r>
            <a:r>
              <a:rPr lang="en-US" sz="1600" dirty="0"/>
              <a:t>, </a:t>
            </a:r>
            <a:r>
              <a:rPr lang="en-US" sz="1600" dirty="0" smtClean="0">
                <a:latin typeface="Tahoma"/>
              </a:rPr>
              <a:t>x</a:t>
            </a:r>
            <a:r>
              <a:rPr lang="en-US" sz="1600" baseline="-25000" dirty="0" smtClean="0">
                <a:latin typeface="Calibri"/>
              </a:rPr>
              <a:t>7</a:t>
            </a:r>
            <a:r>
              <a:rPr lang="en-US" sz="1600" dirty="0" smtClean="0"/>
              <a:t>,…,</a:t>
            </a:r>
            <a:r>
              <a:rPr lang="en-US" sz="1600" dirty="0" smtClean="0">
                <a:latin typeface="Tahoma"/>
              </a:rPr>
              <a:t>x</a:t>
            </a:r>
            <a:r>
              <a:rPr lang="en-US" sz="1600" baseline="-25000" dirty="0" smtClean="0">
                <a:latin typeface="Calibri"/>
              </a:rPr>
              <a:t>8</a:t>
            </a:r>
            <a:r>
              <a:rPr lang="en-US" sz="1600" dirty="0" smtClean="0">
                <a:latin typeface="Tahoma"/>
              </a:rPr>
              <a:t> |x</a:t>
            </a:r>
            <a:r>
              <a:rPr lang="en-US" sz="1600" baseline="-25000" dirty="0" smtClean="0">
                <a:latin typeface="Calibri"/>
              </a:rPr>
              <a:t>1</a:t>
            </a:r>
            <a:r>
              <a:rPr lang="en-US" sz="1600" dirty="0" smtClean="0"/>
              <a:t>, </a:t>
            </a:r>
            <a:r>
              <a:rPr lang="en-US" sz="1600" dirty="0" smtClean="0">
                <a:latin typeface="Tahoma"/>
              </a:rPr>
              <a:t>x</a:t>
            </a:r>
            <a:r>
              <a:rPr lang="en-US" sz="1600" baseline="-25000" dirty="0" smtClean="0">
                <a:latin typeface="Calibri"/>
              </a:rPr>
              <a:t>2</a:t>
            </a:r>
            <a:r>
              <a:rPr lang="en-US" sz="1600" dirty="0" smtClean="0"/>
              <a:t> </a:t>
            </a:r>
            <a:r>
              <a:rPr lang="en-US" sz="1600" dirty="0"/>
              <a:t>,…, </a:t>
            </a:r>
            <a:r>
              <a:rPr lang="en-US" sz="1600" dirty="0" err="1">
                <a:latin typeface="Tahoma"/>
              </a:rPr>
              <a:t>x</a:t>
            </a:r>
            <a:r>
              <a:rPr lang="en-US" sz="1600" baseline="-25000" dirty="0" err="1">
                <a:latin typeface="Calibri"/>
              </a:rPr>
              <a:t>n</a:t>
            </a:r>
            <a:r>
              <a:rPr lang="en-US" sz="1600" dirty="0" smtClean="0"/>
              <a:t>) </a:t>
            </a:r>
            <a:r>
              <a:rPr lang="en-US" sz="1600" dirty="0" smtClean="0">
                <a:latin typeface="+mj-lt"/>
              </a:rPr>
              <a:t>while with Perceptron (say) you need to learn separate models for each prediction problem.</a:t>
            </a:r>
            <a:r>
              <a:rPr lang="en-US" sz="1600" dirty="0" smtClean="0"/>
              <a:t> </a:t>
            </a:r>
            <a:endParaRPr lang="en-US" sz="1600" dirty="0">
              <a:latin typeface="+mn-lt"/>
            </a:endParaRPr>
          </a:p>
        </p:txBody>
      </p:sp>
    </p:spTree>
    <p:extLst>
      <p:ext uri="{BB962C8B-B14F-4D97-AF65-F5344CB8AC3E}">
        <p14:creationId xmlns:p14="http://schemas.microsoft.com/office/powerpoint/2010/main" val="4172123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Summary: Basic Probability</a:t>
            </a:r>
            <a:endParaRPr lang="en-US" dirty="0"/>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a:xfrm>
                <a:off x="762000" y="1447800"/>
                <a:ext cx="7924800" cy="4525963"/>
              </a:xfrm>
            </p:spPr>
            <p:txBody>
              <a:bodyPr/>
              <a:lstStyle/>
              <a:p>
                <a:r>
                  <a:rPr lang="en-US" b="1" dirty="0" smtClean="0"/>
                  <a:t>Product Rule:   </a:t>
                </a:r>
                <a:r>
                  <a:rPr lang="en-US" dirty="0" smtClean="0"/>
                  <a:t>P(A</a:t>
                </a:r>
                <a:r>
                  <a:rPr lang="en-US" dirty="0" smtClean="0">
                    <a:sym typeface="Symbol" pitchFamily="18" charset="2"/>
                  </a:rPr>
                  <a:t>,B) = P(A|B)P(B) = P(B|A)P(A)</a:t>
                </a:r>
              </a:p>
              <a:p>
                <a:r>
                  <a:rPr lang="en-US" b="1" dirty="0" smtClean="0">
                    <a:sym typeface="Symbol" pitchFamily="18" charset="2"/>
                  </a:rPr>
                  <a:t>If A and B are independent:   </a:t>
                </a:r>
              </a:p>
              <a:p>
                <a:pPr lvl="1"/>
                <a:r>
                  <a:rPr lang="en-US" dirty="0" smtClean="0"/>
                  <a:t>P(A</a:t>
                </a:r>
                <a:r>
                  <a:rPr lang="en-US" dirty="0" smtClean="0">
                    <a:sym typeface="Symbol" pitchFamily="18" charset="2"/>
                  </a:rPr>
                  <a:t>,B) = P(A)P(B);   P(A|B)= P(A), P(A|B,C)=P(A|C)</a:t>
                </a:r>
              </a:p>
              <a:p>
                <a:r>
                  <a:rPr lang="en-US" b="1" dirty="0" smtClean="0">
                    <a:sym typeface="Symbol" pitchFamily="18" charset="2"/>
                  </a:rPr>
                  <a:t>Sum Rule:</a:t>
                </a:r>
                <a:r>
                  <a:rPr lang="en-US" b="1" dirty="0" smtClean="0"/>
                  <a:t>    </a:t>
                </a:r>
                <a:r>
                  <a:rPr lang="en-US" dirty="0" smtClean="0"/>
                  <a:t>P(A</a:t>
                </a:r>
                <a14:m>
                  <m:oMath xmlns:m="http://schemas.openxmlformats.org/officeDocument/2006/math">
                    <m:r>
                      <a:rPr lang="en-US" i="1" dirty="0" smtClean="0">
                        <a:latin typeface="Cambria Math" panose="02040503050406030204" pitchFamily="18" charset="0"/>
                        <a:sym typeface="Symbol" pitchFamily="18" charset="2"/>
                      </a:rPr>
                      <m:t></m:t>
                    </m:r>
                  </m:oMath>
                </a14:m>
                <a:r>
                  <a:rPr lang="en-US" dirty="0" smtClean="0">
                    <a:sym typeface="Symbol" pitchFamily="18" charset="2"/>
                  </a:rPr>
                  <a:t>B) = P(A)+P(B)-</a:t>
                </a:r>
                <a:r>
                  <a:rPr lang="en-US" dirty="0" smtClean="0"/>
                  <a:t>P(A</a:t>
                </a:r>
                <a:r>
                  <a:rPr lang="en-US" dirty="0" smtClean="0">
                    <a:sym typeface="Symbol" pitchFamily="18" charset="2"/>
                  </a:rPr>
                  <a:t>,B)</a:t>
                </a:r>
              </a:p>
              <a:p>
                <a:r>
                  <a:rPr lang="en-US" b="1" dirty="0" smtClean="0">
                    <a:sym typeface="Symbol" pitchFamily="18" charset="2"/>
                  </a:rPr>
                  <a:t>Bayes Rule: </a:t>
                </a:r>
                <a:r>
                  <a:rPr lang="en-US" dirty="0" smtClean="0">
                    <a:sym typeface="Symbol" pitchFamily="18" charset="2"/>
                  </a:rPr>
                  <a:t>P(A|B)  = P(B|A) P(A)/P(B)</a:t>
                </a:r>
              </a:p>
              <a:p>
                <a:r>
                  <a:rPr lang="en-US" b="1" dirty="0" smtClean="0">
                    <a:sym typeface="Symbol" pitchFamily="18" charset="2"/>
                  </a:rPr>
                  <a:t>Total Probability: </a:t>
                </a:r>
              </a:p>
              <a:p>
                <a:pPr lvl="1"/>
                <a:r>
                  <a:rPr lang="en-US" dirty="0" smtClean="0">
                    <a:sym typeface="Symbol" pitchFamily="18" charset="2"/>
                  </a:rPr>
                  <a:t>If events </a:t>
                </a:r>
                <a:r>
                  <a:rPr lang="en-US" dirty="0" smtClean="0">
                    <a:latin typeface="Calibri"/>
                    <a:sym typeface="Symbol" pitchFamily="18" charset="2"/>
                  </a:rPr>
                  <a:t>A</a:t>
                </a:r>
                <a:r>
                  <a:rPr lang="en-US" baseline="-25000" dirty="0" smtClean="0">
                    <a:latin typeface="Calibri"/>
                    <a:sym typeface="Symbol" pitchFamily="18" charset="2"/>
                  </a:rPr>
                  <a:t>1</a:t>
                </a:r>
                <a:r>
                  <a:rPr lang="en-US" dirty="0" smtClean="0">
                    <a:sym typeface="Symbol" pitchFamily="18" charset="2"/>
                  </a:rPr>
                  <a:t>, </a:t>
                </a:r>
                <a:r>
                  <a:rPr lang="en-US" dirty="0" smtClean="0">
                    <a:latin typeface="Calibri"/>
                    <a:sym typeface="Symbol" pitchFamily="18" charset="2"/>
                  </a:rPr>
                  <a:t>A</a:t>
                </a:r>
                <a:r>
                  <a:rPr lang="en-US" baseline="-25000" dirty="0" smtClean="0">
                    <a:latin typeface="Calibri"/>
                    <a:sym typeface="Symbol" pitchFamily="18" charset="2"/>
                  </a:rPr>
                  <a:t>2</a:t>
                </a:r>
                <a:r>
                  <a:rPr lang="en-US" dirty="0" smtClean="0">
                    <a:sym typeface="Symbol" pitchFamily="18" charset="2"/>
                  </a:rPr>
                  <a:t>,…</a:t>
                </a:r>
                <a:r>
                  <a:rPr lang="en-US" dirty="0" smtClean="0">
                    <a:latin typeface="Calibri"/>
                    <a:sym typeface="Symbol" pitchFamily="18" charset="2"/>
                  </a:rPr>
                  <a:t>A</a:t>
                </a:r>
                <a:r>
                  <a:rPr lang="en-US" baseline="-25000" dirty="0" smtClean="0">
                    <a:latin typeface="Calibri"/>
                    <a:sym typeface="Symbol" pitchFamily="18" charset="2"/>
                  </a:rPr>
                  <a:t>n</a:t>
                </a:r>
                <a:r>
                  <a:rPr lang="en-US" dirty="0" smtClean="0">
                    <a:sym typeface="Symbol" pitchFamily="18" charset="2"/>
                  </a:rPr>
                  <a:t> are mutually exclusive: </a:t>
                </a:r>
                <a:r>
                  <a:rPr lang="en-US" dirty="0" smtClean="0">
                    <a:latin typeface="Calibri"/>
                    <a:sym typeface="Symbol" pitchFamily="18" charset="2"/>
                  </a:rPr>
                  <a:t>A</a:t>
                </a:r>
                <a:r>
                  <a:rPr lang="en-US" baseline="-25000" dirty="0" smtClean="0">
                    <a:latin typeface="Calibri"/>
                    <a:sym typeface="Symbol" pitchFamily="18" charset="2"/>
                  </a:rPr>
                  <a:t>i</a:t>
                </a:r>
                <a:r>
                  <a:rPr lang="en-US" dirty="0" smtClean="0">
                    <a:sym typeface="Symbol" pitchFamily="18" charset="2"/>
                  </a:rPr>
                  <a:t> </a:t>
                </a:r>
                <a14:m>
                  <m:oMath xmlns:m="http://schemas.openxmlformats.org/officeDocument/2006/math">
                    <m:r>
                      <a:rPr lang="en-US" i="1" smtClean="0">
                        <a:latin typeface="Cambria Math" panose="02040503050406030204" pitchFamily="18" charset="0"/>
                        <a:ea typeface="Cambria Math" panose="02040503050406030204" pitchFamily="18" charset="0"/>
                        <a:sym typeface="Symbol" pitchFamily="18" charset="2"/>
                      </a:rPr>
                      <m:t>∧</m:t>
                    </m:r>
                  </m:oMath>
                </a14:m>
                <a:r>
                  <a:rPr lang="en-US" dirty="0" smtClean="0">
                    <a:latin typeface="cmsy10"/>
                    <a:sym typeface="Symbol" pitchFamily="18" charset="2"/>
                  </a:rPr>
                  <a:t>Å</a:t>
                </a:r>
                <a:r>
                  <a:rPr lang="en-US" dirty="0" smtClean="0">
                    <a:sym typeface="Symbol" pitchFamily="18" charset="2"/>
                  </a:rPr>
                  <a:t> </a:t>
                </a:r>
                <a:r>
                  <a:rPr lang="en-US" dirty="0" err="1" smtClean="0">
                    <a:latin typeface="Calibri"/>
                    <a:sym typeface="Symbol" pitchFamily="18" charset="2"/>
                  </a:rPr>
                  <a:t>A</a:t>
                </a:r>
                <a:r>
                  <a:rPr lang="en-US" baseline="-25000" dirty="0" err="1" smtClean="0">
                    <a:latin typeface="Calibri"/>
                    <a:sym typeface="Symbol" pitchFamily="18" charset="2"/>
                  </a:rPr>
                  <a:t>j</a:t>
                </a:r>
                <a:r>
                  <a:rPr lang="en-US" dirty="0" smtClean="0">
                    <a:sym typeface="Symbol" pitchFamily="18" charset="2"/>
                  </a:rPr>
                  <a:t> = </a:t>
                </a:r>
                <a:r>
                  <a:rPr lang="el-GR" dirty="0" smtClean="0">
                    <a:sym typeface="Symbol" pitchFamily="18" charset="2"/>
                  </a:rPr>
                  <a:t>Φ</a:t>
                </a:r>
                <a:r>
                  <a:rPr lang="en-US" dirty="0" smtClean="0">
                    <a:sym typeface="Symbol" pitchFamily="18" charset="2"/>
                  </a:rPr>
                  <a:t>, </a:t>
                </a:r>
                <a:r>
                  <a:rPr lang="en-US" dirty="0" smtClean="0">
                    <a:latin typeface="Symbol"/>
                    <a:sym typeface="Symbol"/>
                  </a:rPr>
                  <a:t></a:t>
                </a:r>
                <a:r>
                  <a:rPr lang="en-US" baseline="-25000" dirty="0" smtClean="0">
                    <a:latin typeface="+mj-lt"/>
                    <a:sym typeface="Symbol"/>
                  </a:rPr>
                  <a:t>i</a:t>
                </a:r>
                <a:r>
                  <a:rPr lang="en-US" dirty="0" smtClean="0">
                    <a:sym typeface="Symbol" pitchFamily="18" charset="2"/>
                  </a:rPr>
                  <a:t> P(</a:t>
                </a:r>
                <a:r>
                  <a:rPr lang="en-US" dirty="0" smtClean="0">
                    <a:latin typeface="Calibri"/>
                    <a:sym typeface="Symbol" pitchFamily="18" charset="2"/>
                  </a:rPr>
                  <a:t>A</a:t>
                </a:r>
                <a:r>
                  <a:rPr lang="en-US" baseline="-25000" dirty="0" smtClean="0">
                    <a:latin typeface="Calibri"/>
                    <a:sym typeface="Symbol" pitchFamily="18" charset="2"/>
                  </a:rPr>
                  <a:t>i</a:t>
                </a:r>
                <a:r>
                  <a:rPr lang="en-US" dirty="0" smtClean="0">
                    <a:sym typeface="Symbol" pitchFamily="18" charset="2"/>
                  </a:rPr>
                  <a:t>)= 1</a:t>
                </a:r>
              </a:p>
              <a:p>
                <a:pPr lvl="1"/>
                <a:r>
                  <a:rPr lang="en-US" dirty="0" smtClean="0">
                    <a:sym typeface="Symbol" pitchFamily="18" charset="2"/>
                  </a:rPr>
                  <a:t>P(B) = </a:t>
                </a:r>
                <a:r>
                  <a:rPr lang="en-US" dirty="0" smtClean="0">
                    <a:latin typeface="Symbol"/>
                    <a:sym typeface="Symbol"/>
                  </a:rPr>
                  <a:t></a:t>
                </a:r>
                <a:r>
                  <a:rPr lang="en-US" dirty="0" smtClean="0">
                    <a:sym typeface="Symbol" pitchFamily="18" charset="2"/>
                  </a:rPr>
                  <a:t> P(B , </a:t>
                </a:r>
                <a:r>
                  <a:rPr lang="en-US" dirty="0" smtClean="0">
                    <a:latin typeface="Calibri"/>
                    <a:sym typeface="Symbol" pitchFamily="18" charset="2"/>
                  </a:rPr>
                  <a:t>A</a:t>
                </a:r>
                <a:r>
                  <a:rPr lang="en-US" baseline="-25000" dirty="0" smtClean="0">
                    <a:latin typeface="Calibri"/>
                    <a:sym typeface="Symbol" pitchFamily="18" charset="2"/>
                  </a:rPr>
                  <a:t>i</a:t>
                </a:r>
                <a:r>
                  <a:rPr lang="en-US" dirty="0" smtClean="0">
                    <a:sym typeface="Symbol" pitchFamily="18" charset="2"/>
                  </a:rPr>
                  <a:t>) = </a:t>
                </a:r>
                <a:r>
                  <a:rPr lang="en-US" dirty="0" smtClean="0">
                    <a:latin typeface="Symbol"/>
                    <a:sym typeface="Symbol"/>
                  </a:rPr>
                  <a:t></a:t>
                </a:r>
                <a:r>
                  <a:rPr lang="en-US" baseline="-25000" dirty="0" smtClean="0">
                    <a:latin typeface="+mj-lt"/>
                    <a:sym typeface="Symbol"/>
                  </a:rPr>
                  <a:t>i</a:t>
                </a:r>
                <a:r>
                  <a:rPr lang="en-US" dirty="0" smtClean="0">
                    <a:sym typeface="Symbol" pitchFamily="18" charset="2"/>
                  </a:rPr>
                  <a:t> </a:t>
                </a:r>
                <a:r>
                  <a:rPr lang="en-US" dirty="0" smtClean="0">
                    <a:latin typeface="Calibri"/>
                    <a:sym typeface="Symbol" pitchFamily="18" charset="2"/>
                  </a:rPr>
                  <a:t>P(</a:t>
                </a:r>
                <a:r>
                  <a:rPr lang="en-US" dirty="0" err="1" smtClean="0">
                    <a:latin typeface="Calibri"/>
                    <a:sym typeface="Symbol" pitchFamily="18" charset="2"/>
                  </a:rPr>
                  <a:t>B|A</a:t>
                </a:r>
                <a:r>
                  <a:rPr lang="en-US" baseline="-25000" dirty="0" err="1" smtClean="0">
                    <a:latin typeface="Calibri"/>
                    <a:sym typeface="Symbol" pitchFamily="18" charset="2"/>
                  </a:rPr>
                  <a:t>i</a:t>
                </a:r>
                <a:r>
                  <a:rPr lang="en-US" dirty="0" smtClean="0">
                    <a:sym typeface="Symbol" pitchFamily="18" charset="2"/>
                  </a:rPr>
                  <a:t>) </a:t>
                </a:r>
                <a:r>
                  <a:rPr lang="en-US" dirty="0" smtClean="0">
                    <a:latin typeface="Calibri"/>
                    <a:sym typeface="Symbol" pitchFamily="18" charset="2"/>
                  </a:rPr>
                  <a:t>P(A</a:t>
                </a:r>
                <a:r>
                  <a:rPr lang="en-US" baseline="-25000" dirty="0" smtClean="0">
                    <a:latin typeface="Calibri"/>
                    <a:sym typeface="Symbol" pitchFamily="18" charset="2"/>
                  </a:rPr>
                  <a:t>i</a:t>
                </a:r>
                <a:r>
                  <a:rPr lang="en-US" dirty="0" smtClean="0">
                    <a:sym typeface="Symbol" pitchFamily="18" charset="2"/>
                  </a:rPr>
                  <a:t>)</a:t>
                </a:r>
              </a:p>
              <a:p>
                <a:r>
                  <a:rPr lang="en-US" b="1" dirty="0" smtClean="0">
                    <a:sym typeface="Symbol" pitchFamily="18" charset="2"/>
                  </a:rPr>
                  <a:t>Total Conditional Probability</a:t>
                </a:r>
                <a:r>
                  <a:rPr lang="en-US" b="1" dirty="0">
                    <a:sym typeface="Symbol" pitchFamily="18" charset="2"/>
                  </a:rPr>
                  <a:t>: </a:t>
                </a:r>
              </a:p>
              <a:p>
                <a:pPr lvl="1"/>
                <a:r>
                  <a:rPr lang="en-US" dirty="0">
                    <a:sym typeface="Symbol" pitchFamily="18" charset="2"/>
                  </a:rPr>
                  <a:t>If events </a:t>
                </a:r>
                <a:r>
                  <a:rPr lang="en-US" dirty="0" smtClean="0">
                    <a:latin typeface="Calibri"/>
                    <a:sym typeface="Symbol" pitchFamily="18" charset="2"/>
                  </a:rPr>
                  <a:t>A</a:t>
                </a:r>
                <a:r>
                  <a:rPr lang="en-US" baseline="-25000" dirty="0" smtClean="0">
                    <a:latin typeface="Calibri"/>
                    <a:sym typeface="Symbol" pitchFamily="18" charset="2"/>
                  </a:rPr>
                  <a:t>1</a:t>
                </a:r>
                <a:r>
                  <a:rPr lang="en-US" dirty="0" smtClean="0">
                    <a:sym typeface="Symbol" pitchFamily="18" charset="2"/>
                  </a:rPr>
                  <a:t>, </a:t>
                </a:r>
                <a:r>
                  <a:rPr lang="en-US" dirty="0" smtClean="0">
                    <a:latin typeface="Calibri"/>
                    <a:sym typeface="Symbol" pitchFamily="18" charset="2"/>
                  </a:rPr>
                  <a:t>A</a:t>
                </a:r>
                <a:r>
                  <a:rPr lang="en-US" baseline="-25000" dirty="0" smtClean="0">
                    <a:latin typeface="Calibri"/>
                    <a:sym typeface="Symbol" pitchFamily="18" charset="2"/>
                  </a:rPr>
                  <a:t>2</a:t>
                </a:r>
                <a:r>
                  <a:rPr lang="en-US" dirty="0" smtClean="0">
                    <a:sym typeface="Symbol" pitchFamily="18" charset="2"/>
                  </a:rPr>
                  <a:t>,…</a:t>
                </a:r>
                <a:r>
                  <a:rPr lang="en-US" dirty="0" smtClean="0">
                    <a:latin typeface="Calibri"/>
                    <a:sym typeface="Symbol" pitchFamily="18" charset="2"/>
                  </a:rPr>
                  <a:t>A</a:t>
                </a:r>
                <a:r>
                  <a:rPr lang="en-US" baseline="-25000" dirty="0" smtClean="0">
                    <a:latin typeface="Calibri"/>
                    <a:sym typeface="Symbol" pitchFamily="18" charset="2"/>
                  </a:rPr>
                  <a:t>n</a:t>
                </a:r>
                <a:r>
                  <a:rPr lang="en-US" dirty="0" smtClean="0">
                    <a:sym typeface="Symbol" pitchFamily="18" charset="2"/>
                  </a:rPr>
                  <a:t> </a:t>
                </a:r>
                <a:r>
                  <a:rPr lang="en-US" dirty="0">
                    <a:sym typeface="Symbol" pitchFamily="18" charset="2"/>
                  </a:rPr>
                  <a:t>are mutually exclusive: </a:t>
                </a:r>
                <a:r>
                  <a:rPr lang="en-US" dirty="0" smtClean="0">
                    <a:latin typeface="Calibri"/>
                    <a:sym typeface="Symbol" pitchFamily="18" charset="2"/>
                  </a:rPr>
                  <a:t>A</a:t>
                </a:r>
                <a:r>
                  <a:rPr lang="en-US" baseline="-25000" dirty="0" smtClean="0">
                    <a:latin typeface="Calibri"/>
                    <a:sym typeface="Symbol" pitchFamily="18" charset="2"/>
                  </a:rPr>
                  <a:t>i</a:t>
                </a:r>
                <a:r>
                  <a:rPr lang="en-US" dirty="0" smtClean="0">
                    <a:sym typeface="Symbol" pitchFamily="18" charset="2"/>
                  </a:rPr>
                  <a:t> </a:t>
                </a:r>
                <a14:m>
                  <m:oMath xmlns:m="http://schemas.openxmlformats.org/officeDocument/2006/math">
                    <m:r>
                      <a:rPr lang="en-US" i="1">
                        <a:latin typeface="Cambria Math" panose="02040503050406030204" pitchFamily="18" charset="0"/>
                        <a:ea typeface="Cambria Math" panose="02040503050406030204" pitchFamily="18" charset="0"/>
                        <a:sym typeface="Symbol" pitchFamily="18" charset="2"/>
                      </a:rPr>
                      <m:t>∧ </m:t>
                    </m:r>
                  </m:oMath>
                </a14:m>
                <a:r>
                  <a:rPr lang="en-US" dirty="0" smtClean="0">
                    <a:latin typeface="cmsy10"/>
                    <a:sym typeface="Symbol" pitchFamily="18" charset="2"/>
                  </a:rPr>
                  <a:t>Å</a:t>
                </a:r>
                <a:r>
                  <a:rPr lang="en-US" dirty="0" smtClean="0">
                    <a:sym typeface="Symbol" pitchFamily="18" charset="2"/>
                  </a:rPr>
                  <a:t> </a:t>
                </a:r>
                <a:r>
                  <a:rPr lang="en-US" dirty="0" err="1" smtClean="0">
                    <a:latin typeface="Calibri"/>
                    <a:sym typeface="Symbol" pitchFamily="18" charset="2"/>
                  </a:rPr>
                  <a:t>A</a:t>
                </a:r>
                <a:r>
                  <a:rPr lang="en-US" baseline="-25000" dirty="0" err="1" smtClean="0">
                    <a:latin typeface="Calibri"/>
                    <a:sym typeface="Symbol" pitchFamily="18" charset="2"/>
                  </a:rPr>
                  <a:t>j</a:t>
                </a:r>
                <a:r>
                  <a:rPr lang="en-US" dirty="0" smtClean="0">
                    <a:sym typeface="Symbol" pitchFamily="18" charset="2"/>
                  </a:rPr>
                  <a:t> </a:t>
                </a:r>
                <a:r>
                  <a:rPr lang="en-US" dirty="0">
                    <a:sym typeface="Symbol" pitchFamily="18" charset="2"/>
                  </a:rPr>
                  <a:t>= </a:t>
                </a:r>
                <a:r>
                  <a:rPr lang="el-GR" dirty="0" smtClean="0">
                    <a:sym typeface="Symbol" pitchFamily="18" charset="2"/>
                  </a:rPr>
                  <a:t>Φ</a:t>
                </a:r>
                <a:r>
                  <a:rPr lang="en-US" dirty="0" smtClean="0">
                    <a:sym typeface="Symbol" pitchFamily="18" charset="2"/>
                  </a:rPr>
                  <a:t>, </a:t>
                </a:r>
                <a:r>
                  <a:rPr lang="en-US" dirty="0" smtClean="0">
                    <a:latin typeface="Symbol"/>
                    <a:sym typeface="Symbol"/>
                  </a:rPr>
                  <a:t></a:t>
                </a:r>
                <a:r>
                  <a:rPr lang="en-US" sz="1800" baseline="-25000" dirty="0">
                    <a:sym typeface="Symbol"/>
                  </a:rPr>
                  <a:t> i</a:t>
                </a:r>
                <a:r>
                  <a:rPr lang="en-US" dirty="0" smtClean="0">
                    <a:sym typeface="Symbol" pitchFamily="18" charset="2"/>
                  </a:rPr>
                  <a:t> P(</a:t>
                </a:r>
                <a:r>
                  <a:rPr lang="en-US" dirty="0" smtClean="0">
                    <a:latin typeface="Calibri"/>
                    <a:sym typeface="Symbol" pitchFamily="18" charset="2"/>
                  </a:rPr>
                  <a:t>A</a:t>
                </a:r>
                <a:r>
                  <a:rPr lang="en-US" baseline="-25000" dirty="0" smtClean="0">
                    <a:latin typeface="Calibri"/>
                    <a:sym typeface="Symbol" pitchFamily="18" charset="2"/>
                  </a:rPr>
                  <a:t>i</a:t>
                </a:r>
                <a:r>
                  <a:rPr lang="en-US" dirty="0" smtClean="0">
                    <a:sym typeface="Symbol" pitchFamily="18" charset="2"/>
                  </a:rPr>
                  <a:t>)= </a:t>
                </a:r>
                <a:r>
                  <a:rPr lang="en-US" dirty="0">
                    <a:sym typeface="Symbol" pitchFamily="18" charset="2"/>
                  </a:rPr>
                  <a:t>1</a:t>
                </a:r>
              </a:p>
              <a:p>
                <a:pPr lvl="1"/>
                <a:r>
                  <a:rPr lang="en-US" dirty="0" smtClean="0">
                    <a:sym typeface="Symbol" pitchFamily="18" charset="2"/>
                  </a:rPr>
                  <a:t>P(B|C) </a:t>
                </a:r>
                <a:r>
                  <a:rPr lang="en-US" dirty="0">
                    <a:sym typeface="Symbol" pitchFamily="18" charset="2"/>
                  </a:rPr>
                  <a:t>= </a:t>
                </a:r>
                <a:r>
                  <a:rPr lang="en-US" dirty="0" smtClean="0">
                    <a:latin typeface="Symbol"/>
                    <a:sym typeface="Symbol"/>
                  </a:rPr>
                  <a:t></a:t>
                </a:r>
                <a:r>
                  <a:rPr lang="en-US" dirty="0" smtClean="0">
                    <a:sym typeface="Symbol" pitchFamily="18" charset="2"/>
                  </a:rPr>
                  <a:t> P(B , </a:t>
                </a:r>
                <a:r>
                  <a:rPr lang="en-US" dirty="0" err="1" smtClean="0">
                    <a:latin typeface="Calibri"/>
                    <a:sym typeface="Symbol" pitchFamily="18" charset="2"/>
                  </a:rPr>
                  <a:t>A</a:t>
                </a:r>
                <a:r>
                  <a:rPr lang="en-US" baseline="-25000" dirty="0" err="1" smtClean="0">
                    <a:latin typeface="Calibri"/>
                    <a:sym typeface="Symbol" pitchFamily="18" charset="2"/>
                  </a:rPr>
                  <a:t>i</a:t>
                </a:r>
                <a:r>
                  <a:rPr lang="en-US" dirty="0" err="1" smtClean="0">
                    <a:latin typeface="Calibri"/>
                    <a:sym typeface="Symbol" pitchFamily="18" charset="2"/>
                  </a:rPr>
                  <a:t>|C</a:t>
                </a:r>
                <a:r>
                  <a:rPr lang="en-US" dirty="0" smtClean="0">
                    <a:sym typeface="Symbol" pitchFamily="18" charset="2"/>
                  </a:rPr>
                  <a:t>) </a:t>
                </a:r>
                <a:r>
                  <a:rPr lang="en-US" dirty="0">
                    <a:sym typeface="Symbol" pitchFamily="18" charset="2"/>
                  </a:rPr>
                  <a:t>= </a:t>
                </a:r>
                <a:r>
                  <a:rPr lang="en-US" dirty="0" smtClean="0">
                    <a:latin typeface="Symbol"/>
                    <a:sym typeface="Symbol"/>
                  </a:rPr>
                  <a:t></a:t>
                </a:r>
                <a:r>
                  <a:rPr lang="en-US" baseline="-25000" dirty="0" smtClean="0">
                    <a:latin typeface="+mj-lt"/>
                    <a:sym typeface="Symbol"/>
                  </a:rPr>
                  <a:t>i</a:t>
                </a:r>
                <a:r>
                  <a:rPr lang="en-US" dirty="0" smtClean="0">
                    <a:sym typeface="Symbol" pitchFamily="18" charset="2"/>
                  </a:rPr>
                  <a:t> </a:t>
                </a:r>
                <a:r>
                  <a:rPr lang="en-US" dirty="0" smtClean="0">
                    <a:latin typeface="Calibri"/>
                    <a:sym typeface="Symbol" pitchFamily="18" charset="2"/>
                  </a:rPr>
                  <a:t>P(</a:t>
                </a:r>
                <a:r>
                  <a:rPr lang="en-US" dirty="0" err="1" smtClean="0">
                    <a:latin typeface="Calibri"/>
                    <a:sym typeface="Symbol" pitchFamily="18" charset="2"/>
                  </a:rPr>
                  <a:t>B|A</a:t>
                </a:r>
                <a:r>
                  <a:rPr lang="en-US" baseline="-25000" dirty="0" err="1" smtClean="0">
                    <a:latin typeface="Calibri"/>
                    <a:sym typeface="Symbol" pitchFamily="18" charset="2"/>
                  </a:rPr>
                  <a:t>i</a:t>
                </a:r>
                <a:r>
                  <a:rPr lang="en-US" dirty="0" err="1" smtClean="0">
                    <a:latin typeface="Calibri"/>
                    <a:sym typeface="Symbol" pitchFamily="18" charset="2"/>
                  </a:rPr>
                  <a:t>,C</a:t>
                </a:r>
                <a:r>
                  <a:rPr lang="en-US" dirty="0" smtClean="0">
                    <a:sym typeface="Symbol" pitchFamily="18" charset="2"/>
                  </a:rPr>
                  <a:t>) </a:t>
                </a:r>
                <a:r>
                  <a:rPr lang="en-US" dirty="0" smtClean="0">
                    <a:latin typeface="Calibri"/>
                    <a:sym typeface="Symbol" pitchFamily="18" charset="2"/>
                  </a:rPr>
                  <a:t>P(</a:t>
                </a:r>
                <a:r>
                  <a:rPr lang="en-US" dirty="0" err="1" smtClean="0">
                    <a:latin typeface="Calibri"/>
                    <a:sym typeface="Symbol" pitchFamily="18" charset="2"/>
                  </a:rPr>
                  <a:t>A</a:t>
                </a:r>
                <a:r>
                  <a:rPr lang="en-US" baseline="-25000" dirty="0" err="1" smtClean="0">
                    <a:latin typeface="Calibri"/>
                    <a:sym typeface="Symbol" pitchFamily="18" charset="2"/>
                  </a:rPr>
                  <a:t>i</a:t>
                </a:r>
                <a:r>
                  <a:rPr lang="en-US" dirty="0" err="1" smtClean="0">
                    <a:latin typeface="Calibri"/>
                    <a:sym typeface="Symbol" pitchFamily="18" charset="2"/>
                  </a:rPr>
                  <a:t>|C</a:t>
                </a:r>
                <a:r>
                  <a:rPr lang="en-US" dirty="0" smtClean="0">
                    <a:sym typeface="Symbol" pitchFamily="18" charset="2"/>
                  </a:rPr>
                  <a:t>)                   </a:t>
                </a:r>
              </a:p>
              <a:p>
                <a:endParaRPr lang="en-US" dirty="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xfrm>
                <a:off x="762000" y="1447800"/>
                <a:ext cx="7924800" cy="4525963"/>
              </a:xfrm>
              <a:blipFill>
                <a:blip r:embed="rId3"/>
                <a:stretch>
                  <a:fillRect l="-1000" t="-1078" b="-1348"/>
                </a:stretch>
              </a:blipFill>
            </p:spPr>
            <p:txBody>
              <a:bodyPr/>
              <a:lstStyle/>
              <a:p>
                <a:r>
                  <a:rPr lang="en-US">
                    <a:noFill/>
                  </a:rPr>
                  <a:t> </a:t>
                </a:r>
              </a:p>
            </p:txBody>
          </p:sp>
        </mc:Fallback>
      </mc:AlternateContent>
      <p:sp>
        <p:nvSpPr>
          <p:cNvPr id="13316" name="Slide Number Placeholder 3"/>
          <p:cNvSpPr>
            <a:spLocks noGrp="1"/>
          </p:cNvSpPr>
          <p:nvPr>
            <p:ph type="sldNum" sz="quarter" idx="4294967295"/>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ACD54C8-3644-4658-B76A-E8806A1C0947}" type="slidenum">
              <a:rPr lang="en-US" smtClean="0"/>
              <a:pPr/>
              <a:t>4</a:t>
            </a:fld>
            <a:endParaRPr lang="en-US" dirty="0"/>
          </a:p>
        </p:txBody>
      </p:sp>
    </p:spTree>
    <p:extLst>
      <p:ext uri="{BB962C8B-B14F-4D97-AF65-F5344CB8AC3E}">
        <p14:creationId xmlns:p14="http://schemas.microsoft.com/office/powerpoint/2010/main" val="175978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ea typeface="ＭＳ Ｐゴシック" pitchFamily="34" charset="-128"/>
              </a:rPr>
              <a:t>EM </a:t>
            </a:r>
            <a:endParaRPr lang="en-US" smtClean="0">
              <a:solidFill>
                <a:srgbClr val="FF00FF"/>
              </a:solidFill>
              <a:ea typeface="ＭＳ Ｐゴシック" pitchFamily="34" charset="-128"/>
            </a:endParaRPr>
          </a:p>
        </p:txBody>
      </p:sp>
      <p:sp>
        <p:nvSpPr>
          <p:cNvPr id="3" name="Content Placeholder 2"/>
          <p:cNvSpPr>
            <a:spLocks noGrp="1"/>
          </p:cNvSpPr>
          <p:nvPr>
            <p:ph idx="1"/>
          </p:nvPr>
        </p:nvSpPr>
        <p:spPr/>
        <p:txBody>
          <a:bodyPr/>
          <a:lstStyle/>
          <a:p>
            <a:endParaRPr lang="en-US"/>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40</a:t>
            </a:fld>
            <a:endParaRPr lang="en-US" dirty="0"/>
          </a:p>
        </p:txBody>
      </p:sp>
      <p:pic>
        <p:nvPicPr>
          <p:cNvPr id="52230" name="Picture 5"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68199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379494"/>
      </p:ext>
    </p:extLst>
  </p:cSld>
  <p:clrMapOvr>
    <a:masterClrMapping/>
  </p:clrMapOvr>
  <p:transition>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 Algorithm</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1081A49A-5B14-409F-93CB-CEF6A4DEA4DC}" type="slidenum">
              <a:rPr lang="en-US" smtClean="0"/>
              <a:pPr>
                <a:defRPr/>
              </a:pPr>
              <a:t>41</a:t>
            </a:fld>
            <a:endParaRPr lang="en-US" dirty="0"/>
          </a:p>
        </p:txBody>
      </p:sp>
      <p:sp>
        <p:nvSpPr>
          <p:cNvPr id="66567" name="Text Box 3"/>
          <p:cNvSpPr txBox="1">
            <a:spLocks noChangeArrowheads="1"/>
          </p:cNvSpPr>
          <p:nvPr/>
        </p:nvSpPr>
        <p:spPr bwMode="auto">
          <a:xfrm>
            <a:off x="685800" y="1219200"/>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r>
              <a:rPr lang="en-US" dirty="0">
                <a:solidFill>
                  <a:srgbClr val="000066"/>
                </a:solidFill>
                <a:latin typeface="+mn-lt"/>
              </a:rPr>
              <a:t> </a:t>
            </a:r>
            <a:r>
              <a:rPr lang="en-US" u="sng" dirty="0">
                <a:solidFill>
                  <a:srgbClr val="0000FF"/>
                </a:solidFill>
                <a:latin typeface="+mn-lt"/>
              </a:rPr>
              <a:t>Algorithm:</a:t>
            </a:r>
          </a:p>
          <a:p>
            <a:pPr>
              <a:buFontTx/>
              <a:buChar char="•"/>
            </a:pPr>
            <a:r>
              <a:rPr lang="en-US" dirty="0">
                <a:solidFill>
                  <a:srgbClr val="000066"/>
                </a:solidFill>
                <a:latin typeface="+mn-lt"/>
              </a:rPr>
              <a:t>       Guess initial values for the hypothesis </a:t>
            </a:r>
            <a:r>
              <a:rPr lang="en-US" dirty="0">
                <a:solidFill>
                  <a:srgbClr val="0000FF"/>
                </a:solidFill>
                <a:latin typeface="+mn-lt"/>
              </a:rPr>
              <a:t>h=</a:t>
            </a:r>
            <a:r>
              <a:rPr lang="en-US" dirty="0">
                <a:solidFill>
                  <a:srgbClr val="000066"/>
                </a:solidFill>
                <a:latin typeface="+mn-lt"/>
              </a:rPr>
              <a:t>             </a:t>
            </a:r>
          </a:p>
          <a:p>
            <a:pPr>
              <a:buFontTx/>
              <a:buChar char="•"/>
            </a:pPr>
            <a:r>
              <a:rPr lang="en-US" dirty="0">
                <a:solidFill>
                  <a:srgbClr val="000066"/>
                </a:solidFill>
                <a:latin typeface="+mn-lt"/>
              </a:rPr>
              <a:t> </a:t>
            </a:r>
            <a:r>
              <a:rPr lang="en-US" u="sng" dirty="0">
                <a:solidFill>
                  <a:srgbClr val="0000FF"/>
                </a:solidFill>
                <a:latin typeface="+mn-lt"/>
              </a:rPr>
              <a:t>Expectation:</a:t>
            </a:r>
            <a:r>
              <a:rPr lang="en-US" dirty="0">
                <a:solidFill>
                  <a:srgbClr val="000066"/>
                </a:solidFill>
                <a:latin typeface="+mn-lt"/>
              </a:rPr>
              <a:t>  Calculate    </a:t>
            </a:r>
            <a:r>
              <a:rPr lang="en-US" dirty="0" smtClean="0">
                <a:solidFill>
                  <a:srgbClr val="0000FF"/>
                </a:solidFill>
                <a:latin typeface="+mn-lt"/>
              </a:rPr>
              <a:t>Q(</a:t>
            </a:r>
            <a:r>
              <a:rPr lang="en-US" dirty="0" err="1" smtClean="0">
                <a:solidFill>
                  <a:srgbClr val="0000FF"/>
                </a:solidFill>
                <a:latin typeface="+mn-lt"/>
              </a:rPr>
              <a:t>h’,h</a:t>
            </a:r>
            <a:r>
              <a:rPr lang="en-US" dirty="0">
                <a:solidFill>
                  <a:srgbClr val="0000FF"/>
                </a:solidFill>
                <a:latin typeface="+mn-lt"/>
              </a:rPr>
              <a:t>) = E(Log P(</a:t>
            </a:r>
            <a:r>
              <a:rPr lang="en-US" dirty="0" err="1">
                <a:solidFill>
                  <a:srgbClr val="0000FF"/>
                </a:solidFill>
                <a:latin typeface="+mn-lt"/>
              </a:rPr>
              <a:t>Y|h</a:t>
            </a:r>
            <a:r>
              <a:rPr lang="en-US" dirty="0">
                <a:solidFill>
                  <a:srgbClr val="0000FF"/>
                </a:solidFill>
                <a:latin typeface="+mn-lt"/>
              </a:rPr>
              <a:t>’) | h, X)</a:t>
            </a:r>
          </a:p>
          <a:p>
            <a:r>
              <a:rPr lang="en-US" dirty="0">
                <a:solidFill>
                  <a:srgbClr val="0000FF"/>
                </a:solidFill>
                <a:latin typeface="+mn-lt"/>
              </a:rPr>
              <a:t>             </a:t>
            </a:r>
            <a:r>
              <a:rPr lang="en-US" dirty="0">
                <a:solidFill>
                  <a:srgbClr val="000066"/>
                </a:solidFill>
                <a:latin typeface="+mn-lt"/>
              </a:rPr>
              <a:t>using the current hypothesis </a:t>
            </a:r>
            <a:r>
              <a:rPr lang="en-US" dirty="0">
                <a:solidFill>
                  <a:srgbClr val="0000FF"/>
                </a:solidFill>
                <a:latin typeface="+mn-lt"/>
              </a:rPr>
              <a:t>h</a:t>
            </a:r>
            <a:r>
              <a:rPr lang="en-US" dirty="0">
                <a:solidFill>
                  <a:srgbClr val="000066"/>
                </a:solidFill>
                <a:latin typeface="+mn-lt"/>
              </a:rPr>
              <a:t> and the observed data </a:t>
            </a:r>
            <a:r>
              <a:rPr lang="en-US" dirty="0">
                <a:solidFill>
                  <a:srgbClr val="0000FF"/>
                </a:solidFill>
                <a:latin typeface="+mn-lt"/>
              </a:rPr>
              <a:t>X.</a:t>
            </a:r>
            <a:endParaRPr lang="en-US" dirty="0">
              <a:solidFill>
                <a:srgbClr val="000066"/>
              </a:solidFill>
              <a:latin typeface="+mn-lt"/>
            </a:endParaRPr>
          </a:p>
          <a:p>
            <a:r>
              <a:rPr lang="en-US" dirty="0">
                <a:solidFill>
                  <a:srgbClr val="000066"/>
                </a:solidFill>
                <a:latin typeface="+mn-lt"/>
              </a:rPr>
              <a:t>                        </a:t>
            </a:r>
          </a:p>
          <a:p>
            <a:pPr>
              <a:buFontTx/>
              <a:buChar char="•"/>
            </a:pPr>
            <a:r>
              <a:rPr lang="en-US" dirty="0">
                <a:solidFill>
                  <a:srgbClr val="000066"/>
                </a:solidFill>
                <a:latin typeface="+mn-lt"/>
              </a:rPr>
              <a:t> </a:t>
            </a:r>
            <a:r>
              <a:rPr lang="en-US" u="sng" dirty="0">
                <a:solidFill>
                  <a:srgbClr val="0000FF"/>
                </a:solidFill>
                <a:latin typeface="+mn-lt"/>
              </a:rPr>
              <a:t>Maximization:</a:t>
            </a:r>
            <a:r>
              <a:rPr lang="en-US" dirty="0">
                <a:solidFill>
                  <a:srgbClr val="000066"/>
                </a:solidFill>
                <a:latin typeface="+mn-lt"/>
              </a:rPr>
              <a:t> Replace the current hypothesis h by h’, that </a:t>
            </a:r>
            <a:r>
              <a:rPr lang="en-US" dirty="0" smtClean="0">
                <a:solidFill>
                  <a:srgbClr val="000066"/>
                </a:solidFill>
                <a:latin typeface="+mn-lt"/>
              </a:rPr>
              <a:t>maximizes the </a:t>
            </a:r>
            <a:r>
              <a:rPr lang="en-US" dirty="0">
                <a:solidFill>
                  <a:srgbClr val="000066"/>
                </a:solidFill>
                <a:latin typeface="+mn-lt"/>
              </a:rPr>
              <a:t>Q function (the likelihood function)</a:t>
            </a:r>
          </a:p>
          <a:p>
            <a:r>
              <a:rPr lang="en-US" dirty="0">
                <a:solidFill>
                  <a:srgbClr val="000066"/>
                </a:solidFill>
                <a:latin typeface="+mn-lt"/>
              </a:rPr>
              <a:t>                        set  </a:t>
            </a:r>
            <a:r>
              <a:rPr lang="en-US" dirty="0">
                <a:solidFill>
                  <a:srgbClr val="0000FF"/>
                </a:solidFill>
                <a:latin typeface="+mn-lt"/>
              </a:rPr>
              <a:t>h = h’,  such that  </a:t>
            </a:r>
            <a:r>
              <a:rPr lang="en-US" dirty="0" smtClean="0">
                <a:solidFill>
                  <a:srgbClr val="0000FF"/>
                </a:solidFill>
                <a:latin typeface="+mn-lt"/>
              </a:rPr>
              <a:t>Q(</a:t>
            </a:r>
            <a:r>
              <a:rPr lang="en-US" dirty="0" err="1" smtClean="0">
                <a:solidFill>
                  <a:srgbClr val="0000FF"/>
                </a:solidFill>
                <a:latin typeface="+mn-lt"/>
              </a:rPr>
              <a:t>h’,h</a:t>
            </a:r>
            <a:r>
              <a:rPr lang="en-US" dirty="0">
                <a:solidFill>
                  <a:srgbClr val="0000FF"/>
                </a:solidFill>
                <a:latin typeface="+mn-lt"/>
              </a:rPr>
              <a:t>) is maximal</a:t>
            </a:r>
          </a:p>
          <a:p>
            <a:pPr>
              <a:buFontTx/>
              <a:buChar char="•"/>
            </a:pPr>
            <a:r>
              <a:rPr lang="en-US" dirty="0">
                <a:solidFill>
                  <a:srgbClr val="000066"/>
                </a:solidFill>
                <a:latin typeface="+mn-lt"/>
              </a:rPr>
              <a:t> </a:t>
            </a:r>
            <a:r>
              <a:rPr lang="en-US" dirty="0">
                <a:solidFill>
                  <a:srgbClr val="0000FF"/>
                </a:solidFill>
                <a:latin typeface="+mn-lt"/>
              </a:rPr>
              <a:t>Repeat: </a:t>
            </a:r>
            <a:r>
              <a:rPr lang="en-US" dirty="0">
                <a:solidFill>
                  <a:srgbClr val="000066"/>
                </a:solidFill>
                <a:latin typeface="+mn-lt"/>
              </a:rPr>
              <a:t>Estimate the Expectation again.</a:t>
            </a:r>
          </a:p>
          <a:p>
            <a:pPr>
              <a:buFontTx/>
              <a:buChar char="•"/>
            </a:pPr>
            <a:endParaRPr lang="en-US" dirty="0">
              <a:solidFill>
                <a:srgbClr val="000066"/>
              </a:solidFill>
              <a:latin typeface="+mn-lt"/>
            </a:endParaRPr>
          </a:p>
        </p:txBody>
      </p:sp>
      <p:graphicFrame>
        <p:nvGraphicFramePr>
          <p:cNvPr id="66562" name="Object 2"/>
          <p:cNvGraphicFramePr>
            <a:graphicFrameLocks noChangeAspect="1"/>
          </p:cNvGraphicFramePr>
          <p:nvPr/>
        </p:nvGraphicFramePr>
        <p:xfrm>
          <a:off x="6648450" y="1571625"/>
          <a:ext cx="2022475" cy="450850"/>
        </p:xfrm>
        <a:graphic>
          <a:graphicData uri="http://schemas.openxmlformats.org/presentationml/2006/ole">
            <mc:AlternateContent xmlns:mc="http://schemas.openxmlformats.org/markup-compatibility/2006">
              <mc:Choice xmlns:v="urn:schemas-microsoft-com:vml" Requires="v">
                <p:oleObj spid="_x0000_s97311" name="משוואה" r:id="rId4" imgW="965160" imgH="215640" progId="Equation.3">
                  <p:embed/>
                </p:oleObj>
              </mc:Choice>
              <mc:Fallback>
                <p:oleObj name="משוואה" r:id="rId4" imgW="965160" imgH="215640" progId="Equation.3">
                  <p:embed/>
                  <p:pic>
                    <p:nvPicPr>
                      <p:cNvPr id="665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8450" y="1571625"/>
                        <a:ext cx="202247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841801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a:lstStyle/>
          <a:p>
            <a:pPr eaLnBrk="1" hangingPunct="1"/>
            <a:r>
              <a:rPr lang="en-US" sz="4000" dirty="0" smtClean="0">
                <a:latin typeface="+mn-lt"/>
              </a:rPr>
              <a:t>Expectation of a Random Variable</a:t>
            </a:r>
            <a:endParaRPr lang="en-US" sz="4000" dirty="0">
              <a:latin typeface="+mn-lt"/>
            </a:endParaRPr>
          </a:p>
        </p:txBody>
      </p:sp>
      <mc:AlternateContent xmlns:mc="http://schemas.openxmlformats.org/markup-compatibility/2006" xmlns:a14="http://schemas.microsoft.com/office/drawing/2010/main">
        <mc:Choice Requires="a14">
          <p:sp>
            <p:nvSpPr>
              <p:cNvPr id="30726" name="Rectangle 3"/>
              <p:cNvSpPr>
                <a:spLocks noGrp="1" noChangeArrowheads="1"/>
              </p:cNvSpPr>
              <p:nvPr>
                <p:ph idx="1"/>
              </p:nvPr>
            </p:nvSpPr>
            <p:spPr/>
            <p:txBody>
              <a:bodyPr/>
              <a:lstStyle/>
              <a:p>
                <a:r>
                  <a:rPr lang="en-US" i="1" dirty="0" smtClean="0">
                    <a:solidFill>
                      <a:schemeClr val="tx1"/>
                    </a:solidFill>
                    <a:cs typeface="CMU Serif Roman"/>
                  </a:rPr>
                  <a:t>Let X be</a:t>
                </a:r>
                <a:r>
                  <a:rPr lang="en-US" dirty="0" smtClean="0">
                    <a:solidFill>
                      <a:schemeClr val="tx1"/>
                    </a:solidFill>
                  </a:rPr>
                  <a:t> </a:t>
                </a:r>
                <a:r>
                  <a:rPr lang="en-US" dirty="0">
                    <a:solidFill>
                      <a:schemeClr val="tx1"/>
                    </a:solidFill>
                  </a:rPr>
                  <a:t>a </a:t>
                </a:r>
                <a:r>
                  <a:rPr lang="en-US" i="1" dirty="0">
                    <a:solidFill>
                      <a:schemeClr val="tx1"/>
                    </a:solidFill>
                  </a:rPr>
                  <a:t>random variable with arity </a:t>
                </a:r>
                <a:r>
                  <a:rPr lang="en-US" i="1" dirty="0">
                    <a:solidFill>
                      <a:schemeClr val="tx1"/>
                    </a:solidFill>
                    <a:cs typeface="CMU Serif Roman"/>
                  </a:rPr>
                  <a:t>k</a:t>
                </a:r>
                <a:r>
                  <a:rPr lang="en-US" dirty="0">
                    <a:solidFill>
                      <a:schemeClr val="tx1"/>
                    </a:solidFill>
                  </a:rPr>
                  <a:t> </a:t>
                </a:r>
                <a:r>
                  <a:rPr lang="en-US" dirty="0" smtClean="0">
                    <a:solidFill>
                      <a:schemeClr val="tx1"/>
                    </a:solidFill>
                  </a:rPr>
                  <a:t> that takes the values  </a:t>
                </a:r>
                <a:r>
                  <a:rPr lang="en-US" i="1" dirty="0" smtClean="0">
                    <a:solidFill>
                      <a:schemeClr val="tx1"/>
                    </a:solidFill>
                  </a:rPr>
                  <a:t>{</a:t>
                </a:r>
                <a:r>
                  <a:rPr lang="en-US" i="1" dirty="0" smtClean="0">
                    <a:solidFill>
                      <a:schemeClr val="tx1"/>
                    </a:solidFill>
                    <a:cs typeface="CMU Serif Roman"/>
                  </a:rPr>
                  <a:t>x</a:t>
                </a:r>
                <a:r>
                  <a:rPr lang="en-US" i="1" baseline="-25000" dirty="0" smtClean="0">
                    <a:solidFill>
                      <a:schemeClr val="tx1"/>
                    </a:solidFill>
                  </a:rPr>
                  <a:t>1</a:t>
                </a:r>
                <a:r>
                  <a:rPr lang="en-US" i="1" dirty="0" smtClean="0">
                    <a:solidFill>
                      <a:schemeClr val="tx1"/>
                    </a:solidFill>
                  </a:rPr>
                  <a:t>,</a:t>
                </a:r>
                <a:r>
                  <a:rPr lang="en-US" i="1" dirty="0" smtClean="0">
                    <a:solidFill>
                      <a:schemeClr val="tx1"/>
                    </a:solidFill>
                    <a:cs typeface="CMU Serif Roman"/>
                  </a:rPr>
                  <a:t>x</a:t>
                </a:r>
                <a:r>
                  <a:rPr lang="en-US" i="1" baseline="-25000" dirty="0" smtClean="0">
                    <a:solidFill>
                      <a:schemeClr val="tx1"/>
                    </a:solidFill>
                  </a:rPr>
                  <a:t>2</a:t>
                </a:r>
                <a:r>
                  <a:rPr lang="en-US" i="1" dirty="0">
                    <a:solidFill>
                      <a:schemeClr val="tx1"/>
                    </a:solidFill>
                  </a:rPr>
                  <a:t>, </a:t>
                </a:r>
                <a:r>
                  <a:rPr lang="en-US" i="1" dirty="0" smtClean="0">
                    <a:solidFill>
                      <a:schemeClr val="tx1"/>
                    </a:solidFill>
                  </a:rPr>
                  <a:t>..., </a:t>
                </a:r>
                <a:r>
                  <a:rPr lang="en-US" i="1" dirty="0" err="1" smtClean="0">
                    <a:solidFill>
                      <a:schemeClr val="tx1"/>
                    </a:solidFill>
                    <a:cs typeface="CMU Serif Roman"/>
                  </a:rPr>
                  <a:t>x</a:t>
                </a:r>
                <a:r>
                  <a:rPr lang="en-US" i="1" baseline="-25000" dirty="0" err="1" smtClean="0">
                    <a:solidFill>
                      <a:schemeClr val="tx1"/>
                    </a:solidFill>
                    <a:cs typeface="CMU Serif Roman"/>
                  </a:rPr>
                  <a:t>k</a:t>
                </a:r>
                <a:r>
                  <a:rPr lang="en-US" i="1" baseline="-25000" dirty="0" smtClean="0">
                    <a:solidFill>
                      <a:schemeClr val="tx1"/>
                    </a:solidFill>
                    <a:cs typeface="CMU Serif Roman"/>
                  </a:rPr>
                  <a:t> </a:t>
                </a:r>
                <a:r>
                  <a:rPr lang="en-US" i="1" dirty="0" smtClean="0">
                    <a:solidFill>
                      <a:schemeClr val="tx1"/>
                    </a:solidFill>
                  </a:rPr>
                  <a:t>} with probabilities {</a:t>
                </a:r>
                <a:r>
                  <a:rPr lang="en-US" i="1" dirty="0" smtClean="0">
                    <a:solidFill>
                      <a:schemeClr val="tx1"/>
                    </a:solidFill>
                    <a:cs typeface="CMU Serif Roman"/>
                  </a:rPr>
                  <a:t>p</a:t>
                </a:r>
                <a:r>
                  <a:rPr lang="en-US" i="1" baseline="-25000" dirty="0" smtClean="0">
                    <a:solidFill>
                      <a:schemeClr val="tx1"/>
                    </a:solidFill>
                  </a:rPr>
                  <a:t>1</a:t>
                </a:r>
                <a:r>
                  <a:rPr lang="en-US" i="1" dirty="0" smtClean="0">
                    <a:solidFill>
                      <a:schemeClr val="tx1"/>
                    </a:solidFill>
                  </a:rPr>
                  <a:t>,</a:t>
                </a:r>
                <a:r>
                  <a:rPr lang="en-US" i="1" dirty="0">
                    <a:solidFill>
                      <a:schemeClr val="tx1"/>
                    </a:solidFill>
                  </a:rPr>
                  <a:t>p</a:t>
                </a:r>
                <a:r>
                  <a:rPr lang="en-US" i="1" baseline="-25000" dirty="0" smtClean="0">
                    <a:solidFill>
                      <a:schemeClr val="tx1"/>
                    </a:solidFill>
                  </a:rPr>
                  <a:t>2</a:t>
                </a:r>
                <a:r>
                  <a:rPr lang="en-US" i="1" dirty="0">
                    <a:solidFill>
                      <a:schemeClr val="tx1"/>
                    </a:solidFill>
                  </a:rPr>
                  <a:t>, ..., </a:t>
                </a:r>
                <a:r>
                  <a:rPr lang="en-US" i="1" dirty="0" err="1" smtClean="0">
                    <a:solidFill>
                      <a:schemeClr val="tx1"/>
                    </a:solidFill>
                  </a:rPr>
                  <a:t>p</a:t>
                </a:r>
                <a:r>
                  <a:rPr lang="en-US" i="1" baseline="-25000" dirty="0" err="1" smtClean="0">
                    <a:solidFill>
                      <a:schemeClr val="tx1"/>
                    </a:solidFill>
                    <a:cs typeface="CMU Serif Roman"/>
                  </a:rPr>
                  <a:t>k</a:t>
                </a:r>
                <a:r>
                  <a:rPr lang="en-US" i="1" baseline="-25000" dirty="0" smtClean="0">
                    <a:solidFill>
                      <a:schemeClr val="tx1"/>
                    </a:solidFill>
                    <a:cs typeface="CMU Serif Roman"/>
                  </a:rPr>
                  <a:t> </a:t>
                </a:r>
                <a:r>
                  <a:rPr lang="en-US" i="1" dirty="0" smtClean="0">
                    <a:solidFill>
                      <a:schemeClr val="tx1"/>
                    </a:solidFill>
                  </a:rPr>
                  <a:t>}, respectively,</a:t>
                </a:r>
              </a:p>
              <a:p>
                <a:pPr marL="0" indent="0">
                  <a:buNone/>
                </a:pPr>
                <a:r>
                  <a:rPr lang="en-US" i="1" dirty="0">
                    <a:solidFill>
                      <a:schemeClr val="tx1"/>
                    </a:solidFill>
                  </a:rPr>
                  <a:t> </a:t>
                </a:r>
                <a:r>
                  <a:rPr lang="en-US" i="1" dirty="0" smtClean="0">
                    <a:solidFill>
                      <a:schemeClr val="tx1"/>
                    </a:solidFill>
                  </a:rPr>
                  <a:t>    with </a:t>
                </a:r>
                <a14:m>
                  <m:oMath xmlns:m="http://schemas.openxmlformats.org/officeDocument/2006/math">
                    <m:nary>
                      <m:naryPr>
                        <m:chr m:val="∑"/>
                        <m:ctrlPr>
                          <a:rPr lang="en-US"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𝑘</m:t>
                        </m:r>
                      </m:sup>
                      <m:e>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=1</m:t>
                        </m:r>
                      </m:e>
                    </m:nary>
                  </m:oMath>
                </a14:m>
                <a:endParaRPr lang="en-US" i="1" dirty="0"/>
              </a:p>
              <a:p>
                <a:pPr eaLnBrk="1" hangingPunct="1"/>
                <a:endParaRPr lang="en-US" i="1" dirty="0"/>
              </a:p>
              <a:p>
                <a:pPr eaLnBrk="1" hangingPunct="1"/>
                <a:r>
                  <a:rPr lang="en-US" dirty="0" smtClean="0"/>
                  <a:t>Then, the </a:t>
                </a:r>
                <a:r>
                  <a:rPr lang="en-US" dirty="0" smtClean="0">
                    <a:solidFill>
                      <a:srgbClr val="0000FF"/>
                    </a:solidFill>
                  </a:rPr>
                  <a:t>expectation of the random variable X </a:t>
                </a:r>
                <a:r>
                  <a:rPr lang="en-US" dirty="0" smtClean="0"/>
                  <a:t>is:</a:t>
                </a:r>
              </a:p>
              <a:p>
                <a:r>
                  <a:rPr lang="en-US" dirty="0" smtClean="0"/>
                  <a:t>E[X] =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𝑘</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𝑖</m:t>
                            </m:r>
                          </m:sub>
                        </m:sSub>
                      </m:e>
                    </m:nary>
                  </m:oMath>
                </a14:m>
                <a:endParaRPr lang="en-US" dirty="0" smtClean="0"/>
              </a:p>
              <a:p>
                <a:endParaRPr lang="en-US" dirty="0"/>
              </a:p>
              <a:p>
                <a:r>
                  <a:rPr lang="en-US" dirty="0" smtClean="0"/>
                  <a:t>Important property: </a:t>
                </a:r>
              </a:p>
              <a:p>
                <a:pPr lvl="1"/>
                <a:r>
                  <a:rPr lang="en-US" dirty="0" smtClean="0"/>
                  <a:t>Linearity:          E[X+Y] = E[X] + E[Y]</a:t>
                </a:r>
              </a:p>
            </p:txBody>
          </p:sp>
        </mc:Choice>
        <mc:Fallback xmlns="">
          <p:sp>
            <p:nvSpPr>
              <p:cNvPr id="30726" name="Rectangle 3"/>
              <p:cNvSpPr>
                <a:spLocks noGrp="1" noRot="1" noChangeAspect="1" noMove="1" noResize="1" noEditPoints="1" noAdjustHandles="1" noChangeArrowheads="1" noChangeShapeType="1" noTextEdit="1"/>
              </p:cNvSpPr>
              <p:nvPr>
                <p:ph idx="1"/>
              </p:nvPr>
            </p:nvSpPr>
            <p:spPr>
              <a:blipFill>
                <a:blip r:embed="rId3"/>
                <a:stretch>
                  <a:fillRect l="-1098" t="-979"/>
                </a:stretch>
              </a:blipFill>
            </p:spPr>
            <p:txBody>
              <a:bodyPr/>
              <a:lstStyle/>
              <a:p>
                <a:r>
                  <a:rPr lang="en-US">
                    <a:noFill/>
                  </a:rPr>
                  <a:t> </a:t>
                </a:r>
              </a:p>
            </p:txBody>
          </p:sp>
        </mc:Fallback>
      </mc:AlternateContent>
      <p:sp>
        <p:nvSpPr>
          <p:cNvPr id="7" name="Slide Number Placeholder 6"/>
          <p:cNvSpPr>
            <a:spLocks noGrp="1"/>
          </p:cNvSpPr>
          <p:nvPr>
            <p:ph type="sldNum" sz="quarter" idx="4"/>
          </p:nvPr>
        </p:nvSpPr>
        <p:spPr/>
        <p:txBody>
          <a:bodyPr/>
          <a:lstStyle/>
          <a:p>
            <a:fld id="{0C921938-476A-4922-BE24-3B8F6A2854D9}" type="slidenum">
              <a:rPr lang="en-US" smtClean="0"/>
              <a:pPr/>
              <a:t>5</a:t>
            </a:fld>
            <a:endParaRPr lang="en-US" dirty="0"/>
          </a:p>
        </p:txBody>
      </p:sp>
      <p:pic>
        <p:nvPicPr>
          <p:cNvPr id="63490" name="Picture 2" descr="Nuvola apps atlanti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133600"/>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06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ea typeface="ＭＳ Ｐゴシック" pitchFamily="34" charset="-128"/>
              </a:rPr>
              <a:t>Semi-Supervised Learning</a:t>
            </a:r>
            <a:endParaRPr lang="en-US" smtClean="0">
              <a:solidFill>
                <a:srgbClr val="FF00FF"/>
              </a:solidFill>
              <a:ea typeface="ＭＳ Ｐゴシック" pitchFamily="34" charset="-128"/>
            </a:endParaRPr>
          </a:p>
        </p:txBody>
      </p:sp>
      <p:sp>
        <p:nvSpPr>
          <p:cNvPr id="17411" name="Rectangle 3"/>
          <p:cNvSpPr>
            <a:spLocks noGrp="1" noChangeArrowheads="1"/>
          </p:cNvSpPr>
          <p:nvPr>
            <p:ph idx="1"/>
          </p:nvPr>
        </p:nvSpPr>
        <p:spPr/>
        <p:txBody>
          <a:bodyPr/>
          <a:lstStyle/>
          <a:p>
            <a:pPr eaLnBrk="1" hangingPunct="1"/>
            <a:r>
              <a:rPr lang="en-US" dirty="0" smtClean="0">
                <a:ea typeface="ＭＳ Ｐゴシック" pitchFamily="34" charset="-128"/>
              </a:rPr>
              <a:t>Consider the problem of </a:t>
            </a:r>
            <a:r>
              <a:rPr lang="en-US" dirty="0" smtClean="0">
                <a:ea typeface="ＭＳ Ｐゴシック" pitchFamily="34" charset="-128"/>
                <a:hlinkClick r:id="rId3" action="ppaction://hlinkfile"/>
              </a:rPr>
              <a:t>Prepositional Phrase Attachment. </a:t>
            </a:r>
            <a:endParaRPr lang="en-US" dirty="0" smtClean="0">
              <a:ea typeface="ＭＳ Ｐゴシック" pitchFamily="34" charset="-128"/>
            </a:endParaRPr>
          </a:p>
          <a:p>
            <a:pPr lvl="1" eaLnBrk="1" hangingPunct="1"/>
            <a:r>
              <a:rPr lang="en-US" dirty="0" smtClean="0">
                <a:ea typeface="ＭＳ Ｐゴシック" pitchFamily="34" charset="-128"/>
              </a:rPr>
              <a:t>     Buy car with money             ; buy car with wheel </a:t>
            </a:r>
          </a:p>
          <a:p>
            <a:pPr eaLnBrk="1" hangingPunct="1"/>
            <a:r>
              <a:rPr lang="en-US" dirty="0" smtClean="0">
                <a:ea typeface="ＭＳ Ｐゴシック" pitchFamily="34" charset="-128"/>
              </a:rPr>
              <a:t>There are several ways to generate features. Given the limited representation, we can assume that all possible conjunctions of the 4 attributes are used. (15 feature in each example).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Assum</a:t>
            </a:r>
            <a:r>
              <a:rPr lang="en-US" dirty="0">
                <a:ea typeface="ＭＳ Ｐゴシック" pitchFamily="34" charset="-128"/>
              </a:rPr>
              <a:t>e</a:t>
            </a:r>
            <a:r>
              <a:rPr lang="en-US" dirty="0" smtClean="0">
                <a:ea typeface="ＭＳ Ｐゴシック" pitchFamily="34" charset="-128"/>
              </a:rPr>
              <a:t> we will use </a:t>
            </a:r>
            <a:r>
              <a:rPr lang="en-US" dirty="0" smtClean="0">
                <a:solidFill>
                  <a:schemeClr val="hlink"/>
                </a:solidFill>
                <a:ea typeface="ＭＳ Ｐゴシック" pitchFamily="34" charset="-128"/>
              </a:rPr>
              <a:t>naïve Bayes</a:t>
            </a:r>
            <a:r>
              <a:rPr lang="en-US" dirty="0" smtClean="0">
                <a:ea typeface="ＭＳ Ｐゴシック" pitchFamily="34" charset="-128"/>
              </a:rPr>
              <a:t> for learning to decide between </a:t>
            </a:r>
            <a:r>
              <a:rPr lang="en-US" dirty="0" smtClean="0">
                <a:solidFill>
                  <a:schemeClr val="hlink"/>
                </a:solidFill>
                <a:ea typeface="ＭＳ Ｐゴシック" pitchFamily="34" charset="-128"/>
              </a:rPr>
              <a:t>[</a:t>
            </a:r>
            <a:r>
              <a:rPr lang="en-US" dirty="0" err="1" smtClean="0">
                <a:solidFill>
                  <a:schemeClr val="hlink"/>
                </a:solidFill>
                <a:ea typeface="ＭＳ Ｐゴシック" pitchFamily="34" charset="-128"/>
              </a:rPr>
              <a:t>n,v</a:t>
            </a:r>
            <a:r>
              <a:rPr lang="en-US" dirty="0" smtClean="0">
                <a:solidFill>
                  <a:schemeClr val="hlink"/>
                </a:solidFill>
                <a:ea typeface="ＭＳ Ｐゴシック" pitchFamily="34" charset="-128"/>
              </a:rPr>
              <a:t>]</a:t>
            </a:r>
          </a:p>
          <a:p>
            <a:pPr eaLnBrk="1" hangingPunct="1"/>
            <a:r>
              <a:rPr lang="en-US" dirty="0" smtClean="0">
                <a:ea typeface="ＭＳ Ｐゴシック" pitchFamily="34" charset="-128"/>
              </a:rPr>
              <a:t>Examples are:  (x</a:t>
            </a:r>
            <a:r>
              <a:rPr lang="en-US" baseline="-25000" dirty="0" smtClean="0">
                <a:ea typeface="ＭＳ Ｐゴシック" pitchFamily="34" charset="-128"/>
              </a:rPr>
              <a:t>1</a:t>
            </a:r>
            <a:r>
              <a:rPr lang="en-US" dirty="0" smtClean="0">
                <a:ea typeface="ＭＳ Ｐゴシック" pitchFamily="34" charset="-128"/>
              </a:rPr>
              <a:t>,x</a:t>
            </a:r>
            <a:r>
              <a:rPr lang="en-US" baseline="-25000" dirty="0" smtClean="0">
                <a:ea typeface="ＭＳ Ｐゴシック" pitchFamily="34" charset="-128"/>
              </a:rPr>
              <a:t>2</a:t>
            </a:r>
            <a:r>
              <a:rPr lang="en-US" dirty="0" smtClean="0">
                <a:ea typeface="ＭＳ Ｐゴシック" pitchFamily="34" charset="-128"/>
              </a:rPr>
              <a:t>,…</a:t>
            </a:r>
            <a:r>
              <a:rPr lang="en-US" dirty="0" err="1" smtClean="0">
                <a:ea typeface="ＭＳ Ｐゴシック" pitchFamily="34" charset="-128"/>
              </a:rPr>
              <a:t>x</a:t>
            </a:r>
            <a:r>
              <a:rPr lang="en-US" baseline="-25000" dirty="0" err="1" smtClean="0">
                <a:ea typeface="ＭＳ Ｐゴシック" pitchFamily="34" charset="-128"/>
              </a:rPr>
              <a:t>n</a:t>
            </a:r>
            <a:r>
              <a:rPr lang="en-US" dirty="0" smtClean="0">
                <a:ea typeface="ＭＳ Ｐゴシック" pitchFamily="34" charset="-128"/>
              </a:rPr>
              <a:t>,[</a:t>
            </a:r>
            <a:r>
              <a:rPr lang="en-US" dirty="0" err="1" smtClean="0">
                <a:ea typeface="ＭＳ Ｐゴシック" pitchFamily="34" charset="-128"/>
              </a:rPr>
              <a:t>n,v</a:t>
            </a:r>
            <a:r>
              <a:rPr lang="en-US" dirty="0" smtClean="0">
                <a:ea typeface="ＭＳ Ｐゴシック" pitchFamily="34" charset="-128"/>
              </a:rPr>
              <a:t>])</a:t>
            </a: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6</a:t>
            </a:fld>
            <a:endParaRPr lang="en-US" dirty="0"/>
          </a:p>
        </p:txBody>
      </p:sp>
    </p:spTree>
    <p:extLst>
      <p:ext uri="{BB962C8B-B14F-4D97-AF65-F5344CB8AC3E}">
        <p14:creationId xmlns:p14="http://schemas.microsoft.com/office/powerpoint/2010/main" val="4134236273"/>
      </p:ext>
    </p:extLst>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ea typeface="ＭＳ Ｐゴシック" pitchFamily="34" charset="-128"/>
              </a:rPr>
              <a:t>Using naïve Bayes</a:t>
            </a:r>
            <a:endParaRPr lang="en-US" smtClean="0">
              <a:solidFill>
                <a:srgbClr val="FF00FF"/>
              </a:solidFill>
              <a:ea typeface="ＭＳ Ｐゴシック" pitchFamily="34" charset="-128"/>
            </a:endParaRPr>
          </a:p>
        </p:txBody>
      </p:sp>
      <p:sp>
        <p:nvSpPr>
          <p:cNvPr id="19459" name="Rectangle 3"/>
          <p:cNvSpPr>
            <a:spLocks noGrp="1" noChangeArrowheads="1"/>
          </p:cNvSpPr>
          <p:nvPr>
            <p:ph idx="1"/>
          </p:nvPr>
        </p:nvSpPr>
        <p:spPr/>
        <p:txBody>
          <a:bodyPr/>
          <a:lstStyle/>
          <a:p>
            <a:pPr algn="ctr" eaLnBrk="1" hangingPunct="1"/>
            <a:r>
              <a:rPr lang="en-US" dirty="0" smtClean="0">
                <a:ea typeface="ＭＳ Ｐゴシック" pitchFamily="34" charset="-128"/>
              </a:rPr>
              <a:t>To use naïve Bayes, we need to use the data to estimate:        </a:t>
            </a:r>
          </a:p>
          <a:p>
            <a:pPr marL="0" indent="0" algn="ctr" eaLnBrk="1" hangingPunct="1">
              <a:buNone/>
            </a:pPr>
            <a:r>
              <a:rPr lang="en-US" dirty="0" smtClean="0">
                <a:ea typeface="ＭＳ Ｐゴシック" pitchFamily="34" charset="-128"/>
              </a:rPr>
              <a:t>P(n)                      P(v)</a:t>
            </a:r>
          </a:p>
          <a:p>
            <a:pPr algn="ctr" eaLnBrk="1" hangingPunct="1">
              <a:buFont typeface="Wingdings" pitchFamily="2" charset="2"/>
              <a:buNone/>
            </a:pPr>
            <a:r>
              <a:rPr lang="en-US" dirty="0" smtClean="0">
                <a:ea typeface="ＭＳ Ｐゴシック" pitchFamily="34" charset="-128"/>
              </a:rPr>
              <a:t>P(x</a:t>
            </a:r>
            <a:r>
              <a:rPr lang="en-US" baseline="-25000" dirty="0" smtClean="0">
                <a:ea typeface="ＭＳ Ｐゴシック" pitchFamily="34" charset="-128"/>
              </a:rPr>
              <a:t>1</a:t>
            </a:r>
            <a:r>
              <a:rPr lang="en-US" dirty="0" smtClean="0">
                <a:ea typeface="ＭＳ Ｐゴシック" pitchFamily="34" charset="-128"/>
              </a:rPr>
              <a:t>|n)                P(x</a:t>
            </a:r>
            <a:r>
              <a:rPr lang="en-US" baseline="-25000" dirty="0" smtClean="0">
                <a:ea typeface="ＭＳ Ｐゴシック" pitchFamily="34" charset="-128"/>
              </a:rPr>
              <a:t>1</a:t>
            </a:r>
            <a:r>
              <a:rPr lang="en-US" dirty="0" smtClean="0">
                <a:ea typeface="ＭＳ Ｐゴシック" pitchFamily="34" charset="-128"/>
              </a:rPr>
              <a:t>|v)</a:t>
            </a:r>
          </a:p>
          <a:p>
            <a:pPr algn="ctr" eaLnBrk="1" hangingPunct="1">
              <a:buFont typeface="Wingdings" pitchFamily="2" charset="2"/>
              <a:buNone/>
            </a:pPr>
            <a:r>
              <a:rPr lang="en-US" dirty="0" smtClean="0">
                <a:ea typeface="ＭＳ Ｐゴシック" pitchFamily="34" charset="-128"/>
              </a:rPr>
              <a:t>P(x</a:t>
            </a:r>
            <a:r>
              <a:rPr lang="en-US" baseline="-25000" dirty="0" smtClean="0">
                <a:ea typeface="ＭＳ Ｐゴシック" pitchFamily="34" charset="-128"/>
              </a:rPr>
              <a:t>2</a:t>
            </a:r>
            <a:r>
              <a:rPr lang="en-US" dirty="0" smtClean="0">
                <a:ea typeface="ＭＳ Ｐゴシック" pitchFamily="34" charset="-128"/>
              </a:rPr>
              <a:t>|n)                P(x</a:t>
            </a:r>
            <a:r>
              <a:rPr lang="en-US" baseline="-25000" dirty="0" smtClean="0">
                <a:ea typeface="ＭＳ Ｐゴシック" pitchFamily="34" charset="-128"/>
              </a:rPr>
              <a:t>2</a:t>
            </a:r>
            <a:r>
              <a:rPr lang="en-US" dirty="0" smtClean="0">
                <a:ea typeface="ＭＳ Ｐゴシック" pitchFamily="34" charset="-128"/>
              </a:rPr>
              <a:t>|v)</a:t>
            </a:r>
          </a:p>
          <a:p>
            <a:pPr algn="ctr" eaLnBrk="1" hangingPunct="1">
              <a:buFont typeface="Wingdings" pitchFamily="2" charset="2"/>
              <a:buNone/>
            </a:pPr>
            <a:r>
              <a:rPr lang="en-US" dirty="0" smtClean="0">
                <a:ea typeface="ＭＳ Ｐゴシック" pitchFamily="34" charset="-128"/>
              </a:rPr>
              <a:t>……</a:t>
            </a:r>
          </a:p>
          <a:p>
            <a:pPr algn="ctr" eaLnBrk="1" hangingPunct="1">
              <a:buFont typeface="Wingdings" pitchFamily="2" charset="2"/>
              <a:buNone/>
            </a:pPr>
            <a:r>
              <a:rPr lang="en-US" dirty="0" smtClean="0">
                <a:ea typeface="ＭＳ Ｐゴシック" pitchFamily="34" charset="-128"/>
              </a:rPr>
              <a:t>P(</a:t>
            </a:r>
            <a:r>
              <a:rPr lang="en-US" dirty="0" err="1" smtClean="0">
                <a:ea typeface="ＭＳ Ｐゴシック" pitchFamily="34" charset="-128"/>
              </a:rPr>
              <a:t>x</a:t>
            </a:r>
            <a:r>
              <a:rPr lang="en-US" baseline="-25000" dirty="0" err="1" smtClean="0">
                <a:ea typeface="ＭＳ Ｐゴシック" pitchFamily="34" charset="-128"/>
              </a:rPr>
              <a:t>n</a:t>
            </a:r>
            <a:r>
              <a:rPr lang="en-US" dirty="0" err="1" smtClean="0">
                <a:ea typeface="ＭＳ Ｐゴシック" pitchFamily="34" charset="-128"/>
              </a:rPr>
              <a:t>|n</a:t>
            </a:r>
            <a:r>
              <a:rPr lang="en-US" dirty="0" smtClean="0">
                <a:ea typeface="ＭＳ Ｐゴシック" pitchFamily="34" charset="-128"/>
              </a:rPr>
              <a:t>)                P(</a:t>
            </a:r>
            <a:r>
              <a:rPr lang="en-US" dirty="0" err="1" smtClean="0">
                <a:ea typeface="ＭＳ Ｐゴシック" pitchFamily="34" charset="-128"/>
              </a:rPr>
              <a:t>x</a:t>
            </a:r>
            <a:r>
              <a:rPr lang="en-US" baseline="-25000" dirty="0" err="1" smtClean="0">
                <a:ea typeface="ＭＳ Ｐゴシック" pitchFamily="34" charset="-128"/>
              </a:rPr>
              <a:t>n</a:t>
            </a:r>
            <a:r>
              <a:rPr lang="en-US" dirty="0" err="1" smtClean="0">
                <a:ea typeface="ＭＳ Ｐゴシック" pitchFamily="34" charset="-128"/>
              </a:rPr>
              <a:t>|v</a:t>
            </a:r>
            <a:r>
              <a:rPr lang="en-US" dirty="0" smtClean="0">
                <a:ea typeface="ＭＳ Ｐゴシック" pitchFamily="34" charset="-128"/>
              </a:rPr>
              <a:t>)</a:t>
            </a:r>
          </a:p>
          <a:p>
            <a:pPr eaLnBrk="1" hangingPunct="1"/>
            <a:r>
              <a:rPr lang="en-US" dirty="0" smtClean="0">
                <a:ea typeface="ＭＳ Ｐゴシック" pitchFamily="34" charset="-128"/>
              </a:rPr>
              <a:t>Then, given an example </a:t>
            </a:r>
            <a:r>
              <a:rPr lang="en-US" dirty="0" smtClean="0">
                <a:solidFill>
                  <a:schemeClr val="hlink"/>
                </a:solidFill>
                <a:ea typeface="ＭＳ Ｐゴシック" pitchFamily="34" charset="-128"/>
              </a:rPr>
              <a:t>(x</a:t>
            </a:r>
            <a:r>
              <a:rPr lang="en-US" baseline="-25000" dirty="0" smtClean="0">
                <a:solidFill>
                  <a:schemeClr val="hlink"/>
                </a:solidFill>
                <a:ea typeface="ＭＳ Ｐゴシック" pitchFamily="34" charset="-128"/>
              </a:rPr>
              <a:t>1</a:t>
            </a:r>
            <a:r>
              <a:rPr lang="en-US" dirty="0" smtClean="0">
                <a:solidFill>
                  <a:schemeClr val="hlink"/>
                </a:solidFill>
                <a:ea typeface="ＭＳ Ｐゴシック" pitchFamily="34" charset="-128"/>
              </a:rPr>
              <a:t>,x</a:t>
            </a:r>
            <a:r>
              <a:rPr lang="en-US" baseline="-25000" dirty="0" smtClean="0">
                <a:solidFill>
                  <a:schemeClr val="hlink"/>
                </a:solidFill>
                <a:ea typeface="ＭＳ Ｐゴシック" pitchFamily="34" charset="-128"/>
              </a:rPr>
              <a:t>2</a:t>
            </a:r>
            <a:r>
              <a:rPr lang="en-US" dirty="0" smtClean="0">
                <a:solidFill>
                  <a:schemeClr val="hlink"/>
                </a:solidFill>
                <a:ea typeface="ＭＳ Ｐゴシック" pitchFamily="34" charset="-128"/>
              </a:rPr>
              <a:t>,…</a:t>
            </a:r>
            <a:r>
              <a:rPr lang="en-US" dirty="0" err="1" smtClean="0">
                <a:solidFill>
                  <a:schemeClr val="hlink"/>
                </a:solidFill>
                <a:ea typeface="ＭＳ Ｐゴシック" pitchFamily="34" charset="-128"/>
              </a:rPr>
              <a:t>x</a:t>
            </a:r>
            <a:r>
              <a:rPr lang="en-US" baseline="-25000" dirty="0" err="1" smtClean="0">
                <a:solidFill>
                  <a:schemeClr val="hlink"/>
                </a:solidFill>
                <a:ea typeface="ＭＳ Ｐゴシック" pitchFamily="34" charset="-128"/>
              </a:rPr>
              <a:t>n</a:t>
            </a:r>
            <a:r>
              <a:rPr lang="en-US" dirty="0" smtClean="0">
                <a:solidFill>
                  <a:schemeClr val="hlink"/>
                </a:solidFill>
                <a:ea typeface="ＭＳ Ｐゴシック" pitchFamily="34" charset="-128"/>
              </a:rPr>
              <a:t>,?),</a:t>
            </a:r>
            <a:r>
              <a:rPr lang="en-US" dirty="0" smtClean="0">
                <a:ea typeface="ＭＳ Ｐゴシック" pitchFamily="34" charset="-128"/>
              </a:rPr>
              <a:t> compare:</a:t>
            </a:r>
          </a:p>
          <a:p>
            <a:pPr algn="ctr" eaLnBrk="1" hangingPunct="1">
              <a:buFont typeface="Wingdings" pitchFamily="2" charset="2"/>
              <a:buNone/>
            </a:pPr>
            <a:r>
              <a:rPr lang="en-US" dirty="0" smtClean="0">
                <a:solidFill>
                  <a:schemeClr val="hlink"/>
                </a:solidFill>
                <a:ea typeface="ＭＳ Ｐゴシック" pitchFamily="34" charset="-128"/>
              </a:rPr>
              <a:t>P(</a:t>
            </a:r>
            <a:r>
              <a:rPr lang="en-US" dirty="0" err="1" smtClean="0">
                <a:solidFill>
                  <a:schemeClr val="hlink"/>
                </a:solidFill>
                <a:ea typeface="ＭＳ Ｐゴシック" pitchFamily="34" charset="-128"/>
              </a:rPr>
              <a:t>n|x</a:t>
            </a:r>
            <a:r>
              <a:rPr lang="en-US" dirty="0" smtClean="0">
                <a:solidFill>
                  <a:schemeClr val="hlink"/>
                </a:solidFill>
                <a:ea typeface="ＭＳ Ｐゴシック" pitchFamily="34" charset="-128"/>
              </a:rPr>
              <a:t>)~=P(n) P(x</a:t>
            </a:r>
            <a:r>
              <a:rPr lang="en-US" baseline="-25000" dirty="0" smtClean="0">
                <a:solidFill>
                  <a:schemeClr val="hlink"/>
                </a:solidFill>
                <a:ea typeface="ＭＳ Ｐゴシック" pitchFamily="34" charset="-128"/>
              </a:rPr>
              <a:t>1</a:t>
            </a:r>
            <a:r>
              <a:rPr lang="en-US" dirty="0" smtClean="0">
                <a:solidFill>
                  <a:schemeClr val="hlink"/>
                </a:solidFill>
                <a:ea typeface="ＭＳ Ｐゴシック" pitchFamily="34" charset="-128"/>
              </a:rPr>
              <a:t>|n) P(x</a:t>
            </a:r>
            <a:r>
              <a:rPr lang="en-US" baseline="-25000" dirty="0" smtClean="0">
                <a:solidFill>
                  <a:schemeClr val="hlink"/>
                </a:solidFill>
                <a:ea typeface="ＭＳ Ｐゴシック" pitchFamily="34" charset="-128"/>
              </a:rPr>
              <a:t>2</a:t>
            </a:r>
            <a:r>
              <a:rPr lang="en-US" dirty="0" smtClean="0">
                <a:solidFill>
                  <a:schemeClr val="hlink"/>
                </a:solidFill>
                <a:ea typeface="ＭＳ Ｐゴシック" pitchFamily="34" charset="-128"/>
              </a:rPr>
              <a:t>|n)… P(</a:t>
            </a:r>
            <a:r>
              <a:rPr lang="en-US" dirty="0" err="1" smtClean="0">
                <a:solidFill>
                  <a:schemeClr val="hlink"/>
                </a:solidFill>
                <a:ea typeface="ＭＳ Ｐゴシック" pitchFamily="34" charset="-128"/>
              </a:rPr>
              <a:t>x</a:t>
            </a:r>
            <a:r>
              <a:rPr lang="en-US" baseline="-25000" dirty="0" err="1" smtClean="0">
                <a:solidFill>
                  <a:schemeClr val="hlink"/>
                </a:solidFill>
                <a:ea typeface="ＭＳ Ｐゴシック" pitchFamily="34" charset="-128"/>
              </a:rPr>
              <a:t>n</a:t>
            </a:r>
            <a:r>
              <a:rPr lang="en-US" dirty="0" err="1" smtClean="0">
                <a:solidFill>
                  <a:schemeClr val="hlink"/>
                </a:solidFill>
                <a:ea typeface="ＭＳ Ｐゴシック" pitchFamily="34" charset="-128"/>
              </a:rPr>
              <a:t>|n</a:t>
            </a:r>
            <a:r>
              <a:rPr lang="en-US" dirty="0" smtClean="0">
                <a:solidFill>
                  <a:schemeClr val="hlink"/>
                </a:solidFill>
                <a:ea typeface="ＭＳ Ｐゴシック" pitchFamily="34" charset="-128"/>
              </a:rPr>
              <a:t>)</a:t>
            </a:r>
            <a:endParaRPr lang="en-US" dirty="0" smtClean="0">
              <a:ea typeface="ＭＳ Ｐゴシック" pitchFamily="34" charset="-128"/>
            </a:endParaRPr>
          </a:p>
          <a:p>
            <a:pPr eaLnBrk="1" hangingPunct="1">
              <a:buFont typeface="Wingdings" pitchFamily="2" charset="2"/>
              <a:buNone/>
            </a:pPr>
            <a:r>
              <a:rPr lang="en-US" dirty="0" smtClean="0">
                <a:ea typeface="ＭＳ Ｐゴシック" pitchFamily="34" charset="-128"/>
              </a:rPr>
              <a:t>and</a:t>
            </a:r>
            <a:r>
              <a:rPr lang="en-US" dirty="0" smtClean="0">
                <a:solidFill>
                  <a:schemeClr val="hlink"/>
                </a:solidFill>
                <a:ea typeface="ＭＳ Ｐゴシック" pitchFamily="34" charset="-128"/>
              </a:rPr>
              <a:t> </a:t>
            </a:r>
          </a:p>
          <a:p>
            <a:pPr algn="ctr" eaLnBrk="1" hangingPunct="1">
              <a:buFont typeface="Wingdings" pitchFamily="2" charset="2"/>
              <a:buNone/>
            </a:pPr>
            <a:r>
              <a:rPr lang="en-US" dirty="0" smtClean="0">
                <a:solidFill>
                  <a:schemeClr val="hlink"/>
                </a:solidFill>
                <a:ea typeface="ＭＳ Ｐゴシック" pitchFamily="34" charset="-128"/>
              </a:rPr>
              <a:t>P(</a:t>
            </a:r>
            <a:r>
              <a:rPr lang="en-US" dirty="0" err="1" smtClean="0">
                <a:solidFill>
                  <a:schemeClr val="hlink"/>
                </a:solidFill>
                <a:ea typeface="ＭＳ Ｐゴシック" pitchFamily="34" charset="-128"/>
              </a:rPr>
              <a:t>v|x</a:t>
            </a:r>
            <a:r>
              <a:rPr lang="en-US" dirty="0" smtClean="0">
                <a:solidFill>
                  <a:schemeClr val="hlink"/>
                </a:solidFill>
                <a:ea typeface="ＭＳ Ｐゴシック" pitchFamily="34" charset="-128"/>
              </a:rPr>
              <a:t>)~=P(v) P(x</a:t>
            </a:r>
            <a:r>
              <a:rPr lang="en-US" baseline="-25000" dirty="0" smtClean="0">
                <a:solidFill>
                  <a:schemeClr val="hlink"/>
                </a:solidFill>
                <a:ea typeface="ＭＳ Ｐゴシック" pitchFamily="34" charset="-128"/>
              </a:rPr>
              <a:t>1</a:t>
            </a:r>
            <a:r>
              <a:rPr lang="en-US" dirty="0" smtClean="0">
                <a:solidFill>
                  <a:schemeClr val="hlink"/>
                </a:solidFill>
                <a:ea typeface="ＭＳ Ｐゴシック" pitchFamily="34" charset="-128"/>
              </a:rPr>
              <a:t>|v) P(x</a:t>
            </a:r>
            <a:r>
              <a:rPr lang="en-US" baseline="-25000" dirty="0" smtClean="0">
                <a:solidFill>
                  <a:schemeClr val="hlink"/>
                </a:solidFill>
                <a:ea typeface="ＭＳ Ｐゴシック" pitchFamily="34" charset="-128"/>
              </a:rPr>
              <a:t>2</a:t>
            </a:r>
            <a:r>
              <a:rPr lang="en-US" dirty="0" smtClean="0">
                <a:solidFill>
                  <a:schemeClr val="hlink"/>
                </a:solidFill>
                <a:ea typeface="ＭＳ Ｐゴシック" pitchFamily="34" charset="-128"/>
              </a:rPr>
              <a:t>|v)… P(</a:t>
            </a:r>
            <a:r>
              <a:rPr lang="en-US" dirty="0" err="1" smtClean="0">
                <a:solidFill>
                  <a:schemeClr val="hlink"/>
                </a:solidFill>
                <a:ea typeface="ＭＳ Ｐゴシック" pitchFamily="34" charset="-128"/>
              </a:rPr>
              <a:t>x</a:t>
            </a:r>
            <a:r>
              <a:rPr lang="en-US" baseline="-25000" dirty="0" err="1" smtClean="0">
                <a:solidFill>
                  <a:schemeClr val="hlink"/>
                </a:solidFill>
                <a:ea typeface="ＭＳ Ｐゴシック" pitchFamily="34" charset="-128"/>
              </a:rPr>
              <a:t>n</a:t>
            </a:r>
            <a:r>
              <a:rPr lang="en-US" dirty="0" err="1" smtClean="0">
                <a:solidFill>
                  <a:schemeClr val="hlink"/>
                </a:solidFill>
                <a:ea typeface="ＭＳ Ｐゴシック" pitchFamily="34" charset="-128"/>
              </a:rPr>
              <a:t>|v</a:t>
            </a:r>
            <a:r>
              <a:rPr lang="en-US" dirty="0" smtClean="0">
                <a:solidFill>
                  <a:schemeClr val="hlink"/>
                </a:solidFill>
                <a:ea typeface="ＭＳ Ｐゴシック" pitchFamily="34" charset="-128"/>
              </a:rPr>
              <a:t>)</a:t>
            </a: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7</a:t>
            </a:fld>
            <a:endParaRPr lang="en-US" dirty="0"/>
          </a:p>
        </p:txBody>
      </p:sp>
    </p:spTree>
    <p:extLst>
      <p:ext uri="{BB962C8B-B14F-4D97-AF65-F5344CB8AC3E}">
        <p14:creationId xmlns:p14="http://schemas.microsoft.com/office/powerpoint/2010/main" val="143045346"/>
      </p:ext>
    </p:extLst>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ea typeface="ＭＳ Ｐゴシック" pitchFamily="34" charset="-128"/>
              </a:rPr>
              <a:t>Using naïve Bayes</a:t>
            </a:r>
            <a:endParaRPr lang="en-US" smtClean="0">
              <a:solidFill>
                <a:srgbClr val="FF00FF"/>
              </a:solidFill>
              <a:ea typeface="ＭＳ Ｐゴシック" pitchFamily="34" charset="-128"/>
            </a:endParaRPr>
          </a:p>
        </p:txBody>
      </p:sp>
      <p:sp>
        <p:nvSpPr>
          <p:cNvPr id="1083395" name="Rectangle 3"/>
          <p:cNvSpPr>
            <a:spLocks noGrp="1" noChangeArrowheads="1"/>
          </p:cNvSpPr>
          <p:nvPr>
            <p:ph idx="1"/>
          </p:nvPr>
        </p:nvSpPr>
        <p:spPr/>
        <p:txBody>
          <a:bodyPr/>
          <a:lstStyle/>
          <a:p>
            <a:pPr eaLnBrk="1" hangingPunct="1"/>
            <a:r>
              <a:rPr lang="en-US" dirty="0" smtClean="0">
                <a:ea typeface="ＭＳ Ｐゴシック" pitchFamily="34" charset="-128"/>
              </a:rPr>
              <a:t>After seeing 10 examples, we have:   </a:t>
            </a:r>
          </a:p>
          <a:p>
            <a:pPr eaLnBrk="1" hangingPunct="1"/>
            <a:r>
              <a:rPr lang="en-US" dirty="0" smtClean="0">
                <a:ea typeface="ＭＳ Ｐゴシック" pitchFamily="34" charset="-128"/>
              </a:rPr>
              <a:t>P(n) =0.5; P(v)=0.5</a:t>
            </a:r>
          </a:p>
          <a:p>
            <a:pPr eaLnBrk="1" hangingPunct="1">
              <a:buFont typeface="Wingdings" pitchFamily="2" charset="2"/>
              <a:buNone/>
            </a:pPr>
            <a:r>
              <a:rPr lang="en-US" dirty="0" smtClean="0">
                <a:ea typeface="ＭＳ Ｐゴシック" pitchFamily="34" charset="-128"/>
              </a:rPr>
              <a:t>	P(x</a:t>
            </a:r>
            <a:r>
              <a:rPr lang="en-US" baseline="-25000" dirty="0" smtClean="0">
                <a:ea typeface="ＭＳ Ｐゴシック" pitchFamily="34" charset="-128"/>
              </a:rPr>
              <a:t>1</a:t>
            </a:r>
            <a:r>
              <a:rPr lang="en-US" dirty="0" smtClean="0">
                <a:ea typeface="ＭＳ Ｐゴシック" pitchFamily="34" charset="-128"/>
              </a:rPr>
              <a:t>|n)=0.75;P(x</a:t>
            </a:r>
            <a:r>
              <a:rPr lang="en-US" baseline="-25000" dirty="0" smtClean="0">
                <a:ea typeface="ＭＳ Ｐゴシック" pitchFamily="34" charset="-128"/>
              </a:rPr>
              <a:t>2</a:t>
            </a:r>
            <a:r>
              <a:rPr lang="en-US" dirty="0" smtClean="0">
                <a:ea typeface="ＭＳ Ｐゴシック" pitchFamily="34" charset="-128"/>
              </a:rPr>
              <a:t>|n) =0.5; P(x</a:t>
            </a:r>
            <a:r>
              <a:rPr lang="en-US" baseline="-25000" dirty="0" smtClean="0">
                <a:ea typeface="ＭＳ Ｐゴシック" pitchFamily="34" charset="-128"/>
              </a:rPr>
              <a:t>3</a:t>
            </a:r>
            <a:r>
              <a:rPr lang="en-US" dirty="0" smtClean="0">
                <a:ea typeface="ＭＳ Ｐゴシック" pitchFamily="34" charset="-128"/>
              </a:rPr>
              <a:t>|n) =0.5; P(x</a:t>
            </a:r>
            <a:r>
              <a:rPr lang="en-US" baseline="-25000" dirty="0" smtClean="0">
                <a:ea typeface="ＭＳ Ｐゴシック" pitchFamily="34" charset="-128"/>
              </a:rPr>
              <a:t>4</a:t>
            </a:r>
            <a:r>
              <a:rPr lang="en-US" dirty="0" smtClean="0">
                <a:ea typeface="ＭＳ Ｐゴシック" pitchFamily="34" charset="-128"/>
              </a:rPr>
              <a:t>|n) =0.5 </a:t>
            </a:r>
          </a:p>
          <a:p>
            <a:pPr eaLnBrk="1" hangingPunct="1">
              <a:buFont typeface="Wingdings" pitchFamily="2" charset="2"/>
              <a:buNone/>
            </a:pPr>
            <a:r>
              <a:rPr lang="en-US" dirty="0" smtClean="0">
                <a:ea typeface="ＭＳ Ｐゴシック" pitchFamily="34" charset="-128"/>
              </a:rPr>
              <a:t>	P(x</a:t>
            </a:r>
            <a:r>
              <a:rPr lang="en-US" baseline="-25000" dirty="0" smtClean="0">
                <a:ea typeface="ＭＳ Ｐゴシック" pitchFamily="34" charset="-128"/>
              </a:rPr>
              <a:t>1</a:t>
            </a:r>
            <a:r>
              <a:rPr lang="en-US" dirty="0" smtClean="0">
                <a:ea typeface="ＭＳ Ｐゴシック" pitchFamily="34" charset="-128"/>
              </a:rPr>
              <a:t>|v)=0.25; P(x</a:t>
            </a:r>
            <a:r>
              <a:rPr lang="en-US" baseline="-25000" dirty="0" smtClean="0">
                <a:ea typeface="ＭＳ Ｐゴシック" pitchFamily="34" charset="-128"/>
              </a:rPr>
              <a:t>2</a:t>
            </a:r>
            <a:r>
              <a:rPr lang="en-US" dirty="0" smtClean="0">
                <a:ea typeface="ＭＳ Ｐゴシック" pitchFamily="34" charset="-128"/>
              </a:rPr>
              <a:t>|v) =0.25;P(x</a:t>
            </a:r>
            <a:r>
              <a:rPr lang="en-US" baseline="-25000" dirty="0" smtClean="0">
                <a:ea typeface="ＭＳ Ｐゴシック" pitchFamily="34" charset="-128"/>
              </a:rPr>
              <a:t>3</a:t>
            </a:r>
            <a:r>
              <a:rPr lang="en-US" dirty="0" smtClean="0">
                <a:ea typeface="ＭＳ Ｐゴシック" pitchFamily="34" charset="-128"/>
              </a:rPr>
              <a:t>|v) =0.75;P(x</a:t>
            </a:r>
            <a:r>
              <a:rPr lang="en-US" baseline="-25000" dirty="0" smtClean="0">
                <a:ea typeface="ＭＳ Ｐゴシック" pitchFamily="34" charset="-128"/>
              </a:rPr>
              <a:t>4</a:t>
            </a:r>
            <a:r>
              <a:rPr lang="en-US" dirty="0" smtClean="0">
                <a:ea typeface="ＭＳ Ｐゴシック" pitchFamily="34" charset="-128"/>
              </a:rPr>
              <a:t>|v) =0.5</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Then, given an example </a:t>
            </a:r>
            <a:r>
              <a:rPr lang="en-US" dirty="0" smtClean="0">
                <a:solidFill>
                  <a:schemeClr val="hlink"/>
                </a:solidFill>
                <a:ea typeface="ＭＳ Ｐゴシック" pitchFamily="34" charset="-128"/>
              </a:rPr>
              <a:t>x=(1000), we have:</a:t>
            </a:r>
          </a:p>
          <a:p>
            <a:pPr marL="0" indent="0" eaLnBrk="1" hangingPunct="1">
              <a:buNone/>
            </a:pPr>
            <a:r>
              <a:rPr lang="en-US" dirty="0" smtClean="0">
                <a:solidFill>
                  <a:schemeClr val="hlink"/>
                </a:solidFill>
                <a:ea typeface="ＭＳ Ｐゴシック" pitchFamily="34" charset="-128"/>
              </a:rPr>
              <a:t>		</a:t>
            </a:r>
            <a:r>
              <a:rPr lang="en-US" dirty="0" err="1" smtClean="0">
                <a:solidFill>
                  <a:schemeClr val="hlink"/>
                </a:solidFill>
                <a:ea typeface="ＭＳ Ｐゴシック" pitchFamily="34" charset="-128"/>
              </a:rPr>
              <a:t>P</a:t>
            </a:r>
            <a:r>
              <a:rPr lang="en-US" baseline="-25000" dirty="0" err="1" smtClean="0">
                <a:solidFill>
                  <a:schemeClr val="hlink"/>
                </a:solidFill>
                <a:ea typeface="ＭＳ Ｐゴシック" pitchFamily="34" charset="-128"/>
              </a:rPr>
              <a:t>n</a:t>
            </a:r>
            <a:r>
              <a:rPr lang="en-US" dirty="0" smtClean="0">
                <a:solidFill>
                  <a:schemeClr val="hlink"/>
                </a:solidFill>
                <a:ea typeface="ＭＳ Ｐゴシック" pitchFamily="34" charset="-128"/>
              </a:rPr>
              <a:t>(x)~=0.5 0.75 0.5 0.5 0.5 = 3/64</a:t>
            </a:r>
          </a:p>
          <a:p>
            <a:pPr marL="0" indent="0" eaLnBrk="1" hangingPunct="1">
              <a:buNone/>
            </a:pPr>
            <a:r>
              <a:rPr lang="en-US" dirty="0" smtClean="0">
                <a:solidFill>
                  <a:schemeClr val="hlink"/>
                </a:solidFill>
                <a:ea typeface="ＭＳ Ｐゴシック" pitchFamily="34" charset="-128"/>
              </a:rPr>
              <a:t>		</a:t>
            </a:r>
            <a:r>
              <a:rPr lang="en-US" dirty="0" err="1" smtClean="0">
                <a:solidFill>
                  <a:schemeClr val="hlink"/>
                </a:solidFill>
                <a:ea typeface="ＭＳ Ｐゴシック" pitchFamily="34" charset="-128"/>
              </a:rPr>
              <a:t>P</a:t>
            </a:r>
            <a:r>
              <a:rPr lang="en-US" baseline="-25000" dirty="0" err="1" smtClean="0">
                <a:solidFill>
                  <a:schemeClr val="hlink"/>
                </a:solidFill>
                <a:ea typeface="ＭＳ Ｐゴシック" pitchFamily="34" charset="-128"/>
              </a:rPr>
              <a:t>v</a:t>
            </a:r>
            <a:r>
              <a:rPr lang="en-US" dirty="0" smtClean="0">
                <a:solidFill>
                  <a:schemeClr val="hlink"/>
                </a:solidFill>
                <a:ea typeface="ＭＳ Ｐゴシック" pitchFamily="34" charset="-128"/>
              </a:rPr>
              <a:t>(x)~=0.5 0.25 0.75 0.25 0.5=3/256 </a:t>
            </a:r>
          </a:p>
          <a:p>
            <a:pPr eaLnBrk="1" hangingPunct="1"/>
            <a:r>
              <a:rPr lang="en-US" dirty="0" smtClean="0">
                <a:ea typeface="ＭＳ Ｐゴシック" pitchFamily="34" charset="-128"/>
              </a:rPr>
              <a:t>Now, assume that in addition to the </a:t>
            </a:r>
            <a:r>
              <a:rPr lang="en-US" dirty="0" smtClean="0">
                <a:solidFill>
                  <a:schemeClr val="hlink"/>
                </a:solidFill>
                <a:ea typeface="ＭＳ Ｐゴシック" pitchFamily="34" charset="-128"/>
              </a:rPr>
              <a:t>10 labeled</a:t>
            </a:r>
            <a:r>
              <a:rPr lang="en-US" dirty="0" smtClean="0">
                <a:ea typeface="ＭＳ Ｐゴシック" pitchFamily="34" charset="-128"/>
              </a:rPr>
              <a:t> examples, we also have </a:t>
            </a:r>
            <a:r>
              <a:rPr lang="en-US" dirty="0" smtClean="0">
                <a:solidFill>
                  <a:schemeClr val="hlink"/>
                </a:solidFill>
                <a:ea typeface="ＭＳ Ｐゴシック" pitchFamily="34" charset="-128"/>
              </a:rPr>
              <a:t>100 unlabeled</a:t>
            </a:r>
            <a:r>
              <a:rPr lang="en-US" dirty="0" smtClean="0">
                <a:ea typeface="ＭＳ Ｐゴシック" pitchFamily="34" charset="-128"/>
              </a:rPr>
              <a:t> examples.</a:t>
            </a:r>
          </a:p>
          <a:p>
            <a:pPr eaLnBrk="1" hangingPunct="1"/>
            <a:r>
              <a:rPr lang="en-US" dirty="0" smtClean="0">
                <a:ea typeface="ＭＳ Ｐゴシック" pitchFamily="34" charset="-128"/>
              </a:rPr>
              <a:t>Will that help? </a:t>
            </a: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8</a:t>
            </a:fld>
            <a:endParaRPr lang="en-US" dirty="0"/>
          </a:p>
        </p:txBody>
      </p:sp>
    </p:spTree>
    <p:extLst>
      <p:ext uri="{BB962C8B-B14F-4D97-AF65-F5344CB8AC3E}">
        <p14:creationId xmlns:p14="http://schemas.microsoft.com/office/powerpoint/2010/main" val="413461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339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339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339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339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33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3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ea typeface="ＭＳ Ｐゴシック" pitchFamily="34" charset="-128"/>
              </a:rPr>
              <a:t>Using naïve Bayes</a:t>
            </a:r>
            <a:endParaRPr lang="en-US" smtClean="0">
              <a:solidFill>
                <a:srgbClr val="FF00FF"/>
              </a:solidFill>
              <a:ea typeface="ＭＳ Ｐゴシック" pitchFamily="34" charset="-128"/>
            </a:endParaRPr>
          </a:p>
        </p:txBody>
      </p:sp>
      <p:sp>
        <p:nvSpPr>
          <p:cNvPr id="1084419" name="Rectangle 3"/>
          <p:cNvSpPr>
            <a:spLocks noGrp="1" noChangeArrowheads="1"/>
          </p:cNvSpPr>
          <p:nvPr>
            <p:ph idx="1"/>
          </p:nvPr>
        </p:nvSpPr>
        <p:spPr/>
        <p:txBody>
          <a:bodyPr/>
          <a:lstStyle/>
          <a:p>
            <a:pPr eaLnBrk="1" hangingPunct="1">
              <a:lnSpc>
                <a:spcPct val="90000"/>
              </a:lnSpc>
            </a:pPr>
            <a:r>
              <a:rPr lang="en-US" dirty="0" smtClean="0">
                <a:ea typeface="ＭＳ Ｐゴシック" pitchFamily="34" charset="-128"/>
              </a:rPr>
              <a:t>For example, what can be done with the example (1000)  ?</a:t>
            </a:r>
          </a:p>
          <a:p>
            <a:pPr lvl="1">
              <a:spcBef>
                <a:spcPct val="0"/>
              </a:spcBef>
            </a:pPr>
            <a:r>
              <a:rPr lang="en-US" dirty="0" smtClean="0">
                <a:ea typeface="ＭＳ Ｐゴシック" pitchFamily="34" charset="-128"/>
              </a:rPr>
              <a:t>We have an estimate for its label…</a:t>
            </a:r>
          </a:p>
          <a:p>
            <a:pPr lvl="1">
              <a:spcBef>
                <a:spcPct val="0"/>
              </a:spcBef>
            </a:pPr>
            <a:r>
              <a:rPr lang="en-US" dirty="0" smtClean="0">
                <a:ea typeface="ＭＳ Ｐゴシック" pitchFamily="34" charset="-128"/>
              </a:rPr>
              <a:t>But, can we use it to improve the classifier (that is, the estimation of the probabilities that we will use in the future)?</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Option 1: We can make predictions, and believe them</a:t>
            </a:r>
          </a:p>
          <a:p>
            <a:pPr lvl="1">
              <a:spcBef>
                <a:spcPct val="0"/>
              </a:spcBef>
            </a:pPr>
            <a:r>
              <a:rPr lang="en-US" dirty="0" smtClean="0">
                <a:ea typeface="ＭＳ Ｐゴシック" pitchFamily="34" charset="-128"/>
              </a:rPr>
              <a:t>Or some of them (based on what?)</a:t>
            </a:r>
          </a:p>
          <a:p>
            <a:pPr>
              <a:spcBef>
                <a:spcPct val="0"/>
              </a:spcBef>
            </a:pPr>
            <a:r>
              <a:rPr lang="en-US" dirty="0" smtClean="0">
                <a:ea typeface="ＭＳ Ｐゴシック" pitchFamily="34" charset="-128"/>
              </a:rPr>
              <a:t>Option 2: We can assume the example x=(1000) is a </a:t>
            </a:r>
          </a:p>
          <a:p>
            <a:pPr lvl="1">
              <a:spcBef>
                <a:spcPct val="0"/>
              </a:spcBef>
            </a:pPr>
            <a:r>
              <a:rPr lang="en-US" sz="2000" dirty="0" smtClean="0">
                <a:ea typeface="ＭＳ Ｐゴシック" pitchFamily="34" charset="-128"/>
              </a:rPr>
              <a:t>An</a:t>
            </a:r>
            <a:r>
              <a:rPr lang="en-US" sz="2000" dirty="0" smtClean="0">
                <a:solidFill>
                  <a:schemeClr val="hlink"/>
                </a:solidFill>
                <a:ea typeface="ＭＳ Ｐゴシック" pitchFamily="34" charset="-128"/>
              </a:rPr>
              <a:t> n-labeled </a:t>
            </a:r>
            <a:r>
              <a:rPr lang="en-US" sz="2000" dirty="0" smtClean="0">
                <a:ea typeface="ＭＳ Ｐゴシック" pitchFamily="34" charset="-128"/>
              </a:rPr>
              <a:t> example with probability  </a:t>
            </a:r>
            <a:r>
              <a:rPr lang="en-US" sz="2000" dirty="0" err="1" smtClean="0">
                <a:solidFill>
                  <a:schemeClr val="hlink"/>
                </a:solidFill>
                <a:ea typeface="ＭＳ Ｐゴシック" pitchFamily="34" charset="-128"/>
              </a:rPr>
              <a:t>P</a:t>
            </a:r>
            <a:r>
              <a:rPr lang="en-US" sz="2000" baseline="-25000" dirty="0" err="1" smtClean="0">
                <a:solidFill>
                  <a:schemeClr val="hlink"/>
                </a:solidFill>
                <a:ea typeface="ＭＳ Ｐゴシック" pitchFamily="34" charset="-128"/>
              </a:rPr>
              <a:t>n</a:t>
            </a:r>
            <a:r>
              <a:rPr lang="en-US" sz="2000" dirty="0" smtClean="0">
                <a:solidFill>
                  <a:schemeClr val="hlink"/>
                </a:solidFill>
                <a:ea typeface="ＭＳ Ｐゴシック" pitchFamily="34" charset="-128"/>
              </a:rPr>
              <a:t>(x)/(</a:t>
            </a:r>
            <a:r>
              <a:rPr lang="en-US" sz="2000" dirty="0" err="1" smtClean="0">
                <a:solidFill>
                  <a:schemeClr val="hlink"/>
                </a:solidFill>
                <a:ea typeface="ＭＳ Ｐゴシック" pitchFamily="34" charset="-128"/>
              </a:rPr>
              <a:t>P</a:t>
            </a:r>
            <a:r>
              <a:rPr lang="en-US" sz="2000" baseline="-25000" dirty="0" err="1" smtClean="0">
                <a:solidFill>
                  <a:schemeClr val="hlink"/>
                </a:solidFill>
                <a:ea typeface="ＭＳ Ｐゴシック" pitchFamily="34" charset="-128"/>
              </a:rPr>
              <a:t>n</a:t>
            </a:r>
            <a:r>
              <a:rPr lang="en-US" sz="2000" dirty="0" smtClean="0">
                <a:solidFill>
                  <a:schemeClr val="hlink"/>
                </a:solidFill>
                <a:ea typeface="ＭＳ Ｐゴシック" pitchFamily="34" charset="-128"/>
              </a:rPr>
              <a:t>(x) + </a:t>
            </a:r>
            <a:r>
              <a:rPr lang="en-US" sz="2000" dirty="0" err="1" smtClean="0">
                <a:solidFill>
                  <a:schemeClr val="hlink"/>
                </a:solidFill>
                <a:ea typeface="ＭＳ Ｐゴシック" pitchFamily="34" charset="-128"/>
              </a:rPr>
              <a:t>P</a:t>
            </a:r>
            <a:r>
              <a:rPr lang="en-US" sz="2000" baseline="-25000" dirty="0" err="1" smtClean="0">
                <a:solidFill>
                  <a:schemeClr val="hlink"/>
                </a:solidFill>
                <a:ea typeface="ＭＳ Ｐゴシック" pitchFamily="34" charset="-128"/>
              </a:rPr>
              <a:t>v</a:t>
            </a:r>
            <a:r>
              <a:rPr lang="en-US" sz="2000" dirty="0" smtClean="0">
                <a:solidFill>
                  <a:schemeClr val="hlink"/>
                </a:solidFill>
                <a:ea typeface="ＭＳ Ｐゴシック" pitchFamily="34" charset="-128"/>
              </a:rPr>
              <a:t>(x))</a:t>
            </a:r>
          </a:p>
          <a:p>
            <a:pPr lvl="1">
              <a:spcBef>
                <a:spcPct val="0"/>
              </a:spcBef>
            </a:pPr>
            <a:r>
              <a:rPr lang="en-US" dirty="0" smtClean="0">
                <a:ea typeface="ＭＳ Ｐゴシック" pitchFamily="34" charset="-128"/>
              </a:rPr>
              <a:t>A</a:t>
            </a:r>
            <a:r>
              <a:rPr lang="en-US" dirty="0" smtClean="0">
                <a:solidFill>
                  <a:schemeClr val="hlink"/>
                </a:solidFill>
                <a:ea typeface="ＭＳ Ｐゴシック" pitchFamily="34" charset="-128"/>
              </a:rPr>
              <a:t> v-labeled</a:t>
            </a:r>
            <a:r>
              <a:rPr lang="en-US" dirty="0" smtClean="0">
                <a:ea typeface="ＭＳ Ｐゴシック" pitchFamily="34" charset="-128"/>
              </a:rPr>
              <a:t> example with probability  </a:t>
            </a:r>
            <a:r>
              <a:rPr lang="en-US" dirty="0" err="1" smtClean="0">
                <a:solidFill>
                  <a:schemeClr val="hlink"/>
                </a:solidFill>
                <a:ea typeface="ＭＳ Ｐゴシック" pitchFamily="34" charset="-128"/>
              </a:rPr>
              <a:t>P</a:t>
            </a:r>
            <a:r>
              <a:rPr lang="en-US" baseline="-25000" dirty="0" err="1" smtClean="0">
                <a:solidFill>
                  <a:schemeClr val="hlink"/>
                </a:solidFill>
                <a:ea typeface="ＭＳ Ｐゴシック" pitchFamily="34" charset="-128"/>
              </a:rPr>
              <a:t>v</a:t>
            </a:r>
            <a:r>
              <a:rPr lang="en-US" dirty="0" smtClean="0">
                <a:solidFill>
                  <a:schemeClr val="hlink"/>
                </a:solidFill>
                <a:ea typeface="ＭＳ Ｐゴシック" pitchFamily="34" charset="-128"/>
              </a:rPr>
              <a:t>(x)/(</a:t>
            </a:r>
            <a:r>
              <a:rPr lang="en-US" dirty="0" err="1" smtClean="0">
                <a:solidFill>
                  <a:schemeClr val="hlink"/>
                </a:solidFill>
                <a:ea typeface="ＭＳ Ｐゴシック" pitchFamily="34" charset="-128"/>
              </a:rPr>
              <a:t>P</a:t>
            </a:r>
            <a:r>
              <a:rPr lang="en-US" baseline="-25000" dirty="0" err="1" smtClean="0">
                <a:solidFill>
                  <a:schemeClr val="hlink"/>
                </a:solidFill>
                <a:ea typeface="ＭＳ Ｐゴシック" pitchFamily="34" charset="-128"/>
              </a:rPr>
              <a:t>n</a:t>
            </a:r>
            <a:r>
              <a:rPr lang="en-US" dirty="0" smtClean="0">
                <a:solidFill>
                  <a:schemeClr val="hlink"/>
                </a:solidFill>
                <a:ea typeface="ＭＳ Ｐゴシック" pitchFamily="34" charset="-128"/>
              </a:rPr>
              <a:t>(x) + </a:t>
            </a:r>
            <a:r>
              <a:rPr lang="en-US" dirty="0" err="1" smtClean="0">
                <a:solidFill>
                  <a:schemeClr val="hlink"/>
                </a:solidFill>
                <a:ea typeface="ＭＳ Ｐゴシック" pitchFamily="34" charset="-128"/>
              </a:rPr>
              <a:t>P</a:t>
            </a:r>
            <a:r>
              <a:rPr lang="en-US" baseline="-25000" dirty="0" err="1" smtClean="0">
                <a:solidFill>
                  <a:schemeClr val="hlink"/>
                </a:solidFill>
                <a:ea typeface="ＭＳ Ｐゴシック" pitchFamily="34" charset="-128"/>
              </a:rPr>
              <a:t>v</a:t>
            </a:r>
            <a:r>
              <a:rPr lang="en-US" dirty="0" smtClean="0">
                <a:solidFill>
                  <a:schemeClr val="hlink"/>
                </a:solidFill>
                <a:ea typeface="ＭＳ Ｐゴシック" pitchFamily="34" charset="-128"/>
              </a:rPr>
              <a:t>(x))</a:t>
            </a:r>
          </a:p>
          <a:p>
            <a:pPr lvl="1">
              <a:spcBef>
                <a:spcPct val="0"/>
              </a:spcBef>
              <a:buFontTx/>
              <a:buChar char="•"/>
            </a:pPr>
            <a:endParaRPr lang="en-US" sz="2400" dirty="0" smtClean="0">
              <a:solidFill>
                <a:schemeClr val="hlink"/>
              </a:solidFill>
              <a:ea typeface="ＭＳ Ｐゴシック" pitchFamily="34" charset="-128"/>
            </a:endParaRPr>
          </a:p>
          <a:p>
            <a:pPr>
              <a:spcBef>
                <a:spcPct val="0"/>
              </a:spcBef>
            </a:pPr>
            <a:r>
              <a:rPr lang="en-US" dirty="0" smtClean="0">
                <a:ea typeface="ＭＳ Ｐゴシック" pitchFamily="34" charset="-128"/>
              </a:rPr>
              <a:t>Estimation of probabilities does not require working with integers!</a:t>
            </a:r>
          </a:p>
        </p:txBody>
      </p:sp>
      <p:sp>
        <p:nvSpPr>
          <p:cNvPr id="2" name="Slide Number Placeholder 1"/>
          <p:cNvSpPr>
            <a:spLocks noGrp="1"/>
          </p:cNvSpPr>
          <p:nvPr>
            <p:ph type="sldNum" sz="quarter" idx="4"/>
          </p:nvPr>
        </p:nvSpPr>
        <p:spPr/>
        <p:txBody>
          <a:bodyPr/>
          <a:lstStyle/>
          <a:p>
            <a:pPr>
              <a:defRPr/>
            </a:pPr>
            <a:fld id="{1081A49A-5B14-409F-93CB-CEF6A4DEA4DC}" type="slidenum">
              <a:rPr lang="en-US" smtClean="0"/>
              <a:pPr>
                <a:defRPr/>
              </a:pPr>
              <a:t>9</a:t>
            </a:fld>
            <a:endParaRPr lang="en-US" dirty="0"/>
          </a:p>
        </p:txBody>
      </p:sp>
    </p:spTree>
    <p:extLst>
      <p:ext uri="{BB962C8B-B14F-4D97-AF65-F5344CB8AC3E}">
        <p14:creationId xmlns:p14="http://schemas.microsoft.com/office/powerpoint/2010/main" val="92569531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441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8441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8441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84419">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4419">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844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1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FIRSTDANR@ELHXENZFUVWZY5H8" val="4613"/>
</p:tagLst>
</file>

<file path=ppt/theme/theme1.xml><?xml version="1.0" encoding="utf-8"?>
<a:theme xmlns:a="http://schemas.openxmlformats.org/drawingml/2006/main" name="CIS Class">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am Theme">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73898</TotalTime>
  <Words>4117</Words>
  <Application>Microsoft Office PowerPoint</Application>
  <PresentationFormat>On-screen Show (4:3)</PresentationFormat>
  <Paragraphs>494</Paragraphs>
  <Slides>41</Slides>
  <Notes>37</Notes>
  <HiddenSlides>6</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41</vt:i4>
      </vt:variant>
    </vt:vector>
  </HeadingPairs>
  <TitlesOfParts>
    <vt:vector size="58" baseType="lpstr">
      <vt:lpstr>Arial</vt:lpstr>
      <vt:lpstr>Wingdings</vt:lpstr>
      <vt:lpstr>cmsy10</vt:lpstr>
      <vt:lpstr>Symbol</vt:lpstr>
      <vt:lpstr>Calibri</vt:lpstr>
      <vt:lpstr>Cambria Math</vt:lpstr>
      <vt:lpstr>Tahoma</vt:lpstr>
      <vt:lpstr>CMU Serif Roman</vt:lpstr>
      <vt:lpstr>Times New Roman</vt:lpstr>
      <vt:lpstr>Tempus Sans ITC</vt:lpstr>
      <vt:lpstr>MS PGothic</vt:lpstr>
      <vt:lpstr>cmmi10</vt:lpstr>
      <vt:lpstr>新細明體</vt:lpstr>
      <vt:lpstr>CIS Class</vt:lpstr>
      <vt:lpstr>Noam Theme</vt:lpstr>
      <vt:lpstr>משוואה</vt:lpstr>
      <vt:lpstr>Equation</vt:lpstr>
      <vt:lpstr> CIS 519/419  Applied Machine Learning www.seas.upenn.edu/~cis519   </vt:lpstr>
      <vt:lpstr>Administration (1)</vt:lpstr>
      <vt:lpstr>Administration (2)</vt:lpstr>
      <vt:lpstr>Summary: Basic Probability</vt:lpstr>
      <vt:lpstr>Expectation of a Random Variable</vt:lpstr>
      <vt:lpstr>Semi-Supervised Learning</vt:lpstr>
      <vt:lpstr>Using naïve Bayes</vt:lpstr>
      <vt:lpstr>Using naïve Bayes</vt:lpstr>
      <vt:lpstr>Using naïve Bayes</vt:lpstr>
      <vt:lpstr>Using Unlabeled Data</vt:lpstr>
      <vt:lpstr>Comments on Unlabeled Data</vt:lpstr>
      <vt:lpstr>EM</vt:lpstr>
      <vt:lpstr>Three Coin Example</vt:lpstr>
      <vt:lpstr>Estimation Problems</vt:lpstr>
      <vt:lpstr>Key Intuition (1)</vt:lpstr>
      <vt:lpstr>Key Intuition (2)</vt:lpstr>
      <vt:lpstr>EM Algorithm (Coins) -I</vt:lpstr>
      <vt:lpstr>EM Algorithm (Coins) - II</vt:lpstr>
      <vt:lpstr>EM Algorithm (Coins) - III</vt:lpstr>
      <vt:lpstr>EM Algorithm (Coins) - IV</vt:lpstr>
      <vt:lpstr>EM Algorithm (Coins) - V</vt:lpstr>
      <vt:lpstr>Models with Hidden Variables </vt:lpstr>
      <vt:lpstr>EM: General Setting</vt:lpstr>
      <vt:lpstr>EM: General Setting (2)</vt:lpstr>
      <vt:lpstr>EM: General Setting (3)</vt:lpstr>
      <vt:lpstr>The General EM Procedure </vt:lpstr>
      <vt:lpstr>EM Summary (so far)</vt:lpstr>
      <vt:lpstr>EM Summary (so far)</vt:lpstr>
      <vt:lpstr>Example: K-Means Algorithm</vt:lpstr>
      <vt:lpstr>Example: K-Means Algorithm</vt:lpstr>
      <vt:lpstr>A mixture of Distributions</vt:lpstr>
      <vt:lpstr>A Mixture of Distributions</vt:lpstr>
      <vt:lpstr>Example: K-Means Algorithms</vt:lpstr>
      <vt:lpstr>Example: K-Means Algorithms</vt:lpstr>
      <vt:lpstr>Summary: K-Means Algorithms</vt:lpstr>
      <vt:lpstr>Summary: EM</vt:lpstr>
      <vt:lpstr>More Thoughts about EM</vt:lpstr>
      <vt:lpstr>More Thoughts about EM</vt:lpstr>
      <vt:lpstr>More Thoughts about EM</vt:lpstr>
      <vt:lpstr>EM </vt:lpstr>
      <vt:lpstr>The EM Algorithm</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Class</dc:title>
  <dc:creator>Dan Roth</dc:creator>
  <cp:lastModifiedBy>Roth, Dan</cp:lastModifiedBy>
  <cp:revision>783</cp:revision>
  <cp:lastPrinted>1999-09-23T14:21:26Z</cp:lastPrinted>
  <dcterms:created xsi:type="dcterms:W3CDTF">1997-12-27T05:03:42Z</dcterms:created>
  <dcterms:modified xsi:type="dcterms:W3CDTF">2018-12-03T16:29:40Z</dcterms:modified>
</cp:coreProperties>
</file>