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79" r:id="rId1"/>
    <p:sldMasterId id="2147483689" r:id="rId2"/>
  </p:sldMasterIdLst>
  <p:notesMasterIdLst>
    <p:notesMasterId r:id="rId91"/>
  </p:notesMasterIdLst>
  <p:handoutMasterIdLst>
    <p:handoutMasterId r:id="rId92"/>
  </p:handoutMasterIdLst>
  <p:sldIdLst>
    <p:sldId id="1042" r:id="rId3"/>
    <p:sldId id="958" r:id="rId4"/>
    <p:sldId id="959" r:id="rId5"/>
    <p:sldId id="960" r:id="rId6"/>
    <p:sldId id="961" r:id="rId7"/>
    <p:sldId id="962" r:id="rId8"/>
    <p:sldId id="963" r:id="rId9"/>
    <p:sldId id="964" r:id="rId10"/>
    <p:sldId id="965" r:id="rId11"/>
    <p:sldId id="966" r:id="rId12"/>
    <p:sldId id="1038" r:id="rId13"/>
    <p:sldId id="1043" r:id="rId14"/>
    <p:sldId id="967" r:id="rId15"/>
    <p:sldId id="968" r:id="rId16"/>
    <p:sldId id="969" r:id="rId17"/>
    <p:sldId id="971" r:id="rId18"/>
    <p:sldId id="972" r:id="rId19"/>
    <p:sldId id="973" r:id="rId20"/>
    <p:sldId id="974" r:id="rId21"/>
    <p:sldId id="1036" r:id="rId22"/>
    <p:sldId id="976" r:id="rId23"/>
    <p:sldId id="977" r:id="rId24"/>
    <p:sldId id="978" r:id="rId25"/>
    <p:sldId id="1037" r:id="rId26"/>
    <p:sldId id="980" r:id="rId27"/>
    <p:sldId id="981" r:id="rId28"/>
    <p:sldId id="982" r:id="rId29"/>
    <p:sldId id="983" r:id="rId30"/>
    <p:sldId id="984" r:id="rId31"/>
    <p:sldId id="985" r:id="rId32"/>
    <p:sldId id="986" r:id="rId33"/>
    <p:sldId id="987" r:id="rId34"/>
    <p:sldId id="988" r:id="rId35"/>
    <p:sldId id="989" r:id="rId36"/>
    <p:sldId id="990" r:id="rId37"/>
    <p:sldId id="991" r:id="rId38"/>
    <p:sldId id="992" r:id="rId39"/>
    <p:sldId id="993" r:id="rId40"/>
    <p:sldId id="994" r:id="rId41"/>
    <p:sldId id="996" r:id="rId42"/>
    <p:sldId id="997" r:id="rId43"/>
    <p:sldId id="998" r:id="rId44"/>
    <p:sldId id="999" r:id="rId45"/>
    <p:sldId id="1000" r:id="rId46"/>
    <p:sldId id="1001" r:id="rId47"/>
    <p:sldId id="1002" r:id="rId48"/>
    <p:sldId id="1003" r:id="rId49"/>
    <p:sldId id="1004" r:id="rId50"/>
    <p:sldId id="1039" r:id="rId51"/>
    <p:sldId id="1005" r:id="rId52"/>
    <p:sldId id="1006" r:id="rId53"/>
    <p:sldId id="1007" r:id="rId54"/>
    <p:sldId id="1008" r:id="rId55"/>
    <p:sldId id="1009" r:id="rId56"/>
    <p:sldId id="1010" r:id="rId57"/>
    <p:sldId id="1011" r:id="rId58"/>
    <p:sldId id="1012" r:id="rId59"/>
    <p:sldId id="1013" r:id="rId60"/>
    <p:sldId id="1014" r:id="rId61"/>
    <p:sldId id="1015" r:id="rId62"/>
    <p:sldId id="1016" r:id="rId63"/>
    <p:sldId id="1017" r:id="rId64"/>
    <p:sldId id="1040" r:id="rId65"/>
    <p:sldId id="1019" r:id="rId66"/>
    <p:sldId id="1020" r:id="rId67"/>
    <p:sldId id="1021" r:id="rId68"/>
    <p:sldId id="1022" r:id="rId69"/>
    <p:sldId id="1023" r:id="rId70"/>
    <p:sldId id="1024" r:id="rId71"/>
    <p:sldId id="1025" r:id="rId72"/>
    <p:sldId id="1026" r:id="rId73"/>
    <p:sldId id="1027" r:id="rId74"/>
    <p:sldId id="1041" r:id="rId75"/>
    <p:sldId id="1028" r:id="rId76"/>
    <p:sldId id="1052" r:id="rId77"/>
    <p:sldId id="1045" r:id="rId78"/>
    <p:sldId id="1053" r:id="rId79"/>
    <p:sldId id="1055" r:id="rId80"/>
    <p:sldId id="1050" r:id="rId81"/>
    <p:sldId id="1057" r:id="rId82"/>
    <p:sldId id="1058" r:id="rId83"/>
    <p:sldId id="1029" r:id="rId84"/>
    <p:sldId id="1030" r:id="rId85"/>
    <p:sldId id="1031" r:id="rId86"/>
    <p:sldId id="1032" r:id="rId87"/>
    <p:sldId id="1033" r:id="rId88"/>
    <p:sldId id="1034" r:id="rId89"/>
    <p:sldId id="1035" r:id="rId90"/>
  </p:sldIdLst>
  <p:sldSz cx="9144000" cy="6858000" type="screen4x3"/>
  <p:notesSz cx="7010400" cy="9321800"/>
  <p:embeddedFontLst>
    <p:embeddedFont>
      <p:font typeface="Calibri" panose="020F0502020204030204" pitchFamily="34" charset="0"/>
      <p:regular r:id="rId93"/>
      <p:bold r:id="rId94"/>
      <p:italic r:id="rId95"/>
      <p:boldItalic r:id="rId96"/>
    </p:embeddedFont>
    <p:embeddedFont>
      <p:font typeface="cmsy10" panose="020B0604020202020204"/>
      <p:regular r:id="rId97"/>
    </p:embeddedFont>
    <p:embeddedFont>
      <p:font typeface="cmmi10" panose="020B0604020202020204" charset="0"/>
      <p:regular r:id="rId98"/>
    </p:embeddedFont>
    <p:embeddedFont>
      <p:font typeface="Helvetica" panose="020B0604020202020204" pitchFamily="34" charset="0"/>
      <p:regular r:id="rId99"/>
      <p:bold r:id="rId100"/>
      <p:italic r:id="rId101"/>
      <p:boldItalic r:id="rId102"/>
    </p:embeddedFont>
    <p:embeddedFont>
      <p:font typeface="Cambria Math" panose="02040503050406030204" pitchFamily="18" charset="0"/>
      <p:regular r:id="rId103"/>
    </p:embeddedFont>
    <p:embeddedFont>
      <p:font typeface="Lucida Calligraphy" panose="03010101010101010101" pitchFamily="66" charset="0"/>
      <p:regular r:id="rId104"/>
    </p:embeddedFont>
    <p:embeddedFont>
      <p:font typeface="PMingLiU" panose="020B0604020202020204" charset="0"/>
      <p:regular r:id="rId105"/>
    </p:embeddedFont>
  </p:embeddedFontLst>
  <p:custDataLst>
    <p:tags r:id="rId10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1042"/>
            <p14:sldId id="958"/>
            <p14:sldId id="959"/>
            <p14:sldId id="960"/>
            <p14:sldId id="961"/>
            <p14:sldId id="962"/>
            <p14:sldId id="963"/>
            <p14:sldId id="964"/>
            <p14:sldId id="965"/>
            <p14:sldId id="966"/>
            <p14:sldId id="1038"/>
            <p14:sldId id="1043"/>
            <p14:sldId id="967"/>
            <p14:sldId id="968"/>
            <p14:sldId id="969"/>
            <p14:sldId id="971"/>
            <p14:sldId id="972"/>
            <p14:sldId id="973"/>
            <p14:sldId id="974"/>
            <p14:sldId id="1036"/>
            <p14:sldId id="976"/>
            <p14:sldId id="977"/>
            <p14:sldId id="978"/>
            <p14:sldId id="1037"/>
            <p14:sldId id="980"/>
            <p14:sldId id="981"/>
            <p14:sldId id="982"/>
            <p14:sldId id="983"/>
            <p14:sldId id="984"/>
            <p14:sldId id="985"/>
            <p14:sldId id="986"/>
            <p14:sldId id="987"/>
            <p14:sldId id="988"/>
            <p14:sldId id="989"/>
            <p14:sldId id="990"/>
            <p14:sldId id="991"/>
            <p14:sldId id="992"/>
            <p14:sldId id="993"/>
            <p14:sldId id="994"/>
            <p14:sldId id="996"/>
            <p14:sldId id="997"/>
            <p14:sldId id="998"/>
            <p14:sldId id="999"/>
            <p14:sldId id="1000"/>
            <p14:sldId id="1001"/>
            <p14:sldId id="1002"/>
            <p14:sldId id="1003"/>
            <p14:sldId id="1004"/>
            <p14:sldId id="1039"/>
            <p14:sldId id="1005"/>
            <p14:sldId id="1006"/>
            <p14:sldId id="1007"/>
            <p14:sldId id="1008"/>
            <p14:sldId id="1009"/>
            <p14:sldId id="1010"/>
            <p14:sldId id="1011"/>
            <p14:sldId id="1012"/>
            <p14:sldId id="1013"/>
            <p14:sldId id="1014"/>
            <p14:sldId id="1015"/>
            <p14:sldId id="1016"/>
            <p14:sldId id="1017"/>
            <p14:sldId id="1040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1027"/>
            <p14:sldId id="1041"/>
            <p14:sldId id="1028"/>
            <p14:sldId id="1052"/>
            <p14:sldId id="1045"/>
            <p14:sldId id="1053"/>
            <p14:sldId id="1055"/>
            <p14:sldId id="1050"/>
            <p14:sldId id="1057"/>
            <p14:sldId id="1058"/>
            <p14:sldId id="1029"/>
            <p14:sldId id="1030"/>
            <p14:sldId id="1031"/>
            <p14:sldId id="1032"/>
            <p14:sldId id="1033"/>
            <p14:sldId id="1034"/>
            <p14:sldId id="1035"/>
          </p14:sldIdLst>
        </p14:section>
        <p14:section name="Example: What is Learning" id="{FE206563-2C0B-4881-B654-377F744CEB0F}">
          <p14:sldIdLst/>
        </p14:section>
        <p14:section name="Terminology" id="{4E95CC30-0453-461F-ADB9-523798F95128}">
          <p14:sldIdLst/>
        </p14:section>
        <p14:section name="Is learning possible?" id="{1C6BBE95-D791-4BC9-9EC7-600F1A58C07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CC"/>
    <a:srgbClr val="FC0128"/>
    <a:srgbClr val="FF9900"/>
    <a:srgbClr val="FF6600"/>
    <a:srgbClr val="000000"/>
    <a:srgbClr val="9900CC"/>
    <a:srgbClr val="0099CC"/>
    <a:srgbClr val="FFCC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509" autoAdjust="0"/>
  </p:normalViewPr>
  <p:slideViewPr>
    <p:cSldViewPr>
      <p:cViewPr varScale="1">
        <p:scale>
          <a:sx n="86" d="100"/>
          <a:sy n="86" d="100"/>
        </p:scale>
        <p:origin x="1263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3" d="100"/>
        <a:sy n="133" d="100"/>
      </p:scale>
      <p:origin x="0" y="-47619"/>
    </p:cViewPr>
  </p:sorterViewPr>
  <p:notesViewPr>
    <p:cSldViewPr>
      <p:cViewPr varScale="1">
        <p:scale>
          <a:sx n="44" d="100"/>
          <a:sy n="44" d="100"/>
        </p:scale>
        <p:origin x="-1722" y="-90"/>
      </p:cViewPr>
      <p:guideLst>
        <p:guide orient="horz" pos="293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font" Target="fonts/font10.fntdata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font" Target="fonts/font3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font" Target="fonts/font8.fntdata"/><Relationship Id="rId105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font" Target="fonts/font1.fntdata"/><Relationship Id="rId98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font" Target="fonts/font11.fntdata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9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font" Target="fonts/font2.fntdata"/><Relationship Id="rId99" Type="http://schemas.openxmlformats.org/officeDocument/2006/relationships/font" Target="fonts/font7.fntdata"/><Relationship Id="rId10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font" Target="fonts/font5.fntdata"/><Relationship Id="rId104" Type="http://schemas.openxmlformats.org/officeDocument/2006/relationships/font" Target="fonts/font12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BF0EFDB7-8A29-41CA-9000-28CAAEF04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62487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7538"/>
            <a:ext cx="5140325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1359DD9E-3990-4E69-827B-956FC0331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E7EF3-5E71-4CD3-8B08-08CD6DA4E282}" type="slidenum">
              <a:rPr lang="en-US"/>
              <a:pPr/>
              <a:t>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6438"/>
            <a:ext cx="4725987" cy="3544887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45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93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30041-623C-4593-845E-3A7B666B9C20}" type="slidenum">
              <a:rPr lang="en-US"/>
              <a:pPr/>
              <a:t>13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37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D6C08-1714-49E0-A4BF-C6DEB5B3716B}" type="slidenum">
              <a:rPr lang="en-US"/>
              <a:pPr/>
              <a:t>16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BBC9E-C106-48B8-8A0B-A13ED33BD9A6}" type="slidenum">
              <a:rPr lang="en-US"/>
              <a:pPr/>
              <a:t>17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67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5E5A1-5C33-407D-84C4-3BD628111D61}" type="slidenum">
              <a:rPr lang="en-US"/>
              <a:pPr/>
              <a:t>18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71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13D4-2BFE-4B45-A03D-B70997BEE964}" type="slidenum">
              <a:rPr lang="en-US"/>
              <a:pPr/>
              <a:t>19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97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13D4-2BFE-4B45-A03D-B70997BEE964}" type="slidenum">
              <a:rPr lang="en-US"/>
              <a:pPr/>
              <a:t>20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4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91ED6-DC27-499B-8C82-F2C361C57439}" type="slidenum">
              <a:rPr lang="en-US"/>
              <a:pPr/>
              <a:t>21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8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22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1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23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03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24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DC19F-C24C-41CB-964D-7170874D4138}" type="slidenum">
              <a:rPr lang="en-US"/>
              <a:pPr/>
              <a:t>3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48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0128E-6BD0-43F3-BFC5-977B1F521970}" type="slidenum">
              <a:rPr lang="en-US"/>
              <a:pPr/>
              <a:t>25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A, B case:</a:t>
            </a:r>
          </a:p>
          <a:p>
            <a:r>
              <a:rPr lang="en-US"/>
              <a:t>If we choose A: the reduction is: 100/203 Ent(100,0) + 103/203 Ent(100,3) ~~ 0</a:t>
            </a:r>
          </a:p>
          <a:p>
            <a:r>
              <a:rPr lang="en-US"/>
              <a:t>If we choose B: the reduction is: 53/203 Ent(53,0) + 150/203 Ent(100,50) &gt;&gt; 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18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0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31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2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32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5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33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23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843E7-FD10-4C57-A9D7-7B0BCC46F472}" type="slidenum">
              <a:rPr lang="en-US"/>
              <a:pPr/>
              <a:t>34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9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E5E84-16CE-46D5-B677-B80ABC8DFB1F}" type="slidenum">
              <a:rPr lang="en-US"/>
              <a:pPr/>
              <a:t>35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2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8B2A7-A251-48DF-A6CD-1365F7476509}" type="slidenum">
              <a:rPr lang="en-US"/>
              <a:pPr/>
              <a:t>36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95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54705-00F1-4470-BABB-89136F13BE4B}" type="slidenum">
              <a:rPr lang="en-US"/>
              <a:pPr/>
              <a:t>38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05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38334-7344-4E42-A175-525165B26F3B}" type="slidenum">
              <a:rPr lang="en-US"/>
              <a:pPr/>
              <a:t>39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18E29-F336-4E51-9576-95D056B84C9D}" type="slidenum">
              <a:rPr lang="en-US"/>
              <a:pPr/>
              <a:t>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49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09987-5883-4E98-A58F-EC88472B72D1}" type="slidenum">
              <a:rPr lang="en-US"/>
              <a:pPr/>
              <a:t>40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9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C0B36-225A-4FEC-9D02-2A7EF6335995}" type="slidenum">
              <a:rPr lang="en-US"/>
              <a:pPr/>
              <a:t>41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9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C0B36-225A-4FEC-9D02-2A7EF6335995}" type="slidenum">
              <a:rPr lang="en-US"/>
              <a:pPr/>
              <a:t>42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51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CE2C0-A40F-466C-B500-DC3A4107E0B8}" type="slidenum">
              <a:rPr lang="en-US"/>
              <a:pPr/>
              <a:t>45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87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7261-E68C-495D-9BB8-ED105EB9B8F4}" type="slidenum">
              <a:rPr lang="en-US"/>
              <a:pPr/>
              <a:t>48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298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0C9B6-D2AF-4B6C-80A8-EF3ABFEC7ABA}" type="slidenum">
              <a:rPr lang="en-US"/>
              <a:pPr/>
              <a:t>49</a:t>
            </a:fld>
            <a:endParaRPr lang="en-US"/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60900" cy="3495675"/>
          </a:xfrm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r>
              <a:rPr lang="en-US" dirty="0"/>
              <a:t>As we said, this is the game we are playing; in NLP, it has always been clear, that the raw information</a:t>
            </a:r>
          </a:p>
          <a:p>
            <a:r>
              <a:rPr lang="en-US" dirty="0"/>
              <a:t>In a sentence is not sufficient, as is to represent a good predictor. Better functions of the input were</a:t>
            </a:r>
          </a:p>
          <a:p>
            <a:r>
              <a:rPr lang="en-US" dirty="0"/>
              <a:t>Generated, and learning was done in these terms. </a:t>
            </a:r>
          </a:p>
        </p:txBody>
      </p:sp>
    </p:spTree>
    <p:extLst>
      <p:ext uri="{BB962C8B-B14F-4D97-AF65-F5344CB8AC3E}">
        <p14:creationId xmlns:p14="http://schemas.microsoft.com/office/powerpoint/2010/main" val="3658036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Really: for each data set d, you will learn a different</a:t>
            </a:r>
            <a:r>
              <a:rPr lang="en-US" baseline="0" dirty="0" smtClean="0"/>
              <a:t> hypothesis h(d), that will have a different true error e(h); we are looking here at the variance of this random variable.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44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Really: for each data set d, you will learn a different</a:t>
            </a:r>
            <a:r>
              <a:rPr lang="en-US" baseline="0" dirty="0" smtClean="0"/>
              <a:t> hypothesis h(d), that will have a different true error e(h); we are looking here at the difference of the mean of this random variable from the true error.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822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7261-E68C-495D-9BB8-ED105EB9B8F4}" type="slidenum">
              <a:rPr lang="en-US"/>
              <a:pPr/>
              <a:t>63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346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703AC-9505-4495-AE2F-40CCAB85CBAE}" type="slidenum">
              <a:rPr lang="en-US"/>
              <a:pPr/>
              <a:t>64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6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3AD76-E6DA-48C6-AB0E-B8B0ECF38333}" type="slidenum">
              <a:rPr lang="en-US"/>
              <a:pPr/>
              <a:t>6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989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E9272-54E4-4365-A612-60E315710369}" type="slidenum">
              <a:rPr lang="en-US"/>
              <a:pPr/>
              <a:t>65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31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666C1-B313-40E6-9214-94E12D9E0DAC}" type="slidenum">
              <a:rPr lang="en-US"/>
              <a:pPr/>
              <a:t>66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081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B0C18-BDD1-4196-A733-27C3A5736DDD}" type="slidenum">
              <a:rPr lang="en-US"/>
              <a:pPr/>
              <a:t>67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694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CD1B1-931A-4F02-AD4E-EFA30369881E}" type="slidenum">
              <a:rPr lang="en-US"/>
              <a:pPr/>
              <a:t>68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suggestions: hints about 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58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3CE70-07B2-4EFD-88B4-E8ACAC0A847D}" type="slidenum">
              <a:rPr lang="en-US"/>
              <a:pPr/>
              <a:t>69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724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A35ED-5651-41A7-84A2-C99116D4C31E}" type="slidenum">
              <a:rPr lang="en-US"/>
              <a:pPr/>
              <a:t>70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325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EFACE-29A0-4CDD-8CA8-6DF59B134C8A}" type="slidenum">
              <a:rPr lang="en-US"/>
              <a:pPr/>
              <a:t>71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374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0DEEC-99A9-4F0C-8A05-9C35BFA88297}" type="slidenum">
              <a:rPr lang="en-US"/>
              <a:pPr/>
              <a:t>72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926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0DEEC-99A9-4F0C-8A05-9C35BFA88297}" type="slidenum">
              <a:rPr lang="en-US"/>
              <a:pPr/>
              <a:t>73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27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correct predictions}}{\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test instances}}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{error} = 1 -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incorrect predictions}}{\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test instances}}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EB5D8-D7F1-44A6-ACA4-214E2AEA7306}" type="slidenum">
              <a:rPr lang="en-US"/>
              <a:pPr/>
              <a:t>7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186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150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02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 + TN}{P + N}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definecolor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darkgreen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}{0.0, 0.5, 0.1}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darkgreen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{precision}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{TP}{TP + FP}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{recall}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{TP}{TP + FN}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961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810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EF196-589E-44AC-8965-A1B6B19220A5}" type="slidenum">
              <a:rPr lang="en-US"/>
              <a:pPr/>
              <a:t>88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9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31DC1-9540-45CC-8664-056B45D28755}" type="slidenum">
              <a:rPr lang="en-US"/>
              <a:pPr/>
              <a:t>8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8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FD429-D777-4DA3-B1E8-63724D29F849}" type="slidenum">
              <a:rPr lang="en-US"/>
              <a:pPr/>
              <a:t>9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A0C69-4DFD-43AB-8AE9-778CFA813093}" type="slidenum">
              <a:rPr lang="en-US"/>
              <a:pPr/>
              <a:t>10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99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12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8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8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4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419600" y="6248400"/>
            <a:ext cx="403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4419600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70531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9597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219200"/>
            <a:ext cx="7772400" cy="49831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6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419600" y="6248400"/>
            <a:ext cx="403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4419600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435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1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371600"/>
            <a:ext cx="7772400" cy="45259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1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9597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219200"/>
            <a:ext cx="7772400" cy="49831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CIS419/519 Fall’18				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SzPct val="75000"/>
        <a:buFont typeface="Wingdings" panose="05000000000000000000" pitchFamily="2" charset="2"/>
        <a:buChar char="§"/>
        <a:defRPr sz="20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6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CIS419/519 Fall ’18				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8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SzPct val="75000"/>
        <a:buFont typeface="Wingdings" panose="05000000000000000000" pitchFamily="2" charset="2"/>
        <a:buChar char="§"/>
        <a:defRPr sz="20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6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roth@seas.upenn.edu" TargetMode="External"/><Relationship Id="rId2" Type="http://schemas.openxmlformats.org/officeDocument/2006/relationships/hyperlink" Target="http://www.seas.upenn.edu/~cis519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is.upenn.edu/~danroth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19/fall2018/assets/lectures/lecture-2/boost-DT.pd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76201"/>
            <a:ext cx="7772400" cy="2057400"/>
          </a:xfrm>
        </p:spPr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>
                <a:solidFill>
                  <a:srgbClr val="0000FF"/>
                </a:solidFill>
              </a:rPr>
              <a:t>CIS 519/419 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>
                <a:solidFill>
                  <a:srgbClr val="0000FF"/>
                </a:solidFill>
              </a:rPr>
              <a:t>Applied Machine Learning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hlinkClick r:id="rId2"/>
              </a:rPr>
              <a:t>www.seas.upenn.edu/~</a:t>
            </a:r>
            <a:r>
              <a:rPr lang="en-US" sz="3600" dirty="0" smtClean="0">
                <a:hlinkClick r:id="rId2"/>
              </a:rPr>
              <a:t>cis519</a:t>
            </a: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chemeClr val="tx1"/>
                </a:solidFill>
              </a:rPr>
              <a:t>Dan Roth</a:t>
            </a:r>
          </a:p>
          <a:p>
            <a:pPr algn="l"/>
            <a:r>
              <a:rPr lang="nl-NL" dirty="0" smtClean="0">
                <a:hlinkClick r:id="rId3"/>
              </a:rPr>
              <a:t>danroth@seas.upenn.edu</a:t>
            </a:r>
            <a:r>
              <a:rPr lang="nl-NL" dirty="0" smtClean="0"/>
              <a:t> </a:t>
            </a:r>
            <a:endParaRPr lang="nl-NL" dirty="0"/>
          </a:p>
          <a:p>
            <a:pPr algn="l"/>
            <a:r>
              <a:rPr lang="nl-NL" dirty="0">
                <a:hlinkClick r:id="rId4"/>
              </a:rPr>
              <a:t>http://www.cis.upenn.edu/~danroth</a:t>
            </a:r>
            <a:r>
              <a:rPr lang="nl-NL" dirty="0" smtClean="0">
                <a:hlinkClick r:id="rId4"/>
              </a:rPr>
              <a:t>/</a:t>
            </a:r>
            <a:r>
              <a:rPr lang="nl-NL" dirty="0" smtClean="0"/>
              <a:t> </a:t>
            </a:r>
            <a:endParaRPr lang="nl-NL" dirty="0"/>
          </a:p>
          <a:p>
            <a:pPr algn="l"/>
            <a:r>
              <a:rPr lang="nl-NL" dirty="0">
                <a:solidFill>
                  <a:schemeClr val="tx1"/>
                </a:solidFill>
              </a:rPr>
              <a:t>461C, 3401 Walnut</a:t>
            </a:r>
          </a:p>
          <a:p>
            <a:pPr algn="l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21938-476A-4922-BE24-3B8F6A2854D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605" y="5638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 were created by Dan Roth (for CIS519/419 at Penn or CS446 at UIUC), Eric 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31946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Usually, instances are represented as attribute-value pairs (color=blue, shape = square, +)</a:t>
            </a:r>
          </a:p>
          <a:p>
            <a:r>
              <a:rPr lang="en-US" dirty="0" smtClean="0"/>
              <a:t>Numerical values can be used either by discretizing or by using thresholds for splitting nodes</a:t>
            </a:r>
          </a:p>
          <a:p>
            <a:r>
              <a:rPr lang="en-US" dirty="0" smtClean="0"/>
              <a:t>In this case, the tree divides the features space into axis-parallel rectangles, each labeled with one of the labels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3681413"/>
            <a:ext cx="2184400" cy="1558925"/>
          </a:xfrm>
        </p:spPr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15753" name="Group 41"/>
          <p:cNvGrpSpPr>
            <a:grpSpLocks/>
          </p:cNvGrpSpPr>
          <p:nvPr/>
        </p:nvGrpSpPr>
        <p:grpSpPr bwMode="auto">
          <a:xfrm>
            <a:off x="4927171" y="3810000"/>
            <a:ext cx="4216829" cy="2566932"/>
            <a:chOff x="906" y="2153"/>
            <a:chExt cx="4143" cy="1846"/>
          </a:xfrm>
        </p:grpSpPr>
        <p:sp>
          <p:nvSpPr>
            <p:cNvPr id="115716" name="Text Box 4"/>
            <p:cNvSpPr txBox="1">
              <a:spLocks noChangeArrowheads="1"/>
            </p:cNvSpPr>
            <p:nvPr/>
          </p:nvSpPr>
          <p:spPr bwMode="auto">
            <a:xfrm>
              <a:off x="2529" y="2153"/>
              <a:ext cx="57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X&lt;3 </a:t>
              </a:r>
            </a:p>
          </p:txBody>
        </p:sp>
        <p:cxnSp>
          <p:nvCxnSpPr>
            <p:cNvPr id="115717" name="AutoShape 5"/>
            <p:cNvCxnSpPr>
              <a:cxnSpLocks noChangeShapeType="1"/>
              <a:stCxn id="115716" idx="2"/>
            </p:cNvCxnSpPr>
            <p:nvPr/>
          </p:nvCxnSpPr>
          <p:spPr bwMode="auto">
            <a:xfrm>
              <a:off x="2724" y="2403"/>
              <a:ext cx="1040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19" name="AutoShape 7"/>
            <p:cNvCxnSpPr>
              <a:cxnSpLocks noChangeShapeType="1"/>
              <a:stCxn id="115716" idx="2"/>
            </p:cNvCxnSpPr>
            <p:nvPr/>
          </p:nvCxnSpPr>
          <p:spPr bwMode="auto">
            <a:xfrm flipH="1">
              <a:off x="1911" y="2403"/>
              <a:ext cx="813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20" name="AutoShape 8"/>
            <p:cNvCxnSpPr>
              <a:cxnSpLocks noChangeShapeType="1"/>
            </p:cNvCxnSpPr>
            <p:nvPr/>
          </p:nvCxnSpPr>
          <p:spPr bwMode="auto">
            <a:xfrm flipH="1" flipV="1">
              <a:off x="1974" y="2928"/>
              <a:ext cx="81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21" name="AutoShape 9"/>
            <p:cNvCxnSpPr>
              <a:cxnSpLocks noChangeShapeType="1"/>
            </p:cNvCxnSpPr>
            <p:nvPr/>
          </p:nvCxnSpPr>
          <p:spPr bwMode="auto">
            <a:xfrm flipV="1">
              <a:off x="1056" y="2928"/>
              <a:ext cx="918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22" name="AutoShape 10"/>
            <p:cNvCxnSpPr>
              <a:cxnSpLocks noChangeShapeType="1"/>
            </p:cNvCxnSpPr>
            <p:nvPr/>
          </p:nvCxnSpPr>
          <p:spPr bwMode="auto">
            <a:xfrm>
              <a:off x="3803" y="2914"/>
              <a:ext cx="661" cy="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23" name="AutoShape 11"/>
            <p:cNvCxnSpPr>
              <a:cxnSpLocks noChangeShapeType="1"/>
            </p:cNvCxnSpPr>
            <p:nvPr/>
          </p:nvCxnSpPr>
          <p:spPr bwMode="auto">
            <a:xfrm flipV="1">
              <a:off x="3168" y="2898"/>
              <a:ext cx="635" cy="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724" name="Text Box 12"/>
            <p:cNvSpPr txBox="1">
              <a:spLocks noChangeArrowheads="1"/>
            </p:cNvSpPr>
            <p:nvPr/>
          </p:nvSpPr>
          <p:spPr bwMode="auto">
            <a:xfrm>
              <a:off x="3840" y="2785"/>
              <a:ext cx="52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Y&lt;5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5726" name="Text Box 14"/>
            <p:cNvSpPr txBox="1">
              <a:spLocks noChangeArrowheads="1"/>
            </p:cNvSpPr>
            <p:nvPr/>
          </p:nvSpPr>
          <p:spPr bwMode="auto">
            <a:xfrm>
              <a:off x="1873" y="2534"/>
              <a:ext cx="40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no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5728" name="Text Box 16"/>
            <p:cNvSpPr txBox="1">
              <a:spLocks noChangeArrowheads="1"/>
            </p:cNvSpPr>
            <p:nvPr/>
          </p:nvSpPr>
          <p:spPr bwMode="auto">
            <a:xfrm>
              <a:off x="3456" y="2534"/>
              <a:ext cx="49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yes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29" name="Text Box 17"/>
            <p:cNvSpPr txBox="1">
              <a:spLocks noChangeArrowheads="1"/>
            </p:cNvSpPr>
            <p:nvPr/>
          </p:nvSpPr>
          <p:spPr bwMode="auto">
            <a:xfrm>
              <a:off x="1489" y="2736"/>
              <a:ext cx="52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Y&gt;7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5733" name="Text Box 21"/>
            <p:cNvSpPr txBox="1">
              <a:spLocks noChangeArrowheads="1"/>
            </p:cNvSpPr>
            <p:nvPr/>
          </p:nvSpPr>
          <p:spPr bwMode="auto">
            <a:xfrm>
              <a:off x="4321" y="3024"/>
              <a:ext cx="49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yes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34" name="Text Box 22"/>
            <p:cNvSpPr txBox="1">
              <a:spLocks noChangeArrowheads="1"/>
            </p:cNvSpPr>
            <p:nvPr/>
          </p:nvSpPr>
          <p:spPr bwMode="auto">
            <a:xfrm>
              <a:off x="3025" y="3072"/>
              <a:ext cx="40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no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36" name="Text Box 24"/>
            <p:cNvSpPr txBox="1">
              <a:spLocks noChangeArrowheads="1"/>
            </p:cNvSpPr>
            <p:nvPr/>
          </p:nvSpPr>
          <p:spPr bwMode="auto">
            <a:xfrm>
              <a:off x="4266" y="3542"/>
              <a:ext cx="23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37" name="Text Box 25"/>
            <p:cNvSpPr txBox="1">
              <a:spLocks noChangeArrowheads="1"/>
            </p:cNvSpPr>
            <p:nvPr/>
          </p:nvSpPr>
          <p:spPr bwMode="auto">
            <a:xfrm>
              <a:off x="3072" y="3504"/>
              <a:ext cx="2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38" name="Text Box 26"/>
            <p:cNvSpPr txBox="1">
              <a:spLocks noChangeArrowheads="1"/>
            </p:cNvSpPr>
            <p:nvPr/>
          </p:nvSpPr>
          <p:spPr bwMode="auto">
            <a:xfrm>
              <a:off x="2641" y="3601"/>
              <a:ext cx="28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40" name="Text Box 28"/>
            <p:cNvSpPr txBox="1">
              <a:spLocks noChangeArrowheads="1"/>
            </p:cNvSpPr>
            <p:nvPr/>
          </p:nvSpPr>
          <p:spPr bwMode="auto">
            <a:xfrm>
              <a:off x="906" y="3552"/>
              <a:ext cx="23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cxnSp>
          <p:nvCxnSpPr>
            <p:cNvPr id="115742" name="AutoShape 30"/>
            <p:cNvCxnSpPr>
              <a:cxnSpLocks noChangeShapeType="1"/>
            </p:cNvCxnSpPr>
            <p:nvPr/>
          </p:nvCxnSpPr>
          <p:spPr bwMode="auto">
            <a:xfrm flipV="1">
              <a:off x="3984" y="3504"/>
              <a:ext cx="437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743" name="Text Box 31"/>
            <p:cNvSpPr txBox="1">
              <a:spLocks noChangeArrowheads="1"/>
            </p:cNvSpPr>
            <p:nvPr/>
          </p:nvSpPr>
          <p:spPr bwMode="auto">
            <a:xfrm>
              <a:off x="4422" y="3350"/>
              <a:ext cx="62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X &lt; 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115746" name="AutoShape 34"/>
            <p:cNvCxnSpPr>
              <a:cxnSpLocks noChangeShapeType="1"/>
            </p:cNvCxnSpPr>
            <p:nvPr/>
          </p:nvCxnSpPr>
          <p:spPr bwMode="auto">
            <a:xfrm>
              <a:off x="4429" y="3493"/>
              <a:ext cx="419" cy="3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749" name="Text Box 37"/>
            <p:cNvSpPr txBox="1">
              <a:spLocks noChangeArrowheads="1"/>
            </p:cNvSpPr>
            <p:nvPr/>
          </p:nvSpPr>
          <p:spPr bwMode="auto">
            <a:xfrm>
              <a:off x="1296" y="2966"/>
              <a:ext cx="40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no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5750" name="Text Box 38"/>
            <p:cNvSpPr txBox="1">
              <a:spLocks noChangeArrowheads="1"/>
            </p:cNvSpPr>
            <p:nvPr/>
          </p:nvSpPr>
          <p:spPr bwMode="auto">
            <a:xfrm>
              <a:off x="2399" y="2966"/>
              <a:ext cx="49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yes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51" name="Text Box 39"/>
            <p:cNvSpPr txBox="1">
              <a:spLocks noChangeArrowheads="1"/>
            </p:cNvSpPr>
            <p:nvPr/>
          </p:nvSpPr>
          <p:spPr bwMode="auto">
            <a:xfrm>
              <a:off x="3888" y="3696"/>
              <a:ext cx="2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52" name="Text Box 40"/>
            <p:cNvSpPr txBox="1">
              <a:spLocks noChangeArrowheads="1"/>
            </p:cNvSpPr>
            <p:nvPr/>
          </p:nvSpPr>
          <p:spPr bwMode="auto">
            <a:xfrm>
              <a:off x="4793" y="3734"/>
              <a:ext cx="23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0" y="4157634"/>
            <a:ext cx="3228975" cy="2471766"/>
            <a:chOff x="304800" y="3429000"/>
            <a:chExt cx="3429000" cy="2895600"/>
          </a:xfrm>
        </p:grpSpPr>
        <p:sp>
          <p:nvSpPr>
            <p:cNvPr id="115754" name="Line 42"/>
            <p:cNvSpPr>
              <a:spLocks noChangeShapeType="1"/>
            </p:cNvSpPr>
            <p:nvPr/>
          </p:nvSpPr>
          <p:spPr bwMode="auto">
            <a:xfrm>
              <a:off x="5334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5" name="Line 43"/>
            <p:cNvSpPr>
              <a:spLocks noChangeShapeType="1"/>
            </p:cNvSpPr>
            <p:nvPr/>
          </p:nvSpPr>
          <p:spPr bwMode="auto">
            <a:xfrm>
              <a:off x="533400" y="60198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6" name="Line 44"/>
            <p:cNvSpPr>
              <a:spLocks noChangeShapeType="1"/>
            </p:cNvSpPr>
            <p:nvPr/>
          </p:nvSpPr>
          <p:spPr bwMode="auto">
            <a:xfrm>
              <a:off x="12192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7" name="Line 45"/>
            <p:cNvSpPr>
              <a:spLocks noChangeShapeType="1"/>
            </p:cNvSpPr>
            <p:nvPr/>
          </p:nvSpPr>
          <p:spPr bwMode="auto">
            <a:xfrm>
              <a:off x="24384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8" name="Text Box 46"/>
            <p:cNvSpPr txBox="1">
              <a:spLocks noChangeArrowheads="1"/>
            </p:cNvSpPr>
            <p:nvPr/>
          </p:nvSpPr>
          <p:spPr bwMode="auto">
            <a:xfrm>
              <a:off x="1066800" y="5988050"/>
              <a:ext cx="25971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1                        3                      X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59" name="Line 47"/>
            <p:cNvSpPr>
              <a:spLocks noChangeShapeType="1"/>
            </p:cNvSpPr>
            <p:nvPr/>
          </p:nvSpPr>
          <p:spPr bwMode="auto">
            <a:xfrm>
              <a:off x="533400" y="48006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0" name="Line 48"/>
            <p:cNvSpPr>
              <a:spLocks noChangeShapeType="1"/>
            </p:cNvSpPr>
            <p:nvPr/>
          </p:nvSpPr>
          <p:spPr bwMode="auto">
            <a:xfrm>
              <a:off x="533400" y="40386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1" name="Text Box 49"/>
            <p:cNvSpPr txBox="1">
              <a:spLocks noChangeArrowheads="1"/>
            </p:cNvSpPr>
            <p:nvPr/>
          </p:nvSpPr>
          <p:spPr bwMode="auto">
            <a:xfrm>
              <a:off x="304800" y="3886200"/>
              <a:ext cx="276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7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2" name="Text Box 50"/>
            <p:cNvSpPr txBox="1">
              <a:spLocks noChangeArrowheads="1"/>
            </p:cNvSpPr>
            <p:nvPr/>
          </p:nvSpPr>
          <p:spPr bwMode="auto">
            <a:xfrm>
              <a:off x="304800" y="4648200"/>
              <a:ext cx="276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5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3" name="Text Box 51"/>
            <p:cNvSpPr txBox="1">
              <a:spLocks noChangeArrowheads="1"/>
            </p:cNvSpPr>
            <p:nvPr/>
          </p:nvSpPr>
          <p:spPr bwMode="auto">
            <a:xfrm>
              <a:off x="304800" y="3505200"/>
              <a:ext cx="2952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Y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4" name="Text Box 52"/>
            <p:cNvSpPr txBox="1">
              <a:spLocks noChangeArrowheads="1"/>
            </p:cNvSpPr>
            <p:nvPr/>
          </p:nvSpPr>
          <p:spPr bwMode="auto">
            <a:xfrm>
              <a:off x="714375" y="5149850"/>
              <a:ext cx="2397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-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5" name="Text Box 53"/>
            <p:cNvSpPr txBox="1">
              <a:spLocks noChangeArrowheads="1"/>
            </p:cNvSpPr>
            <p:nvPr/>
          </p:nvSpPr>
          <p:spPr bwMode="auto">
            <a:xfrm>
              <a:off x="1628775" y="5073650"/>
              <a:ext cx="280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6" name="Text Box 54"/>
            <p:cNvSpPr txBox="1">
              <a:spLocks noChangeArrowheads="1"/>
            </p:cNvSpPr>
            <p:nvPr/>
          </p:nvSpPr>
          <p:spPr bwMode="auto">
            <a:xfrm>
              <a:off x="714375" y="4267200"/>
              <a:ext cx="3270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 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7" name="Text Box 55"/>
            <p:cNvSpPr txBox="1">
              <a:spLocks noChangeArrowheads="1"/>
            </p:cNvSpPr>
            <p:nvPr/>
          </p:nvSpPr>
          <p:spPr bwMode="auto">
            <a:xfrm>
              <a:off x="1628775" y="4267200"/>
              <a:ext cx="280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9" name="Text Box 57"/>
            <p:cNvSpPr txBox="1">
              <a:spLocks noChangeArrowheads="1"/>
            </p:cNvSpPr>
            <p:nvPr/>
          </p:nvSpPr>
          <p:spPr bwMode="auto">
            <a:xfrm>
              <a:off x="1600200" y="3505200"/>
              <a:ext cx="280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70" name="Text Box 58"/>
            <p:cNvSpPr txBox="1">
              <a:spLocks noChangeArrowheads="1"/>
            </p:cNvSpPr>
            <p:nvPr/>
          </p:nvSpPr>
          <p:spPr bwMode="auto">
            <a:xfrm>
              <a:off x="2995613" y="3505200"/>
              <a:ext cx="2809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71" name="Text Box 59"/>
            <p:cNvSpPr txBox="1">
              <a:spLocks noChangeArrowheads="1"/>
            </p:cNvSpPr>
            <p:nvPr/>
          </p:nvSpPr>
          <p:spPr bwMode="auto">
            <a:xfrm>
              <a:off x="2884488" y="4267200"/>
              <a:ext cx="2397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-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72" name="Text Box 60"/>
            <p:cNvSpPr txBox="1">
              <a:spLocks noChangeArrowheads="1"/>
            </p:cNvSpPr>
            <p:nvPr/>
          </p:nvSpPr>
          <p:spPr bwMode="auto">
            <a:xfrm>
              <a:off x="2960688" y="5181600"/>
              <a:ext cx="2397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-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73" name="Text Box 61"/>
            <p:cNvSpPr txBox="1">
              <a:spLocks noChangeArrowheads="1"/>
            </p:cNvSpPr>
            <p:nvPr/>
          </p:nvSpPr>
          <p:spPr bwMode="auto">
            <a:xfrm>
              <a:off x="762000" y="3505200"/>
              <a:ext cx="280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6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key concepts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decision trees (ID3 algorithm)</a:t>
            </a:r>
          </a:p>
          <a:p>
            <a:pPr lvl="2"/>
            <a:r>
              <a:rPr lang="en-US" dirty="0" smtClean="0"/>
              <a:t>Greedy heuristic (based on information gain)</a:t>
            </a:r>
            <a:br>
              <a:rPr lang="en-US" dirty="0" smtClean="0"/>
            </a:br>
            <a:r>
              <a:rPr lang="en-US" dirty="0" smtClean="0"/>
              <a:t>Originally developed for discrete features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Overfitting</a:t>
            </a:r>
          </a:p>
          <a:p>
            <a:pPr lvl="2"/>
            <a:r>
              <a:rPr lang="en-US" dirty="0" smtClean="0"/>
              <a:t>What is it? How do we deal with it?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Some extensions of DTs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Principles of Experimental 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there is no waiting list anymore, now is a </a:t>
            </a:r>
            <a:r>
              <a:rPr lang="en-US" dirty="0" smtClean="0">
                <a:solidFill>
                  <a:srgbClr val="FF0000"/>
                </a:solidFill>
              </a:rPr>
              <a:t>good time to petition</a:t>
            </a:r>
            <a:r>
              <a:rPr lang="en-US" dirty="0" smtClean="0"/>
              <a:t> if you still want to get into the class.</a:t>
            </a:r>
          </a:p>
          <a:p>
            <a:r>
              <a:rPr lang="en-US" dirty="0"/>
              <a:t>Any section </a:t>
            </a:r>
            <a:r>
              <a:rPr lang="en-US" dirty="0" smtClean="0"/>
              <a:t>switches also </a:t>
            </a:r>
            <a:r>
              <a:rPr lang="en-US" dirty="0"/>
              <a:t>need to go through a petition process. </a:t>
            </a:r>
            <a:endParaRPr lang="en-US" dirty="0" smtClean="0"/>
          </a:p>
          <a:p>
            <a:pPr lvl="1"/>
            <a:r>
              <a:rPr lang="en-US" dirty="0"/>
              <a:t>V</a:t>
            </a:r>
            <a:r>
              <a:rPr lang="en-US" dirty="0" smtClean="0"/>
              <a:t>isit </a:t>
            </a:r>
            <a:r>
              <a:rPr lang="en-US" dirty="0"/>
              <a:t>Desirae Cesar or Laura Fox in Levine Hall 309.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My office hour today: 1:30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HW 1</a:t>
            </a:r>
            <a:r>
              <a:rPr lang="en-US" dirty="0" smtClean="0"/>
              <a:t> will be released today.  </a:t>
            </a:r>
          </a:p>
          <a:p>
            <a:pPr lvl="1"/>
            <a:r>
              <a:rPr lang="en-US" dirty="0" smtClean="0"/>
              <a:t>Please start working on it as soon as you can. Don’t wait until the last couple of days.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Questions?</a:t>
            </a:r>
          </a:p>
          <a:p>
            <a:pPr lvl="1"/>
            <a:r>
              <a:rPr lang="en-US" dirty="0" smtClean="0"/>
              <a:t>Please ask/comment during class.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Can represent any Boolean Function</a:t>
            </a:r>
          </a:p>
          <a:p>
            <a:pPr>
              <a:lnSpc>
                <a:spcPct val="90000"/>
              </a:lnSpc>
            </a:pPr>
            <a:r>
              <a:rPr lang="en-US" dirty="0"/>
              <a:t>Can be viewed as a way to compactly represent a lot of data.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Natural </a:t>
            </a:r>
            <a:r>
              <a:rPr lang="en-US" dirty="0"/>
              <a:t>representation: (20 questions) 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evaluation</a:t>
            </a:r>
            <a:r>
              <a:rPr lang="en-US" dirty="0"/>
              <a:t> of the Decision Tree Classifier is easy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Clearly</a:t>
            </a:r>
            <a:r>
              <a:rPr lang="en-US" dirty="0"/>
              <a:t>, given data, there </a:t>
            </a:r>
            <a:r>
              <a:rPr lang="en-US" dirty="0" smtClean="0"/>
              <a:t>are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many </a:t>
            </a:r>
            <a:r>
              <a:rPr lang="en-US" dirty="0"/>
              <a:t>ways to r</a:t>
            </a:r>
            <a:r>
              <a:rPr lang="en-US" dirty="0" smtClean="0"/>
              <a:t>epresent </a:t>
            </a:r>
            <a:r>
              <a:rPr lang="en-US" dirty="0"/>
              <a:t>it as 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a </a:t>
            </a:r>
            <a:r>
              <a:rPr lang="en-US" dirty="0"/>
              <a:t>decision tree</a:t>
            </a:r>
            <a:r>
              <a:rPr lang="en-US" dirty="0" smtClean="0"/>
              <a:t>.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Learning a </a:t>
            </a:r>
            <a:r>
              <a:rPr lang="en-US" dirty="0">
                <a:solidFill>
                  <a:srgbClr val="FF0000"/>
                </a:solidFill>
              </a:rPr>
              <a:t>good</a:t>
            </a:r>
            <a:r>
              <a:rPr lang="en-US" dirty="0"/>
              <a:t> </a:t>
            </a:r>
            <a:r>
              <a:rPr lang="en-US" dirty="0" smtClean="0"/>
              <a:t>representation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from data </a:t>
            </a:r>
            <a:r>
              <a:rPr lang="en-US" dirty="0"/>
              <a:t>is the challenge.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4648200" y="3581400"/>
            <a:ext cx="4356100" cy="2849563"/>
            <a:chOff x="3648" y="2352"/>
            <a:chExt cx="2024" cy="1598"/>
          </a:xfrm>
        </p:grpSpPr>
        <p:sp>
          <p:nvSpPr>
            <p:cNvPr id="148485" name="Text Box 5"/>
            <p:cNvSpPr txBox="1">
              <a:spLocks noChangeArrowheads="1"/>
            </p:cNvSpPr>
            <p:nvPr/>
          </p:nvSpPr>
          <p:spPr bwMode="auto">
            <a:xfrm>
              <a:off x="4456" y="3218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grpSp>
          <p:nvGrpSpPr>
            <p:cNvPr id="148486" name="Group 6"/>
            <p:cNvGrpSpPr>
              <a:grpSpLocks/>
            </p:cNvGrpSpPr>
            <p:nvPr/>
          </p:nvGrpSpPr>
          <p:grpSpPr bwMode="auto">
            <a:xfrm>
              <a:off x="3648" y="3156"/>
              <a:ext cx="977" cy="794"/>
              <a:chOff x="3792" y="2196"/>
              <a:chExt cx="977" cy="794"/>
            </a:xfrm>
          </p:grpSpPr>
          <p:sp>
            <p:nvSpPr>
              <p:cNvPr id="148487" name="Text Box 7"/>
              <p:cNvSpPr txBox="1">
                <a:spLocks noChangeArrowheads="1"/>
              </p:cNvSpPr>
              <p:nvPr/>
            </p:nvSpPr>
            <p:spPr bwMode="auto">
              <a:xfrm>
                <a:off x="3960" y="2196"/>
                <a:ext cx="6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Humidity</a:t>
                </a:r>
              </a:p>
            </p:txBody>
          </p:sp>
          <p:sp>
            <p:nvSpPr>
              <p:cNvPr id="148488" name="Text Box 8"/>
              <p:cNvSpPr txBox="1">
                <a:spLocks noChangeArrowheads="1"/>
              </p:cNvSpPr>
              <p:nvPr/>
            </p:nvSpPr>
            <p:spPr bwMode="auto">
              <a:xfrm>
                <a:off x="4201" y="2590"/>
                <a:ext cx="5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Normal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89" name="Text Box 9"/>
              <p:cNvSpPr txBox="1">
                <a:spLocks noChangeArrowheads="1"/>
              </p:cNvSpPr>
              <p:nvPr/>
            </p:nvSpPr>
            <p:spPr bwMode="auto">
              <a:xfrm>
                <a:off x="3792" y="2590"/>
                <a:ext cx="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High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490" name="AutoShape 10"/>
              <p:cNvCxnSpPr>
                <a:cxnSpLocks noChangeShapeType="1"/>
                <a:stCxn id="148488" idx="0"/>
                <a:endCxn id="148487" idx="2"/>
              </p:cNvCxnSpPr>
              <p:nvPr/>
            </p:nvCxnSpPr>
            <p:spPr bwMode="auto">
              <a:xfrm flipH="1" flipV="1">
                <a:off x="4159" y="2379"/>
                <a:ext cx="209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491" name="AutoShape 11"/>
              <p:cNvCxnSpPr>
                <a:cxnSpLocks noChangeShapeType="1"/>
                <a:stCxn id="148489" idx="0"/>
                <a:endCxn id="148487" idx="2"/>
              </p:cNvCxnSpPr>
              <p:nvPr/>
            </p:nvCxnSpPr>
            <p:spPr bwMode="auto">
              <a:xfrm flipV="1">
                <a:off x="3912" y="2379"/>
                <a:ext cx="247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8492" name="Text Box 12"/>
              <p:cNvSpPr txBox="1">
                <a:spLocks noChangeArrowheads="1"/>
              </p:cNvSpPr>
              <p:nvPr/>
            </p:nvSpPr>
            <p:spPr bwMode="auto">
              <a:xfrm>
                <a:off x="3820" y="2740"/>
                <a:ext cx="2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148493" name="Text Box 13"/>
              <p:cNvSpPr txBox="1">
                <a:spLocks noChangeArrowheads="1"/>
              </p:cNvSpPr>
              <p:nvPr/>
            </p:nvSpPr>
            <p:spPr bwMode="auto">
              <a:xfrm>
                <a:off x="4258" y="2733"/>
                <a:ext cx="3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</p:grpSp>
        <p:grpSp>
          <p:nvGrpSpPr>
            <p:cNvPr id="148494" name="Group 14"/>
            <p:cNvGrpSpPr>
              <a:grpSpLocks/>
            </p:cNvGrpSpPr>
            <p:nvPr/>
          </p:nvGrpSpPr>
          <p:grpSpPr bwMode="auto">
            <a:xfrm>
              <a:off x="4803" y="3156"/>
              <a:ext cx="869" cy="787"/>
              <a:chOff x="4947" y="2196"/>
              <a:chExt cx="869" cy="787"/>
            </a:xfrm>
          </p:grpSpPr>
          <p:sp>
            <p:nvSpPr>
              <p:cNvPr id="148495" name="Text Box 15"/>
              <p:cNvSpPr txBox="1">
                <a:spLocks noChangeArrowheads="1"/>
              </p:cNvSpPr>
              <p:nvPr/>
            </p:nvSpPr>
            <p:spPr bwMode="auto">
              <a:xfrm>
                <a:off x="5164" y="2196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Wind</a:t>
                </a:r>
              </a:p>
            </p:txBody>
          </p:sp>
          <p:sp>
            <p:nvSpPr>
              <p:cNvPr id="148496" name="Text Box 16"/>
              <p:cNvSpPr txBox="1">
                <a:spLocks noChangeArrowheads="1"/>
              </p:cNvSpPr>
              <p:nvPr/>
            </p:nvSpPr>
            <p:spPr bwMode="auto">
              <a:xfrm>
                <a:off x="5357" y="2590"/>
                <a:ext cx="45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Weak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97" name="Text Box 17"/>
              <p:cNvSpPr txBox="1">
                <a:spLocks noChangeArrowheads="1"/>
              </p:cNvSpPr>
              <p:nvPr/>
            </p:nvSpPr>
            <p:spPr bwMode="auto">
              <a:xfrm>
                <a:off x="4947" y="2590"/>
                <a:ext cx="5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Strong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98" name="Text Box 18"/>
              <p:cNvSpPr txBox="1">
                <a:spLocks noChangeArrowheads="1"/>
              </p:cNvSpPr>
              <p:nvPr/>
            </p:nvSpPr>
            <p:spPr bwMode="auto">
              <a:xfrm>
                <a:off x="4975" y="2733"/>
                <a:ext cx="2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148499" name="Text Box 19"/>
              <p:cNvSpPr txBox="1">
                <a:spLocks noChangeArrowheads="1"/>
              </p:cNvSpPr>
              <p:nvPr/>
            </p:nvSpPr>
            <p:spPr bwMode="auto">
              <a:xfrm>
                <a:off x="5413" y="2727"/>
                <a:ext cx="3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cxnSp>
            <p:nvCxnSpPr>
              <p:cNvPr id="148500" name="AutoShape 20"/>
              <p:cNvCxnSpPr>
                <a:cxnSpLocks noChangeShapeType="1"/>
                <a:stCxn id="148495" idx="2"/>
                <a:endCxn id="148496" idx="0"/>
              </p:cNvCxnSpPr>
              <p:nvPr/>
            </p:nvCxnSpPr>
            <p:spPr bwMode="auto">
              <a:xfrm>
                <a:off x="5292" y="2379"/>
                <a:ext cx="199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01" name="AutoShape 21"/>
              <p:cNvCxnSpPr>
                <a:cxnSpLocks noChangeShapeType="1"/>
                <a:stCxn id="148497" idx="0"/>
                <a:endCxn id="148495" idx="2"/>
              </p:cNvCxnSpPr>
              <p:nvPr/>
            </p:nvCxnSpPr>
            <p:spPr bwMode="auto">
              <a:xfrm flipV="1">
                <a:off x="5106" y="2379"/>
                <a:ext cx="186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8502" name="Group 22"/>
            <p:cNvGrpSpPr>
              <a:grpSpLocks/>
            </p:cNvGrpSpPr>
            <p:nvPr/>
          </p:nvGrpSpPr>
          <p:grpSpPr bwMode="auto">
            <a:xfrm>
              <a:off x="3856" y="2352"/>
              <a:ext cx="1526" cy="867"/>
              <a:chOff x="4000" y="1392"/>
              <a:chExt cx="1526" cy="867"/>
            </a:xfrm>
          </p:grpSpPr>
          <p:sp>
            <p:nvSpPr>
              <p:cNvPr id="148503" name="Text Box 23"/>
              <p:cNvSpPr txBox="1">
                <a:spLocks noChangeArrowheads="1"/>
              </p:cNvSpPr>
              <p:nvPr/>
            </p:nvSpPr>
            <p:spPr bwMode="auto">
              <a:xfrm>
                <a:off x="4486" y="1392"/>
                <a:ext cx="6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Outlook </a:t>
                </a:r>
              </a:p>
            </p:txBody>
          </p:sp>
          <p:sp>
            <p:nvSpPr>
              <p:cNvPr id="148504" name="Text Box 24"/>
              <p:cNvSpPr txBox="1">
                <a:spLocks noChangeArrowheads="1"/>
              </p:cNvSpPr>
              <p:nvPr/>
            </p:nvSpPr>
            <p:spPr bwMode="auto">
              <a:xfrm>
                <a:off x="4480" y="1966"/>
                <a:ext cx="6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Overcast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505" name="Text Box 25"/>
              <p:cNvSpPr txBox="1">
                <a:spLocks noChangeArrowheads="1"/>
              </p:cNvSpPr>
              <p:nvPr/>
            </p:nvSpPr>
            <p:spPr bwMode="auto">
              <a:xfrm>
                <a:off x="5126" y="194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Rain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506" name="AutoShape 26"/>
              <p:cNvCxnSpPr>
                <a:cxnSpLocks noChangeShapeType="1"/>
                <a:stCxn id="148503" idx="2"/>
                <a:endCxn id="148505" idx="0"/>
              </p:cNvCxnSpPr>
              <p:nvPr/>
            </p:nvCxnSpPr>
            <p:spPr bwMode="auto">
              <a:xfrm>
                <a:off x="4711" y="1574"/>
                <a:ext cx="551" cy="37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07" name="AutoShape 27"/>
              <p:cNvCxnSpPr>
                <a:cxnSpLocks noChangeShapeType="1"/>
                <a:stCxn id="148503" idx="2"/>
                <a:endCxn id="148504" idx="0"/>
              </p:cNvCxnSpPr>
              <p:nvPr/>
            </p:nvCxnSpPr>
            <p:spPr bwMode="auto">
              <a:xfrm>
                <a:off x="4711" y="1574"/>
                <a:ext cx="4" cy="3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8508" name="Text Box 28"/>
              <p:cNvSpPr txBox="1">
                <a:spLocks noChangeArrowheads="1"/>
              </p:cNvSpPr>
              <p:nvPr/>
            </p:nvSpPr>
            <p:spPr bwMode="auto">
              <a:xfrm>
                <a:off x="4000" y="1966"/>
                <a:ext cx="5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Sunny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509" name="AutoShape 29"/>
              <p:cNvCxnSpPr>
                <a:cxnSpLocks noChangeShapeType="1"/>
                <a:stCxn id="148503" idx="2"/>
                <a:endCxn id="148508" idx="0"/>
              </p:cNvCxnSpPr>
              <p:nvPr/>
            </p:nvCxnSpPr>
            <p:spPr bwMode="auto">
              <a:xfrm flipH="1">
                <a:off x="4178" y="1574"/>
                <a:ext cx="533" cy="3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10" name="AutoShape 30"/>
              <p:cNvCxnSpPr>
                <a:cxnSpLocks noChangeShapeType="1"/>
                <a:stCxn id="148485" idx="0"/>
                <a:endCxn id="148504" idx="2"/>
              </p:cNvCxnSpPr>
              <p:nvPr/>
            </p:nvCxnSpPr>
            <p:spPr bwMode="auto">
              <a:xfrm flipV="1">
                <a:off x="4702" y="2149"/>
                <a:ext cx="13" cy="1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1941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 play tennis today?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Features </a:t>
            </a:r>
            <a:endParaRPr lang="en-US" b="1" dirty="0"/>
          </a:p>
          <a:p>
            <a:pPr lvl="1"/>
            <a:r>
              <a:rPr lang="en-US" dirty="0"/>
              <a:t>Outlook: 		</a:t>
            </a:r>
            <a:r>
              <a:rPr lang="en-US" dirty="0" smtClean="0"/>
              <a:t>	{Sun</a:t>
            </a:r>
            <a:r>
              <a:rPr lang="en-US" dirty="0"/>
              <a:t>, Overcast, </a:t>
            </a:r>
            <a:r>
              <a:rPr lang="en-US" dirty="0" smtClean="0"/>
              <a:t>Rain}</a:t>
            </a:r>
            <a:endParaRPr lang="en-US" dirty="0"/>
          </a:p>
          <a:p>
            <a:pPr lvl="1"/>
            <a:r>
              <a:rPr lang="en-US" dirty="0"/>
              <a:t>Temperature:	</a:t>
            </a:r>
            <a:r>
              <a:rPr lang="en-US" dirty="0" smtClean="0"/>
              <a:t>	{Hot</a:t>
            </a:r>
            <a:r>
              <a:rPr lang="en-US" dirty="0"/>
              <a:t>, Mild, </a:t>
            </a:r>
            <a:r>
              <a:rPr lang="en-US" dirty="0" smtClean="0"/>
              <a:t>Cool}</a:t>
            </a:r>
            <a:endParaRPr lang="en-US" dirty="0"/>
          </a:p>
          <a:p>
            <a:pPr lvl="1"/>
            <a:r>
              <a:rPr lang="en-US" dirty="0"/>
              <a:t>Humidity:		</a:t>
            </a:r>
            <a:r>
              <a:rPr lang="en-US" dirty="0" smtClean="0"/>
              <a:t>	{High</a:t>
            </a:r>
            <a:r>
              <a:rPr lang="en-US" dirty="0"/>
              <a:t>, Normal, </a:t>
            </a:r>
            <a:r>
              <a:rPr lang="en-US" dirty="0" smtClean="0"/>
              <a:t>Low}</a:t>
            </a:r>
            <a:endParaRPr lang="en-US" dirty="0"/>
          </a:p>
          <a:p>
            <a:pPr lvl="1"/>
            <a:r>
              <a:rPr lang="en-US" dirty="0"/>
              <a:t>Wind:			</a:t>
            </a:r>
            <a:r>
              <a:rPr lang="en-US" dirty="0" smtClean="0"/>
              <a:t>{Strong</a:t>
            </a:r>
            <a:r>
              <a:rPr lang="en-US" dirty="0"/>
              <a:t>, </a:t>
            </a:r>
            <a:r>
              <a:rPr lang="en-US" dirty="0" smtClean="0"/>
              <a:t>Weak}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Labels</a:t>
            </a:r>
          </a:p>
          <a:p>
            <a:pPr lvl="1"/>
            <a:r>
              <a:rPr lang="en-US" dirty="0" smtClean="0"/>
              <a:t>Binary classification task: Y =  {+, -}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 play tennis today?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7524" y="1217989"/>
            <a:ext cx="40438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 smtClean="0"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utlook</a:t>
            </a:r>
            <a:r>
              <a:rPr lang="en-US" sz="2400" dirty="0">
                <a:latin typeface="+mn-lt"/>
              </a:rPr>
              <a:t>:	</a:t>
            </a:r>
            <a:r>
              <a:rPr lang="en-US" sz="2400" dirty="0" smtClean="0">
                <a:latin typeface="+mn-lt"/>
              </a:rPr>
              <a:t>S(</a:t>
            </a:r>
            <a:r>
              <a:rPr lang="en-US" sz="2400" dirty="0" err="1" smtClean="0">
                <a:latin typeface="+mn-lt"/>
              </a:rPr>
              <a:t>unny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O(</a:t>
            </a:r>
            <a:r>
              <a:rPr lang="en-US" sz="2400" dirty="0" err="1" smtClean="0">
                <a:latin typeface="+mn-lt"/>
              </a:rPr>
              <a:t>vercast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R(</a:t>
            </a:r>
            <a:r>
              <a:rPr lang="en-US" sz="2400" dirty="0" err="1" smtClean="0">
                <a:latin typeface="+mn-lt"/>
              </a:rPr>
              <a:t>ainy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emperature:</a:t>
            </a: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H(</a:t>
            </a:r>
            <a:r>
              <a:rPr lang="en-US" sz="2400" dirty="0" err="1" smtClean="0">
                <a:latin typeface="+mn-lt"/>
              </a:rPr>
              <a:t>ot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	M(</a:t>
            </a:r>
            <a:r>
              <a:rPr lang="en-US" sz="2400" dirty="0" err="1" smtClean="0">
                <a:latin typeface="+mn-lt"/>
              </a:rPr>
              <a:t>edium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	C(</a:t>
            </a:r>
            <a:r>
              <a:rPr lang="en-US" sz="2400" dirty="0" err="1" smtClean="0">
                <a:latin typeface="+mn-lt"/>
              </a:rPr>
              <a:t>ool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>
                <a:latin typeface="+mn-lt"/>
              </a:rPr>
              <a:t>H</a:t>
            </a:r>
            <a:r>
              <a:rPr lang="en-US" sz="2400" dirty="0">
                <a:latin typeface="+mn-lt"/>
              </a:rPr>
              <a:t>umidity:	</a:t>
            </a:r>
            <a:r>
              <a:rPr lang="en-US" sz="2400" dirty="0" smtClean="0">
                <a:latin typeface="+mn-lt"/>
              </a:rPr>
              <a:t>H(</a:t>
            </a:r>
            <a:r>
              <a:rPr lang="en-US" sz="2400" dirty="0" err="1" smtClean="0">
                <a:latin typeface="+mn-lt"/>
              </a:rPr>
              <a:t>igh</a:t>
            </a:r>
            <a:r>
              <a:rPr lang="en-US" sz="2400" dirty="0" smtClean="0">
                <a:latin typeface="+mn-lt"/>
              </a:rPr>
              <a:t>),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N(</a:t>
            </a:r>
            <a:r>
              <a:rPr lang="en-US" sz="2400" dirty="0" err="1" smtClean="0">
                <a:latin typeface="+mn-lt"/>
              </a:rPr>
              <a:t>ormal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L(</a:t>
            </a:r>
            <a:r>
              <a:rPr lang="en-US" sz="2400" dirty="0" err="1" smtClean="0">
                <a:latin typeface="+mn-lt"/>
              </a:rPr>
              <a:t>ow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>
                <a:latin typeface="+mn-lt"/>
              </a:rPr>
              <a:t>W</a:t>
            </a:r>
            <a:r>
              <a:rPr lang="en-US" sz="2400" dirty="0">
                <a:latin typeface="+mn-lt"/>
              </a:rPr>
              <a:t>ind:	</a:t>
            </a:r>
            <a:r>
              <a:rPr lang="en-US" sz="2400" dirty="0" smtClean="0">
                <a:latin typeface="+mn-lt"/>
              </a:rPr>
              <a:t>S(</a:t>
            </a:r>
            <a:r>
              <a:rPr lang="en-US" sz="2400" dirty="0" err="1" smtClean="0">
                <a:latin typeface="+mn-lt"/>
              </a:rPr>
              <a:t>trong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W(</a:t>
            </a:r>
            <a:r>
              <a:rPr lang="en-US" sz="2400" dirty="0" err="1" smtClean="0">
                <a:latin typeface="+mn-lt"/>
              </a:rPr>
              <a:t>eak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65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9829800" cy="1143000"/>
          </a:xfrm>
        </p:spPr>
        <p:txBody>
          <a:bodyPr/>
          <a:lstStyle/>
          <a:p>
            <a:r>
              <a:rPr lang="en-US" dirty="0" smtClean="0"/>
              <a:t>Basic Decision Trees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2679" y="1322592"/>
            <a:ext cx="7162800" cy="4525963"/>
          </a:xfrm>
        </p:spPr>
        <p:txBody>
          <a:bodyPr/>
          <a:lstStyle/>
          <a:p>
            <a:r>
              <a:rPr lang="en-US" dirty="0" smtClean="0"/>
              <a:t>Data is processed in Batch (i.e. all the data available)</a:t>
            </a:r>
          </a:p>
          <a:p>
            <a:r>
              <a:rPr lang="en-US" dirty="0" smtClean="0"/>
              <a:t>Recursively build a decision tree top down.</a:t>
            </a:r>
            <a:endParaRPr lang="en-US" dirty="0"/>
          </a:p>
        </p:txBody>
      </p:sp>
      <p:graphicFrame>
        <p:nvGraphicFramePr>
          <p:cNvPr id="5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925868"/>
              </p:ext>
            </p:extLst>
          </p:nvPr>
        </p:nvGraphicFramePr>
        <p:xfrm>
          <a:off x="1408386" y="2209800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7391400" y="1371600"/>
            <a:ext cx="1223412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solidFill>
                  <a:srgbClr val="FC0128"/>
                </a:solidFill>
                <a:latin typeface="+mj-lt"/>
              </a:rPr>
              <a:t>Algorithm?</a:t>
            </a:r>
            <a:endParaRPr lang="en-US" sz="1800" dirty="0">
              <a:solidFill>
                <a:srgbClr val="FC0128"/>
              </a:solidFill>
              <a:latin typeface="+mj-lt"/>
            </a:endParaRP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4648200" y="3581400"/>
            <a:ext cx="4356100" cy="2849563"/>
            <a:chOff x="3648" y="2352"/>
            <a:chExt cx="2024" cy="1598"/>
          </a:xfrm>
        </p:grpSpPr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4456" y="3218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grpSp>
          <p:nvGrpSpPr>
            <p:cNvPr id="41" name="Group 6"/>
            <p:cNvGrpSpPr>
              <a:grpSpLocks/>
            </p:cNvGrpSpPr>
            <p:nvPr/>
          </p:nvGrpSpPr>
          <p:grpSpPr bwMode="auto">
            <a:xfrm>
              <a:off x="3648" y="3156"/>
              <a:ext cx="977" cy="794"/>
              <a:chOff x="3792" y="2196"/>
              <a:chExt cx="977" cy="794"/>
            </a:xfrm>
          </p:grpSpPr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3960" y="2196"/>
                <a:ext cx="6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Humidity</a:t>
                </a:r>
              </a:p>
            </p:txBody>
          </p:sp>
          <p:sp>
            <p:nvSpPr>
              <p:cNvPr id="61" name="Text Box 8"/>
              <p:cNvSpPr txBox="1">
                <a:spLocks noChangeArrowheads="1"/>
              </p:cNvSpPr>
              <p:nvPr/>
            </p:nvSpPr>
            <p:spPr bwMode="auto">
              <a:xfrm>
                <a:off x="4201" y="2590"/>
                <a:ext cx="5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Normal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62" name="Text Box 9"/>
              <p:cNvSpPr txBox="1">
                <a:spLocks noChangeArrowheads="1"/>
              </p:cNvSpPr>
              <p:nvPr/>
            </p:nvSpPr>
            <p:spPr bwMode="auto">
              <a:xfrm>
                <a:off x="3792" y="2590"/>
                <a:ext cx="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High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3" name="AutoShape 10"/>
              <p:cNvCxnSpPr>
                <a:cxnSpLocks noChangeShapeType="1"/>
                <a:stCxn id="61" idx="0"/>
                <a:endCxn id="60" idx="2"/>
              </p:cNvCxnSpPr>
              <p:nvPr/>
            </p:nvCxnSpPr>
            <p:spPr bwMode="auto">
              <a:xfrm flipH="1" flipV="1">
                <a:off x="4159" y="2379"/>
                <a:ext cx="209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AutoShape 11"/>
              <p:cNvCxnSpPr>
                <a:cxnSpLocks noChangeShapeType="1"/>
                <a:stCxn id="62" idx="0"/>
                <a:endCxn id="60" idx="2"/>
              </p:cNvCxnSpPr>
              <p:nvPr/>
            </p:nvCxnSpPr>
            <p:spPr bwMode="auto">
              <a:xfrm flipV="1">
                <a:off x="3912" y="2379"/>
                <a:ext cx="247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3820" y="2740"/>
                <a:ext cx="2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4258" y="2733"/>
                <a:ext cx="3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</p:grpSp>
        <p:grpSp>
          <p:nvGrpSpPr>
            <p:cNvPr id="42" name="Group 14"/>
            <p:cNvGrpSpPr>
              <a:grpSpLocks/>
            </p:cNvGrpSpPr>
            <p:nvPr/>
          </p:nvGrpSpPr>
          <p:grpSpPr bwMode="auto">
            <a:xfrm>
              <a:off x="4803" y="3156"/>
              <a:ext cx="869" cy="787"/>
              <a:chOff x="4947" y="2196"/>
              <a:chExt cx="869" cy="787"/>
            </a:xfrm>
          </p:grpSpPr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5164" y="2196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Wind</a:t>
                </a:r>
              </a:p>
            </p:txBody>
          </p:sp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5357" y="2590"/>
                <a:ext cx="45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Weak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55" name="Text Box 17"/>
              <p:cNvSpPr txBox="1">
                <a:spLocks noChangeArrowheads="1"/>
              </p:cNvSpPr>
              <p:nvPr/>
            </p:nvSpPr>
            <p:spPr bwMode="auto">
              <a:xfrm>
                <a:off x="4947" y="2590"/>
                <a:ext cx="5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Strong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Text Box 18"/>
              <p:cNvSpPr txBox="1">
                <a:spLocks noChangeArrowheads="1"/>
              </p:cNvSpPr>
              <p:nvPr/>
            </p:nvSpPr>
            <p:spPr bwMode="auto">
              <a:xfrm>
                <a:off x="4975" y="2733"/>
                <a:ext cx="2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57" name="Text Box 19"/>
              <p:cNvSpPr txBox="1">
                <a:spLocks noChangeArrowheads="1"/>
              </p:cNvSpPr>
              <p:nvPr/>
            </p:nvSpPr>
            <p:spPr bwMode="auto">
              <a:xfrm>
                <a:off x="5413" y="2727"/>
                <a:ext cx="3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cxnSp>
            <p:nvCxnSpPr>
              <p:cNvPr id="58" name="AutoShape 20"/>
              <p:cNvCxnSpPr>
                <a:cxnSpLocks noChangeShapeType="1"/>
                <a:stCxn id="53" idx="2"/>
                <a:endCxn id="54" idx="0"/>
              </p:cNvCxnSpPr>
              <p:nvPr/>
            </p:nvCxnSpPr>
            <p:spPr bwMode="auto">
              <a:xfrm>
                <a:off x="5292" y="2379"/>
                <a:ext cx="199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AutoShape 21"/>
              <p:cNvCxnSpPr>
                <a:cxnSpLocks noChangeShapeType="1"/>
                <a:stCxn id="55" idx="0"/>
                <a:endCxn id="53" idx="2"/>
              </p:cNvCxnSpPr>
              <p:nvPr/>
            </p:nvCxnSpPr>
            <p:spPr bwMode="auto">
              <a:xfrm flipV="1">
                <a:off x="5106" y="2379"/>
                <a:ext cx="186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3" name="Group 22"/>
            <p:cNvGrpSpPr>
              <a:grpSpLocks/>
            </p:cNvGrpSpPr>
            <p:nvPr/>
          </p:nvGrpSpPr>
          <p:grpSpPr bwMode="auto">
            <a:xfrm>
              <a:off x="3856" y="2352"/>
              <a:ext cx="1526" cy="867"/>
              <a:chOff x="4000" y="1392"/>
              <a:chExt cx="1526" cy="867"/>
            </a:xfrm>
          </p:grpSpPr>
          <p:sp>
            <p:nvSpPr>
              <p:cNvPr id="44" name="Text Box 23"/>
              <p:cNvSpPr txBox="1">
                <a:spLocks noChangeArrowheads="1"/>
              </p:cNvSpPr>
              <p:nvPr/>
            </p:nvSpPr>
            <p:spPr bwMode="auto">
              <a:xfrm>
                <a:off x="4486" y="1392"/>
                <a:ext cx="6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Outlook </a:t>
                </a:r>
              </a:p>
            </p:txBody>
          </p:sp>
          <p:sp>
            <p:nvSpPr>
              <p:cNvPr id="45" name="Text Box 24"/>
              <p:cNvSpPr txBox="1">
                <a:spLocks noChangeArrowheads="1"/>
              </p:cNvSpPr>
              <p:nvPr/>
            </p:nvSpPr>
            <p:spPr bwMode="auto">
              <a:xfrm>
                <a:off x="4480" y="1966"/>
                <a:ext cx="6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Overcast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 Box 25"/>
              <p:cNvSpPr txBox="1">
                <a:spLocks noChangeArrowheads="1"/>
              </p:cNvSpPr>
              <p:nvPr/>
            </p:nvSpPr>
            <p:spPr bwMode="auto">
              <a:xfrm>
                <a:off x="5126" y="194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Rain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AutoShape 26"/>
              <p:cNvCxnSpPr>
                <a:cxnSpLocks noChangeShapeType="1"/>
                <a:stCxn id="44" idx="2"/>
                <a:endCxn id="46" idx="0"/>
              </p:cNvCxnSpPr>
              <p:nvPr/>
            </p:nvCxnSpPr>
            <p:spPr bwMode="auto">
              <a:xfrm>
                <a:off x="4711" y="1574"/>
                <a:ext cx="551" cy="37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27"/>
              <p:cNvCxnSpPr>
                <a:cxnSpLocks noChangeShapeType="1"/>
                <a:stCxn id="44" idx="2"/>
                <a:endCxn id="45" idx="0"/>
              </p:cNvCxnSpPr>
              <p:nvPr/>
            </p:nvCxnSpPr>
            <p:spPr bwMode="auto">
              <a:xfrm>
                <a:off x="4711" y="1574"/>
                <a:ext cx="4" cy="3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Text Box 28"/>
              <p:cNvSpPr txBox="1">
                <a:spLocks noChangeArrowheads="1"/>
              </p:cNvSpPr>
              <p:nvPr/>
            </p:nvSpPr>
            <p:spPr bwMode="auto">
              <a:xfrm>
                <a:off x="4000" y="1966"/>
                <a:ext cx="5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Sunny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50" name="AutoShape 29"/>
              <p:cNvCxnSpPr>
                <a:cxnSpLocks noChangeShapeType="1"/>
                <a:stCxn id="44" idx="2"/>
                <a:endCxn id="49" idx="0"/>
              </p:cNvCxnSpPr>
              <p:nvPr/>
            </p:nvCxnSpPr>
            <p:spPr bwMode="auto">
              <a:xfrm flipH="1">
                <a:off x="4178" y="1574"/>
                <a:ext cx="533" cy="3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30"/>
              <p:cNvCxnSpPr>
                <a:cxnSpLocks noChangeShapeType="1"/>
                <a:stCxn id="40" idx="0"/>
                <a:endCxn id="45" idx="2"/>
              </p:cNvCxnSpPr>
              <p:nvPr/>
            </p:nvCxnSpPr>
            <p:spPr bwMode="auto">
              <a:xfrm flipV="1">
                <a:off x="4702" y="2149"/>
                <a:ext cx="13" cy="1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6769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821" y="811950"/>
            <a:ext cx="2402269" cy="176291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Decision Tree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</a:pPr>
            <a:r>
              <a:rPr lang="en-US" sz="2000" dirty="0">
                <a:latin typeface="Calibri" pitchFamily="34" charset="0"/>
              </a:rPr>
              <a:t>Let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 S </a:t>
            </a:r>
            <a:r>
              <a:rPr lang="en-US" sz="2000" dirty="0">
                <a:latin typeface="Calibri" pitchFamily="34" charset="0"/>
              </a:rPr>
              <a:t>be the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</a:rPr>
              <a:t>set of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Examples</a:t>
            </a:r>
          </a:p>
          <a:p>
            <a:pPr lvl="1">
              <a:buSzTx/>
            </a:pP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</a:rPr>
              <a:t>Label  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is the target attribute (the 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</a:rPr>
              <a:t>prediction) </a:t>
            </a:r>
          </a:p>
          <a:p>
            <a:pPr lvl="1">
              <a:buSzTx/>
            </a:pP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</a:rPr>
              <a:t>Attributes 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is the set of measured attributes</a:t>
            </a:r>
          </a:p>
          <a:p>
            <a:pPr>
              <a:buSzTx/>
            </a:pP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ID3(</a:t>
            </a:r>
            <a:r>
              <a:rPr lang="en-US" sz="2000" i="1" dirty="0" smtClean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, Attributes,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Label)</a:t>
            </a: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9900CC"/>
                </a:solidFill>
                <a:latin typeface="Calibri" pitchFamily="34" charset="0"/>
              </a:rPr>
              <a:t>If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all examples are labeled the same return a single node tree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with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Label</a:t>
            </a: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9900CC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9900CC"/>
                </a:solidFill>
                <a:latin typeface="Calibri" pitchFamily="34" charset="0"/>
              </a:rPr>
              <a:t>    Otherwise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Begin 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A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=  attribute in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Attributes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that </a:t>
            </a:r>
            <a:r>
              <a:rPr lang="en-US" sz="1800" i="1" u="sng" dirty="0" smtClean="0">
                <a:solidFill>
                  <a:srgbClr val="A50021"/>
                </a:solidFill>
                <a:latin typeface="Calibri" pitchFamily="34" charset="0"/>
              </a:rPr>
              <a:t>best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classifies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S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n-US" sz="1400" dirty="0" smtClean="0">
                <a:latin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</a:rPr>
              <a:t>Create a Root node for </a:t>
            </a:r>
            <a:r>
              <a:rPr lang="en-US" sz="1400" dirty="0" smtClean="0">
                <a:latin typeface="Calibri" pitchFamily="34" charset="0"/>
              </a:rPr>
              <a:t>tree)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for each possible value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 v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 of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A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  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Add a new tree branch corresponding to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A=v</a:t>
            </a:r>
            <a:endParaRPr lang="en-US" sz="180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	  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Let </a:t>
            </a:r>
            <a:r>
              <a:rPr lang="en-US" sz="180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800" i="1" dirty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be the subset of examples in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 with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A=v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if </a:t>
            </a:r>
            <a:r>
              <a:rPr lang="en-US" sz="180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  is empty:  add leaf node with the common value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		of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Label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 in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S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	     Else:  below this branch add the </a:t>
            </a:r>
            <a:r>
              <a:rPr lang="en-US" sz="1800" dirty="0" err="1" smtClean="0">
                <a:solidFill>
                  <a:srgbClr val="000066"/>
                </a:solidFill>
                <a:latin typeface="Calibri" pitchFamily="34" charset="0"/>
              </a:rPr>
              <a:t>subtree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	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ID3(</a:t>
            </a:r>
            <a:r>
              <a:rPr lang="en-US" sz="180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, Attributes - {a}, Label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End</a:t>
            </a: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Return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Root</a:t>
            </a:r>
            <a:r>
              <a:rPr lang="en-US" sz="1800" dirty="0">
                <a:latin typeface="Calibri" pitchFamily="34" charset="0"/>
              </a:rPr>
              <a:t> </a:t>
            </a:r>
            <a:endParaRPr lang="en-US" sz="1800" dirty="0">
              <a:solidFill>
                <a:srgbClr val="9900CC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10400" y="4800600"/>
            <a:ext cx="669799" cy="338554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pPr marL="0" indent="0">
              <a:buSzTx/>
              <a:buNone/>
            </a:pPr>
            <a:r>
              <a:rPr lang="en-US" sz="1600" dirty="0" smtClean="0">
                <a:latin typeface="Calibri" pitchFamily="34" charset="0"/>
              </a:rPr>
              <a:t>why</a:t>
            </a:r>
            <a:r>
              <a:rPr lang="en-US" sz="1600" dirty="0">
                <a:latin typeface="Calibri" pitchFamily="34" charset="0"/>
              </a:rPr>
              <a:t>? </a:t>
            </a:r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5181600"/>
            <a:ext cx="1802929" cy="338554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pPr marL="0" indent="0">
              <a:buSzTx/>
              <a:buNone/>
            </a:pPr>
            <a:r>
              <a:rPr lang="en-US" sz="1600" dirty="0" smtClean="0">
                <a:latin typeface="Calibri" pitchFamily="34" charset="0"/>
              </a:rPr>
              <a:t>For evaluation time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6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Root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is to have the resulting decision tree as small as possible (Occam’s Razor)</a:t>
            </a:r>
          </a:p>
          <a:p>
            <a:pPr lvl="1"/>
            <a:r>
              <a:rPr lang="en-US" dirty="0" smtClean="0"/>
              <a:t>But, finding the minimal decision tree consistent with the data is NP-hard</a:t>
            </a:r>
          </a:p>
          <a:p>
            <a:r>
              <a:rPr lang="en-US" dirty="0" smtClean="0"/>
              <a:t>The recursive algorithm is a greedy heuristic search for a simple tree, but cannot guarantee optimality.</a:t>
            </a:r>
          </a:p>
          <a:p>
            <a:r>
              <a:rPr lang="en-US" dirty="0" smtClean="0"/>
              <a:t>The main decision in the algorithm is the selection of the next attribute to condition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Root Attribute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</a:pPr>
            <a:r>
              <a:rPr lang="en-US" sz="2000" dirty="0"/>
              <a:t>Consider data with two Boolean attributes (A,B).</a:t>
            </a:r>
          </a:p>
          <a:p>
            <a:pPr>
              <a:buSzTx/>
              <a:buFontTx/>
              <a:buNone/>
            </a:pPr>
            <a:r>
              <a:rPr lang="en-US" sz="2000" dirty="0"/>
              <a:t>                 &lt;  (A=0,B=0), 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2000" dirty="0"/>
              <a:t>                 &lt;  (A=0,B=1), 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2000" dirty="0"/>
              <a:t>                 &lt;  (A=1,B=0), 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/>
              <a:t>  &gt;:      0 examples</a:t>
            </a:r>
          </a:p>
          <a:p>
            <a:pPr>
              <a:buSzTx/>
              <a:buFontTx/>
              <a:buNone/>
            </a:pPr>
            <a:r>
              <a:rPr lang="en-US" sz="2000" dirty="0"/>
              <a:t>                 &lt;  (A=1,B=1), </a:t>
            </a:r>
            <a:r>
              <a:rPr lang="en-US" sz="2000" dirty="0">
                <a:solidFill>
                  <a:srgbClr val="FF9900"/>
                </a:solidFill>
              </a:rPr>
              <a:t>+</a:t>
            </a:r>
            <a:r>
              <a:rPr lang="en-US" sz="2000" dirty="0"/>
              <a:t>  &gt;: 100 </a:t>
            </a:r>
            <a:r>
              <a:rPr lang="en-US" sz="2000" dirty="0" smtClean="0"/>
              <a:t>examples</a:t>
            </a:r>
          </a:p>
          <a:p>
            <a:pPr>
              <a:buSzTx/>
            </a:pPr>
            <a:r>
              <a:rPr lang="en-US" sz="2000" dirty="0" smtClean="0"/>
              <a:t>What </a:t>
            </a:r>
            <a:r>
              <a:rPr lang="en-US" sz="2000" dirty="0"/>
              <a:t>should be the first attribute we select</a:t>
            </a:r>
            <a:r>
              <a:rPr lang="en-US" sz="2000" dirty="0" smtClean="0"/>
              <a:t>?</a:t>
            </a:r>
          </a:p>
          <a:p>
            <a:pPr>
              <a:buSzTx/>
            </a:pPr>
            <a:endParaRPr lang="en-US" sz="2000" dirty="0" smtClean="0"/>
          </a:p>
          <a:p>
            <a:pPr lvl="1">
              <a:buSzTx/>
            </a:pPr>
            <a:r>
              <a:rPr lang="en-US" sz="1800" dirty="0" smtClean="0">
                <a:solidFill>
                  <a:srgbClr val="FF0000"/>
                </a:solidFill>
              </a:rPr>
              <a:t>Splitting </a:t>
            </a:r>
            <a:r>
              <a:rPr lang="en-US" sz="1800" dirty="0">
                <a:solidFill>
                  <a:srgbClr val="FF0000"/>
                </a:solidFill>
              </a:rPr>
              <a:t>on A: </a:t>
            </a:r>
            <a:r>
              <a:rPr lang="en-US" sz="1800" dirty="0"/>
              <a:t>we get purely labeled nodes</a:t>
            </a:r>
            <a:r>
              <a:rPr lang="en-US" sz="1800" dirty="0" smtClean="0"/>
              <a:t>.</a:t>
            </a:r>
          </a:p>
          <a:p>
            <a:pPr>
              <a:buSzTx/>
            </a:pPr>
            <a:endParaRPr lang="en-US" sz="1400" dirty="0"/>
          </a:p>
          <a:p>
            <a:pPr>
              <a:buSzTx/>
            </a:pPr>
            <a:endParaRPr lang="en-US" sz="1400" dirty="0" smtClean="0"/>
          </a:p>
          <a:p>
            <a:pPr marL="0" indent="0">
              <a:buSzTx/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                                                                                         </a:t>
            </a:r>
          </a:p>
          <a:p>
            <a:pPr marL="0" indent="0">
              <a:buSzTx/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                                                                               </a:t>
            </a:r>
            <a:r>
              <a:rPr lang="en-US" sz="1800" dirty="0" smtClean="0">
                <a:solidFill>
                  <a:srgbClr val="FF0000"/>
                </a:solidFill>
              </a:rPr>
              <a:t>Splitting </a:t>
            </a:r>
            <a:r>
              <a:rPr lang="en-US" sz="1800" dirty="0">
                <a:solidFill>
                  <a:srgbClr val="FF0000"/>
                </a:solidFill>
              </a:rPr>
              <a:t>on B:</a:t>
            </a:r>
            <a:r>
              <a:rPr lang="en-US" sz="1800" dirty="0"/>
              <a:t> we don’t get purely labeled nodes</a:t>
            </a:r>
            <a:r>
              <a:rPr lang="en-US" sz="1800" dirty="0" smtClean="0"/>
              <a:t>.</a:t>
            </a:r>
          </a:p>
          <a:p>
            <a:pPr marL="0" indent="0">
              <a:buSzTx/>
              <a:buNone/>
            </a:pPr>
            <a:endParaRPr lang="en-US" sz="1800" dirty="0"/>
          </a:p>
          <a:p>
            <a:pPr marL="0" indent="0">
              <a:buSz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		</a:t>
            </a:r>
            <a:r>
              <a:rPr lang="en-US" sz="2000" dirty="0" smtClean="0">
                <a:solidFill>
                  <a:srgbClr val="FF0000"/>
                </a:solidFill>
              </a:rPr>
              <a:t>What </a:t>
            </a:r>
            <a:r>
              <a:rPr lang="en-US" sz="2000" dirty="0">
                <a:solidFill>
                  <a:srgbClr val="FF0000"/>
                </a:solidFill>
              </a:rPr>
              <a:t>if we have:</a:t>
            </a:r>
            <a:r>
              <a:rPr lang="en-US" sz="2000" dirty="0"/>
              <a:t> &lt;(A=1,B=0), 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/>
              <a:t>  &gt;: 3 </a:t>
            </a:r>
            <a:r>
              <a:rPr lang="en-US" sz="2000" dirty="0" smtClean="0"/>
              <a:t>examples?</a:t>
            </a:r>
            <a:endParaRPr lang="en-US" sz="2000" dirty="0"/>
          </a:p>
          <a:p>
            <a:pPr marL="0" indent="0">
              <a:buSzTx/>
              <a:buNone/>
            </a:pPr>
            <a:endParaRPr lang="en-US" sz="1800" dirty="0"/>
          </a:p>
          <a:p>
            <a:pPr>
              <a:buSzTx/>
            </a:pPr>
            <a:endParaRPr lang="en-US" sz="1800" dirty="0"/>
          </a:p>
          <a:p>
            <a:pPr>
              <a:buSzTx/>
            </a:pPr>
            <a:endParaRPr lang="en-US" sz="1400" dirty="0" smtClean="0"/>
          </a:p>
          <a:p>
            <a:pPr>
              <a:buSzTx/>
              <a:buFontTx/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20860" name="Group 28"/>
          <p:cNvGrpSpPr>
            <a:grpSpLocks/>
          </p:cNvGrpSpPr>
          <p:nvPr/>
        </p:nvGrpSpPr>
        <p:grpSpPr bwMode="auto">
          <a:xfrm>
            <a:off x="6248400" y="3429000"/>
            <a:ext cx="1728787" cy="1219200"/>
            <a:chOff x="2113" y="2784"/>
            <a:chExt cx="1089" cy="768"/>
          </a:xfrm>
        </p:grpSpPr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2544" y="2784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0840" name="Rectangle 8"/>
            <p:cNvSpPr>
              <a:spLocks noChangeArrowheads="1"/>
            </p:cNvSpPr>
            <p:nvPr/>
          </p:nvSpPr>
          <p:spPr bwMode="auto">
            <a:xfrm>
              <a:off x="2113" y="3225"/>
              <a:ext cx="2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20841" name="Rectangle 9"/>
            <p:cNvSpPr>
              <a:spLocks noChangeArrowheads="1"/>
            </p:cNvSpPr>
            <p:nvPr/>
          </p:nvSpPr>
          <p:spPr bwMode="auto">
            <a:xfrm>
              <a:off x="3025" y="3216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20842" name="AutoShape 10"/>
            <p:cNvCxnSpPr>
              <a:cxnSpLocks noChangeShapeType="1"/>
              <a:stCxn id="120837" idx="1"/>
              <a:endCxn id="120840" idx="0"/>
            </p:cNvCxnSpPr>
            <p:nvPr/>
          </p:nvCxnSpPr>
          <p:spPr bwMode="auto">
            <a:xfrm flipH="1">
              <a:off x="2225" y="2948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43" name="AutoShape 11"/>
            <p:cNvCxnSpPr>
              <a:cxnSpLocks noChangeShapeType="1"/>
              <a:stCxn id="120837" idx="3"/>
              <a:endCxn id="120841" idx="0"/>
            </p:cNvCxnSpPr>
            <p:nvPr/>
          </p:nvCxnSpPr>
          <p:spPr bwMode="auto">
            <a:xfrm>
              <a:off x="2783" y="2948"/>
              <a:ext cx="331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44" name="Rectangle 12"/>
            <p:cNvSpPr>
              <a:spLocks noChangeArrowheads="1"/>
            </p:cNvSpPr>
            <p:nvPr/>
          </p:nvSpPr>
          <p:spPr bwMode="auto">
            <a:xfrm>
              <a:off x="2929" y="2832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0845" name="Rectangle 13"/>
            <p:cNvSpPr>
              <a:spLocks noChangeArrowheads="1"/>
            </p:cNvSpPr>
            <p:nvPr/>
          </p:nvSpPr>
          <p:spPr bwMode="auto">
            <a:xfrm>
              <a:off x="2256" y="2832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20861" name="Group 29"/>
          <p:cNvGrpSpPr>
            <a:grpSpLocks/>
          </p:cNvGrpSpPr>
          <p:nvPr/>
        </p:nvGrpSpPr>
        <p:grpSpPr bwMode="auto">
          <a:xfrm>
            <a:off x="76200" y="4191000"/>
            <a:ext cx="2438400" cy="1981200"/>
            <a:chOff x="96" y="2976"/>
            <a:chExt cx="1536" cy="1248"/>
          </a:xfrm>
        </p:grpSpPr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959" y="2976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20848" name="Rectangle 16"/>
            <p:cNvSpPr>
              <a:spLocks noChangeArrowheads="1"/>
            </p:cNvSpPr>
            <p:nvPr/>
          </p:nvSpPr>
          <p:spPr bwMode="auto">
            <a:xfrm>
              <a:off x="1455" y="340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20849" name="AutoShape 17"/>
            <p:cNvCxnSpPr>
              <a:cxnSpLocks noChangeShapeType="1"/>
              <a:stCxn id="120846" idx="1"/>
            </p:cNvCxnSpPr>
            <p:nvPr/>
          </p:nvCxnSpPr>
          <p:spPr bwMode="auto">
            <a:xfrm flipH="1">
              <a:off x="640" y="3140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0" name="AutoShape 18"/>
            <p:cNvCxnSpPr>
              <a:cxnSpLocks noChangeShapeType="1"/>
              <a:stCxn id="120846" idx="3"/>
              <a:endCxn id="120848" idx="0"/>
            </p:cNvCxnSpPr>
            <p:nvPr/>
          </p:nvCxnSpPr>
          <p:spPr bwMode="auto">
            <a:xfrm>
              <a:off x="1198" y="3140"/>
              <a:ext cx="346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51" name="Rectangle 19"/>
            <p:cNvSpPr>
              <a:spLocks noChangeArrowheads="1"/>
            </p:cNvSpPr>
            <p:nvPr/>
          </p:nvSpPr>
          <p:spPr bwMode="auto">
            <a:xfrm>
              <a:off x="1344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671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0853" name="Rectangle 21"/>
            <p:cNvSpPr>
              <a:spLocks noChangeArrowheads="1"/>
            </p:cNvSpPr>
            <p:nvPr/>
          </p:nvSpPr>
          <p:spPr bwMode="auto">
            <a:xfrm>
              <a:off x="527" y="3456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0854" name="Rectangle 22"/>
            <p:cNvSpPr>
              <a:spLocks noChangeArrowheads="1"/>
            </p:cNvSpPr>
            <p:nvPr/>
          </p:nvSpPr>
          <p:spPr bwMode="auto">
            <a:xfrm>
              <a:off x="96" y="3897"/>
              <a:ext cx="2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20855" name="Rectangle 23"/>
            <p:cNvSpPr>
              <a:spLocks noChangeArrowheads="1"/>
            </p:cNvSpPr>
            <p:nvPr/>
          </p:nvSpPr>
          <p:spPr bwMode="auto">
            <a:xfrm>
              <a:off x="1008" y="388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20856" name="AutoShape 24"/>
            <p:cNvCxnSpPr>
              <a:cxnSpLocks noChangeShapeType="1"/>
              <a:stCxn id="120853" idx="1"/>
              <a:endCxn id="120854" idx="0"/>
            </p:cNvCxnSpPr>
            <p:nvPr/>
          </p:nvCxnSpPr>
          <p:spPr bwMode="auto">
            <a:xfrm flipH="1">
              <a:off x="208" y="3620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7" name="AutoShape 25"/>
            <p:cNvCxnSpPr>
              <a:cxnSpLocks noChangeShapeType="1"/>
              <a:stCxn id="120853" idx="3"/>
              <a:endCxn id="120855" idx="0"/>
            </p:cNvCxnSpPr>
            <p:nvPr/>
          </p:nvCxnSpPr>
          <p:spPr bwMode="auto">
            <a:xfrm>
              <a:off x="766" y="3620"/>
              <a:ext cx="331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58" name="Rectangle 26"/>
            <p:cNvSpPr>
              <a:spLocks noChangeArrowheads="1"/>
            </p:cNvSpPr>
            <p:nvPr/>
          </p:nvSpPr>
          <p:spPr bwMode="auto">
            <a:xfrm>
              <a:off x="912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0859" name="Rectangle 27"/>
            <p:cNvSpPr>
              <a:spLocks noChangeArrowheads="1"/>
            </p:cNvSpPr>
            <p:nvPr/>
          </p:nvSpPr>
          <p:spPr bwMode="auto">
            <a:xfrm>
              <a:off x="239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52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9" tIns="45714" rIns="91429" bIns="45714" anchor="t"/>
          <a:lstStyle/>
          <a:p>
            <a:r>
              <a:rPr lang="en-US" dirty="0"/>
              <a:t>Introduction - Summary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1429" tIns="45714" rIns="91429" bIns="45714"/>
          <a:lstStyle/>
          <a:p>
            <a:r>
              <a:rPr lang="en-US" sz="1800" dirty="0"/>
              <a:t>We introduced the technical part of the class by giving two </a:t>
            </a:r>
            <a:r>
              <a:rPr lang="en-US" sz="1800" dirty="0" smtClean="0"/>
              <a:t>(very important) examples </a:t>
            </a:r>
            <a:r>
              <a:rPr lang="en-US" sz="1800" dirty="0"/>
              <a:t>for </a:t>
            </a:r>
            <a:r>
              <a:rPr lang="en-US" sz="1800" dirty="0" smtClean="0"/>
              <a:t>learning approaches </a:t>
            </a:r>
            <a:r>
              <a:rPr lang="en-US" sz="1800" dirty="0"/>
              <a:t>to linear discrimination.</a:t>
            </a:r>
          </a:p>
          <a:p>
            <a:r>
              <a:rPr lang="en-US" sz="1800" dirty="0"/>
              <a:t>There are many other solutions.</a:t>
            </a:r>
          </a:p>
          <a:p>
            <a:r>
              <a:rPr lang="en-US" sz="1800" dirty="0">
                <a:solidFill>
                  <a:srgbClr val="FF3300"/>
                </a:solidFill>
              </a:rPr>
              <a:t>Question 1:</a:t>
            </a:r>
            <a:r>
              <a:rPr lang="en-US" sz="1800" dirty="0"/>
              <a:t> Our solution </a:t>
            </a:r>
            <a:r>
              <a:rPr lang="en-US" sz="1800" dirty="0" smtClean="0"/>
              <a:t>learns a linear function; in principle, the target function may not be linear, and this will have implications on the performance of our learned hypothesis. </a:t>
            </a:r>
          </a:p>
          <a:p>
            <a:pPr lvl="1"/>
            <a:r>
              <a:rPr lang="en-US" sz="1600" b="1" dirty="0" smtClean="0"/>
              <a:t>Can </a:t>
            </a:r>
            <a:r>
              <a:rPr lang="en-US" sz="1600" b="1" dirty="0"/>
              <a:t>we learn a function that is more flexible in terms of what it does with the </a:t>
            </a:r>
            <a:r>
              <a:rPr lang="en-US" sz="1600" b="1" dirty="0" smtClean="0"/>
              <a:t>feature </a:t>
            </a:r>
            <a:r>
              <a:rPr lang="en-US" sz="1600" b="1" dirty="0"/>
              <a:t>space?</a:t>
            </a:r>
          </a:p>
          <a:p>
            <a:r>
              <a:rPr lang="en-US" sz="1800" dirty="0" smtClean="0">
                <a:solidFill>
                  <a:srgbClr val="FF3300"/>
                </a:solidFill>
              </a:rPr>
              <a:t>Question </a:t>
            </a:r>
            <a:r>
              <a:rPr lang="en-US" sz="1800" dirty="0">
                <a:solidFill>
                  <a:srgbClr val="FF3300"/>
                </a:solidFill>
              </a:rPr>
              <a:t>2:</a:t>
            </a:r>
            <a:r>
              <a:rPr lang="en-US" sz="1800" dirty="0"/>
              <a:t> Can we say something about the quality of what we learn (sample complexity, time complexity; quality)</a:t>
            </a:r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04804" name="Group 4"/>
          <p:cNvGrpSpPr>
            <a:grpSpLocks/>
          </p:cNvGrpSpPr>
          <p:nvPr/>
        </p:nvGrpSpPr>
        <p:grpSpPr bwMode="auto">
          <a:xfrm>
            <a:off x="1600200" y="4343400"/>
            <a:ext cx="1981200" cy="1676400"/>
            <a:chOff x="1008" y="2256"/>
            <a:chExt cx="1248" cy="1056"/>
          </a:xfrm>
        </p:grpSpPr>
        <p:sp>
          <p:nvSpPr>
            <p:cNvPr id="204805" name="Line 5"/>
            <p:cNvSpPr>
              <a:spLocks noChangeShapeType="1"/>
            </p:cNvSpPr>
            <p:nvPr/>
          </p:nvSpPr>
          <p:spPr bwMode="auto">
            <a:xfrm>
              <a:off x="1008" y="225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6" name="Line 6"/>
            <p:cNvSpPr>
              <a:spLocks noChangeShapeType="1"/>
            </p:cNvSpPr>
            <p:nvPr/>
          </p:nvSpPr>
          <p:spPr bwMode="auto">
            <a:xfrm>
              <a:off x="1008" y="33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7" name="Oval 7"/>
            <p:cNvSpPr>
              <a:spLocks noChangeArrowheads="1"/>
            </p:cNvSpPr>
            <p:nvPr/>
          </p:nvSpPr>
          <p:spPr bwMode="auto">
            <a:xfrm>
              <a:off x="1440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8" name="Oval 8"/>
            <p:cNvSpPr>
              <a:spLocks noChangeArrowheads="1"/>
            </p:cNvSpPr>
            <p:nvPr/>
          </p:nvSpPr>
          <p:spPr bwMode="auto">
            <a:xfrm>
              <a:off x="1632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9" name="Oval 9"/>
            <p:cNvSpPr>
              <a:spLocks noChangeArrowheads="1"/>
            </p:cNvSpPr>
            <p:nvPr/>
          </p:nvSpPr>
          <p:spPr bwMode="auto">
            <a:xfrm>
              <a:off x="2112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0" name="Oval 10"/>
            <p:cNvSpPr>
              <a:spLocks noChangeArrowheads="1"/>
            </p:cNvSpPr>
            <p:nvPr/>
          </p:nvSpPr>
          <p:spPr bwMode="auto">
            <a:xfrm>
              <a:off x="1056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1" name="Oval 11"/>
            <p:cNvSpPr>
              <a:spLocks noChangeArrowheads="1"/>
            </p:cNvSpPr>
            <p:nvPr/>
          </p:nvSpPr>
          <p:spPr bwMode="auto">
            <a:xfrm>
              <a:off x="1344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2" name="Oval 12"/>
            <p:cNvSpPr>
              <a:spLocks noChangeArrowheads="1"/>
            </p:cNvSpPr>
            <p:nvPr/>
          </p:nvSpPr>
          <p:spPr bwMode="auto">
            <a:xfrm>
              <a:off x="1920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3" name="Oval 13"/>
            <p:cNvSpPr>
              <a:spLocks noChangeArrowheads="1"/>
            </p:cNvSpPr>
            <p:nvPr/>
          </p:nvSpPr>
          <p:spPr bwMode="auto">
            <a:xfrm>
              <a:off x="1680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4" name="Oval 14"/>
            <p:cNvSpPr>
              <a:spLocks noChangeArrowheads="1"/>
            </p:cNvSpPr>
            <p:nvPr/>
          </p:nvSpPr>
          <p:spPr bwMode="auto">
            <a:xfrm>
              <a:off x="2016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5" name="Oval 15"/>
            <p:cNvSpPr>
              <a:spLocks noChangeArrowheads="1"/>
            </p:cNvSpPr>
            <p:nvPr/>
          </p:nvSpPr>
          <p:spPr bwMode="auto">
            <a:xfrm>
              <a:off x="1200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6" name="Oval 16"/>
            <p:cNvSpPr>
              <a:spLocks noChangeArrowheads="1"/>
            </p:cNvSpPr>
            <p:nvPr/>
          </p:nvSpPr>
          <p:spPr bwMode="auto">
            <a:xfrm>
              <a:off x="2112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7" name="Oval 17"/>
            <p:cNvSpPr>
              <a:spLocks noChangeArrowheads="1"/>
            </p:cNvSpPr>
            <p:nvPr/>
          </p:nvSpPr>
          <p:spPr bwMode="auto">
            <a:xfrm>
              <a:off x="1872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8" name="Oval 18"/>
            <p:cNvSpPr>
              <a:spLocks noChangeArrowheads="1"/>
            </p:cNvSpPr>
            <p:nvPr/>
          </p:nvSpPr>
          <p:spPr bwMode="auto">
            <a:xfrm>
              <a:off x="2016" y="31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9" name="Oval 19"/>
            <p:cNvSpPr>
              <a:spLocks noChangeArrowheads="1"/>
            </p:cNvSpPr>
            <p:nvPr/>
          </p:nvSpPr>
          <p:spPr bwMode="auto">
            <a:xfrm>
              <a:off x="1248" y="25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0" name="Oval 20"/>
            <p:cNvSpPr>
              <a:spLocks noChangeArrowheads="1"/>
            </p:cNvSpPr>
            <p:nvPr/>
          </p:nvSpPr>
          <p:spPr bwMode="auto">
            <a:xfrm>
              <a:off x="1056" y="26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1" name="Oval 21"/>
            <p:cNvSpPr>
              <a:spLocks noChangeArrowheads="1"/>
            </p:cNvSpPr>
            <p:nvPr/>
          </p:nvSpPr>
          <p:spPr bwMode="auto">
            <a:xfrm>
              <a:off x="1200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2" name="Oval 22"/>
            <p:cNvSpPr>
              <a:spLocks noChangeArrowheads="1"/>
            </p:cNvSpPr>
            <p:nvPr/>
          </p:nvSpPr>
          <p:spPr bwMode="auto">
            <a:xfrm>
              <a:off x="1776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3" name="Oval 23"/>
            <p:cNvSpPr>
              <a:spLocks noChangeArrowheads="1"/>
            </p:cNvSpPr>
            <p:nvPr/>
          </p:nvSpPr>
          <p:spPr bwMode="auto">
            <a:xfrm>
              <a:off x="1392" y="29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4" name="Line 24"/>
            <p:cNvSpPr>
              <a:spLocks noChangeShapeType="1"/>
            </p:cNvSpPr>
            <p:nvPr/>
          </p:nvSpPr>
          <p:spPr bwMode="auto">
            <a:xfrm flipV="1">
              <a:off x="1008" y="2928"/>
              <a:ext cx="24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5" name="Line 25"/>
            <p:cNvSpPr>
              <a:spLocks noChangeShapeType="1"/>
            </p:cNvSpPr>
            <p:nvPr/>
          </p:nvSpPr>
          <p:spPr bwMode="auto">
            <a:xfrm flipV="1">
              <a:off x="1008" y="2256"/>
              <a:ext cx="672" cy="1056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6" name="Line 26"/>
            <p:cNvSpPr>
              <a:spLocks noChangeShapeType="1"/>
            </p:cNvSpPr>
            <p:nvPr/>
          </p:nvSpPr>
          <p:spPr bwMode="auto">
            <a:xfrm flipH="1" flipV="1">
              <a:off x="1536" y="2496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7" name="Line 27"/>
            <p:cNvSpPr>
              <a:spLocks noChangeShapeType="1"/>
            </p:cNvSpPr>
            <p:nvPr/>
          </p:nvSpPr>
          <p:spPr bwMode="auto">
            <a:xfrm flipH="1" flipV="1">
              <a:off x="1392" y="2736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8" name="Line 28"/>
            <p:cNvSpPr>
              <a:spLocks noChangeShapeType="1"/>
            </p:cNvSpPr>
            <p:nvPr/>
          </p:nvSpPr>
          <p:spPr bwMode="auto">
            <a:xfrm>
              <a:off x="1296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9" name="Line 29"/>
            <p:cNvSpPr>
              <a:spLocks noChangeShapeType="1"/>
            </p:cNvSpPr>
            <p:nvPr/>
          </p:nvSpPr>
          <p:spPr bwMode="auto">
            <a:xfrm>
              <a:off x="1008" y="288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0" name="Line 30"/>
            <p:cNvSpPr>
              <a:spLocks noChangeShapeType="1"/>
            </p:cNvSpPr>
            <p:nvPr/>
          </p:nvSpPr>
          <p:spPr bwMode="auto">
            <a:xfrm flipH="1" flipV="1">
              <a:off x="1200" y="307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31" name="Group 31"/>
          <p:cNvGrpSpPr>
            <a:grpSpLocks/>
          </p:cNvGrpSpPr>
          <p:nvPr/>
        </p:nvGrpSpPr>
        <p:grpSpPr bwMode="auto">
          <a:xfrm>
            <a:off x="4953000" y="4343400"/>
            <a:ext cx="2514600" cy="1676400"/>
            <a:chOff x="3120" y="2256"/>
            <a:chExt cx="1584" cy="1056"/>
          </a:xfrm>
        </p:grpSpPr>
        <p:sp>
          <p:nvSpPr>
            <p:cNvPr id="204832" name="Line 32"/>
            <p:cNvSpPr>
              <a:spLocks noChangeShapeType="1"/>
            </p:cNvSpPr>
            <p:nvPr/>
          </p:nvSpPr>
          <p:spPr bwMode="auto">
            <a:xfrm>
              <a:off x="3456" y="225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3" name="Line 33"/>
            <p:cNvSpPr>
              <a:spLocks noChangeShapeType="1"/>
            </p:cNvSpPr>
            <p:nvPr/>
          </p:nvSpPr>
          <p:spPr bwMode="auto">
            <a:xfrm>
              <a:off x="3456" y="33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4" name="Oval 34"/>
            <p:cNvSpPr>
              <a:spLocks noChangeArrowheads="1"/>
            </p:cNvSpPr>
            <p:nvPr/>
          </p:nvSpPr>
          <p:spPr bwMode="auto">
            <a:xfrm>
              <a:off x="3888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5" name="Oval 35"/>
            <p:cNvSpPr>
              <a:spLocks noChangeArrowheads="1"/>
            </p:cNvSpPr>
            <p:nvPr/>
          </p:nvSpPr>
          <p:spPr bwMode="auto">
            <a:xfrm>
              <a:off x="4080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6" name="Oval 36"/>
            <p:cNvSpPr>
              <a:spLocks noChangeArrowheads="1"/>
            </p:cNvSpPr>
            <p:nvPr/>
          </p:nvSpPr>
          <p:spPr bwMode="auto">
            <a:xfrm>
              <a:off x="4560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7" name="Oval 37"/>
            <p:cNvSpPr>
              <a:spLocks noChangeArrowheads="1"/>
            </p:cNvSpPr>
            <p:nvPr/>
          </p:nvSpPr>
          <p:spPr bwMode="auto">
            <a:xfrm>
              <a:off x="3504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8" name="Oval 38"/>
            <p:cNvSpPr>
              <a:spLocks noChangeArrowheads="1"/>
            </p:cNvSpPr>
            <p:nvPr/>
          </p:nvSpPr>
          <p:spPr bwMode="auto">
            <a:xfrm>
              <a:off x="3792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9" name="Oval 39"/>
            <p:cNvSpPr>
              <a:spLocks noChangeArrowheads="1"/>
            </p:cNvSpPr>
            <p:nvPr/>
          </p:nvSpPr>
          <p:spPr bwMode="auto">
            <a:xfrm>
              <a:off x="4368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0" name="Oval 40"/>
            <p:cNvSpPr>
              <a:spLocks noChangeArrowheads="1"/>
            </p:cNvSpPr>
            <p:nvPr/>
          </p:nvSpPr>
          <p:spPr bwMode="auto">
            <a:xfrm>
              <a:off x="4128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1" name="Oval 41"/>
            <p:cNvSpPr>
              <a:spLocks noChangeArrowheads="1"/>
            </p:cNvSpPr>
            <p:nvPr/>
          </p:nvSpPr>
          <p:spPr bwMode="auto">
            <a:xfrm>
              <a:off x="4464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2" name="Oval 42"/>
            <p:cNvSpPr>
              <a:spLocks noChangeArrowheads="1"/>
            </p:cNvSpPr>
            <p:nvPr/>
          </p:nvSpPr>
          <p:spPr bwMode="auto">
            <a:xfrm>
              <a:off x="3648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3" name="Oval 43"/>
            <p:cNvSpPr>
              <a:spLocks noChangeArrowheads="1"/>
            </p:cNvSpPr>
            <p:nvPr/>
          </p:nvSpPr>
          <p:spPr bwMode="auto">
            <a:xfrm>
              <a:off x="4560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4" name="Oval 44"/>
            <p:cNvSpPr>
              <a:spLocks noChangeArrowheads="1"/>
            </p:cNvSpPr>
            <p:nvPr/>
          </p:nvSpPr>
          <p:spPr bwMode="auto">
            <a:xfrm>
              <a:off x="4320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5" name="Oval 45"/>
            <p:cNvSpPr>
              <a:spLocks noChangeArrowheads="1"/>
            </p:cNvSpPr>
            <p:nvPr/>
          </p:nvSpPr>
          <p:spPr bwMode="auto">
            <a:xfrm>
              <a:off x="4464" y="31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6" name="Oval 46"/>
            <p:cNvSpPr>
              <a:spLocks noChangeArrowheads="1"/>
            </p:cNvSpPr>
            <p:nvPr/>
          </p:nvSpPr>
          <p:spPr bwMode="auto">
            <a:xfrm>
              <a:off x="3696" y="25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7" name="Oval 47"/>
            <p:cNvSpPr>
              <a:spLocks noChangeArrowheads="1"/>
            </p:cNvSpPr>
            <p:nvPr/>
          </p:nvSpPr>
          <p:spPr bwMode="auto">
            <a:xfrm>
              <a:off x="3504" y="26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8" name="Oval 48"/>
            <p:cNvSpPr>
              <a:spLocks noChangeArrowheads="1"/>
            </p:cNvSpPr>
            <p:nvPr/>
          </p:nvSpPr>
          <p:spPr bwMode="auto">
            <a:xfrm>
              <a:off x="3648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9" name="Oval 49"/>
            <p:cNvSpPr>
              <a:spLocks noChangeArrowheads="1"/>
            </p:cNvSpPr>
            <p:nvPr/>
          </p:nvSpPr>
          <p:spPr bwMode="auto">
            <a:xfrm>
              <a:off x="4224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0" name="Oval 50"/>
            <p:cNvSpPr>
              <a:spLocks noChangeArrowheads="1"/>
            </p:cNvSpPr>
            <p:nvPr/>
          </p:nvSpPr>
          <p:spPr bwMode="auto">
            <a:xfrm>
              <a:off x="3840" y="29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1" name="Line 51"/>
            <p:cNvSpPr>
              <a:spLocks noChangeShapeType="1"/>
            </p:cNvSpPr>
            <p:nvPr/>
          </p:nvSpPr>
          <p:spPr bwMode="auto">
            <a:xfrm rot="1429456" flipH="1" flipV="1">
              <a:off x="3216" y="2929"/>
              <a:ext cx="336" cy="33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2" name="Line 52"/>
            <p:cNvSpPr>
              <a:spLocks noChangeShapeType="1"/>
            </p:cNvSpPr>
            <p:nvPr/>
          </p:nvSpPr>
          <p:spPr bwMode="auto">
            <a:xfrm flipH="1" flipV="1">
              <a:off x="3120" y="2400"/>
              <a:ext cx="336" cy="912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6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Root Attribute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</a:pPr>
            <a:r>
              <a:rPr lang="en-US" sz="2000" dirty="0"/>
              <a:t>Consider data with two Boolean attributes (A,B).</a:t>
            </a:r>
          </a:p>
          <a:p>
            <a:pPr>
              <a:buSzTx/>
              <a:buFontTx/>
              <a:buNone/>
            </a:pPr>
            <a:r>
              <a:rPr lang="en-US" sz="2000" dirty="0"/>
              <a:t>                 &lt;  (A=0,B=0), 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2000" dirty="0"/>
              <a:t>                 &lt;  (A=0,B=1), 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2000" dirty="0"/>
              <a:t>                 &lt;  (A=1,B=0), 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/>
              <a:t>  &gt;:      0 </a:t>
            </a:r>
            <a:r>
              <a:rPr lang="en-US" sz="2000" dirty="0" smtClean="0"/>
              <a:t>examples       3 examples</a:t>
            </a:r>
            <a:endParaRPr lang="en-US" sz="2000" dirty="0"/>
          </a:p>
          <a:p>
            <a:pPr>
              <a:buSzTx/>
              <a:buFontTx/>
              <a:buNone/>
            </a:pPr>
            <a:r>
              <a:rPr lang="en-US" sz="2000" dirty="0"/>
              <a:t>                 &lt;  (A=1,B=1), </a:t>
            </a:r>
            <a:r>
              <a:rPr lang="en-US" sz="2000" dirty="0">
                <a:solidFill>
                  <a:srgbClr val="FF9900"/>
                </a:solidFill>
              </a:rPr>
              <a:t>+</a:t>
            </a:r>
            <a:r>
              <a:rPr lang="en-US" sz="2000" dirty="0"/>
              <a:t>  &gt;: 100 </a:t>
            </a:r>
            <a:r>
              <a:rPr lang="en-US" sz="2000" dirty="0" smtClean="0"/>
              <a:t>examples</a:t>
            </a:r>
          </a:p>
          <a:p>
            <a:pPr>
              <a:buSzTx/>
            </a:pPr>
            <a:r>
              <a:rPr lang="en-US" sz="2000" dirty="0" smtClean="0"/>
              <a:t>What </a:t>
            </a:r>
            <a:r>
              <a:rPr lang="en-US" sz="2000" dirty="0"/>
              <a:t>should be the first attribute we select</a:t>
            </a:r>
            <a:r>
              <a:rPr lang="en-US" sz="2000" dirty="0" smtClean="0"/>
              <a:t>?</a:t>
            </a:r>
          </a:p>
          <a:p>
            <a:pPr>
              <a:buSzTx/>
            </a:pPr>
            <a:r>
              <a:rPr lang="en-US" sz="2000" dirty="0" smtClean="0"/>
              <a:t>Trees </a:t>
            </a:r>
            <a:r>
              <a:rPr lang="en-US" sz="2000" dirty="0"/>
              <a:t>looks structurally similar; which attribute should we </a:t>
            </a:r>
            <a:r>
              <a:rPr lang="en-US" sz="2000" dirty="0" smtClean="0"/>
              <a:t>choose</a:t>
            </a:r>
            <a:endParaRPr lang="en-US" sz="2000" dirty="0"/>
          </a:p>
          <a:p>
            <a:pPr>
              <a:buSzTx/>
            </a:pPr>
            <a:endParaRPr lang="en-US" sz="1400" dirty="0"/>
          </a:p>
          <a:p>
            <a:pPr>
              <a:buSzTx/>
            </a:pPr>
            <a:endParaRPr lang="en-US" sz="1400" dirty="0" smtClean="0"/>
          </a:p>
          <a:p>
            <a:pPr marL="0" indent="0">
              <a:buSzTx/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                                                                                         </a:t>
            </a:r>
          </a:p>
          <a:p>
            <a:pPr>
              <a:buSzTx/>
              <a:buFontTx/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                                                                               </a:t>
            </a:r>
            <a:r>
              <a:rPr lang="en-US" sz="1800" dirty="0"/>
              <a:t>Advantage A. </a:t>
            </a:r>
            <a:r>
              <a:rPr lang="en-US" sz="1800" dirty="0" smtClean="0"/>
              <a:t>But…</a:t>
            </a:r>
          </a:p>
          <a:p>
            <a:pPr>
              <a:buSzTx/>
              <a:buFontTx/>
              <a:buNone/>
            </a:pPr>
            <a:r>
              <a:rPr lang="en-US" sz="1800" dirty="0"/>
              <a:t>	</a:t>
            </a:r>
            <a:r>
              <a:rPr lang="en-US" sz="1800" dirty="0" smtClean="0"/>
              <a:t>		             Need </a:t>
            </a:r>
            <a:r>
              <a:rPr lang="en-US" sz="1800" dirty="0"/>
              <a:t>a way to quantify things</a:t>
            </a:r>
          </a:p>
          <a:p>
            <a:pPr marL="0" indent="0">
              <a:buSzTx/>
              <a:buNone/>
            </a:pPr>
            <a:endParaRPr lang="en-US" sz="1800" dirty="0"/>
          </a:p>
          <a:p>
            <a:pPr>
              <a:buSzTx/>
            </a:pPr>
            <a:endParaRPr lang="en-US" sz="1800" dirty="0"/>
          </a:p>
          <a:p>
            <a:pPr>
              <a:buSzTx/>
            </a:pPr>
            <a:endParaRPr lang="en-US" sz="1400" dirty="0" smtClean="0"/>
          </a:p>
          <a:p>
            <a:pPr>
              <a:buSzTx/>
              <a:buFontTx/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3581400" y="25146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13"/>
          <p:cNvGrpSpPr>
            <a:grpSpLocks/>
          </p:cNvGrpSpPr>
          <p:nvPr/>
        </p:nvGrpSpPr>
        <p:grpSpPr bwMode="auto">
          <a:xfrm>
            <a:off x="228600" y="4052890"/>
            <a:ext cx="2438400" cy="2057401"/>
            <a:chOff x="96" y="2928"/>
            <a:chExt cx="1536" cy="1296"/>
          </a:xfrm>
        </p:grpSpPr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959" y="2928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1455" y="340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35" name="AutoShape 16"/>
            <p:cNvCxnSpPr>
              <a:cxnSpLocks noChangeShapeType="1"/>
            </p:cNvCxnSpPr>
            <p:nvPr/>
          </p:nvCxnSpPr>
          <p:spPr bwMode="auto">
            <a:xfrm flipH="1">
              <a:off x="640" y="3179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17"/>
            <p:cNvCxnSpPr>
              <a:cxnSpLocks noChangeShapeType="1"/>
            </p:cNvCxnSpPr>
            <p:nvPr/>
          </p:nvCxnSpPr>
          <p:spPr bwMode="auto">
            <a:xfrm>
              <a:off x="1198" y="3188"/>
              <a:ext cx="345" cy="31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1344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671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527" y="3456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96" y="3897"/>
              <a:ext cx="2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1008" y="388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42" name="AutoShape 23"/>
            <p:cNvCxnSpPr>
              <a:cxnSpLocks noChangeShapeType="1"/>
            </p:cNvCxnSpPr>
            <p:nvPr/>
          </p:nvCxnSpPr>
          <p:spPr bwMode="auto">
            <a:xfrm flipH="1">
              <a:off x="208" y="3707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24"/>
            <p:cNvCxnSpPr>
              <a:cxnSpLocks noChangeShapeType="1"/>
            </p:cNvCxnSpPr>
            <p:nvPr/>
          </p:nvCxnSpPr>
          <p:spPr bwMode="auto">
            <a:xfrm>
              <a:off x="766" y="3716"/>
              <a:ext cx="331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864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5" name="Rectangle 26"/>
            <p:cNvSpPr>
              <a:spLocks noChangeArrowheads="1"/>
            </p:cNvSpPr>
            <p:nvPr/>
          </p:nvSpPr>
          <p:spPr bwMode="auto">
            <a:xfrm>
              <a:off x="239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46" name="Group 30"/>
          <p:cNvGrpSpPr>
            <a:grpSpLocks/>
          </p:cNvGrpSpPr>
          <p:nvPr/>
        </p:nvGrpSpPr>
        <p:grpSpPr bwMode="auto">
          <a:xfrm>
            <a:off x="6096000" y="4129087"/>
            <a:ext cx="2438400" cy="2057400"/>
            <a:chOff x="96" y="2928"/>
            <a:chExt cx="1536" cy="1296"/>
          </a:xfrm>
        </p:grpSpPr>
        <p:sp>
          <p:nvSpPr>
            <p:cNvPr id="47" name="Rectangle 31"/>
            <p:cNvSpPr>
              <a:spLocks noChangeArrowheads="1"/>
            </p:cNvSpPr>
            <p:nvPr/>
          </p:nvSpPr>
          <p:spPr bwMode="auto">
            <a:xfrm>
              <a:off x="959" y="2928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48" name="Rectangle 32"/>
            <p:cNvSpPr>
              <a:spLocks noChangeArrowheads="1"/>
            </p:cNvSpPr>
            <p:nvPr/>
          </p:nvSpPr>
          <p:spPr bwMode="auto">
            <a:xfrm>
              <a:off x="1455" y="340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49" name="AutoShape 33"/>
            <p:cNvCxnSpPr>
              <a:cxnSpLocks noChangeShapeType="1"/>
            </p:cNvCxnSpPr>
            <p:nvPr/>
          </p:nvCxnSpPr>
          <p:spPr bwMode="auto">
            <a:xfrm flipH="1">
              <a:off x="640" y="3179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34"/>
            <p:cNvCxnSpPr>
              <a:cxnSpLocks noChangeShapeType="1"/>
            </p:cNvCxnSpPr>
            <p:nvPr/>
          </p:nvCxnSpPr>
          <p:spPr bwMode="auto">
            <a:xfrm>
              <a:off x="1198" y="3188"/>
              <a:ext cx="345" cy="31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344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2" name="Rectangle 36"/>
            <p:cNvSpPr>
              <a:spLocks noChangeArrowheads="1"/>
            </p:cNvSpPr>
            <p:nvPr/>
          </p:nvSpPr>
          <p:spPr bwMode="auto">
            <a:xfrm>
              <a:off x="671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" name="Rectangle 37"/>
            <p:cNvSpPr>
              <a:spLocks noChangeArrowheads="1"/>
            </p:cNvSpPr>
            <p:nvPr/>
          </p:nvSpPr>
          <p:spPr bwMode="auto">
            <a:xfrm>
              <a:off x="527" y="3456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4" name="Rectangle 38"/>
            <p:cNvSpPr>
              <a:spLocks noChangeArrowheads="1"/>
            </p:cNvSpPr>
            <p:nvPr/>
          </p:nvSpPr>
          <p:spPr bwMode="auto">
            <a:xfrm>
              <a:off x="96" y="3897"/>
              <a:ext cx="2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5" name="Rectangle 39"/>
            <p:cNvSpPr>
              <a:spLocks noChangeArrowheads="1"/>
            </p:cNvSpPr>
            <p:nvPr/>
          </p:nvSpPr>
          <p:spPr bwMode="auto">
            <a:xfrm>
              <a:off x="1008" y="388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56" name="AutoShape 40"/>
            <p:cNvCxnSpPr>
              <a:cxnSpLocks noChangeShapeType="1"/>
            </p:cNvCxnSpPr>
            <p:nvPr/>
          </p:nvCxnSpPr>
          <p:spPr bwMode="auto">
            <a:xfrm flipH="1">
              <a:off x="208" y="3659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AutoShape 41"/>
            <p:cNvCxnSpPr>
              <a:cxnSpLocks noChangeShapeType="1"/>
            </p:cNvCxnSpPr>
            <p:nvPr/>
          </p:nvCxnSpPr>
          <p:spPr bwMode="auto">
            <a:xfrm>
              <a:off x="766" y="3668"/>
              <a:ext cx="331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Rectangle 42"/>
            <p:cNvSpPr>
              <a:spLocks noChangeArrowheads="1"/>
            </p:cNvSpPr>
            <p:nvPr/>
          </p:nvSpPr>
          <p:spPr bwMode="auto">
            <a:xfrm>
              <a:off x="912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9" name="Rectangle 43"/>
            <p:cNvSpPr>
              <a:spLocks noChangeArrowheads="1"/>
            </p:cNvSpPr>
            <p:nvPr/>
          </p:nvSpPr>
          <p:spPr bwMode="auto">
            <a:xfrm>
              <a:off x="239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60" name="Group 54"/>
          <p:cNvGrpSpPr>
            <a:grpSpLocks/>
          </p:cNvGrpSpPr>
          <p:nvPr/>
        </p:nvGrpSpPr>
        <p:grpSpPr bwMode="auto">
          <a:xfrm>
            <a:off x="76200" y="5119687"/>
            <a:ext cx="8670925" cy="1357313"/>
            <a:chOff x="48" y="3024"/>
            <a:chExt cx="5462" cy="855"/>
          </a:xfrm>
        </p:grpSpPr>
        <p:sp>
          <p:nvSpPr>
            <p:cNvPr id="61" name="Rectangle 44"/>
            <p:cNvSpPr>
              <a:spLocks noChangeArrowheads="1"/>
            </p:cNvSpPr>
            <p:nvPr/>
          </p:nvSpPr>
          <p:spPr bwMode="auto">
            <a:xfrm>
              <a:off x="1456" y="3033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53</a:t>
              </a:r>
            </a:p>
          </p:txBody>
        </p:sp>
        <p:sp>
          <p:nvSpPr>
            <p:cNvPr id="62" name="Rectangle 47"/>
            <p:cNvSpPr>
              <a:spLocks noChangeArrowheads="1"/>
            </p:cNvSpPr>
            <p:nvPr/>
          </p:nvSpPr>
          <p:spPr bwMode="auto">
            <a:xfrm>
              <a:off x="960" y="3513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50</a:t>
              </a:r>
            </a:p>
          </p:txBody>
        </p:sp>
        <p:sp>
          <p:nvSpPr>
            <p:cNvPr id="63" name="Rectangle 48"/>
            <p:cNvSpPr>
              <a:spLocks noChangeArrowheads="1"/>
            </p:cNvSpPr>
            <p:nvPr/>
          </p:nvSpPr>
          <p:spPr bwMode="auto">
            <a:xfrm>
              <a:off x="4656" y="3513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5088" y="3024"/>
              <a:ext cx="4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100</a:t>
              </a:r>
            </a:p>
          </p:txBody>
        </p:sp>
        <p:sp>
          <p:nvSpPr>
            <p:cNvPr id="65" name="Rectangle 50"/>
            <p:cNvSpPr>
              <a:spLocks noChangeArrowheads="1"/>
            </p:cNvSpPr>
            <p:nvPr/>
          </p:nvSpPr>
          <p:spPr bwMode="auto">
            <a:xfrm>
              <a:off x="3754" y="3552"/>
              <a:ext cx="4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100</a:t>
              </a:r>
            </a:p>
          </p:txBody>
        </p:sp>
        <p:sp>
          <p:nvSpPr>
            <p:cNvPr id="66" name="Rectangle 51"/>
            <p:cNvSpPr>
              <a:spLocks noChangeArrowheads="1"/>
            </p:cNvSpPr>
            <p:nvPr/>
          </p:nvSpPr>
          <p:spPr bwMode="auto">
            <a:xfrm>
              <a:off x="48" y="3513"/>
              <a:ext cx="4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28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Root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is to have the resulting decision tree as small as possible (Occam’s Razor)</a:t>
            </a:r>
          </a:p>
          <a:p>
            <a:r>
              <a:rPr lang="en-US" dirty="0" smtClean="0"/>
              <a:t>The main decision in the algorithm is the selection of the next attribute to condition on.</a:t>
            </a:r>
          </a:p>
          <a:p>
            <a:r>
              <a:rPr lang="en-US" dirty="0" smtClean="0"/>
              <a:t>We want attributes that split the examples to sets that are </a:t>
            </a:r>
            <a:r>
              <a:rPr lang="en-US" dirty="0" smtClean="0">
                <a:solidFill>
                  <a:schemeClr val="accent1"/>
                </a:solidFill>
              </a:rPr>
              <a:t>relatively pure in one label</a:t>
            </a:r>
            <a:r>
              <a:rPr lang="en-US" dirty="0" smtClean="0"/>
              <a:t>; this way we are closer to a leaf node.</a:t>
            </a:r>
          </a:p>
          <a:p>
            <a:r>
              <a:rPr lang="en-US" dirty="0" smtClean="0"/>
              <a:t>The most popular heuristics is based on </a:t>
            </a:r>
            <a:r>
              <a:rPr lang="en-US" dirty="0" smtClean="0">
                <a:solidFill>
                  <a:schemeClr val="accent1"/>
                </a:solidFill>
              </a:rPr>
              <a:t>information gain</a:t>
            </a:r>
            <a:r>
              <a:rPr lang="en-US" dirty="0" smtClean="0"/>
              <a:t>, originated with the ID3 system of Quinlan.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19200"/>
                <a:ext cx="8305800" cy="4983163"/>
              </a:xfrm>
            </p:spPr>
            <p:txBody>
              <a:bodyPr/>
              <a:lstStyle/>
              <a:p>
                <a:r>
                  <a:rPr lang="en-US" dirty="0" smtClean="0"/>
                  <a:t>Entropy (impurity, disorder) of a set of examples, S, relative to a binary classification is: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dirty="0" smtClean="0"/>
                  <a:t>  is the proportion of positive examples in S and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-  </a:t>
                </a:r>
                <a:r>
                  <a:rPr lang="en-US" dirty="0" smtClean="0"/>
                  <a:t> is the proportion of  negatives.</a:t>
                </a:r>
              </a:p>
              <a:p>
                <a:pPr lvl="1"/>
                <a:r>
                  <a:rPr lang="en-US" dirty="0" smtClean="0"/>
                  <a:t>If all the examples belong to the same category: Entropy = 0 </a:t>
                </a:r>
              </a:p>
              <a:p>
                <a:pPr lvl="1"/>
                <a:r>
                  <a:rPr lang="en-US" dirty="0" smtClean="0"/>
                  <a:t>If all the examples are equally mixed (0.5, 0.5): Entropy = 1</a:t>
                </a:r>
              </a:p>
              <a:p>
                <a:pPr lvl="1"/>
                <a:r>
                  <a:rPr lang="en-US" dirty="0" smtClean="0"/>
                  <a:t>Entropy  = Level of uncertainty. </a:t>
                </a:r>
              </a:p>
              <a:p>
                <a:r>
                  <a:rPr lang="en-US" dirty="0"/>
                  <a:t>In general, when p</a:t>
                </a:r>
                <a:r>
                  <a:rPr lang="en-US" baseline="-25000" dirty="0"/>
                  <a:t>i </a:t>
                </a:r>
                <a:r>
                  <a:rPr lang="en-US" dirty="0"/>
                  <a:t>is the fraction of examples labeled i</a:t>
                </a:r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2  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,…,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>
                    <a:solidFill>
                      <a:srgbClr val="000066"/>
                    </a:solidFill>
                  </a:rPr>
                  <a:t>Entropy can be viewed as the number of bits required, on average, to  encode the class of labels. If the probability for + is 0.5, a single bit is required for each example; if it is 0.8 -- can use less then 1 bit.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19200"/>
                <a:ext cx="8305800" cy="4983163"/>
              </a:xfrm>
              <a:blipFill>
                <a:blip r:embed="rId3"/>
                <a:stretch>
                  <a:fillRect l="-1028" t="-979" r="-220" b="-6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6034-1516-478C-9756-BC6A8296D6D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6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Entropy (impurity, disorder) of a set of examples, S, relative to a binary classification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dirty="0" smtClean="0"/>
                  <a:t>  is the proportion of positive examples in S and     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-  </a:t>
                </a:r>
                <a:r>
                  <a:rPr lang="en-US" dirty="0" smtClean="0"/>
                  <a:t> is the proportion of  negatives.</a:t>
                </a:r>
              </a:p>
              <a:p>
                <a:pPr lvl="1"/>
                <a:r>
                  <a:rPr lang="en-US" dirty="0" smtClean="0"/>
                  <a:t>If all the examples belong to the same category: Entropy = 0 </a:t>
                </a:r>
              </a:p>
              <a:p>
                <a:pPr lvl="1"/>
                <a:r>
                  <a:rPr lang="en-US" dirty="0" smtClean="0"/>
                  <a:t>If all the examples are equally mixed (0.5, 0.5): Entropy = 1</a:t>
                </a:r>
              </a:p>
              <a:p>
                <a:pPr lvl="1"/>
                <a:r>
                  <a:rPr lang="en-US" dirty="0" smtClean="0"/>
                  <a:t>Entropy  = Level of uncertainty.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98" t="-979" r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5" name="Group 53"/>
          <p:cNvGrpSpPr>
            <a:grpSpLocks/>
          </p:cNvGrpSpPr>
          <p:nvPr/>
        </p:nvGrpSpPr>
        <p:grpSpPr bwMode="auto">
          <a:xfrm>
            <a:off x="1828800" y="4495800"/>
            <a:ext cx="5867400" cy="1779588"/>
            <a:chOff x="768" y="2976"/>
            <a:chExt cx="3696" cy="1121"/>
          </a:xfrm>
        </p:grpSpPr>
        <p:grpSp>
          <p:nvGrpSpPr>
            <p:cNvPr id="16" name="Group 47"/>
            <p:cNvGrpSpPr>
              <a:grpSpLocks/>
            </p:cNvGrpSpPr>
            <p:nvPr/>
          </p:nvGrpSpPr>
          <p:grpSpPr bwMode="auto">
            <a:xfrm>
              <a:off x="3686" y="2976"/>
              <a:ext cx="778" cy="1121"/>
              <a:chOff x="3494" y="2976"/>
              <a:chExt cx="778" cy="1121"/>
            </a:xfrm>
          </p:grpSpPr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3744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>
                <a:off x="3696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3494" y="2976"/>
                <a:ext cx="1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4128" y="3312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840" y="364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26"/>
              <p:cNvSpPr txBox="1">
                <a:spLocks noChangeArrowheads="1"/>
              </p:cNvSpPr>
              <p:nvPr/>
            </p:nvSpPr>
            <p:spPr bwMode="auto">
              <a:xfrm>
                <a:off x="3739" y="3809"/>
                <a:ext cx="2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50" name="Text Box 27"/>
              <p:cNvSpPr txBox="1">
                <a:spLocks noChangeArrowheads="1"/>
              </p:cNvSpPr>
              <p:nvPr/>
            </p:nvSpPr>
            <p:spPr bwMode="auto">
              <a:xfrm>
                <a:off x="4037" y="3888"/>
                <a:ext cx="17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>
                    <a:solidFill>
                      <a:srgbClr val="0000FF"/>
                    </a:solidFill>
                  </a:rPr>
                  <a:t>+</a:t>
                </a:r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854" y="2976"/>
              <a:ext cx="778" cy="1121"/>
              <a:chOff x="662" y="2976"/>
              <a:chExt cx="778" cy="1121"/>
            </a:xfrm>
          </p:grpSpPr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912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912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864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662" y="2976"/>
                <a:ext cx="1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296" y="3120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008" y="379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907" y="3809"/>
                <a:ext cx="2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1205" y="3888"/>
                <a:ext cx="17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>
                    <a:solidFill>
                      <a:srgbClr val="0000FF"/>
                    </a:solidFill>
                  </a:rPr>
                  <a:t>+</a:t>
                </a: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2270" y="2976"/>
              <a:ext cx="778" cy="1121"/>
              <a:chOff x="1910" y="2976"/>
              <a:chExt cx="778" cy="1121"/>
            </a:xfrm>
          </p:grpSpPr>
          <p:sp>
            <p:nvSpPr>
              <p:cNvPr id="22" name="Text Box 44"/>
              <p:cNvSpPr txBox="1">
                <a:spLocks noChangeArrowheads="1"/>
              </p:cNvSpPr>
              <p:nvPr/>
            </p:nvSpPr>
            <p:spPr bwMode="auto">
              <a:xfrm>
                <a:off x="2155" y="3809"/>
                <a:ext cx="2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>
                <a:off x="2160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39"/>
              <p:cNvSpPr>
                <a:spLocks noChangeShapeType="1"/>
              </p:cNvSpPr>
              <p:nvPr/>
            </p:nvSpPr>
            <p:spPr bwMode="auto">
              <a:xfrm>
                <a:off x="2160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40"/>
              <p:cNvSpPr>
                <a:spLocks noChangeShapeType="1"/>
              </p:cNvSpPr>
              <p:nvPr/>
            </p:nvSpPr>
            <p:spPr bwMode="auto">
              <a:xfrm>
                <a:off x="2112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41"/>
              <p:cNvSpPr txBox="1">
                <a:spLocks noChangeArrowheads="1"/>
              </p:cNvSpPr>
              <p:nvPr/>
            </p:nvSpPr>
            <p:spPr bwMode="auto">
              <a:xfrm>
                <a:off x="1910" y="2976"/>
                <a:ext cx="1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27" name="Line 42"/>
              <p:cNvSpPr>
                <a:spLocks noChangeShapeType="1"/>
              </p:cNvSpPr>
              <p:nvPr/>
            </p:nvSpPr>
            <p:spPr bwMode="auto">
              <a:xfrm>
                <a:off x="2544" y="3456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43"/>
              <p:cNvSpPr>
                <a:spLocks noChangeShapeType="1"/>
              </p:cNvSpPr>
              <p:nvPr/>
            </p:nvSpPr>
            <p:spPr bwMode="auto">
              <a:xfrm>
                <a:off x="2256" y="379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Text Box 45"/>
              <p:cNvSpPr txBox="1">
                <a:spLocks noChangeArrowheads="1"/>
              </p:cNvSpPr>
              <p:nvPr/>
            </p:nvSpPr>
            <p:spPr bwMode="auto">
              <a:xfrm>
                <a:off x="2453" y="3888"/>
                <a:ext cx="17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30" name="Line 46"/>
              <p:cNvSpPr>
                <a:spLocks noChangeShapeType="1"/>
              </p:cNvSpPr>
              <p:nvPr/>
            </p:nvSpPr>
            <p:spPr bwMode="auto">
              <a:xfrm>
                <a:off x="2256" y="3456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Line 50"/>
            <p:cNvSpPr>
              <a:spLocks noChangeShapeType="1"/>
            </p:cNvSpPr>
            <p:nvPr/>
          </p:nvSpPr>
          <p:spPr bwMode="auto">
            <a:xfrm flipV="1">
              <a:off x="768" y="3744"/>
              <a:ext cx="0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 flipV="1">
              <a:off x="2208" y="3072"/>
              <a:ext cx="0" cy="81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 flipV="1">
              <a:off x="3648" y="3360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038600" y="4572000"/>
            <a:ext cx="152400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324600" y="4572000"/>
            <a:ext cx="152400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752600" y="4572000"/>
            <a:ext cx="152400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Entropy (impurity, disorder) of a set of examples, S, relative to a binary classification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dirty="0" smtClean="0"/>
                  <a:t>  is the proportion of positive examples in S and     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-  </a:t>
                </a:r>
                <a:r>
                  <a:rPr lang="en-US" dirty="0" smtClean="0"/>
                  <a:t> is the proportion of  negatives.</a:t>
                </a:r>
              </a:p>
              <a:p>
                <a:pPr lvl="1"/>
                <a:r>
                  <a:rPr lang="en-US" dirty="0" smtClean="0"/>
                  <a:t>If all the examples belong to the same category: Entropy = 0 </a:t>
                </a:r>
              </a:p>
              <a:p>
                <a:pPr lvl="1"/>
                <a:r>
                  <a:rPr lang="en-US" dirty="0" smtClean="0"/>
                  <a:t>If all the examples are equally mixed (0.5, 0.5): Entropy = 1</a:t>
                </a:r>
              </a:p>
              <a:p>
                <a:pPr lvl="1"/>
                <a:r>
                  <a:rPr lang="en-US" dirty="0" smtClean="0"/>
                  <a:t>Entropy  = Level of uncertainty.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98" t="-979" r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42" name="Group 58"/>
          <p:cNvGrpSpPr>
            <a:grpSpLocks/>
          </p:cNvGrpSpPr>
          <p:nvPr/>
        </p:nvGrpSpPr>
        <p:grpSpPr bwMode="auto">
          <a:xfrm>
            <a:off x="1371600" y="4953000"/>
            <a:ext cx="1844675" cy="1447800"/>
            <a:chOff x="278" y="2976"/>
            <a:chExt cx="1162" cy="912"/>
          </a:xfrm>
        </p:grpSpPr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528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528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>
              <a:off x="480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278" y="2976"/>
              <a:ext cx="1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400" b="1"/>
                <a:t>1</a:t>
              </a: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624" y="35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912" y="331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1008" y="35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104" y="37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120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>
              <a:off x="1296" y="34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>
              <a:off x="816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720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" name="Group 78"/>
          <p:cNvGrpSpPr>
            <a:grpSpLocks/>
          </p:cNvGrpSpPr>
          <p:nvPr/>
        </p:nvGrpSpPr>
        <p:grpSpPr bwMode="auto">
          <a:xfrm>
            <a:off x="3924300" y="4953000"/>
            <a:ext cx="1844675" cy="1447800"/>
            <a:chOff x="2246" y="2976"/>
            <a:chExt cx="1162" cy="912"/>
          </a:xfrm>
        </p:grpSpPr>
        <p:sp>
          <p:nvSpPr>
            <p:cNvPr id="63" name="Line 31"/>
            <p:cNvSpPr>
              <a:spLocks noChangeShapeType="1"/>
            </p:cNvSpPr>
            <p:nvPr/>
          </p:nvSpPr>
          <p:spPr bwMode="auto">
            <a:xfrm>
              <a:off x="2496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2"/>
            <p:cNvSpPr>
              <a:spLocks noChangeShapeType="1"/>
            </p:cNvSpPr>
            <p:nvPr/>
          </p:nvSpPr>
          <p:spPr bwMode="auto">
            <a:xfrm>
              <a:off x="2496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3"/>
            <p:cNvSpPr>
              <a:spLocks noChangeShapeType="1"/>
            </p:cNvSpPr>
            <p:nvPr/>
          </p:nvSpPr>
          <p:spPr bwMode="auto">
            <a:xfrm>
              <a:off x="2448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34"/>
            <p:cNvSpPr txBox="1">
              <a:spLocks noChangeArrowheads="1"/>
            </p:cNvSpPr>
            <p:nvPr/>
          </p:nvSpPr>
          <p:spPr bwMode="auto">
            <a:xfrm>
              <a:off x="2246" y="2976"/>
              <a:ext cx="1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400" b="1"/>
                <a:t>1</a:t>
              </a:r>
            </a:p>
          </p:txBody>
        </p:sp>
        <p:sp>
          <p:nvSpPr>
            <p:cNvPr id="67" name="Line 50"/>
            <p:cNvSpPr>
              <a:spLocks noChangeShapeType="1"/>
            </p:cNvSpPr>
            <p:nvPr/>
          </p:nvSpPr>
          <p:spPr bwMode="auto">
            <a:xfrm>
              <a:off x="2592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51"/>
            <p:cNvSpPr>
              <a:spLocks noChangeShapeType="1"/>
            </p:cNvSpPr>
            <p:nvPr/>
          </p:nvSpPr>
          <p:spPr bwMode="auto">
            <a:xfrm>
              <a:off x="2694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52"/>
            <p:cNvSpPr>
              <a:spLocks noChangeShapeType="1"/>
            </p:cNvSpPr>
            <p:nvPr/>
          </p:nvSpPr>
          <p:spPr bwMode="auto">
            <a:xfrm>
              <a:off x="2797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53"/>
            <p:cNvSpPr>
              <a:spLocks noChangeShapeType="1"/>
            </p:cNvSpPr>
            <p:nvPr/>
          </p:nvSpPr>
          <p:spPr bwMode="auto">
            <a:xfrm>
              <a:off x="2900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>
              <a:off x="3003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55"/>
            <p:cNvSpPr>
              <a:spLocks noChangeShapeType="1"/>
            </p:cNvSpPr>
            <p:nvPr/>
          </p:nvSpPr>
          <p:spPr bwMode="auto">
            <a:xfrm>
              <a:off x="3106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56"/>
            <p:cNvSpPr>
              <a:spLocks noChangeShapeType="1"/>
            </p:cNvSpPr>
            <p:nvPr/>
          </p:nvSpPr>
          <p:spPr bwMode="auto">
            <a:xfrm>
              <a:off x="3209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57"/>
            <p:cNvSpPr>
              <a:spLocks noChangeShapeType="1"/>
            </p:cNvSpPr>
            <p:nvPr/>
          </p:nvSpPr>
          <p:spPr bwMode="auto">
            <a:xfrm>
              <a:off x="3312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77"/>
          <p:cNvGrpSpPr>
            <a:grpSpLocks/>
          </p:cNvGrpSpPr>
          <p:nvPr/>
        </p:nvGrpSpPr>
        <p:grpSpPr bwMode="auto">
          <a:xfrm>
            <a:off x="6477000" y="4953000"/>
            <a:ext cx="1844675" cy="1447800"/>
            <a:chOff x="3494" y="2976"/>
            <a:chExt cx="1162" cy="912"/>
          </a:xfrm>
        </p:grpSpPr>
        <p:sp>
          <p:nvSpPr>
            <p:cNvPr id="76" name="Line 60"/>
            <p:cNvSpPr>
              <a:spLocks noChangeShapeType="1"/>
            </p:cNvSpPr>
            <p:nvPr/>
          </p:nvSpPr>
          <p:spPr bwMode="auto">
            <a:xfrm>
              <a:off x="3744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1"/>
            <p:cNvSpPr>
              <a:spLocks noChangeShapeType="1"/>
            </p:cNvSpPr>
            <p:nvPr/>
          </p:nvSpPr>
          <p:spPr bwMode="auto">
            <a:xfrm>
              <a:off x="3744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2"/>
            <p:cNvSpPr>
              <a:spLocks noChangeShapeType="1"/>
            </p:cNvSpPr>
            <p:nvPr/>
          </p:nvSpPr>
          <p:spPr bwMode="auto">
            <a:xfrm>
              <a:off x="3696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 Box 63"/>
            <p:cNvSpPr txBox="1">
              <a:spLocks noChangeArrowheads="1"/>
            </p:cNvSpPr>
            <p:nvPr/>
          </p:nvSpPr>
          <p:spPr bwMode="auto">
            <a:xfrm>
              <a:off x="3494" y="2976"/>
              <a:ext cx="1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400" b="1"/>
                <a:t>1</a:t>
              </a:r>
            </a:p>
          </p:txBody>
        </p:sp>
        <p:sp>
          <p:nvSpPr>
            <p:cNvPr id="80" name="Line 65"/>
            <p:cNvSpPr>
              <a:spLocks noChangeShapeType="1"/>
            </p:cNvSpPr>
            <p:nvPr/>
          </p:nvSpPr>
          <p:spPr bwMode="auto">
            <a:xfrm>
              <a:off x="4128" y="312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68"/>
            <p:cNvSpPr>
              <a:spLocks noChangeShapeType="1"/>
            </p:cNvSpPr>
            <p:nvPr/>
          </p:nvSpPr>
          <p:spPr bwMode="auto">
            <a:xfrm>
              <a:off x="384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69"/>
            <p:cNvSpPr>
              <a:spLocks noChangeShapeType="1"/>
            </p:cNvSpPr>
            <p:nvPr/>
          </p:nvSpPr>
          <p:spPr bwMode="auto">
            <a:xfrm>
              <a:off x="4512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72"/>
            <p:cNvSpPr>
              <a:spLocks noChangeShapeType="1"/>
            </p:cNvSpPr>
            <p:nvPr/>
          </p:nvSpPr>
          <p:spPr bwMode="auto">
            <a:xfrm>
              <a:off x="3936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73"/>
            <p:cNvSpPr>
              <a:spLocks noChangeShapeType="1"/>
            </p:cNvSpPr>
            <p:nvPr/>
          </p:nvSpPr>
          <p:spPr bwMode="auto">
            <a:xfrm>
              <a:off x="4032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74"/>
            <p:cNvSpPr>
              <a:spLocks noChangeShapeType="1"/>
            </p:cNvSpPr>
            <p:nvPr/>
          </p:nvSpPr>
          <p:spPr bwMode="auto">
            <a:xfrm>
              <a:off x="4224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75"/>
            <p:cNvSpPr>
              <a:spLocks noChangeShapeType="1"/>
            </p:cNvSpPr>
            <p:nvPr/>
          </p:nvSpPr>
          <p:spPr bwMode="auto">
            <a:xfrm>
              <a:off x="432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76"/>
            <p:cNvSpPr>
              <a:spLocks noChangeShapeType="1"/>
            </p:cNvSpPr>
            <p:nvPr/>
          </p:nvSpPr>
          <p:spPr bwMode="auto">
            <a:xfrm>
              <a:off x="4416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" name="Line 81"/>
          <p:cNvSpPr>
            <a:spLocks noChangeShapeType="1"/>
          </p:cNvSpPr>
          <p:nvPr/>
        </p:nvSpPr>
        <p:spPr bwMode="auto">
          <a:xfrm flipV="1">
            <a:off x="1219200" y="5486400"/>
            <a:ext cx="0" cy="91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82"/>
          <p:cNvSpPr>
            <a:spLocks noChangeShapeType="1"/>
          </p:cNvSpPr>
          <p:nvPr/>
        </p:nvSpPr>
        <p:spPr bwMode="auto">
          <a:xfrm flipV="1">
            <a:off x="3733800" y="2667000"/>
            <a:ext cx="0" cy="3733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81"/>
          <p:cNvSpPr>
            <a:spLocks noChangeShapeType="1"/>
          </p:cNvSpPr>
          <p:nvPr/>
        </p:nvSpPr>
        <p:spPr bwMode="auto">
          <a:xfrm flipV="1">
            <a:off x="6629400" y="59436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623" y="787895"/>
            <a:ext cx="4572000" cy="55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19200"/>
                <a:ext cx="8153400" cy="4983163"/>
              </a:xfrm>
            </p:spPr>
            <p:txBody>
              <a:bodyPr/>
              <a:lstStyle/>
              <a:p>
                <a:r>
                  <a:rPr lang="en-US" dirty="0" smtClean="0"/>
                  <a:t>The information gain of an attribute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dirty="0" smtClean="0"/>
                  <a:t> is the expected reduction in entropy caused by partitioning on this attribute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𝐸𝑛𝑡𝑟𝑜𝑝𝑦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Where:</a:t>
                </a:r>
              </a:p>
              <a:p>
                <a:pPr lvl="1"/>
                <a:r>
                  <a:rPr lang="en-US" dirty="0" err="1" smtClean="0">
                    <a:solidFill>
                      <a:srgbClr val="0000FF"/>
                    </a:solidFill>
                    <a:latin typeface="Calibri"/>
                  </a:rPr>
                  <a:t>S</a:t>
                </a:r>
                <a:r>
                  <a:rPr lang="en-US" baseline="-25000" dirty="0" err="1" smtClean="0">
                    <a:solidFill>
                      <a:srgbClr val="0000FF"/>
                    </a:solidFill>
                    <a:latin typeface="Calibri"/>
                  </a:rPr>
                  <a:t>v</a:t>
                </a:r>
                <a:r>
                  <a:rPr lang="en-US" dirty="0" smtClean="0"/>
                  <a:t> is the subset of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</a:t>
                </a:r>
                <a:r>
                  <a:rPr lang="en-US" dirty="0" smtClean="0"/>
                  <a:t> for which attribute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dirty="0" smtClean="0"/>
                  <a:t> has value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v,</a:t>
                </a:r>
                <a:r>
                  <a:rPr lang="en-US" dirty="0" smtClean="0"/>
                  <a:t> and</a:t>
                </a:r>
              </a:p>
              <a:p>
                <a:pPr lvl="1"/>
                <a:r>
                  <a:rPr lang="en-US" dirty="0" smtClean="0"/>
                  <a:t>the entropy of partitioning the data is calculated by </a:t>
                </a:r>
                <a:r>
                  <a:rPr lang="en-US" b="1" dirty="0" smtClean="0"/>
                  <a:t>weighing the entropy of each partition</a:t>
                </a:r>
                <a:r>
                  <a:rPr lang="en-US" dirty="0" smtClean="0"/>
                  <a:t> by its size relative to the original set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Partitions of low entropy (imbalanced splits) lead to high gain</a:t>
                </a:r>
              </a:p>
              <a:p>
                <a:r>
                  <a:rPr lang="en-US" dirty="0" smtClean="0"/>
                  <a:t>Go back to check which of the A, B splits is better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19200"/>
                <a:ext cx="8153400" cy="4983163"/>
              </a:xfrm>
              <a:blipFill>
                <a:blip r:embed="rId3"/>
                <a:stretch>
                  <a:fillRect l="-1047" t="-979" r="-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21867" name="Group 11"/>
          <p:cNvGrpSpPr>
            <a:grpSpLocks/>
          </p:cNvGrpSpPr>
          <p:nvPr/>
        </p:nvGrpSpPr>
        <p:grpSpPr bwMode="auto">
          <a:xfrm>
            <a:off x="6400801" y="-38794"/>
            <a:ext cx="2519363" cy="1319213"/>
            <a:chOff x="4000" y="1392"/>
            <a:chExt cx="1587" cy="831"/>
          </a:xfrm>
        </p:grpSpPr>
        <p:sp>
          <p:nvSpPr>
            <p:cNvPr id="121868" name="Text Box 12"/>
            <p:cNvSpPr txBox="1">
              <a:spLocks noChangeArrowheads="1"/>
            </p:cNvSpPr>
            <p:nvPr/>
          </p:nvSpPr>
          <p:spPr bwMode="auto">
            <a:xfrm>
              <a:off x="4486" y="1392"/>
              <a:ext cx="6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  <a:latin typeface="+mn-lt"/>
                </a:rPr>
                <a:t>Outlook </a:t>
              </a:r>
            </a:p>
          </p:txBody>
        </p:sp>
        <p:sp>
          <p:nvSpPr>
            <p:cNvPr id="121869" name="Text Box 13"/>
            <p:cNvSpPr txBox="1">
              <a:spLocks noChangeArrowheads="1"/>
            </p:cNvSpPr>
            <p:nvPr/>
          </p:nvSpPr>
          <p:spPr bwMode="auto">
            <a:xfrm>
              <a:off x="4480" y="1966"/>
              <a:ext cx="7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66"/>
                  </a:solidFill>
                  <a:latin typeface="+mn-lt"/>
                </a:rPr>
                <a:t>Overcast</a:t>
              </a:r>
              <a:endParaRPr lang="en-US" sz="20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21870" name="Text Box 14"/>
            <p:cNvSpPr txBox="1">
              <a:spLocks noChangeArrowheads="1"/>
            </p:cNvSpPr>
            <p:nvPr/>
          </p:nvSpPr>
          <p:spPr bwMode="auto">
            <a:xfrm>
              <a:off x="5174" y="1971"/>
              <a:ext cx="4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66"/>
                  </a:solidFill>
                  <a:latin typeface="+mn-lt"/>
                </a:rPr>
                <a:t>Rain</a:t>
              </a:r>
              <a:endParaRPr lang="en-US" sz="2000" b="1" dirty="0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121871" name="AutoShape 15"/>
            <p:cNvCxnSpPr>
              <a:cxnSpLocks noChangeShapeType="1"/>
            </p:cNvCxnSpPr>
            <p:nvPr/>
          </p:nvCxnSpPr>
          <p:spPr bwMode="auto">
            <a:xfrm>
              <a:off x="4711" y="1561"/>
              <a:ext cx="564" cy="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872" name="AutoShape 16"/>
            <p:cNvCxnSpPr>
              <a:cxnSpLocks noChangeShapeType="1"/>
              <a:stCxn id="121868" idx="2"/>
              <a:endCxn id="121869" idx="0"/>
            </p:cNvCxnSpPr>
            <p:nvPr/>
          </p:nvCxnSpPr>
          <p:spPr bwMode="auto">
            <a:xfrm flipH="1">
              <a:off x="4832" y="1644"/>
              <a:ext cx="2" cy="3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873" name="Text Box 17"/>
            <p:cNvSpPr txBox="1">
              <a:spLocks noChangeArrowheads="1"/>
            </p:cNvSpPr>
            <p:nvPr/>
          </p:nvSpPr>
          <p:spPr bwMode="auto">
            <a:xfrm>
              <a:off x="4000" y="1966"/>
              <a:ext cx="5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Sunny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121874" name="AutoShape 18"/>
            <p:cNvCxnSpPr>
              <a:cxnSpLocks noChangeShapeType="1"/>
              <a:stCxn id="121868" idx="2"/>
              <a:endCxn id="121873" idx="0"/>
            </p:cNvCxnSpPr>
            <p:nvPr/>
          </p:nvCxnSpPr>
          <p:spPr bwMode="auto">
            <a:xfrm flipH="1">
              <a:off x="4264" y="1644"/>
              <a:ext cx="570" cy="3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152400" y="60528"/>
            <a:ext cx="2438400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1600" dirty="0">
                <a:latin typeface="+mj-lt"/>
              </a:rPr>
              <a:t>High Entropy – High level of Uncertainty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1600" b="1" dirty="0">
                <a:latin typeface="+mj-lt"/>
              </a:rPr>
              <a:t>Low Entropy – No Uncertainty. </a:t>
            </a:r>
          </a:p>
        </p:txBody>
      </p:sp>
    </p:spTree>
    <p:extLst>
      <p:ext uri="{BB962C8B-B14F-4D97-AF65-F5344CB8AC3E}">
        <p14:creationId xmlns:p14="http://schemas.microsoft.com/office/powerpoint/2010/main" val="1287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 play tennis today?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7524" y="1217989"/>
            <a:ext cx="40438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 smtClean="0"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utlook</a:t>
            </a:r>
            <a:r>
              <a:rPr lang="en-US" sz="2400" dirty="0">
                <a:latin typeface="+mn-lt"/>
              </a:rPr>
              <a:t>:	</a:t>
            </a:r>
            <a:r>
              <a:rPr lang="en-US" sz="2400" dirty="0" smtClean="0">
                <a:latin typeface="+mn-lt"/>
              </a:rPr>
              <a:t>S(</a:t>
            </a:r>
            <a:r>
              <a:rPr lang="en-US" sz="2400" dirty="0" err="1" smtClean="0">
                <a:latin typeface="+mn-lt"/>
              </a:rPr>
              <a:t>unny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O(</a:t>
            </a:r>
            <a:r>
              <a:rPr lang="en-US" sz="2400" dirty="0" err="1" smtClean="0">
                <a:latin typeface="+mn-lt"/>
              </a:rPr>
              <a:t>vercast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R(</a:t>
            </a:r>
            <a:r>
              <a:rPr lang="en-US" sz="2400" dirty="0" err="1" smtClean="0">
                <a:latin typeface="+mn-lt"/>
              </a:rPr>
              <a:t>ainy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emperature:</a:t>
            </a: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H(</a:t>
            </a:r>
            <a:r>
              <a:rPr lang="en-US" sz="2400" dirty="0" err="1" smtClean="0">
                <a:latin typeface="+mn-lt"/>
              </a:rPr>
              <a:t>ot</a:t>
            </a:r>
            <a:r>
              <a:rPr lang="en-US" sz="2400" dirty="0" smtClean="0">
                <a:latin typeface="+mn-lt"/>
              </a:rPr>
              <a:t>), 				M(</a:t>
            </a:r>
            <a:r>
              <a:rPr lang="en-US" sz="2400" dirty="0" err="1" smtClean="0">
                <a:latin typeface="+mn-lt"/>
              </a:rPr>
              <a:t>edium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	C(</a:t>
            </a:r>
            <a:r>
              <a:rPr lang="en-US" sz="2400" dirty="0" err="1" smtClean="0">
                <a:latin typeface="+mn-lt"/>
              </a:rPr>
              <a:t>ool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>
                <a:latin typeface="+mn-lt"/>
              </a:rPr>
              <a:t>H</a:t>
            </a:r>
            <a:r>
              <a:rPr lang="en-US" sz="2400" dirty="0">
                <a:latin typeface="+mn-lt"/>
              </a:rPr>
              <a:t>umidity:	</a:t>
            </a:r>
            <a:r>
              <a:rPr lang="en-US" sz="2400" dirty="0" smtClean="0">
                <a:latin typeface="+mn-lt"/>
              </a:rPr>
              <a:t>H(</a:t>
            </a:r>
            <a:r>
              <a:rPr lang="en-US" sz="2400" dirty="0" err="1" smtClean="0">
                <a:latin typeface="+mn-lt"/>
              </a:rPr>
              <a:t>igh</a:t>
            </a:r>
            <a:r>
              <a:rPr lang="en-US" sz="2400" dirty="0" smtClean="0">
                <a:latin typeface="+mn-lt"/>
              </a:rPr>
              <a:t>),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N(</a:t>
            </a:r>
            <a:r>
              <a:rPr lang="en-US" sz="2400" dirty="0" err="1" smtClean="0">
                <a:latin typeface="+mn-lt"/>
              </a:rPr>
              <a:t>ormal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L(</a:t>
            </a:r>
            <a:r>
              <a:rPr lang="en-US" sz="2400" dirty="0" err="1" smtClean="0">
                <a:latin typeface="+mn-lt"/>
              </a:rPr>
              <a:t>ow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>
                <a:latin typeface="+mn-lt"/>
              </a:rPr>
              <a:t>W</a:t>
            </a:r>
            <a:r>
              <a:rPr lang="en-US" sz="2400" dirty="0">
                <a:latin typeface="+mn-lt"/>
              </a:rPr>
              <a:t>ind:	</a:t>
            </a:r>
            <a:r>
              <a:rPr lang="en-US" sz="2400" dirty="0" smtClean="0">
                <a:latin typeface="+mn-lt"/>
              </a:rPr>
              <a:t>S(</a:t>
            </a:r>
            <a:r>
              <a:rPr lang="en-US" sz="2400" dirty="0" err="1" smtClean="0">
                <a:latin typeface="+mn-lt"/>
              </a:rPr>
              <a:t>trong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W(</a:t>
            </a:r>
            <a:r>
              <a:rPr lang="en-US" sz="2400" dirty="0" err="1" smtClean="0">
                <a:latin typeface="+mn-lt"/>
              </a:rPr>
              <a:t>eak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01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 play tennis today?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78373" y="1600200"/>
          <a:ext cx="320390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22414" y="1585310"/>
            <a:ext cx="4694620" cy="3354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 smtClean="0">
                <a:latin typeface="+mn-lt"/>
              </a:rPr>
              <a:t>Current entropy:</a:t>
            </a:r>
          </a:p>
          <a:p>
            <a:r>
              <a:rPr lang="en-US" i="1" dirty="0" smtClean="0">
                <a:latin typeface="+mn-lt"/>
              </a:rPr>
              <a:t>p </a:t>
            </a:r>
            <a:r>
              <a:rPr lang="en-US" dirty="0" smtClean="0">
                <a:latin typeface="+mn-lt"/>
              </a:rPr>
              <a:t> = 9/14</a:t>
            </a:r>
            <a:r>
              <a:rPr lang="en-US" i="1" dirty="0" smtClean="0">
                <a:latin typeface="+mn-lt"/>
              </a:rPr>
              <a:t>  </a:t>
            </a:r>
            <a:br>
              <a:rPr lang="en-US" i="1" dirty="0" smtClean="0">
                <a:latin typeface="+mn-lt"/>
              </a:rPr>
            </a:br>
            <a:r>
              <a:rPr lang="en-US" i="1" dirty="0" smtClean="0">
                <a:latin typeface="+mn-lt"/>
              </a:rPr>
              <a:t>n = </a:t>
            </a:r>
            <a:r>
              <a:rPr lang="en-US" dirty="0" smtClean="0">
                <a:latin typeface="+mn-lt"/>
              </a:rPr>
              <a:t>5/14</a:t>
            </a:r>
          </a:p>
          <a:p>
            <a:r>
              <a:rPr lang="en-US" i="1" dirty="0" smtClean="0">
                <a:latin typeface="+mn-lt"/>
              </a:rPr>
              <a:t/>
            </a:r>
            <a:br>
              <a:rPr lang="en-US" i="1" dirty="0" smtClean="0">
                <a:latin typeface="+mn-lt"/>
              </a:rPr>
            </a:br>
            <a:r>
              <a:rPr lang="en-US" i="1" dirty="0" smtClean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(Y)</a:t>
            </a:r>
            <a:r>
              <a:rPr lang="en-US" i="1" dirty="0" smtClean="0">
                <a:latin typeface="+mn-lt"/>
              </a:rPr>
              <a:t> = </a:t>
            </a:r>
            <a:br>
              <a:rPr lang="en-US" i="1" dirty="0" smtClean="0">
                <a:latin typeface="+mn-lt"/>
              </a:rPr>
            </a:br>
            <a:r>
              <a:rPr lang="en-US" dirty="0" smtClean="0">
                <a:latin typeface="+mn-lt"/>
                <a:cs typeface="Helvetica"/>
              </a:rPr>
              <a:t>−(9</a:t>
            </a:r>
            <a:r>
              <a:rPr lang="en-US" dirty="0">
                <a:latin typeface="+mn-lt"/>
                <a:cs typeface="Helvetica"/>
              </a:rPr>
              <a:t>/</a:t>
            </a:r>
            <a:r>
              <a:rPr lang="en-US" dirty="0" smtClean="0">
                <a:latin typeface="+mn-lt"/>
                <a:cs typeface="Helvetica"/>
              </a:rPr>
              <a:t>14) </a:t>
            </a:r>
            <a:r>
              <a:rPr lang="en-US" dirty="0">
                <a:latin typeface="+mn-lt"/>
                <a:cs typeface="Helvetica"/>
              </a:rPr>
              <a:t>log</a:t>
            </a:r>
            <a:r>
              <a:rPr lang="en-US" baseline="-25000" dirty="0">
                <a:latin typeface="+mn-lt"/>
                <a:cs typeface="Helvetica"/>
              </a:rPr>
              <a:t>2</a:t>
            </a:r>
            <a:r>
              <a:rPr lang="en-US" dirty="0">
                <a:latin typeface="+mn-lt"/>
                <a:cs typeface="Helvetica"/>
              </a:rPr>
              <a:t>(9/14</a:t>
            </a:r>
            <a:r>
              <a:rPr lang="en-US" dirty="0" smtClean="0">
                <a:latin typeface="+mn-lt"/>
                <a:cs typeface="Helvetica"/>
              </a:rPr>
              <a:t>)  		    −(5</a:t>
            </a:r>
            <a:r>
              <a:rPr lang="en-US" dirty="0">
                <a:latin typeface="+mn-lt"/>
                <a:cs typeface="Helvetica"/>
              </a:rPr>
              <a:t>/</a:t>
            </a:r>
            <a:r>
              <a:rPr lang="en-US" dirty="0" smtClean="0">
                <a:latin typeface="+mn-lt"/>
                <a:cs typeface="Helvetica"/>
              </a:rPr>
              <a:t>14) </a:t>
            </a:r>
            <a:r>
              <a:rPr lang="en-US" dirty="0">
                <a:latin typeface="+mn-lt"/>
                <a:cs typeface="Helvetica"/>
              </a:rPr>
              <a:t>log</a:t>
            </a:r>
            <a:r>
              <a:rPr lang="en-US" baseline="-25000" dirty="0">
                <a:latin typeface="+mn-lt"/>
                <a:cs typeface="Helvetica"/>
              </a:rPr>
              <a:t>2</a:t>
            </a:r>
            <a:r>
              <a:rPr lang="en-US" dirty="0">
                <a:latin typeface="+mn-lt"/>
                <a:cs typeface="Helvetica"/>
              </a:rPr>
              <a:t>(5/14) </a:t>
            </a:r>
          </a:p>
          <a:p>
            <a:r>
              <a:rPr lang="en-US" i="1" dirty="0" smtClean="0">
                <a:latin typeface="+mn-lt"/>
              </a:rPr>
              <a:t>  	  </a:t>
            </a:r>
            <a:r>
              <a:rPr lang="en-US" dirty="0">
                <a:solidFill>
                  <a:srgbClr val="3366FF"/>
                </a:solidFill>
                <a:latin typeface="+mn-lt"/>
                <a:cs typeface="Helvetica"/>
                <a:sym typeface="Symbol" pitchFamily="18" charset="2"/>
              </a:rPr>
              <a:t></a:t>
            </a:r>
            <a:r>
              <a:rPr lang="en-US" dirty="0">
                <a:solidFill>
                  <a:srgbClr val="3366FF"/>
                </a:solidFill>
                <a:latin typeface="+mn-lt"/>
                <a:cs typeface="Helvetica"/>
              </a:rPr>
              <a:t> 0.94</a:t>
            </a:r>
          </a:p>
          <a:p>
            <a:endParaRPr lang="en-US" sz="18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36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Gain: Outlook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5421" y="1241315"/>
            <a:ext cx="5088758" cy="4801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Outlook</a:t>
            </a:r>
            <a:r>
              <a:rPr lang="en-US" sz="2400" b="1" dirty="0" smtClean="0">
                <a:latin typeface="+mn-lt"/>
              </a:rPr>
              <a:t> = sunny: </a:t>
            </a:r>
            <a:br>
              <a:rPr lang="en-US" sz="2400" b="1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</a:t>
            </a:r>
            <a:r>
              <a:rPr lang="en-US" sz="2400" i="1" dirty="0" smtClean="0">
                <a:latin typeface="+mn-lt"/>
              </a:rPr>
              <a:t>p = 2/5     n = 3/5</a:t>
            </a:r>
            <a:r>
              <a:rPr lang="en-US" sz="2400" i="1" dirty="0">
                <a:latin typeface="+mn-lt"/>
              </a:rPr>
              <a:t>	</a:t>
            </a:r>
            <a:r>
              <a:rPr lang="en-US" sz="2400" b="1" dirty="0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S </a:t>
            </a:r>
            <a:r>
              <a:rPr lang="en-US" sz="2400" b="1" dirty="0" smtClean="0">
                <a:latin typeface="+mn-lt"/>
              </a:rPr>
              <a:t>= 0.971</a:t>
            </a:r>
            <a:r>
              <a:rPr lang="en-US" sz="2400" i="1" dirty="0">
                <a:latin typeface="+mn-lt"/>
              </a:rPr>
              <a:t/>
            </a:r>
            <a:br>
              <a:rPr lang="en-US" sz="2400" i="1" dirty="0">
                <a:latin typeface="+mn-lt"/>
              </a:rPr>
            </a:br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Outlook</a:t>
            </a:r>
            <a:r>
              <a:rPr lang="en-US" sz="2400" b="1" dirty="0" smtClean="0">
                <a:latin typeface="+mn-lt"/>
              </a:rPr>
              <a:t> = overcast:</a:t>
            </a:r>
            <a:endParaRPr lang="en-US" sz="2400" b="1" i="1" dirty="0" smtClean="0">
              <a:latin typeface="+mn-lt"/>
            </a:endParaRPr>
          </a:p>
          <a:p>
            <a:r>
              <a:rPr lang="en-US" sz="2400" i="1" dirty="0" smtClean="0">
                <a:latin typeface="+mn-lt"/>
              </a:rPr>
              <a:t>	p = 4/4     n = 0		</a:t>
            </a:r>
            <a:r>
              <a:rPr lang="en-US" sz="2400" b="1" dirty="0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o</a:t>
            </a:r>
            <a:r>
              <a:rPr lang="en-US" sz="2400" b="1" dirty="0" smtClean="0">
                <a:latin typeface="+mn-lt"/>
              </a:rPr>
              <a:t>= 0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solidFill>
                  <a:srgbClr val="FF9900"/>
                </a:solidFill>
                <a:latin typeface="+mn-lt"/>
              </a:rPr>
              <a:t>Outlook</a:t>
            </a:r>
            <a:r>
              <a:rPr lang="en-US" sz="2400" b="1" dirty="0">
                <a:latin typeface="+mn-lt"/>
              </a:rPr>
              <a:t> = </a:t>
            </a:r>
            <a:r>
              <a:rPr lang="en-US" sz="2400" b="1" dirty="0" smtClean="0">
                <a:latin typeface="+mn-lt"/>
              </a:rPr>
              <a:t>rainy:</a:t>
            </a:r>
            <a:endParaRPr lang="en-US" sz="2400" b="1" i="1" dirty="0">
              <a:latin typeface="+mn-lt"/>
            </a:endParaRPr>
          </a:p>
          <a:p>
            <a:r>
              <a:rPr lang="en-US" sz="2400" i="1" dirty="0">
                <a:latin typeface="+mn-lt"/>
              </a:rPr>
              <a:t>	p = </a:t>
            </a:r>
            <a:r>
              <a:rPr lang="en-US" sz="2400" i="1" dirty="0" smtClean="0">
                <a:latin typeface="+mn-lt"/>
              </a:rPr>
              <a:t>3/5     </a:t>
            </a:r>
            <a:r>
              <a:rPr lang="en-US" sz="2400" i="1" dirty="0">
                <a:latin typeface="+mn-lt"/>
              </a:rPr>
              <a:t>n = </a:t>
            </a:r>
            <a:r>
              <a:rPr lang="en-US" sz="2400" i="1" dirty="0" smtClean="0">
                <a:latin typeface="+mn-lt"/>
              </a:rPr>
              <a:t>2/5	</a:t>
            </a:r>
            <a:r>
              <a:rPr lang="en-US" sz="2400" b="1" dirty="0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R </a:t>
            </a:r>
            <a:r>
              <a:rPr lang="en-US" sz="2400" b="1" dirty="0" smtClean="0">
                <a:latin typeface="+mn-lt"/>
              </a:rPr>
              <a:t>= 0.971</a:t>
            </a:r>
            <a:br>
              <a:rPr lang="en-US" sz="2400" b="1" dirty="0" smtClean="0">
                <a:latin typeface="+mn-lt"/>
              </a:rPr>
            </a:b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Expected entropy: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(5/14)×0.971 + (4/14)×0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+ </a:t>
            </a:r>
            <a:r>
              <a:rPr lang="en-US" sz="2400" dirty="0">
                <a:latin typeface="+mn-lt"/>
              </a:rPr>
              <a:t>(5/14</a:t>
            </a:r>
            <a:r>
              <a:rPr lang="en-US" sz="2400" dirty="0" smtClean="0">
                <a:latin typeface="+mn-lt"/>
              </a:rPr>
              <a:t>)×0.971 = </a:t>
            </a:r>
            <a:r>
              <a:rPr lang="en-US" sz="2400" b="1" dirty="0" smtClean="0">
                <a:latin typeface="+mn-lt"/>
              </a:rPr>
              <a:t>0.694</a:t>
            </a:r>
            <a:br>
              <a:rPr lang="en-US" sz="2400" b="1" dirty="0" smtClean="0">
                <a:latin typeface="+mn-lt"/>
              </a:rPr>
            </a:b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Information gain: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0.940 – 0.694 </a:t>
            </a:r>
            <a:r>
              <a:rPr lang="en-US" sz="2400" b="1" dirty="0" smtClean="0">
                <a:latin typeface="+mn-lt"/>
              </a:rPr>
              <a:t>= 0.246</a:t>
            </a:r>
          </a:p>
        </p:txBody>
      </p:sp>
    </p:spTree>
    <p:extLst>
      <p:ext uri="{BB962C8B-B14F-4D97-AF65-F5344CB8AC3E}">
        <p14:creationId xmlns:p14="http://schemas.microsoft.com/office/powerpoint/2010/main" val="61070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Gain: </a:t>
            </a:r>
            <a:r>
              <a:rPr lang="en-US" dirty="0" smtClean="0"/>
              <a:t>Humidity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241315"/>
            <a:ext cx="5088758" cy="40626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Humidity</a:t>
            </a:r>
            <a:r>
              <a:rPr lang="en-US" sz="2400" b="1" dirty="0" smtClean="0">
                <a:latin typeface="+mn-lt"/>
              </a:rPr>
              <a:t> = high: </a:t>
            </a:r>
            <a:br>
              <a:rPr lang="en-US" sz="2400" b="1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</a:t>
            </a:r>
            <a:r>
              <a:rPr lang="en-US" sz="2400" i="1" dirty="0" smtClean="0">
                <a:latin typeface="+mn-lt"/>
              </a:rPr>
              <a:t>p = 3/7     n = 4/7</a:t>
            </a:r>
            <a:r>
              <a:rPr lang="en-US" sz="2400" i="1" dirty="0">
                <a:latin typeface="+mn-lt"/>
              </a:rPr>
              <a:t>	</a:t>
            </a:r>
            <a:r>
              <a:rPr lang="en-US" sz="2400" b="1" dirty="0" err="1" smtClean="0">
                <a:latin typeface="+mn-lt"/>
              </a:rPr>
              <a:t>H</a:t>
            </a:r>
            <a:r>
              <a:rPr lang="en-US" sz="2400" b="1" baseline="-25000" dirty="0" err="1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= 0.985</a:t>
            </a:r>
            <a:r>
              <a:rPr lang="en-US" sz="2400" i="1" dirty="0">
                <a:latin typeface="+mn-lt"/>
              </a:rPr>
              <a:t/>
            </a:r>
            <a:br>
              <a:rPr lang="en-US" sz="2400" i="1" dirty="0">
                <a:latin typeface="+mn-lt"/>
              </a:rPr>
            </a:br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Humidity</a:t>
            </a:r>
            <a:r>
              <a:rPr lang="en-US" sz="2400" b="1" dirty="0" smtClean="0">
                <a:latin typeface="+mn-lt"/>
              </a:rPr>
              <a:t> = Normal:</a:t>
            </a:r>
            <a:endParaRPr lang="en-US" sz="2400" b="1" i="1" dirty="0" smtClean="0">
              <a:latin typeface="+mn-lt"/>
            </a:endParaRPr>
          </a:p>
          <a:p>
            <a:r>
              <a:rPr lang="en-US" sz="2400" i="1" dirty="0" smtClean="0">
                <a:latin typeface="+mn-lt"/>
              </a:rPr>
              <a:t>	p = 6/7     n = 1/7	</a:t>
            </a:r>
            <a:r>
              <a:rPr lang="en-US" sz="2400" b="1" dirty="0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o</a:t>
            </a:r>
            <a:r>
              <a:rPr lang="en-US" sz="2400" b="1" dirty="0" smtClean="0">
                <a:latin typeface="+mn-lt"/>
              </a:rPr>
              <a:t>= 0.592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Expected entropy: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      </a:t>
            </a:r>
            <a:r>
              <a:rPr lang="en-US" sz="2400" dirty="0" smtClean="0">
                <a:latin typeface="+mn-lt"/>
              </a:rPr>
              <a:t>(7/14)×0.985 + (7/14)×0.592= </a:t>
            </a:r>
            <a:r>
              <a:rPr lang="en-US" sz="2400" b="1" dirty="0" smtClean="0">
                <a:latin typeface="+mn-lt"/>
              </a:rPr>
              <a:t>0.7785</a:t>
            </a:r>
            <a:br>
              <a:rPr lang="en-US" sz="2400" b="1" dirty="0" smtClean="0">
                <a:latin typeface="+mn-lt"/>
              </a:rPr>
            </a:b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Information gain: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0.940 – </a:t>
            </a:r>
            <a:r>
              <a:rPr lang="en-US" sz="2400" dirty="0" smtClean="0">
                <a:latin typeface="+mn-lt"/>
              </a:rPr>
              <a:t>0.7785 </a:t>
            </a:r>
            <a:r>
              <a:rPr lang="en-US" sz="2400" b="1" dirty="0" smtClean="0">
                <a:latin typeface="+mn-lt"/>
              </a:rPr>
              <a:t>= 0.1515</a:t>
            </a:r>
          </a:p>
        </p:txBody>
      </p:sp>
    </p:spTree>
    <p:extLst>
      <p:ext uri="{BB962C8B-B14F-4D97-AF65-F5344CB8AC3E}">
        <p14:creationId xmlns:p14="http://schemas.microsoft.com/office/powerpoint/2010/main" val="369442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Earlier, we </a:t>
            </a:r>
            <a:r>
              <a:rPr lang="en-US" sz="2200" dirty="0"/>
              <a:t>decoupled the generation of the feature space from the learning.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Argued that we can map the given examples into another space, in which the target functions are linearly separable. 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Do we always want to do it?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How do we determine what are good mappings?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The study of </a:t>
            </a:r>
            <a:r>
              <a:rPr lang="en-US" sz="2200" dirty="0">
                <a:solidFill>
                  <a:srgbClr val="FF3300"/>
                </a:solidFill>
              </a:rPr>
              <a:t>decision trees</a:t>
            </a:r>
            <a:r>
              <a:rPr lang="en-US" sz="2200" dirty="0"/>
              <a:t> may shed some light on this.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Learning is done directly from the given data representation.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 algorithm ``transforms” the data itself.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5439" name="Text Box 31"/>
          <p:cNvSpPr txBox="1">
            <a:spLocks noChangeArrowheads="1"/>
          </p:cNvSpPr>
          <p:nvPr/>
        </p:nvSpPr>
        <p:spPr bwMode="auto">
          <a:xfrm>
            <a:off x="5410200" y="2819400"/>
            <a:ext cx="324075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latin typeface="+mj-lt"/>
              </a:rPr>
              <a:t>Think about the Badges problem</a:t>
            </a:r>
            <a:endParaRPr lang="en-US" sz="1800" dirty="0">
              <a:latin typeface="+mj-lt"/>
            </a:endParaRPr>
          </a:p>
        </p:txBody>
      </p:sp>
      <p:grpSp>
        <p:nvGrpSpPr>
          <p:cNvPr id="145460" name="Group 52"/>
          <p:cNvGrpSpPr>
            <a:grpSpLocks/>
          </p:cNvGrpSpPr>
          <p:nvPr/>
        </p:nvGrpSpPr>
        <p:grpSpPr bwMode="auto">
          <a:xfrm>
            <a:off x="7346733" y="4724400"/>
            <a:ext cx="1525587" cy="1676400"/>
            <a:chOff x="4559" y="0"/>
            <a:chExt cx="961" cy="1056"/>
          </a:xfrm>
        </p:grpSpPr>
        <p:sp>
          <p:nvSpPr>
            <p:cNvPr id="145440" name="Oval 32"/>
            <p:cNvSpPr>
              <a:spLocks noChangeArrowheads="1"/>
            </p:cNvSpPr>
            <p:nvPr/>
          </p:nvSpPr>
          <p:spPr bwMode="auto">
            <a:xfrm>
              <a:off x="5236" y="656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Oval 33"/>
            <p:cNvSpPr>
              <a:spLocks noChangeArrowheads="1"/>
            </p:cNvSpPr>
            <p:nvPr/>
          </p:nvSpPr>
          <p:spPr bwMode="auto">
            <a:xfrm>
              <a:off x="5290" y="563"/>
              <a:ext cx="32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2" name="Oval 34"/>
            <p:cNvSpPr>
              <a:spLocks noChangeArrowheads="1"/>
            </p:cNvSpPr>
            <p:nvPr/>
          </p:nvSpPr>
          <p:spPr bwMode="auto">
            <a:xfrm>
              <a:off x="5184" y="735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3" name="Oval 35"/>
            <p:cNvSpPr>
              <a:spLocks noChangeArrowheads="1"/>
            </p:cNvSpPr>
            <p:nvPr/>
          </p:nvSpPr>
          <p:spPr bwMode="auto">
            <a:xfrm>
              <a:off x="5116" y="793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4" name="Oval 36"/>
            <p:cNvSpPr>
              <a:spLocks noChangeArrowheads="1"/>
            </p:cNvSpPr>
            <p:nvPr/>
          </p:nvSpPr>
          <p:spPr bwMode="auto">
            <a:xfrm>
              <a:off x="5009" y="831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Oval 37"/>
            <p:cNvSpPr>
              <a:spLocks noChangeArrowheads="1"/>
            </p:cNvSpPr>
            <p:nvPr/>
          </p:nvSpPr>
          <p:spPr bwMode="auto">
            <a:xfrm>
              <a:off x="4954" y="803"/>
              <a:ext cx="31" cy="4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Oval 38"/>
            <p:cNvSpPr>
              <a:spLocks noChangeArrowheads="1"/>
            </p:cNvSpPr>
            <p:nvPr/>
          </p:nvSpPr>
          <p:spPr bwMode="auto">
            <a:xfrm>
              <a:off x="4910" y="766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Oval 39"/>
            <p:cNvSpPr>
              <a:spLocks noChangeArrowheads="1"/>
            </p:cNvSpPr>
            <p:nvPr/>
          </p:nvSpPr>
          <p:spPr bwMode="auto">
            <a:xfrm>
              <a:off x="4855" y="690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Oval 40"/>
            <p:cNvSpPr>
              <a:spLocks noChangeArrowheads="1"/>
            </p:cNvSpPr>
            <p:nvPr/>
          </p:nvSpPr>
          <p:spPr bwMode="auto">
            <a:xfrm>
              <a:off x="4628" y="244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Oval 41"/>
            <p:cNvSpPr>
              <a:spLocks noChangeArrowheads="1"/>
            </p:cNvSpPr>
            <p:nvPr/>
          </p:nvSpPr>
          <p:spPr bwMode="auto">
            <a:xfrm>
              <a:off x="4756" y="481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Oval 42"/>
            <p:cNvSpPr>
              <a:spLocks noChangeArrowheads="1"/>
            </p:cNvSpPr>
            <p:nvPr/>
          </p:nvSpPr>
          <p:spPr bwMode="auto">
            <a:xfrm>
              <a:off x="5371" y="330"/>
              <a:ext cx="32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Oval 43"/>
            <p:cNvSpPr>
              <a:spLocks noChangeArrowheads="1"/>
            </p:cNvSpPr>
            <p:nvPr/>
          </p:nvSpPr>
          <p:spPr bwMode="auto">
            <a:xfrm>
              <a:off x="5463" y="0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Oval 44"/>
            <p:cNvSpPr>
              <a:spLocks noChangeArrowheads="1"/>
            </p:cNvSpPr>
            <p:nvPr/>
          </p:nvSpPr>
          <p:spPr bwMode="auto">
            <a:xfrm>
              <a:off x="4560" y="7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Text Box 45"/>
            <p:cNvSpPr txBox="1">
              <a:spLocks noChangeArrowheads="1"/>
            </p:cNvSpPr>
            <p:nvPr/>
          </p:nvSpPr>
          <p:spPr bwMode="auto">
            <a:xfrm>
              <a:off x="5232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>
                  <a:latin typeface="Arial" pitchFamily="34" charset="0"/>
                </a:rPr>
                <a:t>x</a:t>
              </a:r>
            </a:p>
          </p:txBody>
        </p:sp>
        <p:sp>
          <p:nvSpPr>
            <p:cNvPr id="145455" name="Text Box 47"/>
            <p:cNvSpPr txBox="1">
              <a:spLocks noChangeArrowheads="1"/>
            </p:cNvSpPr>
            <p:nvPr/>
          </p:nvSpPr>
          <p:spPr bwMode="auto">
            <a:xfrm>
              <a:off x="4997" y="0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>
                  <a:latin typeface="Arial" pitchFamily="34" charset="0"/>
                </a:rPr>
                <a:t>x</a:t>
              </a:r>
              <a:r>
                <a:rPr lang="en-US" baseline="30000"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5457" name="Line 49"/>
            <p:cNvSpPr>
              <a:spLocks noChangeShapeType="1"/>
            </p:cNvSpPr>
            <p:nvPr/>
          </p:nvSpPr>
          <p:spPr bwMode="auto">
            <a:xfrm>
              <a:off x="5040" y="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5458" name="Line 50"/>
            <p:cNvSpPr>
              <a:spLocks noChangeShapeType="1"/>
            </p:cNvSpPr>
            <p:nvPr/>
          </p:nvSpPr>
          <p:spPr bwMode="auto">
            <a:xfrm rot="-4868612">
              <a:off x="5038" y="130"/>
              <a:ext cx="1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5459" name="Line 51"/>
            <p:cNvSpPr>
              <a:spLocks noChangeShapeType="1"/>
            </p:cNvSpPr>
            <p:nvPr/>
          </p:nvSpPr>
          <p:spPr bwMode="auto">
            <a:xfrm rot="16200000">
              <a:off x="5039" y="337"/>
              <a:ext cx="1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410200" y="3657600"/>
            <a:ext cx="3599512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latin typeface="+mj-lt"/>
              </a:rPr>
              <a:t>What’s the best learning algorithm? </a:t>
            </a:r>
          </a:p>
        </p:txBody>
      </p:sp>
    </p:spTree>
    <p:extLst>
      <p:ext uri="{BB962C8B-B14F-4D97-AF65-F5344CB8AC3E}">
        <p14:creationId xmlns:p14="http://schemas.microsoft.com/office/powerpoint/2010/main" val="16842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9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feature to split on?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5421" y="1241315"/>
            <a:ext cx="5088758" cy="25853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 smtClean="0">
                <a:latin typeface="+mn-lt"/>
              </a:rPr>
              <a:t>Information gain: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Outlook:  0.246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	Humidity: 0.151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	Wind: 0.048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	Temperature: 0.029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→ Split on Outlook</a:t>
            </a:r>
          </a:p>
        </p:txBody>
      </p:sp>
    </p:spTree>
    <p:extLst>
      <p:ext uri="{BB962C8B-B14F-4D97-AF65-F5344CB8AC3E}">
        <p14:creationId xmlns:p14="http://schemas.microsoft.com/office/powerpoint/2010/main" val="36039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(III)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2460625" y="1550988"/>
            <a:ext cx="1103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+mj-lt"/>
              </a:rPr>
              <a:t>Outlook </a:t>
            </a:r>
          </a:p>
        </p:txBody>
      </p:sp>
      <p:cxnSp>
        <p:nvCxnSpPr>
          <p:cNvPr id="64541" name="AutoShape 29"/>
          <p:cNvCxnSpPr>
            <a:cxnSpLocks noChangeShapeType="1"/>
            <a:stCxn id="64534" idx="2"/>
          </p:cNvCxnSpPr>
          <p:nvPr/>
        </p:nvCxnSpPr>
        <p:spPr bwMode="auto">
          <a:xfrm>
            <a:off x="3012219" y="1951098"/>
            <a:ext cx="1608994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42" name="AutoShape 30"/>
          <p:cNvCxnSpPr>
            <a:cxnSpLocks noChangeShapeType="1"/>
            <a:stCxn id="64534" idx="2"/>
          </p:cNvCxnSpPr>
          <p:nvPr/>
        </p:nvCxnSpPr>
        <p:spPr bwMode="auto">
          <a:xfrm>
            <a:off x="3012219" y="1951098"/>
            <a:ext cx="54831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5715000" y="1191161"/>
            <a:ext cx="32286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2000" dirty="0" err="1">
                <a:solidFill>
                  <a:srgbClr val="0000FF"/>
                </a:solidFill>
                <a:latin typeface="+mj-lt"/>
              </a:rPr>
              <a:t>S,Humidity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)=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0.151</a:t>
            </a:r>
          </a:p>
          <a:p>
            <a:pPr>
              <a:buSzTx/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</a:rPr>
              <a:t>S,Wind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) = 0.048</a:t>
            </a:r>
          </a:p>
          <a:p>
            <a:pPr>
              <a:buSzTx/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</a:rPr>
              <a:t>S,Temperature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) = 0.029</a:t>
            </a:r>
          </a:p>
          <a:p>
            <a:pPr>
              <a:buSzTx/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</a:rPr>
              <a:t>S,Outlook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) =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0.246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4563" name="AutoShape 51"/>
          <p:cNvCxnSpPr>
            <a:cxnSpLocks noChangeShapeType="1"/>
            <a:stCxn id="64534" idx="2"/>
          </p:cNvCxnSpPr>
          <p:nvPr/>
        </p:nvCxnSpPr>
        <p:spPr bwMode="auto">
          <a:xfrm flipH="1">
            <a:off x="1549400" y="1951098"/>
            <a:ext cx="1462819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58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(III)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2460625" y="1550988"/>
            <a:ext cx="1103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+mj-lt"/>
              </a:rPr>
              <a:t>Outlook </a:t>
            </a:r>
          </a:p>
        </p:txBody>
      </p:sp>
      <p:cxnSp>
        <p:nvCxnSpPr>
          <p:cNvPr id="64541" name="AutoShape 29"/>
          <p:cNvCxnSpPr>
            <a:cxnSpLocks noChangeShapeType="1"/>
            <a:stCxn id="64534" idx="2"/>
          </p:cNvCxnSpPr>
          <p:nvPr/>
        </p:nvCxnSpPr>
        <p:spPr bwMode="auto">
          <a:xfrm>
            <a:off x="3012219" y="1951098"/>
            <a:ext cx="1608994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42" name="AutoShape 30"/>
          <p:cNvCxnSpPr>
            <a:cxnSpLocks noChangeShapeType="1"/>
            <a:stCxn id="64534" idx="2"/>
          </p:cNvCxnSpPr>
          <p:nvPr/>
        </p:nvCxnSpPr>
        <p:spPr bwMode="auto">
          <a:xfrm>
            <a:off x="3012219" y="1951098"/>
            <a:ext cx="54831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63" name="AutoShape 51"/>
          <p:cNvCxnSpPr>
            <a:cxnSpLocks noChangeShapeType="1"/>
            <a:stCxn id="64534" idx="2"/>
          </p:cNvCxnSpPr>
          <p:nvPr/>
        </p:nvCxnSpPr>
        <p:spPr bwMode="auto">
          <a:xfrm flipH="1">
            <a:off x="1549400" y="1951098"/>
            <a:ext cx="1462819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838200" y="2803525"/>
            <a:ext cx="4467225" cy="1539875"/>
            <a:chOff x="838200" y="2803525"/>
            <a:chExt cx="4467225" cy="1539875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444750" y="2803525"/>
              <a:ext cx="1270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186238" y="2803525"/>
              <a:ext cx="7350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382838" y="3200400"/>
              <a:ext cx="12414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852863" y="3201988"/>
              <a:ext cx="14525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106863" y="3565525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3+,2-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041400" y="2803525"/>
              <a:ext cx="962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838200" y="3200400"/>
              <a:ext cx="13112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A50021"/>
                  </a:solidFill>
                </a:rPr>
                <a:t>1,2,8,9,11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551113" y="3565525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033463" y="3565525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2+,3-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665413" y="3946525"/>
              <a:ext cx="636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244600" y="3946525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?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289425" y="3946525"/>
              <a:ext cx="4095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? </a:t>
              </a:r>
            </a:p>
          </p:txBody>
        </p:sp>
      </p:grpSp>
      <p:graphicFrame>
        <p:nvGraphicFramePr>
          <p:cNvPr id="43" name="Content Placeholder 5"/>
          <p:cNvGraphicFramePr>
            <a:graphicFrameLocks/>
          </p:cNvGraphicFramePr>
          <p:nvPr>
            <p:extLst/>
          </p:nvPr>
        </p:nvGraphicFramePr>
        <p:xfrm>
          <a:off x="5943600" y="1409610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1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(III)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38200" y="1550988"/>
            <a:ext cx="4467225" cy="2792412"/>
            <a:chOff x="838200" y="1550988"/>
            <a:chExt cx="4467225" cy="2792412"/>
          </a:xfrm>
        </p:grpSpPr>
        <p:grpSp>
          <p:nvGrpSpPr>
            <p:cNvPr id="8" name="Group 7"/>
            <p:cNvGrpSpPr/>
            <p:nvPr/>
          </p:nvGrpSpPr>
          <p:grpSpPr>
            <a:xfrm>
              <a:off x="1549400" y="1550988"/>
              <a:ext cx="3071813" cy="1252537"/>
              <a:chOff x="1549400" y="1550988"/>
              <a:chExt cx="3071813" cy="1252537"/>
            </a:xfrm>
          </p:grpSpPr>
          <p:sp>
            <p:nvSpPr>
              <p:cNvPr id="64534" name="Text Box 22"/>
              <p:cNvSpPr txBox="1">
                <a:spLocks noChangeArrowheads="1"/>
              </p:cNvSpPr>
              <p:nvPr/>
            </p:nvSpPr>
            <p:spPr bwMode="auto">
              <a:xfrm>
                <a:off x="2460625" y="1550988"/>
                <a:ext cx="11031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FF"/>
                    </a:solidFill>
                    <a:latin typeface="+mj-lt"/>
                  </a:rPr>
                  <a:t>Outlook </a:t>
                </a:r>
              </a:p>
            </p:txBody>
          </p:sp>
          <p:cxnSp>
            <p:nvCxnSpPr>
              <p:cNvPr id="64541" name="AutoShape 29"/>
              <p:cNvCxnSpPr>
                <a:cxnSpLocks noChangeShapeType="1"/>
                <a:stCxn id="64534" idx="2"/>
              </p:cNvCxnSpPr>
              <p:nvPr/>
            </p:nvCxnSpPr>
            <p:spPr bwMode="auto">
              <a:xfrm>
                <a:off x="3012219" y="1951098"/>
                <a:ext cx="1608994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542" name="AutoShape 30"/>
              <p:cNvCxnSpPr>
                <a:cxnSpLocks noChangeShapeType="1"/>
                <a:stCxn id="64534" idx="2"/>
              </p:cNvCxnSpPr>
              <p:nvPr/>
            </p:nvCxnSpPr>
            <p:spPr bwMode="auto">
              <a:xfrm>
                <a:off x="3012219" y="1951098"/>
                <a:ext cx="54831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563" name="AutoShape 51"/>
              <p:cNvCxnSpPr>
                <a:cxnSpLocks noChangeShapeType="1"/>
                <a:stCxn id="64534" idx="2"/>
              </p:cNvCxnSpPr>
              <p:nvPr/>
            </p:nvCxnSpPr>
            <p:spPr bwMode="auto">
              <a:xfrm flipH="1">
                <a:off x="1549400" y="1951098"/>
                <a:ext cx="1462819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838200" y="2803525"/>
              <a:ext cx="4467225" cy="1539875"/>
              <a:chOff x="838200" y="2803525"/>
              <a:chExt cx="4467225" cy="1539875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2444750" y="2803525"/>
                <a:ext cx="12700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Overcast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4186238" y="2803525"/>
                <a:ext cx="73501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Rain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2382838" y="3200400"/>
                <a:ext cx="12414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3,7,12,13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3852863" y="3201988"/>
                <a:ext cx="145256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4,5,6,10,14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410686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3+,2-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1041400" y="2803525"/>
                <a:ext cx="9620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Sunny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838200" y="3200400"/>
                <a:ext cx="13112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A50021"/>
                    </a:solidFill>
                  </a:rPr>
                  <a:t>1,2,8,9,11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255111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4+,0-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103346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2+,3-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2665413" y="3946525"/>
                <a:ext cx="63658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1244600" y="3946525"/>
                <a:ext cx="3397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?</a:t>
                </a: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4289425" y="3946525"/>
                <a:ext cx="4095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? </a:t>
                </a:r>
              </a:p>
            </p:txBody>
          </p:sp>
        </p:grpSp>
      </p:grp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1428776" y="4648200"/>
            <a:ext cx="41338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solidFill>
                  <a:srgbClr val="000066"/>
                </a:solidFill>
                <a:latin typeface="+mj-lt"/>
              </a:rPr>
              <a:t>Continue until:</a:t>
            </a:r>
          </a:p>
          <a:p>
            <a:pPr>
              <a:buSzTx/>
              <a:buFontTx/>
              <a:buChar char="•"/>
            </a:pPr>
            <a:r>
              <a:rPr lang="en-US" sz="1800" dirty="0">
                <a:solidFill>
                  <a:srgbClr val="000066"/>
                </a:solidFill>
                <a:latin typeface="+mj-lt"/>
              </a:rPr>
              <a:t> Every attribute is included in 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path</a:t>
            </a:r>
            <a:r>
              <a:rPr lang="en-US" sz="1800" dirty="0">
                <a:solidFill>
                  <a:srgbClr val="000066"/>
                </a:solidFill>
                <a:latin typeface="+mj-lt"/>
              </a:rPr>
              <a:t>,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800" dirty="0">
                <a:solidFill>
                  <a:srgbClr val="000066"/>
                </a:solidFill>
                <a:latin typeface="+mj-lt"/>
              </a:rPr>
              <a:t>or,</a:t>
            </a:r>
          </a:p>
          <a:p>
            <a:pPr>
              <a:buSzTx/>
              <a:buFontTx/>
              <a:buChar char="•"/>
            </a:pPr>
            <a:r>
              <a:rPr lang="en-US" sz="1800" dirty="0">
                <a:solidFill>
                  <a:srgbClr val="000066"/>
                </a:solidFill>
                <a:latin typeface="+mj-lt"/>
              </a:rPr>
              <a:t> All examples  in the leaf have same label</a:t>
            </a:r>
          </a:p>
        </p:txBody>
      </p:sp>
      <p:graphicFrame>
        <p:nvGraphicFramePr>
          <p:cNvPr id="45" name="Content Placeholder 5"/>
          <p:cNvGraphicFramePr>
            <a:graphicFrameLocks/>
          </p:cNvGraphicFramePr>
          <p:nvPr>
            <p:extLst/>
          </p:nvPr>
        </p:nvGraphicFramePr>
        <p:xfrm>
          <a:off x="5943600" y="1485810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1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(IV)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48200" y="1123950"/>
            <a:ext cx="4058757" cy="1214382"/>
            <a:chOff x="5618162" y="1014413"/>
            <a:chExt cx="5361267" cy="1543050"/>
          </a:xfrm>
        </p:grpSpPr>
        <p:graphicFrame>
          <p:nvGraphicFramePr>
            <p:cNvPr id="68645" name="Object 37"/>
            <p:cNvGraphicFramePr>
              <a:graphicFrameLocks noChangeAspect="1"/>
            </p:cNvGraphicFramePr>
            <p:nvPr>
              <p:extLst/>
            </p:nvPr>
          </p:nvGraphicFramePr>
          <p:xfrm>
            <a:off x="5618162" y="1014413"/>
            <a:ext cx="2827338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Equation" r:id="rId4" imgW="1447560" imgH="241200" progId="Equation.3">
                    <p:embed/>
                  </p:oleObj>
                </mc:Choice>
                <mc:Fallback>
                  <p:oleObj name="Equation" r:id="rId4" imgW="1447560" imgH="241200" progId="Equation.3">
                    <p:embed/>
                    <p:pic>
                      <p:nvPicPr>
                        <p:cNvPr id="68645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8162" y="1014413"/>
                          <a:ext cx="2827338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48" name="Text Box 40"/>
            <p:cNvSpPr txBox="1">
              <a:spLocks noChangeArrowheads="1"/>
            </p:cNvSpPr>
            <p:nvPr/>
          </p:nvSpPr>
          <p:spPr bwMode="auto">
            <a:xfrm>
              <a:off x="8442325" y="1054100"/>
              <a:ext cx="2537104" cy="43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 dirty="0">
                  <a:solidFill>
                    <a:srgbClr val="0000FF"/>
                  </a:solidFill>
                </a:rPr>
                <a:t>.97-(3/5) 0-(2/5) 0 = </a:t>
              </a:r>
              <a:r>
                <a:rPr lang="en-US" sz="1600" b="1" dirty="0">
                  <a:solidFill>
                    <a:srgbClr val="A50021"/>
                  </a:solidFill>
                </a:rPr>
                <a:t>.97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68649" name="Object 41"/>
            <p:cNvGraphicFramePr>
              <a:graphicFrameLocks noChangeAspect="1"/>
            </p:cNvGraphicFramePr>
            <p:nvPr>
              <p:extLst/>
            </p:nvPr>
          </p:nvGraphicFramePr>
          <p:xfrm>
            <a:off x="5660220" y="1528763"/>
            <a:ext cx="228282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6" imgW="1244520" imgH="241200" progId="Equation.3">
                    <p:embed/>
                  </p:oleObj>
                </mc:Choice>
                <mc:Fallback>
                  <p:oleObj name="Equation" r:id="rId6" imgW="1244520" imgH="241200" progId="Equation.3">
                    <p:embed/>
                    <p:pic>
                      <p:nvPicPr>
                        <p:cNvPr id="68649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0220" y="1528763"/>
                          <a:ext cx="2282825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50" name="Text Box 42"/>
            <p:cNvSpPr txBox="1">
              <a:spLocks noChangeArrowheads="1"/>
            </p:cNvSpPr>
            <p:nvPr/>
          </p:nvSpPr>
          <p:spPr bwMode="auto">
            <a:xfrm>
              <a:off x="8075907" y="1568450"/>
              <a:ext cx="2081855" cy="43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 dirty="0">
                  <a:solidFill>
                    <a:srgbClr val="0000FF"/>
                  </a:solidFill>
                </a:rPr>
                <a:t>.97- 0-(2/5) 1 = .57</a:t>
              </a:r>
            </a:p>
          </p:txBody>
        </p:sp>
        <p:graphicFrame>
          <p:nvGraphicFramePr>
            <p:cNvPr id="68651" name="Object 43"/>
            <p:cNvGraphicFramePr>
              <a:graphicFrameLocks noChangeAspect="1"/>
            </p:cNvGraphicFramePr>
            <p:nvPr>
              <p:extLst/>
            </p:nvPr>
          </p:nvGraphicFramePr>
          <p:xfrm>
            <a:off x="5660220" y="2081213"/>
            <a:ext cx="2236787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Equation" r:id="rId8" imgW="1218960" imgH="241200" progId="Equation.3">
                    <p:embed/>
                  </p:oleObj>
                </mc:Choice>
                <mc:Fallback>
                  <p:oleObj name="Equation" r:id="rId8" imgW="1218960" imgH="241200" progId="Equation.3">
                    <p:embed/>
                    <p:pic>
                      <p:nvPicPr>
                        <p:cNvPr id="68651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0220" y="2081213"/>
                          <a:ext cx="2236787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7975254" y="2120899"/>
              <a:ext cx="2782725" cy="43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 dirty="0">
                  <a:solidFill>
                    <a:srgbClr val="0000FF"/>
                  </a:solidFill>
                </a:rPr>
                <a:t>.97-(2/5) 1 - (3/5) .92= .02</a:t>
              </a:r>
            </a:p>
          </p:txBody>
        </p:sp>
      </p:grpSp>
      <p:sp>
        <p:nvSpPr>
          <p:cNvPr id="68653" name="Text Box 45"/>
          <p:cNvSpPr txBox="1">
            <a:spLocks noChangeArrowheads="1"/>
          </p:cNvSpPr>
          <p:nvPr/>
        </p:nvSpPr>
        <p:spPr bwMode="auto">
          <a:xfrm>
            <a:off x="609600" y="4198938"/>
            <a:ext cx="8291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FF"/>
                </a:solidFill>
              </a:rPr>
              <a:t>Day    </a:t>
            </a:r>
            <a:r>
              <a:rPr lang="en-US" sz="2000" b="1" dirty="0">
                <a:solidFill>
                  <a:srgbClr val="A50021"/>
                </a:solidFill>
              </a:rPr>
              <a:t>Outlook </a:t>
            </a:r>
            <a:r>
              <a:rPr lang="en-US" sz="2000" b="1" dirty="0">
                <a:solidFill>
                  <a:srgbClr val="0000FF"/>
                </a:solidFill>
              </a:rPr>
              <a:t>   Temperature      Humidity    Wind</a:t>
            </a:r>
            <a:r>
              <a:rPr lang="en-US" sz="2000" b="1" dirty="0"/>
              <a:t>       </a:t>
            </a:r>
            <a:r>
              <a:rPr lang="en-US" sz="2000" b="1" dirty="0" err="1">
                <a:solidFill>
                  <a:srgbClr val="A50021"/>
                </a:solidFill>
              </a:rPr>
              <a:t>PlayTennis</a:t>
            </a:r>
            <a:r>
              <a:rPr lang="en-US" sz="2000" b="1" dirty="0">
                <a:solidFill>
                  <a:srgbClr val="A50021"/>
                </a:solidFill>
              </a:rPr>
              <a:t>     </a:t>
            </a:r>
            <a:endParaRPr lang="en-US" sz="20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4" name="Text Box 46"/>
          <p:cNvSpPr txBox="1">
            <a:spLocks noChangeArrowheads="1"/>
          </p:cNvSpPr>
          <p:nvPr/>
        </p:nvSpPr>
        <p:spPr bwMode="auto">
          <a:xfrm>
            <a:off x="685800" y="4491038"/>
            <a:ext cx="700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/>
              <a:t> 1       Sunny            Hot              High          Weak            </a:t>
            </a:r>
            <a:r>
              <a:rPr lang="en-US" sz="2000" b="1">
                <a:solidFill>
                  <a:srgbClr val="A50021"/>
                </a:solidFill>
              </a:rPr>
              <a:t>No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4835525"/>
            <a:ext cx="702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/>
              <a:t> 2       Sunny            Hot              High         Strong           </a:t>
            </a:r>
            <a:r>
              <a:rPr lang="en-US" sz="2000" b="1">
                <a:solidFill>
                  <a:srgbClr val="A50021"/>
                </a:solidFill>
              </a:rPr>
              <a:t>No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6" name="Text Box 48"/>
          <p:cNvSpPr txBox="1">
            <a:spLocks noChangeArrowheads="1"/>
          </p:cNvSpPr>
          <p:nvPr/>
        </p:nvSpPr>
        <p:spPr bwMode="auto">
          <a:xfrm>
            <a:off x="685800" y="5180013"/>
            <a:ext cx="7089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/>
              <a:t> 8       Sunny            Mild             High          Weak            </a:t>
            </a:r>
            <a:r>
              <a:rPr lang="en-US" sz="2000" b="1" dirty="0" smtClean="0">
                <a:solidFill>
                  <a:srgbClr val="A50021"/>
                </a:solidFill>
              </a:rPr>
              <a:t>No</a:t>
            </a:r>
            <a:endParaRPr lang="en-US" sz="20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685800" y="5524500"/>
            <a:ext cx="722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/>
              <a:t> 9       Sunny            Cool            </a:t>
            </a:r>
            <a:r>
              <a:rPr lang="en-US" sz="2000" b="1" dirty="0" smtClean="0"/>
              <a:t>Normal      </a:t>
            </a:r>
            <a:r>
              <a:rPr lang="en-US" sz="2000" b="1" dirty="0"/>
              <a:t>Weak          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A50021"/>
                </a:solidFill>
              </a:rPr>
              <a:t>Yes</a:t>
            </a:r>
            <a:endParaRPr lang="en-US" sz="20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8" name="Text Box 50"/>
          <p:cNvSpPr txBox="1">
            <a:spLocks noChangeArrowheads="1"/>
          </p:cNvSpPr>
          <p:nvPr/>
        </p:nvSpPr>
        <p:spPr bwMode="auto">
          <a:xfrm>
            <a:off x="685800" y="5867400"/>
            <a:ext cx="7250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/>
              <a:t>11      Sunny            Mild             </a:t>
            </a:r>
            <a:r>
              <a:rPr lang="en-US" sz="2000" b="1" dirty="0" smtClean="0"/>
              <a:t>Normal     </a:t>
            </a:r>
            <a:r>
              <a:rPr lang="en-US" sz="2000" b="1" dirty="0"/>
              <a:t>Strong         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A50021"/>
                </a:solidFill>
              </a:rPr>
              <a:t>Yes</a:t>
            </a:r>
            <a:endParaRPr lang="en-US" sz="20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533400" y="4543425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>
            <a:off x="533400" y="4251325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323975" y="1219200"/>
            <a:ext cx="4467225" cy="2792412"/>
            <a:chOff x="838200" y="1550988"/>
            <a:chExt cx="4467225" cy="2792412"/>
          </a:xfrm>
        </p:grpSpPr>
        <p:grpSp>
          <p:nvGrpSpPr>
            <p:cNvPr id="39" name="Group 38"/>
            <p:cNvGrpSpPr/>
            <p:nvPr/>
          </p:nvGrpSpPr>
          <p:grpSpPr>
            <a:xfrm>
              <a:off x="1549400" y="1550988"/>
              <a:ext cx="3071813" cy="1252537"/>
              <a:chOff x="1549400" y="1550988"/>
              <a:chExt cx="3071813" cy="1252537"/>
            </a:xfrm>
          </p:grpSpPr>
          <p:sp>
            <p:nvSpPr>
              <p:cNvPr id="53" name="Text Box 22"/>
              <p:cNvSpPr txBox="1">
                <a:spLocks noChangeArrowheads="1"/>
              </p:cNvSpPr>
              <p:nvPr/>
            </p:nvSpPr>
            <p:spPr bwMode="auto">
              <a:xfrm>
                <a:off x="2460625" y="1550988"/>
                <a:ext cx="11031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FF"/>
                    </a:solidFill>
                    <a:latin typeface="+mj-lt"/>
                  </a:rPr>
                  <a:t>Outlook </a:t>
                </a:r>
              </a:p>
            </p:txBody>
          </p:sp>
          <p:cxnSp>
            <p:nvCxnSpPr>
              <p:cNvPr id="54" name="AutoShape 29"/>
              <p:cNvCxnSpPr>
                <a:cxnSpLocks noChangeShapeType="1"/>
                <a:stCxn id="53" idx="2"/>
              </p:cNvCxnSpPr>
              <p:nvPr/>
            </p:nvCxnSpPr>
            <p:spPr bwMode="auto">
              <a:xfrm>
                <a:off x="3012219" y="1951098"/>
                <a:ext cx="1608994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30"/>
              <p:cNvCxnSpPr>
                <a:cxnSpLocks noChangeShapeType="1"/>
                <a:stCxn id="53" idx="2"/>
              </p:cNvCxnSpPr>
              <p:nvPr/>
            </p:nvCxnSpPr>
            <p:spPr bwMode="auto">
              <a:xfrm>
                <a:off x="3012219" y="1951098"/>
                <a:ext cx="54831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51"/>
              <p:cNvCxnSpPr>
                <a:cxnSpLocks noChangeShapeType="1"/>
                <a:stCxn id="53" idx="2"/>
              </p:cNvCxnSpPr>
              <p:nvPr/>
            </p:nvCxnSpPr>
            <p:spPr bwMode="auto">
              <a:xfrm flipH="1">
                <a:off x="1549400" y="1951098"/>
                <a:ext cx="1462819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Group 39"/>
            <p:cNvGrpSpPr/>
            <p:nvPr/>
          </p:nvGrpSpPr>
          <p:grpSpPr>
            <a:xfrm>
              <a:off x="838200" y="2803525"/>
              <a:ext cx="4467225" cy="1539875"/>
              <a:chOff x="838200" y="2803525"/>
              <a:chExt cx="4467225" cy="1539875"/>
            </a:xfrm>
          </p:grpSpPr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2444750" y="2803525"/>
                <a:ext cx="12700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Overcast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2" name="Text Box 6"/>
              <p:cNvSpPr txBox="1">
                <a:spLocks noChangeArrowheads="1"/>
              </p:cNvSpPr>
              <p:nvPr/>
            </p:nvSpPr>
            <p:spPr bwMode="auto">
              <a:xfrm>
                <a:off x="4186238" y="2803525"/>
                <a:ext cx="73501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Rain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2382838" y="3200400"/>
                <a:ext cx="12414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3,7,12,13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4" name="Text Box 10"/>
              <p:cNvSpPr txBox="1">
                <a:spLocks noChangeArrowheads="1"/>
              </p:cNvSpPr>
              <p:nvPr/>
            </p:nvSpPr>
            <p:spPr bwMode="auto">
              <a:xfrm>
                <a:off x="3852863" y="3201988"/>
                <a:ext cx="145256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4,5,6,10,14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Text Box 11"/>
              <p:cNvSpPr txBox="1">
                <a:spLocks noChangeArrowheads="1"/>
              </p:cNvSpPr>
              <p:nvPr/>
            </p:nvSpPr>
            <p:spPr bwMode="auto">
              <a:xfrm>
                <a:off x="410686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3+,2-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 Box 16"/>
              <p:cNvSpPr txBox="1">
                <a:spLocks noChangeArrowheads="1"/>
              </p:cNvSpPr>
              <p:nvPr/>
            </p:nvSpPr>
            <p:spPr bwMode="auto">
              <a:xfrm>
                <a:off x="1041400" y="2803525"/>
                <a:ext cx="9620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Sunny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Text Box 17"/>
              <p:cNvSpPr txBox="1">
                <a:spLocks noChangeArrowheads="1"/>
              </p:cNvSpPr>
              <p:nvPr/>
            </p:nvSpPr>
            <p:spPr bwMode="auto">
              <a:xfrm>
                <a:off x="838200" y="3200400"/>
                <a:ext cx="13112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A50021"/>
                    </a:solidFill>
                  </a:rPr>
                  <a:t>1,2,8,9,11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255111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4+,0-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9" name="Text Box 20"/>
              <p:cNvSpPr txBox="1">
                <a:spLocks noChangeArrowheads="1"/>
              </p:cNvSpPr>
              <p:nvPr/>
            </p:nvSpPr>
            <p:spPr bwMode="auto">
              <a:xfrm>
                <a:off x="103346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2+,3-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2665413" y="3946525"/>
                <a:ext cx="63658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sp>
            <p:nvSpPr>
              <p:cNvPr id="51" name="Text Box 22"/>
              <p:cNvSpPr txBox="1">
                <a:spLocks noChangeArrowheads="1"/>
              </p:cNvSpPr>
              <p:nvPr/>
            </p:nvSpPr>
            <p:spPr bwMode="auto">
              <a:xfrm>
                <a:off x="1244600" y="3946525"/>
                <a:ext cx="3397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?</a:t>
                </a:r>
              </a:p>
            </p:txBody>
          </p:sp>
          <p:sp>
            <p:nvSpPr>
              <p:cNvPr id="52" name="Text Box 23"/>
              <p:cNvSpPr txBox="1">
                <a:spLocks noChangeArrowheads="1"/>
              </p:cNvSpPr>
              <p:nvPr/>
            </p:nvSpPr>
            <p:spPr bwMode="auto">
              <a:xfrm>
                <a:off x="4289425" y="3946525"/>
                <a:ext cx="4095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?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8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(V)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014788" y="1371600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998913" y="2624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Overcast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740400" y="2574925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Rain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0662" name="AutoShape 6"/>
          <p:cNvCxnSpPr>
            <a:cxnSpLocks noChangeShapeType="1"/>
            <a:stCxn id="70659" idx="2"/>
            <a:endCxn id="70661" idx="0"/>
          </p:cNvCxnSpPr>
          <p:nvPr/>
        </p:nvCxnSpPr>
        <p:spPr bwMode="auto">
          <a:xfrm>
            <a:off x="4621213" y="1768475"/>
            <a:ext cx="148748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3" name="AutoShape 7"/>
          <p:cNvCxnSpPr>
            <a:cxnSpLocks noChangeShapeType="1"/>
            <a:stCxn id="70659" idx="2"/>
            <a:endCxn id="70660" idx="0"/>
          </p:cNvCxnSpPr>
          <p:nvPr/>
        </p:nvCxnSpPr>
        <p:spPr bwMode="auto">
          <a:xfrm>
            <a:off x="4621213" y="1768475"/>
            <a:ext cx="127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937000" y="3021013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3,7,12,13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407025" y="3022600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4,5,6,10,14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66102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3+,2-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595563" y="2624138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Sunny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392363" y="3021013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1,2,8,9,11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0669" name="AutoShape 13"/>
          <p:cNvCxnSpPr>
            <a:cxnSpLocks noChangeShapeType="1"/>
            <a:stCxn id="70659" idx="2"/>
            <a:endCxn id="70667" idx="0"/>
          </p:cNvCxnSpPr>
          <p:nvPr/>
        </p:nvCxnSpPr>
        <p:spPr bwMode="auto">
          <a:xfrm flipH="1">
            <a:off x="3076575" y="1768475"/>
            <a:ext cx="1544638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10527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4+,0-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258762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2+,3-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4219575" y="3767138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2798763" y="37671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5843588" y="376713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225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(V)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014788" y="1371600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98913" y="2624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Overcast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740400" y="2574925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Rain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1686" name="AutoShape 6"/>
          <p:cNvCxnSpPr>
            <a:cxnSpLocks noChangeShapeType="1"/>
            <a:stCxn id="71683" idx="2"/>
            <a:endCxn id="71685" idx="0"/>
          </p:cNvCxnSpPr>
          <p:nvPr/>
        </p:nvCxnSpPr>
        <p:spPr bwMode="auto">
          <a:xfrm>
            <a:off x="4621213" y="1768475"/>
            <a:ext cx="148748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7" name="AutoShape 7"/>
          <p:cNvCxnSpPr>
            <a:cxnSpLocks noChangeShapeType="1"/>
            <a:stCxn id="71683" idx="2"/>
            <a:endCxn id="71684" idx="0"/>
          </p:cNvCxnSpPr>
          <p:nvPr/>
        </p:nvCxnSpPr>
        <p:spPr bwMode="auto">
          <a:xfrm>
            <a:off x="4621213" y="1768475"/>
            <a:ext cx="127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937000" y="3021013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3,7,12,13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407025" y="3022600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4,5,6,10,14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566102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3+,2-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2705100" y="2624138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Sunny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501900" y="3021013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1,2,8,9,11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1693" name="AutoShape 13"/>
          <p:cNvCxnSpPr>
            <a:cxnSpLocks noChangeShapeType="1"/>
            <a:stCxn id="71683" idx="2"/>
            <a:endCxn id="71691" idx="0"/>
          </p:cNvCxnSpPr>
          <p:nvPr/>
        </p:nvCxnSpPr>
        <p:spPr bwMode="auto">
          <a:xfrm flipH="1">
            <a:off x="3186113" y="1768475"/>
            <a:ext cx="14351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10527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4+,0-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2697163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2+,3-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4219575" y="3767138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2595563" y="3767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Humidity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5843588" y="376713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3198813" y="4632325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Normal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2097088" y="4632325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High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1701" name="AutoShape 21"/>
          <p:cNvCxnSpPr>
            <a:cxnSpLocks noChangeShapeType="1"/>
            <a:stCxn id="71699" idx="0"/>
            <a:endCxn id="71697" idx="2"/>
          </p:cNvCxnSpPr>
          <p:nvPr/>
        </p:nvCxnSpPr>
        <p:spPr bwMode="auto">
          <a:xfrm flipH="1" flipV="1">
            <a:off x="3230563" y="4164013"/>
            <a:ext cx="498475" cy="468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03" name="AutoShape 23"/>
          <p:cNvCxnSpPr>
            <a:cxnSpLocks noChangeShapeType="1"/>
            <a:stCxn id="71700" idx="0"/>
            <a:endCxn id="71697" idx="2"/>
          </p:cNvCxnSpPr>
          <p:nvPr/>
        </p:nvCxnSpPr>
        <p:spPr bwMode="auto">
          <a:xfrm flipV="1">
            <a:off x="2471738" y="4164013"/>
            <a:ext cx="758825" cy="468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2171700" y="4953000"/>
            <a:ext cx="52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3352800" y="4937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5891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induceDecisionTree(S)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1. Does S uniquely define a class?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		</a:t>
            </a:r>
            <a:r>
              <a:rPr lang="en-US" b="1" dirty="0" smtClean="0"/>
              <a:t>if</a:t>
            </a:r>
            <a:r>
              <a:rPr lang="en-US" dirty="0" smtClean="0"/>
              <a:t> all s ∈ S have the same label y: </a:t>
            </a:r>
            <a:r>
              <a:rPr lang="en-US" b="1" dirty="0" smtClean="0"/>
              <a:t>return</a:t>
            </a:r>
            <a:r>
              <a:rPr lang="en-US" dirty="0" smtClean="0"/>
              <a:t> S;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2. Find the feature with the most information gain: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	i = argmax 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i="1" dirty="0" smtClean="0"/>
              <a:t>Gain</a:t>
            </a:r>
            <a:r>
              <a:rPr lang="en-US" dirty="0" smtClean="0"/>
              <a:t>(S, X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3. Add children to 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b="1" dirty="0" smtClean="0"/>
              <a:t>in</a:t>
            </a:r>
            <a:r>
              <a:rPr lang="en-US" dirty="0" smtClean="0"/>
              <a:t> Values(X</a:t>
            </a:r>
            <a:r>
              <a:rPr lang="en-US" baseline="-25000" dirty="0" smtClean="0"/>
              <a:t>i</a:t>
            </a:r>
            <a:r>
              <a:rPr lang="en-US" dirty="0" smtClean="0"/>
              <a:t>):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</a:t>
            </a:r>
            <a:r>
              <a:rPr lang="en-US" baseline="-25000" dirty="0" smtClean="0"/>
              <a:t>k</a:t>
            </a:r>
            <a:r>
              <a:rPr lang="en-US" dirty="0" smtClean="0"/>
              <a:t> = {s ∈ S | x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>                		</a:t>
            </a:r>
            <a:r>
              <a:rPr lang="en-US" dirty="0" err="1" smtClean="0"/>
              <a:t>addChild</a:t>
            </a:r>
            <a:r>
              <a:rPr lang="en-US" dirty="0" smtClean="0"/>
              <a:t>(S, S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induceDecisionTree(S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return</a:t>
            </a:r>
            <a:r>
              <a:rPr lang="en-US" dirty="0" smtClean="0"/>
              <a:t> S;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(VI)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014788" y="1371600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998913" y="2624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Overcast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740400" y="2574925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Rain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2710" name="AutoShape 6"/>
          <p:cNvCxnSpPr>
            <a:cxnSpLocks noChangeShapeType="1"/>
            <a:stCxn id="72707" idx="2"/>
            <a:endCxn id="72709" idx="0"/>
          </p:cNvCxnSpPr>
          <p:nvPr/>
        </p:nvCxnSpPr>
        <p:spPr bwMode="auto">
          <a:xfrm>
            <a:off x="4621213" y="1768475"/>
            <a:ext cx="148748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1" name="AutoShape 7"/>
          <p:cNvCxnSpPr>
            <a:cxnSpLocks noChangeShapeType="1"/>
            <a:stCxn id="72707" idx="2"/>
            <a:endCxn id="72708" idx="0"/>
          </p:cNvCxnSpPr>
          <p:nvPr/>
        </p:nvCxnSpPr>
        <p:spPr bwMode="auto">
          <a:xfrm>
            <a:off x="4621213" y="1768475"/>
            <a:ext cx="127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937000" y="3021013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3,7,12,13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407025" y="3022600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4,5,6,10,14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66102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3+,2-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705100" y="2624138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Sunny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501900" y="3021013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1,2,8,9,11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2717" name="AutoShape 13"/>
          <p:cNvCxnSpPr>
            <a:cxnSpLocks noChangeShapeType="1"/>
            <a:stCxn id="72707" idx="2"/>
            <a:endCxn id="72715" idx="0"/>
          </p:cNvCxnSpPr>
          <p:nvPr/>
        </p:nvCxnSpPr>
        <p:spPr bwMode="auto">
          <a:xfrm flipH="1">
            <a:off x="3186113" y="1768475"/>
            <a:ext cx="14351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410527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4+,0-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2697163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2+,3-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4219575" y="3767138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2595563" y="3767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Humidity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5843588" y="3767138"/>
            <a:ext cx="80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Wind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3246438" y="4624388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Normal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2144713" y="4624388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High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2725" name="AutoShape 21"/>
          <p:cNvCxnSpPr>
            <a:cxnSpLocks noChangeShapeType="1"/>
            <a:stCxn id="72723" idx="0"/>
            <a:endCxn id="72721" idx="2"/>
          </p:cNvCxnSpPr>
          <p:nvPr/>
        </p:nvCxnSpPr>
        <p:spPr bwMode="auto">
          <a:xfrm flipH="1" flipV="1">
            <a:off x="3230563" y="4164013"/>
            <a:ext cx="546100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6" name="AutoShape 22"/>
          <p:cNvCxnSpPr>
            <a:cxnSpLocks noChangeShapeType="1"/>
            <a:stCxn id="72724" idx="0"/>
            <a:endCxn id="72721" idx="2"/>
          </p:cNvCxnSpPr>
          <p:nvPr/>
        </p:nvCxnSpPr>
        <p:spPr bwMode="auto">
          <a:xfrm flipV="1">
            <a:off x="2519363" y="4164013"/>
            <a:ext cx="711200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2219325" y="4953000"/>
            <a:ext cx="52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3400425" y="4937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6359525" y="4624388"/>
            <a:ext cx="84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Weak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5257800" y="4624388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Strong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5332413" y="4937125"/>
            <a:ext cx="52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6513513" y="4921250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cxnSp>
        <p:nvCxnSpPr>
          <p:cNvPr id="72733" name="AutoShape 29"/>
          <p:cNvCxnSpPr>
            <a:cxnSpLocks noChangeShapeType="1"/>
            <a:stCxn id="72722" idx="2"/>
            <a:endCxn id="72729" idx="0"/>
          </p:cNvCxnSpPr>
          <p:nvPr/>
        </p:nvCxnSpPr>
        <p:spPr bwMode="auto">
          <a:xfrm>
            <a:off x="6246813" y="4164013"/>
            <a:ext cx="536575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34" name="AutoShape 30"/>
          <p:cNvCxnSpPr>
            <a:cxnSpLocks noChangeShapeType="1"/>
            <a:stCxn id="72730" idx="0"/>
            <a:endCxn id="72722" idx="2"/>
          </p:cNvCxnSpPr>
          <p:nvPr/>
        </p:nvCxnSpPr>
        <p:spPr bwMode="auto">
          <a:xfrm flipV="1">
            <a:off x="5759450" y="4164013"/>
            <a:ext cx="487363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348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7022"/>
            <a:ext cx="7772400" cy="959778"/>
          </a:xfrm>
        </p:spPr>
        <p:txBody>
          <a:bodyPr/>
          <a:lstStyle/>
          <a:p>
            <a:r>
              <a:rPr lang="en-US" sz="4000" dirty="0" smtClean="0"/>
              <a:t>Hypothesis Space in Decision Tree Induction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 a search of the space of decision trees which can represent all possible discrete functions. (</a:t>
            </a:r>
            <a:r>
              <a:rPr lang="en-US" dirty="0" smtClean="0">
                <a:solidFill>
                  <a:schemeClr val="accent1"/>
                </a:solidFill>
              </a:rPr>
              <a:t>pros and cons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Goal: to find the </a:t>
            </a:r>
            <a:r>
              <a:rPr lang="en-US" dirty="0" smtClean="0">
                <a:solidFill>
                  <a:schemeClr val="accent1"/>
                </a:solidFill>
              </a:rPr>
              <a:t>best</a:t>
            </a:r>
            <a:r>
              <a:rPr lang="en-US" dirty="0" smtClean="0"/>
              <a:t> decision tree</a:t>
            </a:r>
          </a:p>
          <a:p>
            <a:pPr lvl="1"/>
            <a:r>
              <a:rPr lang="en-US" dirty="0" smtClean="0"/>
              <a:t>Best could be “smallest depth”</a:t>
            </a:r>
          </a:p>
          <a:p>
            <a:pPr lvl="1"/>
            <a:r>
              <a:rPr lang="en-US" dirty="0" smtClean="0"/>
              <a:t>Best could be “minimizing the expected number of tests”</a:t>
            </a:r>
          </a:p>
          <a:p>
            <a:r>
              <a:rPr lang="en-US" dirty="0" smtClean="0"/>
              <a:t>Finding a minimal decision tree consistent with a set of data is </a:t>
            </a:r>
            <a:r>
              <a:rPr lang="en-US" dirty="0" smtClean="0">
                <a:solidFill>
                  <a:schemeClr val="accent1"/>
                </a:solidFill>
              </a:rPr>
              <a:t>NP-hard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Performs a greedy heuristic search:  hill climbing </a:t>
            </a:r>
            <a:r>
              <a:rPr lang="en-US" dirty="0" smtClean="0">
                <a:solidFill>
                  <a:schemeClr val="accent1"/>
                </a:solidFill>
              </a:rPr>
              <a:t>without backtracking</a:t>
            </a:r>
          </a:p>
          <a:p>
            <a:r>
              <a:rPr lang="en-US" dirty="0" smtClean="0"/>
              <a:t>Makes statistically based decisions using </a:t>
            </a:r>
            <a:r>
              <a:rPr lang="en-US" dirty="0" smtClean="0">
                <a:solidFill>
                  <a:schemeClr val="accent1"/>
                </a:solidFill>
              </a:rPr>
              <a:t>all 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7338"/>
            <a:r>
              <a:rPr lang="en-US" dirty="0" smtClean="0"/>
              <a:t>Decision trees for (binary) classification</a:t>
            </a:r>
          </a:p>
          <a:p>
            <a:pPr lvl="1"/>
            <a:r>
              <a:rPr lang="en-US" dirty="0" smtClean="0"/>
              <a:t>Non-linear classifiers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Learning decision trees (ID3 algorithm)</a:t>
            </a:r>
          </a:p>
          <a:p>
            <a:pPr lvl="1"/>
            <a:r>
              <a:rPr lang="en-US" dirty="0" smtClean="0"/>
              <a:t>Greedy heuristic (based on information gain)</a:t>
            </a:r>
            <a:br>
              <a:rPr lang="en-US" dirty="0" smtClean="0"/>
            </a:br>
            <a:r>
              <a:rPr lang="en-US" dirty="0" smtClean="0"/>
              <a:t>Originally developed for discrete features</a:t>
            </a:r>
          </a:p>
          <a:p>
            <a:pPr lvl="1"/>
            <a:r>
              <a:rPr lang="en-US" dirty="0" smtClean="0"/>
              <a:t>Some extensions to the basic algorithm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Overfitting</a:t>
            </a:r>
            <a:endParaRPr lang="en-US" dirty="0" smtClean="0"/>
          </a:p>
          <a:p>
            <a:pPr lvl="1"/>
            <a:r>
              <a:rPr lang="en-US" dirty="0" smtClean="0"/>
              <a:t>Some experimental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Decision Tree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Hunt and colleagues in Psychology used full search decision tree methods to model human concept learning in the 60s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Quinlan developed ID3, with the information gain heuristics in the late 70s to learn expert systems from examples</a:t>
            </a:r>
          </a:p>
          <a:p>
            <a:r>
              <a:rPr lang="en-US" sz="2000" dirty="0" err="1" smtClean="0"/>
              <a:t>Breiman</a:t>
            </a:r>
            <a:r>
              <a:rPr lang="en-US" sz="2000" dirty="0" smtClean="0"/>
              <a:t>, Freidman and colleagues in statistics developed CART (classification and regression trees simultaneously)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variety of improvements in the 80s: coping with noise, continuous attributes, missing data, non-axis parallel etc.</a:t>
            </a:r>
          </a:p>
          <a:p>
            <a:r>
              <a:rPr lang="en-US" sz="2000" dirty="0" smtClean="0"/>
              <a:t>Quinlan’s updated algorithm, C4.5 (1993) is commonly used (New: C5)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Boosting (or Bagging) over DTs is a very good general purpose algorithm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983163"/>
          </a:xfrm>
        </p:spPr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Outlook = Sunny, Temp = Hot,  Humidity = Normal,  Wind = Strong</a:t>
            </a:r>
            <a:r>
              <a:rPr lang="en-US" sz="2000" dirty="0">
                <a:solidFill>
                  <a:srgbClr val="0000FF"/>
                </a:solidFill>
              </a:rPr>
              <a:t>,  </a:t>
            </a:r>
            <a:r>
              <a:rPr lang="en-US" sz="2000" dirty="0">
                <a:solidFill>
                  <a:srgbClr val="A50021"/>
                </a:solidFill>
              </a:rPr>
              <a:t>NO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05000" y="1660525"/>
            <a:ext cx="5005387" cy="3978275"/>
            <a:chOff x="2144713" y="1371600"/>
            <a:chExt cx="5005387" cy="3978275"/>
          </a:xfrm>
        </p:grpSpPr>
        <p:sp>
          <p:nvSpPr>
            <p:cNvPr id="76803" name="Text Box 3"/>
            <p:cNvSpPr txBox="1">
              <a:spLocks noChangeArrowheads="1"/>
            </p:cNvSpPr>
            <p:nvPr/>
          </p:nvSpPr>
          <p:spPr bwMode="auto">
            <a:xfrm>
              <a:off x="4014788" y="1371600"/>
              <a:ext cx="1212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76804" name="Text Box 4"/>
            <p:cNvSpPr txBox="1">
              <a:spLocks noChangeArrowheads="1"/>
            </p:cNvSpPr>
            <p:nvPr/>
          </p:nvSpPr>
          <p:spPr bwMode="auto">
            <a:xfrm>
              <a:off x="3998913" y="2624138"/>
              <a:ext cx="1270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05" name="Text Box 5"/>
            <p:cNvSpPr txBox="1">
              <a:spLocks noChangeArrowheads="1"/>
            </p:cNvSpPr>
            <p:nvPr/>
          </p:nvSpPr>
          <p:spPr bwMode="auto">
            <a:xfrm>
              <a:off x="5740400" y="2574925"/>
              <a:ext cx="735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76806" name="AutoShape 6"/>
            <p:cNvCxnSpPr>
              <a:cxnSpLocks noChangeShapeType="1"/>
              <a:stCxn id="76803" idx="2"/>
              <a:endCxn id="76805" idx="0"/>
            </p:cNvCxnSpPr>
            <p:nvPr/>
          </p:nvCxnSpPr>
          <p:spPr bwMode="auto">
            <a:xfrm>
              <a:off x="4621213" y="1768475"/>
              <a:ext cx="1487487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07" name="AutoShape 7"/>
            <p:cNvCxnSpPr>
              <a:cxnSpLocks noChangeShapeType="1"/>
              <a:stCxn id="76803" idx="2"/>
              <a:endCxn id="76804" idx="0"/>
            </p:cNvCxnSpPr>
            <p:nvPr/>
          </p:nvCxnSpPr>
          <p:spPr bwMode="auto">
            <a:xfrm>
              <a:off x="4621213" y="1768475"/>
              <a:ext cx="12700" cy="855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08" name="Text Box 8"/>
            <p:cNvSpPr txBox="1">
              <a:spLocks noChangeArrowheads="1"/>
            </p:cNvSpPr>
            <p:nvPr/>
          </p:nvSpPr>
          <p:spPr bwMode="auto">
            <a:xfrm>
              <a:off x="3937000" y="3021013"/>
              <a:ext cx="12414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09" name="Text Box 9"/>
            <p:cNvSpPr txBox="1">
              <a:spLocks noChangeArrowheads="1"/>
            </p:cNvSpPr>
            <p:nvPr/>
          </p:nvSpPr>
          <p:spPr bwMode="auto">
            <a:xfrm>
              <a:off x="5407025" y="3022600"/>
              <a:ext cx="14525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0" name="Text Box 10"/>
            <p:cNvSpPr txBox="1">
              <a:spLocks noChangeArrowheads="1"/>
            </p:cNvSpPr>
            <p:nvPr/>
          </p:nvSpPr>
          <p:spPr bwMode="auto">
            <a:xfrm>
              <a:off x="5661025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3+,2-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2705100" y="2624138"/>
              <a:ext cx="962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2" name="Text Box 12"/>
            <p:cNvSpPr txBox="1">
              <a:spLocks noChangeArrowheads="1"/>
            </p:cNvSpPr>
            <p:nvPr/>
          </p:nvSpPr>
          <p:spPr bwMode="auto">
            <a:xfrm>
              <a:off x="2501900" y="3021013"/>
              <a:ext cx="13112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1,2,8,9,11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76813" name="AutoShape 13"/>
            <p:cNvCxnSpPr>
              <a:cxnSpLocks noChangeShapeType="1"/>
              <a:stCxn id="76803" idx="2"/>
              <a:endCxn id="76811" idx="0"/>
            </p:cNvCxnSpPr>
            <p:nvPr/>
          </p:nvCxnSpPr>
          <p:spPr bwMode="auto">
            <a:xfrm flipH="1">
              <a:off x="3186113" y="1768475"/>
              <a:ext cx="1435100" cy="855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14" name="Text Box 14"/>
            <p:cNvSpPr txBox="1">
              <a:spLocks noChangeArrowheads="1"/>
            </p:cNvSpPr>
            <p:nvPr/>
          </p:nvSpPr>
          <p:spPr bwMode="auto">
            <a:xfrm>
              <a:off x="4105275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5" name="Text Box 15"/>
            <p:cNvSpPr txBox="1">
              <a:spLocks noChangeArrowheads="1"/>
            </p:cNvSpPr>
            <p:nvPr/>
          </p:nvSpPr>
          <p:spPr bwMode="auto">
            <a:xfrm>
              <a:off x="2697163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2+,3-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6" name="Text Box 16"/>
            <p:cNvSpPr txBox="1">
              <a:spLocks noChangeArrowheads="1"/>
            </p:cNvSpPr>
            <p:nvPr/>
          </p:nvSpPr>
          <p:spPr bwMode="auto">
            <a:xfrm>
              <a:off x="4219575" y="3767138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6817" name="Text Box 17"/>
            <p:cNvSpPr txBox="1">
              <a:spLocks noChangeArrowheads="1"/>
            </p:cNvSpPr>
            <p:nvPr/>
          </p:nvSpPr>
          <p:spPr bwMode="auto">
            <a:xfrm>
              <a:off x="2595563" y="3767138"/>
              <a:ext cx="1270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76818" name="Text Box 18"/>
            <p:cNvSpPr txBox="1">
              <a:spLocks noChangeArrowheads="1"/>
            </p:cNvSpPr>
            <p:nvPr/>
          </p:nvSpPr>
          <p:spPr bwMode="auto">
            <a:xfrm>
              <a:off x="5843588" y="3767138"/>
              <a:ext cx="8048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76819" name="Text Box 19"/>
            <p:cNvSpPr txBox="1">
              <a:spLocks noChangeArrowheads="1"/>
            </p:cNvSpPr>
            <p:nvPr/>
          </p:nvSpPr>
          <p:spPr bwMode="auto">
            <a:xfrm>
              <a:off x="3246438" y="4624388"/>
              <a:ext cx="10588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Normal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20" name="Text Box 20"/>
            <p:cNvSpPr txBox="1">
              <a:spLocks noChangeArrowheads="1"/>
            </p:cNvSpPr>
            <p:nvPr/>
          </p:nvSpPr>
          <p:spPr bwMode="auto">
            <a:xfrm>
              <a:off x="2144713" y="4624388"/>
              <a:ext cx="749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High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76821" name="AutoShape 21"/>
            <p:cNvCxnSpPr>
              <a:cxnSpLocks noChangeShapeType="1"/>
              <a:stCxn id="76819" idx="0"/>
              <a:endCxn id="76817" idx="2"/>
            </p:cNvCxnSpPr>
            <p:nvPr/>
          </p:nvCxnSpPr>
          <p:spPr bwMode="auto">
            <a:xfrm flipH="1" flipV="1">
              <a:off x="3230563" y="4164013"/>
              <a:ext cx="546100" cy="460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22" name="AutoShape 22"/>
            <p:cNvCxnSpPr>
              <a:cxnSpLocks noChangeShapeType="1"/>
              <a:stCxn id="76820" idx="0"/>
              <a:endCxn id="76817" idx="2"/>
            </p:cNvCxnSpPr>
            <p:nvPr/>
          </p:nvCxnSpPr>
          <p:spPr bwMode="auto">
            <a:xfrm flipV="1">
              <a:off x="2519363" y="4164013"/>
              <a:ext cx="711200" cy="460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23" name="Text Box 23"/>
            <p:cNvSpPr txBox="1">
              <a:spLocks noChangeArrowheads="1"/>
            </p:cNvSpPr>
            <p:nvPr/>
          </p:nvSpPr>
          <p:spPr bwMode="auto">
            <a:xfrm>
              <a:off x="2219325" y="4953000"/>
              <a:ext cx="523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76824" name="Text Box 24"/>
            <p:cNvSpPr txBox="1">
              <a:spLocks noChangeArrowheads="1"/>
            </p:cNvSpPr>
            <p:nvPr/>
          </p:nvSpPr>
          <p:spPr bwMode="auto">
            <a:xfrm>
              <a:off x="3400425" y="4937125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6825" name="Text Box 25"/>
            <p:cNvSpPr txBox="1">
              <a:spLocks noChangeArrowheads="1"/>
            </p:cNvSpPr>
            <p:nvPr/>
          </p:nvSpPr>
          <p:spPr bwMode="auto">
            <a:xfrm>
              <a:off x="6359525" y="4624388"/>
              <a:ext cx="7308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 smtClean="0">
                  <a:solidFill>
                    <a:srgbClr val="000066"/>
                  </a:solidFill>
                </a:rPr>
                <a:t>Weak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76826" name="Text Box 26"/>
            <p:cNvSpPr txBox="1">
              <a:spLocks noChangeArrowheads="1"/>
            </p:cNvSpPr>
            <p:nvPr/>
          </p:nvSpPr>
          <p:spPr bwMode="auto">
            <a:xfrm>
              <a:off x="5257800" y="4624388"/>
              <a:ext cx="86273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 smtClean="0">
                  <a:solidFill>
                    <a:srgbClr val="000066"/>
                  </a:solidFill>
                </a:rPr>
                <a:t>Strong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76827" name="Text Box 27"/>
            <p:cNvSpPr txBox="1">
              <a:spLocks noChangeArrowheads="1"/>
            </p:cNvSpPr>
            <p:nvPr/>
          </p:nvSpPr>
          <p:spPr bwMode="auto">
            <a:xfrm>
              <a:off x="5332413" y="4937125"/>
              <a:ext cx="523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76828" name="Text Box 28"/>
            <p:cNvSpPr txBox="1">
              <a:spLocks noChangeArrowheads="1"/>
            </p:cNvSpPr>
            <p:nvPr/>
          </p:nvSpPr>
          <p:spPr bwMode="auto">
            <a:xfrm>
              <a:off x="6513513" y="4921250"/>
              <a:ext cx="636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76829" name="AutoShape 29"/>
            <p:cNvCxnSpPr>
              <a:cxnSpLocks noChangeShapeType="1"/>
              <a:stCxn id="76818" idx="2"/>
              <a:endCxn id="76825" idx="0"/>
            </p:cNvCxnSpPr>
            <p:nvPr/>
          </p:nvCxnSpPr>
          <p:spPr bwMode="auto">
            <a:xfrm>
              <a:off x="6246019" y="4164013"/>
              <a:ext cx="478927" cy="460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30" name="AutoShape 30"/>
            <p:cNvCxnSpPr>
              <a:cxnSpLocks noChangeShapeType="1"/>
              <a:stCxn id="76826" idx="0"/>
              <a:endCxn id="76818" idx="2"/>
            </p:cNvCxnSpPr>
            <p:nvPr/>
          </p:nvCxnSpPr>
          <p:spPr bwMode="auto">
            <a:xfrm flipV="1">
              <a:off x="5689169" y="4164013"/>
              <a:ext cx="556850" cy="460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082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- Example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983163"/>
          </a:xfrm>
        </p:spPr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Outlook = Sunny, Temp = Hot,  Humidity = Normal,  Wind = Strong</a:t>
            </a:r>
            <a:r>
              <a:rPr lang="en-US" sz="2000" dirty="0">
                <a:solidFill>
                  <a:srgbClr val="0000FF"/>
                </a:solidFill>
              </a:rPr>
              <a:t>,  </a:t>
            </a:r>
            <a:r>
              <a:rPr lang="en-US" sz="2000" dirty="0">
                <a:solidFill>
                  <a:srgbClr val="A50021"/>
                </a:solidFill>
              </a:rPr>
              <a:t>NO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36" name="Group 39"/>
          <p:cNvGrpSpPr>
            <a:grpSpLocks/>
          </p:cNvGrpSpPr>
          <p:nvPr/>
        </p:nvGrpSpPr>
        <p:grpSpPr bwMode="auto">
          <a:xfrm>
            <a:off x="1905000" y="1568450"/>
            <a:ext cx="5062537" cy="4984750"/>
            <a:chOff x="1351" y="864"/>
            <a:chExt cx="3189" cy="3140"/>
          </a:xfrm>
        </p:grpSpPr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2529" y="864"/>
              <a:ext cx="7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19" y="1653"/>
              <a:ext cx="8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3616" y="1622"/>
              <a:ext cx="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40" name="AutoShape 6"/>
            <p:cNvCxnSpPr>
              <a:cxnSpLocks noChangeShapeType="1"/>
              <a:stCxn id="37" idx="2"/>
              <a:endCxn id="39" idx="0"/>
            </p:cNvCxnSpPr>
            <p:nvPr/>
          </p:nvCxnSpPr>
          <p:spPr bwMode="auto">
            <a:xfrm>
              <a:off x="2911" y="1114"/>
              <a:ext cx="937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7"/>
            <p:cNvCxnSpPr>
              <a:cxnSpLocks noChangeShapeType="1"/>
              <a:stCxn id="37" idx="2"/>
              <a:endCxn id="38" idx="0"/>
            </p:cNvCxnSpPr>
            <p:nvPr/>
          </p:nvCxnSpPr>
          <p:spPr bwMode="auto">
            <a:xfrm>
              <a:off x="2911" y="1114"/>
              <a:ext cx="8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2480" y="1903"/>
              <a:ext cx="7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406" y="1904"/>
              <a:ext cx="9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3566" y="2133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3+,2-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704" y="1653"/>
              <a:ext cx="6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1576" y="1903"/>
              <a:ext cx="8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1,2,8,9,11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47" name="AutoShape 13"/>
            <p:cNvCxnSpPr>
              <a:cxnSpLocks noChangeShapeType="1"/>
              <a:stCxn id="37" idx="2"/>
              <a:endCxn id="45" idx="0"/>
            </p:cNvCxnSpPr>
            <p:nvPr/>
          </p:nvCxnSpPr>
          <p:spPr bwMode="auto">
            <a:xfrm flipH="1">
              <a:off x="2007" y="1114"/>
              <a:ext cx="904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2586" y="2133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699" y="2133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A50021"/>
                  </a:solidFill>
                </a:rPr>
                <a:t>2+,3-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2658" y="2373"/>
              <a:ext cx="4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1635" y="2373"/>
              <a:ext cx="8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681" y="2373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2045" y="2937"/>
              <a:ext cx="6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Normal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1351" y="2937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High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55" name="AutoShape 21"/>
            <p:cNvCxnSpPr>
              <a:cxnSpLocks noChangeShapeType="1"/>
              <a:stCxn id="53" idx="0"/>
              <a:endCxn id="51" idx="2"/>
            </p:cNvCxnSpPr>
            <p:nvPr/>
          </p:nvCxnSpPr>
          <p:spPr bwMode="auto">
            <a:xfrm flipH="1" flipV="1">
              <a:off x="2035" y="2623"/>
              <a:ext cx="344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22"/>
            <p:cNvCxnSpPr>
              <a:cxnSpLocks noChangeShapeType="1"/>
              <a:stCxn id="54" idx="0"/>
              <a:endCxn id="51" idx="2"/>
            </p:cNvCxnSpPr>
            <p:nvPr/>
          </p:nvCxnSpPr>
          <p:spPr bwMode="auto">
            <a:xfrm flipV="1">
              <a:off x="1587" y="2623"/>
              <a:ext cx="448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1398" y="3144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58" name="Text Box 25"/>
            <p:cNvSpPr txBox="1">
              <a:spLocks noChangeArrowheads="1"/>
            </p:cNvSpPr>
            <p:nvPr/>
          </p:nvSpPr>
          <p:spPr bwMode="auto">
            <a:xfrm>
              <a:off x="4006" y="2913"/>
              <a:ext cx="5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Weak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3312" y="2913"/>
              <a:ext cx="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Strong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60" name="Text Box 27"/>
            <p:cNvSpPr txBox="1">
              <a:spLocks noChangeArrowheads="1"/>
            </p:cNvSpPr>
            <p:nvPr/>
          </p:nvSpPr>
          <p:spPr bwMode="auto">
            <a:xfrm>
              <a:off x="3359" y="3110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4103" y="3100"/>
              <a:ext cx="4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62" name="AutoShape 29"/>
            <p:cNvCxnSpPr>
              <a:cxnSpLocks noChangeShapeType="1"/>
              <a:stCxn id="52" idx="2"/>
              <a:endCxn id="58" idx="0"/>
            </p:cNvCxnSpPr>
            <p:nvPr/>
          </p:nvCxnSpPr>
          <p:spPr bwMode="auto">
            <a:xfrm>
              <a:off x="3935" y="2623"/>
              <a:ext cx="338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30"/>
            <p:cNvCxnSpPr>
              <a:cxnSpLocks noChangeShapeType="1"/>
              <a:stCxn id="59" idx="0"/>
              <a:endCxn id="52" idx="2"/>
            </p:cNvCxnSpPr>
            <p:nvPr/>
          </p:nvCxnSpPr>
          <p:spPr bwMode="auto">
            <a:xfrm flipV="1">
              <a:off x="3628" y="2623"/>
              <a:ext cx="307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2422" y="3623"/>
              <a:ext cx="5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Weak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1632" y="3623"/>
              <a:ext cx="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Strong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66" name="AutoShape 34"/>
            <p:cNvCxnSpPr>
              <a:cxnSpLocks noChangeShapeType="1"/>
              <a:stCxn id="64" idx="0"/>
            </p:cNvCxnSpPr>
            <p:nvPr/>
          </p:nvCxnSpPr>
          <p:spPr bwMode="auto">
            <a:xfrm flipH="1" flipV="1">
              <a:off x="2319" y="3333"/>
              <a:ext cx="370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35"/>
            <p:cNvCxnSpPr>
              <a:cxnSpLocks noChangeShapeType="1"/>
              <a:stCxn id="65" idx="0"/>
            </p:cNvCxnSpPr>
            <p:nvPr/>
          </p:nvCxnSpPr>
          <p:spPr bwMode="auto">
            <a:xfrm flipV="1">
              <a:off x="1948" y="3333"/>
              <a:ext cx="394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Text Box 36"/>
            <p:cNvSpPr txBox="1">
              <a:spLocks noChangeArrowheads="1"/>
            </p:cNvSpPr>
            <p:nvPr/>
          </p:nvSpPr>
          <p:spPr bwMode="auto">
            <a:xfrm>
              <a:off x="1775" y="3754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2519" y="3744"/>
              <a:ext cx="4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 dirty="0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0" name="Text Box 38"/>
            <p:cNvSpPr txBox="1">
              <a:spLocks noChangeArrowheads="1"/>
            </p:cNvSpPr>
            <p:nvPr/>
          </p:nvSpPr>
          <p:spPr bwMode="auto">
            <a:xfrm>
              <a:off x="2112" y="3110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Wind</a:t>
              </a:r>
            </a:p>
          </p:txBody>
        </p:sp>
      </p:grp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6162444" y="1675868"/>
            <a:ext cx="2853517" cy="1015663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>
                <a:latin typeface="+mn-lt"/>
              </a:rPr>
              <a:t>This can always be done </a:t>
            </a:r>
            <a:r>
              <a:rPr lang="en-US" sz="2000" dirty="0" smtClean="0">
                <a:latin typeface="+mn-lt"/>
              </a:rPr>
              <a:t>– may fit </a:t>
            </a:r>
            <a:r>
              <a:rPr lang="en-US" sz="2000" dirty="0">
                <a:latin typeface="+mn-lt"/>
              </a:rPr>
              <a:t>noise </a:t>
            </a:r>
            <a:r>
              <a:rPr lang="en-US" sz="2000" dirty="0" smtClean="0">
                <a:latin typeface="+mn-lt"/>
              </a:rPr>
              <a:t>or other </a:t>
            </a:r>
            <a:r>
              <a:rPr lang="en-US" sz="2000" dirty="0">
                <a:latin typeface="+mn-lt"/>
              </a:rPr>
              <a:t>coincidental regularities</a:t>
            </a:r>
          </a:p>
        </p:txBody>
      </p:sp>
    </p:spTree>
    <p:extLst>
      <p:ext uri="{BB962C8B-B14F-4D97-AF65-F5344CB8AC3E}">
        <p14:creationId xmlns:p14="http://schemas.microsoft.com/office/powerpoint/2010/main" val="39220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training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574131"/>
            <a:ext cx="7844589" cy="4348747"/>
          </a:xfrm>
          <a:prstGeom prst="rect">
            <a:avLst/>
          </a:prstGeom>
          <a:solidFill>
            <a:srgbClr val="D9D9D9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56632" y="2312737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Oval 7"/>
          <p:cNvSpPr/>
          <p:nvPr/>
        </p:nvSpPr>
        <p:spPr>
          <a:xfrm>
            <a:off x="740611" y="2598820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2411663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98821" y="3748505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1769" y="4323348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43138" y="4991769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3874" y="2318084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66043" y="3793957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84927" y="5178926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40546" y="1943770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58085" y="3654926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8886" y="5272504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96127" y="4622800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18651" y="3700378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053389" y="4416926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99138" y="2997199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483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Straight Connector 1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69229" y="1"/>
            <a:ext cx="93311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instance space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56632" y="2312737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0611" y="2598820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52800" y="2411663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98821" y="3748505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81769" y="4323348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43138" y="4991769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93874" y="2318084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66043" y="3793957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84927" y="5178926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40546" y="1943770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58085" y="3654926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78886" y="5272504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96127" y="4622800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18651" y="3700378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53389" y="4416926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99138" y="2997199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08985" y="2406315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37304" y="1756613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43138" y="156945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55981" y="231273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61815" y="212557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43761" y="3812676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72080" y="316297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77914" y="2975817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90757" y="3719097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43138" y="3256552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81650" y="390084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94493" y="464412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200327" y="4456963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882273" y="6144060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510592" y="5494358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96127" y="538340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529269" y="6050481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81650" y="558793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grpSp>
        <p:nvGrpSpPr>
          <p:cNvPr id="42" name="Group 41"/>
          <p:cNvGrpSpPr/>
          <p:nvPr/>
        </p:nvGrpSpPr>
        <p:grpSpPr>
          <a:xfrm rot="16200000">
            <a:off x="4981003" y="1434468"/>
            <a:ext cx="3505211" cy="4018481"/>
            <a:chOff x="2034673" y="2465136"/>
            <a:chExt cx="3505211" cy="4018481"/>
          </a:xfrm>
        </p:grpSpPr>
        <p:sp>
          <p:nvSpPr>
            <p:cNvPr id="43" name="Oval 42"/>
            <p:cNvSpPr/>
            <p:nvPr/>
          </p:nvSpPr>
          <p:spPr>
            <a:xfrm>
              <a:off x="4208381" y="24651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743157" y="387149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395538" y="340895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146893" y="479652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352727" y="4609363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662992" y="5646758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601466" y="545960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681669" y="620288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334050" y="57403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 rot="16200000">
            <a:off x="6553200" y="2219157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13118" y="212558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grpSp>
        <p:nvGrpSpPr>
          <p:cNvPr id="59" name="Group 58"/>
          <p:cNvGrpSpPr/>
          <p:nvPr/>
        </p:nvGrpSpPr>
        <p:grpSpPr>
          <a:xfrm rot="16200000">
            <a:off x="-259024" y="1932035"/>
            <a:ext cx="4787914" cy="3636135"/>
            <a:chOff x="1339595" y="2847482"/>
            <a:chExt cx="4787914" cy="3636135"/>
          </a:xfrm>
        </p:grpSpPr>
        <p:sp>
          <p:nvSpPr>
            <p:cNvPr id="60" name="Oval 59"/>
            <p:cNvSpPr/>
            <p:nvPr/>
          </p:nvSpPr>
          <p:spPr>
            <a:xfrm>
              <a:off x="4182982" y="28474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370197" y="31776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395538" y="340895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034674" y="294106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352" y="379258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026692" y="62028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601466" y="545960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39595" y="359610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334050" y="57403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527548" y="3393202"/>
            <a:ext cx="3458747" cy="4018481"/>
            <a:chOff x="1339595" y="2465136"/>
            <a:chExt cx="3458747" cy="4018481"/>
          </a:xfrm>
        </p:grpSpPr>
        <p:sp>
          <p:nvSpPr>
            <p:cNvPr id="75" name="Oval 74"/>
            <p:cNvSpPr/>
            <p:nvPr/>
          </p:nvSpPr>
          <p:spPr>
            <a:xfrm>
              <a:off x="4208381" y="24651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370197" y="31776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763710" y="47534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034674" y="294106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611185" y="3034638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26692" y="62028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026692" y="484702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1339595" y="359610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058552" y="5122415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89" name="Oval 88"/>
          <p:cNvSpPr/>
          <p:nvPr/>
        </p:nvSpPr>
        <p:spPr>
          <a:xfrm>
            <a:off x="1834147" y="2411663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129709" y="1100217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5268070" y="1475877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4511504" y="6170537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340083" y="2394289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4" name="Oval 93"/>
          <p:cNvSpPr/>
          <p:nvPr/>
        </p:nvSpPr>
        <p:spPr>
          <a:xfrm rot="16200000">
            <a:off x="2665658" y="31816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5" name="Oval 94"/>
          <p:cNvSpPr/>
          <p:nvPr/>
        </p:nvSpPr>
        <p:spPr>
          <a:xfrm rot="16200000">
            <a:off x="4475717" y="2605523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6" name="Oval 95"/>
          <p:cNvSpPr/>
          <p:nvPr/>
        </p:nvSpPr>
        <p:spPr>
          <a:xfrm rot="16200000">
            <a:off x="3826015" y="197720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7" name="Oval 96"/>
          <p:cNvSpPr/>
          <p:nvPr/>
        </p:nvSpPr>
        <p:spPr>
          <a:xfrm rot="16200000">
            <a:off x="1228143" y="31816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8" name="Oval 97"/>
          <p:cNvSpPr/>
          <p:nvPr/>
        </p:nvSpPr>
        <p:spPr>
          <a:xfrm rot="16200000">
            <a:off x="2291348" y="125263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9" name="Oval 98"/>
          <p:cNvSpPr/>
          <p:nvPr/>
        </p:nvSpPr>
        <p:spPr>
          <a:xfrm rot="16200000">
            <a:off x="3919593" y="30614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0" name="Oval 99"/>
          <p:cNvSpPr/>
          <p:nvPr/>
        </p:nvSpPr>
        <p:spPr>
          <a:xfrm rot="16200000">
            <a:off x="4563881" y="36763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1" name="Oval 100"/>
          <p:cNvSpPr/>
          <p:nvPr/>
        </p:nvSpPr>
        <p:spPr>
          <a:xfrm rot="16200000">
            <a:off x="6411465" y="819482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2" name="Oval 101"/>
          <p:cNvSpPr/>
          <p:nvPr/>
        </p:nvSpPr>
        <p:spPr>
          <a:xfrm rot="16200000">
            <a:off x="5120004" y="-651043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3" name="Oval 102"/>
          <p:cNvSpPr/>
          <p:nvPr/>
        </p:nvSpPr>
        <p:spPr>
          <a:xfrm rot="16200000">
            <a:off x="6807101" y="2667011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4" name="Oval 103"/>
          <p:cNvSpPr/>
          <p:nvPr/>
        </p:nvSpPr>
        <p:spPr>
          <a:xfrm rot="16200000">
            <a:off x="6157399" y="2038692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5" name="Oval 104"/>
          <p:cNvSpPr/>
          <p:nvPr/>
        </p:nvSpPr>
        <p:spPr>
          <a:xfrm rot="16200000">
            <a:off x="7791116" y="100663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6" name="Oval 105"/>
          <p:cNvSpPr/>
          <p:nvPr/>
        </p:nvSpPr>
        <p:spPr>
          <a:xfrm rot="16200000">
            <a:off x="6272464" y="144972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7" name="Oval 106"/>
          <p:cNvSpPr/>
          <p:nvPr/>
        </p:nvSpPr>
        <p:spPr>
          <a:xfrm rot="16200000">
            <a:off x="6250977" y="36763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024688" y="411748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9" name="Oval 108"/>
          <p:cNvSpPr/>
          <p:nvPr/>
        </p:nvSpPr>
        <p:spPr>
          <a:xfrm rot="16200000">
            <a:off x="8093147" y="160020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0" name="Oval 109"/>
          <p:cNvSpPr/>
          <p:nvPr/>
        </p:nvSpPr>
        <p:spPr>
          <a:xfrm rot="16200000">
            <a:off x="7625254" y="185553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Learning a tree that classifies the training data perfectly may not lead to the tree with the </a:t>
            </a:r>
            <a:r>
              <a:rPr lang="en-US" sz="2000" dirty="0" smtClean="0">
                <a:solidFill>
                  <a:schemeClr val="accent1"/>
                </a:solidFill>
              </a:rPr>
              <a:t>best generalization performance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There may be noise in the training data the tree is fitting</a:t>
            </a:r>
          </a:p>
          <a:p>
            <a:pPr lvl="1"/>
            <a:r>
              <a:rPr lang="en-US" sz="1800" dirty="0" smtClean="0"/>
              <a:t>The algorithm might be making decisions based on very little data</a:t>
            </a:r>
          </a:p>
          <a:p>
            <a:r>
              <a:rPr lang="en-US" sz="2000" dirty="0" smtClean="0"/>
              <a:t>A hypothesis </a:t>
            </a:r>
            <a:r>
              <a:rPr lang="en-US" sz="2000" dirty="0" smtClean="0">
                <a:solidFill>
                  <a:schemeClr val="accent1"/>
                </a:solidFill>
              </a:rPr>
              <a:t>h</a:t>
            </a:r>
            <a:r>
              <a:rPr lang="en-US" sz="2000" dirty="0" smtClean="0"/>
              <a:t> is said to </a:t>
            </a:r>
            <a:r>
              <a:rPr lang="en-US" sz="2000" dirty="0" err="1" smtClean="0">
                <a:solidFill>
                  <a:schemeClr val="accent1"/>
                </a:solidFill>
              </a:rPr>
              <a:t>overfit</a:t>
            </a:r>
            <a:r>
              <a:rPr lang="en-US" sz="2000" dirty="0" smtClean="0">
                <a:solidFill>
                  <a:schemeClr val="accent1"/>
                </a:solidFill>
              </a:rPr>
              <a:t> the training data </a:t>
            </a:r>
            <a:r>
              <a:rPr lang="en-US" sz="2000" dirty="0" smtClean="0"/>
              <a:t>if there is another hypothesis </a:t>
            </a:r>
            <a:r>
              <a:rPr lang="en-US" sz="2000" dirty="0" smtClean="0">
                <a:solidFill>
                  <a:schemeClr val="accent1"/>
                </a:solidFill>
              </a:rPr>
              <a:t>h’</a:t>
            </a:r>
            <a:r>
              <a:rPr lang="en-US" sz="2000" dirty="0" smtClean="0"/>
              <a:t>, such that </a:t>
            </a:r>
            <a:r>
              <a:rPr lang="en-US" sz="2000" dirty="0" smtClean="0">
                <a:solidFill>
                  <a:schemeClr val="accent1"/>
                </a:solidFill>
              </a:rPr>
              <a:t>h</a:t>
            </a:r>
            <a:r>
              <a:rPr lang="en-US" sz="2000" dirty="0" smtClean="0"/>
              <a:t> has a smaller error than </a:t>
            </a:r>
            <a:r>
              <a:rPr lang="en-US" sz="2000" dirty="0" smtClean="0">
                <a:solidFill>
                  <a:schemeClr val="accent1"/>
                </a:solidFill>
              </a:rPr>
              <a:t>h’ </a:t>
            </a:r>
            <a:r>
              <a:rPr lang="en-US" sz="2000" dirty="0" smtClean="0"/>
              <a:t>on the </a:t>
            </a:r>
            <a:r>
              <a:rPr lang="en-US" sz="2000" b="1" dirty="0" smtClean="0"/>
              <a:t>training data</a:t>
            </a:r>
            <a:r>
              <a:rPr lang="en-US" sz="2000" dirty="0" smtClean="0"/>
              <a:t> but </a:t>
            </a:r>
            <a:r>
              <a:rPr lang="en-US" sz="2000" dirty="0" smtClean="0">
                <a:solidFill>
                  <a:schemeClr val="accent1"/>
                </a:solidFill>
              </a:rPr>
              <a:t>h</a:t>
            </a:r>
            <a:r>
              <a:rPr lang="en-US" sz="2000" dirty="0" smtClean="0"/>
              <a:t> has larger error on the </a:t>
            </a:r>
            <a:r>
              <a:rPr lang="en-US" sz="2000" b="1" dirty="0" smtClean="0"/>
              <a:t>test data </a:t>
            </a:r>
            <a:r>
              <a:rPr lang="en-US" sz="2000" dirty="0" smtClean="0"/>
              <a:t>than </a:t>
            </a:r>
            <a:r>
              <a:rPr lang="en-US" sz="2000" dirty="0" smtClean="0">
                <a:solidFill>
                  <a:schemeClr val="accent1"/>
                </a:solidFill>
              </a:rPr>
              <a:t>h’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66800" y="3962400"/>
            <a:ext cx="6964362" cy="2133600"/>
            <a:chOff x="979488" y="4040188"/>
            <a:chExt cx="6964362" cy="2133600"/>
          </a:xfrm>
        </p:grpSpPr>
        <p:sp>
          <p:nvSpPr>
            <p:cNvPr id="78852" name="Line 4"/>
            <p:cNvSpPr>
              <a:spLocks noChangeShapeType="1"/>
            </p:cNvSpPr>
            <p:nvPr/>
          </p:nvSpPr>
          <p:spPr bwMode="auto">
            <a:xfrm>
              <a:off x="2286000" y="4572000"/>
              <a:ext cx="0" cy="1524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>
              <a:off x="2286000" y="6096000"/>
              <a:ext cx="403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4" name="Text Box 6"/>
            <p:cNvSpPr txBox="1">
              <a:spLocks noChangeArrowheads="1"/>
            </p:cNvSpPr>
            <p:nvPr/>
          </p:nvSpPr>
          <p:spPr bwMode="auto">
            <a:xfrm>
              <a:off x="5410200" y="5654675"/>
              <a:ext cx="25336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Complexity of tree</a:t>
              </a:r>
            </a:p>
          </p:txBody>
        </p:sp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979488" y="4040188"/>
              <a:ext cx="1350962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0000FF"/>
                  </a:solidFill>
                </a:rPr>
                <a:t>accuracy</a:t>
              </a:r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auto">
            <a:xfrm>
              <a:off x="2286000" y="4495800"/>
              <a:ext cx="3657600" cy="1524000"/>
            </a:xfrm>
            <a:custGeom>
              <a:avLst/>
              <a:gdLst>
                <a:gd name="T0" fmla="*/ 0 w 2304"/>
                <a:gd name="T1" fmla="*/ 960 h 960"/>
                <a:gd name="T2" fmla="*/ 624 w 2304"/>
                <a:gd name="T3" fmla="*/ 192 h 960"/>
                <a:gd name="T4" fmla="*/ 2304 w 2304"/>
                <a:gd name="T5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4" h="960">
                  <a:moveTo>
                    <a:pt x="0" y="960"/>
                  </a:moveTo>
                  <a:cubicBezTo>
                    <a:pt x="120" y="656"/>
                    <a:pt x="240" y="352"/>
                    <a:pt x="624" y="192"/>
                  </a:cubicBezTo>
                  <a:cubicBezTo>
                    <a:pt x="1008" y="32"/>
                    <a:pt x="2024" y="32"/>
                    <a:pt x="2304" y="0"/>
                  </a:cubicBezTo>
                </a:path>
              </a:pathLst>
            </a:custGeom>
            <a:noFill/>
            <a:ln w="19050" cmpd="sng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7" name="Freeform 9"/>
            <p:cNvSpPr>
              <a:spLocks/>
            </p:cNvSpPr>
            <p:nvPr/>
          </p:nvSpPr>
          <p:spPr bwMode="auto">
            <a:xfrm>
              <a:off x="2286000" y="4654550"/>
              <a:ext cx="3935413" cy="1289050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9" h="812">
                  <a:moveTo>
                    <a:pt x="0" y="812"/>
                  </a:moveTo>
                  <a:cubicBezTo>
                    <a:pt x="48" y="727"/>
                    <a:pt x="182" y="420"/>
                    <a:pt x="290" y="302"/>
                  </a:cubicBezTo>
                  <a:cubicBezTo>
                    <a:pt x="398" y="184"/>
                    <a:pt x="499" y="147"/>
                    <a:pt x="648" y="100"/>
                  </a:cubicBezTo>
                  <a:cubicBezTo>
                    <a:pt x="797" y="53"/>
                    <a:pt x="1021" y="0"/>
                    <a:pt x="1186" y="22"/>
                  </a:cubicBezTo>
                  <a:cubicBezTo>
                    <a:pt x="1351" y="44"/>
                    <a:pt x="1444" y="164"/>
                    <a:pt x="1638" y="232"/>
                  </a:cubicBezTo>
                  <a:cubicBezTo>
                    <a:pt x="1832" y="300"/>
                    <a:pt x="2225" y="395"/>
                    <a:pt x="2352" y="428"/>
                  </a:cubicBezTo>
                  <a:cubicBezTo>
                    <a:pt x="2479" y="461"/>
                    <a:pt x="2432" y="456"/>
                    <a:pt x="2400" y="428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8" name="Text Box 10"/>
            <p:cNvSpPr txBox="1">
              <a:spLocks noChangeArrowheads="1"/>
            </p:cNvSpPr>
            <p:nvPr/>
          </p:nvSpPr>
          <p:spPr bwMode="auto">
            <a:xfrm>
              <a:off x="6096000" y="5045075"/>
              <a:ext cx="15128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33CC33"/>
                  </a:solidFill>
                </a:rPr>
                <a:t>On testing</a:t>
              </a:r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78859" name="Text Box 11"/>
            <p:cNvSpPr txBox="1">
              <a:spLocks noChangeArrowheads="1"/>
            </p:cNvSpPr>
            <p:nvPr/>
          </p:nvSpPr>
          <p:spPr bwMode="auto">
            <a:xfrm>
              <a:off x="6019800" y="4268788"/>
              <a:ext cx="160972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A50021"/>
                  </a:solidFill>
                </a:rPr>
                <a:t>On training</a:t>
              </a:r>
              <a:endParaRPr lang="en-US" sz="28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4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overfitting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C0128"/>
                </a:solidFill>
              </a:rPr>
              <a:t>Too much variance </a:t>
            </a:r>
            <a:r>
              <a:rPr lang="en-US" dirty="0" smtClean="0"/>
              <a:t>in the training data</a:t>
            </a:r>
          </a:p>
          <a:p>
            <a:pPr lvl="1"/>
            <a:r>
              <a:rPr lang="en-US" dirty="0" smtClean="0"/>
              <a:t>Training data is not a representative sample </a:t>
            </a:r>
            <a:br>
              <a:rPr lang="en-US" dirty="0" smtClean="0"/>
            </a:br>
            <a:r>
              <a:rPr lang="en-US" dirty="0" smtClean="0"/>
              <a:t>of the instance space</a:t>
            </a:r>
          </a:p>
          <a:p>
            <a:pPr lvl="1"/>
            <a:r>
              <a:rPr lang="en-US" dirty="0" smtClean="0"/>
              <a:t>We split on features that are actually irrelevant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C0128"/>
                </a:solidFill>
              </a:rPr>
              <a:t>Too much noise </a:t>
            </a:r>
            <a:r>
              <a:rPr lang="en-US" dirty="0" smtClean="0"/>
              <a:t>in the training data</a:t>
            </a:r>
          </a:p>
          <a:p>
            <a:pPr lvl="1"/>
            <a:r>
              <a:rPr lang="en-US" dirty="0" smtClean="0"/>
              <a:t>Noise = some feature values or class labels are incorrect</a:t>
            </a:r>
          </a:p>
          <a:p>
            <a:pPr lvl="1"/>
            <a:r>
              <a:rPr lang="en-US" dirty="0" smtClean="0"/>
              <a:t>We learn to predict the noise</a:t>
            </a:r>
          </a:p>
          <a:p>
            <a:pPr lvl="1"/>
            <a:endParaRPr lang="en-US" dirty="0"/>
          </a:p>
          <a:p>
            <a:r>
              <a:rPr lang="en-US" dirty="0" smtClean="0"/>
              <a:t>In both cases, it is a result of our will to </a:t>
            </a:r>
            <a:r>
              <a:rPr lang="en-US" dirty="0" smtClean="0">
                <a:solidFill>
                  <a:srgbClr val="FC0128"/>
                </a:solidFill>
              </a:rPr>
              <a:t>minimize the empirical error</a:t>
            </a:r>
            <a:r>
              <a:rPr lang="en-US" dirty="0" smtClean="0"/>
              <a:t> when we learn, and the </a:t>
            </a:r>
            <a:r>
              <a:rPr lang="en-US" dirty="0" smtClean="0">
                <a:solidFill>
                  <a:srgbClr val="FC0128"/>
                </a:solidFill>
              </a:rPr>
              <a:t>ability to do </a:t>
            </a:r>
            <a:r>
              <a:rPr lang="en-US" dirty="0" smtClean="0"/>
              <a:t>it (with DTs)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a decision tree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Prune = remove leaves and assign majority label of the parent to all items</a:t>
            </a:r>
          </a:p>
          <a:p>
            <a:r>
              <a:rPr lang="en-US" dirty="0" smtClean="0"/>
              <a:t>Prune the children of S if:</a:t>
            </a:r>
          </a:p>
          <a:p>
            <a:pPr lvl="1"/>
            <a:r>
              <a:rPr lang="en-US" dirty="0" smtClean="0"/>
              <a:t>all children are leaves, and</a:t>
            </a:r>
          </a:p>
          <a:p>
            <a:pPr lvl="1"/>
            <a:r>
              <a:rPr lang="en-US" dirty="0" smtClean="0"/>
              <a:t>the accuracy on the </a:t>
            </a:r>
            <a:r>
              <a:rPr lang="en-US" dirty="0" smtClean="0">
                <a:solidFill>
                  <a:srgbClr val="0000FF"/>
                </a:solidFill>
              </a:rPr>
              <a:t>validation set </a:t>
            </a:r>
            <a:r>
              <a:rPr lang="en-US" dirty="0" smtClean="0"/>
              <a:t>does not decrease if we assign the most frequent class label to all items at 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</a:t>
            </a:r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Two basic approaches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Pre-pruning</a:t>
            </a:r>
            <a:r>
              <a:rPr lang="en-US" sz="1800" dirty="0" smtClean="0"/>
              <a:t>: Stop growing the tree at some point during construction when it is determined that there is not enough data to make reliable choices.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Post-pruning</a:t>
            </a:r>
            <a:r>
              <a:rPr lang="en-US" sz="1800" dirty="0" smtClean="0"/>
              <a:t>: Grow the full tree and then remove nodes that seem not to have sufficient evidence.</a:t>
            </a:r>
          </a:p>
          <a:p>
            <a:r>
              <a:rPr lang="en-US" sz="2000" dirty="0" smtClean="0"/>
              <a:t>Methods for evaluating </a:t>
            </a:r>
            <a:r>
              <a:rPr lang="en-US" sz="2000" dirty="0" err="1" smtClean="0"/>
              <a:t>subtrees</a:t>
            </a:r>
            <a:r>
              <a:rPr lang="en-US" sz="2000" dirty="0" smtClean="0"/>
              <a:t> to prune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Cross-validation</a:t>
            </a:r>
            <a:r>
              <a:rPr lang="en-US" sz="1800" dirty="0" smtClean="0"/>
              <a:t>: Reserve hold-out set to evaluate utility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Statistical testing</a:t>
            </a:r>
            <a:r>
              <a:rPr lang="en-US" sz="1800" dirty="0" smtClean="0"/>
              <a:t>: Test if the observed regularity can be dismissed as likely to occur by chance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Minimum Description Length</a:t>
            </a:r>
            <a:r>
              <a:rPr lang="en-US" sz="1800" dirty="0" smtClean="0"/>
              <a:t>: Is the additional complexity of the hypothesis smaller than remembering the exceptions?</a:t>
            </a:r>
          </a:p>
          <a:p>
            <a:r>
              <a:rPr lang="en-US" sz="2000" dirty="0" smtClean="0"/>
              <a:t>This is related to the notion of </a:t>
            </a:r>
            <a:r>
              <a:rPr lang="en-US" sz="2000" dirty="0" smtClean="0">
                <a:solidFill>
                  <a:schemeClr val="accent1"/>
                </a:solidFill>
              </a:rPr>
              <a:t>regularization</a:t>
            </a:r>
            <a:r>
              <a:rPr lang="en-US" sz="2000" dirty="0" smtClean="0"/>
              <a:t> that we will see in other contexts – </a:t>
            </a:r>
            <a:r>
              <a:rPr lang="en-US" sz="2000" dirty="0" smtClean="0">
                <a:solidFill>
                  <a:srgbClr val="FF0000"/>
                </a:solidFill>
              </a:rPr>
              <a:t>keep the hypothesis simple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267200" y="959921"/>
            <a:ext cx="459138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latin typeface="+mj-lt"/>
              </a:rPr>
              <a:t>How can this be avoided with linear classifiers?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61815" y="5879068"/>
            <a:ext cx="6268063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latin typeface="+mj-lt"/>
              </a:rPr>
              <a:t>Next: a brief detour into explaining generalization and overfitting</a:t>
            </a:r>
            <a:endParaRPr lang="en-US" sz="1800" dirty="0">
              <a:latin typeface="+mj-lt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702470" y="5486400"/>
            <a:ext cx="2327115" cy="304800"/>
          </a:xfrm>
          <a:prstGeom prst="wedgeRectCallout">
            <a:avLst>
              <a:gd name="adj1" fmla="val -115980"/>
              <a:gd name="adj2" fmla="val 10683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Hand waving, for now.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Preventing Overfitting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t>49</a:t>
            </a:fld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1905000" y="2590800"/>
            <a:ext cx="2247900" cy="1905000"/>
            <a:chOff x="3200400" y="3276600"/>
            <a:chExt cx="2247900" cy="1905000"/>
          </a:xfrm>
        </p:grpSpPr>
        <p:sp>
          <p:nvSpPr>
            <p:cNvPr id="54" name="Oval 53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Multiply 85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Multiply 86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Multiply 87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Multiply 88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Multiply 89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Multiply 90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Multiply 91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Multiply 92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Multiply 93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Multiply 94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Multiply 95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Multiply 96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Multiply 97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Multiply 98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Multiply 99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Multiply 100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Multiply 101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ultiply 102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295900" y="2667000"/>
            <a:ext cx="2247900" cy="1905000"/>
            <a:chOff x="3200400" y="3276600"/>
            <a:chExt cx="2247900" cy="1905000"/>
          </a:xfrm>
        </p:grpSpPr>
        <p:sp>
          <p:nvSpPr>
            <p:cNvPr id="119" name="Oval 118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Multiply 150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Multiply 151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Multiply 152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Multiply 153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Multiply 154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Multiply 155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Multiply 156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Multiply 157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Multiply 158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Multiply 159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Multiply 160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Multiply 161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Multiply 162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Multiply 163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Multiply 164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Multiply 165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Multiply 166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Multiply 167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Multiply 168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Multiply 169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Multiply 170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Multiply 171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Multiply 172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Multiply 173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Multiply 174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Multiply 175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Multiply 176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Multiply 177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Multiply 178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Multiply 179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Multiply 180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Multiply 181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3" name="Straight Connector 182"/>
          <p:cNvCxnSpPr/>
          <p:nvPr/>
        </p:nvCxnSpPr>
        <p:spPr>
          <a:xfrm flipH="1">
            <a:off x="2847110" y="2133600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5981700" y="2286000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2743200" y="22860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5663252" y="2589663"/>
            <a:ext cx="381000" cy="7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2400300" y="45720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1</a:t>
            </a:r>
            <a:endParaRPr lang="en-US" sz="1800" b="1" u="none" baseline="-25000" dirty="0">
              <a:latin typeface="Calibri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6057900" y="45720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2</a:t>
            </a:r>
            <a:endParaRPr lang="en-US" sz="1800" b="1" u="none" baseline="-25000" dirty="0">
              <a:latin typeface="Calibri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>
            <a:off x="6226232" y="2182090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5752406" y="2312882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2971800" y="2057400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2743200" y="2119952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9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Representing Data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Think about a large table, </a:t>
            </a:r>
            <a:r>
              <a:rPr lang="en-US" sz="2000" dirty="0">
                <a:solidFill>
                  <a:srgbClr val="0000FF"/>
                </a:solidFill>
              </a:rPr>
              <a:t>N attributes</a:t>
            </a:r>
            <a:r>
              <a:rPr lang="en-US" sz="2000" dirty="0">
                <a:solidFill>
                  <a:srgbClr val="000000"/>
                </a:solidFill>
              </a:rPr>
              <a:t>, and assume you want to know something about the people represented as entries in this table.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E.g. </a:t>
            </a:r>
            <a:r>
              <a:rPr lang="en-US" sz="2000" dirty="0">
                <a:solidFill>
                  <a:srgbClr val="0000FF"/>
                </a:solidFill>
              </a:rPr>
              <a:t>own</a:t>
            </a:r>
            <a:r>
              <a:rPr lang="en-US" sz="2000" dirty="0">
                <a:solidFill>
                  <a:srgbClr val="000000"/>
                </a:solidFill>
              </a:rPr>
              <a:t> an expensive car or </a:t>
            </a:r>
            <a:r>
              <a:rPr lang="en-US" sz="2000" dirty="0">
                <a:solidFill>
                  <a:srgbClr val="FF9900"/>
                </a:solidFill>
              </a:rPr>
              <a:t>not</a:t>
            </a:r>
            <a:r>
              <a:rPr lang="en-US" sz="2000" dirty="0">
                <a:solidFill>
                  <a:srgbClr val="FFFF00"/>
                </a:solidFill>
              </a:rPr>
              <a:t>;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Simplest </a:t>
            </a:r>
            <a:r>
              <a:rPr lang="en-US" sz="2000" dirty="0">
                <a:solidFill>
                  <a:srgbClr val="000000"/>
                </a:solidFill>
              </a:rPr>
              <a:t>way: Histogram on the </a:t>
            </a:r>
            <a:r>
              <a:rPr lang="en-US" sz="2000" dirty="0">
                <a:solidFill>
                  <a:srgbClr val="FF0000"/>
                </a:solidFill>
              </a:rPr>
              <a:t>first</a:t>
            </a:r>
            <a:r>
              <a:rPr lang="en-US" sz="2000" dirty="0">
                <a:solidFill>
                  <a:srgbClr val="000000"/>
                </a:solidFill>
              </a:rPr>
              <a:t> attribute – </a:t>
            </a:r>
            <a:r>
              <a:rPr lang="en-US" sz="2000" dirty="0" smtClean="0">
                <a:solidFill>
                  <a:srgbClr val="0000FF"/>
                </a:solidFill>
              </a:rPr>
              <a:t>own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Then, histogram on </a:t>
            </a:r>
            <a:r>
              <a:rPr lang="en-US" sz="2000" dirty="0">
                <a:solidFill>
                  <a:srgbClr val="0000FF"/>
                </a:solidFill>
              </a:rPr>
              <a:t>first</a:t>
            </a:r>
            <a:r>
              <a:rPr lang="en-US" sz="2000" dirty="0">
                <a:solidFill>
                  <a:srgbClr val="FF0000"/>
                </a:solidFill>
              </a:rPr>
              <a:t> and second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0000FF"/>
                </a:solidFill>
              </a:rPr>
              <a:t>own</a:t>
            </a:r>
            <a:r>
              <a:rPr lang="en-US" sz="2000" dirty="0" smtClean="0">
                <a:solidFill>
                  <a:srgbClr val="FF0000"/>
                </a:solidFill>
              </a:rPr>
              <a:t> &amp; gender)</a:t>
            </a:r>
          </a:p>
          <a:p>
            <a:r>
              <a:rPr lang="en-US" sz="2000" dirty="0" smtClean="0"/>
              <a:t>But, what if the # </a:t>
            </a:r>
            <a:r>
              <a:rPr lang="en-US" sz="2000" dirty="0"/>
              <a:t>of </a:t>
            </a:r>
            <a:r>
              <a:rPr lang="en-US" sz="2000" dirty="0" smtClean="0"/>
              <a:t>attributes is larger: </a:t>
            </a:r>
            <a:r>
              <a:rPr lang="en-US" sz="2000" dirty="0">
                <a:solidFill>
                  <a:srgbClr val="FC0128"/>
                </a:solidFill>
              </a:rPr>
              <a:t>N=16</a:t>
            </a:r>
          </a:p>
          <a:p>
            <a:r>
              <a:rPr lang="en-US" sz="2000" dirty="0" smtClean="0"/>
              <a:t>How </a:t>
            </a:r>
            <a:r>
              <a:rPr lang="en-US" sz="2000" dirty="0"/>
              <a:t>large are the </a:t>
            </a:r>
            <a:r>
              <a:rPr lang="en-US" sz="2000" dirty="0">
                <a:solidFill>
                  <a:srgbClr val="FF0000"/>
                </a:solidFill>
              </a:rPr>
              <a:t>1-d histograms </a:t>
            </a:r>
            <a:r>
              <a:rPr lang="en-US" sz="2000" dirty="0"/>
              <a:t>(contingency tables) ? </a:t>
            </a:r>
            <a:r>
              <a:rPr lang="en-US" sz="2000" dirty="0" smtClean="0"/>
              <a:t>16 numbers</a:t>
            </a:r>
            <a:endParaRPr lang="en-US" sz="2000" dirty="0"/>
          </a:p>
          <a:p>
            <a:r>
              <a:rPr lang="en-US" sz="2000" dirty="0" smtClean="0"/>
              <a:t>How </a:t>
            </a:r>
            <a:r>
              <a:rPr lang="en-US" sz="2000" dirty="0"/>
              <a:t>large are the </a:t>
            </a:r>
            <a:r>
              <a:rPr lang="en-US" sz="2000" dirty="0">
                <a:solidFill>
                  <a:srgbClr val="FF0000"/>
                </a:solidFill>
              </a:rPr>
              <a:t>2-d </a:t>
            </a:r>
            <a:r>
              <a:rPr lang="en-US" sz="2000" dirty="0" smtClean="0">
                <a:solidFill>
                  <a:srgbClr val="FF0000"/>
                </a:solidFill>
              </a:rPr>
              <a:t>histograms? </a:t>
            </a:r>
            <a:r>
              <a:rPr lang="en-US" sz="2000" dirty="0" smtClean="0"/>
              <a:t>16-choose-2 = 120 </a:t>
            </a:r>
            <a:r>
              <a:rPr lang="en-US" sz="2000" dirty="0"/>
              <a:t>numbers</a:t>
            </a:r>
          </a:p>
          <a:p>
            <a:r>
              <a:rPr lang="en-US" sz="2000" dirty="0" smtClean="0"/>
              <a:t>How </a:t>
            </a:r>
            <a:r>
              <a:rPr lang="en-US" sz="2000" dirty="0"/>
              <a:t>many 3-d tables? 560 numbers</a:t>
            </a:r>
          </a:p>
          <a:p>
            <a:r>
              <a:rPr lang="en-US" sz="2000" dirty="0" smtClean="0"/>
              <a:t>With </a:t>
            </a:r>
            <a:r>
              <a:rPr lang="en-US" sz="2000" dirty="0"/>
              <a:t>100 attributes, the 3-d tables need 161,700 </a:t>
            </a:r>
            <a:r>
              <a:rPr lang="en-US" sz="2000" dirty="0" smtClean="0"/>
              <a:t>numbers</a:t>
            </a:r>
          </a:p>
          <a:p>
            <a:pPr lvl="1"/>
            <a:r>
              <a:rPr lang="en-US" sz="1800" b="1" dirty="0" smtClean="0"/>
              <a:t>We </a:t>
            </a:r>
            <a:r>
              <a:rPr lang="en-US" sz="1800" b="1" dirty="0"/>
              <a:t>need to figure out a way to represent data in a better way, and figure </a:t>
            </a:r>
            <a:r>
              <a:rPr lang="en-US" sz="1800" b="1" dirty="0" smtClean="0"/>
              <a:t>out </a:t>
            </a:r>
            <a:r>
              <a:rPr lang="en-US" sz="1800" b="1" dirty="0"/>
              <a:t>what  are the important attributes to look at first. </a:t>
            </a:r>
          </a:p>
          <a:p>
            <a:pPr lvl="1"/>
            <a:r>
              <a:rPr lang="en-US" sz="1800" b="1" dirty="0" smtClean="0"/>
              <a:t>Information </a:t>
            </a:r>
            <a:r>
              <a:rPr lang="en-US" sz="1800" b="1" dirty="0"/>
              <a:t>theory has something to say about it – we will use it to better represent the data. </a:t>
            </a:r>
          </a:p>
          <a:p>
            <a:endParaRPr lang="en-US" sz="2000" dirty="0" smtClean="0"/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7620000" y="1905000"/>
            <a:ext cx="1319804" cy="457200"/>
            <a:chOff x="2016" y="1872"/>
            <a:chExt cx="960" cy="288"/>
          </a:xfrm>
        </p:grpSpPr>
        <p:sp>
          <p:nvSpPr>
            <p:cNvPr id="149509" name="Rectangle 5"/>
            <p:cNvSpPr>
              <a:spLocks noChangeArrowheads="1"/>
            </p:cNvSpPr>
            <p:nvPr/>
          </p:nvSpPr>
          <p:spPr bwMode="auto">
            <a:xfrm>
              <a:off x="2016" y="1872"/>
              <a:ext cx="960" cy="1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0" name="Rectangle 6"/>
            <p:cNvSpPr>
              <a:spLocks noChangeArrowheads="1"/>
            </p:cNvSpPr>
            <p:nvPr/>
          </p:nvSpPr>
          <p:spPr bwMode="auto">
            <a:xfrm>
              <a:off x="2016" y="2016"/>
              <a:ext cx="48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9511" name="Group 7"/>
          <p:cNvGrpSpPr>
            <a:grpSpLocks/>
          </p:cNvGrpSpPr>
          <p:nvPr/>
        </p:nvGrpSpPr>
        <p:grpSpPr bwMode="auto">
          <a:xfrm>
            <a:off x="7610473" y="2743200"/>
            <a:ext cx="1145366" cy="609600"/>
            <a:chOff x="3600" y="2208"/>
            <a:chExt cx="960" cy="384"/>
          </a:xfrm>
        </p:grpSpPr>
        <p:grpSp>
          <p:nvGrpSpPr>
            <p:cNvPr id="149512" name="Group 8"/>
            <p:cNvGrpSpPr>
              <a:grpSpLocks/>
            </p:cNvGrpSpPr>
            <p:nvPr/>
          </p:nvGrpSpPr>
          <p:grpSpPr bwMode="auto">
            <a:xfrm>
              <a:off x="3600" y="2208"/>
              <a:ext cx="960" cy="192"/>
              <a:chOff x="3600" y="2208"/>
              <a:chExt cx="960" cy="288"/>
            </a:xfrm>
          </p:grpSpPr>
          <p:sp>
            <p:nvSpPr>
              <p:cNvPr id="149513" name="Rectangle 9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960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4" name="Rectangle 10"/>
              <p:cNvSpPr>
                <a:spLocks noChangeArrowheads="1"/>
              </p:cNvSpPr>
              <p:nvPr/>
            </p:nvSpPr>
            <p:spPr bwMode="auto">
              <a:xfrm>
                <a:off x="3600" y="2352"/>
                <a:ext cx="486" cy="14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9515" name="Rectangle 11"/>
            <p:cNvSpPr>
              <a:spLocks noChangeArrowheads="1"/>
            </p:cNvSpPr>
            <p:nvPr/>
          </p:nvSpPr>
          <p:spPr bwMode="auto">
            <a:xfrm>
              <a:off x="3600" y="2400"/>
              <a:ext cx="576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3600" y="2496"/>
              <a:ext cx="672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15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Expectation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is a discrete random variable with distribution P(X):</a:t>
            </a:r>
          </a:p>
          <a:p>
            <a:r>
              <a:rPr lang="en-US" dirty="0" smtClean="0"/>
              <a:t>Expectation of X (E[X]), aka. the mean of X (</a:t>
            </a:r>
            <a:r>
              <a:rPr lang="en-US" dirty="0" err="1" smtClean="0">
                <a:latin typeface="Calibri"/>
              </a:rPr>
              <a:t>μ</a:t>
            </a:r>
            <a:r>
              <a:rPr lang="en-US" baseline="-25000" dirty="0" err="1" smtClean="0">
                <a:latin typeface="Calibri"/>
              </a:rPr>
              <a:t>X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	E[X} =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>
                <a:latin typeface="+mj-lt"/>
                <a:sym typeface="Symbol"/>
              </a:rPr>
              <a:t>x</a:t>
            </a:r>
            <a:r>
              <a:rPr lang="en-US" dirty="0" smtClean="0"/>
              <a:t> P(X=x)X  :=</a:t>
            </a:r>
            <a:r>
              <a:rPr lang="en-US" dirty="0"/>
              <a:t> </a:t>
            </a:r>
            <a:r>
              <a:rPr lang="en-US" dirty="0" err="1"/>
              <a:t>μ</a:t>
            </a:r>
            <a:r>
              <a:rPr lang="en-US" baseline="-25000" dirty="0" err="1"/>
              <a:t>X</a:t>
            </a:r>
            <a:endParaRPr lang="en-US" dirty="0" smtClean="0"/>
          </a:p>
          <a:p>
            <a:r>
              <a:rPr lang="en-US" dirty="0" smtClean="0"/>
              <a:t>Expectation of a function of X  (E[f(X)])</a:t>
            </a:r>
            <a:br>
              <a:rPr lang="en-US" dirty="0" smtClean="0"/>
            </a:br>
            <a:r>
              <a:rPr lang="en-US" dirty="0" smtClean="0"/>
              <a:t>		E[f(X)} </a:t>
            </a:r>
            <a:r>
              <a:rPr lang="en-US" dirty="0"/>
              <a:t>= </a:t>
            </a:r>
            <a:r>
              <a:rPr lang="en-US" dirty="0">
                <a:latin typeface="Symbol"/>
                <a:sym typeface="Symbol"/>
              </a:rPr>
              <a:t></a:t>
            </a:r>
            <a:r>
              <a:rPr lang="en-US" baseline="-25000" dirty="0">
                <a:sym typeface="Symbol"/>
              </a:rPr>
              <a:t>x</a:t>
            </a:r>
            <a:r>
              <a:rPr lang="en-US" dirty="0"/>
              <a:t> </a:t>
            </a:r>
            <a:r>
              <a:rPr lang="en-US" dirty="0" smtClean="0"/>
              <a:t>P(X=x)f(x) </a:t>
            </a:r>
          </a:p>
          <a:p>
            <a:r>
              <a:rPr lang="en-US" dirty="0"/>
              <a:t>If X is continuous, replace sums with integrals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Variance and standard deviation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Squared difference between X and its mean:</a:t>
            </a:r>
          </a:p>
          <a:p>
            <a:r>
              <a:rPr lang="en-US" dirty="0" smtClean="0"/>
              <a:t>(X – E[X])</a:t>
            </a:r>
            <a:r>
              <a:rPr lang="en-US" baseline="30000" dirty="0" smtClean="0"/>
              <a:t>2</a:t>
            </a:r>
            <a:r>
              <a:rPr lang="en-US" dirty="0" smtClean="0"/>
              <a:t>  =  (X – </a:t>
            </a:r>
            <a:r>
              <a:rPr lang="en-US" dirty="0" err="1" smtClean="0">
                <a:latin typeface="Calibri"/>
              </a:rPr>
              <a:t>μ</a:t>
            </a:r>
            <a:r>
              <a:rPr lang="en-US" baseline="-25000" dirty="0" err="1" smtClean="0">
                <a:latin typeface="Calibri"/>
              </a:rPr>
              <a:t>X</a:t>
            </a:r>
            <a:r>
              <a:rPr lang="en-US" dirty="0" smtClean="0">
                <a:latin typeface="Calibri"/>
              </a:rPr>
              <a:t>)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>
                <a:solidFill>
                  <a:srgbClr val="FC0128"/>
                </a:solidFill>
              </a:rPr>
              <a:t>Variance of X:</a:t>
            </a:r>
          </a:p>
          <a:p>
            <a:endParaRPr lang="en-US" dirty="0" smtClean="0"/>
          </a:p>
          <a:p>
            <a:r>
              <a:rPr lang="en-US" dirty="0" smtClean="0"/>
              <a:t>The expected value of the square difference between X and its mean </a:t>
            </a:r>
          </a:p>
          <a:p>
            <a:r>
              <a:rPr lang="en-US" dirty="0" smtClean="0">
                <a:solidFill>
                  <a:srgbClr val="FC0128"/>
                </a:solidFill>
              </a:rPr>
              <a:t>Standard deviation of X: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(= the square root of the variance)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469773"/>
              </p:ext>
            </p:extLst>
          </p:nvPr>
        </p:nvGraphicFramePr>
        <p:xfrm>
          <a:off x="2667000" y="2451100"/>
          <a:ext cx="4419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4419600" imgH="520700" progId="Equation.3">
                  <p:embed/>
                </p:oleObj>
              </mc:Choice>
              <mc:Fallback>
                <p:oleObj name="Equation" r:id="rId3" imgW="4419600" imgH="5207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2451100"/>
                        <a:ext cx="44196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289139"/>
              </p:ext>
            </p:extLst>
          </p:nvPr>
        </p:nvGraphicFramePr>
        <p:xfrm>
          <a:off x="2717800" y="4114800"/>
          <a:ext cx="3378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5" imgW="3378200" imgH="622300" progId="Equation.3">
                  <p:embed/>
                </p:oleObj>
              </mc:Choice>
              <mc:Fallback>
                <p:oleObj name="Equation" r:id="rId5" imgW="3378200" imgH="6223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7800" y="4114800"/>
                        <a:ext cx="3378200" cy="6223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1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variance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variance of </a:t>
            </a:r>
            <a:r>
              <a:rPr lang="en-US" i="1" dirty="0" smtClean="0"/>
              <a:t>X</a:t>
            </a:r>
            <a:r>
              <a:rPr lang="en-US" dirty="0" smtClean="0"/>
              <a:t> is equal to the expected value of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minus the square of its mean</a:t>
            </a:r>
          </a:p>
          <a:p>
            <a:r>
              <a:rPr lang="en-US" dirty="0" err="1" smtClean="0">
                <a:solidFill>
                  <a:srgbClr val="FC0128"/>
                </a:solidFill>
              </a:rPr>
              <a:t>Var</a:t>
            </a:r>
            <a:r>
              <a:rPr lang="en-US" dirty="0" smtClean="0">
                <a:solidFill>
                  <a:srgbClr val="FC0128"/>
                </a:solidFill>
              </a:rPr>
              <a:t>(</a:t>
            </a:r>
            <a:r>
              <a:rPr lang="en-US" i="1" dirty="0" smtClean="0">
                <a:solidFill>
                  <a:srgbClr val="FC0128"/>
                </a:solidFill>
              </a:rPr>
              <a:t>X</a:t>
            </a:r>
            <a:r>
              <a:rPr lang="en-US" dirty="0" smtClean="0">
                <a:solidFill>
                  <a:srgbClr val="FC0128"/>
                </a:solidFill>
              </a:rPr>
              <a:t>)</a:t>
            </a:r>
            <a:r>
              <a:rPr lang="en-US" dirty="0" smtClean="0"/>
              <a:t>	= </a:t>
            </a:r>
            <a:r>
              <a:rPr lang="en-US" i="1" dirty="0" smtClean="0"/>
              <a:t>E</a:t>
            </a:r>
            <a:r>
              <a:rPr lang="en-US" dirty="0" smtClean="0"/>
              <a:t>[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] − (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 smtClean="0"/>
              <a:t>X</a:t>
            </a:r>
            <a:r>
              <a:rPr lang="en-US" dirty="0" smtClean="0"/>
              <a:t>])</a:t>
            </a:r>
            <a:r>
              <a:rPr lang="en-US" baseline="30000" dirty="0" smtClean="0"/>
              <a:t>2 </a:t>
            </a:r>
            <a:br>
              <a:rPr lang="en-US" baseline="30000" dirty="0" smtClean="0"/>
            </a:br>
            <a:r>
              <a:rPr lang="en-US" dirty="0" smtClean="0"/>
              <a:t>			= 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] − </a:t>
            </a:r>
            <a:r>
              <a:rPr lang="en-US" i="1" dirty="0" smtClean="0"/>
              <a:t>μ</a:t>
            </a:r>
            <a:r>
              <a:rPr lang="en-US" i="1" baseline="-25000" dirty="0" smtClean="0"/>
              <a:t>X</a:t>
            </a:r>
            <a:r>
              <a:rPr lang="en-US" baseline="30000" dirty="0" smtClean="0"/>
              <a:t>2</a:t>
            </a:r>
          </a:p>
          <a:p>
            <a:r>
              <a:rPr lang="en-US" sz="2400" dirty="0" smtClean="0"/>
              <a:t>Proof:</a:t>
            </a:r>
          </a:p>
          <a:p>
            <a:r>
              <a:rPr lang="en-US" sz="2400" dirty="0" err="1">
                <a:solidFill>
                  <a:srgbClr val="FC0128"/>
                </a:solidFill>
              </a:rPr>
              <a:t>Var</a:t>
            </a:r>
            <a:r>
              <a:rPr lang="en-US" sz="2400" dirty="0">
                <a:solidFill>
                  <a:srgbClr val="FC0128"/>
                </a:solidFill>
              </a:rPr>
              <a:t>(</a:t>
            </a:r>
            <a:r>
              <a:rPr lang="en-US" sz="2400" i="1" dirty="0">
                <a:solidFill>
                  <a:srgbClr val="FC0128"/>
                </a:solidFill>
              </a:rPr>
              <a:t>X</a:t>
            </a:r>
            <a:r>
              <a:rPr lang="en-US" sz="2400" dirty="0">
                <a:solidFill>
                  <a:srgbClr val="FC0128"/>
                </a:solidFill>
              </a:rPr>
              <a:t>)</a:t>
            </a:r>
            <a:r>
              <a:rPr lang="en-US" sz="2400" dirty="0"/>
              <a:t>	</a:t>
            </a:r>
            <a:r>
              <a:rPr lang="en-US" sz="2400" dirty="0" smtClean="0"/>
              <a:t>= </a:t>
            </a:r>
            <a:r>
              <a:rPr lang="en-US" sz="2400" i="1" dirty="0"/>
              <a:t>E</a:t>
            </a:r>
            <a:r>
              <a:rPr lang="en-US" sz="2400" dirty="0" smtClean="0"/>
              <a:t>[(</a:t>
            </a:r>
            <a:r>
              <a:rPr lang="en-US" sz="2400" i="1" dirty="0" smtClean="0"/>
              <a:t>X </a:t>
            </a:r>
            <a:r>
              <a:rPr lang="en-US" sz="2400" dirty="0" smtClean="0"/>
              <a:t>− </a:t>
            </a:r>
            <a:r>
              <a:rPr lang="en-US" sz="2400" i="1" dirty="0" smtClean="0"/>
              <a:t>μ</a:t>
            </a:r>
            <a:r>
              <a:rPr lang="en-US" sz="2400" i="1" baseline="-25000" dirty="0"/>
              <a:t>X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</a:t>
            </a:r>
            <a:endParaRPr lang="en-US" sz="2400" dirty="0"/>
          </a:p>
          <a:p>
            <a:r>
              <a:rPr lang="en-US" sz="2400" dirty="0" smtClean="0"/>
              <a:t>			= </a:t>
            </a:r>
            <a:r>
              <a:rPr lang="en-US" sz="2400" i="1" dirty="0" smtClean="0"/>
              <a:t>E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− 2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X + μ</a:t>
            </a:r>
            <a:r>
              <a:rPr lang="en-US" sz="2400" i="1" baseline="-25000" dirty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</a:t>
            </a:r>
          </a:p>
          <a:p>
            <a:r>
              <a:rPr lang="en-US" sz="2400" dirty="0"/>
              <a:t>		</a:t>
            </a:r>
            <a:r>
              <a:rPr lang="en-US" sz="2400" dirty="0" smtClean="0"/>
              <a:t>	= </a:t>
            </a:r>
            <a:r>
              <a:rPr lang="en-US" sz="2400" i="1" dirty="0"/>
              <a:t>E</a:t>
            </a:r>
            <a:r>
              <a:rPr lang="en-US" sz="2400" dirty="0"/>
              <a:t>[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 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− 2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E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dirty="0" smtClean="0"/>
              <a:t>]</a:t>
            </a:r>
            <a:r>
              <a:rPr lang="en-US" sz="2400" i="1" dirty="0" smtClean="0"/>
              <a:t> </a:t>
            </a:r>
            <a:r>
              <a:rPr lang="en-US" sz="2400" i="1" dirty="0"/>
              <a:t>+ </a:t>
            </a:r>
            <a:r>
              <a:rPr lang="en-US" sz="2400" i="1" dirty="0" smtClean="0"/>
              <a:t>μ</a:t>
            </a:r>
            <a:r>
              <a:rPr lang="en-US" sz="2400" i="1" baseline="-25000" dirty="0"/>
              <a:t>X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/>
              <a:t>= </a:t>
            </a:r>
            <a:r>
              <a:rPr lang="en-US" sz="2400" i="1" dirty="0"/>
              <a:t>E</a:t>
            </a:r>
            <a:r>
              <a:rPr lang="en-US" sz="2400" dirty="0"/>
              <a:t>[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] </a:t>
            </a:r>
            <a:r>
              <a:rPr lang="en-US" sz="2400" baseline="30000" dirty="0"/>
              <a:t> </a:t>
            </a:r>
            <a:r>
              <a:rPr lang="en-US" sz="2400" dirty="0" smtClean="0"/>
              <a:t>− 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X</a:t>
            </a:r>
            <a:r>
              <a:rPr lang="en-US" sz="2400" baseline="30000" dirty="0" smtClean="0"/>
              <a:t>2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i.i.d</a:t>
            </a:r>
            <a:r>
              <a:rPr lang="en-US" dirty="0" smtClean="0"/>
              <a:t>. assumption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Training and test items are </a:t>
            </a:r>
            <a:r>
              <a:rPr lang="en-US" dirty="0" smtClean="0">
                <a:solidFill>
                  <a:srgbClr val="C00000"/>
                </a:solidFill>
              </a:rPr>
              <a:t>independently and identically distributed (</a:t>
            </a:r>
            <a:r>
              <a:rPr lang="en-US" dirty="0" err="1" smtClean="0">
                <a:solidFill>
                  <a:srgbClr val="C00000"/>
                </a:solidFill>
              </a:rPr>
              <a:t>i.i.d</a:t>
            </a:r>
            <a:r>
              <a:rPr lang="en-US" dirty="0" smtClean="0">
                <a:solidFill>
                  <a:srgbClr val="C00000"/>
                </a:solidFill>
              </a:rPr>
              <a:t>.)</a:t>
            </a:r>
            <a:r>
              <a:rPr lang="en-US" dirty="0" smtClean="0"/>
              <a:t>: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There is a distribution </a:t>
            </a:r>
            <a:r>
              <a:rPr lang="en-US" sz="2400" i="1" dirty="0">
                <a:cs typeface="Lucida Calligraphy"/>
              </a:rPr>
              <a:t>P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X, </a:t>
            </a:r>
            <a:r>
              <a:rPr lang="en-US" sz="2400" dirty="0">
                <a:cs typeface="Lucida Calligraphy"/>
              </a:rPr>
              <a:t>Y</a:t>
            </a:r>
            <a:r>
              <a:rPr lang="en-US" sz="2400" dirty="0" smtClean="0">
                <a:cs typeface="Lucida Calligraphy"/>
              </a:rPr>
              <a:t>) from which the data </a:t>
            </a:r>
            <a:r>
              <a:rPr lang="en-US" sz="2400" dirty="0">
                <a:latin typeface="Lucida Calligraphy"/>
                <a:cs typeface="Lucida Calligraphy"/>
              </a:rPr>
              <a:t>D </a:t>
            </a:r>
            <a:r>
              <a:rPr lang="en-US" sz="2400" dirty="0">
                <a:cs typeface="Lucida Calligraphy"/>
              </a:rPr>
              <a:t>= {(</a:t>
            </a:r>
            <a:r>
              <a:rPr lang="en-US" sz="2400" b="1" dirty="0">
                <a:cs typeface="Lucida Calligraphy"/>
              </a:rPr>
              <a:t>x</a:t>
            </a:r>
            <a:r>
              <a:rPr lang="en-US" sz="2400" dirty="0">
                <a:cs typeface="Lucida Calligraphy"/>
              </a:rPr>
              <a:t>, y)</a:t>
            </a:r>
            <a:r>
              <a:rPr lang="en-US" sz="2400" dirty="0" smtClean="0">
                <a:cs typeface="Lucida Calligraphy"/>
              </a:rPr>
              <a:t>} is generated.</a:t>
            </a:r>
            <a:endParaRPr lang="en-US" sz="2400" dirty="0" smtClean="0"/>
          </a:p>
          <a:p>
            <a:pPr lvl="2">
              <a:spcAft>
                <a:spcPts val="600"/>
              </a:spcAft>
            </a:pPr>
            <a:r>
              <a:rPr lang="en-US" dirty="0" smtClean="0">
                <a:cs typeface="Lucida Calligraphy"/>
              </a:rPr>
              <a:t>Sometimes it’s useful to rewrite 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, Y) as 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)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(Y|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)</a:t>
            </a:r>
            <a:br>
              <a:rPr lang="en-US" dirty="0" smtClean="0">
                <a:cs typeface="Lucida Calligraphy"/>
              </a:rPr>
            </a:br>
            <a:r>
              <a:rPr lang="en-US" dirty="0" smtClean="0">
                <a:cs typeface="Lucida Calligraphy"/>
              </a:rPr>
              <a:t>Usually 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, Y) is unknown to us (we just know it exists)</a:t>
            </a:r>
            <a:endParaRPr lang="en-US" sz="2400" dirty="0">
              <a:cs typeface="Lucida Calligraphy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cs typeface="Lucida Calligraphy"/>
              </a:rPr>
              <a:t>Training </a:t>
            </a:r>
            <a:r>
              <a:rPr lang="en-US" sz="2400" dirty="0">
                <a:cs typeface="Lucida Calligraphy"/>
              </a:rPr>
              <a:t>and test data are </a:t>
            </a:r>
            <a:r>
              <a:rPr lang="en-US" sz="2400" dirty="0" smtClean="0">
                <a:cs typeface="Lucida Calligraphy"/>
              </a:rPr>
              <a:t>samples drawn </a:t>
            </a:r>
            <a:r>
              <a:rPr lang="en-US" sz="2400" dirty="0">
                <a:cs typeface="Lucida Calligraphy"/>
              </a:rPr>
              <a:t>from the </a:t>
            </a:r>
            <a:r>
              <a:rPr lang="en-US" sz="2400" i="1" dirty="0">
                <a:cs typeface="Lucida Calligraphy"/>
              </a:rPr>
              <a:t>same</a:t>
            </a:r>
            <a:r>
              <a:rPr lang="en-US" sz="2400" dirty="0">
                <a:cs typeface="Lucida Calligraphy"/>
              </a:rPr>
              <a:t> </a:t>
            </a:r>
            <a:r>
              <a:rPr lang="en-US" sz="2400" i="1" dirty="0">
                <a:cs typeface="Lucida Calligraphy"/>
              </a:rPr>
              <a:t>P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X, </a:t>
            </a:r>
            <a:r>
              <a:rPr lang="en-US" sz="2400" dirty="0">
                <a:cs typeface="Lucida Calligraphy"/>
              </a:rPr>
              <a:t>Y</a:t>
            </a:r>
            <a:r>
              <a:rPr lang="en-US" sz="2400" dirty="0" smtClean="0">
                <a:cs typeface="Lucida Calligraphy"/>
              </a:rPr>
              <a:t>): they are </a:t>
            </a:r>
            <a:r>
              <a:rPr lang="en-US" sz="2400" dirty="0" smtClean="0">
                <a:solidFill>
                  <a:srgbClr val="C00000"/>
                </a:solidFill>
                <a:cs typeface="Lucida Calligraphy"/>
              </a:rPr>
              <a:t>identically distributed</a:t>
            </a:r>
            <a:endParaRPr lang="en-US" sz="2400" dirty="0">
              <a:solidFill>
                <a:srgbClr val="C00000"/>
              </a:solidFill>
              <a:cs typeface="Lucida Calligraphy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cs typeface="Lucida Calligraphy"/>
              </a:rPr>
              <a:t>Each 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</a:t>
            </a:r>
            <a:r>
              <a:rPr lang="en-US" sz="2400" dirty="0">
                <a:cs typeface="Lucida Calligraphy"/>
              </a:rPr>
              <a:t>, y) is drawn </a:t>
            </a:r>
            <a:r>
              <a:rPr lang="en-US" sz="2400" dirty="0">
                <a:solidFill>
                  <a:srgbClr val="C00000"/>
                </a:solidFill>
                <a:cs typeface="Lucida Calligraphy"/>
              </a:rPr>
              <a:t>independently</a:t>
            </a:r>
            <a:r>
              <a:rPr lang="en-US" sz="2400" dirty="0">
                <a:cs typeface="Lucida Calligraphy"/>
              </a:rPr>
              <a:t> from </a:t>
            </a:r>
            <a:r>
              <a:rPr lang="en-US" sz="2400" i="1" dirty="0">
                <a:cs typeface="Lucida Calligraphy"/>
              </a:rPr>
              <a:t>P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X, </a:t>
            </a:r>
            <a:r>
              <a:rPr lang="en-US" sz="2400" dirty="0">
                <a:cs typeface="Lucida Calligraphy"/>
              </a:rPr>
              <a:t>Y</a:t>
            </a:r>
            <a:r>
              <a:rPr lang="en-US" sz="2400" dirty="0" smtClean="0">
                <a:cs typeface="Lucida Calligraphy"/>
              </a:rPr>
              <a:t>)</a:t>
            </a:r>
            <a:endParaRPr lang="en-US" sz="2400" dirty="0">
              <a:cs typeface="Lucida Calligraphy"/>
            </a:endParaRPr>
          </a:p>
          <a:p>
            <a:pPr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8196264" cy="2668588"/>
            <a:chOff x="288" y="1953"/>
            <a:chExt cx="5163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187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00"/>
                  </a:solidFill>
                  <a:cs typeface="Helvetica"/>
                </a:rPr>
                <a:t>Size of tree</a:t>
              </a:r>
              <a:endParaRPr lang="en-US" sz="2800" dirty="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>
                  <a:cs typeface="Helvetica"/>
                </a:rPr>
                <a:t>A</a:t>
              </a:r>
              <a:r>
                <a:rPr lang="en-US" sz="2800" dirty="0" smtClean="0">
                  <a:cs typeface="Helvetica"/>
                </a:rPr>
                <a:t>ccuracy</a:t>
              </a:r>
              <a:endParaRPr lang="en-US" sz="2800" dirty="0">
                <a:cs typeface="Helvetica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336" y="2162"/>
              <a:ext cx="2304" cy="1103"/>
            </a:xfrm>
            <a:custGeom>
              <a:avLst/>
              <a:gdLst>
                <a:gd name="T0" fmla="*/ 0 w 2304"/>
                <a:gd name="T1" fmla="*/ 960 h 960"/>
                <a:gd name="T2" fmla="*/ 624 w 2304"/>
                <a:gd name="T3" fmla="*/ 192 h 960"/>
                <a:gd name="T4" fmla="*/ 2304 w 2304"/>
                <a:gd name="T5" fmla="*/ 0 h 960"/>
                <a:gd name="T6" fmla="*/ 0 60000 65536"/>
                <a:gd name="T7" fmla="*/ 0 60000 65536"/>
                <a:gd name="T8" fmla="*/ 0 60000 65536"/>
                <a:gd name="T9" fmla="*/ 0 w 2304"/>
                <a:gd name="T10" fmla="*/ 0 h 960"/>
                <a:gd name="T11" fmla="*/ 2304 w 2304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960">
                  <a:moveTo>
                    <a:pt x="0" y="960"/>
                  </a:moveTo>
                  <a:cubicBezTo>
                    <a:pt x="120" y="656"/>
                    <a:pt x="240" y="352"/>
                    <a:pt x="624" y="192"/>
                  </a:cubicBezTo>
                  <a:cubicBezTo>
                    <a:pt x="1008" y="32"/>
                    <a:pt x="2024" y="32"/>
                    <a:pt x="2304" y="0"/>
                  </a:cubicBezTo>
                </a:path>
              </a:pathLst>
            </a:custGeom>
            <a:noFill/>
            <a:ln w="57150" cmpd="sng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336" y="2448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906" y="2651"/>
              <a:ext cx="13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C00000"/>
                  </a:solidFill>
                  <a:cs typeface="Helvetica"/>
                </a:rPr>
                <a:t>On </a:t>
              </a:r>
              <a:r>
                <a:rPr lang="en-US" sz="2800" dirty="0" smtClean="0">
                  <a:solidFill>
                    <a:srgbClr val="C00000"/>
                  </a:solidFill>
                  <a:cs typeface="Helvetica"/>
                </a:rPr>
                <a:t>test data</a:t>
              </a:r>
              <a:endParaRPr lang="en-US" sz="2800" dirty="0">
                <a:solidFill>
                  <a:srgbClr val="C00000"/>
                </a:solidFill>
                <a:cs typeface="Helvetica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688" y="1997"/>
              <a:ext cx="176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3366FF"/>
                  </a:solidFill>
                  <a:cs typeface="Helvetica"/>
                </a:rPr>
                <a:t>On </a:t>
              </a:r>
              <a:r>
                <a:rPr lang="en-US" sz="2800" dirty="0" smtClean="0">
                  <a:solidFill>
                    <a:srgbClr val="3366FF"/>
                  </a:solidFill>
                  <a:cs typeface="Helvetica"/>
                </a:rPr>
                <a:t>training data</a:t>
              </a:r>
              <a:endParaRPr lang="en-US" sz="2800" dirty="0">
                <a:solidFill>
                  <a:srgbClr val="3366FF"/>
                </a:solidFill>
                <a:cs typeface="Helvetica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91724"/>
            <a:ext cx="8087232" cy="1834439"/>
          </a:xfrm>
        </p:spPr>
        <p:txBody>
          <a:bodyPr>
            <a:normAutofit/>
          </a:bodyPr>
          <a:lstStyle/>
          <a:p>
            <a:r>
              <a:rPr lang="en-US" dirty="0" smtClean="0"/>
              <a:t>A decision tree </a:t>
            </a:r>
            <a:r>
              <a:rPr lang="en-US" dirty="0" smtClean="0">
                <a:solidFill>
                  <a:srgbClr val="FC0128"/>
                </a:solidFill>
              </a:rPr>
              <a:t>overfits the training data </a:t>
            </a:r>
            <a:r>
              <a:rPr lang="en-US" dirty="0" smtClean="0"/>
              <a:t>when its accuracy on the training data goes up but its accuracy on unseen data goes down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54</a:t>
            </a:fld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228600" y="2472532"/>
            <a:ext cx="1793715" cy="577056"/>
          </a:xfrm>
          <a:prstGeom prst="wedgeRectCallout">
            <a:avLst>
              <a:gd name="adj1" fmla="val 78046"/>
              <a:gd name="adj2" fmla="val -3894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Why this shape of curves</a:t>
            </a:r>
            <a:r>
              <a:rPr lang="en-US" sz="1800" dirty="0" smtClean="0">
                <a:solidFill>
                  <a:schemeClr val="tx1"/>
                </a:solidFill>
              </a:rPr>
              <a:t>?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74244" y="1245395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FC0128"/>
                  </a:solidFill>
                  <a:latin typeface="+mn-lt"/>
                  <a:cs typeface="Helvetica"/>
                </a:rPr>
                <a:t>Empirical </a:t>
              </a:r>
              <a:br>
                <a:rPr lang="en-US" sz="2400" dirty="0" smtClean="0">
                  <a:solidFill>
                    <a:srgbClr val="FC0128"/>
                  </a:solidFill>
                  <a:latin typeface="+mn-lt"/>
                  <a:cs typeface="Helvetica"/>
                </a:rPr>
              </a:br>
              <a:r>
                <a:rPr lang="en-US" sz="2400" dirty="0" smtClean="0">
                  <a:solidFill>
                    <a:srgbClr val="FC0128"/>
                  </a:solidFill>
                  <a:latin typeface="+mn-lt"/>
                  <a:cs typeface="Helvetica"/>
                </a:rPr>
                <a:t>Error</a:t>
              </a:r>
              <a:endParaRPr lang="en-US" sz="2400" dirty="0">
                <a:solidFill>
                  <a:srgbClr val="FC0128"/>
                </a:solidFill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45" y="246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04138"/>
            <a:ext cx="8229600" cy="1922025"/>
          </a:xfrm>
        </p:spPr>
        <p:txBody>
          <a:bodyPr/>
          <a:lstStyle/>
          <a:p>
            <a:r>
              <a:rPr lang="en-US" dirty="0" smtClean="0">
                <a:solidFill>
                  <a:srgbClr val="FC0128"/>
                </a:solidFill>
              </a:rPr>
              <a:t>Empirical error </a:t>
            </a:r>
            <a:r>
              <a:rPr lang="en-US" dirty="0" smtClean="0"/>
              <a:t>(= on a given data set):</a:t>
            </a:r>
            <a:br>
              <a:rPr lang="en-US" dirty="0" smtClean="0"/>
            </a:br>
            <a:r>
              <a:rPr lang="en-US" dirty="0" smtClean="0"/>
              <a:t>The percentage of items in this data set are misclassified by the classifier </a:t>
            </a:r>
            <a:r>
              <a:rPr lang="en-US" i="1" dirty="0" smtClean="0"/>
              <a:t>f.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7010400" y="2654303"/>
            <a:ext cx="953581" cy="577056"/>
          </a:xfrm>
          <a:prstGeom prst="wedgeRectCallout">
            <a:avLst>
              <a:gd name="adj1" fmla="val -169890"/>
              <a:gd name="adj2" fmla="val -9538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??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FF"/>
                  </a:solidFill>
                  <a:cs typeface="Helvetica"/>
                </a:rPr>
                <a:t>Model complexity</a:t>
              </a:r>
              <a:endParaRPr lang="en-US" sz="2800" dirty="0">
                <a:solidFill>
                  <a:srgbClr val="0000FF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cs typeface="Helvetica"/>
                </a:rPr>
                <a:t>Empirical </a:t>
              </a:r>
              <a:br>
                <a:rPr lang="en-US" sz="2400" dirty="0" smtClean="0">
                  <a:cs typeface="Helvetica"/>
                </a:rPr>
              </a:br>
              <a:r>
                <a:rPr lang="en-US" sz="2400" dirty="0" smtClean="0">
                  <a:cs typeface="Helvetica"/>
                </a:rPr>
                <a:t>Error</a:t>
              </a:r>
              <a:endParaRPr lang="en-US" sz="2400" dirty="0"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448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04138"/>
            <a:ext cx="8229600" cy="1922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Model complexity </a:t>
            </a:r>
            <a:r>
              <a:rPr lang="en-US" dirty="0" smtClean="0"/>
              <a:t>(informally):</a:t>
            </a:r>
            <a:br>
              <a:rPr lang="en-US" dirty="0" smtClean="0"/>
            </a:br>
            <a:r>
              <a:rPr lang="en-US" dirty="0" smtClean="0"/>
              <a:t>How many parameters do we have to learn?</a:t>
            </a:r>
          </a:p>
          <a:p>
            <a:pPr lvl="2"/>
            <a:r>
              <a:rPr lang="en-US" dirty="0" smtClean="0"/>
              <a:t>Decision trees: complexity = #nodes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FF9900"/>
                  </a:solidFill>
                  <a:latin typeface="+mn-lt"/>
                  <a:cs typeface="Helvetica"/>
                </a:rPr>
                <a:t>Expected</a:t>
              </a:r>
              <a:br>
                <a:rPr lang="en-US" sz="2400" dirty="0" smtClean="0">
                  <a:solidFill>
                    <a:srgbClr val="FF9900"/>
                  </a:solidFill>
                  <a:latin typeface="+mn-lt"/>
                  <a:cs typeface="Helvetica"/>
                </a:rPr>
              </a:br>
              <a:r>
                <a:rPr lang="en-US" sz="2400" dirty="0" smtClean="0">
                  <a:solidFill>
                    <a:srgbClr val="FF9900"/>
                  </a:solidFill>
                  <a:latin typeface="+mn-lt"/>
                  <a:cs typeface="Helvetica"/>
                </a:rPr>
                <a:t>Error</a:t>
              </a:r>
              <a:endParaRPr lang="en-US" sz="2400" dirty="0">
                <a:solidFill>
                  <a:srgbClr val="FF9900"/>
                </a:solidFill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2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8"/>
            <a:ext cx="8362731" cy="1922025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Expected error: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What percentage of items drawn from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dirty="0" err="1" smtClean="0"/>
              <a:t>,y</a:t>
            </a:r>
            <a:r>
              <a:rPr lang="en-US" dirty="0" smtClean="0"/>
              <a:t>) do we expect to be misclassified by </a:t>
            </a:r>
            <a:r>
              <a:rPr lang="en-US" i="1" dirty="0" smtClean="0"/>
              <a:t>f</a:t>
            </a:r>
            <a:r>
              <a:rPr lang="en-US" dirty="0" smtClean="0"/>
              <a:t>? </a:t>
            </a:r>
          </a:p>
          <a:p>
            <a:r>
              <a:rPr lang="en-US" dirty="0" smtClean="0"/>
              <a:t>(That’s what we really care about – generalization)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029205" y="1219200"/>
            <a:ext cx="7265988" cy="2363788"/>
            <a:chOff x="521" y="1953"/>
            <a:chExt cx="4577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2928"/>
              <a:ext cx="22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Variance of a learner (informally)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276600"/>
            <a:ext cx="8686800" cy="3308465"/>
          </a:xfrm>
        </p:spPr>
        <p:txBody>
          <a:bodyPr/>
          <a:lstStyle/>
          <a:p>
            <a:r>
              <a:rPr lang="en-US" sz="2000" dirty="0" smtClean="0"/>
              <a:t>How susceptible is the learner to minor changes in the training data? </a:t>
            </a:r>
          </a:p>
          <a:p>
            <a:pPr lvl="1"/>
            <a:r>
              <a:rPr lang="en-US" sz="1800" dirty="0" smtClean="0"/>
              <a:t>(i.e. to different samples from P(X, Y))</a:t>
            </a:r>
          </a:p>
          <a:p>
            <a:r>
              <a:rPr lang="en-US" sz="2000" dirty="0" smtClean="0"/>
              <a:t>Variance increases with model complexity </a:t>
            </a:r>
          </a:p>
          <a:p>
            <a:pPr lvl="1"/>
            <a:r>
              <a:rPr lang="en-US" sz="1800" dirty="0" smtClean="0"/>
              <a:t>Think about </a:t>
            </a:r>
            <a:r>
              <a:rPr lang="en-US" sz="1800" dirty="0" smtClean="0">
                <a:solidFill>
                  <a:srgbClr val="0000FF"/>
                </a:solidFill>
              </a:rPr>
              <a:t>extreme cases: </a:t>
            </a:r>
            <a:r>
              <a:rPr lang="en-US" sz="1800" dirty="0" smtClean="0"/>
              <a:t>a hypothesis space with one function vs. all functions. </a:t>
            </a:r>
          </a:p>
          <a:p>
            <a:pPr lvl="1"/>
            <a:r>
              <a:rPr lang="en-US" sz="1800" dirty="0" smtClean="0"/>
              <a:t>Or, adding the “wind” feature in the DT earlier.</a:t>
            </a:r>
          </a:p>
          <a:p>
            <a:pPr lvl="1"/>
            <a:r>
              <a:rPr lang="en-US" sz="1800" dirty="0" smtClean="0"/>
              <a:t>The larger the hypothesis space is,  the more flexible the selection of the chosen hypothesis is as a function of the data.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More accurately: for each data set D, you will learn a different hypothesis h(D), that will have a different true error e(h); we are looking here at the variance of this random variable.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2382344" y="1980106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33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076451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n-lt"/>
              </a:rPr>
              <a:t>Variance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45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980434" y="1417638"/>
            <a:ext cx="8162926" cy="2668588"/>
            <a:chOff x="521" y="1953"/>
            <a:chExt cx="5142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647" y="2884"/>
              <a:ext cx="20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Bias of a learner (informally)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3657601"/>
            <a:ext cx="8505185" cy="2743200"/>
          </a:xfrm>
        </p:spPr>
        <p:txBody>
          <a:bodyPr/>
          <a:lstStyle/>
          <a:p>
            <a:r>
              <a:rPr lang="en-US" sz="2000" dirty="0" smtClean="0"/>
              <a:t>How likely is the learner to identify the </a:t>
            </a:r>
            <a:r>
              <a:rPr lang="en-US" sz="2000" b="1" dirty="0" smtClean="0"/>
              <a:t>target</a:t>
            </a:r>
            <a:r>
              <a:rPr lang="en-US" sz="2000" dirty="0" smtClean="0"/>
              <a:t> hypothesis? </a:t>
            </a:r>
          </a:p>
          <a:p>
            <a:r>
              <a:rPr lang="en-US" sz="2000" dirty="0" smtClean="0"/>
              <a:t>Bias is </a:t>
            </a:r>
            <a:r>
              <a:rPr lang="en-US" sz="2000" dirty="0" smtClean="0">
                <a:solidFill>
                  <a:srgbClr val="FC0128"/>
                </a:solidFill>
              </a:rPr>
              <a:t>low</a:t>
            </a:r>
            <a:r>
              <a:rPr lang="en-US" sz="2000" dirty="0" smtClean="0"/>
              <a:t> when the model is expressive </a:t>
            </a:r>
            <a:r>
              <a:rPr lang="en-US" sz="1800" dirty="0" smtClean="0"/>
              <a:t>(low empirical error) </a:t>
            </a:r>
          </a:p>
          <a:p>
            <a:r>
              <a:rPr lang="en-US" sz="2000" dirty="0" smtClean="0"/>
              <a:t>Bias is </a:t>
            </a:r>
            <a:r>
              <a:rPr lang="en-US" sz="2000" dirty="0" smtClean="0">
                <a:solidFill>
                  <a:srgbClr val="FC0128"/>
                </a:solidFill>
              </a:rPr>
              <a:t>high</a:t>
            </a:r>
            <a:r>
              <a:rPr lang="en-US" sz="2000" dirty="0" smtClean="0"/>
              <a:t> when the model is (too) simple </a:t>
            </a:r>
          </a:p>
          <a:p>
            <a:pPr lvl="1"/>
            <a:r>
              <a:rPr lang="en-US" sz="1800" dirty="0" smtClean="0"/>
              <a:t>The larger the hypothesis space is,  the easiest it is to be close to the true hypothesis.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More accurately: for </a:t>
            </a:r>
            <a:r>
              <a:rPr lang="en-US" sz="1800" dirty="0">
                <a:solidFill>
                  <a:schemeClr val="tx1"/>
                </a:solidFill>
              </a:rPr>
              <a:t>each data set </a:t>
            </a:r>
            <a:r>
              <a:rPr lang="en-US" sz="1800" dirty="0" smtClean="0">
                <a:solidFill>
                  <a:schemeClr val="tx1"/>
                </a:solidFill>
              </a:rPr>
              <a:t>D, </a:t>
            </a:r>
            <a:r>
              <a:rPr lang="en-US" sz="1800" dirty="0">
                <a:solidFill>
                  <a:schemeClr val="tx1"/>
                </a:solidFill>
              </a:rPr>
              <a:t>you </a:t>
            </a:r>
            <a:r>
              <a:rPr lang="en-US" sz="1800" dirty="0" smtClean="0">
                <a:solidFill>
                  <a:schemeClr val="tx1"/>
                </a:solidFill>
              </a:rPr>
              <a:t>learn </a:t>
            </a:r>
            <a:r>
              <a:rPr lang="en-US" sz="1800" dirty="0">
                <a:solidFill>
                  <a:schemeClr val="tx1"/>
                </a:solidFill>
              </a:rPr>
              <a:t>a different hypothesis </a:t>
            </a:r>
            <a:r>
              <a:rPr lang="en-US" sz="1800" dirty="0" smtClean="0">
                <a:solidFill>
                  <a:schemeClr val="tx1"/>
                </a:solidFill>
              </a:rPr>
              <a:t>h(D), </a:t>
            </a:r>
            <a:r>
              <a:rPr lang="en-US" sz="1800" dirty="0">
                <a:solidFill>
                  <a:schemeClr val="tx1"/>
                </a:solidFill>
              </a:rPr>
              <a:t>that </a:t>
            </a:r>
            <a:r>
              <a:rPr lang="en-US" sz="1800" dirty="0" smtClean="0">
                <a:solidFill>
                  <a:schemeClr val="tx1"/>
                </a:solidFill>
              </a:rPr>
              <a:t>has </a:t>
            </a:r>
            <a:r>
              <a:rPr lang="en-US" sz="1800" dirty="0">
                <a:solidFill>
                  <a:schemeClr val="tx1"/>
                </a:solidFill>
              </a:rPr>
              <a:t>a different true error e(h); we are looking here at the difference of the mean of this random variable from the true error. 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24400" y="281940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Bias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858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hierarchical data structure that </a:t>
            </a:r>
            <a:r>
              <a:rPr lang="en-US" dirty="0" smtClean="0">
                <a:solidFill>
                  <a:schemeClr val="accent1"/>
                </a:solidFill>
              </a:rPr>
              <a:t>represents data </a:t>
            </a:r>
            <a:r>
              <a:rPr lang="en-US" dirty="0" smtClean="0"/>
              <a:t>by implementing a divide and conquer strategy</a:t>
            </a:r>
          </a:p>
          <a:p>
            <a:r>
              <a:rPr lang="en-US" dirty="0" smtClean="0"/>
              <a:t>Can be used as a non-parametric classification and regression method</a:t>
            </a:r>
          </a:p>
          <a:p>
            <a:r>
              <a:rPr lang="en-US" dirty="0" smtClean="0"/>
              <a:t>Given a collection of examples, </a:t>
            </a:r>
            <a:r>
              <a:rPr lang="en-US" b="1" dirty="0" smtClean="0"/>
              <a:t>learn a decision tree that represents it.</a:t>
            </a:r>
          </a:p>
          <a:p>
            <a:r>
              <a:rPr lang="en-US" dirty="0" smtClean="0"/>
              <a:t>Use this representation to </a:t>
            </a:r>
            <a:r>
              <a:rPr lang="en-US" b="1" dirty="0" smtClean="0"/>
              <a:t>classify new examples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01762" y="4343400"/>
            <a:ext cx="7285038" cy="1828800"/>
            <a:chOff x="685800" y="4343400"/>
            <a:chExt cx="7285038" cy="1828800"/>
          </a:xfrm>
        </p:grpSpPr>
        <p:sp>
          <p:nvSpPr>
            <p:cNvPr id="129060" name="Oval 36"/>
            <p:cNvSpPr>
              <a:spLocks noChangeArrowheads="1"/>
            </p:cNvSpPr>
            <p:nvPr/>
          </p:nvSpPr>
          <p:spPr bwMode="auto">
            <a:xfrm>
              <a:off x="5257800" y="4648200"/>
              <a:ext cx="609600" cy="6096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1" name="Oval 37"/>
            <p:cNvSpPr>
              <a:spLocks noChangeArrowheads="1"/>
            </p:cNvSpPr>
            <p:nvPr/>
          </p:nvSpPr>
          <p:spPr bwMode="auto">
            <a:xfrm>
              <a:off x="4038600" y="5334000"/>
              <a:ext cx="533400" cy="533400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3" name="Oval 39"/>
            <p:cNvSpPr>
              <a:spLocks noChangeArrowheads="1"/>
            </p:cNvSpPr>
            <p:nvPr/>
          </p:nvSpPr>
          <p:spPr bwMode="auto">
            <a:xfrm>
              <a:off x="4343400" y="4724400"/>
              <a:ext cx="533400" cy="533400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4" name="Oval 40"/>
            <p:cNvSpPr>
              <a:spLocks noChangeArrowheads="1"/>
            </p:cNvSpPr>
            <p:nvPr/>
          </p:nvSpPr>
          <p:spPr bwMode="auto">
            <a:xfrm>
              <a:off x="5867400" y="5257800"/>
              <a:ext cx="533400" cy="533400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5" name="Rectangle 41"/>
            <p:cNvSpPr>
              <a:spLocks noChangeArrowheads="1"/>
            </p:cNvSpPr>
            <p:nvPr/>
          </p:nvSpPr>
          <p:spPr bwMode="auto">
            <a:xfrm>
              <a:off x="5791200" y="45720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6" name="Rectangle 42"/>
            <p:cNvSpPr>
              <a:spLocks noChangeArrowheads="1"/>
            </p:cNvSpPr>
            <p:nvPr/>
          </p:nvSpPr>
          <p:spPr bwMode="auto">
            <a:xfrm>
              <a:off x="3733800" y="45720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7" name="Rectangle 43"/>
            <p:cNvSpPr>
              <a:spLocks noChangeArrowheads="1"/>
            </p:cNvSpPr>
            <p:nvPr/>
          </p:nvSpPr>
          <p:spPr bwMode="auto">
            <a:xfrm>
              <a:off x="3581400" y="51054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8" name="Rectangle 44"/>
            <p:cNvSpPr>
              <a:spLocks noChangeArrowheads="1"/>
            </p:cNvSpPr>
            <p:nvPr/>
          </p:nvSpPr>
          <p:spPr bwMode="auto">
            <a:xfrm>
              <a:off x="4038600" y="51816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9" name="Oval 45"/>
            <p:cNvSpPr>
              <a:spLocks noChangeArrowheads="1"/>
            </p:cNvSpPr>
            <p:nvPr/>
          </p:nvSpPr>
          <p:spPr bwMode="auto">
            <a:xfrm>
              <a:off x="1447800" y="4724400"/>
              <a:ext cx="990600" cy="990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9082" name="Group 58"/>
            <p:cNvGrpSpPr>
              <a:grpSpLocks/>
            </p:cNvGrpSpPr>
            <p:nvPr/>
          </p:nvGrpSpPr>
          <p:grpSpPr bwMode="auto">
            <a:xfrm rot="16200000">
              <a:off x="4495800" y="5410200"/>
              <a:ext cx="381000" cy="990600"/>
              <a:chOff x="192" y="2928"/>
              <a:chExt cx="240" cy="624"/>
            </a:xfrm>
          </p:grpSpPr>
          <p:cxnSp>
            <p:nvCxnSpPr>
              <p:cNvPr id="129083" name="AutoShape 59"/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084" name="AutoShape 60"/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085" name="AutoShape 61"/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9090" name="Oval 66"/>
            <p:cNvSpPr>
              <a:spLocks noChangeArrowheads="1"/>
            </p:cNvSpPr>
            <p:nvPr/>
          </p:nvSpPr>
          <p:spPr bwMode="auto">
            <a:xfrm>
              <a:off x="2209800" y="4572000"/>
              <a:ext cx="1066800" cy="8382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9091" name="Oval 67"/>
            <p:cNvSpPr>
              <a:spLocks noChangeArrowheads="1"/>
            </p:cNvSpPr>
            <p:nvPr/>
          </p:nvSpPr>
          <p:spPr bwMode="auto">
            <a:xfrm>
              <a:off x="6096000" y="4876800"/>
              <a:ext cx="914400" cy="617538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>
                <a:solidFill>
                  <a:srgbClr val="33CC33"/>
                </a:solidFill>
              </a:endParaRPr>
            </a:p>
          </p:txBody>
        </p:sp>
        <p:sp>
          <p:nvSpPr>
            <p:cNvPr id="129092" name="Line 68"/>
            <p:cNvSpPr>
              <a:spLocks noChangeShapeType="1"/>
            </p:cNvSpPr>
            <p:nvPr/>
          </p:nvSpPr>
          <p:spPr bwMode="auto">
            <a:xfrm flipV="1">
              <a:off x="53340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9093" name="Line 69"/>
            <p:cNvSpPr>
              <a:spLocks noChangeShapeType="1"/>
            </p:cNvSpPr>
            <p:nvPr/>
          </p:nvSpPr>
          <p:spPr bwMode="auto">
            <a:xfrm flipV="1">
              <a:off x="33528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9095" name="Text Box 71"/>
            <p:cNvSpPr txBox="1">
              <a:spLocks noChangeArrowheads="1"/>
            </p:cNvSpPr>
            <p:nvPr/>
          </p:nvSpPr>
          <p:spPr bwMode="auto">
            <a:xfrm>
              <a:off x="7620000" y="4343400"/>
              <a:ext cx="3508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29096" name="Text Box 72"/>
            <p:cNvSpPr txBox="1">
              <a:spLocks noChangeArrowheads="1"/>
            </p:cNvSpPr>
            <p:nvPr/>
          </p:nvSpPr>
          <p:spPr bwMode="auto">
            <a:xfrm>
              <a:off x="685800" y="4953000"/>
              <a:ext cx="3508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29097" name="Text Box 73"/>
            <p:cNvSpPr txBox="1">
              <a:spLocks noChangeArrowheads="1"/>
            </p:cNvSpPr>
            <p:nvPr/>
          </p:nvSpPr>
          <p:spPr bwMode="auto">
            <a:xfrm>
              <a:off x="3429000" y="4343400"/>
              <a:ext cx="3508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grpSp>
          <p:nvGrpSpPr>
            <p:cNvPr id="129098" name="Group 74"/>
            <p:cNvGrpSpPr>
              <a:grpSpLocks/>
            </p:cNvGrpSpPr>
            <p:nvPr/>
          </p:nvGrpSpPr>
          <p:grpSpPr bwMode="auto">
            <a:xfrm>
              <a:off x="4800600" y="4724400"/>
              <a:ext cx="381000" cy="990600"/>
              <a:chOff x="192" y="2928"/>
              <a:chExt cx="240" cy="624"/>
            </a:xfrm>
          </p:grpSpPr>
          <p:cxnSp>
            <p:nvCxnSpPr>
              <p:cNvPr id="129099" name="AutoShape 75"/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00" name="AutoShape 76"/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01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6257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+mn-lt"/>
                  <a:cs typeface="Helvetica"/>
                </a:rPr>
                <a:t>Expected</a:t>
              </a:r>
              <a:r>
                <a:rPr lang="en-US" sz="2400" dirty="0" smtClean="0">
                  <a:cs typeface="Helvetica"/>
                </a:rPr>
                <a:t/>
              </a:r>
              <a:br>
                <a:rPr lang="en-US" sz="2400" dirty="0" smtClean="0">
                  <a:cs typeface="Helvetica"/>
                </a:rPr>
              </a:br>
              <a:r>
                <a:rPr lang="en-US" sz="2400" dirty="0" smtClean="0">
                  <a:cs typeface="Helvetica"/>
                </a:rPr>
                <a:t>Error</a:t>
              </a:r>
              <a:endParaRPr lang="en-US" sz="2400" dirty="0"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bias and variance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8"/>
            <a:ext cx="8362731" cy="1922025"/>
          </a:xfrm>
        </p:spPr>
        <p:txBody>
          <a:bodyPr/>
          <a:lstStyle/>
          <a:p>
            <a:r>
              <a:rPr lang="en-US" dirty="0" smtClean="0"/>
              <a:t>Expected error ≈ </a:t>
            </a:r>
            <a:r>
              <a:rPr lang="en-US" dirty="0" smtClean="0">
                <a:solidFill>
                  <a:srgbClr val="FF0000"/>
                </a:solidFill>
              </a:rPr>
              <a:t>bias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3366FF"/>
                </a:solidFill>
              </a:rPr>
              <a:t>variance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33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579689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n-lt"/>
              </a:rPr>
              <a:t>Variance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3560" y="304942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Bias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41448" y="2571810"/>
            <a:ext cx="0" cy="1014984"/>
          </a:xfrm>
          <a:prstGeom prst="line">
            <a:avLst/>
          </a:prstGeom>
          <a:ln w="3175" cmpd="sng"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7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00"/>
                  </a:solidFill>
                  <a:cs typeface="Helvetica"/>
                </a:rPr>
                <a:t>Model complexity</a:t>
              </a:r>
              <a:endParaRPr lang="en-US" sz="2800" dirty="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+mn-lt"/>
                  <a:cs typeface="Helvetica"/>
                </a:rPr>
                <a:t>Expected</a:t>
              </a:r>
              <a:br>
                <a:rPr lang="en-US" sz="2400" dirty="0" smtClean="0">
                  <a:latin typeface="+mn-lt"/>
                  <a:cs typeface="Helvetica"/>
                </a:rPr>
              </a:br>
              <a:r>
                <a:rPr lang="en-US" sz="2400" dirty="0" smtClean="0">
                  <a:latin typeface="+mn-lt"/>
                  <a:cs typeface="Helvetica"/>
                </a:rPr>
                <a:t>Error</a:t>
              </a:r>
              <a:endParaRPr lang="en-US" sz="2400" dirty="0"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complexity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9"/>
            <a:ext cx="4038601" cy="10536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C0128"/>
                </a:solidFill>
              </a:rPr>
              <a:t>Simple </a:t>
            </a:r>
            <a:r>
              <a:rPr lang="en-US" b="1" dirty="0">
                <a:solidFill>
                  <a:srgbClr val="FC0128"/>
                </a:solidFill>
              </a:rPr>
              <a:t>models: </a:t>
            </a:r>
            <a:r>
              <a:rPr lang="en-US" dirty="0" smtClean="0">
                <a:solidFill>
                  <a:srgbClr val="FF9900"/>
                </a:solidFill>
              </a:rPr>
              <a:t/>
            </a:r>
            <a:br>
              <a:rPr lang="en-US" dirty="0" smtClean="0">
                <a:solidFill>
                  <a:srgbClr val="FF9900"/>
                </a:solidFill>
              </a:rPr>
            </a:br>
            <a:r>
              <a:rPr lang="en-US" dirty="0" smtClean="0">
                <a:solidFill>
                  <a:srgbClr val="FC0128"/>
                </a:solidFill>
              </a:rPr>
              <a:t>High </a:t>
            </a:r>
            <a:r>
              <a:rPr lang="en-US" dirty="0">
                <a:solidFill>
                  <a:srgbClr val="FC0128"/>
                </a:solidFill>
              </a:rPr>
              <a:t>bias </a:t>
            </a:r>
            <a:r>
              <a:rPr lang="en-US" dirty="0" smtClean="0"/>
              <a:t>and </a:t>
            </a:r>
            <a:r>
              <a:rPr lang="en-US" dirty="0"/>
              <a:t>low </a:t>
            </a:r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579689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n-lt"/>
              </a:rPr>
              <a:t>Variance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3560" y="304942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  <a:latin typeface="+mn-lt"/>
              </a:rPr>
              <a:t>Bias</a:t>
            </a:r>
            <a:endParaRPr lang="en-US" dirty="0">
              <a:solidFill>
                <a:srgbClr val="FF9900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32000" y="3569209"/>
            <a:ext cx="718206" cy="801343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081986" y="3576639"/>
            <a:ext cx="381876" cy="793913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603507" y="4204139"/>
            <a:ext cx="4311894" cy="96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FF"/>
                </a:solidFill>
              </a:rPr>
              <a:t>Complex models: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High variance </a:t>
            </a:r>
            <a:r>
              <a:rPr lang="en-US" sz="2400" dirty="0" smtClean="0"/>
              <a:t>and low bias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0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23018" y="1401255"/>
            <a:ext cx="1991067" cy="2151571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 err="1" smtClean="0">
                <a:solidFill>
                  <a:schemeClr val="accent6"/>
                </a:solidFill>
              </a:rPr>
              <a:t>Underfitting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552" y="1401255"/>
            <a:ext cx="1991067" cy="215157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solidFill>
                  <a:srgbClr val="0000FF"/>
                </a:solidFill>
              </a:rPr>
              <a:t>Overfitting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7" cy="2659063"/>
            <a:chOff x="288" y="1953"/>
            <a:chExt cx="4810" cy="1675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00"/>
                  </a:solidFill>
                  <a:cs typeface="Helvetica"/>
                </a:rPr>
                <a:t>Model complexity</a:t>
              </a:r>
              <a:endParaRPr lang="en-US" sz="2800" dirty="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+mn-lt"/>
                  <a:cs typeface="Helvetica"/>
                </a:rPr>
                <a:t>Expected</a:t>
              </a:r>
              <a:br>
                <a:rPr lang="en-US" sz="2400" dirty="0" smtClean="0">
                  <a:latin typeface="+mn-lt"/>
                  <a:cs typeface="Helvetica"/>
                </a:rPr>
              </a:br>
              <a:r>
                <a:rPr lang="en-US" sz="2400" dirty="0" smtClean="0">
                  <a:latin typeface="+mn-lt"/>
                  <a:cs typeface="Helvetica"/>
                </a:rPr>
                <a:t>Error</a:t>
              </a:r>
              <a:endParaRPr lang="en-US" sz="2400" dirty="0"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Underfitting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9"/>
            <a:ext cx="3913353" cy="9610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C0128"/>
                </a:solidFill>
              </a:rPr>
              <a:t>Simple </a:t>
            </a:r>
            <a:r>
              <a:rPr lang="en-US" b="1" dirty="0">
                <a:solidFill>
                  <a:srgbClr val="FC0128"/>
                </a:solidFill>
              </a:rPr>
              <a:t>models: </a:t>
            </a:r>
            <a:r>
              <a:rPr lang="en-US" dirty="0" smtClean="0">
                <a:solidFill>
                  <a:srgbClr val="FC0128"/>
                </a:solidFill>
              </a:rPr>
              <a:t/>
            </a:r>
            <a:br>
              <a:rPr lang="en-US" dirty="0" smtClean="0">
                <a:solidFill>
                  <a:srgbClr val="FC0128"/>
                </a:solidFill>
              </a:rPr>
            </a:br>
            <a:r>
              <a:rPr lang="en-US" dirty="0" smtClean="0">
                <a:solidFill>
                  <a:srgbClr val="FC0128"/>
                </a:solidFill>
              </a:rPr>
              <a:t>High </a:t>
            </a:r>
            <a:r>
              <a:rPr lang="en-US" dirty="0">
                <a:solidFill>
                  <a:srgbClr val="FC0128"/>
                </a:solidFill>
              </a:rPr>
              <a:t>bias </a:t>
            </a:r>
            <a:r>
              <a:rPr lang="en-US" dirty="0" smtClean="0">
                <a:solidFill>
                  <a:srgbClr val="FC0128"/>
                </a:solidFill>
              </a:rPr>
              <a:t>and low variance</a:t>
            </a:r>
            <a:endParaRPr lang="en-US" dirty="0">
              <a:solidFill>
                <a:srgbClr val="FC0128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579689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j-lt"/>
              </a:rPr>
              <a:t>Variance</a:t>
            </a:r>
            <a:endParaRPr lang="en-US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3560" y="304942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  <a:latin typeface="+mj-lt"/>
              </a:rPr>
              <a:t>Bias</a:t>
            </a:r>
            <a:endParaRPr lang="en-US" dirty="0">
              <a:solidFill>
                <a:srgbClr val="FF9900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32000" y="3569209"/>
            <a:ext cx="718206" cy="801343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081986" y="3576639"/>
            <a:ext cx="381876" cy="793913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603507" y="4204139"/>
            <a:ext cx="4159494" cy="96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FF"/>
                </a:solidFill>
              </a:rPr>
              <a:t>Complex models: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High variance </a:t>
            </a:r>
            <a:r>
              <a:rPr lang="en-US" sz="2400" dirty="0" smtClean="0"/>
              <a:t>and low bias </a:t>
            </a:r>
            <a:endParaRPr lang="en-US" sz="2400" dirty="0"/>
          </a:p>
        </p:txBody>
      </p:sp>
      <p:sp>
        <p:nvSpPr>
          <p:cNvPr id="23" name="Content Placeholder 3"/>
          <p:cNvSpPr txBox="1">
            <a:spLocks/>
          </p:cNvSpPr>
          <p:nvPr/>
        </p:nvSpPr>
        <p:spPr bwMode="auto">
          <a:xfrm>
            <a:off x="457201" y="5088950"/>
            <a:ext cx="7924800" cy="12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</a:pPr>
            <a:r>
              <a:rPr lang="en-US" dirty="0" smtClean="0"/>
              <a:t>This can be made more accurate for some loss functions. </a:t>
            </a:r>
          </a:p>
          <a:p>
            <a:pPr eaLnBrk="1" hangingPunct="1">
              <a:buFontTx/>
            </a:pPr>
            <a:r>
              <a:rPr lang="en-US" dirty="0" smtClean="0"/>
              <a:t>We will discuss a more precise and general theory that trades </a:t>
            </a:r>
            <a:r>
              <a:rPr lang="en-US" dirty="0" smtClean="0">
                <a:solidFill>
                  <a:srgbClr val="FC0128"/>
                </a:solidFill>
              </a:rPr>
              <a:t>expressivity of models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C0128"/>
                </a:solidFill>
              </a:rPr>
              <a:t>empirical error</a:t>
            </a:r>
            <a:endParaRPr lang="en-US" dirty="0">
              <a:solidFill>
                <a:srgbClr val="FC0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</a:t>
            </a:r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Two basic approaches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Pre-pruning</a:t>
            </a:r>
            <a:r>
              <a:rPr lang="en-US" sz="1800" dirty="0" smtClean="0"/>
              <a:t>: Stop growing the tree at some point during construction when it is determined that there is not enough data to make reliable choices.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Post-pruning</a:t>
            </a:r>
            <a:r>
              <a:rPr lang="en-US" sz="1800" dirty="0" smtClean="0"/>
              <a:t>: Grow the full tree and then remove nodes that seem not to have sufficient evidence.</a:t>
            </a:r>
          </a:p>
          <a:p>
            <a:r>
              <a:rPr lang="en-US" sz="2000" dirty="0" smtClean="0"/>
              <a:t>Methods for evaluating </a:t>
            </a:r>
            <a:r>
              <a:rPr lang="en-US" sz="2000" dirty="0" err="1" smtClean="0"/>
              <a:t>subtrees</a:t>
            </a:r>
            <a:r>
              <a:rPr lang="en-US" sz="2000" dirty="0" smtClean="0"/>
              <a:t> to prune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Cross-validation</a:t>
            </a:r>
            <a:r>
              <a:rPr lang="en-US" sz="1800" dirty="0" smtClean="0"/>
              <a:t>: Reserve hold-out set to evaluate utility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Statistical testing</a:t>
            </a:r>
            <a:r>
              <a:rPr lang="en-US" sz="1800" dirty="0" smtClean="0"/>
              <a:t>: Test if the observed regularity can be dismissed as likely to occur by chance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Minimum Description Length</a:t>
            </a:r>
            <a:r>
              <a:rPr lang="en-US" sz="1800" dirty="0" smtClean="0"/>
              <a:t>: Is the additional complexity of the hypothesis smaller than remembering the exceptions?</a:t>
            </a:r>
          </a:p>
          <a:p>
            <a:r>
              <a:rPr lang="en-US" sz="2000" dirty="0" smtClean="0"/>
              <a:t>This is related to the notion of </a:t>
            </a:r>
            <a:r>
              <a:rPr lang="en-US" sz="2000" dirty="0" smtClean="0">
                <a:solidFill>
                  <a:schemeClr val="accent1"/>
                </a:solidFill>
              </a:rPr>
              <a:t>regularization</a:t>
            </a:r>
            <a:r>
              <a:rPr lang="en-US" sz="2000" dirty="0" smtClean="0"/>
              <a:t> that we will see in other contexts – keep the hypothesis simple.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267200" y="959921"/>
            <a:ext cx="459138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latin typeface="+mj-lt"/>
              </a:rPr>
              <a:t>How can this be avoided with linear classifiers?</a:t>
            </a:r>
          </a:p>
        </p:txBody>
      </p:sp>
    </p:spTree>
    <p:extLst>
      <p:ext uri="{BB962C8B-B14F-4D97-AF65-F5344CB8AC3E}">
        <p14:creationId xmlns:p14="http://schemas.microsoft.com/office/powerpoint/2010/main" val="34729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and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Trees can be represented as Rules</a:t>
            </a:r>
          </a:p>
          <a:p>
            <a:pPr lvl="1"/>
            <a:r>
              <a:rPr lang="en-US" dirty="0" smtClean="0"/>
              <a:t>(outlook = sunny) and (humidity = </a:t>
            </a:r>
            <a:r>
              <a:rPr lang="en-US" dirty="0"/>
              <a:t>n</a:t>
            </a:r>
            <a:r>
              <a:rPr lang="en-US" dirty="0" smtClean="0"/>
              <a:t>ormal) then YES</a:t>
            </a:r>
          </a:p>
          <a:p>
            <a:pPr lvl="1"/>
            <a:r>
              <a:rPr lang="en-US" dirty="0" smtClean="0"/>
              <a:t>(outlook = rain) and (wind = strong) then NO</a:t>
            </a:r>
          </a:p>
          <a:p>
            <a:r>
              <a:rPr lang="en-US" dirty="0"/>
              <a:t>Sometimes </a:t>
            </a:r>
            <a:r>
              <a:rPr lang="en-US" dirty="0" smtClean="0"/>
              <a:t>Pruning can be done </a:t>
            </a:r>
            <a:r>
              <a:rPr lang="en-US" dirty="0"/>
              <a:t>at the </a:t>
            </a:r>
            <a:r>
              <a:rPr lang="en-US" dirty="0">
                <a:solidFill>
                  <a:schemeClr val="accent1"/>
                </a:solidFill>
              </a:rPr>
              <a:t>rules level</a:t>
            </a:r>
          </a:p>
          <a:p>
            <a:pPr lvl="1"/>
            <a:r>
              <a:rPr lang="en-US" dirty="0"/>
              <a:t>Rules are generalized by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erasing </a:t>
            </a:r>
            <a:r>
              <a:rPr lang="en-US" dirty="0"/>
              <a:t>a condition (</a:t>
            </a:r>
            <a:r>
              <a:rPr lang="en-US" dirty="0">
                <a:solidFill>
                  <a:schemeClr val="accent1"/>
                </a:solidFill>
              </a:rPr>
              <a:t>different</a:t>
            </a:r>
            <a:r>
              <a:rPr lang="en-US" dirty="0"/>
              <a:t>!)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64</a:t>
            </a:fld>
            <a:endParaRPr lang="en-US" dirty="0"/>
          </a:p>
        </p:txBody>
      </p:sp>
      <p:grpSp>
        <p:nvGrpSpPr>
          <p:cNvPr id="81959" name="Group 39"/>
          <p:cNvGrpSpPr>
            <a:grpSpLocks/>
          </p:cNvGrpSpPr>
          <p:nvPr/>
        </p:nvGrpSpPr>
        <p:grpSpPr bwMode="auto">
          <a:xfrm>
            <a:off x="3990975" y="2800546"/>
            <a:ext cx="4924425" cy="3629305"/>
            <a:chOff x="2550" y="1036"/>
            <a:chExt cx="3114" cy="2530"/>
          </a:xfrm>
        </p:grpSpPr>
        <p:sp>
          <p:nvSpPr>
            <p:cNvPr id="81925" name="Text Box 5"/>
            <p:cNvSpPr txBox="1">
              <a:spLocks noChangeArrowheads="1"/>
            </p:cNvSpPr>
            <p:nvPr/>
          </p:nvSpPr>
          <p:spPr bwMode="auto">
            <a:xfrm>
              <a:off x="3728" y="1036"/>
              <a:ext cx="6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81926" name="Text Box 6"/>
            <p:cNvSpPr txBox="1">
              <a:spLocks noChangeArrowheads="1"/>
            </p:cNvSpPr>
            <p:nvPr/>
          </p:nvSpPr>
          <p:spPr bwMode="auto">
            <a:xfrm>
              <a:off x="3718" y="1825"/>
              <a:ext cx="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27" name="Text Box 7"/>
            <p:cNvSpPr txBox="1">
              <a:spLocks noChangeArrowheads="1"/>
            </p:cNvSpPr>
            <p:nvPr/>
          </p:nvSpPr>
          <p:spPr bwMode="auto">
            <a:xfrm>
              <a:off x="4815" y="1794"/>
              <a:ext cx="4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81928" name="AutoShape 8"/>
            <p:cNvCxnSpPr>
              <a:cxnSpLocks noChangeShapeType="1"/>
              <a:stCxn id="81925" idx="2"/>
              <a:endCxn id="81927" idx="0"/>
            </p:cNvCxnSpPr>
            <p:nvPr/>
          </p:nvCxnSpPr>
          <p:spPr bwMode="auto">
            <a:xfrm>
              <a:off x="4110" y="1286"/>
              <a:ext cx="937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29" name="AutoShape 9"/>
            <p:cNvCxnSpPr>
              <a:cxnSpLocks noChangeShapeType="1"/>
              <a:stCxn id="81925" idx="2"/>
              <a:endCxn id="81926" idx="0"/>
            </p:cNvCxnSpPr>
            <p:nvPr/>
          </p:nvCxnSpPr>
          <p:spPr bwMode="auto">
            <a:xfrm>
              <a:off x="4110" y="1286"/>
              <a:ext cx="8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3679" y="2075"/>
              <a:ext cx="6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1" name="Text Box 11"/>
            <p:cNvSpPr txBox="1">
              <a:spLocks noChangeArrowheads="1"/>
            </p:cNvSpPr>
            <p:nvPr/>
          </p:nvSpPr>
          <p:spPr bwMode="auto">
            <a:xfrm>
              <a:off x="4605" y="2076"/>
              <a:ext cx="7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2" name="Text Box 12"/>
            <p:cNvSpPr txBox="1">
              <a:spLocks noChangeArrowheads="1"/>
            </p:cNvSpPr>
            <p:nvPr/>
          </p:nvSpPr>
          <p:spPr bwMode="auto">
            <a:xfrm>
              <a:off x="4765" y="2305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A50021"/>
                  </a:solidFill>
                </a:rPr>
                <a:t>3+,2-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81933" name="Text Box 13"/>
            <p:cNvSpPr txBox="1">
              <a:spLocks noChangeArrowheads="1"/>
            </p:cNvSpPr>
            <p:nvPr/>
          </p:nvSpPr>
          <p:spPr bwMode="auto">
            <a:xfrm>
              <a:off x="2903" y="1825"/>
              <a:ext cx="5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4" name="Text Box 14"/>
            <p:cNvSpPr txBox="1">
              <a:spLocks noChangeArrowheads="1"/>
            </p:cNvSpPr>
            <p:nvPr/>
          </p:nvSpPr>
          <p:spPr bwMode="auto">
            <a:xfrm>
              <a:off x="2775" y="2075"/>
              <a:ext cx="6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1,2,8,9,11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81935" name="AutoShape 15"/>
            <p:cNvCxnSpPr>
              <a:cxnSpLocks noChangeShapeType="1"/>
              <a:stCxn id="81925" idx="2"/>
              <a:endCxn id="81933" idx="0"/>
            </p:cNvCxnSpPr>
            <p:nvPr/>
          </p:nvCxnSpPr>
          <p:spPr bwMode="auto">
            <a:xfrm flipH="1">
              <a:off x="3206" y="1286"/>
              <a:ext cx="904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36" name="Text Box 16"/>
            <p:cNvSpPr txBox="1">
              <a:spLocks noChangeArrowheads="1"/>
            </p:cNvSpPr>
            <p:nvPr/>
          </p:nvSpPr>
          <p:spPr bwMode="auto">
            <a:xfrm>
              <a:off x="3785" y="2305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7" name="Text Box 17"/>
            <p:cNvSpPr txBox="1">
              <a:spLocks noChangeArrowheads="1"/>
            </p:cNvSpPr>
            <p:nvPr/>
          </p:nvSpPr>
          <p:spPr bwMode="auto">
            <a:xfrm>
              <a:off x="2898" y="2305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2+,3-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8" name="Text Box 18"/>
            <p:cNvSpPr txBox="1">
              <a:spLocks noChangeArrowheads="1"/>
            </p:cNvSpPr>
            <p:nvPr/>
          </p:nvSpPr>
          <p:spPr bwMode="auto">
            <a:xfrm>
              <a:off x="3857" y="2545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81939" name="Text Box 19"/>
            <p:cNvSpPr txBox="1">
              <a:spLocks noChangeArrowheads="1"/>
            </p:cNvSpPr>
            <p:nvPr/>
          </p:nvSpPr>
          <p:spPr bwMode="auto">
            <a:xfrm>
              <a:off x="2834" y="2545"/>
              <a:ext cx="6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81940" name="Text Box 20"/>
            <p:cNvSpPr txBox="1">
              <a:spLocks noChangeArrowheads="1"/>
            </p:cNvSpPr>
            <p:nvPr/>
          </p:nvSpPr>
          <p:spPr bwMode="auto">
            <a:xfrm>
              <a:off x="4880" y="2545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81941" name="Text Box 21"/>
            <p:cNvSpPr txBox="1">
              <a:spLocks noChangeArrowheads="1"/>
            </p:cNvSpPr>
            <p:nvPr/>
          </p:nvSpPr>
          <p:spPr bwMode="auto">
            <a:xfrm>
              <a:off x="3244" y="3109"/>
              <a:ext cx="5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Normal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42" name="Text Box 22"/>
            <p:cNvSpPr txBox="1">
              <a:spLocks noChangeArrowheads="1"/>
            </p:cNvSpPr>
            <p:nvPr/>
          </p:nvSpPr>
          <p:spPr bwMode="auto">
            <a:xfrm>
              <a:off x="2550" y="3109"/>
              <a:ext cx="4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High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81943" name="AutoShape 23"/>
            <p:cNvCxnSpPr>
              <a:cxnSpLocks noChangeShapeType="1"/>
              <a:stCxn id="81941" idx="0"/>
              <a:endCxn id="81939" idx="2"/>
            </p:cNvCxnSpPr>
            <p:nvPr/>
          </p:nvCxnSpPr>
          <p:spPr bwMode="auto">
            <a:xfrm flipH="1" flipV="1">
              <a:off x="3234" y="2795"/>
              <a:ext cx="344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44" name="AutoShape 24"/>
            <p:cNvCxnSpPr>
              <a:cxnSpLocks noChangeShapeType="1"/>
              <a:stCxn id="81942" idx="0"/>
              <a:endCxn id="81939" idx="2"/>
            </p:cNvCxnSpPr>
            <p:nvPr/>
          </p:nvCxnSpPr>
          <p:spPr bwMode="auto">
            <a:xfrm flipV="1">
              <a:off x="2786" y="2795"/>
              <a:ext cx="448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45" name="Text Box 25"/>
            <p:cNvSpPr txBox="1">
              <a:spLocks noChangeArrowheads="1"/>
            </p:cNvSpPr>
            <p:nvPr/>
          </p:nvSpPr>
          <p:spPr bwMode="auto">
            <a:xfrm>
              <a:off x="2597" y="3316"/>
              <a:ext cx="2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81946" name="Text Box 26"/>
            <p:cNvSpPr txBox="1">
              <a:spLocks noChangeArrowheads="1"/>
            </p:cNvSpPr>
            <p:nvPr/>
          </p:nvSpPr>
          <p:spPr bwMode="auto">
            <a:xfrm>
              <a:off x="5205" y="3085"/>
              <a:ext cx="4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Weak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47" name="Text Box 27"/>
            <p:cNvSpPr txBox="1">
              <a:spLocks noChangeArrowheads="1"/>
            </p:cNvSpPr>
            <p:nvPr/>
          </p:nvSpPr>
          <p:spPr bwMode="auto">
            <a:xfrm>
              <a:off x="4511" y="3085"/>
              <a:ext cx="5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Strong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48" name="Text Box 28"/>
            <p:cNvSpPr txBox="1">
              <a:spLocks noChangeArrowheads="1"/>
            </p:cNvSpPr>
            <p:nvPr/>
          </p:nvSpPr>
          <p:spPr bwMode="auto">
            <a:xfrm>
              <a:off x="4558" y="3282"/>
              <a:ext cx="2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81949" name="Text Box 29"/>
            <p:cNvSpPr txBox="1">
              <a:spLocks noChangeArrowheads="1"/>
            </p:cNvSpPr>
            <p:nvPr/>
          </p:nvSpPr>
          <p:spPr bwMode="auto">
            <a:xfrm>
              <a:off x="5302" y="3272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81950" name="AutoShape 30"/>
            <p:cNvCxnSpPr>
              <a:cxnSpLocks noChangeShapeType="1"/>
              <a:stCxn id="81940" idx="2"/>
              <a:endCxn id="81946" idx="0"/>
            </p:cNvCxnSpPr>
            <p:nvPr/>
          </p:nvCxnSpPr>
          <p:spPr bwMode="auto">
            <a:xfrm>
              <a:off x="5134" y="2795"/>
              <a:ext cx="338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51" name="AutoShape 31"/>
            <p:cNvCxnSpPr>
              <a:cxnSpLocks noChangeShapeType="1"/>
              <a:stCxn id="81947" idx="0"/>
              <a:endCxn id="81940" idx="2"/>
            </p:cNvCxnSpPr>
            <p:nvPr/>
          </p:nvCxnSpPr>
          <p:spPr bwMode="auto">
            <a:xfrm flipV="1">
              <a:off x="4827" y="2795"/>
              <a:ext cx="307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58" name="Text Box 38"/>
            <p:cNvSpPr txBox="1">
              <a:spLocks noChangeArrowheads="1"/>
            </p:cNvSpPr>
            <p:nvPr/>
          </p:nvSpPr>
          <p:spPr bwMode="auto">
            <a:xfrm>
              <a:off x="3311" y="3282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02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Real-valued attributes can, in advance, be discretized into ranges, such as </a:t>
            </a:r>
            <a:r>
              <a:rPr lang="en-US" sz="2000" i="1" dirty="0" smtClean="0"/>
              <a:t>big, medium, small</a:t>
            </a:r>
          </a:p>
          <a:p>
            <a:r>
              <a:rPr lang="en-US" sz="2000" dirty="0" smtClean="0"/>
              <a:t>Alternatively, one can develop splitting nodes based on thresholds of the form </a:t>
            </a:r>
            <a:r>
              <a:rPr lang="en-US" sz="2000" dirty="0" smtClean="0">
                <a:solidFill>
                  <a:schemeClr val="accent1"/>
                </a:solidFill>
              </a:rPr>
              <a:t>A&lt;c</a:t>
            </a:r>
            <a:r>
              <a:rPr lang="en-US" sz="2000" dirty="0" smtClean="0"/>
              <a:t> that partition the data into examples that satisfy </a:t>
            </a:r>
            <a:r>
              <a:rPr lang="en-US" sz="2000" dirty="0" smtClean="0">
                <a:solidFill>
                  <a:schemeClr val="accent1"/>
                </a:solidFill>
              </a:rPr>
              <a:t>A&lt;c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accent1"/>
                </a:solidFill>
              </a:rPr>
              <a:t>A&gt;=c</a:t>
            </a:r>
            <a:r>
              <a:rPr lang="en-US" sz="2000" dirty="0" smtClean="0"/>
              <a:t>. The information gain for these splits is calculated in the same way and compared to the information gain of discrete splits.</a:t>
            </a:r>
          </a:p>
          <a:p>
            <a:r>
              <a:rPr lang="en-US" sz="2000" dirty="0" smtClean="0"/>
              <a:t>How to find the </a:t>
            </a:r>
            <a:r>
              <a:rPr lang="en-US" sz="2000" dirty="0" smtClean="0">
                <a:solidFill>
                  <a:schemeClr val="accent1"/>
                </a:solidFill>
              </a:rPr>
              <a:t>split with the highest gain</a:t>
            </a:r>
            <a:r>
              <a:rPr lang="en-US" sz="2000" dirty="0" smtClean="0"/>
              <a:t>?</a:t>
            </a:r>
          </a:p>
          <a:p>
            <a:r>
              <a:rPr lang="en-US" sz="2200" dirty="0" smtClean="0"/>
              <a:t>For each continuous feature A:</a:t>
            </a:r>
          </a:p>
          <a:p>
            <a:pPr lvl="1"/>
            <a:r>
              <a:rPr lang="en-US" sz="1800" dirty="0" smtClean="0"/>
              <a:t>Sort examples according to the value of A</a:t>
            </a:r>
          </a:p>
          <a:p>
            <a:pPr lvl="1"/>
            <a:r>
              <a:rPr lang="en-US" sz="1800" dirty="0" smtClean="0"/>
              <a:t>For each ordered pair </a:t>
            </a:r>
            <a:r>
              <a:rPr lang="en-US" sz="1800" dirty="0" smtClean="0">
                <a:solidFill>
                  <a:schemeClr val="accent1"/>
                </a:solidFill>
              </a:rPr>
              <a:t>(</a:t>
            </a:r>
            <a:r>
              <a:rPr lang="en-US" sz="1800" dirty="0" err="1" smtClean="0">
                <a:solidFill>
                  <a:schemeClr val="accent1"/>
                </a:solidFill>
              </a:rPr>
              <a:t>x,y</a:t>
            </a:r>
            <a:r>
              <a:rPr lang="en-US" sz="1800" dirty="0" smtClean="0">
                <a:solidFill>
                  <a:schemeClr val="accent1"/>
                </a:solidFill>
              </a:rPr>
              <a:t>) </a:t>
            </a:r>
            <a:r>
              <a:rPr lang="en-US" sz="1800" dirty="0" smtClean="0"/>
              <a:t>with different labels</a:t>
            </a:r>
          </a:p>
          <a:p>
            <a:pPr lvl="2"/>
            <a:r>
              <a:rPr lang="en-US" sz="1600" dirty="0" smtClean="0"/>
              <a:t>Check the mid-point as a possible threshold, i.e.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000066"/>
                </a:solidFill>
              </a:rPr>
              <a:t>                  S</a:t>
            </a:r>
            <a:r>
              <a:rPr lang="en-US" baseline="-25000" dirty="0" smtClean="0">
                <a:solidFill>
                  <a:srgbClr val="000066"/>
                </a:solidFill>
              </a:rPr>
              <a:t>a </a:t>
            </a:r>
            <a:r>
              <a:rPr lang="en-US" baseline="-25000" dirty="0">
                <a:solidFill>
                  <a:srgbClr val="000066"/>
                </a:solidFill>
                <a:latin typeface="cmsy10"/>
              </a:rPr>
              <a:t>·</a:t>
            </a:r>
            <a:r>
              <a:rPr lang="en-US" baseline="-25000" dirty="0">
                <a:solidFill>
                  <a:srgbClr val="000066"/>
                </a:solidFill>
              </a:rPr>
              <a:t> x</a:t>
            </a:r>
            <a:r>
              <a:rPr lang="en-US" dirty="0">
                <a:solidFill>
                  <a:srgbClr val="000066"/>
                </a:solidFill>
              </a:rPr>
              <a:t>, S</a:t>
            </a:r>
            <a:r>
              <a:rPr lang="en-US" baseline="-25000" dirty="0">
                <a:solidFill>
                  <a:srgbClr val="000066"/>
                </a:solidFill>
              </a:rPr>
              <a:t>a </a:t>
            </a:r>
            <a:r>
              <a:rPr lang="en-US" baseline="-25000" dirty="0">
                <a:solidFill>
                  <a:srgbClr val="000066"/>
                </a:solidFill>
                <a:latin typeface="cmsy10"/>
              </a:rPr>
              <a:t>¸</a:t>
            </a:r>
            <a:r>
              <a:rPr lang="en-US" baseline="-25000" dirty="0">
                <a:solidFill>
                  <a:srgbClr val="000066"/>
                </a:solidFill>
              </a:rPr>
              <a:t> y</a:t>
            </a:r>
            <a:endParaRPr lang="en-US" dirty="0" smtClean="0"/>
          </a:p>
          <a:p>
            <a:pPr marL="1828800" lvl="4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 Example:  </a:t>
            </a:r>
          </a:p>
          <a:p>
            <a:pPr lvl="1"/>
            <a:r>
              <a:rPr lang="en-US" sz="1800" dirty="0" smtClean="0"/>
              <a:t>Length </a:t>
            </a:r>
            <a:r>
              <a:rPr lang="en-US" sz="1800" dirty="0"/>
              <a:t>(L):  10  15  21  28  32  40  50 </a:t>
            </a:r>
          </a:p>
          <a:p>
            <a:pPr lvl="1"/>
            <a:r>
              <a:rPr lang="en-US" sz="1800" dirty="0" smtClean="0"/>
              <a:t>Class</a:t>
            </a:r>
            <a:r>
              <a:rPr lang="en-US" sz="1800" dirty="0"/>
              <a:t>:           -     +   +    -    +    +    </a:t>
            </a:r>
            <a:r>
              <a:rPr lang="en-US" sz="1800" dirty="0" smtClean="0"/>
              <a:t>-</a:t>
            </a:r>
            <a:endParaRPr lang="en-US" sz="1800" dirty="0"/>
          </a:p>
          <a:p>
            <a:pPr lvl="1"/>
            <a:r>
              <a:rPr lang="en-US" sz="1800" dirty="0" smtClean="0"/>
              <a:t>Check </a:t>
            </a:r>
            <a:r>
              <a:rPr lang="en-US" sz="1800" dirty="0"/>
              <a:t>thresholds:   L &lt; 12.5;  L &lt; 24.5;  L &lt; 45</a:t>
            </a:r>
          </a:p>
          <a:p>
            <a:pPr lvl="1"/>
            <a:r>
              <a:rPr lang="en-US" sz="1800" dirty="0" smtClean="0"/>
              <a:t>Subset </a:t>
            </a:r>
            <a:r>
              <a:rPr lang="en-US" sz="1800" dirty="0"/>
              <a:t>of Examples= {…},      Split= </a:t>
            </a:r>
            <a:r>
              <a:rPr lang="en-US" sz="1800" dirty="0" err="1"/>
              <a:t>k+,j</a:t>
            </a:r>
            <a:r>
              <a:rPr lang="en-US" sz="1800" dirty="0"/>
              <a:t>- 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800" dirty="0" smtClean="0"/>
              <a:t>How </a:t>
            </a:r>
            <a:r>
              <a:rPr lang="en-US" sz="1800" dirty="0"/>
              <a:t>to find the </a:t>
            </a:r>
            <a:r>
              <a:rPr lang="en-US" sz="1800" dirty="0">
                <a:solidFill>
                  <a:schemeClr val="accent1"/>
                </a:solidFill>
              </a:rPr>
              <a:t>split with the highest gain</a:t>
            </a:r>
            <a:r>
              <a:rPr lang="en-US" sz="1800" dirty="0"/>
              <a:t> ?</a:t>
            </a:r>
          </a:p>
          <a:p>
            <a:pPr lvl="1"/>
            <a:r>
              <a:rPr lang="en-US" sz="1600" dirty="0"/>
              <a:t> For each continuous </a:t>
            </a:r>
            <a:r>
              <a:rPr lang="en-US" sz="1600" dirty="0" smtClean="0"/>
              <a:t>feature A:</a:t>
            </a:r>
          </a:p>
          <a:p>
            <a:pPr lvl="2"/>
            <a:r>
              <a:rPr lang="en-US" sz="1400" dirty="0" smtClean="0"/>
              <a:t>Sort </a:t>
            </a:r>
            <a:r>
              <a:rPr lang="en-US" sz="1400" dirty="0"/>
              <a:t>examples according to the value of A</a:t>
            </a:r>
            <a:endParaRPr lang="en-US" sz="1400" dirty="0" smtClean="0"/>
          </a:p>
          <a:p>
            <a:pPr lvl="2"/>
            <a:r>
              <a:rPr lang="en-US" sz="1400" dirty="0" smtClean="0"/>
              <a:t>For </a:t>
            </a:r>
            <a:r>
              <a:rPr lang="en-US" sz="1400" dirty="0"/>
              <a:t>each ordered pair </a:t>
            </a:r>
            <a:r>
              <a:rPr lang="en-US" sz="1400" dirty="0">
                <a:solidFill>
                  <a:schemeClr val="accent1"/>
                </a:solidFill>
              </a:rPr>
              <a:t>(</a:t>
            </a:r>
            <a:r>
              <a:rPr lang="en-US" sz="1400" dirty="0" err="1">
                <a:solidFill>
                  <a:schemeClr val="accent1"/>
                </a:solidFill>
              </a:rPr>
              <a:t>x,y</a:t>
            </a:r>
            <a:r>
              <a:rPr lang="en-US" sz="1400" dirty="0">
                <a:solidFill>
                  <a:schemeClr val="accent1"/>
                </a:solidFill>
              </a:rPr>
              <a:t>) </a:t>
            </a:r>
            <a:r>
              <a:rPr lang="en-US" sz="1400" dirty="0"/>
              <a:t>with different </a:t>
            </a:r>
            <a:r>
              <a:rPr lang="en-US" sz="1400" dirty="0" smtClean="0"/>
              <a:t>labels</a:t>
            </a:r>
          </a:p>
          <a:p>
            <a:pPr lvl="3"/>
            <a:r>
              <a:rPr lang="en-US" sz="1200" dirty="0" smtClean="0"/>
              <a:t>Check </a:t>
            </a:r>
            <a:r>
              <a:rPr lang="en-US" sz="1200" dirty="0"/>
              <a:t>the mid-point as a possible threshold. </a:t>
            </a:r>
            <a:r>
              <a:rPr lang="en-US" sz="1200" dirty="0" err="1"/>
              <a:t>I.e</a:t>
            </a:r>
            <a:r>
              <a:rPr lang="en-US" sz="1200" dirty="0"/>
              <a:t>,          </a:t>
            </a:r>
            <a:endParaRPr lang="en-US" sz="1200" dirty="0" smtClean="0"/>
          </a:p>
          <a:p>
            <a:pPr marL="1828800" lvl="4" indent="0">
              <a:buNone/>
            </a:pP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smtClean="0">
                <a:solidFill>
                  <a:srgbClr val="000066"/>
                </a:solidFill>
              </a:rPr>
              <a:t>      </a:t>
            </a:r>
            <a:r>
              <a:rPr lang="en-US" dirty="0">
                <a:solidFill>
                  <a:srgbClr val="000066"/>
                </a:solidFill>
              </a:rPr>
              <a:t>S</a:t>
            </a:r>
            <a:r>
              <a:rPr lang="en-US" baseline="-25000" dirty="0">
                <a:solidFill>
                  <a:srgbClr val="000066"/>
                </a:solidFill>
              </a:rPr>
              <a:t>a </a:t>
            </a:r>
            <a:r>
              <a:rPr lang="en-US" baseline="-25000" dirty="0">
                <a:solidFill>
                  <a:srgbClr val="000066"/>
                </a:solidFill>
                <a:latin typeface="cmsy10"/>
              </a:rPr>
              <a:t>·</a:t>
            </a:r>
            <a:r>
              <a:rPr lang="en-US" baseline="-25000" dirty="0">
                <a:solidFill>
                  <a:srgbClr val="000066"/>
                </a:solidFill>
              </a:rPr>
              <a:t> x</a:t>
            </a:r>
            <a:r>
              <a:rPr lang="en-US" dirty="0">
                <a:solidFill>
                  <a:srgbClr val="000066"/>
                </a:solidFill>
              </a:rPr>
              <a:t>, S</a:t>
            </a:r>
            <a:r>
              <a:rPr lang="en-US" baseline="-25000" dirty="0">
                <a:solidFill>
                  <a:srgbClr val="000066"/>
                </a:solidFill>
              </a:rPr>
              <a:t>a </a:t>
            </a:r>
            <a:r>
              <a:rPr lang="en-US" baseline="-25000" dirty="0">
                <a:solidFill>
                  <a:srgbClr val="000066"/>
                </a:solidFill>
                <a:latin typeface="cmsy10"/>
              </a:rPr>
              <a:t>¸</a:t>
            </a:r>
            <a:r>
              <a:rPr lang="en-US" baseline="-25000" dirty="0">
                <a:solidFill>
                  <a:srgbClr val="000066"/>
                </a:solidFill>
              </a:rPr>
              <a:t> 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iagnosis </a:t>
            </a:r>
            <a:r>
              <a:rPr lang="en-US" dirty="0"/>
              <a:t>= &lt; fever, </a:t>
            </a:r>
            <a:r>
              <a:rPr lang="en-US" dirty="0" err="1"/>
              <a:t>blood_pressure</a:t>
            </a:r>
            <a:r>
              <a:rPr lang="en-US" dirty="0" smtClean="0"/>
              <a:t>,…, </a:t>
            </a:r>
            <a:r>
              <a:rPr lang="en-US" dirty="0" err="1" smtClean="0"/>
              <a:t>blood_test</a:t>
            </a:r>
            <a:r>
              <a:rPr lang="en-US" dirty="0"/>
              <a:t>=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r>
              <a:rPr lang="en-US" dirty="0"/>
              <a:t>,…&gt; </a:t>
            </a:r>
          </a:p>
          <a:p>
            <a:endParaRPr lang="en-US" dirty="0"/>
          </a:p>
          <a:p>
            <a:r>
              <a:rPr lang="en-US" dirty="0" smtClean="0"/>
              <a:t>Many </a:t>
            </a:r>
            <a:r>
              <a:rPr lang="en-US" dirty="0"/>
              <a:t>times values are not available for all </a:t>
            </a:r>
            <a:r>
              <a:rPr lang="en-US" dirty="0" smtClean="0"/>
              <a:t>attributes during </a:t>
            </a:r>
            <a:r>
              <a:rPr lang="en-US" dirty="0"/>
              <a:t>training or testing  (e.g., medical diagnosis)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dirty="0"/>
              <a:t>: evaluate </a:t>
            </a:r>
            <a:r>
              <a:rPr lang="en-US" dirty="0">
                <a:solidFill>
                  <a:schemeClr val="accent1"/>
                </a:solidFill>
              </a:rPr>
              <a:t>Gain(</a:t>
            </a:r>
            <a:r>
              <a:rPr lang="en-US" dirty="0" err="1">
                <a:solidFill>
                  <a:schemeClr val="accent1"/>
                </a:solidFill>
              </a:rPr>
              <a:t>S,a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  where in some of the </a:t>
            </a:r>
            <a:r>
              <a:rPr lang="en-US" dirty="0" smtClean="0"/>
              <a:t>examples a </a:t>
            </a:r>
            <a:r>
              <a:rPr lang="en-US" dirty="0"/>
              <a:t>value for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  is not given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42863" y="1169987"/>
            <a:ext cx="3624263" cy="2792413"/>
            <a:chOff x="152400" y="1371600"/>
            <a:chExt cx="3624263" cy="2792413"/>
          </a:xfrm>
        </p:grpSpPr>
        <p:sp>
          <p:nvSpPr>
            <p:cNvPr id="95235" name="Text Box 3"/>
            <p:cNvSpPr txBox="1">
              <a:spLocks noChangeArrowheads="1"/>
            </p:cNvSpPr>
            <p:nvPr/>
          </p:nvSpPr>
          <p:spPr bwMode="auto">
            <a:xfrm>
              <a:off x="1355725" y="1371600"/>
              <a:ext cx="1212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1339850" y="2624138"/>
              <a:ext cx="1270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66"/>
                  </a:solidFill>
                </a:rPr>
                <a:t>Overcast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95237" name="Text Box 5"/>
            <p:cNvSpPr txBox="1">
              <a:spLocks noChangeArrowheads="1"/>
            </p:cNvSpPr>
            <p:nvPr/>
          </p:nvSpPr>
          <p:spPr bwMode="auto">
            <a:xfrm>
              <a:off x="2657475" y="2574925"/>
              <a:ext cx="735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95238" name="AutoShape 6"/>
            <p:cNvCxnSpPr>
              <a:cxnSpLocks noChangeShapeType="1"/>
              <a:stCxn id="95235" idx="2"/>
              <a:endCxn id="95237" idx="0"/>
            </p:cNvCxnSpPr>
            <p:nvPr/>
          </p:nvCxnSpPr>
          <p:spPr bwMode="auto">
            <a:xfrm>
              <a:off x="1962150" y="1768475"/>
              <a:ext cx="1063625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239" name="AutoShape 7"/>
            <p:cNvCxnSpPr>
              <a:cxnSpLocks noChangeShapeType="1"/>
              <a:stCxn id="95235" idx="2"/>
              <a:endCxn id="95236" idx="0"/>
            </p:cNvCxnSpPr>
            <p:nvPr/>
          </p:nvCxnSpPr>
          <p:spPr bwMode="auto">
            <a:xfrm>
              <a:off x="1962150" y="1768475"/>
              <a:ext cx="12700" cy="855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240" name="Text Box 8"/>
            <p:cNvSpPr txBox="1">
              <a:spLocks noChangeArrowheads="1"/>
            </p:cNvSpPr>
            <p:nvPr/>
          </p:nvSpPr>
          <p:spPr bwMode="auto">
            <a:xfrm>
              <a:off x="1277938" y="3021013"/>
              <a:ext cx="12414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2324100" y="3022600"/>
              <a:ext cx="14525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2" name="Text Box 10"/>
            <p:cNvSpPr txBox="1">
              <a:spLocks noChangeArrowheads="1"/>
            </p:cNvSpPr>
            <p:nvPr/>
          </p:nvSpPr>
          <p:spPr bwMode="auto">
            <a:xfrm>
              <a:off x="2578100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3+,2-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355600" y="2624138"/>
              <a:ext cx="962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4" name="Text Box 12"/>
            <p:cNvSpPr txBox="1">
              <a:spLocks noChangeArrowheads="1"/>
            </p:cNvSpPr>
            <p:nvPr/>
          </p:nvSpPr>
          <p:spPr bwMode="auto">
            <a:xfrm>
              <a:off x="152400" y="3021013"/>
              <a:ext cx="13112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1,2,8,9,11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95245" name="AutoShape 13"/>
            <p:cNvCxnSpPr>
              <a:cxnSpLocks noChangeShapeType="1"/>
              <a:stCxn id="95235" idx="2"/>
              <a:endCxn id="95243" idx="0"/>
            </p:cNvCxnSpPr>
            <p:nvPr/>
          </p:nvCxnSpPr>
          <p:spPr bwMode="auto">
            <a:xfrm flipH="1">
              <a:off x="836613" y="1768475"/>
              <a:ext cx="1125537" cy="855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246" name="Text Box 14"/>
            <p:cNvSpPr txBox="1">
              <a:spLocks noChangeArrowheads="1"/>
            </p:cNvSpPr>
            <p:nvPr/>
          </p:nvSpPr>
          <p:spPr bwMode="auto">
            <a:xfrm>
              <a:off x="1446213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auto">
            <a:xfrm>
              <a:off x="347663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2+,3-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8" name="Text Box 16"/>
            <p:cNvSpPr txBox="1">
              <a:spLocks noChangeArrowheads="1"/>
            </p:cNvSpPr>
            <p:nvPr/>
          </p:nvSpPr>
          <p:spPr bwMode="auto">
            <a:xfrm>
              <a:off x="1560513" y="3767138"/>
              <a:ext cx="636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auto">
            <a:xfrm>
              <a:off x="558800" y="3767138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?</a:t>
              </a:r>
            </a:p>
          </p:txBody>
        </p:sp>
        <p:sp>
          <p:nvSpPr>
            <p:cNvPr id="95250" name="Text Box 18"/>
            <p:cNvSpPr txBox="1">
              <a:spLocks noChangeArrowheads="1"/>
            </p:cNvSpPr>
            <p:nvPr/>
          </p:nvSpPr>
          <p:spPr bwMode="auto">
            <a:xfrm>
              <a:off x="2760663" y="3767138"/>
              <a:ext cx="4095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?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92513" y="1276350"/>
            <a:ext cx="4976108" cy="933450"/>
            <a:chOff x="3592513" y="1200150"/>
            <a:chExt cx="4976108" cy="933450"/>
          </a:xfrm>
        </p:grpSpPr>
        <p:graphicFrame>
          <p:nvGraphicFramePr>
            <p:cNvPr id="95251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3592513" y="1657350"/>
            <a:ext cx="31242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4" imgW="1600200" imgH="241200" progId="Equation.3">
                    <p:embed/>
                  </p:oleObj>
                </mc:Choice>
                <mc:Fallback>
                  <p:oleObj name="Equation" r:id="rId4" imgW="1600200" imgH="241200" progId="Equation.3">
                    <p:embed/>
                    <p:pic>
                      <p:nvPicPr>
                        <p:cNvPr id="95251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513" y="1657350"/>
                          <a:ext cx="31242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253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3592513" y="1200150"/>
            <a:ext cx="25400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6" imgW="1384200" imgH="241200" progId="Equation.3">
                    <p:embed/>
                  </p:oleObj>
                </mc:Choice>
                <mc:Fallback>
                  <p:oleObj name="Equation" r:id="rId6" imgW="1384200" imgH="241200" progId="Equation.3">
                    <p:embed/>
                    <p:pic>
                      <p:nvPicPr>
                        <p:cNvPr id="95253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513" y="1200150"/>
                          <a:ext cx="25400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54" name="Text Box 22"/>
            <p:cNvSpPr txBox="1">
              <a:spLocks noChangeArrowheads="1"/>
            </p:cNvSpPr>
            <p:nvPr/>
          </p:nvSpPr>
          <p:spPr bwMode="auto">
            <a:xfrm>
              <a:off x="6292036" y="1203324"/>
              <a:ext cx="227658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.97- 0-(2/5) 1 = .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57      </a:t>
              </a:r>
            </a:p>
            <a:p>
              <a:pPr>
                <a:buSzTx/>
                <a:buFontTx/>
                <a:buNone/>
              </a:pPr>
              <a:r>
                <a:rPr lang="en-US" sz="2000" b="1" dirty="0" smtClean="0">
                  <a:solidFill>
                    <a:srgbClr val="0000FF"/>
                  </a:solidFill>
                </a:rPr>
                <a:t> 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4419600"/>
            <a:ext cx="7216656" cy="2027733"/>
            <a:chOff x="1676400" y="5089525"/>
            <a:chExt cx="7216656" cy="2088501"/>
          </a:xfrm>
        </p:grpSpPr>
        <p:sp>
          <p:nvSpPr>
            <p:cNvPr id="95255" name="Text Box 23"/>
            <p:cNvSpPr txBox="1">
              <a:spLocks noChangeArrowheads="1"/>
            </p:cNvSpPr>
            <p:nvPr/>
          </p:nvSpPr>
          <p:spPr bwMode="auto">
            <a:xfrm>
              <a:off x="1676400" y="5089525"/>
              <a:ext cx="7216656" cy="412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  <a:latin typeface="+mn-lt"/>
                </a:rPr>
                <a:t>Day    </a:t>
              </a:r>
              <a:r>
                <a:rPr lang="en-US" sz="2000" b="1" dirty="0">
                  <a:solidFill>
                    <a:srgbClr val="A50021"/>
                  </a:solidFill>
                  <a:latin typeface="+mn-lt"/>
                </a:rPr>
                <a:t>Outlook 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</a:rPr>
                <a:t>   Temperature      Humidity    Wind</a:t>
              </a:r>
              <a:r>
                <a:rPr lang="en-US" sz="2000" b="1" dirty="0">
                  <a:latin typeface="+mn-lt"/>
                </a:rPr>
                <a:t>       </a:t>
              </a:r>
              <a:r>
                <a:rPr lang="en-US" sz="2000" b="1" dirty="0" err="1">
                  <a:solidFill>
                    <a:srgbClr val="A50021"/>
                  </a:solidFill>
                  <a:latin typeface="+mn-lt"/>
                </a:rPr>
                <a:t>PlayTennis</a:t>
              </a:r>
              <a:r>
                <a:rPr lang="en-US" sz="2000" b="1" dirty="0">
                  <a:solidFill>
                    <a:srgbClr val="A50021"/>
                  </a:solidFill>
                  <a:latin typeface="+mn-lt"/>
                </a:rPr>
                <a:t>     </a:t>
              </a:r>
              <a:endParaRPr lang="en-US" sz="2000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76400" y="5149850"/>
              <a:ext cx="6553200" cy="2028176"/>
              <a:chOff x="1676400" y="4251325"/>
              <a:chExt cx="6553200" cy="2028176"/>
            </a:xfrm>
          </p:grpSpPr>
          <p:sp>
            <p:nvSpPr>
              <p:cNvPr id="95256" name="Text Box 24"/>
              <p:cNvSpPr txBox="1">
                <a:spLocks noChangeArrowheads="1"/>
              </p:cNvSpPr>
              <p:nvPr/>
            </p:nvSpPr>
            <p:spPr bwMode="auto">
              <a:xfrm>
                <a:off x="1828800" y="4491038"/>
                <a:ext cx="5980163" cy="412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latin typeface="+mn-lt"/>
                  </a:rPr>
                  <a:t> 1       Sunny            Hot              High          Weak            </a:t>
                </a:r>
                <a:r>
                  <a:rPr lang="en-US" sz="2000" b="1" dirty="0">
                    <a:solidFill>
                      <a:srgbClr val="A50021"/>
                    </a:solidFill>
                    <a:latin typeface="+mn-lt"/>
                  </a:rPr>
                  <a:t>No</a:t>
                </a:r>
                <a:endParaRPr lang="en-US" sz="2000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5257" name="Text Box 25"/>
              <p:cNvSpPr txBox="1">
                <a:spLocks noChangeArrowheads="1"/>
              </p:cNvSpPr>
              <p:nvPr/>
            </p:nvSpPr>
            <p:spPr bwMode="auto">
              <a:xfrm>
                <a:off x="1828800" y="4835525"/>
                <a:ext cx="5957336" cy="412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latin typeface="+mn-lt"/>
                  </a:rPr>
                  <a:t> 2       Sunny            Hot              High         </a:t>
                </a:r>
                <a:r>
                  <a:rPr lang="en-US" sz="2000" b="1" dirty="0" smtClean="0">
                    <a:latin typeface="+mn-lt"/>
                  </a:rPr>
                  <a:t> Strong          </a:t>
                </a:r>
                <a:r>
                  <a:rPr lang="en-US" sz="2000" b="1" dirty="0" smtClean="0">
                    <a:solidFill>
                      <a:srgbClr val="A50021"/>
                    </a:solidFill>
                    <a:latin typeface="+mn-lt"/>
                  </a:rPr>
                  <a:t>No</a:t>
                </a:r>
                <a:endParaRPr lang="en-US" sz="2000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5258" name="Text Box 26"/>
              <p:cNvSpPr txBox="1">
                <a:spLocks noChangeArrowheads="1"/>
              </p:cNvSpPr>
              <p:nvPr/>
            </p:nvSpPr>
            <p:spPr bwMode="auto">
              <a:xfrm>
                <a:off x="1828800" y="5180013"/>
                <a:ext cx="6009017" cy="412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latin typeface="+mn-lt"/>
                  </a:rPr>
                  <a:t> 8       Sunny            Mild             </a:t>
                </a:r>
                <a:r>
                  <a:rPr lang="en-US" sz="2000" b="1" dirty="0">
                    <a:solidFill>
                      <a:srgbClr val="A50021"/>
                    </a:solidFill>
                    <a:latin typeface="+mn-lt"/>
                  </a:rPr>
                  <a:t>??? </a:t>
                </a:r>
                <a:r>
                  <a:rPr lang="en-US" sz="2000" b="1" dirty="0">
                    <a:latin typeface="+mn-lt"/>
                  </a:rPr>
                  <a:t>         </a:t>
                </a:r>
                <a:r>
                  <a:rPr lang="en-US" sz="2000" b="1" dirty="0" smtClean="0">
                    <a:latin typeface="+mn-lt"/>
                  </a:rPr>
                  <a:t> Weak             </a:t>
                </a:r>
                <a:r>
                  <a:rPr lang="en-US" sz="2000" b="1" dirty="0">
                    <a:solidFill>
                      <a:srgbClr val="A50021"/>
                    </a:solidFill>
                    <a:latin typeface="+mn-lt"/>
                  </a:rPr>
                  <a:t>No</a:t>
                </a:r>
                <a:endParaRPr lang="en-US" sz="2000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5259" name="Text Box 27"/>
              <p:cNvSpPr txBox="1">
                <a:spLocks noChangeArrowheads="1"/>
              </p:cNvSpPr>
              <p:nvPr/>
            </p:nvSpPr>
            <p:spPr bwMode="auto">
              <a:xfrm>
                <a:off x="1828800" y="5524500"/>
                <a:ext cx="6070251" cy="412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latin typeface="+mn-lt"/>
                  </a:rPr>
                  <a:t> 9       Sunny            Cool            </a:t>
                </a:r>
                <a:r>
                  <a:rPr lang="en-US" sz="2000" b="1" dirty="0" smtClean="0">
                    <a:latin typeface="+mn-lt"/>
                  </a:rPr>
                  <a:t>Normal     Weak            </a:t>
                </a:r>
                <a:r>
                  <a:rPr lang="en-US" sz="2000" b="1" dirty="0">
                    <a:solidFill>
                      <a:srgbClr val="A50021"/>
                    </a:solidFill>
                    <a:latin typeface="+mn-lt"/>
                  </a:rPr>
                  <a:t>Yes</a:t>
                </a:r>
                <a:endParaRPr lang="en-US" sz="2000" u="sng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5260" name="Text Box 28"/>
              <p:cNvSpPr txBox="1">
                <a:spLocks noChangeArrowheads="1"/>
              </p:cNvSpPr>
              <p:nvPr/>
            </p:nvSpPr>
            <p:spPr bwMode="auto">
              <a:xfrm>
                <a:off x="1828800" y="5867400"/>
                <a:ext cx="6132384" cy="412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latin typeface="+mn-lt"/>
                  </a:rPr>
                  <a:t>11      Sunny            Mild            </a:t>
                </a:r>
                <a:r>
                  <a:rPr lang="en-US" sz="2000" b="1" dirty="0" smtClean="0">
                    <a:latin typeface="+mn-lt"/>
                  </a:rPr>
                  <a:t>Normal     </a:t>
                </a:r>
                <a:r>
                  <a:rPr lang="en-US" sz="2000" b="1" dirty="0">
                    <a:latin typeface="+mn-lt"/>
                  </a:rPr>
                  <a:t>Strong          </a:t>
                </a:r>
                <a:r>
                  <a:rPr lang="en-US" sz="2000" b="1" dirty="0" smtClean="0">
                    <a:solidFill>
                      <a:srgbClr val="A50021"/>
                    </a:solidFill>
                    <a:latin typeface="+mn-lt"/>
                  </a:rPr>
                  <a:t>Yes</a:t>
                </a:r>
                <a:endParaRPr lang="en-US" sz="2000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5261" name="Line 29"/>
              <p:cNvSpPr>
                <a:spLocks noChangeShapeType="1"/>
              </p:cNvSpPr>
              <p:nvPr/>
            </p:nvSpPr>
            <p:spPr bwMode="auto">
              <a:xfrm flipV="1">
                <a:off x="1676400" y="4543424"/>
                <a:ext cx="6553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95262" name="Line 30"/>
              <p:cNvSpPr>
                <a:spLocks noChangeShapeType="1"/>
              </p:cNvSpPr>
              <p:nvPr/>
            </p:nvSpPr>
            <p:spPr bwMode="auto">
              <a:xfrm>
                <a:off x="1676400" y="4251325"/>
                <a:ext cx="6553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758386" y="2187160"/>
            <a:ext cx="5067300" cy="1846659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Fill in: assign </a:t>
            </a:r>
            <a:r>
              <a:rPr lang="en-US" sz="1800" dirty="0">
                <a:latin typeface="+mn-lt"/>
              </a:rPr>
              <a:t>the </a:t>
            </a:r>
            <a:r>
              <a:rPr lang="en-US" sz="1800" dirty="0">
                <a:solidFill>
                  <a:srgbClr val="FF9900"/>
                </a:solidFill>
                <a:latin typeface="+mn-lt"/>
              </a:rPr>
              <a:t>most likely value of X</a:t>
            </a:r>
            <a:r>
              <a:rPr lang="en-US" sz="1800" baseline="-25000" dirty="0">
                <a:solidFill>
                  <a:srgbClr val="FF9900"/>
                </a:solidFill>
                <a:latin typeface="+mn-lt"/>
              </a:rPr>
              <a:t>i </a:t>
            </a:r>
            <a:r>
              <a:rPr lang="en-US" sz="1800" dirty="0">
                <a:latin typeface="+mn-lt"/>
              </a:rPr>
              <a:t>to </a:t>
            </a:r>
            <a:r>
              <a:rPr lang="en-US" sz="1800" b="1" dirty="0">
                <a:latin typeface="+mn-lt"/>
              </a:rPr>
              <a:t>s</a:t>
            </a:r>
            <a:r>
              <a:rPr lang="en-US" sz="1800" dirty="0">
                <a:latin typeface="+mn-lt"/>
              </a:rPr>
              <a:t>: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		</a:t>
            </a:r>
            <a:r>
              <a:rPr lang="en-US" sz="1800" dirty="0" err="1">
                <a:latin typeface="+mn-lt"/>
              </a:rPr>
              <a:t>argmax</a:t>
            </a:r>
            <a:r>
              <a:rPr lang="en-US" sz="1800" dirty="0">
                <a:latin typeface="+mn-lt"/>
              </a:rPr>
              <a:t> </a:t>
            </a:r>
            <a:r>
              <a:rPr lang="en-US" sz="1800" baseline="-25000" dirty="0">
                <a:latin typeface="+mn-lt"/>
              </a:rPr>
              <a:t>k</a:t>
            </a:r>
            <a:r>
              <a:rPr lang="en-US" sz="1800" dirty="0">
                <a:latin typeface="+mn-lt"/>
              </a:rPr>
              <a:t> </a:t>
            </a:r>
            <a:r>
              <a:rPr lang="en-US" sz="1800" i="1" dirty="0">
                <a:latin typeface="+mn-lt"/>
              </a:rPr>
              <a:t>P</a:t>
            </a:r>
            <a:r>
              <a:rPr lang="en-US" sz="1800" dirty="0">
                <a:latin typeface="+mn-lt"/>
              </a:rPr>
              <a:t>( X</a:t>
            </a:r>
            <a:r>
              <a:rPr lang="en-US" sz="1800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 = </a:t>
            </a:r>
            <a:r>
              <a:rPr lang="en-US" sz="1800" i="1" dirty="0">
                <a:latin typeface="+mn-lt"/>
              </a:rPr>
              <a:t>k </a:t>
            </a:r>
            <a:r>
              <a:rPr lang="en-US" sz="1800" dirty="0" smtClean="0">
                <a:latin typeface="+mn-lt"/>
              </a:rPr>
              <a:t>): </a:t>
            </a:r>
            <a:r>
              <a:rPr lang="en-US" sz="1800" dirty="0" smtClean="0">
                <a:solidFill>
                  <a:srgbClr val="FF9900"/>
                </a:solidFill>
                <a:latin typeface="+mn-lt"/>
              </a:rPr>
              <a:t>Normal</a:t>
            </a:r>
          </a:p>
          <a:p>
            <a:pPr marL="800100" lvl="1" indent="-342900"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FF"/>
                </a:solidFill>
                <a:latin typeface="+mn-lt"/>
              </a:rPr>
              <a:t>97-(3/5) Ent[+0,-3] -(2/5) Ent[+2,-0] = </a:t>
            </a:r>
            <a:r>
              <a:rPr lang="en-US" sz="1600" b="1" dirty="0">
                <a:solidFill>
                  <a:srgbClr val="FF9900"/>
                </a:solidFill>
                <a:latin typeface="+mn-lt"/>
              </a:rPr>
              <a:t>.97</a:t>
            </a:r>
          </a:p>
          <a:p>
            <a:pPr marL="342900" indent="-342900"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Assign </a:t>
            </a:r>
            <a:r>
              <a:rPr lang="en-US" sz="1800" dirty="0">
                <a:solidFill>
                  <a:srgbClr val="FF9900"/>
                </a:solidFill>
                <a:latin typeface="+mn-lt"/>
              </a:rPr>
              <a:t>fractional counts </a:t>
            </a:r>
            <a:r>
              <a:rPr lang="en-US" sz="1800" i="1" dirty="0">
                <a:latin typeface="+mn-lt"/>
              </a:rPr>
              <a:t>P</a:t>
            </a:r>
            <a:r>
              <a:rPr lang="en-US" sz="1800" dirty="0">
                <a:latin typeface="+mn-lt"/>
              </a:rPr>
              <a:t>(X</a:t>
            </a:r>
            <a:r>
              <a:rPr lang="en-US" sz="1800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=</a:t>
            </a:r>
            <a:r>
              <a:rPr lang="en-US" sz="1800" i="1" dirty="0">
                <a:latin typeface="+mn-lt"/>
              </a:rPr>
              <a:t>k</a:t>
            </a:r>
            <a:r>
              <a:rPr lang="en-US" sz="1800" dirty="0">
                <a:latin typeface="+mn-lt"/>
              </a:rPr>
              <a:t>)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for each value of X</a:t>
            </a:r>
            <a:r>
              <a:rPr lang="en-US" sz="1800" baseline="-25000" dirty="0">
                <a:latin typeface="+mn-lt"/>
              </a:rPr>
              <a:t>i </a:t>
            </a:r>
            <a:r>
              <a:rPr lang="en-US" sz="1800" dirty="0">
                <a:latin typeface="+mn-lt"/>
              </a:rPr>
              <a:t>to </a:t>
            </a:r>
            <a:r>
              <a:rPr lang="en-US" sz="1800" b="1" dirty="0">
                <a:latin typeface="+mn-lt"/>
              </a:rPr>
              <a:t>s </a:t>
            </a:r>
            <a:endParaRPr lang="en-US" sz="1800" b="1" dirty="0" smtClean="0"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FF"/>
                </a:solidFill>
                <a:latin typeface="+mn-lt"/>
              </a:rPr>
              <a:t>.97-(2.5/5) Ent[+0,-2.5] - (2.5/5) Ent[+2,-.5] </a:t>
            </a:r>
            <a:r>
              <a:rPr lang="en-US" sz="1600" b="1" dirty="0">
                <a:solidFill>
                  <a:srgbClr val="FF9900"/>
                </a:solidFill>
                <a:latin typeface="+mn-lt"/>
              </a:rPr>
              <a:t>&lt; .</a:t>
            </a:r>
            <a:r>
              <a:rPr lang="en-US" sz="1600" b="1" dirty="0" smtClean="0">
                <a:solidFill>
                  <a:srgbClr val="FF9900"/>
                </a:solidFill>
                <a:latin typeface="+mn-lt"/>
              </a:rPr>
              <a:t>97</a:t>
            </a:r>
            <a:endParaRPr lang="en-US" sz="1600" b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273049" y="623888"/>
            <a:ext cx="2188997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>
                <a:latin typeface="+mn-lt"/>
              </a:rPr>
              <a:t>Other suggestions?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62400" y="-49732"/>
                <a:ext cx="5105400" cy="76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𝐺𝑎𝑖𝑛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𝐸𝑛𝑡𝑟𝑜𝑝𝑦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-49732"/>
                <a:ext cx="5105400" cy="763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2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Diagnosis </a:t>
            </a:r>
            <a:r>
              <a:rPr lang="en-US" sz="2000" dirty="0"/>
              <a:t>= &lt; fever, </a:t>
            </a:r>
            <a:r>
              <a:rPr lang="en-US" sz="2000" dirty="0" err="1"/>
              <a:t>blood_pressure</a:t>
            </a:r>
            <a:r>
              <a:rPr lang="en-US" sz="2000" dirty="0"/>
              <a:t>,…, </a:t>
            </a:r>
            <a:r>
              <a:rPr lang="en-US" sz="2000" dirty="0" err="1"/>
              <a:t>blood_test</a:t>
            </a:r>
            <a:r>
              <a:rPr lang="en-US" sz="2000" dirty="0"/>
              <a:t>=?,…&gt; </a:t>
            </a:r>
          </a:p>
          <a:p>
            <a:endParaRPr lang="en-US" sz="2000" dirty="0"/>
          </a:p>
          <a:p>
            <a:r>
              <a:rPr lang="en-US" sz="2000" dirty="0" smtClean="0"/>
              <a:t>Many </a:t>
            </a:r>
            <a:r>
              <a:rPr lang="en-US" sz="2000" dirty="0"/>
              <a:t>times values are not available for all </a:t>
            </a:r>
            <a:r>
              <a:rPr lang="en-US" sz="2000" dirty="0" smtClean="0"/>
              <a:t>attributes during </a:t>
            </a:r>
            <a:r>
              <a:rPr lang="en-US" sz="2000" dirty="0"/>
              <a:t>training or testing  (e.g., medical </a:t>
            </a:r>
            <a:r>
              <a:rPr lang="en-US" sz="2000" dirty="0" smtClean="0"/>
              <a:t>diagnosis)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sz="2000" dirty="0"/>
              <a:t>: evaluate </a:t>
            </a:r>
            <a:r>
              <a:rPr lang="en-US" sz="2000" dirty="0">
                <a:solidFill>
                  <a:schemeClr val="accent1"/>
                </a:solidFill>
              </a:rPr>
              <a:t>Gain(</a:t>
            </a:r>
            <a:r>
              <a:rPr lang="en-US" sz="2000" dirty="0" err="1">
                <a:solidFill>
                  <a:schemeClr val="accent1"/>
                </a:solidFill>
              </a:rPr>
              <a:t>S,a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r>
              <a:rPr lang="en-US" sz="2000" dirty="0"/>
              <a:t>  where in some of the </a:t>
            </a:r>
            <a:r>
              <a:rPr lang="en-US" sz="2000" dirty="0" smtClean="0"/>
              <a:t>examples a </a:t>
            </a:r>
            <a:r>
              <a:rPr lang="en-US" sz="2000" dirty="0"/>
              <a:t>value for </a:t>
            </a:r>
            <a:r>
              <a:rPr lang="en-US" sz="2000" dirty="0">
                <a:solidFill>
                  <a:schemeClr val="accent1"/>
                </a:solidFill>
              </a:rPr>
              <a:t>a</a:t>
            </a:r>
            <a:r>
              <a:rPr lang="en-US" sz="2000" dirty="0"/>
              <a:t>  is not given 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Testing</a:t>
            </a:r>
            <a:r>
              <a:rPr lang="en-US" sz="2000" dirty="0"/>
              <a:t>:  classify an example without knowing the value of </a:t>
            </a:r>
            <a:r>
              <a:rPr lang="en-US" sz="2000" dirty="0">
                <a:solidFill>
                  <a:schemeClr val="accent1"/>
                </a:solidFill>
              </a:rPr>
              <a:t>a</a:t>
            </a:r>
            <a:r>
              <a:rPr lang="en-US" sz="2000" dirty="0"/>
              <a:t>    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Decision Trees are classifiers for instances represented as feature vectors (</a:t>
            </a:r>
            <a:r>
              <a:rPr lang="en-US" sz="2200" dirty="0" smtClean="0">
                <a:solidFill>
                  <a:schemeClr val="accent1"/>
                </a:solidFill>
              </a:rPr>
              <a:t>color= ; shape= ; label= </a:t>
            </a:r>
            <a:r>
              <a:rPr lang="en-US" sz="2200" dirty="0" smtClean="0"/>
              <a:t>)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Nodes</a:t>
            </a:r>
            <a:r>
              <a:rPr lang="en-US" sz="2200" dirty="0" smtClean="0"/>
              <a:t> are </a:t>
            </a:r>
            <a:r>
              <a:rPr lang="en-US" sz="2200" dirty="0" smtClean="0">
                <a:solidFill>
                  <a:schemeClr val="accent1"/>
                </a:solidFill>
              </a:rPr>
              <a:t>tests</a:t>
            </a:r>
            <a:r>
              <a:rPr lang="en-US" sz="2200" dirty="0" smtClean="0"/>
              <a:t> for feature values</a:t>
            </a:r>
          </a:p>
          <a:p>
            <a:r>
              <a:rPr lang="en-US" sz="2200" dirty="0" smtClean="0"/>
              <a:t>There is one branch for each value of the feature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Leaves</a:t>
            </a:r>
            <a:r>
              <a:rPr lang="en-US" sz="2200" dirty="0" smtClean="0"/>
              <a:t> specify the category (labels)</a:t>
            </a:r>
          </a:p>
          <a:p>
            <a:r>
              <a:rPr lang="en-US" sz="2200" dirty="0" smtClean="0"/>
              <a:t>Can categorize instances into multiple disjoint categories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3681413"/>
            <a:ext cx="2184400" cy="1558925"/>
          </a:xfrm>
        </p:spPr>
        <p:txBody>
          <a:bodyPr/>
          <a:lstStyle/>
          <a:p>
            <a:r>
              <a:rPr lang="en-US" dirty="0" smtClean="0"/>
              <a:t>Decision Tree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51555" name="Group 3"/>
          <p:cNvGrpSpPr>
            <a:grpSpLocks/>
          </p:cNvGrpSpPr>
          <p:nvPr/>
        </p:nvGrpSpPr>
        <p:grpSpPr bwMode="auto">
          <a:xfrm>
            <a:off x="2286000" y="3992562"/>
            <a:ext cx="5867400" cy="2408238"/>
            <a:chOff x="912" y="2249"/>
            <a:chExt cx="3866" cy="1735"/>
          </a:xfrm>
        </p:grpSpPr>
        <p:sp>
          <p:nvSpPr>
            <p:cNvPr id="151556" name="Text Box 4"/>
            <p:cNvSpPr txBox="1">
              <a:spLocks noChangeArrowheads="1"/>
            </p:cNvSpPr>
            <p:nvPr/>
          </p:nvSpPr>
          <p:spPr bwMode="auto">
            <a:xfrm>
              <a:off x="2529" y="2249"/>
              <a:ext cx="4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Color </a:t>
              </a:r>
            </a:p>
          </p:txBody>
        </p:sp>
        <p:cxnSp>
          <p:nvCxnSpPr>
            <p:cNvPr id="151557" name="AutoShape 5"/>
            <p:cNvCxnSpPr>
              <a:cxnSpLocks noChangeShapeType="1"/>
              <a:stCxn id="151556" idx="2"/>
            </p:cNvCxnSpPr>
            <p:nvPr/>
          </p:nvCxnSpPr>
          <p:spPr bwMode="auto">
            <a:xfrm>
              <a:off x="2776" y="2499"/>
              <a:ext cx="1040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58" name="AutoShape 6"/>
            <p:cNvCxnSpPr>
              <a:cxnSpLocks noChangeShapeType="1"/>
              <a:stCxn id="151556" idx="2"/>
            </p:cNvCxnSpPr>
            <p:nvPr/>
          </p:nvCxnSpPr>
          <p:spPr bwMode="auto">
            <a:xfrm>
              <a:off x="2776" y="2499"/>
              <a:ext cx="82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59" name="AutoShape 7"/>
            <p:cNvCxnSpPr>
              <a:cxnSpLocks noChangeShapeType="1"/>
              <a:stCxn id="151556" idx="2"/>
            </p:cNvCxnSpPr>
            <p:nvPr/>
          </p:nvCxnSpPr>
          <p:spPr bwMode="auto">
            <a:xfrm flipH="1">
              <a:off x="1963" y="2499"/>
              <a:ext cx="813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0" name="AutoShape 8"/>
            <p:cNvCxnSpPr>
              <a:cxnSpLocks noChangeShapeType="1"/>
            </p:cNvCxnSpPr>
            <p:nvPr/>
          </p:nvCxnSpPr>
          <p:spPr bwMode="auto">
            <a:xfrm flipH="1" flipV="1">
              <a:off x="1974" y="3024"/>
              <a:ext cx="81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1" name="AutoShape 9"/>
            <p:cNvCxnSpPr>
              <a:cxnSpLocks noChangeShapeType="1"/>
            </p:cNvCxnSpPr>
            <p:nvPr/>
          </p:nvCxnSpPr>
          <p:spPr bwMode="auto">
            <a:xfrm flipV="1">
              <a:off x="1056" y="3024"/>
              <a:ext cx="918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2" name="AutoShape 10"/>
            <p:cNvCxnSpPr>
              <a:cxnSpLocks noChangeShapeType="1"/>
            </p:cNvCxnSpPr>
            <p:nvPr/>
          </p:nvCxnSpPr>
          <p:spPr bwMode="auto">
            <a:xfrm>
              <a:off x="3803" y="3010"/>
              <a:ext cx="661" cy="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3" name="AutoShape 11"/>
            <p:cNvCxnSpPr>
              <a:cxnSpLocks noChangeShapeType="1"/>
            </p:cNvCxnSpPr>
            <p:nvPr/>
          </p:nvCxnSpPr>
          <p:spPr bwMode="auto">
            <a:xfrm flipV="1">
              <a:off x="3168" y="2994"/>
              <a:ext cx="635" cy="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564" name="Text Box 12"/>
            <p:cNvSpPr txBox="1">
              <a:spLocks noChangeArrowheads="1"/>
            </p:cNvSpPr>
            <p:nvPr/>
          </p:nvSpPr>
          <p:spPr bwMode="auto">
            <a:xfrm>
              <a:off x="3840" y="2880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grpSp>
          <p:nvGrpSpPr>
            <p:cNvPr id="151565" name="Group 13"/>
            <p:cNvGrpSpPr>
              <a:grpSpLocks/>
            </p:cNvGrpSpPr>
            <p:nvPr/>
          </p:nvGrpSpPr>
          <p:grpSpPr bwMode="auto">
            <a:xfrm>
              <a:off x="1872" y="2630"/>
              <a:ext cx="2079" cy="250"/>
              <a:chOff x="1872" y="2534"/>
              <a:chExt cx="2079" cy="250"/>
            </a:xfrm>
          </p:grpSpPr>
          <p:sp>
            <p:nvSpPr>
              <p:cNvPr id="151566" name="Text Box 14"/>
              <p:cNvSpPr txBox="1">
                <a:spLocks noChangeArrowheads="1"/>
              </p:cNvSpPr>
              <p:nvPr/>
            </p:nvSpPr>
            <p:spPr bwMode="auto">
              <a:xfrm>
                <a:off x="1872" y="253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</a:rPr>
                  <a:t>Blue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1567" name="Text Box 15"/>
              <p:cNvSpPr txBox="1">
                <a:spLocks noChangeArrowheads="1"/>
              </p:cNvSpPr>
              <p:nvPr/>
            </p:nvSpPr>
            <p:spPr bwMode="auto">
              <a:xfrm>
                <a:off x="2880" y="2534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FF0066"/>
                    </a:solidFill>
                  </a:rPr>
                  <a:t>red</a:t>
                </a:r>
              </a:p>
            </p:txBody>
          </p:sp>
          <p:sp>
            <p:nvSpPr>
              <p:cNvPr id="151568" name="Text Box 16"/>
              <p:cNvSpPr txBox="1">
                <a:spLocks noChangeArrowheads="1"/>
              </p:cNvSpPr>
              <p:nvPr/>
            </p:nvSpPr>
            <p:spPr bwMode="auto">
              <a:xfrm>
                <a:off x="3456" y="2534"/>
                <a:ext cx="49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33CC33"/>
                    </a:solidFill>
                  </a:rPr>
                  <a:t>Green</a:t>
                </a:r>
              </a:p>
            </p:txBody>
          </p:sp>
        </p:grpSp>
        <p:sp>
          <p:nvSpPr>
            <p:cNvPr id="151569" name="Text Box 17"/>
            <p:cNvSpPr txBox="1">
              <a:spLocks noChangeArrowheads="1"/>
            </p:cNvSpPr>
            <p:nvPr/>
          </p:nvSpPr>
          <p:spPr bwMode="auto">
            <a:xfrm>
              <a:off x="1488" y="2832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51570" name="Text Box 18"/>
            <p:cNvSpPr txBox="1">
              <a:spLocks noChangeArrowheads="1"/>
            </p:cNvSpPr>
            <p:nvPr/>
          </p:nvSpPr>
          <p:spPr bwMode="auto">
            <a:xfrm>
              <a:off x="1584" y="3360"/>
              <a:ext cx="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square</a:t>
              </a:r>
            </a:p>
          </p:txBody>
        </p:sp>
        <p:sp>
          <p:nvSpPr>
            <p:cNvPr id="151571" name="Text Box 19"/>
            <p:cNvSpPr txBox="1">
              <a:spLocks noChangeArrowheads="1"/>
            </p:cNvSpPr>
            <p:nvPr/>
          </p:nvSpPr>
          <p:spPr bwMode="auto">
            <a:xfrm>
              <a:off x="1152" y="3024"/>
              <a:ext cx="5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triangle</a:t>
              </a:r>
            </a:p>
          </p:txBody>
        </p:sp>
        <p:sp>
          <p:nvSpPr>
            <p:cNvPr id="151572" name="Text Box 20"/>
            <p:cNvSpPr txBox="1">
              <a:spLocks noChangeArrowheads="1"/>
            </p:cNvSpPr>
            <p:nvPr/>
          </p:nvSpPr>
          <p:spPr bwMode="auto">
            <a:xfrm>
              <a:off x="2278" y="3072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circle</a:t>
              </a:r>
            </a:p>
          </p:txBody>
        </p:sp>
        <p:sp>
          <p:nvSpPr>
            <p:cNvPr id="151573" name="Text Box 21"/>
            <p:cNvSpPr txBox="1">
              <a:spLocks noChangeArrowheads="1"/>
            </p:cNvSpPr>
            <p:nvPr/>
          </p:nvSpPr>
          <p:spPr bwMode="auto">
            <a:xfrm>
              <a:off x="4320" y="3120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circle</a:t>
              </a:r>
            </a:p>
          </p:txBody>
        </p:sp>
        <p:sp>
          <p:nvSpPr>
            <p:cNvPr id="151574" name="Text Box 22"/>
            <p:cNvSpPr txBox="1">
              <a:spLocks noChangeArrowheads="1"/>
            </p:cNvSpPr>
            <p:nvPr/>
          </p:nvSpPr>
          <p:spPr bwMode="auto">
            <a:xfrm>
              <a:off x="3024" y="3168"/>
              <a:ext cx="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square</a:t>
              </a:r>
            </a:p>
          </p:txBody>
        </p:sp>
        <p:cxnSp>
          <p:nvCxnSpPr>
            <p:cNvPr id="151575" name="AutoShape 23"/>
            <p:cNvCxnSpPr>
              <a:cxnSpLocks noChangeShapeType="1"/>
            </p:cNvCxnSpPr>
            <p:nvPr/>
          </p:nvCxnSpPr>
          <p:spPr bwMode="auto">
            <a:xfrm>
              <a:off x="1982" y="3013"/>
              <a:ext cx="130" cy="7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576" name="Text Box 24"/>
            <p:cNvSpPr txBox="1">
              <a:spLocks noChangeArrowheads="1"/>
            </p:cNvSpPr>
            <p:nvPr/>
          </p:nvSpPr>
          <p:spPr bwMode="auto">
            <a:xfrm>
              <a:off x="4272" y="3638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A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77" name="Text Box 25"/>
            <p:cNvSpPr txBox="1">
              <a:spLocks noChangeArrowheads="1"/>
            </p:cNvSpPr>
            <p:nvPr/>
          </p:nvSpPr>
          <p:spPr bwMode="auto">
            <a:xfrm>
              <a:off x="3072" y="3600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B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78" name="Text Box 26"/>
            <p:cNvSpPr txBox="1">
              <a:spLocks noChangeArrowheads="1"/>
            </p:cNvSpPr>
            <p:nvPr/>
          </p:nvSpPr>
          <p:spPr bwMode="auto">
            <a:xfrm>
              <a:off x="2640" y="3696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C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79" name="Text Box 27"/>
            <p:cNvSpPr txBox="1">
              <a:spLocks noChangeArrowheads="1"/>
            </p:cNvSpPr>
            <p:nvPr/>
          </p:nvSpPr>
          <p:spPr bwMode="auto">
            <a:xfrm>
              <a:off x="1968" y="3734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A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80" name="Text Box 28"/>
            <p:cNvSpPr txBox="1">
              <a:spLocks noChangeArrowheads="1"/>
            </p:cNvSpPr>
            <p:nvPr/>
          </p:nvSpPr>
          <p:spPr bwMode="auto">
            <a:xfrm>
              <a:off x="912" y="3648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B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81" name="Text Box 29"/>
            <p:cNvSpPr txBox="1">
              <a:spLocks noChangeArrowheads="1"/>
            </p:cNvSpPr>
            <p:nvPr/>
          </p:nvSpPr>
          <p:spPr bwMode="auto">
            <a:xfrm>
              <a:off x="2832" y="2928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B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</p:grpSp>
      <p:sp>
        <p:nvSpPr>
          <p:cNvPr id="151582" name="Text Box 30"/>
          <p:cNvSpPr txBox="1">
            <a:spLocks noChangeArrowheads="1"/>
          </p:cNvSpPr>
          <p:nvPr/>
        </p:nvSpPr>
        <p:spPr bwMode="auto">
          <a:xfrm>
            <a:off x="1524000" y="4154269"/>
            <a:ext cx="162127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Evaluation of a </a:t>
            </a:r>
          </a:p>
          <a:p>
            <a:pPr>
              <a:buSzTx/>
              <a:buFontTx/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Decision Tree</a:t>
            </a:r>
          </a:p>
        </p:txBody>
      </p:sp>
      <p:sp>
        <p:nvSpPr>
          <p:cNvPr id="151584" name="Text Box 32"/>
          <p:cNvSpPr txBox="1">
            <a:spLocks noChangeArrowheads="1"/>
          </p:cNvSpPr>
          <p:nvPr/>
        </p:nvSpPr>
        <p:spPr bwMode="auto">
          <a:xfrm>
            <a:off x="7391400" y="4154269"/>
            <a:ext cx="143853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Learning a </a:t>
            </a:r>
          </a:p>
          <a:p>
            <a:pPr>
              <a:buSzTx/>
              <a:buFontTx/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Decision Tree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295400"/>
            <a:ext cx="7467600" cy="2310451"/>
            <a:chOff x="1295400" y="2209800"/>
            <a:chExt cx="7467600" cy="2129770"/>
          </a:xfrm>
        </p:grpSpPr>
        <p:sp>
          <p:nvSpPr>
            <p:cNvPr id="151583" name="Text Box 31"/>
            <p:cNvSpPr txBox="1">
              <a:spLocks noChangeArrowheads="1"/>
            </p:cNvSpPr>
            <p:nvPr/>
          </p:nvSpPr>
          <p:spPr bwMode="auto">
            <a:xfrm>
              <a:off x="3097206" y="3673475"/>
              <a:ext cx="315291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dirty="0">
                  <a:solidFill>
                    <a:schemeClr val="accent1"/>
                  </a:solidFill>
                  <a:latin typeface="+mj-lt"/>
                </a:rPr>
                <a:t>(color= </a:t>
              </a:r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RED </a:t>
              </a:r>
              <a:r>
                <a:rPr lang="en-US" sz="2000" dirty="0">
                  <a:solidFill>
                    <a:schemeClr val="accent1"/>
                  </a:solidFill>
                  <a:latin typeface="+mj-lt"/>
                </a:rPr>
                <a:t>;shape=triangle)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5400" y="2209800"/>
              <a:ext cx="7467600" cy="212977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401762" y="2362200"/>
              <a:ext cx="7285038" cy="1828800"/>
              <a:chOff x="685800" y="4343400"/>
              <a:chExt cx="7285038" cy="1828800"/>
            </a:xfrm>
          </p:grpSpPr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5257800" y="4648200"/>
                <a:ext cx="609600" cy="6096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4038600" y="5334000"/>
                <a:ext cx="533400" cy="533400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Oval 39"/>
              <p:cNvSpPr>
                <a:spLocks noChangeArrowheads="1"/>
              </p:cNvSpPr>
              <p:nvPr/>
            </p:nvSpPr>
            <p:spPr bwMode="auto">
              <a:xfrm>
                <a:off x="4343400" y="4724400"/>
                <a:ext cx="533400" cy="533400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Oval 40"/>
              <p:cNvSpPr>
                <a:spLocks noChangeArrowheads="1"/>
              </p:cNvSpPr>
              <p:nvPr/>
            </p:nvSpPr>
            <p:spPr bwMode="auto">
              <a:xfrm>
                <a:off x="5867400" y="5257800"/>
                <a:ext cx="533400" cy="533400"/>
              </a:xfrm>
              <a:prstGeom prst="ellipse">
                <a:avLst/>
              </a:prstGeom>
              <a:noFill/>
              <a:ln w="9525" algn="ctr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Rectangle 41"/>
              <p:cNvSpPr>
                <a:spLocks noChangeArrowheads="1"/>
              </p:cNvSpPr>
              <p:nvPr/>
            </p:nvSpPr>
            <p:spPr bwMode="auto">
              <a:xfrm>
                <a:off x="5791200" y="45720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Rectangle 42"/>
              <p:cNvSpPr>
                <a:spLocks noChangeArrowheads="1"/>
              </p:cNvSpPr>
              <p:nvPr/>
            </p:nvSpPr>
            <p:spPr bwMode="auto">
              <a:xfrm>
                <a:off x="3733800" y="45720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33CC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3581400" y="51054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33CC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Rectangle 44"/>
              <p:cNvSpPr>
                <a:spLocks noChangeArrowheads="1"/>
              </p:cNvSpPr>
              <p:nvPr/>
            </p:nvSpPr>
            <p:spPr bwMode="auto">
              <a:xfrm>
                <a:off x="4038600" y="51816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Oval 45"/>
              <p:cNvSpPr>
                <a:spLocks noChangeArrowheads="1"/>
              </p:cNvSpPr>
              <p:nvPr/>
            </p:nvSpPr>
            <p:spPr bwMode="auto">
              <a:xfrm>
                <a:off x="1447800" y="4724400"/>
                <a:ext cx="990600" cy="990600"/>
              </a:xfrm>
              <a:prstGeom prst="ellipse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" name="Group 58"/>
              <p:cNvGrpSpPr>
                <a:grpSpLocks/>
              </p:cNvGrpSpPr>
              <p:nvPr/>
            </p:nvGrpSpPr>
            <p:grpSpPr bwMode="auto">
              <a:xfrm rot="16200000">
                <a:off x="4495800" y="5410200"/>
                <a:ext cx="381000" cy="990600"/>
                <a:chOff x="192" y="2928"/>
                <a:chExt cx="240" cy="624"/>
              </a:xfrm>
            </p:grpSpPr>
            <p:cxnSp>
              <p:nvCxnSpPr>
                <p:cNvPr id="58" name="AutoShape 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2" y="2928"/>
                  <a:ext cx="240" cy="43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AutoShape 6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2928"/>
                  <a:ext cx="0" cy="624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AutoShape 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3360"/>
                  <a:ext cx="240" cy="19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7" name="Oval 66"/>
              <p:cNvSpPr>
                <a:spLocks noChangeArrowheads="1"/>
              </p:cNvSpPr>
              <p:nvPr/>
            </p:nvSpPr>
            <p:spPr bwMode="auto">
              <a:xfrm>
                <a:off x="2209800" y="4572000"/>
                <a:ext cx="1066800" cy="838200"/>
              </a:xfrm>
              <a:prstGeom prst="ellipse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Oval 67"/>
              <p:cNvSpPr>
                <a:spLocks noChangeArrowheads="1"/>
              </p:cNvSpPr>
              <p:nvPr/>
            </p:nvSpPr>
            <p:spPr bwMode="auto">
              <a:xfrm>
                <a:off x="6096000" y="4876800"/>
                <a:ext cx="914400" cy="617538"/>
              </a:xfrm>
              <a:prstGeom prst="ellipse">
                <a:avLst/>
              </a:prstGeom>
              <a:noFill/>
              <a:ln w="9525" algn="ctr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endParaRPr lang="en-US">
                  <a:solidFill>
                    <a:srgbClr val="33CC33"/>
                  </a:solidFill>
                </a:endParaRPr>
              </a:p>
            </p:txBody>
          </p:sp>
          <p:sp>
            <p:nvSpPr>
              <p:cNvPr id="49" name="Line 68"/>
              <p:cNvSpPr>
                <a:spLocks noChangeShapeType="1"/>
              </p:cNvSpPr>
              <p:nvPr/>
            </p:nvSpPr>
            <p:spPr bwMode="auto">
              <a:xfrm flipV="1">
                <a:off x="5334000" y="4343400"/>
                <a:ext cx="0" cy="1828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Line 69"/>
              <p:cNvSpPr>
                <a:spLocks noChangeShapeType="1"/>
              </p:cNvSpPr>
              <p:nvPr/>
            </p:nvSpPr>
            <p:spPr bwMode="auto">
              <a:xfrm flipV="1">
                <a:off x="3352800" y="4343400"/>
                <a:ext cx="0" cy="1828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Text Box 71"/>
              <p:cNvSpPr txBox="1">
                <a:spLocks noChangeArrowheads="1"/>
              </p:cNvSpPr>
              <p:nvPr/>
            </p:nvSpPr>
            <p:spPr bwMode="auto">
              <a:xfrm>
                <a:off x="7620000" y="4343400"/>
                <a:ext cx="35083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52" name="Text Box 72"/>
              <p:cNvSpPr txBox="1">
                <a:spLocks noChangeArrowheads="1"/>
              </p:cNvSpPr>
              <p:nvPr/>
            </p:nvSpPr>
            <p:spPr bwMode="auto">
              <a:xfrm>
                <a:off x="685800" y="4953000"/>
                <a:ext cx="35083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3" name="Text Box 73"/>
              <p:cNvSpPr txBox="1">
                <a:spLocks noChangeArrowheads="1"/>
              </p:cNvSpPr>
              <p:nvPr/>
            </p:nvSpPr>
            <p:spPr bwMode="auto">
              <a:xfrm>
                <a:off x="3429000" y="4343400"/>
                <a:ext cx="35083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grpSp>
            <p:nvGrpSpPr>
              <p:cNvPr id="54" name="Group 74"/>
              <p:cNvGrpSpPr>
                <a:grpSpLocks/>
              </p:cNvGrpSpPr>
              <p:nvPr/>
            </p:nvGrpSpPr>
            <p:grpSpPr bwMode="auto">
              <a:xfrm>
                <a:off x="4800600" y="4724400"/>
                <a:ext cx="381000" cy="990600"/>
                <a:chOff x="192" y="2928"/>
                <a:chExt cx="240" cy="624"/>
              </a:xfrm>
            </p:grpSpPr>
            <p:cxnSp>
              <p:nvCxnSpPr>
                <p:cNvPr id="55" name="AutoShape 7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2" y="2928"/>
                  <a:ext cx="240" cy="43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AutoShape 7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2928"/>
                  <a:ext cx="0" cy="624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AutoShape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3360"/>
                  <a:ext cx="240" cy="19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25360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2" grpId="0" animBg="1" autoUpdateAnimBg="0"/>
      <p:bldP spid="151584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Missing Values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6F6034-1516-478C-9756-BC6A8296D6DE}" type="slidenum">
              <a:rPr lang="en-US" smtClean="0">
                <a:latin typeface="+mn-lt"/>
              </a:rPr>
              <a:pPr/>
              <a:t>70</a:t>
            </a:fld>
            <a:endParaRPr lang="en-US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44713" y="2190750"/>
            <a:ext cx="5002656" cy="3984685"/>
            <a:chOff x="2144713" y="1962150"/>
            <a:chExt cx="5002656" cy="3984685"/>
          </a:xfrm>
        </p:grpSpPr>
        <p:sp>
          <p:nvSpPr>
            <p:cNvPr id="97283" name="Text Box 3"/>
            <p:cNvSpPr txBox="1">
              <a:spLocks noChangeArrowheads="1"/>
            </p:cNvSpPr>
            <p:nvPr/>
          </p:nvSpPr>
          <p:spPr bwMode="auto">
            <a:xfrm>
              <a:off x="4014788" y="1962150"/>
              <a:ext cx="110318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  <a:latin typeface="+mn-lt"/>
                </a:rPr>
                <a:t>Outlook </a:t>
              </a:r>
            </a:p>
          </p:txBody>
        </p:sp>
        <p:sp>
          <p:nvSpPr>
            <p:cNvPr id="97284" name="Text Box 4"/>
            <p:cNvSpPr txBox="1">
              <a:spLocks noChangeArrowheads="1"/>
            </p:cNvSpPr>
            <p:nvPr/>
          </p:nvSpPr>
          <p:spPr bwMode="auto">
            <a:xfrm>
              <a:off x="3998913" y="3214688"/>
              <a:ext cx="111524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Overcast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5740400" y="3165475"/>
              <a:ext cx="65594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Rain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97286" name="AutoShape 6"/>
            <p:cNvCxnSpPr>
              <a:cxnSpLocks noChangeShapeType="1"/>
              <a:stCxn id="97283" idx="2"/>
              <a:endCxn id="97285" idx="0"/>
            </p:cNvCxnSpPr>
            <p:nvPr/>
          </p:nvCxnSpPr>
          <p:spPr bwMode="auto">
            <a:xfrm>
              <a:off x="4566382" y="2362260"/>
              <a:ext cx="1501993" cy="803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287" name="AutoShape 7"/>
            <p:cNvCxnSpPr>
              <a:cxnSpLocks noChangeShapeType="1"/>
              <a:stCxn id="97283" idx="2"/>
              <a:endCxn id="97284" idx="0"/>
            </p:cNvCxnSpPr>
            <p:nvPr/>
          </p:nvCxnSpPr>
          <p:spPr bwMode="auto">
            <a:xfrm flipH="1">
              <a:off x="4556534" y="2362260"/>
              <a:ext cx="9848" cy="852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3937000" y="3611563"/>
              <a:ext cx="116089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  <a:latin typeface="+mn-lt"/>
                </a:rPr>
                <a:t>3,7,12,13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5407025" y="3613150"/>
              <a:ext cx="13564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  <a:latin typeface="+mn-lt"/>
                </a:rPr>
                <a:t>4,5,6,10,14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5661025" y="3976688"/>
              <a:ext cx="7168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  <a:latin typeface="+mn-lt"/>
                </a:rPr>
                <a:t>3+,2-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2705100" y="3214688"/>
              <a:ext cx="8372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Sunny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2501900" y="3611563"/>
              <a:ext cx="122661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  <a:latin typeface="+mn-lt"/>
                </a:rPr>
                <a:t>1,2,8,9,11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97293" name="AutoShape 13"/>
            <p:cNvCxnSpPr>
              <a:cxnSpLocks noChangeShapeType="1"/>
              <a:stCxn id="97283" idx="2"/>
              <a:endCxn id="97291" idx="0"/>
            </p:cNvCxnSpPr>
            <p:nvPr/>
          </p:nvCxnSpPr>
          <p:spPr bwMode="auto">
            <a:xfrm flipH="1">
              <a:off x="3123740" y="2362260"/>
              <a:ext cx="1442642" cy="852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294" name="Text Box 14"/>
            <p:cNvSpPr txBox="1">
              <a:spLocks noChangeArrowheads="1"/>
            </p:cNvSpPr>
            <p:nvPr/>
          </p:nvSpPr>
          <p:spPr bwMode="auto">
            <a:xfrm>
              <a:off x="4105275" y="3976688"/>
              <a:ext cx="7168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  <a:latin typeface="+mn-lt"/>
                </a:rPr>
                <a:t>4+,0-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2697163" y="3976688"/>
              <a:ext cx="7168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  <a:latin typeface="+mn-lt"/>
                </a:rPr>
                <a:t>2+,3-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4219575" y="4357688"/>
              <a:ext cx="5296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  <a:latin typeface="+mn-lt"/>
                </a:rPr>
                <a:t>Yes</a:t>
              </a:r>
            </a:p>
          </p:txBody>
        </p:sp>
        <p:sp>
          <p:nvSpPr>
            <p:cNvPr id="97297" name="Text Box 17"/>
            <p:cNvSpPr txBox="1">
              <a:spLocks noChangeArrowheads="1"/>
            </p:cNvSpPr>
            <p:nvPr/>
          </p:nvSpPr>
          <p:spPr bwMode="auto">
            <a:xfrm>
              <a:off x="2595563" y="4357688"/>
              <a:ext cx="116570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  <a:latin typeface="+mn-lt"/>
                </a:rPr>
                <a:t>Humidity</a:t>
              </a:r>
            </a:p>
          </p:txBody>
        </p:sp>
        <p:sp>
          <p:nvSpPr>
            <p:cNvPr id="97298" name="Text Box 18"/>
            <p:cNvSpPr txBox="1">
              <a:spLocks noChangeArrowheads="1"/>
            </p:cNvSpPr>
            <p:nvPr/>
          </p:nvSpPr>
          <p:spPr bwMode="auto">
            <a:xfrm>
              <a:off x="5843588" y="4357688"/>
              <a:ext cx="75533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  <a:latin typeface="+mn-lt"/>
                </a:rPr>
                <a:t>Wind</a:t>
              </a:r>
            </a:p>
          </p:txBody>
        </p:sp>
        <p:sp>
          <p:nvSpPr>
            <p:cNvPr id="97299" name="Text Box 19"/>
            <p:cNvSpPr txBox="1">
              <a:spLocks noChangeArrowheads="1"/>
            </p:cNvSpPr>
            <p:nvPr/>
          </p:nvSpPr>
          <p:spPr bwMode="auto">
            <a:xfrm>
              <a:off x="3246438" y="5233988"/>
              <a:ext cx="9797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Normal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300" name="Text Box 20"/>
            <p:cNvSpPr txBox="1">
              <a:spLocks noChangeArrowheads="1"/>
            </p:cNvSpPr>
            <p:nvPr/>
          </p:nvSpPr>
          <p:spPr bwMode="auto">
            <a:xfrm>
              <a:off x="2144713" y="5233988"/>
              <a:ext cx="66877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High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97301" name="AutoShape 21"/>
            <p:cNvCxnSpPr>
              <a:cxnSpLocks noChangeShapeType="1"/>
              <a:stCxn id="97299" idx="0"/>
              <a:endCxn id="97297" idx="2"/>
            </p:cNvCxnSpPr>
            <p:nvPr/>
          </p:nvCxnSpPr>
          <p:spPr bwMode="auto">
            <a:xfrm flipH="1" flipV="1">
              <a:off x="3178415" y="4757798"/>
              <a:ext cx="557901" cy="4761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302" name="AutoShape 22"/>
            <p:cNvCxnSpPr>
              <a:cxnSpLocks noChangeShapeType="1"/>
              <a:stCxn id="97300" idx="0"/>
              <a:endCxn id="97297" idx="2"/>
            </p:cNvCxnSpPr>
            <p:nvPr/>
          </p:nvCxnSpPr>
          <p:spPr bwMode="auto">
            <a:xfrm flipV="1">
              <a:off x="2479100" y="4757798"/>
              <a:ext cx="699315" cy="4761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03" name="Text Box 23"/>
            <p:cNvSpPr txBox="1">
              <a:spLocks noChangeArrowheads="1"/>
            </p:cNvSpPr>
            <p:nvPr/>
          </p:nvSpPr>
          <p:spPr bwMode="auto">
            <a:xfrm>
              <a:off x="2219325" y="5546725"/>
              <a:ext cx="49084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  <a:latin typeface="+mn-lt"/>
                </a:rPr>
                <a:t>No</a:t>
              </a:r>
            </a:p>
          </p:txBody>
        </p:sp>
        <p:sp>
          <p:nvSpPr>
            <p:cNvPr id="97304" name="Text Box 24"/>
            <p:cNvSpPr txBox="1">
              <a:spLocks noChangeArrowheads="1"/>
            </p:cNvSpPr>
            <p:nvPr/>
          </p:nvSpPr>
          <p:spPr bwMode="auto">
            <a:xfrm>
              <a:off x="6359525" y="5233988"/>
              <a:ext cx="7878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Weak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305" name="Text Box 25"/>
            <p:cNvSpPr txBox="1">
              <a:spLocks noChangeArrowheads="1"/>
            </p:cNvSpPr>
            <p:nvPr/>
          </p:nvSpPr>
          <p:spPr bwMode="auto">
            <a:xfrm>
              <a:off x="5257800" y="5233988"/>
              <a:ext cx="8804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Strong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306" name="Text Box 26"/>
            <p:cNvSpPr txBox="1">
              <a:spLocks noChangeArrowheads="1"/>
            </p:cNvSpPr>
            <p:nvPr/>
          </p:nvSpPr>
          <p:spPr bwMode="auto">
            <a:xfrm>
              <a:off x="5332413" y="5546725"/>
              <a:ext cx="49084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  <a:latin typeface="+mn-lt"/>
                </a:rPr>
                <a:t>No</a:t>
              </a:r>
            </a:p>
          </p:txBody>
        </p:sp>
        <p:sp>
          <p:nvSpPr>
            <p:cNvPr id="97307" name="Text Box 27"/>
            <p:cNvSpPr txBox="1">
              <a:spLocks noChangeArrowheads="1"/>
            </p:cNvSpPr>
            <p:nvPr/>
          </p:nvSpPr>
          <p:spPr bwMode="auto">
            <a:xfrm>
              <a:off x="6513513" y="5546725"/>
              <a:ext cx="5296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  <a:latin typeface="+mn-lt"/>
                </a:rPr>
                <a:t>Yes</a:t>
              </a:r>
            </a:p>
          </p:txBody>
        </p:sp>
        <p:cxnSp>
          <p:nvCxnSpPr>
            <p:cNvPr id="97308" name="AutoShape 28"/>
            <p:cNvCxnSpPr>
              <a:cxnSpLocks noChangeShapeType="1"/>
              <a:stCxn id="97298" idx="2"/>
              <a:endCxn id="97304" idx="0"/>
            </p:cNvCxnSpPr>
            <p:nvPr/>
          </p:nvCxnSpPr>
          <p:spPr bwMode="auto">
            <a:xfrm>
              <a:off x="6221256" y="4757798"/>
              <a:ext cx="532191" cy="4761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309" name="AutoShape 29"/>
            <p:cNvCxnSpPr>
              <a:cxnSpLocks noChangeShapeType="1"/>
              <a:stCxn id="97305" idx="0"/>
              <a:endCxn id="97298" idx="2"/>
            </p:cNvCxnSpPr>
            <p:nvPr/>
          </p:nvCxnSpPr>
          <p:spPr bwMode="auto">
            <a:xfrm flipV="1">
              <a:off x="5698017" y="4757798"/>
              <a:ext cx="523239" cy="4761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10" name="Text Box 30"/>
            <p:cNvSpPr txBox="1">
              <a:spLocks noChangeArrowheads="1"/>
            </p:cNvSpPr>
            <p:nvPr/>
          </p:nvSpPr>
          <p:spPr bwMode="auto">
            <a:xfrm>
              <a:off x="3352800" y="5546725"/>
              <a:ext cx="5296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  <a:latin typeface="+mn-lt"/>
                </a:rPr>
                <a:t>Yes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97311" name="Text Box 31"/>
          <p:cNvSpPr txBox="1">
            <a:spLocks noChangeArrowheads="1"/>
          </p:cNvSpPr>
          <p:nvPr/>
        </p:nvSpPr>
        <p:spPr bwMode="auto">
          <a:xfrm>
            <a:off x="0" y="1771165"/>
            <a:ext cx="8057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Outlook = </a:t>
            </a:r>
            <a:r>
              <a:rPr lang="en-US" sz="2000" b="1" dirty="0">
                <a:solidFill>
                  <a:srgbClr val="A50021"/>
                </a:solidFill>
                <a:latin typeface="+mn-lt"/>
              </a:rPr>
              <a:t>???</a:t>
            </a:r>
            <a:r>
              <a:rPr lang="en-US" sz="2000" b="1" dirty="0">
                <a:solidFill>
                  <a:srgbClr val="000066"/>
                </a:solidFill>
                <a:latin typeface="+mn-lt"/>
              </a:rPr>
              <a:t>, Temp = Hot,  Humidity = Normal,  Wind = Strong, 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A50021"/>
                </a:solidFill>
                <a:latin typeface="+mn-lt"/>
              </a:rPr>
              <a:t>label = ??</a:t>
            </a: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5495925" y="2270125"/>
            <a:ext cx="3483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1/3 Yes + 1/3 Yes +1/3 No = </a:t>
            </a:r>
            <a:r>
              <a:rPr lang="en-US" sz="2000" b="1" dirty="0">
                <a:solidFill>
                  <a:srgbClr val="A50021"/>
                </a:solidFill>
                <a:latin typeface="+mn-lt"/>
              </a:rPr>
              <a:t>Yes</a:t>
            </a: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0" y="1237765"/>
            <a:ext cx="80730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Outlook = Sunny, Temp = Hot,  Humidity = </a:t>
            </a:r>
            <a:r>
              <a:rPr lang="en-US" sz="2000" b="1" dirty="0">
                <a:solidFill>
                  <a:srgbClr val="A50021"/>
                </a:solidFill>
                <a:latin typeface="+mn-lt"/>
              </a:rPr>
              <a:t>???</a:t>
            </a:r>
            <a:r>
              <a:rPr lang="en-US" sz="2000" b="1" dirty="0">
                <a:solidFill>
                  <a:srgbClr val="000066"/>
                </a:solidFill>
                <a:latin typeface="+mn-lt"/>
              </a:rPr>
              <a:t>,  Wind = Strong, 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A50021"/>
                </a:solidFill>
                <a:latin typeface="+mn-lt"/>
              </a:rPr>
              <a:t>label = ??   </a:t>
            </a:r>
          </a:p>
        </p:txBody>
      </p:sp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7391400" y="914400"/>
            <a:ext cx="16321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Normal/High</a:t>
            </a:r>
            <a: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01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1" grpId="0"/>
      <p:bldP spid="97313" grpId="0"/>
      <p:bldP spid="97314" grpId="0"/>
      <p:bldP spid="9731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Attributes with different costs </a:t>
            </a:r>
            <a:endParaRPr lang="en-US" dirty="0" smtClean="0"/>
          </a:p>
          <a:p>
            <a:pPr lvl="1"/>
            <a:r>
              <a:rPr lang="en-US" dirty="0" smtClean="0"/>
              <a:t>Change </a:t>
            </a:r>
            <a:r>
              <a:rPr lang="en-US" dirty="0"/>
              <a:t>information gain so that low cost attribute are </a:t>
            </a:r>
            <a:r>
              <a:rPr lang="en-US" dirty="0" smtClean="0"/>
              <a:t>preferred</a:t>
            </a:r>
          </a:p>
          <a:p>
            <a:pPr lvl="2"/>
            <a:r>
              <a:rPr lang="en-US" dirty="0" smtClean="0"/>
              <a:t>Dealing with features with different # of values</a:t>
            </a:r>
            <a:endParaRPr lang="en-US" dirty="0"/>
          </a:p>
          <a:p>
            <a:r>
              <a:rPr lang="en-US" dirty="0"/>
              <a:t> Alternative measures for selecting </a:t>
            </a:r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different attributes have different number of </a:t>
            </a:r>
            <a:r>
              <a:rPr lang="en-US" dirty="0" smtClean="0"/>
              <a:t>values information </a:t>
            </a:r>
            <a:r>
              <a:rPr lang="en-US" dirty="0"/>
              <a:t>gain tends to prefer those with many </a:t>
            </a:r>
            <a:r>
              <a:rPr lang="en-US" dirty="0" smtClean="0"/>
              <a:t>values</a:t>
            </a:r>
            <a:endParaRPr lang="en-US" dirty="0"/>
          </a:p>
          <a:p>
            <a:r>
              <a:rPr lang="en-US" dirty="0"/>
              <a:t> Oblique Decision Trees </a:t>
            </a:r>
            <a:endParaRPr lang="en-US" dirty="0" smtClean="0"/>
          </a:p>
          <a:p>
            <a:pPr lvl="1"/>
            <a:r>
              <a:rPr lang="en-US" dirty="0" smtClean="0"/>
              <a:t>Decisions </a:t>
            </a:r>
            <a:r>
              <a:rPr lang="en-US" dirty="0"/>
              <a:t>are not </a:t>
            </a:r>
            <a:r>
              <a:rPr lang="en-US" dirty="0" smtClean="0"/>
              <a:t>axis-parallel</a:t>
            </a:r>
            <a:endParaRPr lang="en-US" dirty="0"/>
          </a:p>
          <a:p>
            <a:r>
              <a:rPr lang="en-US" dirty="0"/>
              <a:t> Incremental Decision Trees </a:t>
            </a:r>
            <a:r>
              <a:rPr lang="en-US" dirty="0" smtClean="0"/>
              <a:t>induction</a:t>
            </a:r>
          </a:p>
          <a:p>
            <a:pPr lvl="1"/>
            <a:r>
              <a:rPr lang="en-US" dirty="0" smtClean="0"/>
              <a:t>Update </a:t>
            </a:r>
            <a:r>
              <a:rPr lang="en-US" dirty="0"/>
              <a:t>an existing decision tree to account  for </a:t>
            </a:r>
            <a:r>
              <a:rPr lang="en-US" dirty="0" smtClean="0"/>
              <a:t>new examples </a:t>
            </a:r>
            <a:r>
              <a:rPr lang="en-US" dirty="0"/>
              <a:t>incrementally  (Maintain </a:t>
            </a:r>
            <a:r>
              <a:rPr lang="en-US" dirty="0" smtClean="0"/>
              <a:t>consistency?)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Decision </a:t>
            </a:r>
            <a:r>
              <a:rPr lang="en-US" dirty="0"/>
              <a:t>Trees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Presented the hypothesis class of Decision Trees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Very expressive, flexible, class of functions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Presented a learning algorithm for Decision Tress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Recursive algorithm.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Key step is based on the notion of Entropy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Discussed the notion of overfitting and ways to address it within DTs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In your problem set – look at the performance on the training vs. test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Briefly discussed some extensions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Real valued attributes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Missing attributes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Evaluation in machine learning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Cross validation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Statistical significance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 as Features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Rather than using decision trees to represent the target function it is becoming common to use small decision trees as </a:t>
            </a:r>
            <a:r>
              <a:rPr lang="en-US" sz="2000" dirty="0" smtClean="0">
                <a:solidFill>
                  <a:schemeClr val="accent1"/>
                </a:solidFill>
              </a:rPr>
              <a:t>features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When learning over a large number of features, learning decision trees is difficult and the resulting tree may be very large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ym typeface="Wingdings" pitchFamily="2" charset="2"/>
              </a:rPr>
              <a:t>                                   </a:t>
            </a:r>
            <a:r>
              <a:rPr lang="en-US" sz="2000" dirty="0"/>
              <a:t>(over fitting)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Instead, learn small decision trees, with limited depth.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Treat them as “experts”; they are correct, but only on a small region in the domain. (</a:t>
            </a:r>
            <a:r>
              <a:rPr lang="en-US" sz="2000" dirty="0">
                <a:solidFill>
                  <a:srgbClr val="FF9900"/>
                </a:solidFill>
              </a:rPr>
              <a:t>what DTs to learn?  same every time?)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Then, learn another function, typically a linear function, over these as features. </a:t>
            </a:r>
          </a:p>
          <a:p>
            <a:pPr>
              <a:lnSpc>
                <a:spcPct val="90000"/>
              </a:lnSpc>
            </a:pPr>
            <a:r>
              <a:rPr lang="en-US" sz="20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Boosting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/>
              <a:t>(but also other linear learners) are used on top of the small decision trees. (Either Boolean, or real valued features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In HW you learn a linear classifier over DTs.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Not learning the DTs sequentially; all are learned at once. 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How can you learn multiple DTs?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Combining them using an SGD algorithm.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1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Machine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Learning is an Experimental Field and we will spend some time (in Problem sets) learning how to run experiments and evaluate results</a:t>
            </a:r>
          </a:p>
          <a:p>
            <a:pPr lvl="1"/>
            <a:r>
              <a:rPr lang="en-US" dirty="0" smtClean="0"/>
              <a:t>First hint: be organized; write scripts</a:t>
            </a:r>
          </a:p>
          <a:p>
            <a:r>
              <a:rPr lang="en-US" dirty="0" smtClean="0"/>
              <a:t>Basics:</a:t>
            </a:r>
          </a:p>
          <a:p>
            <a:pPr lvl="1"/>
            <a:r>
              <a:rPr lang="en-US" dirty="0" smtClean="0"/>
              <a:t>Split your data into two (or three) sets:</a:t>
            </a:r>
          </a:p>
          <a:p>
            <a:pPr lvl="2"/>
            <a:r>
              <a:rPr lang="en-US" dirty="0" smtClean="0"/>
              <a:t>Training data (often 70-90%)</a:t>
            </a:r>
          </a:p>
          <a:p>
            <a:pPr lvl="2"/>
            <a:r>
              <a:rPr lang="en-US" dirty="0" smtClean="0"/>
              <a:t>Test data (often 10-20%)</a:t>
            </a:r>
          </a:p>
          <a:p>
            <a:pPr lvl="2"/>
            <a:r>
              <a:rPr lang="en-US" dirty="0" smtClean="0"/>
              <a:t>Development data (10-20%)</a:t>
            </a:r>
          </a:p>
          <a:p>
            <a:r>
              <a:rPr lang="en-US" dirty="0" smtClean="0"/>
              <a:t>You need to report performance on test data, but you are not allowed to look at it.</a:t>
            </a:r>
          </a:p>
          <a:p>
            <a:pPr lvl="1"/>
            <a:r>
              <a:rPr lang="en-US" dirty="0" smtClean="0"/>
              <a:t>You are allowed to look at the development data (and use it to tweak parameters)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  <a:p>
            <a:r>
              <a:rPr lang="en-US" dirty="0" smtClean="0"/>
              <a:t>Methodologies</a:t>
            </a:r>
          </a:p>
          <a:p>
            <a:r>
              <a:rPr lang="en-US" dirty="0" smtClean="0"/>
              <a:t>Statistical Significance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983163"/>
          </a:xfrm>
        </p:spPr>
        <p:txBody>
          <a:bodyPr/>
          <a:lstStyle/>
          <a:p>
            <a:r>
              <a:rPr lang="en-US" dirty="0" smtClean="0"/>
              <a:t>We train on our training data </a:t>
            </a:r>
            <a:r>
              <a:rPr lang="en-US" dirty="0" smtClean="0">
                <a:solidFill>
                  <a:srgbClr val="0000FF"/>
                </a:solidFill>
              </a:rPr>
              <a:t>Train = {x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, y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}</a:t>
            </a:r>
            <a:r>
              <a:rPr lang="en-US" baseline="-25000" dirty="0" smtClean="0">
                <a:solidFill>
                  <a:srgbClr val="0000FF"/>
                </a:solidFill>
              </a:rPr>
              <a:t>1,m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We test on </a:t>
            </a:r>
            <a:r>
              <a:rPr lang="en-US" dirty="0" smtClean="0">
                <a:solidFill>
                  <a:srgbClr val="0000FF"/>
                </a:solidFill>
              </a:rPr>
              <a:t>Test data.</a:t>
            </a:r>
          </a:p>
          <a:p>
            <a:r>
              <a:rPr lang="en-US" dirty="0" smtClean="0"/>
              <a:t>We often set aside part of the training data as a </a:t>
            </a:r>
            <a:r>
              <a:rPr lang="en-US" dirty="0" smtClean="0">
                <a:solidFill>
                  <a:srgbClr val="0000FF"/>
                </a:solidFill>
              </a:rPr>
              <a:t>development set</a:t>
            </a:r>
            <a:r>
              <a:rPr lang="en-US" dirty="0" smtClean="0"/>
              <a:t>, especially when the algorithms require tuning. </a:t>
            </a:r>
          </a:p>
          <a:p>
            <a:pPr lvl="1"/>
            <a:r>
              <a:rPr lang="en-US" dirty="0" smtClean="0"/>
              <a:t>In the HW we asked you to present results also on the Training; why? </a:t>
            </a:r>
          </a:p>
          <a:p>
            <a:r>
              <a:rPr lang="en-US" dirty="0" smtClean="0"/>
              <a:t>When we deal with binary classification we often measure performance simply using </a:t>
            </a:r>
            <a:r>
              <a:rPr lang="en-US" dirty="0" smtClean="0">
                <a:solidFill>
                  <a:srgbClr val="0000FF"/>
                </a:solidFill>
              </a:rPr>
              <a:t>Accuracy: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Any possible problems with it?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4247286"/>
            <a:ext cx="3867150" cy="60007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5038172"/>
            <a:ext cx="54673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638800" cy="4983163"/>
          </a:xfrm>
        </p:spPr>
        <p:txBody>
          <a:bodyPr/>
          <a:lstStyle/>
          <a:p>
            <a:r>
              <a:rPr lang="en-US" sz="2000" dirty="0" smtClean="0"/>
              <a:t>If the Binary classification problem is biased</a:t>
            </a:r>
          </a:p>
          <a:p>
            <a:pPr lvl="1"/>
            <a:r>
              <a:rPr lang="en-US" sz="1800" dirty="0" smtClean="0"/>
              <a:t>In many problems most examples are negative</a:t>
            </a:r>
          </a:p>
          <a:p>
            <a:r>
              <a:rPr lang="en-US" sz="2000" dirty="0" smtClean="0"/>
              <a:t>Or, in multiclass classification</a:t>
            </a:r>
          </a:p>
          <a:p>
            <a:pPr lvl="1"/>
            <a:r>
              <a:rPr lang="en-US" sz="1800" dirty="0" smtClean="0"/>
              <a:t>The distribution over labels is often non-uniform</a:t>
            </a:r>
          </a:p>
          <a:p>
            <a:r>
              <a:rPr lang="en-US" sz="2000" dirty="0" smtClean="0"/>
              <a:t>Simple accuracy is not a useful metric. </a:t>
            </a:r>
          </a:p>
          <a:p>
            <a:pPr lvl="1"/>
            <a:r>
              <a:rPr lang="en-US" sz="1800" dirty="0" smtClean="0"/>
              <a:t>Often we resort to task specific metrics</a:t>
            </a:r>
          </a:p>
          <a:p>
            <a:r>
              <a:rPr lang="en-US" sz="2000" dirty="0" smtClean="0"/>
              <a:t>However one important example that is being used often involves </a:t>
            </a:r>
            <a:r>
              <a:rPr lang="en-US" sz="2000" dirty="0" smtClean="0">
                <a:solidFill>
                  <a:srgbClr val="0000FF"/>
                </a:solidFill>
              </a:rPr>
              <a:t>Recall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00FF"/>
                </a:solidFill>
              </a:rPr>
              <a:t>Precision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</a:pPr>
            <a:endParaRPr lang="en-US" altLang="en-US" sz="2000" b="1" dirty="0" smtClean="0"/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Recall:        # (positive identified = true positives)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                       # (all positive)</a:t>
            </a:r>
          </a:p>
          <a:p>
            <a:pPr>
              <a:lnSpc>
                <a:spcPct val="90000"/>
              </a:lnSpc>
            </a:pPr>
            <a:endParaRPr lang="en-US" altLang="en-US" sz="2000" b="1" dirty="0"/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Precision:  # (</a:t>
            </a:r>
            <a:r>
              <a:rPr lang="en-US" altLang="en-US" sz="2000" b="1" dirty="0"/>
              <a:t>positive identified = true positives</a:t>
            </a:r>
            <a:r>
              <a:rPr lang="en-US" altLang="en-US" sz="2000" b="1" dirty="0" smtClean="0"/>
              <a:t>)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                       # (predicted positive)</a:t>
            </a:r>
            <a:endParaRPr lang="en-US" altLang="en-US" sz="2000" b="1" dirty="0"/>
          </a:p>
          <a:p>
            <a:pPr>
              <a:lnSpc>
                <a:spcPct val="90000"/>
              </a:lnSpc>
            </a:pPr>
            <a:endParaRPr lang="en-US" altLang="en-US" sz="2000" b="1" dirty="0" smtClean="0"/>
          </a:p>
          <a:p>
            <a:pPr>
              <a:lnSpc>
                <a:spcPct val="90000"/>
              </a:lnSpc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122" name="Picture 2" descr="https://upload.wikimedia.org/wikipedia/commons/thumb/2/26/Precisionrecall.svg/440px-Precisionrecal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118104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4495800"/>
            <a:ext cx="1304781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Predicted positive</a:t>
            </a:r>
            <a:endParaRPr lang="en-US" sz="1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5425" y="963172"/>
            <a:ext cx="1023293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Positive     </a:t>
            </a:r>
            <a:endParaRPr lang="en-US" sz="1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707" y="955326"/>
            <a:ext cx="1031693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negative    </a:t>
            </a:r>
            <a:endParaRPr lang="en-US" sz="1200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76400" y="4419600"/>
            <a:ext cx="396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76400" y="5436450"/>
            <a:ext cx="396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5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9975"/>
            <a:ext cx="5638800" cy="4983163"/>
          </a:xfrm>
        </p:spPr>
        <p:txBody>
          <a:bodyPr/>
          <a:lstStyle/>
          <a:p>
            <a:r>
              <a:rPr lang="en-US" sz="2000" dirty="0"/>
              <a:t>100 examples, 5% are positive.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00FF"/>
                </a:solidFill>
              </a:rPr>
              <a:t>Just say NO</a:t>
            </a:r>
            <a:r>
              <a:rPr lang="en-US" sz="2000" dirty="0"/>
              <a:t>: your accuracy is 95%</a:t>
            </a:r>
          </a:p>
          <a:p>
            <a:pPr lvl="1"/>
            <a:r>
              <a:rPr lang="en-US" sz="1600" dirty="0" smtClean="0"/>
              <a:t>Recall = precision = 0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Predict 4+, 9</a:t>
            </a:r>
            <a:r>
              <a:rPr lang="en-US" sz="2000" dirty="0" smtClean="0"/>
              <a:t>6-; 2 of the +s are indeed positive</a:t>
            </a:r>
          </a:p>
          <a:p>
            <a:pPr lvl="1"/>
            <a:r>
              <a:rPr lang="en-US" sz="1600" dirty="0" smtClean="0"/>
              <a:t>Recall:2/5;  Precision: 2/4</a:t>
            </a:r>
            <a:endParaRPr lang="en-US" sz="1600" dirty="0"/>
          </a:p>
          <a:p>
            <a:pPr>
              <a:lnSpc>
                <a:spcPct val="90000"/>
              </a:lnSpc>
            </a:pPr>
            <a:endParaRPr lang="en-US" altLang="en-US" sz="2000" b="1" dirty="0"/>
          </a:p>
          <a:p>
            <a:pPr>
              <a:lnSpc>
                <a:spcPct val="90000"/>
              </a:lnSpc>
            </a:pPr>
            <a:endParaRPr lang="en-US" altLang="en-US" sz="2000" b="1" dirty="0" smtClean="0"/>
          </a:p>
          <a:p>
            <a:pPr>
              <a:lnSpc>
                <a:spcPct val="90000"/>
              </a:lnSpc>
            </a:pPr>
            <a:endParaRPr lang="en-US" altLang="en-US" sz="2000" b="1" dirty="0" smtClean="0"/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Recall:        # (positive identified = true positives)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                       # (all positive)</a:t>
            </a:r>
          </a:p>
          <a:p>
            <a:pPr>
              <a:lnSpc>
                <a:spcPct val="90000"/>
              </a:lnSpc>
            </a:pPr>
            <a:endParaRPr lang="en-US" altLang="en-US" sz="2000" b="1" dirty="0"/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Precision:  # (</a:t>
            </a:r>
            <a:r>
              <a:rPr lang="en-US" altLang="en-US" sz="2000" b="1" dirty="0"/>
              <a:t>positive identified = true positives</a:t>
            </a:r>
            <a:r>
              <a:rPr lang="en-US" altLang="en-US" sz="2000" b="1" dirty="0" smtClean="0"/>
              <a:t>)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                       # (predicted positive)</a:t>
            </a:r>
            <a:endParaRPr lang="en-US" altLang="en-US" sz="2000" b="1" dirty="0"/>
          </a:p>
          <a:p>
            <a:pPr>
              <a:lnSpc>
                <a:spcPct val="90000"/>
              </a:lnSpc>
            </a:pPr>
            <a:endParaRPr lang="en-US" altLang="en-US" sz="2000" b="1" dirty="0" smtClean="0"/>
          </a:p>
          <a:p>
            <a:pPr>
              <a:lnSpc>
                <a:spcPct val="90000"/>
              </a:lnSpc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122" name="Picture 2" descr="https://upload.wikimedia.org/wikipedia/commons/thumb/2/26/Precisionrecall.svg/440px-Precisionrecal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118104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4495800"/>
            <a:ext cx="1304781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Predicted positive</a:t>
            </a:r>
            <a:endParaRPr lang="en-US" sz="1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5425" y="963172"/>
            <a:ext cx="1023293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Positive     </a:t>
            </a:r>
            <a:endParaRPr lang="en-US" sz="1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707" y="955326"/>
            <a:ext cx="1031693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negative    </a:t>
            </a:r>
            <a:endParaRPr lang="en-US" sz="1200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76400" y="4419600"/>
            <a:ext cx="396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76400" y="5436450"/>
            <a:ext cx="396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45" y="4394870"/>
            <a:ext cx="2181225" cy="581025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28" y="4394870"/>
            <a:ext cx="2552700" cy="581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4294967295"/>
          </p:nvPr>
        </p:nvSpPr>
        <p:spPr>
          <a:xfrm>
            <a:off x="1069645" y="1371031"/>
            <a:ext cx="6450012" cy="3783012"/>
          </a:xfrm>
        </p:spPr>
        <p:txBody>
          <a:bodyPr>
            <a:normAutofit/>
          </a:bodyPr>
          <a:lstStyle/>
          <a:p>
            <a:r>
              <a:rPr lang="en-US" sz="1800" dirty="0"/>
              <a:t>Given a dataset of </a:t>
            </a:r>
            <a:r>
              <a:rPr lang="en-US" sz="1800" dirty="0">
                <a:latin typeface="cmmi10"/>
                <a:cs typeface="cmmi10"/>
              </a:rPr>
              <a:t>P</a:t>
            </a:r>
            <a:r>
              <a:rPr lang="en-US" sz="1800" dirty="0"/>
              <a:t> positive instances and </a:t>
            </a:r>
            <a:r>
              <a:rPr lang="en-US" sz="1800" dirty="0">
                <a:latin typeface="cmmi10"/>
                <a:cs typeface="cmmi10"/>
              </a:rPr>
              <a:t>N</a:t>
            </a:r>
            <a:r>
              <a:rPr lang="en-US" sz="1800" dirty="0"/>
              <a:t> negative instances: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750" dirty="0"/>
          </a:p>
          <a:p>
            <a:r>
              <a:rPr lang="en-US" sz="1800" dirty="0"/>
              <a:t>Imagine using classifier to identify positive cases (i.e., for information retrieval)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114982" y="2003401"/>
            <a:ext cx="2555018" cy="1784652"/>
            <a:chOff x="441811" y="1279905"/>
            <a:chExt cx="3406692" cy="237953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63948" y="2053093"/>
              <a:ext cx="23840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63948" y="3307805"/>
              <a:ext cx="23840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7024" y="1741570"/>
              <a:ext cx="0" cy="15662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48037" y="1741570"/>
              <a:ext cx="0" cy="15662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18865" y="2101021"/>
              <a:ext cx="74806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0123" y="2777252"/>
              <a:ext cx="6394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No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1103" y="1594430"/>
              <a:ext cx="74806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Yes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36008" y="1594430"/>
              <a:ext cx="6394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No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290013" y="2435174"/>
              <a:ext cx="19560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3366FF"/>
                  </a:solidFill>
                </a:rPr>
                <a:t>Actual Class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45" y="1279905"/>
              <a:ext cx="24006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3366FF"/>
                  </a:solidFill>
                </a:rPr>
                <a:t>Predicted Class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3216" y="2113873"/>
              <a:ext cx="6394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36007" y="2114744"/>
              <a:ext cx="6565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FN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03216" y="2777252"/>
              <a:ext cx="6394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FP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36007" y="2777252"/>
              <a:ext cx="6565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TN</a:t>
              </a:r>
            </a:p>
          </p:txBody>
        </p: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67" y="2583291"/>
            <a:ext cx="2552700" cy="5810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51358" y="5079726"/>
            <a:ext cx="2874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</a:rPr>
              <a:t>Probability that a randomly selected </a:t>
            </a:r>
            <a:r>
              <a:rPr lang="en-US" sz="1800" dirty="0" smtClean="0">
                <a:solidFill>
                  <a:srgbClr val="008000"/>
                </a:solidFill>
              </a:rPr>
              <a:t>positive prediction is indeed positive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88967" y="5079725"/>
            <a:ext cx="2874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Probability that a randomly selected </a:t>
            </a:r>
            <a:r>
              <a:rPr lang="en-US" sz="1800" dirty="0" smtClean="0">
                <a:solidFill>
                  <a:srgbClr val="FF0000"/>
                </a:solidFill>
              </a:rPr>
              <a:t>positive </a:t>
            </a:r>
            <a:r>
              <a:rPr lang="en-US" sz="1800" dirty="0">
                <a:solidFill>
                  <a:srgbClr val="FF0000"/>
                </a:solidFill>
              </a:rPr>
              <a:t>is </a:t>
            </a:r>
            <a:r>
              <a:rPr lang="en-US" sz="1800" dirty="0" smtClean="0">
                <a:solidFill>
                  <a:srgbClr val="FF0000"/>
                </a:solidFill>
              </a:rPr>
              <a:t>identified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187577" y="2565319"/>
            <a:ext cx="456119" cy="1005776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Oval 31"/>
          <p:cNvSpPr/>
          <p:nvPr/>
        </p:nvSpPr>
        <p:spPr>
          <a:xfrm rot="16200000">
            <a:off x="3441217" y="2310715"/>
            <a:ext cx="456119" cy="100577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540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Expressivity of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As Boolean functions they can represent </a:t>
            </a:r>
            <a:r>
              <a:rPr lang="en-US" sz="2200" dirty="0" smtClean="0">
                <a:solidFill>
                  <a:schemeClr val="accent1"/>
                </a:solidFill>
              </a:rPr>
              <a:t>any Boolean function.</a:t>
            </a:r>
          </a:p>
          <a:p>
            <a:r>
              <a:rPr lang="en-US" sz="2200" dirty="0" smtClean="0"/>
              <a:t>Can be rewritten as rules in Disjunctive Normal Form (DNF)</a:t>
            </a:r>
          </a:p>
          <a:p>
            <a:pPr lvl="1"/>
            <a:r>
              <a:rPr lang="en-US" dirty="0" err="1" smtClean="0"/>
              <a:t>Green^square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positive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Blue^circle</a:t>
            </a:r>
            <a:r>
              <a:rPr lang="en-US" dirty="0" smtClean="0">
                <a:sym typeface="Wingdings" pitchFamily="2" charset="2"/>
              </a:rPr>
              <a:t>  positive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Blue^square</a:t>
            </a:r>
            <a:r>
              <a:rPr lang="en-US" dirty="0" smtClean="0">
                <a:sym typeface="Wingdings" pitchFamily="2" charset="2"/>
              </a:rPr>
              <a:t>  positive</a:t>
            </a:r>
          </a:p>
          <a:p>
            <a:r>
              <a:rPr lang="en-US" sz="2200" dirty="0" smtClean="0">
                <a:sym typeface="Wingdings" pitchFamily="2" charset="2"/>
              </a:rPr>
              <a:t>The disjunction of these rules is equivalent to the Decision Tree</a:t>
            </a:r>
          </a:p>
          <a:p>
            <a:r>
              <a:rPr lang="en-US" sz="2200" dirty="0" smtClean="0">
                <a:solidFill>
                  <a:srgbClr val="FF9900"/>
                </a:solidFill>
                <a:sym typeface="Wingdings" pitchFamily="2" charset="2"/>
              </a:rPr>
              <a:t>What did we show? What is the hypothesis space here?</a:t>
            </a:r>
          </a:p>
          <a:p>
            <a:r>
              <a:rPr lang="en-US" sz="1200" dirty="0" smtClean="0">
                <a:sym typeface="Wingdings" pitchFamily="2" charset="2"/>
              </a:rPr>
              <a:t>2 dimensions, 3 values each |X| = 9; |Y| = 2; |H| = </a:t>
            </a:r>
            <a:r>
              <a:rPr lang="en-US" sz="1200" dirty="0" smtClean="0">
                <a:latin typeface="Calibri"/>
                <a:sym typeface="Wingdings" pitchFamily="2" charset="2"/>
              </a:rPr>
              <a:t>2</a:t>
            </a:r>
            <a:r>
              <a:rPr lang="en-US" sz="1200" baseline="30000" dirty="0" smtClean="0">
                <a:latin typeface="Calibri"/>
                <a:sym typeface="Wingdings" pitchFamily="2" charset="2"/>
              </a:rPr>
              <a:t>9</a:t>
            </a:r>
            <a:endParaRPr lang="en-US" sz="1200" baseline="30000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4003675"/>
            <a:ext cx="2184400" cy="1558925"/>
          </a:xfrm>
        </p:spPr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22463" y="4133654"/>
            <a:ext cx="5773737" cy="2286000"/>
            <a:chOff x="1558925" y="3417888"/>
            <a:chExt cx="6137275" cy="2754312"/>
          </a:xfrm>
        </p:grpSpPr>
        <p:sp>
          <p:nvSpPr>
            <p:cNvPr id="114692" name="Text Box 4"/>
            <p:cNvSpPr txBox="1">
              <a:spLocks noChangeArrowheads="1"/>
            </p:cNvSpPr>
            <p:nvPr/>
          </p:nvSpPr>
          <p:spPr bwMode="auto">
            <a:xfrm>
              <a:off x="4125913" y="3417888"/>
              <a:ext cx="7842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Color </a:t>
              </a:r>
            </a:p>
          </p:txBody>
        </p:sp>
        <p:cxnSp>
          <p:nvCxnSpPr>
            <p:cNvPr id="114693" name="AutoShape 5"/>
            <p:cNvCxnSpPr>
              <a:cxnSpLocks noChangeShapeType="1"/>
              <a:stCxn id="114692" idx="2"/>
            </p:cNvCxnSpPr>
            <p:nvPr/>
          </p:nvCxnSpPr>
          <p:spPr bwMode="auto">
            <a:xfrm>
              <a:off x="4518025" y="3814763"/>
              <a:ext cx="16510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4" name="AutoShape 6"/>
            <p:cNvCxnSpPr>
              <a:cxnSpLocks noChangeShapeType="1"/>
              <a:stCxn id="114692" idx="2"/>
            </p:cNvCxnSpPr>
            <p:nvPr/>
          </p:nvCxnSpPr>
          <p:spPr bwMode="auto">
            <a:xfrm>
              <a:off x="4518025" y="3814763"/>
              <a:ext cx="130175" cy="855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5" name="AutoShape 7"/>
            <p:cNvCxnSpPr>
              <a:cxnSpLocks noChangeShapeType="1"/>
            </p:cNvCxnSpPr>
            <p:nvPr/>
          </p:nvCxnSpPr>
          <p:spPr bwMode="auto">
            <a:xfrm flipH="1">
              <a:off x="3227388" y="3765551"/>
              <a:ext cx="1290637" cy="855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6" name="AutoShape 8"/>
            <p:cNvCxnSpPr>
              <a:cxnSpLocks noChangeShapeType="1"/>
            </p:cNvCxnSpPr>
            <p:nvPr/>
          </p:nvCxnSpPr>
          <p:spPr bwMode="auto">
            <a:xfrm flipH="1" flipV="1">
              <a:off x="3244850" y="4648200"/>
              <a:ext cx="1285875" cy="1066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7" name="AutoShape 9"/>
            <p:cNvCxnSpPr>
              <a:cxnSpLocks noChangeShapeType="1"/>
            </p:cNvCxnSpPr>
            <p:nvPr/>
          </p:nvCxnSpPr>
          <p:spPr bwMode="auto">
            <a:xfrm flipV="1">
              <a:off x="1787525" y="4648200"/>
              <a:ext cx="1457325" cy="990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8" name="AutoShape 10"/>
            <p:cNvCxnSpPr>
              <a:cxnSpLocks noChangeShapeType="1"/>
            </p:cNvCxnSpPr>
            <p:nvPr/>
          </p:nvCxnSpPr>
          <p:spPr bwMode="auto">
            <a:xfrm>
              <a:off x="6148388" y="4625975"/>
              <a:ext cx="1049337" cy="1012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9" name="AutoShape 11"/>
            <p:cNvCxnSpPr>
              <a:cxnSpLocks noChangeShapeType="1"/>
            </p:cNvCxnSpPr>
            <p:nvPr/>
          </p:nvCxnSpPr>
          <p:spPr bwMode="auto">
            <a:xfrm flipV="1">
              <a:off x="5140325" y="4600575"/>
              <a:ext cx="1008063" cy="1038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700" name="Text Box 12"/>
            <p:cNvSpPr txBox="1">
              <a:spLocks noChangeArrowheads="1"/>
            </p:cNvSpPr>
            <p:nvPr/>
          </p:nvSpPr>
          <p:spPr bwMode="auto">
            <a:xfrm>
              <a:off x="6207125" y="4419600"/>
              <a:ext cx="809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grpSp>
          <p:nvGrpSpPr>
            <p:cNvPr id="114701" name="Group 13"/>
            <p:cNvGrpSpPr>
              <a:grpSpLocks/>
            </p:cNvGrpSpPr>
            <p:nvPr/>
          </p:nvGrpSpPr>
          <p:grpSpPr bwMode="auto">
            <a:xfrm>
              <a:off x="3082925" y="4022725"/>
              <a:ext cx="3300413" cy="396875"/>
              <a:chOff x="1872" y="2534"/>
              <a:chExt cx="2079" cy="250"/>
            </a:xfrm>
          </p:grpSpPr>
          <p:sp>
            <p:nvSpPr>
              <p:cNvPr id="114702" name="Text Box 14"/>
              <p:cNvSpPr txBox="1">
                <a:spLocks noChangeArrowheads="1"/>
              </p:cNvSpPr>
              <p:nvPr/>
            </p:nvSpPr>
            <p:spPr bwMode="auto">
              <a:xfrm>
                <a:off x="1872" y="253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</a:rPr>
                  <a:t>Blue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14703" name="Text Box 15"/>
              <p:cNvSpPr txBox="1">
                <a:spLocks noChangeArrowheads="1"/>
              </p:cNvSpPr>
              <p:nvPr/>
            </p:nvSpPr>
            <p:spPr bwMode="auto">
              <a:xfrm>
                <a:off x="2880" y="2534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FF0066"/>
                    </a:solidFill>
                  </a:rPr>
                  <a:t>red</a:t>
                </a:r>
              </a:p>
            </p:txBody>
          </p:sp>
          <p:sp>
            <p:nvSpPr>
              <p:cNvPr id="114704" name="Text Box 16"/>
              <p:cNvSpPr txBox="1">
                <a:spLocks noChangeArrowheads="1"/>
              </p:cNvSpPr>
              <p:nvPr/>
            </p:nvSpPr>
            <p:spPr bwMode="auto">
              <a:xfrm>
                <a:off x="3456" y="2534"/>
                <a:ext cx="49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33CC33"/>
                    </a:solidFill>
                  </a:rPr>
                  <a:t>Green</a:t>
                </a:r>
              </a:p>
            </p:txBody>
          </p:sp>
        </p:grpSp>
        <p:sp>
          <p:nvSpPr>
            <p:cNvPr id="114705" name="Text Box 17"/>
            <p:cNvSpPr txBox="1">
              <a:spLocks noChangeArrowheads="1"/>
            </p:cNvSpPr>
            <p:nvPr/>
          </p:nvSpPr>
          <p:spPr bwMode="auto">
            <a:xfrm>
              <a:off x="2473325" y="4343400"/>
              <a:ext cx="809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4706" name="Text Box 18"/>
            <p:cNvSpPr txBox="1">
              <a:spLocks noChangeArrowheads="1"/>
            </p:cNvSpPr>
            <p:nvPr/>
          </p:nvSpPr>
          <p:spPr bwMode="auto">
            <a:xfrm>
              <a:off x="2625725" y="5181600"/>
              <a:ext cx="86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square</a:t>
              </a:r>
            </a:p>
          </p:txBody>
        </p:sp>
        <p:sp>
          <p:nvSpPr>
            <p:cNvPr id="114707" name="Text Box 19"/>
            <p:cNvSpPr txBox="1">
              <a:spLocks noChangeArrowheads="1"/>
            </p:cNvSpPr>
            <p:nvPr/>
          </p:nvSpPr>
          <p:spPr bwMode="auto">
            <a:xfrm>
              <a:off x="1939925" y="4648200"/>
              <a:ext cx="9350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triangle</a:t>
              </a:r>
            </a:p>
          </p:txBody>
        </p:sp>
        <p:sp>
          <p:nvSpPr>
            <p:cNvPr id="114708" name="Text Box 20"/>
            <p:cNvSpPr txBox="1">
              <a:spLocks noChangeArrowheads="1"/>
            </p:cNvSpPr>
            <p:nvPr/>
          </p:nvSpPr>
          <p:spPr bwMode="auto">
            <a:xfrm>
              <a:off x="3727450" y="4724400"/>
              <a:ext cx="7270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circle</a:t>
              </a:r>
            </a:p>
          </p:txBody>
        </p:sp>
        <p:sp>
          <p:nvSpPr>
            <p:cNvPr id="114709" name="Text Box 21"/>
            <p:cNvSpPr txBox="1">
              <a:spLocks noChangeArrowheads="1"/>
            </p:cNvSpPr>
            <p:nvPr/>
          </p:nvSpPr>
          <p:spPr bwMode="auto">
            <a:xfrm>
              <a:off x="6969125" y="4800600"/>
              <a:ext cx="7270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circle</a:t>
              </a:r>
            </a:p>
          </p:txBody>
        </p:sp>
        <p:sp>
          <p:nvSpPr>
            <p:cNvPr id="114710" name="Text Box 22"/>
            <p:cNvSpPr txBox="1">
              <a:spLocks noChangeArrowheads="1"/>
            </p:cNvSpPr>
            <p:nvPr/>
          </p:nvSpPr>
          <p:spPr bwMode="auto">
            <a:xfrm>
              <a:off x="4911725" y="4876800"/>
              <a:ext cx="86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square</a:t>
              </a:r>
            </a:p>
          </p:txBody>
        </p:sp>
        <p:cxnSp>
          <p:nvCxnSpPr>
            <p:cNvPr id="114711" name="AutoShape 23"/>
            <p:cNvCxnSpPr>
              <a:cxnSpLocks noChangeShapeType="1"/>
            </p:cNvCxnSpPr>
            <p:nvPr/>
          </p:nvCxnSpPr>
          <p:spPr bwMode="auto">
            <a:xfrm>
              <a:off x="3257550" y="4630738"/>
              <a:ext cx="206375" cy="1160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712" name="Text Box 24"/>
            <p:cNvSpPr txBox="1">
              <a:spLocks noChangeArrowheads="1"/>
            </p:cNvSpPr>
            <p:nvPr/>
          </p:nvSpPr>
          <p:spPr bwMode="auto">
            <a:xfrm>
              <a:off x="6892925" y="5622925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3" name="Text Box 25"/>
            <p:cNvSpPr txBox="1">
              <a:spLocks noChangeArrowheads="1"/>
            </p:cNvSpPr>
            <p:nvPr/>
          </p:nvSpPr>
          <p:spPr bwMode="auto">
            <a:xfrm>
              <a:off x="4987925" y="5562600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4" name="Text Box 26"/>
            <p:cNvSpPr txBox="1">
              <a:spLocks noChangeArrowheads="1"/>
            </p:cNvSpPr>
            <p:nvPr/>
          </p:nvSpPr>
          <p:spPr bwMode="auto">
            <a:xfrm>
              <a:off x="4302125" y="5715000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5" name="Text Box 27"/>
            <p:cNvSpPr txBox="1">
              <a:spLocks noChangeArrowheads="1"/>
            </p:cNvSpPr>
            <p:nvPr/>
          </p:nvSpPr>
          <p:spPr bwMode="auto">
            <a:xfrm>
              <a:off x="3235325" y="5775325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6" name="Text Box 28"/>
            <p:cNvSpPr txBox="1">
              <a:spLocks noChangeArrowheads="1"/>
            </p:cNvSpPr>
            <p:nvPr/>
          </p:nvSpPr>
          <p:spPr bwMode="auto">
            <a:xfrm>
              <a:off x="1558925" y="5638800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7" name="Text Box 29"/>
            <p:cNvSpPr txBox="1">
              <a:spLocks noChangeArrowheads="1"/>
            </p:cNvSpPr>
            <p:nvPr/>
          </p:nvSpPr>
          <p:spPr bwMode="auto">
            <a:xfrm>
              <a:off x="4606925" y="4495800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85800" y="1349725"/>
            <a:ext cx="76200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Relevant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makes sense to consider Recall and Precision together, or combine them into a single metric.</a:t>
            </a:r>
          </a:p>
          <a:p>
            <a:endParaRPr lang="en-US" dirty="0" smtClean="0"/>
          </a:p>
          <a:p>
            <a:r>
              <a:rPr lang="en-US" dirty="0" smtClean="0"/>
              <a:t>Recall-Precision Curve:</a:t>
            </a:r>
          </a:p>
          <a:p>
            <a:endParaRPr lang="en-US" dirty="0" smtClean="0"/>
          </a:p>
          <a:p>
            <a:r>
              <a:rPr lang="en-US" dirty="0" smtClean="0"/>
              <a:t>F-Measure: </a:t>
            </a:r>
          </a:p>
          <a:p>
            <a:pPr lvl="1"/>
            <a:r>
              <a:rPr lang="en-US" altLang="en-US" dirty="0" smtClean="0"/>
              <a:t>A measure that combines</a:t>
            </a:r>
          </a:p>
          <a:p>
            <a:pPr marL="457200" lvl="1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precision and recall is the</a:t>
            </a:r>
          </a:p>
          <a:p>
            <a:pPr marL="457200" lvl="1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  harmonic mean of precision and recall.</a:t>
            </a:r>
          </a:p>
          <a:p>
            <a:pPr marL="0" lvl="0" indent="0"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613231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029200"/>
            <a:ext cx="30194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Comparing Classifiers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Say we have two classifiers, </a:t>
            </a:r>
            <a:r>
              <a:rPr lang="en-US" i="1" dirty="0"/>
              <a:t>C1</a:t>
            </a:r>
            <a:r>
              <a:rPr lang="en-US" dirty="0"/>
              <a:t> and </a:t>
            </a:r>
            <a:r>
              <a:rPr lang="en-US" i="1" dirty="0"/>
              <a:t>C2</a:t>
            </a:r>
            <a:r>
              <a:rPr lang="en-US" dirty="0"/>
              <a:t>, and want to choose the best one to use for future predictions</a:t>
            </a:r>
          </a:p>
          <a:p>
            <a:pPr marL="0" indent="0">
              <a:buNone/>
            </a:pPr>
            <a:endParaRPr lang="en-US" sz="1950" dirty="0"/>
          </a:p>
          <a:p>
            <a:pPr marL="0" indent="0">
              <a:buNone/>
            </a:pPr>
            <a:r>
              <a:rPr lang="en-US" sz="1950" dirty="0"/>
              <a:t>Can we use training accuracy to choose between them?</a:t>
            </a:r>
          </a:p>
          <a:p>
            <a:r>
              <a:rPr lang="en-US" sz="1950" dirty="0"/>
              <a:t>No! </a:t>
            </a:r>
            <a:endParaRPr lang="en-US" sz="1950" dirty="0" smtClean="0"/>
          </a:p>
          <a:p>
            <a:endParaRPr lang="en-US" sz="1950" dirty="0"/>
          </a:p>
          <a:p>
            <a:r>
              <a:rPr lang="en-US" sz="1950" dirty="0" smtClean="0"/>
              <a:t>What about accuracy on test data?</a:t>
            </a:r>
          </a:p>
          <a:p>
            <a:endParaRPr lang="en-US" sz="19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6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N-fold cross validation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a single test-training split: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Split data into N equal-sized parts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Train and test N different classifiers</a:t>
            </a:r>
          </a:p>
          <a:p>
            <a:r>
              <a:rPr lang="en-US" dirty="0" smtClean="0"/>
              <a:t>Report average accuracy and standard deviation of the accuracy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56568" y="2602831"/>
            <a:ext cx="7954032" cy="521369"/>
            <a:chOff x="-2298722" y="1724526"/>
            <a:chExt cx="9167490" cy="521369"/>
          </a:xfrm>
        </p:grpSpPr>
        <p:grpSp>
          <p:nvGrpSpPr>
            <p:cNvPr id="7" name="Group 6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407500" y="1640512"/>
            <a:ext cx="3231300" cy="451073"/>
            <a:chOff x="-2002065" y="1463841"/>
            <a:chExt cx="3475788" cy="521373"/>
          </a:xfrm>
        </p:grpSpPr>
        <p:sp>
          <p:nvSpPr>
            <p:cNvPr id="38" name="Rectangle 37"/>
            <p:cNvSpPr/>
            <p:nvPr/>
          </p:nvSpPr>
          <p:spPr>
            <a:xfrm>
              <a:off x="-2002065" y="1463844"/>
              <a:ext cx="2764066" cy="521370"/>
            </a:xfrm>
            <a:prstGeom prst="rect">
              <a:avLst/>
            </a:prstGeom>
            <a:solidFill>
              <a:srgbClr val="FFEA99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train</a:t>
              </a:r>
              <a:endParaRPr lang="en-US" sz="20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8915" y="1463841"/>
              <a:ext cx="694808" cy="521369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9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Evaluation: significance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two different classifiers, A and B</a:t>
            </a:r>
          </a:p>
          <a:p>
            <a:r>
              <a:rPr lang="en-US" dirty="0" smtClean="0"/>
              <a:t>You train and test them on the same data set using N-fold cross-validation</a:t>
            </a:r>
          </a:p>
          <a:p>
            <a:r>
              <a:rPr lang="en-US" dirty="0" smtClean="0"/>
              <a:t>For the </a:t>
            </a:r>
            <a:r>
              <a:rPr lang="en-US" dirty="0" smtClean="0">
                <a:solidFill>
                  <a:srgbClr val="FF9900"/>
                </a:solidFill>
              </a:rPr>
              <a:t>n-</a:t>
            </a:r>
            <a:r>
              <a:rPr lang="en-US" dirty="0" err="1" smtClean="0">
                <a:solidFill>
                  <a:srgbClr val="FF9900"/>
                </a:solidFill>
              </a:rPr>
              <a:t>th</a:t>
            </a:r>
            <a:r>
              <a:rPr lang="en-US" dirty="0" smtClean="0"/>
              <a:t> fold: </a:t>
            </a:r>
            <a:br>
              <a:rPr lang="en-US" dirty="0" smtClean="0"/>
            </a:br>
            <a:r>
              <a:rPr lang="en-US" dirty="0" smtClean="0"/>
              <a:t>		accuracy(A, n), accuracy(B, n)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>
                <a:solidFill>
                  <a:srgbClr val="FF9900"/>
                </a:solidFill>
                <a:latin typeface="Calibri"/>
              </a:rPr>
              <a:t>p</a:t>
            </a:r>
            <a:r>
              <a:rPr lang="en-US" baseline="-25000" dirty="0" err="1" smtClean="0">
                <a:solidFill>
                  <a:srgbClr val="FF9900"/>
                </a:solidFill>
                <a:latin typeface="Calibri"/>
              </a:rPr>
              <a:t>n</a:t>
            </a:r>
            <a:r>
              <a:rPr lang="en-US" dirty="0" smtClean="0"/>
              <a:t> = accuracy(A, n) - accuracy(B, n)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Is the difference between A and B’s accuracies significant?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0368" y="4279231"/>
            <a:ext cx="7954032" cy="521369"/>
            <a:chOff x="-2298722" y="1724526"/>
            <a:chExt cx="9167490" cy="521369"/>
          </a:xfrm>
        </p:grpSpPr>
        <p:grpSp>
          <p:nvGrpSpPr>
            <p:cNvPr id="10" name="Group 9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56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want to show that </a:t>
            </a:r>
            <a:r>
              <a:rPr lang="en-US" dirty="0" smtClean="0">
                <a:solidFill>
                  <a:srgbClr val="FF9900"/>
                </a:solidFill>
              </a:rPr>
              <a:t>hypothesis H </a:t>
            </a:r>
            <a:r>
              <a:rPr lang="en-US" dirty="0">
                <a:solidFill>
                  <a:srgbClr val="FF9900"/>
                </a:solidFill>
              </a:rPr>
              <a:t>is </a:t>
            </a:r>
            <a:r>
              <a:rPr lang="en-US" dirty="0" smtClean="0">
                <a:solidFill>
                  <a:srgbClr val="FF9900"/>
                </a:solidFill>
              </a:rPr>
              <a:t>true</a:t>
            </a:r>
            <a:r>
              <a:rPr lang="en-US" dirty="0" smtClean="0"/>
              <a:t>, based on your data  </a:t>
            </a:r>
          </a:p>
          <a:p>
            <a:pPr lvl="1"/>
            <a:r>
              <a:rPr lang="en-US" sz="1800" dirty="0" smtClean="0"/>
              <a:t>(e.g.  H  = “classifier A and B are different”) </a:t>
            </a:r>
            <a:endParaRPr lang="en-US" sz="1800" dirty="0"/>
          </a:p>
          <a:p>
            <a:r>
              <a:rPr lang="en-US" dirty="0" smtClean="0"/>
              <a:t>Define a </a:t>
            </a:r>
            <a:r>
              <a:rPr lang="en-US" dirty="0" smtClean="0">
                <a:solidFill>
                  <a:srgbClr val="FF9900"/>
                </a:solidFill>
              </a:rPr>
              <a:t>null hypothesis H</a:t>
            </a:r>
            <a:r>
              <a:rPr lang="en-US" baseline="-25000" dirty="0" smtClean="0">
                <a:solidFill>
                  <a:srgbClr val="FF9900"/>
                </a:solidFill>
              </a:rPr>
              <a:t>0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</a:p>
          <a:p>
            <a:pPr lvl="1"/>
            <a:r>
              <a:rPr lang="en-US" sz="1800" dirty="0" smtClean="0"/>
              <a:t>(</a:t>
            </a:r>
            <a:r>
              <a:rPr lang="en-US" sz="1800" dirty="0"/>
              <a:t>H</a:t>
            </a:r>
            <a:r>
              <a:rPr lang="en-US" sz="1800" baseline="-25000" dirty="0"/>
              <a:t>0</a:t>
            </a:r>
            <a:r>
              <a:rPr lang="en-US" sz="1800" dirty="0"/>
              <a:t> </a:t>
            </a:r>
            <a:r>
              <a:rPr lang="en-US" sz="1800" dirty="0" smtClean="0"/>
              <a:t> is the contrary of what you want to show)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H</a:t>
            </a:r>
            <a:r>
              <a:rPr lang="en-US" baseline="-25000" dirty="0" smtClean="0">
                <a:solidFill>
                  <a:srgbClr val="FF9900"/>
                </a:solidFill>
              </a:rPr>
              <a:t>0</a:t>
            </a:r>
            <a:r>
              <a:rPr lang="en-US" dirty="0" smtClean="0">
                <a:solidFill>
                  <a:srgbClr val="FF9900"/>
                </a:solidFill>
              </a:rPr>
              <a:t> defines a distribution </a:t>
            </a:r>
            <a:r>
              <a:rPr lang="en-US" dirty="0">
                <a:solidFill>
                  <a:srgbClr val="FF9900"/>
                </a:solidFill>
              </a:rPr>
              <a:t>P</a:t>
            </a:r>
            <a:r>
              <a:rPr lang="en-US" dirty="0" smtClean="0">
                <a:solidFill>
                  <a:srgbClr val="FF9900"/>
                </a:solidFill>
              </a:rPr>
              <a:t>(</a:t>
            </a:r>
            <a:r>
              <a:rPr lang="en-US" i="1" dirty="0" smtClean="0">
                <a:solidFill>
                  <a:srgbClr val="FF9900"/>
                </a:solidFill>
              </a:rPr>
              <a:t>m </a:t>
            </a:r>
            <a:r>
              <a:rPr lang="en-US" i="1" dirty="0">
                <a:solidFill>
                  <a:srgbClr val="FF9900"/>
                </a:solidFill>
              </a:rPr>
              <a:t>|</a:t>
            </a:r>
            <a:r>
              <a:rPr lang="en-US" dirty="0">
                <a:solidFill>
                  <a:srgbClr val="FF9900"/>
                </a:solidFill>
              </a:rPr>
              <a:t>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 smtClean="0">
                <a:solidFill>
                  <a:srgbClr val="FF9900"/>
                </a:solidFill>
              </a:rPr>
              <a:t>) </a:t>
            </a:r>
            <a:r>
              <a:rPr lang="en-US" dirty="0" smtClean="0"/>
              <a:t>over some statistic</a:t>
            </a:r>
          </a:p>
          <a:p>
            <a:pPr lvl="1"/>
            <a:r>
              <a:rPr lang="en-US" dirty="0" smtClean="0"/>
              <a:t>e.g. a distribution over the difference in accuracy between A and B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Can you refute (reject) H</a:t>
            </a:r>
            <a:r>
              <a:rPr lang="en-US" baseline="-25000" dirty="0" smtClean="0">
                <a:solidFill>
                  <a:srgbClr val="FF9900"/>
                </a:solidFill>
              </a:rPr>
              <a:t>0</a:t>
            </a:r>
            <a:r>
              <a:rPr lang="en-US" dirty="0" smtClean="0">
                <a:solidFill>
                  <a:srgbClr val="FF9900"/>
                </a:solidFill>
              </a:rPr>
              <a:t>?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Rejecting H</a:t>
            </a:r>
            <a:r>
              <a:rPr lang="en-US" baseline="-25000" smtClean="0"/>
              <a:t>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 defines a distribution P(</a:t>
            </a:r>
            <a:r>
              <a:rPr lang="en-US" i="1" dirty="0" smtClean="0">
                <a:solidFill>
                  <a:schemeClr val="tx1"/>
                </a:solidFill>
              </a:rPr>
              <a:t>M |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) over some statistic </a:t>
            </a:r>
            <a:r>
              <a:rPr lang="en-US" i="1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smtClean="0"/>
              <a:t>(e.g. </a:t>
            </a:r>
            <a:r>
              <a:rPr lang="en-US" i="1" dirty="0" smtClean="0"/>
              <a:t>M=</a:t>
            </a:r>
            <a:r>
              <a:rPr lang="en-US" dirty="0" smtClean="0"/>
              <a:t> the difference in accuracy between A and B)</a:t>
            </a:r>
            <a:endParaRPr lang="en-US" sz="1400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Select a significance value S </a:t>
            </a:r>
          </a:p>
          <a:p>
            <a:pPr lvl="1"/>
            <a:r>
              <a:rPr lang="en-US" dirty="0" smtClean="0"/>
              <a:t>(e.g. 0.05, 0.01, etc.)</a:t>
            </a:r>
          </a:p>
          <a:p>
            <a:pPr lvl="1"/>
            <a:r>
              <a:rPr lang="en-US" dirty="0" smtClean="0"/>
              <a:t>You can only reject H</a:t>
            </a:r>
            <a:r>
              <a:rPr lang="en-US" baseline="-25000" dirty="0" smtClean="0"/>
              <a:t>0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000000"/>
                </a:solidFill>
              </a:rPr>
              <a:t>P(</a:t>
            </a:r>
            <a:r>
              <a:rPr lang="en-US" i="1" dirty="0" smtClean="0">
                <a:solidFill>
                  <a:srgbClr val="000000"/>
                </a:solidFill>
              </a:rPr>
              <a:t>m |</a:t>
            </a:r>
            <a:r>
              <a:rPr lang="en-US" dirty="0" smtClean="0">
                <a:solidFill>
                  <a:srgbClr val="000000"/>
                </a:solidFill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) ≤ S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Compute the test statistic </a:t>
            </a:r>
            <a:r>
              <a:rPr lang="en-US" i="1" dirty="0" smtClean="0">
                <a:solidFill>
                  <a:schemeClr val="tx1"/>
                </a:solidFill>
              </a:rPr>
              <a:t>m </a:t>
            </a:r>
            <a:r>
              <a:rPr lang="en-US" dirty="0" smtClean="0">
                <a:solidFill>
                  <a:schemeClr val="tx1"/>
                </a:solidFill>
              </a:rPr>
              <a:t>from your data</a:t>
            </a:r>
          </a:p>
          <a:p>
            <a:pPr lvl="1"/>
            <a:r>
              <a:rPr lang="en-US" dirty="0" smtClean="0"/>
              <a:t>e.g. the average difference in accuracy over your N folds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Compute P(</a:t>
            </a:r>
            <a:r>
              <a:rPr lang="en-US" i="1" dirty="0" smtClean="0">
                <a:solidFill>
                  <a:schemeClr val="tx1"/>
                </a:solidFill>
              </a:rPr>
              <a:t>m |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Refute 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 with </a:t>
            </a:r>
            <a:r>
              <a:rPr lang="en-US" i="1" dirty="0" smtClean="0">
                <a:solidFill>
                  <a:schemeClr val="tx1"/>
                </a:solidFill>
              </a:rPr>
              <a:t>p </a:t>
            </a:r>
            <a:r>
              <a:rPr lang="en-US" dirty="0" smtClean="0">
                <a:solidFill>
                  <a:schemeClr val="tx1"/>
                </a:solidFill>
              </a:rPr>
              <a:t>≤ S if P(</a:t>
            </a:r>
            <a:r>
              <a:rPr lang="en-US" i="1" dirty="0" smtClean="0">
                <a:solidFill>
                  <a:schemeClr val="tx1"/>
                </a:solidFill>
              </a:rPr>
              <a:t>m |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) ≤ 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t-test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Null hypothesis (H</a:t>
            </a:r>
            <a:r>
              <a:rPr lang="en-US" baseline="-25000" dirty="0" smtClean="0">
                <a:solidFill>
                  <a:schemeClr val="accent6"/>
                </a:solidFill>
              </a:rPr>
              <a:t>0</a:t>
            </a:r>
            <a:r>
              <a:rPr lang="en-US" dirty="0" smtClean="0">
                <a:solidFill>
                  <a:schemeClr val="accent6"/>
                </a:solidFill>
              </a:rPr>
              <a:t>; to be refuted): </a:t>
            </a:r>
          </a:p>
          <a:p>
            <a:pPr lvl="1"/>
            <a:r>
              <a:rPr lang="en-US" dirty="0" smtClean="0"/>
              <a:t>There is no difference between A and B, i.e. </a:t>
            </a:r>
            <a:r>
              <a:rPr lang="en-US" dirty="0"/>
              <a:t>t</a:t>
            </a:r>
            <a:r>
              <a:rPr lang="en-US" dirty="0" smtClean="0"/>
              <a:t>he expected accuracies of A and B are the same </a:t>
            </a:r>
          </a:p>
          <a:p>
            <a:r>
              <a:rPr lang="en-US" dirty="0" smtClean="0"/>
              <a:t>That is, the expected difference (over all possible data sets) between their accuracies is 0:</a:t>
            </a: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FF9900"/>
                </a:solidFill>
              </a:rPr>
              <a:t>H</a:t>
            </a:r>
            <a:r>
              <a:rPr lang="en-US" sz="2400" baseline="-25000" dirty="0" smtClean="0">
                <a:solidFill>
                  <a:srgbClr val="FF9900"/>
                </a:solidFill>
              </a:rPr>
              <a:t>0</a:t>
            </a:r>
            <a:r>
              <a:rPr lang="en-US" sz="2400" dirty="0" smtClean="0">
                <a:solidFill>
                  <a:srgbClr val="FF9900"/>
                </a:solidFill>
              </a:rPr>
              <a:t>: </a:t>
            </a:r>
            <a:r>
              <a:rPr lang="en-US" sz="2400" i="1" dirty="0" smtClean="0">
                <a:solidFill>
                  <a:srgbClr val="FF9900"/>
                </a:solidFill>
              </a:rPr>
              <a:t>E</a:t>
            </a:r>
            <a:r>
              <a:rPr lang="en-US" sz="2400" dirty="0" smtClean="0">
                <a:solidFill>
                  <a:srgbClr val="FF9900"/>
                </a:solidFill>
              </a:rPr>
              <a:t>[</a:t>
            </a:r>
            <a:r>
              <a:rPr lang="en-US" sz="2400" i="1" dirty="0" err="1" smtClean="0">
                <a:solidFill>
                  <a:srgbClr val="FF9900"/>
                </a:solidFill>
              </a:rPr>
              <a:t>p</a:t>
            </a:r>
            <a:r>
              <a:rPr lang="en-US" sz="2400" i="1" baseline="-25000" dirty="0" err="1" smtClean="0">
                <a:solidFill>
                  <a:srgbClr val="FF9900"/>
                </a:solidFill>
              </a:rPr>
              <a:t>D</a:t>
            </a:r>
            <a:r>
              <a:rPr lang="en-US" sz="2400" dirty="0" smtClean="0">
                <a:solidFill>
                  <a:srgbClr val="FF9900"/>
                </a:solidFill>
              </a:rPr>
              <a:t>]  = 0</a:t>
            </a:r>
          </a:p>
          <a:p>
            <a:pPr marL="0" indent="-400050"/>
            <a:r>
              <a:rPr lang="en-US" dirty="0" smtClean="0">
                <a:solidFill>
                  <a:srgbClr val="000000"/>
                </a:solidFill>
              </a:rPr>
              <a:t>We don’t know the true </a:t>
            </a:r>
            <a:r>
              <a:rPr lang="en-US" i="1" dirty="0" smtClean="0">
                <a:solidFill>
                  <a:srgbClr val="FF9900"/>
                </a:solidFill>
              </a:rPr>
              <a:t>E</a:t>
            </a:r>
            <a:r>
              <a:rPr lang="en-US" dirty="0" smtClean="0">
                <a:solidFill>
                  <a:srgbClr val="FF9900"/>
                </a:solidFill>
              </a:rPr>
              <a:t>[</a:t>
            </a:r>
            <a:r>
              <a:rPr lang="en-US" i="1" dirty="0" err="1">
                <a:solidFill>
                  <a:srgbClr val="FF9900"/>
                </a:solidFill>
              </a:rPr>
              <a:t>p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r>
              <a:rPr lang="en-US" dirty="0" smtClean="0">
                <a:solidFill>
                  <a:srgbClr val="FF9900"/>
                </a:solidFill>
              </a:rPr>
              <a:t>]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0" indent="-400050"/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i="1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fold cross-validation gives us </a:t>
            </a:r>
            <a:r>
              <a:rPr lang="en-US" i="1" dirty="0" smtClean="0">
                <a:solidFill>
                  <a:srgbClr val="000000"/>
                </a:solidFill>
              </a:rPr>
              <a:t>N </a:t>
            </a:r>
            <a:r>
              <a:rPr lang="en-US" dirty="0" smtClean="0">
                <a:solidFill>
                  <a:srgbClr val="000000"/>
                </a:solidFill>
              </a:rPr>
              <a:t>samples of </a:t>
            </a:r>
            <a:r>
              <a:rPr lang="en-US" i="1" dirty="0" err="1">
                <a:solidFill>
                  <a:srgbClr val="FF9900"/>
                </a:solidFill>
              </a:rPr>
              <a:t>p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t-test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Null hypothesis </a:t>
            </a:r>
            <a:r>
              <a:rPr lang="en-US" sz="2400" dirty="0" smtClean="0">
                <a:solidFill>
                  <a:srgbClr val="FF9900"/>
                </a:solidFill>
              </a:rPr>
              <a:t>H</a:t>
            </a:r>
            <a:r>
              <a:rPr lang="en-US" sz="2400" baseline="-25000" dirty="0" smtClean="0">
                <a:solidFill>
                  <a:srgbClr val="FF9900"/>
                </a:solidFill>
              </a:rPr>
              <a:t>0</a:t>
            </a:r>
            <a:r>
              <a:rPr lang="en-US" sz="2400" dirty="0" smtClean="0">
                <a:solidFill>
                  <a:srgbClr val="FF9900"/>
                </a:solidFill>
              </a:rPr>
              <a:t>: </a:t>
            </a:r>
            <a:r>
              <a:rPr lang="en-US" sz="2400" i="1" dirty="0" smtClean="0">
                <a:solidFill>
                  <a:srgbClr val="FF9900"/>
                </a:solidFill>
              </a:rPr>
              <a:t>E</a:t>
            </a:r>
            <a:r>
              <a:rPr lang="en-US" sz="2400" dirty="0" smtClean="0">
                <a:solidFill>
                  <a:srgbClr val="FF9900"/>
                </a:solidFill>
              </a:rPr>
              <a:t>[</a:t>
            </a:r>
            <a:r>
              <a:rPr lang="en-US" sz="2400" i="1" dirty="0" err="1" smtClean="0">
                <a:solidFill>
                  <a:srgbClr val="FF9900"/>
                </a:solidFill>
              </a:rPr>
              <a:t>diff</a:t>
            </a:r>
            <a:r>
              <a:rPr lang="en-US" sz="2400" i="1" baseline="-25000" dirty="0" err="1" smtClean="0">
                <a:solidFill>
                  <a:srgbClr val="FF9900"/>
                </a:solidFill>
              </a:rPr>
              <a:t>D</a:t>
            </a:r>
            <a:r>
              <a:rPr lang="en-US" sz="2400" dirty="0" smtClean="0">
                <a:solidFill>
                  <a:srgbClr val="FF9900"/>
                </a:solidFill>
              </a:rPr>
              <a:t>]  = μ = 0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m: </a:t>
            </a:r>
            <a:r>
              <a:rPr lang="en-US" sz="2400" dirty="0" smtClean="0">
                <a:solidFill>
                  <a:srgbClr val="000000"/>
                </a:solidFill>
              </a:rPr>
              <a:t>our estimate of </a:t>
            </a:r>
            <a:r>
              <a:rPr lang="en-US" sz="2400" dirty="0" smtClean="0">
                <a:solidFill>
                  <a:srgbClr val="FF99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based on </a:t>
            </a:r>
            <a:r>
              <a:rPr lang="en-US" sz="2400" i="1" dirty="0">
                <a:solidFill>
                  <a:srgbClr val="000000"/>
                </a:solidFill>
              </a:rPr>
              <a:t>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samples </a:t>
            </a:r>
            <a:r>
              <a:rPr lang="en-US" sz="2400" dirty="0" smtClean="0">
                <a:solidFill>
                  <a:srgbClr val="000000"/>
                </a:solidFill>
              </a:rPr>
              <a:t>of </a:t>
            </a:r>
            <a:r>
              <a:rPr lang="en-US" i="1" dirty="0" err="1">
                <a:solidFill>
                  <a:srgbClr val="FF9900"/>
                </a:solidFill>
              </a:rPr>
              <a:t>diff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endParaRPr lang="en-US" i="1" baseline="-25000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	m = 1/N </a:t>
            </a:r>
            <a:r>
              <a:rPr lang="en-US" sz="2400" dirty="0" smtClean="0">
                <a:solidFill>
                  <a:srgbClr val="000000"/>
                </a:solidFill>
                <a:latin typeface="Symbol"/>
                <a:sym typeface="Symbol"/>
              </a:rPr>
              <a:t></a:t>
            </a:r>
            <a:r>
              <a:rPr lang="en-US" sz="2400" i="1" baseline="-25000" dirty="0" smtClean="0">
                <a:solidFill>
                  <a:srgbClr val="000000"/>
                </a:solidFill>
                <a:latin typeface="+mj-lt"/>
                <a:sym typeface="Symbol"/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diff</a:t>
            </a:r>
            <a:r>
              <a:rPr lang="en-US" sz="2400" baseline="-25000" dirty="0" err="1" smtClean="0">
                <a:solidFill>
                  <a:srgbClr val="000000"/>
                </a:solidFill>
                <a:latin typeface="Calibri"/>
              </a:rPr>
              <a:t>n</a:t>
            </a:r>
            <a:endParaRPr lang="en-US" i="1" baseline="-25000" dirty="0">
              <a:solidFill>
                <a:srgbClr val="C00000"/>
              </a:solidFill>
            </a:endParaRPr>
          </a:p>
          <a:p>
            <a:pPr marL="0" indent="-400050"/>
            <a:r>
              <a:rPr lang="en-US" dirty="0" smtClean="0"/>
              <a:t>The estimated variance S</a:t>
            </a:r>
            <a:r>
              <a:rPr lang="en-US" baseline="30000" dirty="0" smtClean="0"/>
              <a:t>2</a:t>
            </a:r>
            <a:r>
              <a:rPr lang="en-US" dirty="0" smtClean="0"/>
              <a:t>:  </a:t>
            </a:r>
          </a:p>
          <a:p>
            <a:pPr marL="0" lvl="2" indent="0">
              <a:buClrTx/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		S</a:t>
            </a:r>
            <a:r>
              <a:rPr lang="en-US" baseline="30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1</a:t>
            </a:r>
            <a:r>
              <a:rPr lang="en-US" dirty="0" smtClean="0">
                <a:solidFill>
                  <a:srgbClr val="000000"/>
                </a:solidFill>
              </a:rPr>
              <a:t>/(N-1) </a:t>
            </a:r>
            <a:r>
              <a:rPr lang="en-US" dirty="0" smtClean="0">
                <a:solidFill>
                  <a:srgbClr val="000000"/>
                </a:solidFill>
                <a:latin typeface="Symbol"/>
                <a:sym typeface="Symbol"/>
              </a:rPr>
              <a:t></a:t>
            </a:r>
            <a:r>
              <a:rPr lang="en-US" i="1" baseline="-25000" dirty="0" smtClean="0">
                <a:solidFill>
                  <a:srgbClr val="000000"/>
                </a:solidFill>
                <a:sym typeface="Symbol"/>
              </a:rPr>
              <a:t>1,N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diff</a:t>
            </a:r>
            <a:r>
              <a:rPr lang="en-US" baseline="-25000" dirty="0" err="1" smtClean="0">
                <a:solidFill>
                  <a:srgbClr val="000000"/>
                </a:solidFill>
                <a:latin typeface="Calibri"/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m)</a:t>
            </a:r>
            <a:r>
              <a:rPr lang="en-US" i="1" baseline="1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i="1" baseline="-25000" dirty="0">
              <a:solidFill>
                <a:srgbClr val="C00000"/>
              </a:solidFill>
            </a:endParaRPr>
          </a:p>
          <a:p>
            <a:pPr marL="0" indent="-400050"/>
            <a:r>
              <a:rPr lang="en-US" dirty="0" smtClean="0">
                <a:solidFill>
                  <a:srgbClr val="FF9900"/>
                </a:solidFill>
              </a:rPr>
              <a:t>Accept Null hypothesis </a:t>
            </a:r>
            <a:r>
              <a:rPr lang="en-US" dirty="0" smtClean="0"/>
              <a:t>at significance level </a:t>
            </a:r>
            <a:r>
              <a:rPr lang="en-US" i="1" dirty="0" smtClean="0"/>
              <a:t>a</a:t>
            </a:r>
            <a:r>
              <a:rPr lang="en-US" dirty="0" smtClean="0"/>
              <a:t> if the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FF9900"/>
                </a:solidFill>
              </a:rPr>
              <a:t>following statistic </a:t>
            </a:r>
            <a:r>
              <a:rPr lang="en-US" dirty="0" smtClean="0"/>
              <a:t>lies in (-t</a:t>
            </a:r>
            <a:r>
              <a:rPr lang="en-US" i="1" baseline="-25000" dirty="0" smtClean="0"/>
              <a:t>a</a:t>
            </a:r>
            <a:r>
              <a:rPr lang="en-US" baseline="-25000" dirty="0" smtClean="0"/>
              <a:t>/2, N-1</a:t>
            </a:r>
            <a:r>
              <a:rPr lang="en-US" dirty="0" smtClean="0"/>
              <a:t>, +t</a:t>
            </a:r>
            <a:r>
              <a:rPr lang="en-US" i="1" baseline="-25000" dirty="0" smtClean="0"/>
              <a:t>a</a:t>
            </a:r>
            <a:r>
              <a:rPr lang="en-US" baseline="-25000" dirty="0"/>
              <a:t>/2, N-1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87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886200" y="5029200"/>
          <a:ext cx="1879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1879600" imgH="977900" progId="Equation.3">
                  <p:embed/>
                </p:oleObj>
              </mc:Choice>
              <mc:Fallback>
                <p:oleObj name="Equation" r:id="rId3" imgW="1879600" imgH="977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5029200"/>
                        <a:ext cx="18796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5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Hypothesis </a:t>
            </a:r>
            <a:r>
              <a:rPr lang="en-US" dirty="0"/>
              <a:t>Space: </a:t>
            </a:r>
            <a:endParaRPr lang="en-US" dirty="0" smtClean="0"/>
          </a:p>
          <a:p>
            <a:pPr lvl="1"/>
            <a:r>
              <a:rPr lang="en-US" dirty="0" smtClean="0"/>
              <a:t>Variable </a:t>
            </a:r>
            <a:r>
              <a:rPr lang="en-US" dirty="0"/>
              <a:t>size (contains all functions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Deterministic</a:t>
            </a:r>
            <a:r>
              <a:rPr lang="en-US" dirty="0"/>
              <a:t>;  Discrete and Continuous attributes </a:t>
            </a:r>
          </a:p>
          <a:p>
            <a:r>
              <a:rPr lang="en-US" dirty="0" smtClean="0"/>
              <a:t>Search Algorithm</a:t>
            </a:r>
          </a:p>
          <a:p>
            <a:pPr lvl="1"/>
            <a:r>
              <a:rPr lang="en-US" dirty="0" smtClean="0"/>
              <a:t>ID3 </a:t>
            </a:r>
            <a:r>
              <a:rPr lang="en-US" dirty="0"/>
              <a:t>- </a:t>
            </a:r>
            <a:r>
              <a:rPr lang="en-US" dirty="0" smtClean="0"/>
              <a:t>batch</a:t>
            </a:r>
          </a:p>
          <a:p>
            <a:pPr lvl="1"/>
            <a:r>
              <a:rPr lang="en-US" dirty="0" smtClean="0"/>
              <a:t>Extensions</a:t>
            </a:r>
            <a:r>
              <a:rPr lang="en-US" dirty="0"/>
              <a:t>: missing </a:t>
            </a:r>
            <a:r>
              <a:rPr lang="en-US" dirty="0" smtClean="0"/>
              <a:t>values</a:t>
            </a:r>
            <a:endParaRPr lang="en-US" dirty="0"/>
          </a:p>
          <a:p>
            <a:r>
              <a:rPr lang="en-US" dirty="0" smtClean="0"/>
              <a:t>Issues</a:t>
            </a:r>
            <a:r>
              <a:rPr lang="en-US" dirty="0"/>
              <a:t>: 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</a:t>
            </a:r>
            <a:r>
              <a:rPr lang="en-US" dirty="0" smtClean="0"/>
              <a:t>goal?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to </a:t>
            </a:r>
            <a:r>
              <a:rPr lang="en-US" dirty="0" smtClean="0"/>
              <a:t>stop? </a:t>
            </a:r>
            <a:r>
              <a:rPr lang="en-US" dirty="0"/>
              <a:t>How to guarantee good </a:t>
            </a:r>
            <a:r>
              <a:rPr lang="en-US" dirty="0" smtClean="0"/>
              <a:t>generalization?</a:t>
            </a:r>
            <a:endParaRPr lang="en-US" dirty="0"/>
          </a:p>
          <a:p>
            <a:r>
              <a:rPr lang="en-US" dirty="0" smtClean="0"/>
              <a:t>Did </a:t>
            </a:r>
            <a:r>
              <a:rPr lang="en-US" dirty="0"/>
              <a:t>not address: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are we </a:t>
            </a:r>
            <a:r>
              <a:rPr lang="en-US" dirty="0" smtClean="0"/>
              <a:t>doing? </a:t>
            </a:r>
            <a:r>
              <a:rPr lang="en-US" dirty="0"/>
              <a:t>(Correctness-wise, Complexity-wise)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is a discrete category. Real valued outputs are possible (regression trees)</a:t>
            </a:r>
          </a:p>
          <a:p>
            <a:r>
              <a:rPr lang="en-US" dirty="0" smtClean="0"/>
              <a:t>There are efficient algorithms for processing large amounts of data (but not too many features)</a:t>
            </a:r>
          </a:p>
          <a:p>
            <a:r>
              <a:rPr lang="en-US" dirty="0" smtClean="0"/>
              <a:t>There are methods for handling </a:t>
            </a:r>
            <a:r>
              <a:rPr lang="en-US" b="1" dirty="0" smtClean="0"/>
              <a:t>noisy data </a:t>
            </a:r>
            <a:r>
              <a:rPr lang="en-US" dirty="0" smtClean="0"/>
              <a:t>(classification noise and attribute noise) and for handling missing attribute values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3927475"/>
            <a:ext cx="2184400" cy="1558925"/>
          </a:xfrm>
        </p:spPr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16766" name="Group 30"/>
          <p:cNvGrpSpPr>
            <a:grpSpLocks/>
          </p:cNvGrpSpPr>
          <p:nvPr/>
        </p:nvGrpSpPr>
        <p:grpSpPr bwMode="auto">
          <a:xfrm>
            <a:off x="1981200" y="4114800"/>
            <a:ext cx="5791200" cy="2371734"/>
            <a:chOff x="912" y="2153"/>
            <a:chExt cx="3866" cy="1735"/>
          </a:xfrm>
        </p:grpSpPr>
        <p:sp>
          <p:nvSpPr>
            <p:cNvPr id="116740" name="Text Box 4"/>
            <p:cNvSpPr txBox="1">
              <a:spLocks noChangeArrowheads="1"/>
            </p:cNvSpPr>
            <p:nvPr/>
          </p:nvSpPr>
          <p:spPr bwMode="auto">
            <a:xfrm>
              <a:off x="2529" y="2153"/>
              <a:ext cx="4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Color </a:t>
              </a:r>
            </a:p>
          </p:txBody>
        </p:sp>
        <p:cxnSp>
          <p:nvCxnSpPr>
            <p:cNvPr id="116741" name="AutoShape 5"/>
            <p:cNvCxnSpPr>
              <a:cxnSpLocks noChangeShapeType="1"/>
              <a:stCxn id="116740" idx="2"/>
            </p:cNvCxnSpPr>
            <p:nvPr/>
          </p:nvCxnSpPr>
          <p:spPr bwMode="auto">
            <a:xfrm>
              <a:off x="2776" y="2403"/>
              <a:ext cx="1040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2" name="AutoShape 6"/>
            <p:cNvCxnSpPr>
              <a:cxnSpLocks noChangeShapeType="1"/>
              <a:stCxn id="116740" idx="2"/>
            </p:cNvCxnSpPr>
            <p:nvPr/>
          </p:nvCxnSpPr>
          <p:spPr bwMode="auto">
            <a:xfrm>
              <a:off x="2776" y="2403"/>
              <a:ext cx="82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3" name="AutoShape 7"/>
            <p:cNvCxnSpPr>
              <a:cxnSpLocks noChangeShapeType="1"/>
              <a:stCxn id="116740" idx="2"/>
            </p:cNvCxnSpPr>
            <p:nvPr/>
          </p:nvCxnSpPr>
          <p:spPr bwMode="auto">
            <a:xfrm flipH="1">
              <a:off x="1963" y="2403"/>
              <a:ext cx="813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4" name="AutoShape 8"/>
            <p:cNvCxnSpPr>
              <a:cxnSpLocks noChangeShapeType="1"/>
            </p:cNvCxnSpPr>
            <p:nvPr/>
          </p:nvCxnSpPr>
          <p:spPr bwMode="auto">
            <a:xfrm flipH="1" flipV="1">
              <a:off x="1974" y="2928"/>
              <a:ext cx="81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5" name="AutoShape 9"/>
            <p:cNvCxnSpPr>
              <a:cxnSpLocks noChangeShapeType="1"/>
            </p:cNvCxnSpPr>
            <p:nvPr/>
          </p:nvCxnSpPr>
          <p:spPr bwMode="auto">
            <a:xfrm flipV="1">
              <a:off x="1056" y="2928"/>
              <a:ext cx="918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6" name="AutoShape 10"/>
            <p:cNvCxnSpPr>
              <a:cxnSpLocks noChangeShapeType="1"/>
            </p:cNvCxnSpPr>
            <p:nvPr/>
          </p:nvCxnSpPr>
          <p:spPr bwMode="auto">
            <a:xfrm>
              <a:off x="3803" y="2914"/>
              <a:ext cx="661" cy="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7" name="AutoShape 11"/>
            <p:cNvCxnSpPr>
              <a:cxnSpLocks noChangeShapeType="1"/>
            </p:cNvCxnSpPr>
            <p:nvPr/>
          </p:nvCxnSpPr>
          <p:spPr bwMode="auto">
            <a:xfrm flipV="1">
              <a:off x="3168" y="2898"/>
              <a:ext cx="635" cy="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748" name="Text Box 12"/>
            <p:cNvSpPr txBox="1">
              <a:spLocks noChangeArrowheads="1"/>
            </p:cNvSpPr>
            <p:nvPr/>
          </p:nvSpPr>
          <p:spPr bwMode="auto">
            <a:xfrm>
              <a:off x="3840" y="2784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grpSp>
          <p:nvGrpSpPr>
            <p:cNvPr id="116749" name="Group 13"/>
            <p:cNvGrpSpPr>
              <a:grpSpLocks/>
            </p:cNvGrpSpPr>
            <p:nvPr/>
          </p:nvGrpSpPr>
          <p:grpSpPr bwMode="auto">
            <a:xfrm>
              <a:off x="1872" y="2534"/>
              <a:ext cx="2079" cy="250"/>
              <a:chOff x="1872" y="2534"/>
              <a:chExt cx="2079" cy="250"/>
            </a:xfrm>
          </p:grpSpPr>
          <p:sp>
            <p:nvSpPr>
              <p:cNvPr id="116750" name="Text Box 14"/>
              <p:cNvSpPr txBox="1">
                <a:spLocks noChangeArrowheads="1"/>
              </p:cNvSpPr>
              <p:nvPr/>
            </p:nvSpPr>
            <p:spPr bwMode="auto">
              <a:xfrm>
                <a:off x="1872" y="253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</a:rPr>
                  <a:t>Blue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16751" name="Text Box 15"/>
              <p:cNvSpPr txBox="1">
                <a:spLocks noChangeArrowheads="1"/>
              </p:cNvSpPr>
              <p:nvPr/>
            </p:nvSpPr>
            <p:spPr bwMode="auto">
              <a:xfrm>
                <a:off x="2880" y="2534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FF0066"/>
                    </a:solidFill>
                  </a:rPr>
                  <a:t>red</a:t>
                </a:r>
              </a:p>
            </p:txBody>
          </p:sp>
          <p:sp>
            <p:nvSpPr>
              <p:cNvPr id="116752" name="Text Box 16"/>
              <p:cNvSpPr txBox="1">
                <a:spLocks noChangeArrowheads="1"/>
              </p:cNvSpPr>
              <p:nvPr/>
            </p:nvSpPr>
            <p:spPr bwMode="auto">
              <a:xfrm>
                <a:off x="3456" y="2534"/>
                <a:ext cx="49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33CC33"/>
                    </a:solidFill>
                  </a:rPr>
                  <a:t>Green</a:t>
                </a:r>
              </a:p>
            </p:txBody>
          </p:sp>
        </p:grpSp>
        <p:sp>
          <p:nvSpPr>
            <p:cNvPr id="116753" name="Text Box 17"/>
            <p:cNvSpPr txBox="1">
              <a:spLocks noChangeArrowheads="1"/>
            </p:cNvSpPr>
            <p:nvPr/>
          </p:nvSpPr>
          <p:spPr bwMode="auto">
            <a:xfrm>
              <a:off x="1488" y="2736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66"/>
                  </a:solidFill>
                </a:rPr>
                <a:t>Shape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116754" name="Text Box 18"/>
            <p:cNvSpPr txBox="1">
              <a:spLocks noChangeArrowheads="1"/>
            </p:cNvSpPr>
            <p:nvPr/>
          </p:nvSpPr>
          <p:spPr bwMode="auto">
            <a:xfrm>
              <a:off x="1584" y="3264"/>
              <a:ext cx="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square</a:t>
              </a:r>
            </a:p>
          </p:txBody>
        </p:sp>
        <p:sp>
          <p:nvSpPr>
            <p:cNvPr id="116755" name="Text Box 19"/>
            <p:cNvSpPr txBox="1">
              <a:spLocks noChangeArrowheads="1"/>
            </p:cNvSpPr>
            <p:nvPr/>
          </p:nvSpPr>
          <p:spPr bwMode="auto">
            <a:xfrm>
              <a:off x="1152" y="2928"/>
              <a:ext cx="5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triangle</a:t>
              </a:r>
            </a:p>
          </p:txBody>
        </p:sp>
        <p:sp>
          <p:nvSpPr>
            <p:cNvPr id="116756" name="Text Box 20"/>
            <p:cNvSpPr txBox="1">
              <a:spLocks noChangeArrowheads="1"/>
            </p:cNvSpPr>
            <p:nvPr/>
          </p:nvSpPr>
          <p:spPr bwMode="auto">
            <a:xfrm>
              <a:off x="2278" y="2976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circle</a:t>
              </a:r>
            </a:p>
          </p:txBody>
        </p:sp>
        <p:sp>
          <p:nvSpPr>
            <p:cNvPr id="116757" name="Text Box 21"/>
            <p:cNvSpPr txBox="1">
              <a:spLocks noChangeArrowheads="1"/>
            </p:cNvSpPr>
            <p:nvPr/>
          </p:nvSpPr>
          <p:spPr bwMode="auto">
            <a:xfrm>
              <a:off x="4320" y="3024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circle</a:t>
              </a:r>
            </a:p>
          </p:txBody>
        </p:sp>
        <p:sp>
          <p:nvSpPr>
            <p:cNvPr id="116758" name="Text Box 22"/>
            <p:cNvSpPr txBox="1">
              <a:spLocks noChangeArrowheads="1"/>
            </p:cNvSpPr>
            <p:nvPr/>
          </p:nvSpPr>
          <p:spPr bwMode="auto">
            <a:xfrm>
              <a:off x="3024" y="3072"/>
              <a:ext cx="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square</a:t>
              </a:r>
            </a:p>
          </p:txBody>
        </p:sp>
        <p:cxnSp>
          <p:nvCxnSpPr>
            <p:cNvPr id="116759" name="AutoShape 23"/>
            <p:cNvCxnSpPr>
              <a:cxnSpLocks noChangeShapeType="1"/>
            </p:cNvCxnSpPr>
            <p:nvPr/>
          </p:nvCxnSpPr>
          <p:spPr bwMode="auto">
            <a:xfrm>
              <a:off x="1982" y="2917"/>
              <a:ext cx="130" cy="7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760" name="Text Box 24"/>
            <p:cNvSpPr txBox="1">
              <a:spLocks noChangeArrowheads="1"/>
            </p:cNvSpPr>
            <p:nvPr/>
          </p:nvSpPr>
          <p:spPr bwMode="auto">
            <a:xfrm>
              <a:off x="4272" y="3542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1" name="Text Box 25"/>
            <p:cNvSpPr txBox="1">
              <a:spLocks noChangeArrowheads="1"/>
            </p:cNvSpPr>
            <p:nvPr/>
          </p:nvSpPr>
          <p:spPr bwMode="auto">
            <a:xfrm>
              <a:off x="3072" y="3504"/>
              <a:ext cx="1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2" name="Text Box 26"/>
            <p:cNvSpPr txBox="1">
              <a:spLocks noChangeArrowheads="1"/>
            </p:cNvSpPr>
            <p:nvPr/>
          </p:nvSpPr>
          <p:spPr bwMode="auto">
            <a:xfrm>
              <a:off x="2640" y="3600"/>
              <a:ext cx="1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3" name="Text Box 27"/>
            <p:cNvSpPr txBox="1">
              <a:spLocks noChangeArrowheads="1"/>
            </p:cNvSpPr>
            <p:nvPr/>
          </p:nvSpPr>
          <p:spPr bwMode="auto">
            <a:xfrm>
              <a:off x="1968" y="3638"/>
              <a:ext cx="1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4" name="Text Box 28"/>
            <p:cNvSpPr txBox="1">
              <a:spLocks noChangeArrowheads="1"/>
            </p:cNvSpPr>
            <p:nvPr/>
          </p:nvSpPr>
          <p:spPr bwMode="auto">
            <a:xfrm>
              <a:off x="912" y="3552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5" name="Text Box 29"/>
            <p:cNvSpPr txBox="1">
              <a:spLocks noChangeArrowheads="1"/>
            </p:cNvSpPr>
            <p:nvPr/>
          </p:nvSpPr>
          <p:spPr bwMode="auto">
            <a:xfrm>
              <a:off x="2832" y="2832"/>
              <a:ext cx="1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2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YOZKPGTFUVWXY5MI" val="2971"/>
  <p:tag name="FIRSTDANR@ELHXENZFUVWZY5H8" val="4613"/>
</p:tagLst>
</file>

<file path=ppt/theme/theme1.xml><?xml version="1.0" encoding="utf-8"?>
<a:theme xmlns:a="http://schemas.openxmlformats.org/drawingml/2006/main" name="CIS Class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S Class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70732</TotalTime>
  <Words>6243</Words>
  <Application>Microsoft Office PowerPoint</Application>
  <PresentationFormat>On-screen Show (4:3)</PresentationFormat>
  <Paragraphs>2041</Paragraphs>
  <Slides>88</Slides>
  <Notes>54</Notes>
  <HiddenSlides>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2" baseType="lpstr">
      <vt:lpstr>Calibri</vt:lpstr>
      <vt:lpstr>Wingdings</vt:lpstr>
      <vt:lpstr>cmsy10</vt:lpstr>
      <vt:lpstr>cmmi10</vt:lpstr>
      <vt:lpstr>Arial</vt:lpstr>
      <vt:lpstr>Times New Roman</vt:lpstr>
      <vt:lpstr>Helvetica</vt:lpstr>
      <vt:lpstr>Cambria Math</vt:lpstr>
      <vt:lpstr>Lucida Calligraphy</vt:lpstr>
      <vt:lpstr>Symbol</vt:lpstr>
      <vt:lpstr>PMingLiU</vt:lpstr>
      <vt:lpstr>CIS Class</vt:lpstr>
      <vt:lpstr>1_CIS Class</vt:lpstr>
      <vt:lpstr>Equation</vt:lpstr>
      <vt:lpstr> CIS 519/419  Applied Machine Learning www.seas.upenn.edu/~cis519   </vt:lpstr>
      <vt:lpstr>Introduction - Summary</vt:lpstr>
      <vt:lpstr>Decision Trees</vt:lpstr>
      <vt:lpstr>This Lecture</vt:lpstr>
      <vt:lpstr>Representing Data </vt:lpstr>
      <vt:lpstr>Decision Trees</vt:lpstr>
      <vt:lpstr>The Representation</vt:lpstr>
      <vt:lpstr>Expressivity of Decision Trees</vt:lpstr>
      <vt:lpstr>Decision Trees</vt:lpstr>
      <vt:lpstr>Decision Boundaries</vt:lpstr>
      <vt:lpstr>Today’s key concepts</vt:lpstr>
      <vt:lpstr>Administration</vt:lpstr>
      <vt:lpstr>Decision Trees</vt:lpstr>
      <vt:lpstr>Will I play tennis today? </vt:lpstr>
      <vt:lpstr>Will I play tennis today? </vt:lpstr>
      <vt:lpstr>Basic Decision Trees Learning Algorithm</vt:lpstr>
      <vt:lpstr>Basic Decision Tree Algorithm</vt:lpstr>
      <vt:lpstr>Picking the Root Attribute</vt:lpstr>
      <vt:lpstr>Picking the Root Attribute</vt:lpstr>
      <vt:lpstr>Picking the Root Attribute</vt:lpstr>
      <vt:lpstr>Picking the Root Attribute</vt:lpstr>
      <vt:lpstr>Entropy</vt:lpstr>
      <vt:lpstr>Entropy</vt:lpstr>
      <vt:lpstr>Entropy</vt:lpstr>
      <vt:lpstr>Information Gain</vt:lpstr>
      <vt:lpstr>Will I play tennis today? </vt:lpstr>
      <vt:lpstr>Will I play tennis today? </vt:lpstr>
      <vt:lpstr>Information Gain: Outlook</vt:lpstr>
      <vt:lpstr>Information Gain: Humidity</vt:lpstr>
      <vt:lpstr>Which feature to split on? </vt:lpstr>
      <vt:lpstr>An Illustrative Example (III)</vt:lpstr>
      <vt:lpstr>An Illustrative Example (III)</vt:lpstr>
      <vt:lpstr>An Illustrative Example (III)</vt:lpstr>
      <vt:lpstr>An Illustrative Example (IV)</vt:lpstr>
      <vt:lpstr>An Illustrative Example (V)</vt:lpstr>
      <vt:lpstr>An Illustrative Example (V)</vt:lpstr>
      <vt:lpstr>induceDecisionTree(S)</vt:lpstr>
      <vt:lpstr>An Illustrative Example (VI)</vt:lpstr>
      <vt:lpstr>Hypothesis Space in Decision Tree Induction</vt:lpstr>
      <vt:lpstr>History of Decision Tree Research</vt:lpstr>
      <vt:lpstr>Example</vt:lpstr>
      <vt:lpstr>Overfitting - Example</vt:lpstr>
      <vt:lpstr>Our training data</vt:lpstr>
      <vt:lpstr>The instance space</vt:lpstr>
      <vt:lpstr>Overfitting the Data</vt:lpstr>
      <vt:lpstr>Reasons for overfitting</vt:lpstr>
      <vt:lpstr>Pruning a decision tree</vt:lpstr>
      <vt:lpstr>Avoiding Overfitting</vt:lpstr>
      <vt:lpstr>Preventing Overfitting</vt:lpstr>
      <vt:lpstr>Expectation </vt:lpstr>
      <vt:lpstr>Variance and standard deviation</vt:lpstr>
      <vt:lpstr>More on variance</vt:lpstr>
      <vt:lpstr>The i.i.d. assumption</vt:lpstr>
      <vt:lpstr>Overfitting</vt:lpstr>
      <vt:lpstr>Overfitting</vt:lpstr>
      <vt:lpstr>Overfitting</vt:lpstr>
      <vt:lpstr>Overfitting</vt:lpstr>
      <vt:lpstr>Variance of a learner (informally)</vt:lpstr>
      <vt:lpstr>Bias of a learner (informally)</vt:lpstr>
      <vt:lpstr>Impact of bias and variance</vt:lpstr>
      <vt:lpstr>Model complexity</vt:lpstr>
      <vt:lpstr>Underfitting and Overfitting</vt:lpstr>
      <vt:lpstr>Avoiding Overfitting</vt:lpstr>
      <vt:lpstr>Trees and Rules</vt:lpstr>
      <vt:lpstr>Continuous Attributes</vt:lpstr>
      <vt:lpstr>Continuous Attributes</vt:lpstr>
      <vt:lpstr>Missing Values</vt:lpstr>
      <vt:lpstr>Missing Values</vt:lpstr>
      <vt:lpstr>Missing Values</vt:lpstr>
      <vt:lpstr>Missing Values</vt:lpstr>
      <vt:lpstr>Other Issues</vt:lpstr>
      <vt:lpstr>Summary: Decision Trees </vt:lpstr>
      <vt:lpstr>Decision Trees as Features</vt:lpstr>
      <vt:lpstr>Experimental Machine Learning</vt:lpstr>
      <vt:lpstr>Plan</vt:lpstr>
      <vt:lpstr>Metrics</vt:lpstr>
      <vt:lpstr>Alternative Metrics</vt:lpstr>
      <vt:lpstr>Example</vt:lpstr>
      <vt:lpstr>Confusion Matrix</vt:lpstr>
      <vt:lpstr>Relevant Metrics</vt:lpstr>
      <vt:lpstr>Comparing Classifiers</vt:lpstr>
      <vt:lpstr>N-fold cross validation</vt:lpstr>
      <vt:lpstr>Evaluation: significance tests</vt:lpstr>
      <vt:lpstr>Hypothesis testing</vt:lpstr>
      <vt:lpstr>Rejecting H0</vt:lpstr>
      <vt:lpstr>Paired t-test</vt:lpstr>
      <vt:lpstr>Paired t-test</vt:lpstr>
      <vt:lpstr>Decision Trees - Summary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Class</dc:title>
  <dc:creator>Dan Roth</dc:creator>
  <cp:lastModifiedBy>Roth, Dan</cp:lastModifiedBy>
  <cp:revision>599</cp:revision>
  <cp:lastPrinted>1999-09-23T14:21:26Z</cp:lastPrinted>
  <dcterms:created xsi:type="dcterms:W3CDTF">1997-12-27T05:03:42Z</dcterms:created>
  <dcterms:modified xsi:type="dcterms:W3CDTF">2018-10-12T04:22:32Z</dcterms:modified>
</cp:coreProperties>
</file>