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0" r:id="rId3"/>
  </p:sldMasterIdLst>
  <p:notesMasterIdLst>
    <p:notesMasterId r:id="rId56"/>
  </p:notesMasterIdLst>
  <p:sldIdLst>
    <p:sldId id="257" r:id="rId4"/>
    <p:sldId id="298" r:id="rId5"/>
    <p:sldId id="258" r:id="rId6"/>
    <p:sldId id="259" r:id="rId7"/>
    <p:sldId id="309" r:id="rId8"/>
    <p:sldId id="310" r:id="rId9"/>
    <p:sldId id="311" r:id="rId10"/>
    <p:sldId id="308" r:id="rId11"/>
    <p:sldId id="260" r:id="rId12"/>
    <p:sldId id="301" r:id="rId13"/>
    <p:sldId id="261" r:id="rId14"/>
    <p:sldId id="271" r:id="rId15"/>
    <p:sldId id="262" r:id="rId16"/>
    <p:sldId id="263" r:id="rId17"/>
    <p:sldId id="312" r:id="rId18"/>
    <p:sldId id="264" r:id="rId19"/>
    <p:sldId id="265" r:id="rId20"/>
    <p:sldId id="266" r:id="rId21"/>
    <p:sldId id="313" r:id="rId22"/>
    <p:sldId id="314" r:id="rId23"/>
    <p:sldId id="267" r:id="rId24"/>
    <p:sldId id="268" r:id="rId25"/>
    <p:sldId id="269" r:id="rId26"/>
    <p:sldId id="270" r:id="rId27"/>
    <p:sldId id="272" r:id="rId28"/>
    <p:sldId id="283" r:id="rId29"/>
    <p:sldId id="297" r:id="rId30"/>
    <p:sldId id="284" r:id="rId31"/>
    <p:sldId id="285" r:id="rId32"/>
    <p:sldId id="286" r:id="rId33"/>
    <p:sldId id="287" r:id="rId34"/>
    <p:sldId id="288" r:id="rId35"/>
    <p:sldId id="289" r:id="rId36"/>
    <p:sldId id="290" r:id="rId37"/>
    <p:sldId id="291" r:id="rId38"/>
    <p:sldId id="292" r:id="rId39"/>
    <p:sldId id="293" r:id="rId40"/>
    <p:sldId id="302" r:id="rId41"/>
    <p:sldId id="303" r:id="rId42"/>
    <p:sldId id="315" r:id="rId43"/>
    <p:sldId id="304" r:id="rId44"/>
    <p:sldId id="305" r:id="rId45"/>
    <p:sldId id="307" r:id="rId46"/>
    <p:sldId id="294" r:id="rId47"/>
    <p:sldId id="295" r:id="rId48"/>
    <p:sldId id="321" r:id="rId49"/>
    <p:sldId id="318" r:id="rId50"/>
    <p:sldId id="317" r:id="rId51"/>
    <p:sldId id="319" r:id="rId52"/>
    <p:sldId id="299" r:id="rId53"/>
    <p:sldId id="300" r:id="rId54"/>
    <p:sldId id="320" r:id="rId5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etie Andy" initials="AA" lastIdx="1" clrIdx="0">
    <p:extLst>
      <p:ext uri="{19B8F6BF-5375-455C-9EA6-DF929625EA0E}">
        <p15:presenceInfo xmlns:p15="http://schemas.microsoft.com/office/powerpoint/2012/main" userId="ef85c51f2a58013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18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image" Target="../media/image2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EA78F0-20F7-4CA5-A3FD-E0AA96B2D476}" type="datetimeFigureOut">
              <a:rPr lang="en-US" smtClean="0"/>
              <a:t>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EE8E93-E9ED-40FB-9D35-F9B3827876BF}" type="slidenum">
              <a:rPr lang="en-US" smtClean="0"/>
              <a:t>‹#›</a:t>
            </a:fld>
            <a:endParaRPr lang="en-US"/>
          </a:p>
        </p:txBody>
      </p:sp>
    </p:spTree>
    <p:extLst>
      <p:ext uri="{BB962C8B-B14F-4D97-AF65-F5344CB8AC3E}">
        <p14:creationId xmlns:p14="http://schemas.microsoft.com/office/powerpoint/2010/main" val="2415084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X, Y = \left\{ \left\</a:t>
            </a:r>
            <a:r>
              <a:rPr lang="en-US" sz="1200" kern="1200" dirty="0" err="1">
                <a:solidFill>
                  <a:schemeClr val="tx1"/>
                </a:solidFill>
                <a:latin typeface="+mn-lt"/>
                <a:ea typeface="+mn-ea"/>
                <a:cs typeface="+mn-cs"/>
              </a:rPr>
              <a:t>langle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bm</a:t>
            </a:r>
            <a:r>
              <a:rPr lang="en-US" sz="1200" kern="1200" dirty="0">
                <a:solidFill>
                  <a:schemeClr val="tx1"/>
                </a:solidFill>
                <a:latin typeface="+mn-lt"/>
                <a:ea typeface="+mn-ea"/>
                <a:cs typeface="+mn-cs"/>
              </a:rPr>
              <a:t>{x}_{</a:t>
            </a:r>
            <a:r>
              <a:rPr lang="en-US" sz="1200" kern="1200" dirty="0" err="1">
                <a:solidFill>
                  <a:schemeClr val="tx1"/>
                </a:solidFill>
                <a:latin typeface="+mn-lt"/>
                <a:ea typeface="+mn-ea"/>
                <a:cs typeface="+mn-cs"/>
              </a:rPr>
              <a:t>i</a:t>
            </a:r>
            <a:r>
              <a:rPr lang="en-US" sz="1200" kern="1200" dirty="0">
                <a:solidFill>
                  <a:schemeClr val="tx1"/>
                </a:solidFill>
                <a:latin typeface="+mn-lt"/>
                <a:ea typeface="+mn-ea"/>
                <a:cs typeface="+mn-cs"/>
              </a:rPr>
              <a:t>}, y_{</a:t>
            </a:r>
            <a:r>
              <a:rPr lang="en-US" sz="1200" kern="1200" dirty="0" err="1">
                <a:solidFill>
                  <a:schemeClr val="tx1"/>
                </a:solidFill>
                <a:latin typeface="+mn-lt"/>
                <a:ea typeface="+mn-ea"/>
                <a:cs typeface="+mn-cs"/>
              </a:rPr>
              <a:t>i</a:t>
            </a:r>
            <a:r>
              <a:rPr lang="en-US" sz="1200" kern="1200" dirty="0">
                <a:solidFill>
                  <a:schemeClr val="tx1"/>
                </a:solidFill>
                <a:latin typeface="+mn-lt"/>
                <a:ea typeface="+mn-ea"/>
                <a:cs typeface="+mn-cs"/>
              </a:rPr>
              <a:t>}\right\</a:t>
            </a:r>
            <a:r>
              <a:rPr lang="en-US" sz="1200" kern="1200" dirty="0" err="1">
                <a:solidFill>
                  <a:schemeClr val="tx1"/>
                </a:solidFill>
                <a:latin typeface="+mn-lt"/>
                <a:ea typeface="+mn-ea"/>
                <a:cs typeface="+mn-cs"/>
              </a:rPr>
              <a:t>rangle</a:t>
            </a:r>
            <a:r>
              <a:rPr lang="en-US" sz="1200" kern="1200" dirty="0">
                <a:solidFill>
                  <a:schemeClr val="tx1"/>
                </a:solidFill>
                <a:latin typeface="+mn-lt"/>
                <a:ea typeface="+mn-ea"/>
                <a:cs typeface="+mn-cs"/>
              </a:rPr>
              <a:t> \right\}_{</a:t>
            </a:r>
            <a:r>
              <a:rPr lang="en-US" sz="1200" kern="1200" dirty="0" err="1">
                <a:solidFill>
                  <a:schemeClr val="tx1"/>
                </a:solidFill>
                <a:latin typeface="+mn-lt"/>
                <a:ea typeface="+mn-ea"/>
                <a:cs typeface="+mn-cs"/>
              </a:rPr>
              <a:t>i</a:t>
            </a:r>
            <a:r>
              <a:rPr lang="en-US" sz="1200" kern="1200" dirty="0">
                <a:solidFill>
                  <a:schemeClr val="tx1"/>
                </a:solidFill>
                <a:latin typeface="+mn-lt"/>
                <a:ea typeface="+mn-ea"/>
                <a:cs typeface="+mn-cs"/>
              </a:rPr>
              <a:t>=1}^n</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bm</a:t>
            </a:r>
            <a:r>
              <a:rPr lang="en-US" sz="1200" kern="1200" dirty="0">
                <a:solidFill>
                  <a:schemeClr val="tx1"/>
                </a:solidFill>
                <a:latin typeface="+mn-lt"/>
                <a:ea typeface="+mn-ea"/>
                <a:cs typeface="+mn-cs"/>
              </a:rPr>
              <a:t>{x}_</a:t>
            </a:r>
            <a:r>
              <a:rPr lang="en-US" sz="1200" kern="1200" dirty="0" err="1">
                <a:solidFill>
                  <a:schemeClr val="tx1"/>
                </a:solidFill>
                <a:latin typeface="+mn-lt"/>
                <a:ea typeface="+mn-ea"/>
                <a:cs typeface="+mn-cs"/>
              </a:rPr>
              <a:t>i</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sim</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mathcal</a:t>
            </a:r>
            <a:r>
              <a:rPr lang="en-US" sz="1200" kern="1200" dirty="0">
                <a:solidFill>
                  <a:schemeClr val="tx1"/>
                </a:solidFill>
                <a:latin typeface="+mn-lt"/>
                <a:ea typeface="+mn-ea"/>
                <a:cs typeface="+mn-cs"/>
              </a:rPr>
              <a:t>{D}(\</a:t>
            </a:r>
            <a:r>
              <a:rPr lang="en-US" sz="1200" kern="1200" dirty="0" err="1">
                <a:solidFill>
                  <a:schemeClr val="tx1"/>
                </a:solidFill>
                <a:latin typeface="+mn-lt"/>
                <a:ea typeface="+mn-ea"/>
                <a:cs typeface="+mn-cs"/>
              </a:rPr>
              <a:t>mathcal</a:t>
            </a:r>
            <a:r>
              <a:rPr lang="en-US" sz="1200" kern="1200" dirty="0">
                <a:solidFill>
                  <a:schemeClr val="tx1"/>
                </a:solidFill>
                <a:latin typeface="+mn-lt"/>
                <a:ea typeface="+mn-ea"/>
                <a:cs typeface="+mn-cs"/>
              </a:rPr>
              <a:t>{X})</a:t>
            </a:r>
          </a:p>
          <a:p>
            <a:r>
              <a:rPr lang="en-US" sz="1200" kern="1200" dirty="0" err="1">
                <a:solidFill>
                  <a:schemeClr val="tx1"/>
                </a:solidFill>
                <a:latin typeface="+mn-lt"/>
                <a:ea typeface="+mn-ea"/>
                <a:cs typeface="+mn-cs"/>
              </a:rPr>
              <a:t>y_i</a:t>
            </a:r>
            <a:r>
              <a:rPr lang="en-US" sz="1200" kern="1200" dirty="0">
                <a:solidFill>
                  <a:schemeClr val="tx1"/>
                </a:solidFill>
                <a:latin typeface="+mn-lt"/>
                <a:ea typeface="+mn-ea"/>
                <a:cs typeface="+mn-cs"/>
              </a:rPr>
              <a:t> = f_{\</a:t>
            </a:r>
            <a:r>
              <a:rPr lang="en-US" sz="1200" kern="1200" dirty="0" err="1">
                <a:solidFill>
                  <a:schemeClr val="tx1"/>
                </a:solidFill>
                <a:latin typeface="+mn-lt"/>
                <a:ea typeface="+mn-ea"/>
                <a:cs typeface="+mn-cs"/>
              </a:rPr>
              <a:t>mathit</a:t>
            </a:r>
            <a:r>
              <a:rPr lang="en-US" sz="1200" kern="1200" dirty="0">
                <a:solidFill>
                  <a:schemeClr val="tx1"/>
                </a:solidFill>
                <a:latin typeface="+mn-lt"/>
                <a:ea typeface="+mn-ea"/>
                <a:cs typeface="+mn-cs"/>
              </a:rPr>
              <a:t>{target}}(\</a:t>
            </a:r>
            <a:r>
              <a:rPr lang="en-US" sz="1200" kern="1200" dirty="0" err="1">
                <a:solidFill>
                  <a:schemeClr val="tx1"/>
                </a:solidFill>
                <a:latin typeface="+mn-lt"/>
                <a:ea typeface="+mn-ea"/>
                <a:cs typeface="+mn-cs"/>
              </a:rPr>
              <a:t>bm</a:t>
            </a:r>
            <a:r>
              <a:rPr lang="en-US" sz="1200" kern="1200" dirty="0">
                <a:solidFill>
                  <a:schemeClr val="tx1"/>
                </a:solidFill>
                <a:latin typeface="+mn-lt"/>
                <a:ea typeface="+mn-ea"/>
                <a:cs typeface="+mn-cs"/>
              </a:rPr>
              <a:t>{x}_</a:t>
            </a:r>
            <a:r>
              <a:rPr lang="en-US" sz="1200" kern="1200" dirty="0" err="1">
                <a:solidFill>
                  <a:schemeClr val="tx1"/>
                </a:solidFill>
                <a:latin typeface="+mn-lt"/>
                <a:ea typeface="+mn-ea"/>
                <a:cs typeface="+mn-cs"/>
              </a:rPr>
              <a:t>i</a:t>
            </a:r>
            <a:r>
              <a:rPr lang="en-US" sz="1200" kern="1200" dirty="0">
                <a:solidFill>
                  <a:schemeClr val="tx1"/>
                </a:solidFill>
                <a:latin typeface="+mn-lt"/>
                <a:ea typeface="+mn-ea"/>
                <a:cs typeface="+mn-cs"/>
              </a:rPr>
              <a:t>)</a:t>
            </a:r>
          </a:p>
          <a:p>
            <a:r>
              <a:rPr lang="en-US" sz="1200" kern="1200" dirty="0">
                <a:solidFill>
                  <a:schemeClr val="tx1"/>
                </a:solidFill>
                <a:latin typeface="+mn-lt"/>
                <a:ea typeface="+mn-ea"/>
                <a:cs typeface="+mn-cs"/>
              </a:rPr>
              <a:t>y^{(</a:t>
            </a:r>
            <a:r>
              <a:rPr lang="en-US" sz="1200" kern="1200" dirty="0" err="1">
                <a:solidFill>
                  <a:schemeClr val="tx1"/>
                </a:solidFill>
                <a:latin typeface="+mn-lt"/>
                <a:ea typeface="+mn-ea"/>
                <a:cs typeface="+mn-cs"/>
              </a:rPr>
              <a:t>i</a:t>
            </a:r>
            <a:r>
              <a:rPr lang="en-US" sz="1200" kern="1200" dirty="0">
                <a:solidFill>
                  <a:schemeClr val="tx1"/>
                </a:solidFill>
                <a:latin typeface="+mn-lt"/>
                <a:ea typeface="+mn-ea"/>
                <a:cs typeface="+mn-cs"/>
              </a:rPr>
              <a:t>)} = f_\</a:t>
            </a:r>
            <a:r>
              <a:rPr lang="en-US" sz="1200" kern="1200" dirty="0" err="1">
                <a:solidFill>
                  <a:schemeClr val="tx1"/>
                </a:solidFill>
                <a:latin typeface="+mn-lt"/>
                <a:ea typeface="+mn-ea"/>
                <a:cs typeface="+mn-cs"/>
              </a:rPr>
              <a:t>mathit</a:t>
            </a:r>
            <a:r>
              <a:rPr lang="en-US" sz="1200" kern="1200" dirty="0">
                <a:solidFill>
                  <a:schemeClr val="tx1"/>
                </a:solidFill>
                <a:latin typeface="+mn-lt"/>
                <a:ea typeface="+mn-ea"/>
                <a:cs typeface="+mn-cs"/>
              </a:rPr>
              <a:t>{true}\left(x^{(</a:t>
            </a:r>
            <a:r>
              <a:rPr lang="en-US" sz="1200" kern="1200" dirty="0" err="1">
                <a:solidFill>
                  <a:schemeClr val="tx1"/>
                </a:solidFill>
                <a:latin typeface="+mn-lt"/>
                <a:ea typeface="+mn-ea"/>
                <a:cs typeface="+mn-cs"/>
              </a:rPr>
              <a:t>i</a:t>
            </a:r>
            <a:r>
              <a:rPr lang="en-US" sz="1200" kern="1200" dirty="0">
                <a:solidFill>
                  <a:schemeClr val="tx1"/>
                </a:solidFill>
                <a:latin typeface="+mn-lt"/>
                <a:ea typeface="+mn-ea"/>
                <a:cs typeface="+mn-cs"/>
              </a:rPr>
              <a:t>)}\right)</a:t>
            </a:r>
          </a:p>
          <a:p>
            <a:r>
              <a:rPr lang="en-US" sz="1200" kern="1200" dirty="0">
                <a:solidFill>
                  <a:schemeClr val="tx1"/>
                </a:solidFill>
                <a:latin typeface="+mn-lt"/>
                <a:ea typeface="+mn-ea"/>
                <a:cs typeface="+mn-cs"/>
              </a:rPr>
              <a:t>x \</a:t>
            </a:r>
            <a:r>
              <a:rPr lang="en-US" sz="1200" kern="1200" dirty="0" err="1">
                <a:solidFill>
                  <a:schemeClr val="tx1"/>
                </a:solidFill>
                <a:latin typeface="+mn-lt"/>
                <a:ea typeface="+mn-ea"/>
                <a:cs typeface="+mn-cs"/>
              </a:rPr>
              <a:t>sim</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mathcal</a:t>
            </a:r>
            <a:r>
              <a:rPr lang="en-US" sz="1200" kern="1200" dirty="0">
                <a:solidFill>
                  <a:schemeClr val="tx1"/>
                </a:solidFill>
                <a:latin typeface="+mn-lt"/>
                <a:ea typeface="+mn-ea"/>
                <a:cs typeface="+mn-cs"/>
              </a:rPr>
              <a:t>{D}(\</a:t>
            </a:r>
            <a:r>
              <a:rPr lang="en-US" sz="1200" kern="1200" dirty="0" err="1">
                <a:solidFill>
                  <a:schemeClr val="tx1"/>
                </a:solidFill>
                <a:latin typeface="+mn-lt"/>
                <a:ea typeface="+mn-ea"/>
                <a:cs typeface="+mn-cs"/>
              </a:rPr>
              <a:t>mathcal</a:t>
            </a:r>
            <a:r>
              <a:rPr lang="en-US" sz="1200" kern="1200" dirty="0">
                <a:solidFill>
                  <a:schemeClr val="tx1"/>
                </a:solidFill>
                <a:latin typeface="+mn-lt"/>
                <a:ea typeface="+mn-ea"/>
                <a:cs typeface="+mn-cs"/>
              </a:rPr>
              <a:t>{X})</a:t>
            </a:r>
            <a:endParaRPr lang="en-US" dirty="0"/>
          </a:p>
        </p:txBody>
      </p:sp>
      <p:sp>
        <p:nvSpPr>
          <p:cNvPr id="4" name="Slide Number Placeholder 3"/>
          <p:cNvSpPr>
            <a:spLocks noGrp="1"/>
          </p:cNvSpPr>
          <p:nvPr>
            <p:ph type="sldNum" sz="quarter" idx="10"/>
          </p:nvPr>
        </p:nvSpPr>
        <p:spPr/>
        <p:txBody>
          <a:bodyPr/>
          <a:lstStyle/>
          <a:p>
            <a:fld id="{9B43351B-646B-EE44-AFCB-7646C4BFBA62}" type="slidenum">
              <a:rPr lang="en-US" smtClean="0"/>
              <a:t>3</a:t>
            </a:fld>
            <a:endParaRPr lang="en-US"/>
          </a:p>
        </p:txBody>
      </p:sp>
    </p:spTree>
    <p:extLst>
      <p:ext uri="{BB962C8B-B14F-4D97-AF65-F5344CB8AC3E}">
        <p14:creationId xmlns:p14="http://schemas.microsoft.com/office/powerpoint/2010/main" val="3377878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720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79565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Rot="1" noChangeAspect="1" noChangeArrowheads="1" noTextEdit="1"/>
          </p:cNvSpPr>
          <p:nvPr>
            <p:ph type="sldImg"/>
          </p:nvPr>
        </p:nvSpPr>
        <p:spPr>
          <a:xfrm>
            <a:off x="381000" y="685800"/>
            <a:ext cx="6096000" cy="3429000"/>
          </a:xfrm>
          <a:ln/>
          <a:extLst>
            <a:ext uri="{FAA26D3D-D897-4be2-8F04-BA451C77F1D7}">
              <ma14:placeholderFlag xmlns:ma14="http://schemas.microsoft.com/office/mac/drawingml/2011/main" xmlns="" val="1"/>
            </a:ext>
          </a:extLst>
        </p:spPr>
      </p:sp>
      <p:sp>
        <p:nvSpPr>
          <p:cNvPr id="4741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07196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p:cNvSpPr>
            <a:spLocks noGrp="1" noRot="1" noChangeAspect="1" noChangeArrowheads="1" noTextEdit="1"/>
          </p:cNvSpPr>
          <p:nvPr>
            <p:ph type="sldImg"/>
          </p:nvPr>
        </p:nvSpPr>
        <p:spPr>
          <a:xfrm>
            <a:off x="381000" y="685800"/>
            <a:ext cx="6096000" cy="3429000"/>
          </a:xfrm>
          <a:ln/>
          <a:extLst>
            <a:ext uri="{FAA26D3D-D897-4be2-8F04-BA451C77F1D7}">
              <ma14:placeholderFlag xmlns:ma14="http://schemas.microsoft.com/office/mac/drawingml/2011/main" xmlns="" val="1"/>
            </a:ext>
          </a:extLst>
        </p:spPr>
      </p:sp>
      <p:sp>
        <p:nvSpPr>
          <p:cNvPr id="476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64410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p:cNvSpPr>
            <a:spLocks noGrp="1" noRot="1" noChangeAspect="1" noChangeArrowheads="1" noTextEdit="1"/>
          </p:cNvSpPr>
          <p:nvPr>
            <p:ph type="sldImg"/>
          </p:nvPr>
        </p:nvSpPr>
        <p:spPr>
          <a:xfrm>
            <a:off x="381000" y="685800"/>
            <a:ext cx="6096000" cy="3429000"/>
          </a:xfrm>
          <a:ln/>
          <a:extLst>
            <a:ext uri="{FAA26D3D-D897-4be2-8F04-BA451C77F1D7}">
              <ma14:placeholderFlag xmlns:ma14="http://schemas.microsoft.com/office/mac/drawingml/2011/main" xmlns="" val="1"/>
            </a:ext>
          </a:extLst>
        </p:spPr>
      </p:sp>
      <p:sp>
        <p:nvSpPr>
          <p:cNvPr id="478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33253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p:cNvSpPr>
            <a:spLocks noGrp="1" noRot="1" noChangeAspect="1" noChangeArrowheads="1" noTextEdit="1"/>
          </p:cNvSpPr>
          <p:nvPr>
            <p:ph type="sldImg"/>
          </p:nvPr>
        </p:nvSpPr>
        <p:spPr>
          <a:xfrm>
            <a:off x="381000" y="685800"/>
            <a:ext cx="6096000" cy="3429000"/>
          </a:xfrm>
          <a:ln/>
          <a:extLst>
            <a:ext uri="{FAA26D3D-D897-4be2-8F04-BA451C77F1D7}">
              <ma14:placeholderFlag xmlns:ma14="http://schemas.microsoft.com/office/mac/drawingml/2011/main" xmlns="" val="1"/>
            </a:ext>
          </a:extLst>
        </p:spPr>
      </p:sp>
      <p:sp>
        <p:nvSpPr>
          <p:cNvPr id="4802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822115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Rot="1" noChangeAspect="1" noChangeArrowheads="1" noTextEdit="1"/>
          </p:cNvSpPr>
          <p:nvPr>
            <p:ph type="sldImg"/>
          </p:nvPr>
        </p:nvSpPr>
        <p:spPr>
          <a:xfrm>
            <a:off x="381000" y="685800"/>
            <a:ext cx="6096000" cy="3429000"/>
          </a:xfrm>
          <a:ln/>
          <a:extLst>
            <a:ext uri="{FAA26D3D-D897-4be2-8F04-BA451C77F1D7}">
              <ma14:placeholderFlag xmlns:ma14="http://schemas.microsoft.com/office/mac/drawingml/2011/main" xmlns="" val="1"/>
            </a:ext>
          </a:extLst>
        </p:spPr>
      </p:sp>
      <p:sp>
        <p:nvSpPr>
          <p:cNvPr id="4823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0065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Rot="1" noChangeAspect="1" noChangeArrowheads="1" noTextEdit="1"/>
          </p:cNvSpPr>
          <p:nvPr>
            <p:ph type="sldImg"/>
          </p:nvPr>
        </p:nvSpPr>
        <p:spPr>
          <a:xfrm>
            <a:off x="381000" y="685800"/>
            <a:ext cx="6096000" cy="3429000"/>
          </a:xfrm>
          <a:ln/>
          <a:extLst>
            <a:ext uri="{FAA26D3D-D897-4be2-8F04-BA451C77F1D7}">
              <ma14:placeholderFlag xmlns:ma14="http://schemas.microsoft.com/office/mac/drawingml/2011/main" xmlns="" val="1"/>
            </a:ext>
          </a:extLst>
        </p:spPr>
      </p:sp>
      <p:sp>
        <p:nvSpPr>
          <p:cNvPr id="4843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276346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962"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24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171246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290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12214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311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71043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{accuracy} = \</a:t>
            </a:r>
            <a:r>
              <a:rPr lang="en-US" sz="1200" kern="1200" dirty="0" err="1">
                <a:solidFill>
                  <a:schemeClr val="tx1"/>
                </a:solidFill>
                <a:latin typeface="+mn-lt"/>
                <a:ea typeface="+mn-ea"/>
                <a:cs typeface="+mn-cs"/>
              </a:rPr>
              <a:t>frac</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 correct predictions}}{\</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 test instances}}</a:t>
            </a:r>
          </a:p>
          <a:p>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{error} = 1 - \</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{accuracy} = \</a:t>
            </a:r>
            <a:r>
              <a:rPr lang="en-US" sz="1200" kern="1200" dirty="0" err="1">
                <a:solidFill>
                  <a:schemeClr val="tx1"/>
                </a:solidFill>
                <a:latin typeface="+mn-lt"/>
                <a:ea typeface="+mn-ea"/>
                <a:cs typeface="+mn-cs"/>
              </a:rPr>
              <a:t>frac</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 incorrect predictions}}{\</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 test instances}}</a:t>
            </a:r>
            <a:endParaRPr lang="en-US" dirty="0"/>
          </a:p>
        </p:txBody>
      </p:sp>
      <p:sp>
        <p:nvSpPr>
          <p:cNvPr id="4" name="Slide Number Placeholder 3"/>
          <p:cNvSpPr>
            <a:spLocks noGrp="1"/>
          </p:cNvSpPr>
          <p:nvPr>
            <p:ph type="sldNum" sz="quarter" idx="10"/>
          </p:nvPr>
        </p:nvSpPr>
        <p:spPr/>
        <p:txBody>
          <a:bodyPr/>
          <a:lstStyle/>
          <a:p>
            <a:fld id="{3B0B1589-163F-E24F-B863-0C404A1CF04A}" type="slidenum">
              <a:rPr lang="en-US" smtClean="0"/>
              <a:t>4</a:t>
            </a:fld>
            <a:endParaRPr lang="en-US"/>
          </a:p>
        </p:txBody>
      </p:sp>
    </p:spTree>
    <p:extLst>
      <p:ext uri="{BB962C8B-B14F-4D97-AF65-F5344CB8AC3E}">
        <p14:creationId xmlns:p14="http://schemas.microsoft.com/office/powerpoint/2010/main" val="6736314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311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947842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352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203956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311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567725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311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474793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3110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849962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228B72A-5AD0-4394-A823-C179E576C671}"/>
              </a:ext>
            </a:extLst>
          </p:cNvPr>
          <p:cNvSpPr>
            <a:spLocks noGrp="1" noChangeArrowheads="1"/>
          </p:cNvSpPr>
          <p:nvPr>
            <p:ph type="sldNum" sz="quarter" idx="5"/>
          </p:nvPr>
        </p:nvSpPr>
        <p:spPr>
          <a:ln/>
        </p:spPr>
        <p:txBody>
          <a:bodyPr/>
          <a:lstStyle/>
          <a:p>
            <a:fld id="{0CC1C280-EB3C-4B80-95E0-C9AAEAED9529}" type="slidenum">
              <a:rPr lang="en-US" altLang="en-US"/>
              <a:pPr/>
              <a:t>5</a:t>
            </a:fld>
            <a:endParaRPr lang="en-US" altLang="en-US"/>
          </a:p>
        </p:txBody>
      </p:sp>
      <p:sp>
        <p:nvSpPr>
          <p:cNvPr id="106498" name="Rectangle 2">
            <a:extLst>
              <a:ext uri="{FF2B5EF4-FFF2-40B4-BE49-F238E27FC236}">
                <a16:creationId xmlns:a16="http://schemas.microsoft.com/office/drawing/2014/main" id="{5D171749-6768-4A04-BDD0-83E914E0D419}"/>
              </a:ext>
            </a:extLst>
          </p:cNvPr>
          <p:cNvSpPr>
            <a:spLocks noChangeArrowheads="1" noTextEdit="1"/>
          </p:cNvSpPr>
          <p:nvPr>
            <p:ph type="sldImg"/>
          </p:nvPr>
        </p:nvSpPr>
        <p:spPr>
          <a:ln/>
        </p:spPr>
      </p:sp>
      <p:sp>
        <p:nvSpPr>
          <p:cNvPr id="106499" name="Rectangle 3">
            <a:extLst>
              <a:ext uri="{FF2B5EF4-FFF2-40B4-BE49-F238E27FC236}">
                <a16:creationId xmlns:a16="http://schemas.microsoft.com/office/drawing/2014/main" id="{BF3F880D-0052-4F9E-8EBF-5FA95DAF42B8}"/>
              </a:ext>
            </a:extLst>
          </p:cNvPr>
          <p:cNvSpPr>
            <a:spLocks noGrp="1" noChangeArrowheads="1"/>
          </p:cNvSpPr>
          <p:nvPr>
            <p:ph type="body" idx="1"/>
          </p:nvPr>
        </p:nvSpPr>
        <p:spPr/>
        <p:txBody>
          <a:bodyPr/>
          <a:lstStyle/>
          <a:p>
            <a:r>
              <a:rPr lang="en-US" altLang="en-US" sz="1600"/>
              <a:t>   </a:t>
            </a:r>
            <a:r>
              <a:rPr lang="en-US" altLang="en-US" sz="1600" b="1"/>
              <a:t>Recall </a:t>
            </a:r>
            <a:r>
              <a:rPr lang="en-US" altLang="en-US" sz="1600"/>
              <a:t>measures </a:t>
            </a:r>
            <a:r>
              <a:rPr lang="en-US" altLang="en-US" sz="1600" b="1"/>
              <a:t>how well</a:t>
            </a:r>
            <a:r>
              <a:rPr lang="en-US" altLang="en-US" sz="1600"/>
              <a:t> our system does at </a:t>
            </a:r>
            <a:r>
              <a:rPr lang="en-US" altLang="en-US" sz="1600" b="1"/>
              <a:t>retrieving all the documents</a:t>
            </a:r>
            <a:r>
              <a:rPr lang="en-US" altLang="en-US" sz="1600"/>
              <a:t> in the database that have been determined to be </a:t>
            </a:r>
            <a:r>
              <a:rPr lang="en-US" altLang="en-US" sz="1600" b="1"/>
              <a:t>topically relevant.</a:t>
            </a:r>
          </a:p>
          <a:p>
            <a:r>
              <a:rPr lang="en-US" altLang="en-US" sz="1600"/>
              <a:t>   </a:t>
            </a:r>
            <a:r>
              <a:rPr lang="en-US" altLang="en-US" sz="1600" b="1"/>
              <a:t>How much of what we wanted did we get?</a:t>
            </a:r>
          </a:p>
          <a:p>
            <a:r>
              <a:rPr lang="en-US" altLang="en-US" sz="1600"/>
              <a:t>   If I do a search on </a:t>
            </a:r>
            <a:r>
              <a:rPr lang="en-US" altLang="en-US" sz="1600" b="1"/>
              <a:t>T'ang Dynasty painting</a:t>
            </a:r>
            <a:r>
              <a:rPr lang="en-US" altLang="en-US" sz="1600"/>
              <a:t>, does the system retrieve </a:t>
            </a:r>
            <a:r>
              <a:rPr lang="en-US" altLang="en-US" sz="1600" b="1"/>
              <a:t>all items</a:t>
            </a:r>
            <a:r>
              <a:rPr lang="en-US" altLang="en-US" sz="1600"/>
              <a:t> in the database related to that topic?  </a:t>
            </a:r>
            <a:r>
              <a:rPr lang="en-US" altLang="en-US" sz="1600" b="1"/>
              <a:t>What percentage of the topically-relevant items are retrieved</a:t>
            </a:r>
            <a:r>
              <a:rPr lang="en-US" altLang="en-US" sz="1600"/>
              <a:t>?</a:t>
            </a:r>
          </a:p>
          <a:p>
            <a:r>
              <a:rPr lang="en-US" altLang="en-US" sz="1600"/>
              <a:t>   If there are </a:t>
            </a:r>
            <a:r>
              <a:rPr lang="en-US" altLang="en-US" sz="1600" b="1"/>
              <a:t>100 articles on T'ang Dynasty painting</a:t>
            </a:r>
            <a:r>
              <a:rPr lang="en-US" altLang="en-US" sz="1600"/>
              <a:t> in the database and a search on that topic only brings up </a:t>
            </a:r>
            <a:r>
              <a:rPr lang="en-US" altLang="en-US" sz="1600" b="1"/>
              <a:t>75</a:t>
            </a:r>
            <a:r>
              <a:rPr lang="en-US" altLang="en-US" sz="1600"/>
              <a:t>, then we can say that there was a </a:t>
            </a:r>
            <a:r>
              <a:rPr lang="en-US" altLang="en-US" sz="1600" b="1"/>
              <a:t>75% recall</a:t>
            </a:r>
            <a:r>
              <a:rPr lang="en-US" altLang="en-US" sz="1600"/>
              <a:t> for that search in that database.</a:t>
            </a:r>
          </a:p>
          <a:p>
            <a:r>
              <a:rPr lang="en-US" altLang="en-US" sz="1600"/>
              <a:t>[demonstrate with lavender and pink cards]</a:t>
            </a:r>
          </a:p>
          <a:p>
            <a:r>
              <a:rPr lang="en-US" altLang="en-US" sz="1600"/>
              <a:t>1 Lavender 25%</a:t>
            </a:r>
          </a:p>
          <a:p>
            <a:r>
              <a:rPr lang="en-US" altLang="en-US" sz="1600"/>
              <a:t>2 Lavender 50%</a:t>
            </a:r>
          </a:p>
          <a:p>
            <a:r>
              <a:rPr lang="en-US" altLang="en-US" sz="1600"/>
              <a:t>2 lavender + 1 pink still 50%</a:t>
            </a:r>
          </a:p>
          <a:p>
            <a:endParaRPr lang="en-US" altLang="en-US" sz="1600"/>
          </a:p>
        </p:txBody>
      </p:sp>
    </p:spTree>
    <p:extLst>
      <p:ext uri="{BB962C8B-B14F-4D97-AF65-F5344CB8AC3E}">
        <p14:creationId xmlns:p14="http://schemas.microsoft.com/office/powerpoint/2010/main" val="4180565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303740A-4F68-4DF6-9A5A-CFA12BF14095}"/>
              </a:ext>
            </a:extLst>
          </p:cNvPr>
          <p:cNvSpPr>
            <a:spLocks noGrp="1" noChangeArrowheads="1"/>
          </p:cNvSpPr>
          <p:nvPr>
            <p:ph type="sldNum" sz="quarter" idx="5"/>
          </p:nvPr>
        </p:nvSpPr>
        <p:spPr>
          <a:ln/>
        </p:spPr>
        <p:txBody>
          <a:bodyPr/>
          <a:lstStyle/>
          <a:p>
            <a:fld id="{67FF4270-B643-4665-9C5D-60C13E787DB5}" type="slidenum">
              <a:rPr lang="en-US" altLang="en-US"/>
              <a:pPr/>
              <a:t>6</a:t>
            </a:fld>
            <a:endParaRPr lang="en-US" altLang="en-US"/>
          </a:p>
        </p:txBody>
      </p:sp>
      <p:sp>
        <p:nvSpPr>
          <p:cNvPr id="269314" name="Rectangle 2">
            <a:extLst>
              <a:ext uri="{FF2B5EF4-FFF2-40B4-BE49-F238E27FC236}">
                <a16:creationId xmlns:a16="http://schemas.microsoft.com/office/drawing/2014/main" id="{4C2C503A-6F52-4048-BF1D-1E4FF25A632B}"/>
              </a:ext>
            </a:extLst>
          </p:cNvPr>
          <p:cNvSpPr>
            <a:spLocks noChangeArrowheads="1" noTextEdit="1"/>
          </p:cNvSpPr>
          <p:nvPr>
            <p:ph type="sldImg"/>
          </p:nvPr>
        </p:nvSpPr>
        <p:spPr bwMode="auto">
          <a:xfrm>
            <a:off x="342900" y="696913"/>
            <a:ext cx="6197600" cy="3486150"/>
          </a:xfrm>
          <a:prstGeom prst="rect">
            <a:avLst/>
          </a:prstGeom>
          <a:solidFill>
            <a:srgbClr val="FFFFFF"/>
          </a:solidFill>
          <a:ln>
            <a:solidFill>
              <a:srgbClr val="000000"/>
            </a:solidFill>
            <a:miter lim="800000"/>
            <a:headEnd/>
            <a:tailEnd/>
          </a:ln>
        </p:spPr>
      </p:sp>
      <p:sp>
        <p:nvSpPr>
          <p:cNvPr id="269315" name="Rectangle 3">
            <a:extLst>
              <a:ext uri="{FF2B5EF4-FFF2-40B4-BE49-F238E27FC236}">
                <a16:creationId xmlns:a16="http://schemas.microsoft.com/office/drawing/2014/main" id="{59F53A01-15B4-4F25-9BDB-4CA5EDB7F513}"/>
              </a:ext>
            </a:extLst>
          </p:cNvPr>
          <p:cNvSpPr>
            <a:spLocks noChangeArrowheads="1"/>
          </p:cNvSpPr>
          <p:nvPr>
            <p:ph type="body" idx="1"/>
          </p:nvPr>
        </p:nvSpPr>
        <p:spPr bwMode="auto">
          <a:xfrm>
            <a:off x="917575" y="4416425"/>
            <a:ext cx="5046663" cy="4183063"/>
          </a:xfrm>
          <a:prstGeom prst="rect">
            <a:avLst/>
          </a:prstGeom>
          <a:solidFill>
            <a:srgbClr val="FFFFFF"/>
          </a:solidFill>
          <a:ln>
            <a:solidFill>
              <a:srgbClr val="000000"/>
            </a:solidFill>
            <a:miter lim="800000"/>
            <a:headEnd/>
            <a:tailEnd/>
          </a:ln>
        </p:spPr>
        <p:txBody>
          <a:bodyPr lIns="92446" tIns="46223" rIns="92446" bIns="46223"/>
          <a:lstStyle/>
          <a:p>
            <a:r>
              <a:rPr lang="en-US" altLang="en-US" sz="1400"/>
              <a:t>   A search on </a:t>
            </a:r>
            <a:r>
              <a:rPr lang="en-US" altLang="en-US" sz="1400" b="1"/>
              <a:t>calico cats</a:t>
            </a:r>
            <a:r>
              <a:rPr lang="en-US" altLang="en-US" sz="1400"/>
              <a:t> shouldn't retrieve works that are exclusively about </a:t>
            </a:r>
            <a:r>
              <a:rPr lang="en-US" altLang="en-US" sz="1400" b="1"/>
              <a:t>pink elephants</a:t>
            </a:r>
            <a:r>
              <a:rPr lang="en-US" altLang="en-US" sz="1400"/>
              <a:t>.</a:t>
            </a:r>
          </a:p>
          <a:p>
            <a:r>
              <a:rPr lang="en-US" altLang="en-US" sz="1400"/>
              <a:t>   </a:t>
            </a:r>
            <a:r>
              <a:rPr lang="en-US" altLang="en-US" sz="1400" b="1"/>
              <a:t>Precision</a:t>
            </a:r>
            <a:r>
              <a:rPr lang="en-US" altLang="en-US" sz="1400"/>
              <a:t> is a </a:t>
            </a:r>
            <a:r>
              <a:rPr lang="en-US" altLang="en-US" sz="1400" b="1"/>
              <a:t>measure </a:t>
            </a:r>
            <a:r>
              <a:rPr lang="en-US" altLang="en-US" sz="1400"/>
              <a:t>of how well the </a:t>
            </a:r>
            <a:r>
              <a:rPr lang="en-US" altLang="en-US" sz="1400" b="1"/>
              <a:t>system ONLY retrieves relevant items</a:t>
            </a:r>
            <a:r>
              <a:rPr lang="en-US" altLang="en-US" sz="1400"/>
              <a:t> and </a:t>
            </a:r>
            <a:r>
              <a:rPr lang="en-US" altLang="en-US" sz="1400" b="1"/>
              <a:t>does not retrieve non-relevant items</a:t>
            </a:r>
            <a:r>
              <a:rPr lang="en-US" altLang="en-US" sz="1400"/>
              <a:t> from the database.</a:t>
            </a:r>
          </a:p>
          <a:p>
            <a:r>
              <a:rPr lang="en-US" altLang="en-US" sz="1400"/>
              <a:t>   Here we </a:t>
            </a:r>
            <a:r>
              <a:rPr lang="en-US" altLang="en-US" sz="1400" b="1"/>
              <a:t>divide the number of relevant documents retrieved</a:t>
            </a:r>
            <a:r>
              <a:rPr lang="en-US" altLang="en-US" sz="1400"/>
              <a:t> by the </a:t>
            </a:r>
            <a:r>
              <a:rPr lang="en-US" altLang="en-US" sz="1400" b="1"/>
              <a:t>total number of documents retrieved</a:t>
            </a:r>
            <a:r>
              <a:rPr lang="en-US" altLang="en-US" sz="1400"/>
              <a:t>.</a:t>
            </a:r>
          </a:p>
          <a:p>
            <a:r>
              <a:rPr lang="en-US" altLang="en-US" sz="1400"/>
              <a:t>   If the system retrieved </a:t>
            </a:r>
            <a:r>
              <a:rPr lang="en-US" altLang="en-US" sz="1400" b="1"/>
              <a:t>100 documents</a:t>
            </a:r>
            <a:r>
              <a:rPr lang="en-US" altLang="en-US" sz="1400"/>
              <a:t> and only </a:t>
            </a:r>
            <a:r>
              <a:rPr lang="en-US" altLang="en-US" sz="1400" b="1"/>
              <a:t>50 of them were relevant</a:t>
            </a:r>
            <a:r>
              <a:rPr lang="en-US" altLang="en-US" sz="1400"/>
              <a:t> the system exhibits a </a:t>
            </a:r>
            <a:r>
              <a:rPr lang="en-US" altLang="en-US" sz="1400" b="1"/>
              <a:t>50% precision rate</a:t>
            </a:r>
            <a:r>
              <a:rPr lang="en-US" altLang="en-US" sz="1400"/>
              <a:t>.</a:t>
            </a:r>
          </a:p>
          <a:p>
            <a:r>
              <a:rPr lang="en-US" altLang="en-US" sz="1400"/>
              <a:t>   2 lavender cards = 100%        2 lavender + 2 pink cards = 50%</a:t>
            </a:r>
          </a:p>
          <a:p>
            <a:r>
              <a:rPr lang="en-US" altLang="en-US" sz="1400"/>
              <a:t>   This is an </a:t>
            </a:r>
            <a:r>
              <a:rPr lang="en-US" altLang="en-US" sz="1400" b="1"/>
              <a:t>important factor</a:t>
            </a:r>
            <a:r>
              <a:rPr lang="en-US" altLang="en-US" sz="1400"/>
              <a:t>.  Studies have shown that a user has what is known as a "</a:t>
            </a:r>
            <a:r>
              <a:rPr lang="en-US" altLang="en-US" sz="1400" b="1"/>
              <a:t>futility point</a:t>
            </a:r>
            <a:r>
              <a:rPr lang="en-US" altLang="en-US" sz="1400"/>
              <a:t>."  The futility point refers to the </a:t>
            </a:r>
            <a:r>
              <a:rPr lang="en-US" altLang="en-US" sz="1400" b="1"/>
              <a:t>maximum number of items the user will tolerate</a:t>
            </a:r>
            <a:r>
              <a:rPr lang="en-US" altLang="en-US" sz="1400"/>
              <a:t> in a retrieved list before he feels </a:t>
            </a:r>
            <a:r>
              <a:rPr lang="en-US" altLang="en-US" sz="1400" b="1"/>
              <a:t>overwhelmed</a:t>
            </a:r>
            <a:r>
              <a:rPr lang="en-US" altLang="en-US" sz="1400"/>
              <a:t> and </a:t>
            </a:r>
            <a:r>
              <a:rPr lang="en-US" altLang="en-US" sz="1400" b="1"/>
              <a:t>refuses to look at any items in the retrieved set</a:t>
            </a:r>
            <a:r>
              <a:rPr lang="en-US" altLang="en-US" sz="1400"/>
              <a:t>.  Example: Alta Vista.</a:t>
            </a:r>
          </a:p>
          <a:p>
            <a:r>
              <a:rPr lang="en-US" altLang="en-US" sz="1400"/>
              <a:t>   Pulling up a lot of non-relevant material, false drops, not only has the potential of </a:t>
            </a:r>
            <a:r>
              <a:rPr lang="en-US" altLang="en-US" sz="1400" b="1"/>
              <a:t>wasting the user's time</a:t>
            </a:r>
            <a:r>
              <a:rPr lang="en-US" altLang="en-US" sz="1400"/>
              <a:t>; it can produce a sufficiently large retrieval set that the </a:t>
            </a:r>
            <a:r>
              <a:rPr lang="en-US" altLang="en-US" sz="1400" b="1"/>
              <a:t>user refuses to look at the retrieved items</a:t>
            </a:r>
            <a:r>
              <a:rPr lang="en-US" altLang="en-US" sz="1400"/>
              <a:t> and thus may </a:t>
            </a:r>
            <a:r>
              <a:rPr lang="en-US" altLang="en-US" sz="1400" b="1"/>
              <a:t>not have</a:t>
            </a:r>
            <a:r>
              <a:rPr lang="en-US" altLang="en-US" sz="1400"/>
              <a:t> his or her </a:t>
            </a:r>
            <a:r>
              <a:rPr lang="en-US" altLang="en-US" sz="1400" b="1"/>
              <a:t>information needs met</a:t>
            </a:r>
            <a:r>
              <a:rPr lang="en-US" altLang="en-US" sz="1400"/>
              <a:t>.</a:t>
            </a:r>
          </a:p>
          <a:p>
            <a:r>
              <a:rPr lang="en-US" altLang="en-US"/>
              <a:t>   </a:t>
            </a:r>
          </a:p>
        </p:txBody>
      </p:sp>
    </p:spTree>
    <p:extLst>
      <p:ext uri="{BB962C8B-B14F-4D97-AF65-F5344CB8AC3E}">
        <p14:creationId xmlns:p14="http://schemas.microsoft.com/office/powerpoint/2010/main" val="2410280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37D69C4-FDCB-4BDE-AC2E-E5261A3EDC74}"/>
              </a:ext>
            </a:extLst>
          </p:cNvPr>
          <p:cNvSpPr>
            <a:spLocks noGrp="1" noChangeArrowheads="1"/>
          </p:cNvSpPr>
          <p:nvPr>
            <p:ph type="sldNum" sz="quarter" idx="5"/>
          </p:nvPr>
        </p:nvSpPr>
        <p:spPr>
          <a:ln/>
        </p:spPr>
        <p:txBody>
          <a:bodyPr/>
          <a:lstStyle/>
          <a:p>
            <a:fld id="{EB0B1742-EDEB-48F9-84F9-F2018F2E17EE}" type="slidenum">
              <a:rPr lang="en-US" altLang="en-US"/>
              <a:pPr/>
              <a:t>7</a:t>
            </a:fld>
            <a:endParaRPr lang="en-US" altLang="en-US"/>
          </a:p>
        </p:txBody>
      </p:sp>
      <p:sp>
        <p:nvSpPr>
          <p:cNvPr id="267266" name="Rectangle 2">
            <a:extLst>
              <a:ext uri="{FF2B5EF4-FFF2-40B4-BE49-F238E27FC236}">
                <a16:creationId xmlns:a16="http://schemas.microsoft.com/office/drawing/2014/main" id="{D4F5A189-AA13-4A27-B186-76262172BE9F}"/>
              </a:ext>
            </a:extLst>
          </p:cNvPr>
          <p:cNvSpPr>
            <a:spLocks noChangeArrowheads="1" noTextEdit="1"/>
          </p:cNvSpPr>
          <p:nvPr>
            <p:ph type="sldImg"/>
          </p:nvPr>
        </p:nvSpPr>
        <p:spPr bwMode="auto">
          <a:xfrm>
            <a:off x="1117600" y="696913"/>
            <a:ext cx="4648200" cy="3486150"/>
          </a:xfrm>
          <a:prstGeom prst="rect">
            <a:avLst/>
          </a:prstGeom>
          <a:solidFill>
            <a:srgbClr val="FFFFFF"/>
          </a:solidFill>
          <a:ln>
            <a:solidFill>
              <a:srgbClr val="000000"/>
            </a:solidFill>
            <a:miter lim="800000"/>
            <a:headEnd/>
            <a:tailEnd/>
          </a:ln>
        </p:spPr>
      </p:sp>
      <p:sp>
        <p:nvSpPr>
          <p:cNvPr id="267267" name="Rectangle 3">
            <a:extLst>
              <a:ext uri="{FF2B5EF4-FFF2-40B4-BE49-F238E27FC236}">
                <a16:creationId xmlns:a16="http://schemas.microsoft.com/office/drawing/2014/main" id="{FB071F31-495E-40D5-9DF1-8C5EAA59FBA2}"/>
              </a:ext>
            </a:extLst>
          </p:cNvPr>
          <p:cNvSpPr>
            <a:spLocks noChangeArrowheads="1"/>
          </p:cNvSpPr>
          <p:nvPr>
            <p:ph type="body" idx="1"/>
          </p:nvPr>
        </p:nvSpPr>
        <p:spPr bwMode="auto">
          <a:xfrm>
            <a:off x="917575" y="4416425"/>
            <a:ext cx="5046663" cy="4183063"/>
          </a:xfrm>
          <a:prstGeom prst="rect">
            <a:avLst/>
          </a:prstGeom>
          <a:solidFill>
            <a:srgbClr val="FFFFFF"/>
          </a:solidFill>
          <a:ln>
            <a:solidFill>
              <a:srgbClr val="000000"/>
            </a:solidFill>
            <a:miter lim="800000"/>
            <a:headEnd/>
            <a:tailEnd/>
          </a:ln>
        </p:spPr>
        <p:txBody>
          <a:bodyPr lIns="92446" tIns="46223" rIns="92446" bIns="46223"/>
          <a:lstStyle/>
          <a:p>
            <a:r>
              <a:rPr lang="en-US" altLang="en-US" sz="1600"/>
              <a:t>   In 1957 and 1962 Cyril Cleverdon performed two series of experiments known as Cranfield I and II.</a:t>
            </a:r>
          </a:p>
          <a:p>
            <a:r>
              <a:rPr lang="en-US" altLang="en-US" sz="1600"/>
              <a:t>   He found that, in general, there is a tradeoff between recall and precision.   As the one increases the other tends to decrease.  If you maximize one you tend to diminish the other.</a:t>
            </a:r>
          </a:p>
          <a:p>
            <a:r>
              <a:rPr lang="en-US" altLang="en-US" sz="1600"/>
              <a:t>   Other findings: when judging relevance, users with greater depth of subject knowledge tend to agree among themselves on the relevance judgment of materials.  The narrower the subject, the better the relevance agreement.</a:t>
            </a:r>
          </a:p>
        </p:txBody>
      </p:sp>
    </p:spTree>
    <p:extLst>
      <p:ext uri="{BB962C8B-B14F-4D97-AF65-F5344CB8AC3E}">
        <p14:creationId xmlns:p14="http://schemas.microsoft.com/office/powerpoint/2010/main" val="1188152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{accuracy} = \</a:t>
            </a:r>
            <a:r>
              <a:rPr lang="en-US" sz="1200" kern="1200" dirty="0" err="1">
                <a:solidFill>
                  <a:schemeClr val="tx1"/>
                </a:solidFill>
                <a:latin typeface="+mn-lt"/>
                <a:ea typeface="+mn-ea"/>
                <a:cs typeface="+mn-cs"/>
              </a:rPr>
              <a:t>frac</a:t>
            </a:r>
            <a:r>
              <a:rPr lang="en-US" sz="1200" kern="1200" dirty="0">
                <a:solidFill>
                  <a:schemeClr val="tx1"/>
                </a:solidFill>
                <a:latin typeface="+mn-lt"/>
                <a:ea typeface="+mn-ea"/>
                <a:cs typeface="+mn-cs"/>
              </a:rPr>
              <a:t>{TP + TN}{P + N}</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definecolor</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darkgreen</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rgb</a:t>
            </a:r>
            <a:r>
              <a:rPr lang="en-US" sz="1200" kern="1200" dirty="0">
                <a:solidFill>
                  <a:schemeClr val="tx1"/>
                </a:solidFill>
                <a:latin typeface="+mn-lt"/>
                <a:ea typeface="+mn-ea"/>
                <a:cs typeface="+mn-cs"/>
              </a:rPr>
              <a:t>}{0.0, 0.5, 0.1}</a:t>
            </a:r>
          </a:p>
          <a:p>
            <a:r>
              <a:rPr lang="en-US" sz="1200" kern="1200" dirty="0">
                <a:solidFill>
                  <a:schemeClr val="tx1"/>
                </a:solidFill>
                <a:latin typeface="+mn-lt"/>
                <a:ea typeface="+mn-ea"/>
                <a:cs typeface="+mn-cs"/>
              </a:rPr>
              <a:t>\color{</a:t>
            </a:r>
            <a:r>
              <a:rPr lang="en-US" sz="1200" kern="1200" dirty="0" err="1">
                <a:solidFill>
                  <a:schemeClr val="tx1"/>
                </a:solidFill>
                <a:latin typeface="+mn-lt"/>
                <a:ea typeface="+mn-ea"/>
                <a:cs typeface="+mn-cs"/>
              </a:rPr>
              <a:t>darkgreen</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{precision} = \</a:t>
            </a:r>
            <a:r>
              <a:rPr lang="en-US" sz="1200" kern="1200" dirty="0" err="1">
                <a:solidFill>
                  <a:schemeClr val="tx1"/>
                </a:solidFill>
                <a:latin typeface="+mn-lt"/>
                <a:ea typeface="+mn-ea"/>
                <a:cs typeface="+mn-cs"/>
              </a:rPr>
              <a:t>frac</a:t>
            </a:r>
            <a:r>
              <a:rPr lang="en-US" sz="1200" kern="1200" dirty="0">
                <a:solidFill>
                  <a:schemeClr val="tx1"/>
                </a:solidFill>
                <a:latin typeface="+mn-lt"/>
                <a:ea typeface="+mn-ea"/>
                <a:cs typeface="+mn-cs"/>
              </a:rPr>
              <a:t>{TP}{TP + FP}</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mbox</a:t>
            </a:r>
            <a:r>
              <a:rPr lang="en-US" sz="1200" kern="1200" dirty="0">
                <a:solidFill>
                  <a:schemeClr val="tx1"/>
                </a:solidFill>
                <a:latin typeface="+mn-lt"/>
                <a:ea typeface="+mn-ea"/>
                <a:cs typeface="+mn-cs"/>
              </a:rPr>
              <a:t>{recall} = \</a:t>
            </a:r>
            <a:r>
              <a:rPr lang="en-US" sz="1200" kern="1200" dirty="0" err="1">
                <a:solidFill>
                  <a:schemeClr val="tx1"/>
                </a:solidFill>
                <a:latin typeface="+mn-lt"/>
                <a:ea typeface="+mn-ea"/>
                <a:cs typeface="+mn-cs"/>
              </a:rPr>
              <a:t>frac</a:t>
            </a:r>
            <a:r>
              <a:rPr lang="en-US" sz="1200" kern="1200" dirty="0">
                <a:solidFill>
                  <a:schemeClr val="tx1"/>
                </a:solidFill>
                <a:latin typeface="+mn-lt"/>
                <a:ea typeface="+mn-ea"/>
                <a:cs typeface="+mn-cs"/>
              </a:rPr>
              <a:t>{TP}{TP + FN}</a:t>
            </a:r>
          </a:p>
          <a:p>
            <a:endParaRPr lang="en-US" dirty="0"/>
          </a:p>
        </p:txBody>
      </p:sp>
      <p:sp>
        <p:nvSpPr>
          <p:cNvPr id="4" name="Slide Number Placeholder 3"/>
          <p:cNvSpPr>
            <a:spLocks noGrp="1"/>
          </p:cNvSpPr>
          <p:nvPr>
            <p:ph type="sldNum" sz="quarter" idx="10"/>
          </p:nvPr>
        </p:nvSpPr>
        <p:spPr/>
        <p:txBody>
          <a:bodyPr/>
          <a:lstStyle/>
          <a:p>
            <a:fld id="{3B0B1589-163F-E24F-B863-0C404A1CF04A}" type="slidenum">
              <a:rPr lang="en-US" smtClean="0"/>
              <a:t>9</a:t>
            </a:fld>
            <a:endParaRPr lang="en-US"/>
          </a:p>
        </p:txBody>
      </p:sp>
    </p:spTree>
    <p:extLst>
      <p:ext uri="{BB962C8B-B14F-4D97-AF65-F5344CB8AC3E}">
        <p14:creationId xmlns:p14="http://schemas.microsoft.com/office/powerpoint/2010/main" val="1932353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65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75149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270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51767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4700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90809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235E9-2431-487B-AE86-E168B8CD05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58C1FF-5AC6-4335-9C32-B946E6E728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4CAFB0-1548-4E69-BA99-5BDBC4605057}"/>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5" name="Footer Placeholder 4">
            <a:extLst>
              <a:ext uri="{FF2B5EF4-FFF2-40B4-BE49-F238E27FC236}">
                <a16:creationId xmlns:a16="http://schemas.microsoft.com/office/drawing/2014/main" id="{0B3BB210-4F9C-4DE1-B8C1-0A5B892E9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2C92D4-2ED0-4580-A61E-6ACC83209768}"/>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405551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2BFC1-8EAF-4F55-9D0D-C31D95E141D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6280E8-1C9F-4DA9-82F6-056E8A363E3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1E63EA-63F1-42C6-9998-01E7BE363B87}"/>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5" name="Footer Placeholder 4">
            <a:extLst>
              <a:ext uri="{FF2B5EF4-FFF2-40B4-BE49-F238E27FC236}">
                <a16:creationId xmlns:a16="http://schemas.microsoft.com/office/drawing/2014/main" id="{56CC2E2B-38BF-4140-B4A1-1DD6D623CF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A0121C-A90E-4943-96FF-A8A2A3E40795}"/>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548198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F70CFE-FD4C-4548-A525-55BF484FDF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56C94D-AB56-448A-ABCB-CE4790D839F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445E49-EADF-48A3-A134-041F5D6B7102}"/>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5" name="Footer Placeholder 4">
            <a:extLst>
              <a:ext uri="{FF2B5EF4-FFF2-40B4-BE49-F238E27FC236}">
                <a16:creationId xmlns:a16="http://schemas.microsoft.com/office/drawing/2014/main" id="{C077C8C5-6F90-4B65-B09C-7FDC25C4A1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58C622-5943-4D06-AD9E-B879121201AB}"/>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278724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76201"/>
            <a:ext cx="10363200" cy="1470025"/>
          </a:xfrm>
        </p:spPr>
        <p:txBody>
          <a:bodyPr/>
          <a:lstStyle>
            <a:lvl1pPr>
              <a:defRPr b="0"/>
            </a:lvl1pPr>
          </a:lstStyle>
          <a:p>
            <a:r>
              <a:rPr lang="en-US" dirty="0"/>
              <a:t>Click to edit Master title style</a:t>
            </a:r>
          </a:p>
        </p:txBody>
      </p:sp>
      <p:sp>
        <p:nvSpPr>
          <p:cNvPr id="3" name="Subtitle 2"/>
          <p:cNvSpPr>
            <a:spLocks noGrp="1"/>
          </p:cNvSpPr>
          <p:nvPr>
            <p:ph type="subTitle" idx="1"/>
          </p:nvPr>
        </p:nvSpPr>
        <p:spPr>
          <a:xfrm>
            <a:off x="1828800" y="22098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Slide Number Placeholder 1"/>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000">
                <a:solidFill>
                  <a:schemeClr val="tx1"/>
                </a:solidFill>
                <a:latin typeface="+mj-lt"/>
              </a:defRPr>
            </a:lvl1pPr>
          </a:lstStyle>
          <a:p>
            <a:fld id="{0C921938-476A-4922-BE24-3B8F6A2854D9}" type="slidenum">
              <a:rPr lang="en-US" smtClean="0"/>
              <a:pPr/>
              <a:t>‹#›</a:t>
            </a:fld>
            <a:endParaRPr lang="en-US" dirty="0"/>
          </a:p>
        </p:txBody>
      </p:sp>
    </p:spTree>
    <p:extLst>
      <p:ext uri="{BB962C8B-B14F-4D97-AF65-F5344CB8AC3E}">
        <p14:creationId xmlns:p14="http://schemas.microsoft.com/office/powerpoint/2010/main" val="1380174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userDrawn="1">
            <p:ph type="title"/>
          </p:nvPr>
        </p:nvSpPr>
        <p:spPr>
          <a:xfrm>
            <a:off x="914400" y="30822"/>
            <a:ext cx="10363200" cy="959778"/>
          </a:xfrm>
        </p:spPr>
        <p:txBody>
          <a:bodyPr/>
          <a:lstStyle/>
          <a:p>
            <a:r>
              <a:rPr lang="en-US" dirty="0"/>
              <a:t>Click to edit Master title style</a:t>
            </a:r>
          </a:p>
        </p:txBody>
      </p:sp>
      <p:sp>
        <p:nvSpPr>
          <p:cNvPr id="3" name="Content Placeholder 2"/>
          <p:cNvSpPr>
            <a:spLocks noGrp="1"/>
          </p:cNvSpPr>
          <p:nvPr userDrawn="1">
            <p:ph idx="1" hasCustomPrompt="1"/>
          </p:nvPr>
        </p:nvSpPr>
        <p:spPr>
          <a:xfrm>
            <a:off x="914400" y="1219201"/>
            <a:ext cx="10363200" cy="4983163"/>
          </a:xfrm>
        </p:spPr>
        <p:txBody>
          <a:bodyPr/>
          <a:lstStyle>
            <a:lvl1pPr marL="342900" marR="0" indent="-342900" algn="l" defTabSz="914400" rtl="0" eaLnBrk="1" fontAlgn="base" latinLnBrk="0" hangingPunct="1">
              <a:lnSpc>
                <a:spcPct val="100000"/>
              </a:lnSpc>
              <a:spcBef>
                <a:spcPct val="20000"/>
              </a:spcBef>
              <a:spcAft>
                <a:spcPct val="0"/>
              </a:spcAft>
              <a:buClrTx/>
              <a:buSzPct val="100000"/>
              <a:buFont typeface="Wingdings" panose="05000000000000000000" pitchFamily="2" charset="2"/>
              <a:buChar char="§"/>
              <a:tabLst/>
              <a:defRPr/>
            </a:lvl1pPr>
            <a:lvl2pPr marL="742950" marR="0" indent="-285750" algn="l" defTabSz="914400" rtl="0" eaLnBrk="1" fontAlgn="base" latinLnBrk="0" hangingPunct="1">
              <a:lnSpc>
                <a:spcPct val="100000"/>
              </a:lnSpc>
              <a:spcBef>
                <a:spcPct val="20000"/>
              </a:spcBef>
              <a:spcAft>
                <a:spcPct val="0"/>
              </a:spcAft>
              <a:buClrTx/>
              <a:buSzPct val="75000"/>
              <a:buFont typeface="Wingdings" panose="05000000000000000000" pitchFamily="2" charset="2"/>
              <a:buChar char="§"/>
              <a:tabLst/>
              <a:defRPr>
                <a:solidFill>
                  <a:schemeClr val="accent2">
                    <a:lumMod val="75000"/>
                    <a:lumOff val="25000"/>
                  </a:schemeClr>
                </a:solidFill>
              </a:defRPr>
            </a:lvl2pPr>
            <a:lvl3pPr marL="1143000" marR="0" indent="-228600" algn="l" defTabSz="914400" rtl="0" eaLnBrk="1" fontAlgn="base" latinLnBrk="0" hangingPunct="1">
              <a:lnSpc>
                <a:spcPct val="100000"/>
              </a:lnSpc>
              <a:spcBef>
                <a:spcPct val="20000"/>
              </a:spcBef>
              <a:spcAft>
                <a:spcPct val="0"/>
              </a:spcAft>
              <a:buClrTx/>
              <a:buSzPct val="75000"/>
              <a:buFont typeface="Wingdings" pitchFamily="2" charset="2"/>
              <a:buChar char="§"/>
              <a:tabLst/>
              <a:defRPr/>
            </a:lvl3pPr>
            <a:lvl4pPr marL="1600200" marR="0" indent="-228600" algn="l" defTabSz="914400" rtl="0" eaLnBrk="1" fontAlgn="base" latinLnBrk="0" hangingPunct="1">
              <a:lnSpc>
                <a:spcPct val="100000"/>
              </a:lnSpc>
              <a:spcBef>
                <a:spcPct val="20000"/>
              </a:spcBef>
              <a:spcAft>
                <a:spcPct val="0"/>
              </a:spcAft>
              <a:buClrTx/>
              <a:buSzTx/>
              <a:buFont typeface="Arial" pitchFamily="34" charset="0"/>
              <a:buChar char="•"/>
              <a:tabLst/>
              <a:defRPr>
                <a:solidFill>
                  <a:schemeClr val="accent2">
                    <a:lumMod val="75000"/>
                    <a:lumOff val="25000"/>
                  </a:schemeClr>
                </a:solidFill>
              </a:defRPr>
            </a:lvl4pPr>
            <a:lvl5pPr marL="2057400" marR="0" indent="-228600" algn="l" defTabSz="914400" rtl="0" eaLnBrk="1" fontAlgn="base" latinLnBrk="0" hangingPunct="1">
              <a:lnSpc>
                <a:spcPct val="100000"/>
              </a:lnSpc>
              <a:spcBef>
                <a:spcPct val="20000"/>
              </a:spcBef>
              <a:spcAft>
                <a:spcPct val="0"/>
              </a:spcAft>
              <a:buClrTx/>
              <a:buSzTx/>
              <a:buFont typeface="Arial" pitchFamily="34" charset="0"/>
              <a:buChar char="˗"/>
              <a:tabLst/>
              <a:defRPr/>
            </a:lvl5pPr>
          </a:lstStyle>
          <a:p>
            <a:pPr marL="342900" marR="0" lvl="0" indent="-342900" algn="l" defTabSz="914400" rtl="0" eaLnBrk="1" fontAlgn="base" latinLnBrk="0" hangingPunct="1">
              <a:lnSpc>
                <a:spcPct val="100000"/>
              </a:lnSpc>
              <a:spcBef>
                <a:spcPct val="20000"/>
              </a:spcBef>
              <a:spcAft>
                <a:spcPct val="0"/>
              </a:spcAft>
              <a:buClrTx/>
              <a:buSzPct val="100000"/>
              <a:buFont typeface="Wingdings" panose="05000000000000000000" pitchFamily="2" charset="2"/>
              <a:buChar char="§"/>
              <a:tabLst/>
              <a:defRPr/>
            </a:pPr>
            <a:r>
              <a:rPr kumimoji="0" lang="en-US" sz="2400" b="0" i="0" u="none" strike="noStrike" kern="1200" cap="none" spc="0" normalizeH="0" baseline="0" noProof="0" dirty="0">
                <a:ln>
                  <a:noFill/>
                </a:ln>
                <a:solidFill>
                  <a:srgbClr val="0F243E"/>
                </a:solidFill>
                <a:effectLst/>
                <a:uLnTx/>
                <a:uFillTx/>
                <a:latin typeface="+mn-lt"/>
                <a:ea typeface="+mn-ea"/>
                <a:cs typeface="+mn-cs"/>
              </a:rPr>
              <a:t>Click to edit Master text styles</a:t>
            </a:r>
          </a:p>
          <a:p>
            <a:pPr marL="742950" marR="0" lvl="1" indent="-285750" algn="l" defTabSz="914400" rtl="0" eaLnBrk="1" fontAlgn="base" latinLnBrk="0" hangingPunct="1">
              <a:lnSpc>
                <a:spcPct val="100000"/>
              </a:lnSpc>
              <a:spcBef>
                <a:spcPct val="20000"/>
              </a:spcBef>
              <a:spcAft>
                <a:spcPct val="0"/>
              </a:spcAft>
              <a:buClrTx/>
              <a:buSzPct val="75000"/>
              <a:buFont typeface="Wingdings" panose="05000000000000000000" pitchFamily="2" charset="2"/>
              <a:buChar char="§"/>
              <a:tabLst/>
              <a:defRPr/>
            </a:pPr>
            <a:r>
              <a:rPr kumimoji="0" lang="en-US" sz="2000" b="0" i="0" u="none" strike="noStrike" kern="1200" cap="none" spc="0" normalizeH="0" baseline="0" noProof="0" dirty="0">
                <a:ln>
                  <a:noFill/>
                </a:ln>
                <a:solidFill>
                  <a:srgbClr val="0F243E">
                    <a:lumMod val="75000"/>
                    <a:lumOff val="25000"/>
                  </a:srgbClr>
                </a:solidFill>
                <a:effectLst/>
                <a:uLnTx/>
                <a:uFillTx/>
                <a:latin typeface="+mn-lt"/>
                <a:ea typeface="+mn-ea"/>
                <a:cs typeface="+mn-cs"/>
              </a:rPr>
              <a:t>Second level</a:t>
            </a:r>
          </a:p>
          <a:p>
            <a:pPr marL="1143000" marR="0" lvl="2" indent="-228600" algn="l" defTabSz="914400" rtl="0" eaLnBrk="1" fontAlgn="base" latinLnBrk="0" hangingPunct="1">
              <a:lnSpc>
                <a:spcPct val="100000"/>
              </a:lnSpc>
              <a:spcBef>
                <a:spcPct val="20000"/>
              </a:spcBef>
              <a:spcAft>
                <a:spcPct val="0"/>
              </a:spcAft>
              <a:buClrTx/>
              <a:buSzPct val="75000"/>
              <a:buFont typeface="Wingdings" pitchFamily="2" charset="2"/>
              <a:buChar char="§"/>
              <a:tabLst/>
              <a:defRPr/>
            </a:pPr>
            <a:r>
              <a:rPr kumimoji="0" lang="en-US" sz="1800" b="0" i="0" u="none" strike="noStrike" kern="1200" cap="none" spc="0" normalizeH="0" baseline="0" noProof="0" dirty="0">
                <a:ln>
                  <a:noFill/>
                </a:ln>
                <a:solidFill>
                  <a:srgbClr val="0F243E"/>
                </a:solidFill>
                <a:effectLst/>
                <a:uLnTx/>
                <a:uFillTx/>
                <a:latin typeface="+mn-lt"/>
                <a:ea typeface="+mn-ea"/>
                <a:cs typeface="+mn-cs"/>
              </a:rPr>
              <a:t>Third level</a:t>
            </a:r>
          </a:p>
          <a:p>
            <a:pPr marL="1600200" marR="0" lvl="3" indent="-2286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1600" b="0" i="0" u="none" strike="noStrike" kern="1200" cap="none" spc="0" normalizeH="0" baseline="0" noProof="0" dirty="0">
                <a:ln>
                  <a:noFill/>
                </a:ln>
                <a:solidFill>
                  <a:srgbClr val="0F243E">
                    <a:lumMod val="75000"/>
                    <a:lumOff val="25000"/>
                  </a:srgbClr>
                </a:solidFill>
                <a:effectLst/>
                <a:uLnTx/>
                <a:uFillTx/>
                <a:latin typeface="+mn-lt"/>
                <a:ea typeface="+mn-ea"/>
                <a:cs typeface="+mn-cs"/>
              </a:rPr>
              <a:t>Fourth level</a:t>
            </a:r>
          </a:p>
          <a:p>
            <a:pPr marL="2057400" marR="0" lvl="4" indent="-2286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1400" b="0" i="0" u="none" strike="noStrike" kern="1200" cap="none" spc="0" normalizeH="0" baseline="0" noProof="0" dirty="0">
                <a:ln>
                  <a:noFill/>
                </a:ln>
                <a:solidFill>
                  <a:srgbClr val="0F243E"/>
                </a:solidFill>
                <a:effectLst/>
                <a:uLnTx/>
                <a:uFillTx/>
                <a:latin typeface="+mn-lt"/>
                <a:ea typeface="+mn-ea"/>
                <a:cs typeface="+mn-cs"/>
              </a:rPr>
              <a:t>Fifth level</a:t>
            </a:r>
          </a:p>
        </p:txBody>
      </p:sp>
      <p:sp>
        <p:nvSpPr>
          <p:cNvPr id="8" name="Slide Number Placeholder 1"/>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000">
                <a:solidFill>
                  <a:schemeClr val="tx1"/>
                </a:solidFill>
                <a:latin typeface="+mj-lt"/>
              </a:defRPr>
            </a:lvl1pPr>
          </a:lstStyle>
          <a:p>
            <a:fld id="{0C921938-476A-4922-BE24-3B8F6A2854D9}" type="slidenum">
              <a:rPr lang="en-US" smtClean="0"/>
              <a:pPr/>
              <a:t>‹#›</a:t>
            </a:fld>
            <a:endParaRPr lang="en-US" dirty="0"/>
          </a:p>
        </p:txBody>
      </p:sp>
    </p:spTree>
    <p:extLst>
      <p:ext uri="{BB962C8B-B14F-4D97-AF65-F5344CB8AC3E}">
        <p14:creationId xmlns:p14="http://schemas.microsoft.com/office/powerpoint/2010/main" val="3340304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000">
                <a:solidFill>
                  <a:schemeClr val="tx1"/>
                </a:solidFill>
                <a:latin typeface="+mj-lt"/>
              </a:defRPr>
            </a:lvl1pPr>
          </a:lstStyle>
          <a:p>
            <a:fld id="{0C921938-476A-4922-BE24-3B8F6A2854D9}" type="slidenum">
              <a:rPr lang="en-US" smtClean="0"/>
              <a:pPr/>
              <a:t>‹#›</a:t>
            </a:fld>
            <a:endParaRPr lang="en-US" dirty="0"/>
          </a:p>
        </p:txBody>
      </p:sp>
    </p:spTree>
    <p:extLst>
      <p:ext uri="{BB962C8B-B14F-4D97-AF65-F5344CB8AC3E}">
        <p14:creationId xmlns:p14="http://schemas.microsoft.com/office/powerpoint/2010/main" val="37472245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678235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xfrm>
            <a:off x="5892800" y="6248400"/>
            <a:ext cx="5384800" cy="228600"/>
          </a:xfrm>
          <a:prstGeom prst="rect">
            <a:avLst/>
          </a:prstGeom>
        </p:spPr>
        <p:txBody>
          <a:bodyPr/>
          <a:lstStyle>
            <a:lvl1pPr>
              <a:defRPr/>
            </a:lvl1pPr>
          </a:lstStyle>
          <a:p>
            <a:pPr>
              <a:defRPr/>
            </a:pPr>
            <a:endParaRPr lang="en-US" altLang="zh-TW" dirty="0"/>
          </a:p>
        </p:txBody>
      </p:sp>
      <p:sp>
        <p:nvSpPr>
          <p:cNvPr id="3" name="Rectangle 3"/>
          <p:cNvSpPr>
            <a:spLocks noGrp="1" noChangeArrowheads="1"/>
          </p:cNvSpPr>
          <p:nvPr>
            <p:ph type="sldNum" sz="quarter" idx="11"/>
          </p:nvPr>
        </p:nvSpPr>
        <p:spPr/>
        <p:txBody>
          <a:bodyPr/>
          <a:lstStyle>
            <a:lvl1pPr>
              <a:defRPr/>
            </a:lvl1pPr>
          </a:lstStyle>
          <a:p>
            <a:pPr>
              <a:defRPr/>
            </a:pPr>
            <a:r>
              <a:rPr lang="en-US" altLang="zh-TW"/>
              <a:t>Page </a:t>
            </a:r>
            <a:fld id="{34956E49-9B35-407E-B5F2-C84A7F7C3F93}" type="slidenum">
              <a:rPr lang="en-US" altLang="zh-TW"/>
              <a:pPr>
                <a:defRPr/>
              </a:pPr>
              <a:t>‹#›</a:t>
            </a:fld>
            <a:endParaRPr lang="en-US" altLang="zh-TW"/>
          </a:p>
        </p:txBody>
      </p:sp>
      <p:sp>
        <p:nvSpPr>
          <p:cNvPr id="4" name="Rectangle 8"/>
          <p:cNvSpPr>
            <a:spLocks noGrp="1" noChangeArrowheads="1"/>
          </p:cNvSpPr>
          <p:nvPr>
            <p:ph type="dt" sz="half" idx="12"/>
          </p:nvPr>
        </p:nvSpPr>
        <p:spPr>
          <a:xfrm>
            <a:off x="5892800" y="6553200"/>
            <a:ext cx="4064000" cy="228600"/>
          </a:xfrm>
          <a:prstGeom prst="rect">
            <a:avLst/>
          </a:prstGeom>
        </p:spPr>
        <p:txBody>
          <a:bodyPr/>
          <a:lstStyle>
            <a:lvl1pPr>
              <a:defRPr/>
            </a:lvl1pPr>
          </a:lstStyle>
          <a:p>
            <a:pPr>
              <a:defRPr/>
            </a:pPr>
            <a:endParaRPr lang="en-US" altLang="zh-TW" dirty="0"/>
          </a:p>
        </p:txBody>
      </p:sp>
    </p:spTree>
    <p:extLst>
      <p:ext uri="{BB962C8B-B14F-4D97-AF65-F5344CB8AC3E}">
        <p14:creationId xmlns:p14="http://schemas.microsoft.com/office/powerpoint/2010/main" val="1724561354"/>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grpSp>
        <p:nvGrpSpPr>
          <p:cNvPr id="4" name="Group 3"/>
          <p:cNvGrpSpPr/>
          <p:nvPr userDrawn="1"/>
        </p:nvGrpSpPr>
        <p:grpSpPr>
          <a:xfrm>
            <a:off x="1828797" y="12436"/>
            <a:ext cx="0" cy="5783262"/>
            <a:chOff x="1371598" y="12436"/>
            <a:chExt cx="0" cy="5783262"/>
          </a:xfrm>
        </p:grpSpPr>
        <p:sp>
          <p:nvSpPr>
            <p:cNvPr id="6" name="Line 123"/>
            <p:cNvSpPr>
              <a:spLocks noChangeShapeType="1"/>
            </p:cNvSpPr>
            <p:nvPr/>
          </p:nvSpPr>
          <p:spPr bwMode="auto">
            <a:xfrm flipH="1">
              <a:off x="1371598" y="1143000"/>
              <a:ext cx="0" cy="4652698"/>
            </a:xfrm>
            <a:prstGeom prst="line">
              <a:avLst/>
            </a:prstGeom>
            <a:noFill/>
            <a:ln w="31750">
              <a:solidFill>
                <a:schemeClr val="accent1">
                  <a:lumMod val="75000"/>
                </a:schemeClr>
              </a:solidFill>
              <a:round/>
              <a:headEnd/>
              <a:tailEnd/>
            </a:ln>
            <a:extLst>
              <a:ext uri="{909E8E84-426E-40DD-AFC4-6F175D3DCCD1}">
                <a14:hiddenFill xmlns:a14="http://schemas.microsoft.com/office/drawing/2010/main">
                  <a:noFill/>
                </a14:hiddenFill>
              </a:ext>
            </a:extLst>
          </p:spPr>
          <p:txBody>
            <a:bodyPr lIns="82124" tIns="41061" rIns="82124" bIns="41061" anchor="ctr">
              <a:spAutoFit/>
            </a:bodyPr>
            <a:lstStyle/>
            <a:p>
              <a:endParaRPr lang="en-US" sz="1800"/>
            </a:p>
          </p:txBody>
        </p:sp>
        <p:sp>
          <p:nvSpPr>
            <p:cNvPr id="7" name="Line 124"/>
            <p:cNvSpPr>
              <a:spLocks noChangeShapeType="1"/>
            </p:cNvSpPr>
            <p:nvPr/>
          </p:nvSpPr>
          <p:spPr bwMode="auto">
            <a:xfrm>
              <a:off x="1371598" y="12436"/>
              <a:ext cx="0" cy="1130564"/>
            </a:xfrm>
            <a:prstGeom prst="line">
              <a:avLst/>
            </a:prstGeom>
            <a:noFill/>
            <a:ln w="31750">
              <a:solidFill>
                <a:schemeClr val="bg1"/>
              </a:solidFill>
              <a:round/>
              <a:headEnd/>
              <a:tailEnd/>
            </a:ln>
            <a:extLst>
              <a:ext uri="{909E8E84-426E-40DD-AFC4-6F175D3DCCD1}">
                <a14:hiddenFill xmlns:a14="http://schemas.microsoft.com/office/drawing/2010/main">
                  <a:noFill/>
                </a14:hiddenFill>
              </a:ext>
            </a:extLst>
          </p:spPr>
          <p:txBody>
            <a:bodyPr lIns="82124" tIns="41061" rIns="82124" bIns="41061" anchor="ctr">
              <a:spAutoFit/>
            </a:bodyPr>
            <a:lstStyle/>
            <a:p>
              <a:endParaRPr lang="en-US" sz="1800"/>
            </a:p>
          </p:txBody>
        </p:sp>
      </p:grpSp>
      <p:sp>
        <p:nvSpPr>
          <p:cNvPr id="2" name="Title 1"/>
          <p:cNvSpPr>
            <a:spLocks noGrp="1"/>
          </p:cNvSpPr>
          <p:nvPr userDrawn="1">
            <p:ph type="title"/>
          </p:nvPr>
        </p:nvSpPr>
        <p:spPr>
          <a:xfrm>
            <a:off x="1828800" y="30822"/>
            <a:ext cx="10363200" cy="1143000"/>
          </a:xfrm>
        </p:spPr>
        <p:txBody>
          <a:bodyPr/>
          <a:lstStyle/>
          <a:p>
            <a:r>
              <a:rPr lang="en-US" dirty="0"/>
              <a:t>Click to edit Master title style</a:t>
            </a:r>
          </a:p>
        </p:txBody>
      </p:sp>
      <p:sp>
        <p:nvSpPr>
          <p:cNvPr id="3" name="Content Placeholder 2"/>
          <p:cNvSpPr>
            <a:spLocks noGrp="1"/>
          </p:cNvSpPr>
          <p:nvPr userDrawn="1">
            <p:ph idx="1"/>
          </p:nvPr>
        </p:nvSpPr>
        <p:spPr>
          <a:xfrm>
            <a:off x="2032000" y="1371601"/>
            <a:ext cx="9550400" cy="4525963"/>
          </a:xfrm>
        </p:spPr>
        <p:txBody>
          <a:bodyPr/>
          <a:lstStyle>
            <a:lvl1pPr marL="342900" indent="-342900">
              <a:buSzPct val="75000"/>
              <a:buFontTx/>
              <a:buBlip>
                <a:blip r:embed="rId2"/>
              </a:buBlip>
              <a:defRPr/>
            </a:lvl1pPr>
            <a:lvl2pPr marL="742950" indent="-285750">
              <a:buClr>
                <a:schemeClr val="accent1"/>
              </a:buClr>
              <a:buSzPct val="75000"/>
              <a:buFont typeface="Wingdings" pitchFamily="2" charset="2"/>
              <a:buChar char="q"/>
              <a:defRPr>
                <a:solidFill>
                  <a:schemeClr val="accent2">
                    <a:lumMod val="75000"/>
                    <a:lumOff val="25000"/>
                  </a:schemeClr>
                </a:solidFill>
              </a:defRPr>
            </a:lvl2pPr>
            <a:lvl3pPr marL="1143000" indent="-228600">
              <a:buClr>
                <a:schemeClr val="accent1"/>
              </a:buClr>
              <a:buFont typeface="Wingdings" pitchFamily="2" charset="2"/>
              <a:buChar char="§"/>
              <a:defRPr/>
            </a:lvl3pPr>
            <a:lvl4pPr marL="1600200" indent="-228600">
              <a:buClr>
                <a:schemeClr val="accent1"/>
              </a:buClr>
              <a:buFont typeface="Arial" pitchFamily="34" charset="0"/>
              <a:buChar char="•"/>
              <a:defRPr>
                <a:solidFill>
                  <a:schemeClr val="accent2">
                    <a:lumMod val="75000"/>
                    <a:lumOff val="25000"/>
                  </a:schemeClr>
                </a:solidFill>
              </a:defRPr>
            </a:lvl4pPr>
            <a:lvl5pPr marL="2057400" indent="-228600">
              <a:buFont typeface="Arial"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4"/>
          <p:cNvSpPr>
            <a:spLocks noGrp="1"/>
          </p:cNvSpPr>
          <p:nvPr userDrawn="1">
            <p:ph sz="quarter" idx="13"/>
          </p:nvPr>
        </p:nvSpPr>
        <p:spPr>
          <a:xfrm rot="18627426">
            <a:off x="440388" y="3421377"/>
            <a:ext cx="2183449" cy="2078567"/>
          </a:xfrm>
          <a:noFill/>
          <a:ln>
            <a:noFill/>
          </a:ln>
        </p:spPr>
        <p:style>
          <a:lnRef idx="2">
            <a:schemeClr val="accent6"/>
          </a:lnRef>
          <a:fillRef idx="1">
            <a:schemeClr val="lt1"/>
          </a:fillRef>
          <a:effectRef idx="0">
            <a:schemeClr val="accent6"/>
          </a:effectRef>
          <a:fontRef idx="none"/>
        </p:style>
        <p:txBody>
          <a:bodyPr/>
          <a:lstStyle>
            <a:lvl1pPr marL="0" indent="0">
              <a:buFontTx/>
              <a:buNone/>
              <a:defRPr sz="2000" b="1">
                <a:solidFill>
                  <a:schemeClr val="tx1">
                    <a:lumMod val="50000"/>
                    <a:lumOff val="50000"/>
                  </a:schemeClr>
                </a:solidFill>
              </a:defRPr>
            </a:lvl1pPr>
            <a:lvl2pPr>
              <a:defRPr sz="1600" baseline="0"/>
            </a:lvl2pPr>
            <a:lvl3pPr>
              <a:defRPr sz="1600" baseline="0"/>
            </a:lvl3pPr>
            <a:lvl4pPr>
              <a:defRPr sz="1600" baseline="0"/>
            </a:lvl4pPr>
            <a:lvl5pPr>
              <a:defRPr sz="160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4"/>
          </p:nvPr>
        </p:nvSpPr>
        <p:spPr/>
        <p:txBody>
          <a:bodyPr/>
          <a:lstStyle/>
          <a:p>
            <a:fld id="{FA6F6034-1516-478C-9756-BC6A8296D6DE}" type="slidenum">
              <a:rPr lang="en-US" smtClean="0"/>
              <a:pPr/>
              <a:t>‹#›</a:t>
            </a:fld>
            <a:endParaRPr lang="en-US" dirty="0"/>
          </a:p>
        </p:txBody>
      </p:sp>
    </p:spTree>
    <p:extLst>
      <p:ext uri="{BB962C8B-B14F-4D97-AF65-F5344CB8AC3E}">
        <p14:creationId xmlns:p14="http://schemas.microsoft.com/office/powerpoint/2010/main" val="6994607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userDrawn="1">
            <p:ph type="title"/>
          </p:nvPr>
        </p:nvSpPr>
        <p:spPr>
          <a:xfrm>
            <a:off x="914400" y="30822"/>
            <a:ext cx="10363200" cy="1143000"/>
          </a:xfrm>
        </p:spPr>
        <p:txBody>
          <a:bodyPr/>
          <a:lstStyle/>
          <a:p>
            <a:r>
              <a:rPr lang="en-US" dirty="0"/>
              <a:t>Click to edit Master title style</a:t>
            </a:r>
          </a:p>
        </p:txBody>
      </p:sp>
      <p:sp>
        <p:nvSpPr>
          <p:cNvPr id="3" name="Content Placeholder 2"/>
          <p:cNvSpPr>
            <a:spLocks noGrp="1"/>
          </p:cNvSpPr>
          <p:nvPr userDrawn="1">
            <p:ph idx="1" hasCustomPrompt="1"/>
          </p:nvPr>
        </p:nvSpPr>
        <p:spPr>
          <a:xfrm>
            <a:off x="914400" y="1371601"/>
            <a:ext cx="10363200" cy="4525963"/>
          </a:xfrm>
        </p:spPr>
        <p:txBody>
          <a:bodyPr/>
          <a:lstStyle>
            <a:lvl1pPr marL="342900" marR="0" indent="-342900" algn="l" defTabSz="914400" rtl="0" eaLnBrk="1" fontAlgn="base" latinLnBrk="0" hangingPunct="1">
              <a:lnSpc>
                <a:spcPct val="100000"/>
              </a:lnSpc>
              <a:spcBef>
                <a:spcPct val="20000"/>
              </a:spcBef>
              <a:spcAft>
                <a:spcPct val="0"/>
              </a:spcAft>
              <a:buClrTx/>
              <a:buSzPct val="100000"/>
              <a:buFont typeface="Wingdings" panose="05000000000000000000" pitchFamily="2" charset="2"/>
              <a:buChar char="§"/>
              <a:tabLst/>
              <a:defRPr/>
            </a:lvl1pPr>
            <a:lvl2pPr marL="742950" marR="0" indent="-285750" algn="l" defTabSz="914400" rtl="0" eaLnBrk="1" fontAlgn="base" latinLnBrk="0" hangingPunct="1">
              <a:lnSpc>
                <a:spcPct val="100000"/>
              </a:lnSpc>
              <a:spcBef>
                <a:spcPct val="20000"/>
              </a:spcBef>
              <a:spcAft>
                <a:spcPct val="0"/>
              </a:spcAft>
              <a:buClrTx/>
              <a:buSzPct val="75000"/>
              <a:buFont typeface="Wingdings" panose="05000000000000000000" pitchFamily="2" charset="2"/>
              <a:buChar char="§"/>
              <a:tabLst/>
              <a:defRPr>
                <a:solidFill>
                  <a:schemeClr val="accent2">
                    <a:lumMod val="75000"/>
                    <a:lumOff val="25000"/>
                  </a:schemeClr>
                </a:solidFill>
              </a:defRPr>
            </a:lvl2pPr>
            <a:lvl3pPr marL="1143000" marR="0" indent="-228600" algn="l" defTabSz="914400" rtl="0" eaLnBrk="1" fontAlgn="base" latinLnBrk="0" hangingPunct="1">
              <a:lnSpc>
                <a:spcPct val="100000"/>
              </a:lnSpc>
              <a:spcBef>
                <a:spcPct val="20000"/>
              </a:spcBef>
              <a:spcAft>
                <a:spcPct val="0"/>
              </a:spcAft>
              <a:buClrTx/>
              <a:buSzPct val="75000"/>
              <a:buFont typeface="Wingdings" pitchFamily="2" charset="2"/>
              <a:buChar char="§"/>
              <a:tabLst/>
              <a:defRPr/>
            </a:lvl3pPr>
            <a:lvl4pPr marL="1600200" marR="0" indent="-228600" algn="l" defTabSz="914400" rtl="0" eaLnBrk="1" fontAlgn="base" latinLnBrk="0" hangingPunct="1">
              <a:lnSpc>
                <a:spcPct val="100000"/>
              </a:lnSpc>
              <a:spcBef>
                <a:spcPct val="20000"/>
              </a:spcBef>
              <a:spcAft>
                <a:spcPct val="0"/>
              </a:spcAft>
              <a:buClrTx/>
              <a:buSzTx/>
              <a:buFont typeface="Arial" pitchFamily="34" charset="0"/>
              <a:buChar char="•"/>
              <a:tabLst/>
              <a:defRPr>
                <a:solidFill>
                  <a:schemeClr val="accent2">
                    <a:lumMod val="75000"/>
                    <a:lumOff val="25000"/>
                  </a:schemeClr>
                </a:solidFill>
              </a:defRPr>
            </a:lvl4pPr>
            <a:lvl5pPr marL="2057400" marR="0" indent="-228600" algn="l" defTabSz="914400" rtl="0" eaLnBrk="1" fontAlgn="base" latinLnBrk="0" hangingPunct="1">
              <a:lnSpc>
                <a:spcPct val="100000"/>
              </a:lnSpc>
              <a:spcBef>
                <a:spcPct val="20000"/>
              </a:spcBef>
              <a:spcAft>
                <a:spcPct val="0"/>
              </a:spcAft>
              <a:buClrTx/>
              <a:buSzTx/>
              <a:buFont typeface="Arial" pitchFamily="34" charset="0"/>
              <a:buChar char="˗"/>
              <a:tabLst/>
              <a:defRPr/>
            </a:lvl5pPr>
          </a:lstStyle>
          <a:p>
            <a:pPr marL="342900" marR="0" lvl="0" indent="-342900" algn="l" defTabSz="914400" rtl="0" eaLnBrk="1" fontAlgn="base" latinLnBrk="0" hangingPunct="1">
              <a:lnSpc>
                <a:spcPct val="100000"/>
              </a:lnSpc>
              <a:spcBef>
                <a:spcPct val="20000"/>
              </a:spcBef>
              <a:spcAft>
                <a:spcPct val="0"/>
              </a:spcAft>
              <a:buClrTx/>
              <a:buSzPct val="100000"/>
              <a:buFont typeface="Wingdings" panose="05000000000000000000" pitchFamily="2" charset="2"/>
              <a:buChar char="§"/>
              <a:tabLst/>
              <a:defRPr/>
            </a:pPr>
            <a:r>
              <a:rPr kumimoji="0" lang="en-US" sz="2400" b="0" i="0" u="none" strike="noStrike" kern="1200" cap="none" spc="0" normalizeH="0" baseline="0" noProof="0" dirty="0">
                <a:ln>
                  <a:noFill/>
                </a:ln>
                <a:solidFill>
                  <a:srgbClr val="0F243E"/>
                </a:solidFill>
                <a:effectLst/>
                <a:uLnTx/>
                <a:uFillTx/>
                <a:latin typeface="+mn-lt"/>
                <a:ea typeface="+mn-ea"/>
                <a:cs typeface="+mn-cs"/>
              </a:rPr>
              <a:t>Click to edit Master text styles</a:t>
            </a:r>
          </a:p>
          <a:p>
            <a:pPr marL="742950" marR="0" lvl="1" indent="-285750" algn="l" defTabSz="914400" rtl="0" eaLnBrk="1" fontAlgn="base" latinLnBrk="0" hangingPunct="1">
              <a:lnSpc>
                <a:spcPct val="100000"/>
              </a:lnSpc>
              <a:spcBef>
                <a:spcPct val="20000"/>
              </a:spcBef>
              <a:spcAft>
                <a:spcPct val="0"/>
              </a:spcAft>
              <a:buClrTx/>
              <a:buSzPct val="75000"/>
              <a:buFont typeface="Wingdings" panose="05000000000000000000" pitchFamily="2" charset="2"/>
              <a:buChar char="§"/>
              <a:tabLst/>
              <a:defRPr/>
            </a:pPr>
            <a:r>
              <a:rPr kumimoji="0" lang="en-US" sz="2000" b="0" i="0" u="none" strike="noStrike" kern="1200" cap="none" spc="0" normalizeH="0" baseline="0" noProof="0" dirty="0">
                <a:ln>
                  <a:noFill/>
                </a:ln>
                <a:solidFill>
                  <a:srgbClr val="0F243E">
                    <a:lumMod val="75000"/>
                    <a:lumOff val="25000"/>
                  </a:srgbClr>
                </a:solidFill>
                <a:effectLst/>
                <a:uLnTx/>
                <a:uFillTx/>
                <a:latin typeface="+mn-lt"/>
                <a:ea typeface="+mn-ea"/>
                <a:cs typeface="+mn-cs"/>
              </a:rPr>
              <a:t>Second level</a:t>
            </a:r>
          </a:p>
          <a:p>
            <a:pPr marL="1143000" marR="0" lvl="2" indent="-228600" algn="l" defTabSz="914400" rtl="0" eaLnBrk="1" fontAlgn="base" latinLnBrk="0" hangingPunct="1">
              <a:lnSpc>
                <a:spcPct val="100000"/>
              </a:lnSpc>
              <a:spcBef>
                <a:spcPct val="20000"/>
              </a:spcBef>
              <a:spcAft>
                <a:spcPct val="0"/>
              </a:spcAft>
              <a:buClrTx/>
              <a:buSzPct val="75000"/>
              <a:buFont typeface="Wingdings" pitchFamily="2" charset="2"/>
              <a:buChar char="§"/>
              <a:tabLst/>
              <a:defRPr/>
            </a:pPr>
            <a:r>
              <a:rPr kumimoji="0" lang="en-US" sz="1800" b="0" i="0" u="none" strike="noStrike" kern="1200" cap="none" spc="0" normalizeH="0" baseline="0" noProof="0" dirty="0">
                <a:ln>
                  <a:noFill/>
                </a:ln>
                <a:solidFill>
                  <a:srgbClr val="0F243E"/>
                </a:solidFill>
                <a:effectLst/>
                <a:uLnTx/>
                <a:uFillTx/>
                <a:latin typeface="+mn-lt"/>
                <a:ea typeface="+mn-ea"/>
                <a:cs typeface="+mn-cs"/>
              </a:rPr>
              <a:t>Third level</a:t>
            </a:r>
          </a:p>
          <a:p>
            <a:pPr marL="1600200" marR="0" lvl="3" indent="-2286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1600" b="0" i="0" u="none" strike="noStrike" kern="1200" cap="none" spc="0" normalizeH="0" baseline="0" noProof="0" dirty="0">
                <a:ln>
                  <a:noFill/>
                </a:ln>
                <a:solidFill>
                  <a:srgbClr val="0F243E">
                    <a:lumMod val="75000"/>
                    <a:lumOff val="25000"/>
                  </a:srgbClr>
                </a:solidFill>
                <a:effectLst/>
                <a:uLnTx/>
                <a:uFillTx/>
                <a:latin typeface="+mn-lt"/>
                <a:ea typeface="+mn-ea"/>
                <a:cs typeface="+mn-cs"/>
              </a:rPr>
              <a:t>Fourth level</a:t>
            </a:r>
          </a:p>
          <a:p>
            <a:pPr marL="2057400" marR="0" lvl="4" indent="-2286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en-US" sz="1400" b="0" i="0" u="none" strike="noStrike" kern="1200" cap="none" spc="0" normalizeH="0" baseline="0" noProof="0" dirty="0">
                <a:ln>
                  <a:noFill/>
                </a:ln>
                <a:solidFill>
                  <a:srgbClr val="0F243E"/>
                </a:solidFill>
                <a:effectLst/>
                <a:uLnTx/>
                <a:uFillTx/>
                <a:latin typeface="+mn-lt"/>
                <a:ea typeface="+mn-ea"/>
                <a:cs typeface="+mn-cs"/>
              </a:rPr>
              <a:t>Fifth level</a:t>
            </a:r>
          </a:p>
        </p:txBody>
      </p:sp>
      <p:sp>
        <p:nvSpPr>
          <p:cNvPr id="5" name="Slide Number Placeholder 4"/>
          <p:cNvSpPr>
            <a:spLocks noGrp="1"/>
          </p:cNvSpPr>
          <p:nvPr>
            <p:ph type="sldNum" sz="quarter" idx="15"/>
          </p:nvPr>
        </p:nvSpPr>
        <p:spPr/>
        <p:txBody>
          <a:bodyPr/>
          <a:lstStyle>
            <a:lvl1pPr>
              <a:defRPr sz="2000">
                <a:solidFill>
                  <a:schemeClr val="tx1"/>
                </a:solidFill>
                <a:latin typeface="+mj-lt"/>
              </a:defRPr>
            </a:lvl1pPr>
          </a:lstStyle>
          <a:p>
            <a:fld id="{0C921938-476A-4922-BE24-3B8F6A2854D9}" type="slidenum">
              <a:rPr lang="en-US" smtClean="0"/>
              <a:pPr/>
              <a:t>‹#›</a:t>
            </a:fld>
            <a:endParaRPr lang="en-US" dirty="0"/>
          </a:p>
        </p:txBody>
      </p:sp>
    </p:spTree>
    <p:extLst>
      <p:ext uri="{BB962C8B-B14F-4D97-AF65-F5344CB8AC3E}">
        <p14:creationId xmlns:p14="http://schemas.microsoft.com/office/powerpoint/2010/main" val="23699562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29EA372-A6AC-BF44-96D3-2CBE018257D3}"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626952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CFDE-EA92-49E1-B794-B6D9A5B14C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2EB45E-9D81-4ADA-9CD6-949C62C26D8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615231-DCE3-498F-8DC0-F7326F2330E9}"/>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5" name="Footer Placeholder 4">
            <a:extLst>
              <a:ext uri="{FF2B5EF4-FFF2-40B4-BE49-F238E27FC236}">
                <a16:creationId xmlns:a16="http://schemas.microsoft.com/office/drawing/2014/main" id="{245AA0D2-C92F-4297-8EF6-6A0029B2B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4F707F-9F81-494B-BEA2-426EE28AA5C0}"/>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18755461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6BF8B0-8A9E-1246-AE94-91F4F34C0CF8}"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818831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080C5E-14E6-9B4D-87D6-5FF1360063CA}"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694327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B964B90-2AF7-EA48-BD3C-9CB34B9F3353}"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9581455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B21A3C-6336-8B44-B6AE-8FF0E0645FDB}"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730496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83DC2E7-70BB-D447-A592-104278EB7CEA}"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583232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91A7C2-04AC-A544-AA3A-92AF7D611393}"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232620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31B122-D9B3-B544-A4DA-0415192924EF}"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286155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C310C8-C58A-E741-81C5-9B554473BE04}"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7652231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9619ED-D1D3-D743-BF12-95CF818943F9}"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2418886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4AF5BB-40C3-C24D-9E8F-A52828C09153}"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95348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38880-A82D-4DDF-92D2-79B45936CF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8D4C26-006E-4EEE-A540-16701F6F23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2DBE5E1-CBC3-4D98-B48F-F5666CBAB0D3}"/>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5" name="Footer Placeholder 4">
            <a:extLst>
              <a:ext uri="{FF2B5EF4-FFF2-40B4-BE49-F238E27FC236}">
                <a16:creationId xmlns:a16="http://schemas.microsoft.com/office/drawing/2014/main" id="{F593AD52-F094-4270-82E7-3B17928EF5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D87008-36BA-48C4-8089-EC296AC4A467}"/>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22768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949EC-EDB8-43DF-A435-2E028B7D8C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F5DBA8-A1E8-4E7C-97B1-399E15DC38F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221AC4D-2ACD-4521-9921-3010B0311B1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C93BE7-4A2B-4B70-9C6D-D7E418372280}"/>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6" name="Footer Placeholder 5">
            <a:extLst>
              <a:ext uri="{FF2B5EF4-FFF2-40B4-BE49-F238E27FC236}">
                <a16:creationId xmlns:a16="http://schemas.microsoft.com/office/drawing/2014/main" id="{F45FBE54-B95C-4F78-9E3A-11B0CDE562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47568F-45B6-4926-AE73-B7962FCB974A}"/>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3386886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0963C-A8EB-43E2-99AF-5357ED44D1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79D5BB-D41B-4B45-A1AD-BA03396360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CC438D-7C58-4E32-8692-DAB52203348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3603EE-8934-46B3-BD0B-EFAE7EC715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A7A04CE-6E97-47D9-9B15-437D76A5175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2BEAF7-8A97-4E0D-9DDE-2F7DED571F93}"/>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8" name="Footer Placeholder 7">
            <a:extLst>
              <a:ext uri="{FF2B5EF4-FFF2-40B4-BE49-F238E27FC236}">
                <a16:creationId xmlns:a16="http://schemas.microsoft.com/office/drawing/2014/main" id="{93638485-0618-42EE-8E9D-8DDA44B758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1F42CF3-9528-4D5A-B805-E35B5AC8625E}"/>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360428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F1E54-3FD4-4E33-8FEF-4A39EE1DB7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479B09-8D86-4C98-8939-D7D947761100}"/>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4" name="Footer Placeholder 3">
            <a:extLst>
              <a:ext uri="{FF2B5EF4-FFF2-40B4-BE49-F238E27FC236}">
                <a16:creationId xmlns:a16="http://schemas.microsoft.com/office/drawing/2014/main" id="{E3C3A668-82B5-41AC-9B54-9AEF31EF44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7C7136-E4E0-443F-8667-7D211E7F1C2A}"/>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1214446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D23BD5-9C0B-4950-9B21-E0704A12D159}"/>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3" name="Footer Placeholder 2">
            <a:extLst>
              <a:ext uri="{FF2B5EF4-FFF2-40B4-BE49-F238E27FC236}">
                <a16:creationId xmlns:a16="http://schemas.microsoft.com/office/drawing/2014/main" id="{D5FAD715-3DAE-475B-BBA2-9B8AA894BF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82340DF-4B33-4976-B570-031EB866A25C}"/>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2475915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47B1A-013F-4D2D-BD72-DA55C5F7D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699A6-2595-419D-B604-D7ADEC3B67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1DC7BA-F56B-47D6-8124-7D2655A867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F227AA-0FDB-461C-9951-1719E5E760C4}"/>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6" name="Footer Placeholder 5">
            <a:extLst>
              <a:ext uri="{FF2B5EF4-FFF2-40B4-BE49-F238E27FC236}">
                <a16:creationId xmlns:a16="http://schemas.microsoft.com/office/drawing/2014/main" id="{D7176661-839E-4A1C-8833-053FC02761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935257-C341-4011-922C-9E60F3F0DAC0}"/>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128538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EA4EB-0813-4235-B9F7-760B6F51C3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215E3C-FEDA-4047-AF73-F001E7B375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391DECF-C2E1-44A4-B1EB-8F0C4804F3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3ABA82-2070-4712-B351-45A12957C20A}"/>
              </a:ext>
            </a:extLst>
          </p:cNvPr>
          <p:cNvSpPr>
            <a:spLocks noGrp="1"/>
          </p:cNvSpPr>
          <p:nvPr>
            <p:ph type="dt" sz="half" idx="10"/>
          </p:nvPr>
        </p:nvSpPr>
        <p:spPr/>
        <p:txBody>
          <a:bodyPr/>
          <a:lstStyle/>
          <a:p>
            <a:fld id="{81FC6693-1FF7-4C76-92FF-99476B35BE6A}" type="datetimeFigureOut">
              <a:rPr lang="en-US" smtClean="0"/>
              <a:t>1/28/2018</a:t>
            </a:fld>
            <a:endParaRPr lang="en-US"/>
          </a:p>
        </p:txBody>
      </p:sp>
      <p:sp>
        <p:nvSpPr>
          <p:cNvPr id="6" name="Footer Placeholder 5">
            <a:extLst>
              <a:ext uri="{FF2B5EF4-FFF2-40B4-BE49-F238E27FC236}">
                <a16:creationId xmlns:a16="http://schemas.microsoft.com/office/drawing/2014/main" id="{458E8232-3601-4CA1-9EFE-4E9D093D6A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1DDF68-81B1-4C65-8782-90C1DDCC64B6}"/>
              </a:ext>
            </a:extLst>
          </p:cNvPr>
          <p:cNvSpPr>
            <a:spLocks noGrp="1"/>
          </p:cNvSpPr>
          <p:nvPr>
            <p:ph type="sldNum" sz="quarter" idx="12"/>
          </p:nvPr>
        </p:nvSpPr>
        <p:spPr/>
        <p:txBody>
          <a:bodyPr/>
          <a:lstStyle/>
          <a:p>
            <a:fld id="{ABA86A5D-E480-42F9-B6B0-2D7FD8AC5B34}" type="slidenum">
              <a:rPr lang="en-US" smtClean="0"/>
              <a:t>‹#›</a:t>
            </a:fld>
            <a:endParaRPr lang="en-US"/>
          </a:p>
        </p:txBody>
      </p:sp>
    </p:spTree>
    <p:extLst>
      <p:ext uri="{BB962C8B-B14F-4D97-AF65-F5344CB8AC3E}">
        <p14:creationId xmlns:p14="http://schemas.microsoft.com/office/powerpoint/2010/main" val="1433187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48351A-E20D-4BB8-9E0C-D7DB1F27A4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586F5E-B082-41C4-99E6-A33AE9A0C9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0E6971-1D1B-4977-801A-E5153B24B6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C6693-1FF7-4C76-92FF-99476B35BE6A}" type="datetimeFigureOut">
              <a:rPr lang="en-US" smtClean="0"/>
              <a:t>1/28/2018</a:t>
            </a:fld>
            <a:endParaRPr lang="en-US"/>
          </a:p>
        </p:txBody>
      </p:sp>
      <p:sp>
        <p:nvSpPr>
          <p:cNvPr id="5" name="Footer Placeholder 4">
            <a:extLst>
              <a:ext uri="{FF2B5EF4-FFF2-40B4-BE49-F238E27FC236}">
                <a16:creationId xmlns:a16="http://schemas.microsoft.com/office/drawing/2014/main" id="{6FEF4D22-A400-4F98-892E-B33D2E32AE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74A56A-3AD4-4927-8752-C64EC81440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86A5D-E480-42F9-B6B0-2D7FD8AC5B34}" type="slidenum">
              <a:rPr lang="en-US" smtClean="0"/>
              <a:t>‹#›</a:t>
            </a:fld>
            <a:endParaRPr lang="en-US"/>
          </a:p>
        </p:txBody>
      </p:sp>
    </p:spTree>
    <p:extLst>
      <p:ext uri="{BB962C8B-B14F-4D97-AF65-F5344CB8AC3E}">
        <p14:creationId xmlns:p14="http://schemas.microsoft.com/office/powerpoint/2010/main" val="3774394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4"/>
          <p:cNvSpPr txBox="1">
            <a:spLocks/>
          </p:cNvSpPr>
          <p:nvPr userDrawn="1"/>
        </p:nvSpPr>
        <p:spPr>
          <a:xfrm>
            <a:off x="279680" y="6348198"/>
            <a:ext cx="11709121" cy="509803"/>
          </a:xfrm>
          <a:prstGeom prst="rect">
            <a:avLst/>
          </a:prstGeom>
          <a:noFill/>
          <a:ln w="25400" cap="flat" cmpd="sng" algn="ctr">
            <a:noFill/>
            <a:prstDash val="solid"/>
          </a:ln>
        </p:spPr>
        <p:style>
          <a:lnRef idx="2">
            <a:schemeClr val="accent6"/>
          </a:lnRef>
          <a:fillRef idx="1">
            <a:schemeClr val="lt1"/>
          </a:fillRef>
          <a:effectRef idx="0">
            <a:schemeClr val="accent6"/>
          </a:effectRef>
          <a:fontRef idx="none"/>
        </p:style>
        <p:txBody>
          <a:bodyPr/>
          <a:lstStyle>
            <a:lvl1pPr marL="0" indent="0" algn="l" rtl="0" fontAlgn="base">
              <a:spcBef>
                <a:spcPct val="20000"/>
              </a:spcBef>
              <a:spcAft>
                <a:spcPct val="0"/>
              </a:spcAft>
              <a:buSzPct val="75000"/>
              <a:buFontTx/>
              <a:buNone/>
              <a:defRPr sz="2000" b="0" kern="1200" baseline="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q"/>
              <a:defRPr sz="1600" kern="1200" baseline="0">
                <a:solidFill>
                  <a:schemeClr val="tx1"/>
                </a:solidFill>
                <a:latin typeface="+mn-lt"/>
                <a:ea typeface="+mn-ea"/>
                <a:cs typeface="+mn-cs"/>
              </a:defRPr>
            </a:lvl2pPr>
            <a:lvl3pPr marL="1143000" indent="-228600" algn="l" rtl="0" fontAlgn="base">
              <a:spcBef>
                <a:spcPct val="20000"/>
              </a:spcBef>
              <a:spcAft>
                <a:spcPct val="0"/>
              </a:spcAft>
              <a:buClr>
                <a:schemeClr val="accent1"/>
              </a:buClr>
              <a:buFont typeface="Wingdings" pitchFamily="2" charset="2"/>
              <a:buChar char="§"/>
              <a:defRPr sz="1600" kern="1200" baseline="0">
                <a:solidFill>
                  <a:schemeClr val="tx1"/>
                </a:solidFill>
                <a:latin typeface="+mn-lt"/>
                <a:ea typeface="+mn-ea"/>
                <a:cs typeface="+mn-cs"/>
              </a:defRPr>
            </a:lvl3pPr>
            <a:lvl4pPr marL="1600200" indent="-228600" algn="l" rtl="0" fontAlgn="base">
              <a:spcBef>
                <a:spcPct val="20000"/>
              </a:spcBef>
              <a:spcAft>
                <a:spcPct val="0"/>
              </a:spcAft>
              <a:buClr>
                <a:schemeClr val="accent1"/>
              </a:buClr>
              <a:buFont typeface="Arial" pitchFamily="34" charset="0"/>
              <a:buChar char="•"/>
              <a:defRPr sz="1600" kern="1200" baseline="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1600" kern="1200" baseline="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t>CIS419/519 Spring ’18				</a:t>
            </a:r>
          </a:p>
        </p:txBody>
      </p:sp>
      <p:sp>
        <p:nvSpPr>
          <p:cNvPr id="11" name="Slide Number Placeholder 1"/>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000">
                <a:solidFill>
                  <a:schemeClr val="tx1"/>
                </a:solidFill>
                <a:latin typeface="+mj-lt"/>
              </a:defRPr>
            </a:lvl1pPr>
          </a:lstStyle>
          <a:p>
            <a:fld id="{0C921938-476A-4922-BE24-3B8F6A2854D9}" type="slidenum">
              <a:rPr lang="en-US" smtClean="0"/>
              <a:pPr/>
              <a:t>‹#›</a:t>
            </a:fld>
            <a:endParaRPr lang="en-US" dirty="0"/>
          </a:p>
        </p:txBody>
      </p:sp>
    </p:spTree>
    <p:extLst>
      <p:ext uri="{BB962C8B-B14F-4D97-AF65-F5344CB8AC3E}">
        <p14:creationId xmlns:p14="http://schemas.microsoft.com/office/powerpoint/2010/main" val="9326314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SzPct val="100000"/>
        <a:buFont typeface="Wingdings" panose="05000000000000000000" pitchFamily="2" charset="2"/>
        <a:buChar char="§"/>
        <a:defRPr sz="2400" kern="1200">
          <a:solidFill>
            <a:schemeClr val="tx1"/>
          </a:solidFill>
          <a:latin typeface="+mn-lt"/>
          <a:ea typeface="+mn-ea"/>
          <a:cs typeface="+mn-cs"/>
        </a:defRPr>
      </a:lvl1pPr>
      <a:lvl2pPr marL="742950" indent="-285750" algn="l" rtl="0" fontAlgn="base">
        <a:spcBef>
          <a:spcPct val="20000"/>
        </a:spcBef>
        <a:spcAft>
          <a:spcPct val="0"/>
        </a:spcAft>
        <a:buClrTx/>
        <a:buSzPct val="75000"/>
        <a:buFont typeface="Wingdings" panose="05000000000000000000" pitchFamily="2" charset="2"/>
        <a:buChar char="§"/>
        <a:defRPr sz="2000" kern="1200">
          <a:solidFill>
            <a:schemeClr val="accent2">
              <a:lumMod val="75000"/>
              <a:lumOff val="25000"/>
            </a:schemeClr>
          </a:solidFill>
          <a:latin typeface="+mn-lt"/>
          <a:ea typeface="+mn-ea"/>
          <a:cs typeface="+mn-cs"/>
        </a:defRPr>
      </a:lvl2pPr>
      <a:lvl3pPr marL="1143000" indent="-228600" algn="l" rtl="0" fontAlgn="base">
        <a:spcBef>
          <a:spcPct val="20000"/>
        </a:spcBef>
        <a:spcAft>
          <a:spcPct val="0"/>
        </a:spcAft>
        <a:buClrTx/>
        <a:buSzPct val="75000"/>
        <a:buFont typeface="Wingdings" pitchFamily="2" charset="2"/>
        <a:buChar char="§"/>
        <a:defRPr sz="1800" kern="1200">
          <a:solidFill>
            <a:schemeClr val="tx1"/>
          </a:solidFill>
          <a:latin typeface="+mn-lt"/>
          <a:ea typeface="+mn-ea"/>
          <a:cs typeface="+mn-cs"/>
        </a:defRPr>
      </a:lvl3pPr>
      <a:lvl4pPr marL="1600200" indent="-228600" algn="l" rtl="0" fontAlgn="base">
        <a:spcBef>
          <a:spcPct val="20000"/>
        </a:spcBef>
        <a:spcAft>
          <a:spcPct val="0"/>
        </a:spcAft>
        <a:buClrTx/>
        <a:buFont typeface="Arial" pitchFamily="34" charset="0"/>
        <a:buChar char="•"/>
        <a:defRPr sz="1600" kern="1200">
          <a:solidFill>
            <a:schemeClr val="accent2">
              <a:lumMod val="75000"/>
              <a:lumOff val="25000"/>
            </a:schemeClr>
          </a:solidFill>
          <a:latin typeface="+mn-lt"/>
          <a:ea typeface="+mn-ea"/>
          <a:cs typeface="+mn-cs"/>
        </a:defRPr>
      </a:lvl4pPr>
      <a:lvl5pPr marL="2057400" indent="-228600" algn="l" rtl="0" fontAlgn="base">
        <a:spcBef>
          <a:spcPct val="20000"/>
        </a:spcBef>
        <a:spcAft>
          <a:spcPct val="0"/>
        </a:spcAft>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08226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082262"/>
            <a:ext cx="10972800" cy="50439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0F35E-BC11-744C-B56E-842DCFDE6A98}" type="datetime1">
              <a:rPr lang="en-US" smtClean="0">
                <a:solidFill>
                  <a:prstClr val="black">
                    <a:tint val="75000"/>
                  </a:prstClr>
                </a:solidFill>
                <a:latin typeface="Calibri"/>
              </a:rPr>
              <a:t>1/28/2018</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E8A11-08F0-9A4C-9469-805DD3644C34}"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76179414"/>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seas.upenn.edu/~cis519/spring2018/staff.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8.xml.rels><?xml version="1.0" encoding="UTF-8" standalone="yes"?>
<Relationships xmlns="http://schemas.openxmlformats.org/package/2006/relationships"><Relationship Id="rId2" Type="http://schemas.openxmlformats.org/officeDocument/2006/relationships/hyperlink" Target="https://www.youtube.com/redirect?redir_token=ZtXphC4X5nSWOdWnwcMV849Z-Ht8MTUxNzMyODEyMkAxNTE3MjQxNzIy&amp;event=video_description&amp;v=VK-rnA3-41c&amp;q=http%3A%2F%2Fwww.MathTutorDVD.com" TargetMode="External"/><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40.x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5.xml"/><Relationship Id="rId1" Type="http://schemas.openxmlformats.org/officeDocument/2006/relationships/vmlDrawing" Target="../drawings/vmlDrawing1.vml"/><Relationship Id="rId6" Type="http://schemas.openxmlformats.org/officeDocument/2006/relationships/image" Target="../media/image18.emf"/><Relationship Id="rId5" Type="http://schemas.openxmlformats.org/officeDocument/2006/relationships/oleObject" Target="../embeddings/oleObject2.bin"/><Relationship Id="rId4" Type="http://schemas.openxmlformats.org/officeDocument/2006/relationships/image" Target="../media/image17.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0.xml"/><Relationship Id="rId1" Type="http://schemas.openxmlformats.org/officeDocument/2006/relationships/vmlDrawing" Target="../drawings/vmlDrawing2.vml"/><Relationship Id="rId4" Type="http://schemas.openxmlformats.org/officeDocument/2006/relationships/image" Target="../media/image22.e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0.xml"/><Relationship Id="rId1" Type="http://schemas.openxmlformats.org/officeDocument/2006/relationships/vmlDrawing" Target="../drawings/vmlDrawing3.vml"/><Relationship Id="rId4" Type="http://schemas.openxmlformats.org/officeDocument/2006/relationships/image" Target="../media/image23.emf"/></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5.xml"/><Relationship Id="rId1" Type="http://schemas.openxmlformats.org/officeDocument/2006/relationships/vmlDrawing" Target="../drawings/vmlDrawing4.vml"/><Relationship Id="rId6" Type="http://schemas.openxmlformats.org/officeDocument/2006/relationships/image" Target="../media/image25.emf"/><Relationship Id="rId5" Type="http://schemas.openxmlformats.org/officeDocument/2006/relationships/oleObject" Target="../embeddings/oleObject7.bin"/><Relationship Id="rId4" Type="http://schemas.openxmlformats.org/officeDocument/2006/relationships/image" Target="../media/image24.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obotreading.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9406" y="1867097"/>
            <a:ext cx="3129288" cy="2594229"/>
          </a:xfrm>
          <a:prstGeom prst="rect">
            <a:avLst/>
          </a:prstGeom>
        </p:spPr>
      </p:pic>
      <p:sp>
        <p:nvSpPr>
          <p:cNvPr id="2" name="Title 1"/>
          <p:cNvSpPr>
            <a:spLocks noGrp="1"/>
          </p:cNvSpPr>
          <p:nvPr>
            <p:ph type="ctrTitle"/>
          </p:nvPr>
        </p:nvSpPr>
        <p:spPr>
          <a:xfrm>
            <a:off x="2209801" y="1953011"/>
            <a:ext cx="6286761" cy="2384349"/>
          </a:xfrm>
        </p:spPr>
        <p:txBody>
          <a:bodyPr>
            <a:normAutofit/>
          </a:bodyPr>
          <a:lstStyle/>
          <a:p>
            <a:pPr algn="r"/>
            <a:r>
              <a:rPr lang="en-US" dirty="0"/>
              <a:t>Evaluation</a:t>
            </a:r>
          </a:p>
        </p:txBody>
      </p:sp>
      <p:sp>
        <p:nvSpPr>
          <p:cNvPr id="4" name="TextBox 3"/>
          <p:cNvSpPr txBox="1"/>
          <p:nvPr/>
        </p:nvSpPr>
        <p:spPr>
          <a:xfrm>
            <a:off x="1524000" y="6575834"/>
            <a:ext cx="3640840" cy="276999"/>
          </a:xfrm>
          <a:prstGeom prst="rect">
            <a:avLst/>
          </a:prstGeom>
          <a:noFill/>
        </p:spPr>
        <p:txBody>
          <a:bodyPr wrap="none" rtlCol="0">
            <a:spAutoFit/>
          </a:bodyPr>
          <a:lstStyle/>
          <a:p>
            <a:r>
              <a:rPr lang="en-US" sz="1200" dirty="0">
                <a:solidFill>
                  <a:schemeClr val="bg1">
                    <a:lumMod val="75000"/>
                  </a:schemeClr>
                </a:solidFill>
              </a:rPr>
              <a:t>Robot Image Credit: </a:t>
            </a:r>
            <a:r>
              <a:rPr lang="en-US" sz="1200" dirty="0" err="1">
                <a:solidFill>
                  <a:schemeClr val="bg1">
                    <a:lumMod val="75000"/>
                  </a:schemeClr>
                </a:solidFill>
              </a:rPr>
              <a:t>Viktoriya</a:t>
            </a:r>
            <a:r>
              <a:rPr lang="en-US" sz="1200" dirty="0">
                <a:solidFill>
                  <a:schemeClr val="bg1">
                    <a:lumMod val="75000"/>
                  </a:schemeClr>
                </a:solidFill>
              </a:rPr>
              <a:t> </a:t>
            </a:r>
            <a:r>
              <a:rPr lang="en-US" sz="1200" dirty="0" err="1">
                <a:solidFill>
                  <a:schemeClr val="bg1">
                    <a:lumMod val="75000"/>
                  </a:schemeClr>
                </a:solidFill>
              </a:rPr>
              <a:t>Sukhanova</a:t>
            </a:r>
            <a:r>
              <a:rPr lang="en-US" sz="1200" dirty="0">
                <a:solidFill>
                  <a:schemeClr val="bg1">
                    <a:lumMod val="75000"/>
                  </a:schemeClr>
                </a:solidFill>
              </a:rPr>
              <a:t> © 123RF.com</a:t>
            </a:r>
          </a:p>
        </p:txBody>
      </p:sp>
      <p:sp>
        <p:nvSpPr>
          <p:cNvPr id="5" name="Rectangle 4"/>
          <p:cNvSpPr/>
          <p:nvPr/>
        </p:nvSpPr>
        <p:spPr>
          <a:xfrm>
            <a:off x="2076498" y="5915515"/>
            <a:ext cx="8039004" cy="616579"/>
          </a:xfrm>
          <a:prstGeom prst="rect">
            <a:avLst/>
          </a:prstGeom>
        </p:spPr>
        <p:txBody>
          <a:bodyPr wrap="square">
            <a:spAutoFit/>
          </a:bodyPr>
          <a:lstStyle/>
          <a:p>
            <a:pPr>
              <a:lnSpc>
                <a:spcPct val="80000"/>
              </a:lnSpc>
            </a:pPr>
            <a:r>
              <a:rPr lang="en-US" sz="1400" dirty="0">
                <a:cs typeface="Courier"/>
              </a:rPr>
              <a:t>These slides were assembled by Eric Eaton, with grateful acknowledgement of the many others who made their course materials freely available online. Feel free to reuse or adapt these slides for your own academic purposes, provided that you include proper attribution. Please send comments and corrections to Eric. </a:t>
            </a:r>
          </a:p>
        </p:txBody>
      </p:sp>
      <p:sp>
        <p:nvSpPr>
          <p:cNvPr id="3" name="TextBox 2">
            <a:extLst>
              <a:ext uri="{FF2B5EF4-FFF2-40B4-BE49-F238E27FC236}">
                <a16:creationId xmlns:a16="http://schemas.microsoft.com/office/drawing/2014/main" id="{6EF14419-D657-4A1B-A98F-CDAFA88B4DAD}"/>
              </a:ext>
            </a:extLst>
          </p:cNvPr>
          <p:cNvSpPr txBox="1"/>
          <p:nvPr/>
        </p:nvSpPr>
        <p:spPr>
          <a:xfrm>
            <a:off x="5425091" y="4726755"/>
            <a:ext cx="2901789" cy="461665"/>
          </a:xfrm>
          <a:prstGeom prst="rect">
            <a:avLst/>
          </a:prstGeom>
          <a:noFill/>
        </p:spPr>
        <p:txBody>
          <a:bodyPr wrap="square" rtlCol="0">
            <a:spAutoFit/>
          </a:bodyPr>
          <a:lstStyle/>
          <a:p>
            <a:r>
              <a:rPr lang="en-US" sz="2400" dirty="0"/>
              <a:t>Anietie Andy (Andy)</a:t>
            </a:r>
          </a:p>
        </p:txBody>
      </p:sp>
    </p:spTree>
    <p:extLst>
      <p:ext uri="{BB962C8B-B14F-4D97-AF65-F5344CB8AC3E}">
        <p14:creationId xmlns:p14="http://schemas.microsoft.com/office/powerpoint/2010/main" val="3693655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74EFF-8CAF-4664-A2D7-11C354067853}"/>
              </a:ext>
            </a:extLst>
          </p:cNvPr>
          <p:cNvSpPr>
            <a:spLocks noGrp="1"/>
          </p:cNvSpPr>
          <p:nvPr>
            <p:ph type="title"/>
          </p:nvPr>
        </p:nvSpPr>
        <p:spPr/>
        <p:txBody>
          <a:bodyPr/>
          <a:lstStyle/>
          <a:p>
            <a:pPr algn="ctr"/>
            <a:r>
              <a:rPr lang="en-US" dirty="0"/>
              <a:t>Example</a:t>
            </a:r>
          </a:p>
        </p:txBody>
      </p:sp>
      <p:graphicFrame>
        <p:nvGraphicFramePr>
          <p:cNvPr id="4" name="Content Placeholder 3">
            <a:extLst>
              <a:ext uri="{FF2B5EF4-FFF2-40B4-BE49-F238E27FC236}">
                <a16:creationId xmlns:a16="http://schemas.microsoft.com/office/drawing/2014/main" id="{CA37667D-7F1A-4F3B-9893-75FA39C0308C}"/>
              </a:ext>
            </a:extLst>
          </p:cNvPr>
          <p:cNvGraphicFramePr>
            <a:graphicFrameLocks noGrp="1"/>
          </p:cNvGraphicFramePr>
          <p:nvPr>
            <p:ph idx="1"/>
            <p:extLst>
              <p:ext uri="{D42A27DB-BD31-4B8C-83A1-F6EECF244321}">
                <p14:modId xmlns:p14="http://schemas.microsoft.com/office/powerpoint/2010/main" val="1889051533"/>
              </p:ext>
            </p:extLst>
          </p:nvPr>
        </p:nvGraphicFramePr>
        <p:xfrm>
          <a:off x="838200" y="2327866"/>
          <a:ext cx="10515600" cy="20218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191751066"/>
                    </a:ext>
                  </a:extLst>
                </a:gridCol>
                <a:gridCol w="2628900">
                  <a:extLst>
                    <a:ext uri="{9D8B030D-6E8A-4147-A177-3AD203B41FA5}">
                      <a16:colId xmlns:a16="http://schemas.microsoft.com/office/drawing/2014/main" val="3002321936"/>
                    </a:ext>
                  </a:extLst>
                </a:gridCol>
                <a:gridCol w="2628900">
                  <a:extLst>
                    <a:ext uri="{9D8B030D-6E8A-4147-A177-3AD203B41FA5}">
                      <a16:colId xmlns:a16="http://schemas.microsoft.com/office/drawing/2014/main" val="2950575266"/>
                    </a:ext>
                  </a:extLst>
                </a:gridCol>
                <a:gridCol w="2628900">
                  <a:extLst>
                    <a:ext uri="{9D8B030D-6E8A-4147-A177-3AD203B41FA5}">
                      <a16:colId xmlns:a16="http://schemas.microsoft.com/office/drawing/2014/main" val="4255653324"/>
                    </a:ext>
                  </a:extLst>
                </a:gridCol>
              </a:tblGrid>
              <a:tr h="0">
                <a:tc>
                  <a:txBody>
                    <a:bodyPr/>
                    <a:lstStyle/>
                    <a:p>
                      <a:r>
                        <a:rPr lang="en-US" dirty="0"/>
                        <a:t>N = 165</a:t>
                      </a:r>
                    </a:p>
                  </a:txBody>
                  <a:tcPr/>
                </a:tc>
                <a:tc>
                  <a:txBody>
                    <a:bodyPr/>
                    <a:lstStyle/>
                    <a:p>
                      <a:r>
                        <a:rPr lang="en-US" dirty="0"/>
                        <a:t>Predicted:</a:t>
                      </a:r>
                    </a:p>
                    <a:p>
                      <a:r>
                        <a:rPr lang="en-US" dirty="0"/>
                        <a:t>Yes</a:t>
                      </a:r>
                    </a:p>
                  </a:txBody>
                  <a:tcPr/>
                </a:tc>
                <a:tc>
                  <a:txBody>
                    <a:bodyPr/>
                    <a:lstStyle/>
                    <a:p>
                      <a:r>
                        <a:rPr lang="en-US" dirty="0"/>
                        <a:t>Predicted: </a:t>
                      </a:r>
                    </a:p>
                    <a:p>
                      <a:r>
                        <a:rPr lang="en-US" dirty="0"/>
                        <a:t>No</a:t>
                      </a:r>
                    </a:p>
                  </a:txBody>
                  <a:tcPr/>
                </a:tc>
                <a:tc>
                  <a:txBody>
                    <a:bodyPr/>
                    <a:lstStyle/>
                    <a:p>
                      <a:r>
                        <a:rPr lang="en-US" dirty="0"/>
                        <a:t>Total</a:t>
                      </a:r>
                    </a:p>
                  </a:txBody>
                  <a:tcPr/>
                </a:tc>
                <a:extLst>
                  <a:ext uri="{0D108BD9-81ED-4DB2-BD59-A6C34878D82A}">
                    <a16:rowId xmlns:a16="http://schemas.microsoft.com/office/drawing/2014/main" val="2414857938"/>
                  </a:ext>
                </a:extLst>
              </a:tr>
              <a:tr h="370840">
                <a:tc>
                  <a:txBody>
                    <a:bodyPr/>
                    <a:lstStyle/>
                    <a:p>
                      <a:r>
                        <a:rPr lang="en-US" dirty="0"/>
                        <a:t>Actual:</a:t>
                      </a:r>
                    </a:p>
                    <a:p>
                      <a:r>
                        <a:rPr lang="en-US" dirty="0"/>
                        <a:t>Yes</a:t>
                      </a:r>
                    </a:p>
                  </a:txBody>
                  <a:tcPr/>
                </a:tc>
                <a:tc>
                  <a:txBody>
                    <a:bodyPr/>
                    <a:lstStyle/>
                    <a:p>
                      <a:r>
                        <a:rPr lang="en-US" dirty="0"/>
                        <a:t>TP = 100</a:t>
                      </a:r>
                    </a:p>
                  </a:txBody>
                  <a:tcPr/>
                </a:tc>
                <a:tc>
                  <a:txBody>
                    <a:bodyPr/>
                    <a:lstStyle/>
                    <a:p>
                      <a:r>
                        <a:rPr lang="en-US" dirty="0"/>
                        <a:t>FN=5</a:t>
                      </a:r>
                    </a:p>
                  </a:txBody>
                  <a:tcPr/>
                </a:tc>
                <a:tc>
                  <a:txBody>
                    <a:bodyPr/>
                    <a:lstStyle/>
                    <a:p>
                      <a:r>
                        <a:rPr lang="en-US" b="1" dirty="0"/>
                        <a:t>105</a:t>
                      </a:r>
                    </a:p>
                  </a:txBody>
                  <a:tcPr/>
                </a:tc>
                <a:extLst>
                  <a:ext uri="{0D108BD9-81ED-4DB2-BD59-A6C34878D82A}">
                    <a16:rowId xmlns:a16="http://schemas.microsoft.com/office/drawing/2014/main" val="1757055725"/>
                  </a:ext>
                </a:extLst>
              </a:tr>
              <a:tr h="370840">
                <a:tc>
                  <a:txBody>
                    <a:bodyPr/>
                    <a:lstStyle/>
                    <a:p>
                      <a:r>
                        <a:rPr lang="en-US" dirty="0"/>
                        <a:t>Actual: No</a:t>
                      </a:r>
                    </a:p>
                  </a:txBody>
                  <a:tcPr/>
                </a:tc>
                <a:tc>
                  <a:txBody>
                    <a:bodyPr/>
                    <a:lstStyle/>
                    <a:p>
                      <a:r>
                        <a:rPr lang="en-US" dirty="0"/>
                        <a:t>FP = 10</a:t>
                      </a:r>
                    </a:p>
                  </a:txBody>
                  <a:tcPr/>
                </a:tc>
                <a:tc>
                  <a:txBody>
                    <a:bodyPr/>
                    <a:lstStyle/>
                    <a:p>
                      <a:r>
                        <a:rPr lang="en-US" dirty="0"/>
                        <a:t>TN = 50</a:t>
                      </a:r>
                    </a:p>
                  </a:txBody>
                  <a:tcPr/>
                </a:tc>
                <a:tc>
                  <a:txBody>
                    <a:bodyPr/>
                    <a:lstStyle/>
                    <a:p>
                      <a:r>
                        <a:rPr lang="en-US" b="1" dirty="0"/>
                        <a:t>60</a:t>
                      </a:r>
                    </a:p>
                  </a:txBody>
                  <a:tcPr/>
                </a:tc>
                <a:extLst>
                  <a:ext uri="{0D108BD9-81ED-4DB2-BD59-A6C34878D82A}">
                    <a16:rowId xmlns:a16="http://schemas.microsoft.com/office/drawing/2014/main" val="385509682"/>
                  </a:ext>
                </a:extLst>
              </a:tr>
              <a:tr h="370840">
                <a:tc>
                  <a:txBody>
                    <a:bodyPr/>
                    <a:lstStyle/>
                    <a:p>
                      <a:r>
                        <a:rPr lang="en-US" dirty="0"/>
                        <a:t>Total</a:t>
                      </a:r>
                    </a:p>
                  </a:txBody>
                  <a:tcPr/>
                </a:tc>
                <a:tc>
                  <a:txBody>
                    <a:bodyPr/>
                    <a:lstStyle/>
                    <a:p>
                      <a:r>
                        <a:rPr lang="en-US" b="1" dirty="0"/>
                        <a:t>110</a:t>
                      </a:r>
                    </a:p>
                  </a:txBody>
                  <a:tcPr/>
                </a:tc>
                <a:tc>
                  <a:txBody>
                    <a:bodyPr/>
                    <a:lstStyle/>
                    <a:p>
                      <a:r>
                        <a:rPr lang="en-US" b="1" dirty="0"/>
                        <a:t>55</a:t>
                      </a:r>
                    </a:p>
                  </a:txBody>
                  <a:tcPr/>
                </a:tc>
                <a:tc>
                  <a:txBody>
                    <a:bodyPr/>
                    <a:lstStyle/>
                    <a:p>
                      <a:endParaRPr lang="en-US" dirty="0"/>
                    </a:p>
                  </a:txBody>
                  <a:tcPr/>
                </a:tc>
                <a:extLst>
                  <a:ext uri="{0D108BD9-81ED-4DB2-BD59-A6C34878D82A}">
                    <a16:rowId xmlns:a16="http://schemas.microsoft.com/office/drawing/2014/main" val="2078718024"/>
                  </a:ext>
                </a:extLst>
              </a:tr>
            </a:tbl>
          </a:graphicData>
        </a:graphic>
      </p:graphicFrame>
      <p:sp>
        <p:nvSpPr>
          <p:cNvPr id="5" name="TextBox 4">
            <a:extLst>
              <a:ext uri="{FF2B5EF4-FFF2-40B4-BE49-F238E27FC236}">
                <a16:creationId xmlns:a16="http://schemas.microsoft.com/office/drawing/2014/main" id="{63384466-242E-409A-8308-305B93449017}"/>
              </a:ext>
            </a:extLst>
          </p:cNvPr>
          <p:cNvSpPr txBox="1"/>
          <p:nvPr/>
        </p:nvSpPr>
        <p:spPr>
          <a:xfrm>
            <a:off x="838200" y="4901938"/>
            <a:ext cx="10515600" cy="2031325"/>
          </a:xfrm>
          <a:prstGeom prst="rect">
            <a:avLst/>
          </a:prstGeom>
          <a:noFill/>
        </p:spPr>
        <p:txBody>
          <a:bodyPr wrap="square" rtlCol="0">
            <a:spAutoFit/>
          </a:bodyPr>
          <a:lstStyle/>
          <a:p>
            <a:r>
              <a:rPr lang="en-US" dirty="0"/>
              <a:t>Accuracy = (TP+TN)/N = (100+50)/165 = 0.91</a:t>
            </a:r>
          </a:p>
          <a:p>
            <a:endParaRPr lang="en-US" dirty="0"/>
          </a:p>
          <a:p>
            <a:r>
              <a:rPr lang="en-US" dirty="0"/>
              <a:t>Precision = TP/TP + FP = 100/110 = 0.91</a:t>
            </a:r>
          </a:p>
          <a:p>
            <a:endParaRPr lang="en-US" dirty="0"/>
          </a:p>
          <a:p>
            <a:r>
              <a:rPr lang="en-US" dirty="0"/>
              <a:t>Recall =  TP / TP + FN = 100/105 = 0.95 </a:t>
            </a:r>
          </a:p>
          <a:p>
            <a:endParaRPr lang="en-US" dirty="0"/>
          </a:p>
          <a:p>
            <a:endParaRPr lang="en-US" dirty="0"/>
          </a:p>
        </p:txBody>
      </p:sp>
      <p:sp>
        <p:nvSpPr>
          <p:cNvPr id="6" name="Oval 5">
            <a:extLst>
              <a:ext uri="{FF2B5EF4-FFF2-40B4-BE49-F238E27FC236}">
                <a16:creationId xmlns:a16="http://schemas.microsoft.com/office/drawing/2014/main" id="{E498D127-1EF6-40F2-BB70-4EA9E0DDF121}"/>
              </a:ext>
            </a:extLst>
          </p:cNvPr>
          <p:cNvSpPr/>
          <p:nvPr/>
        </p:nvSpPr>
        <p:spPr>
          <a:xfrm flipV="1">
            <a:off x="3431357" y="2950589"/>
            <a:ext cx="5137608" cy="4784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F077A18B-8146-442D-B2FB-C7C519B591DB}"/>
              </a:ext>
            </a:extLst>
          </p:cNvPr>
          <p:cNvSpPr/>
          <p:nvPr/>
        </p:nvSpPr>
        <p:spPr>
          <a:xfrm>
            <a:off x="3431357" y="2950589"/>
            <a:ext cx="1055802" cy="1115587"/>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7104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p:txBody>
          <a:bodyPr/>
          <a:lstStyle/>
          <a:p>
            <a:r>
              <a:rPr lang="en-US"/>
              <a:t>Training Data and Test Data</a:t>
            </a:r>
          </a:p>
        </p:txBody>
      </p:sp>
      <p:sp>
        <p:nvSpPr>
          <p:cNvPr id="464899" name="Rectangle 3"/>
          <p:cNvSpPr>
            <a:spLocks noGrp="1" noChangeArrowheads="1"/>
          </p:cNvSpPr>
          <p:nvPr>
            <p:ph type="body" idx="1"/>
          </p:nvPr>
        </p:nvSpPr>
        <p:spPr/>
        <p:txBody>
          <a:bodyPr>
            <a:noAutofit/>
          </a:bodyPr>
          <a:lstStyle/>
          <a:p>
            <a:r>
              <a:rPr lang="en-US" dirty="0"/>
              <a:t>Training data: </a:t>
            </a:r>
            <a:r>
              <a:rPr lang="en-US" sz="2400" dirty="0"/>
              <a:t>data used to build the model</a:t>
            </a:r>
          </a:p>
          <a:p>
            <a:r>
              <a:rPr lang="en-US" dirty="0"/>
              <a:t>Test data: </a:t>
            </a:r>
            <a:r>
              <a:rPr lang="en-US" sz="2400" dirty="0"/>
              <a:t>new data, not used in the training process</a:t>
            </a:r>
          </a:p>
          <a:p>
            <a:endParaRPr lang="en-US" dirty="0"/>
          </a:p>
          <a:p>
            <a:r>
              <a:rPr lang="en-US" dirty="0"/>
              <a:t>Training performance is often a poor indicator of generalization performance </a:t>
            </a:r>
          </a:p>
          <a:p>
            <a:pPr lvl="1"/>
            <a:r>
              <a:rPr lang="en-US" dirty="0"/>
              <a:t>Generalization is what we </a:t>
            </a:r>
            <a:r>
              <a:rPr lang="en-US" u="sng" dirty="0"/>
              <a:t>really</a:t>
            </a:r>
            <a:r>
              <a:rPr lang="en-US" dirty="0"/>
              <a:t> care about in ML</a:t>
            </a:r>
          </a:p>
          <a:p>
            <a:pPr lvl="1"/>
            <a:r>
              <a:rPr lang="en-US" dirty="0"/>
              <a:t>Easy to </a:t>
            </a:r>
            <a:r>
              <a:rPr lang="en-US" dirty="0" err="1"/>
              <a:t>overfit</a:t>
            </a:r>
            <a:r>
              <a:rPr lang="en-US" dirty="0"/>
              <a:t> the training data</a:t>
            </a:r>
          </a:p>
          <a:p>
            <a:pPr lvl="1"/>
            <a:r>
              <a:rPr lang="en-US" dirty="0"/>
              <a:t>Performance on test data is a good indicator of generalization performance</a:t>
            </a:r>
          </a:p>
          <a:p>
            <a:pPr lvl="1"/>
            <a:r>
              <a:rPr lang="en-US" dirty="0"/>
              <a:t>i.e., test accuracy is more important than training accuracy</a:t>
            </a:r>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11</a:t>
            </a:fld>
            <a:endParaRPr lang="en-US">
              <a:solidFill>
                <a:prstClr val="black">
                  <a:tint val="75000"/>
                </a:prstClr>
              </a:solidFill>
              <a:latin typeface="Calibri"/>
            </a:endParaRPr>
          </a:p>
        </p:txBody>
      </p:sp>
    </p:spTree>
    <p:extLst>
      <p:ext uri="{BB962C8B-B14F-4D97-AF65-F5344CB8AC3E}">
        <p14:creationId xmlns:p14="http://schemas.microsoft.com/office/powerpoint/2010/main" val="3725740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489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489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64899">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489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648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p:txBody>
          <a:bodyPr/>
          <a:lstStyle/>
          <a:p>
            <a:r>
              <a:rPr lang="en-US" dirty="0"/>
              <a:t>Training and Test Data</a:t>
            </a:r>
          </a:p>
        </p:txBody>
      </p:sp>
      <p:sp>
        <p:nvSpPr>
          <p:cNvPr id="425987" name="Rectangle 3"/>
          <p:cNvSpPr>
            <a:spLocks noChangeArrowheads="1"/>
          </p:cNvSpPr>
          <p:nvPr/>
        </p:nvSpPr>
        <p:spPr bwMode="auto">
          <a:xfrm>
            <a:off x="2057400" y="2667000"/>
            <a:ext cx="1447800" cy="1752600"/>
          </a:xfrm>
          <a:prstGeom prst="rect">
            <a:avLst/>
          </a:prstGeom>
          <a:solidFill>
            <a:schemeClr val="accent4">
              <a:lumMod val="60000"/>
              <a:lumOff val="40000"/>
            </a:schemeClr>
          </a:solidFill>
          <a:ln w="12700">
            <a:solidFill>
              <a:schemeClr val="tx1"/>
            </a:solidFill>
            <a:miter lim="800000"/>
            <a:headEnd/>
            <a:tailEnd/>
          </a:ln>
          <a:effectLst/>
          <a:extLst/>
        </p:spPr>
        <p:txBody>
          <a:bodyPr wrap="none" anchor="ctr"/>
          <a:lstStyle/>
          <a:p>
            <a:endParaRPr lang="en-US" sz="2400"/>
          </a:p>
        </p:txBody>
      </p:sp>
      <p:sp>
        <p:nvSpPr>
          <p:cNvPr id="425988" name="Rectangle 4"/>
          <p:cNvSpPr>
            <a:spLocks noChangeArrowheads="1"/>
          </p:cNvSpPr>
          <p:nvPr/>
        </p:nvSpPr>
        <p:spPr bwMode="auto">
          <a:xfrm>
            <a:off x="5257800" y="2362200"/>
            <a:ext cx="1219200" cy="1371600"/>
          </a:xfrm>
          <a:prstGeom prst="rect">
            <a:avLst/>
          </a:prstGeom>
          <a:solidFill>
            <a:srgbClr val="95B3D7"/>
          </a:solidFill>
          <a:ln w="12700">
            <a:solidFill>
              <a:schemeClr val="tx1"/>
            </a:solidFill>
            <a:miter lim="800000"/>
            <a:headEnd/>
            <a:tailEnd/>
          </a:ln>
          <a:effectLst/>
          <a:extLst/>
        </p:spPr>
        <p:txBody>
          <a:bodyPr wrap="none" anchor="ctr"/>
          <a:lstStyle/>
          <a:p>
            <a:endParaRPr lang="en-US" sz="2400"/>
          </a:p>
        </p:txBody>
      </p:sp>
      <p:sp>
        <p:nvSpPr>
          <p:cNvPr id="425989" name="Rectangle 5"/>
          <p:cNvSpPr>
            <a:spLocks noChangeArrowheads="1"/>
          </p:cNvSpPr>
          <p:nvPr/>
        </p:nvSpPr>
        <p:spPr bwMode="auto">
          <a:xfrm>
            <a:off x="5257800" y="4191000"/>
            <a:ext cx="1219200" cy="381000"/>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endParaRPr lang="en-US" sz="2400"/>
          </a:p>
        </p:txBody>
      </p:sp>
      <p:sp>
        <p:nvSpPr>
          <p:cNvPr id="425990" name="Line 6"/>
          <p:cNvSpPr>
            <a:spLocks noChangeShapeType="1"/>
          </p:cNvSpPr>
          <p:nvPr/>
        </p:nvSpPr>
        <p:spPr bwMode="auto">
          <a:xfrm flipV="1">
            <a:off x="3733800" y="2819400"/>
            <a:ext cx="1295400" cy="4572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2400"/>
          </a:p>
        </p:txBody>
      </p:sp>
      <p:sp>
        <p:nvSpPr>
          <p:cNvPr id="425991" name="Line 7"/>
          <p:cNvSpPr>
            <a:spLocks noChangeShapeType="1"/>
          </p:cNvSpPr>
          <p:nvPr/>
        </p:nvSpPr>
        <p:spPr bwMode="auto">
          <a:xfrm>
            <a:off x="3733800" y="3962400"/>
            <a:ext cx="1295400" cy="3048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sz="2400"/>
          </a:p>
        </p:txBody>
      </p:sp>
      <p:sp>
        <p:nvSpPr>
          <p:cNvPr id="425992" name="Text Box 8"/>
          <p:cNvSpPr txBox="1">
            <a:spLocks noChangeArrowheads="1"/>
          </p:cNvSpPr>
          <p:nvPr/>
        </p:nvSpPr>
        <p:spPr bwMode="auto">
          <a:xfrm>
            <a:off x="1866346" y="2205336"/>
            <a:ext cx="175315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dirty="0"/>
              <a:t>Full Data Set</a:t>
            </a:r>
          </a:p>
        </p:txBody>
      </p:sp>
      <p:sp>
        <p:nvSpPr>
          <p:cNvPr id="425993" name="Text Box 9"/>
          <p:cNvSpPr txBox="1">
            <a:spLocks noChangeArrowheads="1"/>
          </p:cNvSpPr>
          <p:nvPr/>
        </p:nvSpPr>
        <p:spPr bwMode="auto">
          <a:xfrm>
            <a:off x="4914900" y="1900536"/>
            <a:ext cx="185579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dirty="0"/>
              <a:t>Training Data</a:t>
            </a:r>
          </a:p>
        </p:txBody>
      </p:sp>
      <p:sp>
        <p:nvSpPr>
          <p:cNvPr id="425994" name="Text Box 10"/>
          <p:cNvSpPr txBox="1">
            <a:spLocks noChangeArrowheads="1"/>
          </p:cNvSpPr>
          <p:nvPr/>
        </p:nvSpPr>
        <p:spPr bwMode="auto">
          <a:xfrm>
            <a:off x="5197768" y="4572001"/>
            <a:ext cx="1368133"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dirty="0"/>
              <a:t>Test Data</a:t>
            </a:r>
          </a:p>
        </p:txBody>
      </p:sp>
      <p:sp>
        <p:nvSpPr>
          <p:cNvPr id="425995" name="Text Box 11"/>
          <p:cNvSpPr txBox="1">
            <a:spLocks noChangeArrowheads="1"/>
          </p:cNvSpPr>
          <p:nvPr/>
        </p:nvSpPr>
        <p:spPr bwMode="auto">
          <a:xfrm>
            <a:off x="7556500" y="1774041"/>
            <a:ext cx="2971800" cy="39703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a:spAutoFit/>
          </a:bodyPr>
          <a:lstStyle/>
          <a:p>
            <a:r>
              <a:rPr lang="en-US" sz="2800" b="1" dirty="0"/>
              <a:t>Idea:</a:t>
            </a:r>
          </a:p>
          <a:p>
            <a:r>
              <a:rPr lang="en-US" sz="2800" dirty="0"/>
              <a:t>Train each</a:t>
            </a:r>
          </a:p>
          <a:p>
            <a:r>
              <a:rPr lang="en-US" sz="2800" dirty="0"/>
              <a:t>model on the</a:t>
            </a:r>
          </a:p>
          <a:p>
            <a:r>
              <a:rPr lang="ja-JP" altLang="en-US" sz="2800" dirty="0">
                <a:latin typeface="Arial"/>
              </a:rPr>
              <a:t>“</a:t>
            </a:r>
            <a:r>
              <a:rPr lang="en-US" sz="2800" dirty="0"/>
              <a:t>training data</a:t>
            </a:r>
            <a:r>
              <a:rPr lang="ja-JP" altLang="en-US" sz="2800" dirty="0">
                <a:latin typeface="Arial"/>
              </a:rPr>
              <a:t>”</a:t>
            </a:r>
            <a:r>
              <a:rPr lang="en-US" altLang="ja-JP" sz="2800" dirty="0">
                <a:latin typeface="Arial"/>
              </a:rPr>
              <a:t>...</a:t>
            </a:r>
            <a:endParaRPr lang="en-US" sz="2800" dirty="0"/>
          </a:p>
          <a:p>
            <a:endParaRPr lang="en-US" sz="2800" dirty="0"/>
          </a:p>
          <a:p>
            <a:r>
              <a:rPr lang="en-US" sz="2800" dirty="0"/>
              <a:t>...and then test</a:t>
            </a:r>
          </a:p>
          <a:p>
            <a:r>
              <a:rPr lang="en-US" sz="2800" dirty="0"/>
              <a:t>each model</a:t>
            </a:r>
            <a:r>
              <a:rPr lang="ja-JP" altLang="en-US" sz="2800" dirty="0">
                <a:latin typeface="Arial"/>
              </a:rPr>
              <a:t>’</a:t>
            </a:r>
            <a:r>
              <a:rPr lang="en-US" sz="2800" dirty="0"/>
              <a:t>s</a:t>
            </a:r>
          </a:p>
          <a:p>
            <a:r>
              <a:rPr lang="en-US" sz="2800" dirty="0"/>
              <a:t>accuracy on</a:t>
            </a:r>
          </a:p>
          <a:p>
            <a:r>
              <a:rPr lang="en-US" sz="2800" dirty="0"/>
              <a:t>the test data</a:t>
            </a:r>
          </a:p>
        </p:txBody>
      </p:sp>
      <p:cxnSp>
        <p:nvCxnSpPr>
          <p:cNvPr id="3" name="Straight Connector 2"/>
          <p:cNvCxnSpPr/>
          <p:nvPr/>
        </p:nvCxnSpPr>
        <p:spPr>
          <a:xfrm>
            <a:off x="1968500" y="3873500"/>
            <a:ext cx="1638300" cy="0"/>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sp>
        <p:nvSpPr>
          <p:cNvPr id="4" name="Slide Number Placeholder 3"/>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12</a:t>
            </a:fld>
            <a:endParaRPr lang="en-US">
              <a:solidFill>
                <a:prstClr val="black">
                  <a:tint val="75000"/>
                </a:prstClr>
              </a:solidFill>
              <a:latin typeface="Calibri"/>
            </a:endParaRPr>
          </a:p>
        </p:txBody>
      </p:sp>
    </p:spTree>
    <p:extLst>
      <p:ext uri="{BB962C8B-B14F-4D97-AF65-F5344CB8AC3E}">
        <p14:creationId xmlns:p14="http://schemas.microsoft.com/office/powerpoint/2010/main" val="2725574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59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599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lstStyle/>
          <a:p>
            <a:r>
              <a:rPr lang="en-US" dirty="0"/>
              <a:t>Simple Decision Boundary</a:t>
            </a:r>
          </a:p>
        </p:txBody>
      </p:sp>
      <p:pic>
        <p:nvPicPr>
          <p:cNvPr id="468995" name="Picture 3"/>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2620258" y="1521024"/>
            <a:ext cx="6705600" cy="5029200"/>
          </a:xfrm>
          <a:noFill/>
          <a:ln/>
          <a:extLst>
            <a:ext uri="{91240B29-F687-4f45-9708-019B960494DF}">
              <a14:hiddenLine xmlns:a14="http://schemas.microsoft.com/office/drawing/2010/main" xmlns="" w="12700" cap="flat" cmpd="sng">
                <a:solidFill>
                  <a:schemeClr val="tx1"/>
                </a:solidFill>
                <a:prstDash val="solid"/>
                <a:miter lim="800000"/>
                <a:headEnd/>
                <a:tailEnd/>
              </a14:hiddenLine>
            </a:ext>
          </a:extLst>
        </p:spPr>
      </p:pic>
      <p:sp>
        <p:nvSpPr>
          <p:cNvPr id="2" name="TextBox 1"/>
          <p:cNvSpPr txBox="1"/>
          <p:nvPr/>
        </p:nvSpPr>
        <p:spPr>
          <a:xfrm>
            <a:off x="1524001" y="6550224"/>
            <a:ext cx="2635407" cy="307777"/>
          </a:xfrm>
          <a:prstGeom prst="rect">
            <a:avLst/>
          </a:prstGeom>
          <a:noFill/>
        </p:spPr>
        <p:txBody>
          <a:bodyPr wrap="none" rtlCol="0">
            <a:spAutoFit/>
          </a:bodyPr>
          <a:lstStyle/>
          <a:p>
            <a:r>
              <a:rPr lang="en-US" sz="1400" dirty="0">
                <a:solidFill>
                  <a:schemeClr val="bg1">
                    <a:lumMod val="50000"/>
                  </a:schemeClr>
                </a:solidFill>
              </a:rPr>
              <a:t>Slide by </a:t>
            </a:r>
            <a:r>
              <a:rPr lang="en-US" sz="1400" dirty="0" err="1">
                <a:solidFill>
                  <a:schemeClr val="bg1">
                    <a:lumMod val="50000"/>
                  </a:schemeClr>
                </a:solidFill>
              </a:rPr>
              <a:t>Padhraic</a:t>
            </a:r>
            <a:r>
              <a:rPr lang="en-US" sz="1400" dirty="0">
                <a:solidFill>
                  <a:schemeClr val="bg1">
                    <a:lumMod val="50000"/>
                  </a:schemeClr>
                </a:solidFill>
              </a:rPr>
              <a:t> Smyth, </a:t>
            </a:r>
            <a:r>
              <a:rPr lang="en-US" sz="1400" dirty="0" err="1">
                <a:solidFill>
                  <a:schemeClr val="bg1">
                    <a:lumMod val="50000"/>
                  </a:schemeClr>
                </a:solidFill>
              </a:rPr>
              <a:t>UCIrvine</a:t>
            </a:r>
            <a:endParaRPr lang="en-US" sz="1400" dirty="0">
              <a:solidFill>
                <a:schemeClr val="bg1">
                  <a:lumMod val="50000"/>
                </a:schemeClr>
              </a:solidFill>
            </a:endParaRPr>
          </a:p>
        </p:txBody>
      </p:sp>
      <p:sp>
        <p:nvSpPr>
          <p:cNvPr id="3" name="Slide Number Placeholder 2"/>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13</a:t>
            </a:fld>
            <a:endParaRPr lang="en-US">
              <a:solidFill>
                <a:prstClr val="black">
                  <a:tint val="75000"/>
                </a:prstClr>
              </a:solidFill>
              <a:latin typeface="Calibri"/>
            </a:endParaRPr>
          </a:p>
        </p:txBody>
      </p:sp>
    </p:spTree>
    <p:extLst>
      <p:ext uri="{BB962C8B-B14F-4D97-AF65-F5344CB8AC3E}">
        <p14:creationId xmlns:p14="http://schemas.microsoft.com/office/powerpoint/2010/main" val="4274520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p:txBody>
          <a:bodyPr>
            <a:normAutofit/>
          </a:bodyPr>
          <a:lstStyle/>
          <a:p>
            <a:r>
              <a:rPr lang="en-US" dirty="0"/>
              <a:t>More Complex Decision Boundary</a:t>
            </a:r>
          </a:p>
        </p:txBody>
      </p:sp>
      <p:grpSp>
        <p:nvGrpSpPr>
          <p:cNvPr id="471043" name="Group 3"/>
          <p:cNvGrpSpPr>
            <a:grpSpLocks/>
          </p:cNvGrpSpPr>
          <p:nvPr/>
        </p:nvGrpSpPr>
        <p:grpSpPr bwMode="auto">
          <a:xfrm>
            <a:off x="2656682" y="1377156"/>
            <a:ext cx="6729413" cy="5053013"/>
            <a:chOff x="744" y="720"/>
            <a:chExt cx="4239" cy="3183"/>
          </a:xfrm>
        </p:grpSpPr>
        <p:sp>
          <p:nvSpPr>
            <p:cNvPr id="471044" name="Rectangle 4"/>
            <p:cNvSpPr>
              <a:spLocks noChangeArrowheads="1"/>
            </p:cNvSpPr>
            <p:nvPr/>
          </p:nvSpPr>
          <p:spPr bwMode="auto">
            <a:xfrm>
              <a:off x="744" y="720"/>
              <a:ext cx="4239" cy="3183"/>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471045" name="Rectangle 5"/>
            <p:cNvSpPr>
              <a:spLocks noChangeArrowheads="1"/>
            </p:cNvSpPr>
            <p:nvPr/>
          </p:nvSpPr>
          <p:spPr bwMode="auto">
            <a:xfrm>
              <a:off x="1295" y="961"/>
              <a:ext cx="3266" cy="2572"/>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471046" name="Rectangle 6"/>
            <p:cNvSpPr>
              <a:spLocks noChangeArrowheads="1"/>
            </p:cNvSpPr>
            <p:nvPr/>
          </p:nvSpPr>
          <p:spPr bwMode="auto">
            <a:xfrm>
              <a:off x="1295" y="961"/>
              <a:ext cx="3266" cy="2572"/>
            </a:xfrm>
            <a:prstGeom prst="rect">
              <a:avLst/>
            </a:prstGeom>
            <a:noFill/>
            <a:ln w="0">
              <a:solidFill>
                <a:srgbClr val="FFFFFF"/>
              </a:solidFill>
              <a:miter lim="800000"/>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047" name="Line 7"/>
            <p:cNvSpPr>
              <a:spLocks noChangeShapeType="1"/>
            </p:cNvSpPr>
            <p:nvPr/>
          </p:nvSpPr>
          <p:spPr bwMode="auto">
            <a:xfrm>
              <a:off x="1295" y="961"/>
              <a:ext cx="3266"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48" name="Freeform 8"/>
            <p:cNvSpPr>
              <a:spLocks/>
            </p:cNvSpPr>
            <p:nvPr/>
          </p:nvSpPr>
          <p:spPr bwMode="auto">
            <a:xfrm>
              <a:off x="1295" y="961"/>
              <a:ext cx="3266" cy="2572"/>
            </a:xfrm>
            <a:custGeom>
              <a:avLst/>
              <a:gdLst>
                <a:gd name="T0" fmla="*/ 0 w 433"/>
                <a:gd name="T1" fmla="*/ 341 h 341"/>
                <a:gd name="T2" fmla="*/ 433 w 433"/>
                <a:gd name="T3" fmla="*/ 341 h 341"/>
                <a:gd name="T4" fmla="*/ 433 w 433"/>
                <a:gd name="T5" fmla="*/ 0 h 341"/>
              </a:gdLst>
              <a:ahLst/>
              <a:cxnLst>
                <a:cxn ang="0">
                  <a:pos x="T0" y="T1"/>
                </a:cxn>
                <a:cxn ang="0">
                  <a:pos x="T2" y="T3"/>
                </a:cxn>
                <a:cxn ang="0">
                  <a:pos x="T4" y="T5"/>
                </a:cxn>
              </a:cxnLst>
              <a:rect l="0" t="0" r="r" b="b"/>
              <a:pathLst>
                <a:path w="433" h="341">
                  <a:moveTo>
                    <a:pt x="0" y="341"/>
                  </a:moveTo>
                  <a:lnTo>
                    <a:pt x="433" y="341"/>
                  </a:lnTo>
                  <a:lnTo>
                    <a:pt x="433" y="0"/>
                  </a:lnTo>
                </a:path>
              </a:pathLst>
            </a:custGeom>
            <a:noFill/>
            <a:ln w="0">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049" name="Line 9"/>
            <p:cNvSpPr>
              <a:spLocks noChangeShapeType="1"/>
            </p:cNvSpPr>
            <p:nvPr/>
          </p:nvSpPr>
          <p:spPr bwMode="auto">
            <a:xfrm flipV="1">
              <a:off x="1295" y="961"/>
              <a:ext cx="1" cy="2572"/>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50" name="Line 10"/>
            <p:cNvSpPr>
              <a:spLocks noChangeShapeType="1"/>
            </p:cNvSpPr>
            <p:nvPr/>
          </p:nvSpPr>
          <p:spPr bwMode="auto">
            <a:xfrm>
              <a:off x="1295" y="3533"/>
              <a:ext cx="3266"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51" name="Line 11"/>
            <p:cNvSpPr>
              <a:spLocks noChangeShapeType="1"/>
            </p:cNvSpPr>
            <p:nvPr/>
          </p:nvSpPr>
          <p:spPr bwMode="auto">
            <a:xfrm flipV="1">
              <a:off x="1295" y="961"/>
              <a:ext cx="1" cy="2572"/>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52" name="Line 12"/>
            <p:cNvSpPr>
              <a:spLocks noChangeShapeType="1"/>
            </p:cNvSpPr>
            <p:nvPr/>
          </p:nvSpPr>
          <p:spPr bwMode="auto">
            <a:xfrm flipV="1">
              <a:off x="1295" y="3503"/>
              <a:ext cx="1" cy="3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53" name="Line 13"/>
            <p:cNvSpPr>
              <a:spLocks noChangeShapeType="1"/>
            </p:cNvSpPr>
            <p:nvPr/>
          </p:nvSpPr>
          <p:spPr bwMode="auto">
            <a:xfrm>
              <a:off x="1295" y="961"/>
              <a:ext cx="1" cy="3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54" name="Rectangle 14"/>
            <p:cNvSpPr>
              <a:spLocks noChangeArrowheads="1"/>
            </p:cNvSpPr>
            <p:nvPr/>
          </p:nvSpPr>
          <p:spPr bwMode="auto">
            <a:xfrm>
              <a:off x="1272" y="3564"/>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2</a:t>
              </a:r>
              <a:endParaRPr lang="en-US"/>
            </a:p>
          </p:txBody>
        </p:sp>
        <p:sp>
          <p:nvSpPr>
            <p:cNvPr id="471055" name="Line 15"/>
            <p:cNvSpPr>
              <a:spLocks noChangeShapeType="1"/>
            </p:cNvSpPr>
            <p:nvPr/>
          </p:nvSpPr>
          <p:spPr bwMode="auto">
            <a:xfrm flipV="1">
              <a:off x="1702" y="3503"/>
              <a:ext cx="1" cy="3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56" name="Line 16"/>
            <p:cNvSpPr>
              <a:spLocks noChangeShapeType="1"/>
            </p:cNvSpPr>
            <p:nvPr/>
          </p:nvSpPr>
          <p:spPr bwMode="auto">
            <a:xfrm>
              <a:off x="1702" y="961"/>
              <a:ext cx="1" cy="3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57" name="Rectangle 17"/>
            <p:cNvSpPr>
              <a:spLocks noChangeArrowheads="1"/>
            </p:cNvSpPr>
            <p:nvPr/>
          </p:nvSpPr>
          <p:spPr bwMode="auto">
            <a:xfrm>
              <a:off x="1679" y="3564"/>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3</a:t>
              </a:r>
              <a:endParaRPr lang="en-US"/>
            </a:p>
          </p:txBody>
        </p:sp>
        <p:sp>
          <p:nvSpPr>
            <p:cNvPr id="471058" name="Line 18"/>
            <p:cNvSpPr>
              <a:spLocks noChangeShapeType="1"/>
            </p:cNvSpPr>
            <p:nvPr/>
          </p:nvSpPr>
          <p:spPr bwMode="auto">
            <a:xfrm flipV="1">
              <a:off x="2109" y="3503"/>
              <a:ext cx="1" cy="3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59" name="Line 19"/>
            <p:cNvSpPr>
              <a:spLocks noChangeShapeType="1"/>
            </p:cNvSpPr>
            <p:nvPr/>
          </p:nvSpPr>
          <p:spPr bwMode="auto">
            <a:xfrm>
              <a:off x="2109" y="961"/>
              <a:ext cx="1" cy="3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60" name="Rectangle 20"/>
            <p:cNvSpPr>
              <a:spLocks noChangeArrowheads="1"/>
            </p:cNvSpPr>
            <p:nvPr/>
          </p:nvSpPr>
          <p:spPr bwMode="auto">
            <a:xfrm>
              <a:off x="2087" y="3564"/>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4</a:t>
              </a:r>
              <a:endParaRPr lang="en-US"/>
            </a:p>
          </p:txBody>
        </p:sp>
        <p:sp>
          <p:nvSpPr>
            <p:cNvPr id="471061" name="Line 21"/>
            <p:cNvSpPr>
              <a:spLocks noChangeShapeType="1"/>
            </p:cNvSpPr>
            <p:nvPr/>
          </p:nvSpPr>
          <p:spPr bwMode="auto">
            <a:xfrm flipV="1">
              <a:off x="2517" y="3503"/>
              <a:ext cx="1" cy="3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62" name="Line 22"/>
            <p:cNvSpPr>
              <a:spLocks noChangeShapeType="1"/>
            </p:cNvSpPr>
            <p:nvPr/>
          </p:nvSpPr>
          <p:spPr bwMode="auto">
            <a:xfrm>
              <a:off x="2517" y="961"/>
              <a:ext cx="1" cy="3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63" name="Rectangle 23"/>
            <p:cNvSpPr>
              <a:spLocks noChangeArrowheads="1"/>
            </p:cNvSpPr>
            <p:nvPr/>
          </p:nvSpPr>
          <p:spPr bwMode="auto">
            <a:xfrm>
              <a:off x="2494" y="3564"/>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5</a:t>
              </a:r>
              <a:endParaRPr lang="en-US"/>
            </a:p>
          </p:txBody>
        </p:sp>
        <p:sp>
          <p:nvSpPr>
            <p:cNvPr id="471064" name="Line 24"/>
            <p:cNvSpPr>
              <a:spLocks noChangeShapeType="1"/>
            </p:cNvSpPr>
            <p:nvPr/>
          </p:nvSpPr>
          <p:spPr bwMode="auto">
            <a:xfrm flipV="1">
              <a:off x="2931" y="3503"/>
              <a:ext cx="1" cy="3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65" name="Line 25"/>
            <p:cNvSpPr>
              <a:spLocks noChangeShapeType="1"/>
            </p:cNvSpPr>
            <p:nvPr/>
          </p:nvSpPr>
          <p:spPr bwMode="auto">
            <a:xfrm>
              <a:off x="2931" y="961"/>
              <a:ext cx="1" cy="3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66" name="Rectangle 26"/>
            <p:cNvSpPr>
              <a:spLocks noChangeArrowheads="1"/>
            </p:cNvSpPr>
            <p:nvPr/>
          </p:nvSpPr>
          <p:spPr bwMode="auto">
            <a:xfrm>
              <a:off x="2909" y="3564"/>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6</a:t>
              </a:r>
              <a:endParaRPr lang="en-US"/>
            </a:p>
          </p:txBody>
        </p:sp>
        <p:sp>
          <p:nvSpPr>
            <p:cNvPr id="471067" name="Line 27"/>
            <p:cNvSpPr>
              <a:spLocks noChangeShapeType="1"/>
            </p:cNvSpPr>
            <p:nvPr/>
          </p:nvSpPr>
          <p:spPr bwMode="auto">
            <a:xfrm flipV="1">
              <a:off x="3339" y="3503"/>
              <a:ext cx="1" cy="3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68" name="Line 28"/>
            <p:cNvSpPr>
              <a:spLocks noChangeShapeType="1"/>
            </p:cNvSpPr>
            <p:nvPr/>
          </p:nvSpPr>
          <p:spPr bwMode="auto">
            <a:xfrm>
              <a:off x="3339" y="961"/>
              <a:ext cx="1" cy="3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69" name="Rectangle 29"/>
            <p:cNvSpPr>
              <a:spLocks noChangeArrowheads="1"/>
            </p:cNvSpPr>
            <p:nvPr/>
          </p:nvSpPr>
          <p:spPr bwMode="auto">
            <a:xfrm>
              <a:off x="3316" y="3564"/>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7</a:t>
              </a:r>
              <a:endParaRPr lang="en-US"/>
            </a:p>
          </p:txBody>
        </p:sp>
        <p:sp>
          <p:nvSpPr>
            <p:cNvPr id="471070" name="Line 30"/>
            <p:cNvSpPr>
              <a:spLocks noChangeShapeType="1"/>
            </p:cNvSpPr>
            <p:nvPr/>
          </p:nvSpPr>
          <p:spPr bwMode="auto">
            <a:xfrm flipV="1">
              <a:off x="3746" y="3503"/>
              <a:ext cx="1" cy="3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71" name="Line 31"/>
            <p:cNvSpPr>
              <a:spLocks noChangeShapeType="1"/>
            </p:cNvSpPr>
            <p:nvPr/>
          </p:nvSpPr>
          <p:spPr bwMode="auto">
            <a:xfrm>
              <a:off x="3746" y="961"/>
              <a:ext cx="1" cy="3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72" name="Rectangle 32"/>
            <p:cNvSpPr>
              <a:spLocks noChangeArrowheads="1"/>
            </p:cNvSpPr>
            <p:nvPr/>
          </p:nvSpPr>
          <p:spPr bwMode="auto">
            <a:xfrm>
              <a:off x="3723" y="3564"/>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8</a:t>
              </a:r>
              <a:endParaRPr lang="en-US"/>
            </a:p>
          </p:txBody>
        </p:sp>
        <p:sp>
          <p:nvSpPr>
            <p:cNvPr id="471073" name="Line 33"/>
            <p:cNvSpPr>
              <a:spLocks noChangeShapeType="1"/>
            </p:cNvSpPr>
            <p:nvPr/>
          </p:nvSpPr>
          <p:spPr bwMode="auto">
            <a:xfrm flipV="1">
              <a:off x="4153" y="3503"/>
              <a:ext cx="1" cy="3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74" name="Line 34"/>
            <p:cNvSpPr>
              <a:spLocks noChangeShapeType="1"/>
            </p:cNvSpPr>
            <p:nvPr/>
          </p:nvSpPr>
          <p:spPr bwMode="auto">
            <a:xfrm>
              <a:off x="4153" y="961"/>
              <a:ext cx="1" cy="3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75" name="Rectangle 35"/>
            <p:cNvSpPr>
              <a:spLocks noChangeArrowheads="1"/>
            </p:cNvSpPr>
            <p:nvPr/>
          </p:nvSpPr>
          <p:spPr bwMode="auto">
            <a:xfrm>
              <a:off x="4131" y="3564"/>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9</a:t>
              </a:r>
              <a:endParaRPr lang="en-US"/>
            </a:p>
          </p:txBody>
        </p:sp>
        <p:sp>
          <p:nvSpPr>
            <p:cNvPr id="471076" name="Line 36"/>
            <p:cNvSpPr>
              <a:spLocks noChangeShapeType="1"/>
            </p:cNvSpPr>
            <p:nvPr/>
          </p:nvSpPr>
          <p:spPr bwMode="auto">
            <a:xfrm flipV="1">
              <a:off x="4561" y="3503"/>
              <a:ext cx="1" cy="30"/>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77" name="Line 37"/>
            <p:cNvSpPr>
              <a:spLocks noChangeShapeType="1"/>
            </p:cNvSpPr>
            <p:nvPr/>
          </p:nvSpPr>
          <p:spPr bwMode="auto">
            <a:xfrm>
              <a:off x="4561" y="961"/>
              <a:ext cx="1" cy="3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78" name="Rectangle 38"/>
            <p:cNvSpPr>
              <a:spLocks noChangeArrowheads="1"/>
            </p:cNvSpPr>
            <p:nvPr/>
          </p:nvSpPr>
          <p:spPr bwMode="auto">
            <a:xfrm>
              <a:off x="4508" y="3564"/>
              <a:ext cx="107"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10</a:t>
              </a:r>
              <a:endParaRPr lang="en-US"/>
            </a:p>
          </p:txBody>
        </p:sp>
        <p:sp>
          <p:nvSpPr>
            <p:cNvPr id="471079" name="Line 39"/>
            <p:cNvSpPr>
              <a:spLocks noChangeShapeType="1"/>
            </p:cNvSpPr>
            <p:nvPr/>
          </p:nvSpPr>
          <p:spPr bwMode="auto">
            <a:xfrm>
              <a:off x="1295" y="3533"/>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80" name="Line 40"/>
            <p:cNvSpPr>
              <a:spLocks noChangeShapeType="1"/>
            </p:cNvSpPr>
            <p:nvPr/>
          </p:nvSpPr>
          <p:spPr bwMode="auto">
            <a:xfrm flipH="1">
              <a:off x="4531" y="3533"/>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81" name="Rectangle 41"/>
            <p:cNvSpPr>
              <a:spLocks noChangeArrowheads="1"/>
            </p:cNvSpPr>
            <p:nvPr/>
          </p:nvSpPr>
          <p:spPr bwMode="auto">
            <a:xfrm>
              <a:off x="1181" y="3473"/>
              <a:ext cx="86"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-1</a:t>
              </a:r>
              <a:endParaRPr lang="en-US"/>
            </a:p>
          </p:txBody>
        </p:sp>
        <p:sp>
          <p:nvSpPr>
            <p:cNvPr id="471082" name="Line 42"/>
            <p:cNvSpPr>
              <a:spLocks noChangeShapeType="1"/>
            </p:cNvSpPr>
            <p:nvPr/>
          </p:nvSpPr>
          <p:spPr bwMode="auto">
            <a:xfrm>
              <a:off x="1295" y="3164"/>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83" name="Line 43"/>
            <p:cNvSpPr>
              <a:spLocks noChangeShapeType="1"/>
            </p:cNvSpPr>
            <p:nvPr/>
          </p:nvSpPr>
          <p:spPr bwMode="auto">
            <a:xfrm flipH="1">
              <a:off x="4531" y="3164"/>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84" name="Rectangle 44"/>
            <p:cNvSpPr>
              <a:spLocks noChangeArrowheads="1"/>
            </p:cNvSpPr>
            <p:nvPr/>
          </p:nvSpPr>
          <p:spPr bwMode="auto">
            <a:xfrm>
              <a:off x="1212" y="3104"/>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0</a:t>
              </a:r>
              <a:endParaRPr lang="en-US"/>
            </a:p>
          </p:txBody>
        </p:sp>
        <p:sp>
          <p:nvSpPr>
            <p:cNvPr id="471085" name="Line 45"/>
            <p:cNvSpPr>
              <a:spLocks noChangeShapeType="1"/>
            </p:cNvSpPr>
            <p:nvPr/>
          </p:nvSpPr>
          <p:spPr bwMode="auto">
            <a:xfrm>
              <a:off x="1295" y="2802"/>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86" name="Line 46"/>
            <p:cNvSpPr>
              <a:spLocks noChangeShapeType="1"/>
            </p:cNvSpPr>
            <p:nvPr/>
          </p:nvSpPr>
          <p:spPr bwMode="auto">
            <a:xfrm flipH="1">
              <a:off x="4531" y="2802"/>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87" name="Rectangle 47"/>
            <p:cNvSpPr>
              <a:spLocks noChangeArrowheads="1"/>
            </p:cNvSpPr>
            <p:nvPr/>
          </p:nvSpPr>
          <p:spPr bwMode="auto">
            <a:xfrm>
              <a:off x="1212" y="2741"/>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1</a:t>
              </a:r>
              <a:endParaRPr lang="en-US"/>
            </a:p>
          </p:txBody>
        </p:sp>
        <p:sp>
          <p:nvSpPr>
            <p:cNvPr id="471088" name="Line 48"/>
            <p:cNvSpPr>
              <a:spLocks noChangeShapeType="1"/>
            </p:cNvSpPr>
            <p:nvPr/>
          </p:nvSpPr>
          <p:spPr bwMode="auto">
            <a:xfrm>
              <a:off x="1295" y="2432"/>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89" name="Line 49"/>
            <p:cNvSpPr>
              <a:spLocks noChangeShapeType="1"/>
            </p:cNvSpPr>
            <p:nvPr/>
          </p:nvSpPr>
          <p:spPr bwMode="auto">
            <a:xfrm flipH="1">
              <a:off x="4531" y="2432"/>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90" name="Rectangle 50"/>
            <p:cNvSpPr>
              <a:spLocks noChangeArrowheads="1"/>
            </p:cNvSpPr>
            <p:nvPr/>
          </p:nvSpPr>
          <p:spPr bwMode="auto">
            <a:xfrm>
              <a:off x="1212" y="2372"/>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2</a:t>
              </a:r>
              <a:endParaRPr lang="en-US"/>
            </a:p>
          </p:txBody>
        </p:sp>
        <p:sp>
          <p:nvSpPr>
            <p:cNvPr id="471091" name="Line 51"/>
            <p:cNvSpPr>
              <a:spLocks noChangeShapeType="1"/>
            </p:cNvSpPr>
            <p:nvPr/>
          </p:nvSpPr>
          <p:spPr bwMode="auto">
            <a:xfrm>
              <a:off x="1295" y="2063"/>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92" name="Line 52"/>
            <p:cNvSpPr>
              <a:spLocks noChangeShapeType="1"/>
            </p:cNvSpPr>
            <p:nvPr/>
          </p:nvSpPr>
          <p:spPr bwMode="auto">
            <a:xfrm flipH="1">
              <a:off x="4531" y="2063"/>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93" name="Rectangle 53"/>
            <p:cNvSpPr>
              <a:spLocks noChangeArrowheads="1"/>
            </p:cNvSpPr>
            <p:nvPr/>
          </p:nvSpPr>
          <p:spPr bwMode="auto">
            <a:xfrm>
              <a:off x="1212" y="2002"/>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3</a:t>
              </a:r>
              <a:endParaRPr lang="en-US"/>
            </a:p>
          </p:txBody>
        </p:sp>
        <p:sp>
          <p:nvSpPr>
            <p:cNvPr id="471094" name="Line 54"/>
            <p:cNvSpPr>
              <a:spLocks noChangeShapeType="1"/>
            </p:cNvSpPr>
            <p:nvPr/>
          </p:nvSpPr>
          <p:spPr bwMode="auto">
            <a:xfrm>
              <a:off x="1295" y="1693"/>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95" name="Line 55"/>
            <p:cNvSpPr>
              <a:spLocks noChangeShapeType="1"/>
            </p:cNvSpPr>
            <p:nvPr/>
          </p:nvSpPr>
          <p:spPr bwMode="auto">
            <a:xfrm flipH="1">
              <a:off x="4531" y="1693"/>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96" name="Rectangle 56"/>
            <p:cNvSpPr>
              <a:spLocks noChangeArrowheads="1"/>
            </p:cNvSpPr>
            <p:nvPr/>
          </p:nvSpPr>
          <p:spPr bwMode="auto">
            <a:xfrm>
              <a:off x="1212" y="1633"/>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4</a:t>
              </a:r>
              <a:endParaRPr lang="en-US"/>
            </a:p>
          </p:txBody>
        </p:sp>
        <p:sp>
          <p:nvSpPr>
            <p:cNvPr id="471097" name="Line 57"/>
            <p:cNvSpPr>
              <a:spLocks noChangeShapeType="1"/>
            </p:cNvSpPr>
            <p:nvPr/>
          </p:nvSpPr>
          <p:spPr bwMode="auto">
            <a:xfrm>
              <a:off x="1295" y="1331"/>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98" name="Line 58"/>
            <p:cNvSpPr>
              <a:spLocks noChangeShapeType="1"/>
            </p:cNvSpPr>
            <p:nvPr/>
          </p:nvSpPr>
          <p:spPr bwMode="auto">
            <a:xfrm flipH="1">
              <a:off x="4531" y="1331"/>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099" name="Rectangle 59"/>
            <p:cNvSpPr>
              <a:spLocks noChangeArrowheads="1"/>
            </p:cNvSpPr>
            <p:nvPr/>
          </p:nvSpPr>
          <p:spPr bwMode="auto">
            <a:xfrm>
              <a:off x="1212" y="1271"/>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5</a:t>
              </a:r>
              <a:endParaRPr lang="en-US"/>
            </a:p>
          </p:txBody>
        </p:sp>
        <p:sp>
          <p:nvSpPr>
            <p:cNvPr id="471100" name="Line 60"/>
            <p:cNvSpPr>
              <a:spLocks noChangeShapeType="1"/>
            </p:cNvSpPr>
            <p:nvPr/>
          </p:nvSpPr>
          <p:spPr bwMode="auto">
            <a:xfrm>
              <a:off x="1295" y="961"/>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01" name="Line 61"/>
            <p:cNvSpPr>
              <a:spLocks noChangeShapeType="1"/>
            </p:cNvSpPr>
            <p:nvPr/>
          </p:nvSpPr>
          <p:spPr bwMode="auto">
            <a:xfrm flipH="1">
              <a:off x="4531" y="961"/>
              <a:ext cx="30"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02" name="Rectangle 62"/>
            <p:cNvSpPr>
              <a:spLocks noChangeArrowheads="1"/>
            </p:cNvSpPr>
            <p:nvPr/>
          </p:nvSpPr>
          <p:spPr bwMode="auto">
            <a:xfrm>
              <a:off x="1212" y="901"/>
              <a:ext cx="54" cy="1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6</a:t>
              </a:r>
              <a:endParaRPr lang="en-US"/>
            </a:p>
          </p:txBody>
        </p:sp>
        <p:sp>
          <p:nvSpPr>
            <p:cNvPr id="471103" name="Line 63"/>
            <p:cNvSpPr>
              <a:spLocks noChangeShapeType="1"/>
            </p:cNvSpPr>
            <p:nvPr/>
          </p:nvSpPr>
          <p:spPr bwMode="auto">
            <a:xfrm>
              <a:off x="1295" y="961"/>
              <a:ext cx="3266" cy="1"/>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04" name="Freeform 64"/>
            <p:cNvSpPr>
              <a:spLocks/>
            </p:cNvSpPr>
            <p:nvPr/>
          </p:nvSpPr>
          <p:spPr bwMode="auto">
            <a:xfrm>
              <a:off x="1295" y="961"/>
              <a:ext cx="3266" cy="2572"/>
            </a:xfrm>
            <a:custGeom>
              <a:avLst/>
              <a:gdLst>
                <a:gd name="T0" fmla="*/ 0 w 433"/>
                <a:gd name="T1" fmla="*/ 341 h 341"/>
                <a:gd name="T2" fmla="*/ 433 w 433"/>
                <a:gd name="T3" fmla="*/ 341 h 341"/>
                <a:gd name="T4" fmla="*/ 433 w 433"/>
                <a:gd name="T5" fmla="*/ 0 h 341"/>
              </a:gdLst>
              <a:ahLst/>
              <a:cxnLst>
                <a:cxn ang="0">
                  <a:pos x="T0" y="T1"/>
                </a:cxn>
                <a:cxn ang="0">
                  <a:pos x="T2" y="T3"/>
                </a:cxn>
                <a:cxn ang="0">
                  <a:pos x="T4" y="T5"/>
                </a:cxn>
              </a:cxnLst>
              <a:rect l="0" t="0" r="r" b="b"/>
              <a:pathLst>
                <a:path w="433" h="341">
                  <a:moveTo>
                    <a:pt x="0" y="341"/>
                  </a:moveTo>
                  <a:lnTo>
                    <a:pt x="433" y="341"/>
                  </a:lnTo>
                  <a:lnTo>
                    <a:pt x="433" y="0"/>
                  </a:lnTo>
                </a:path>
              </a:pathLst>
            </a:custGeom>
            <a:noFill/>
            <a:ln w="0">
              <a:solidFill>
                <a:srgbClr val="000000"/>
              </a:solidFill>
              <a:prstDash val="solid"/>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105" name="Line 65"/>
            <p:cNvSpPr>
              <a:spLocks noChangeShapeType="1"/>
            </p:cNvSpPr>
            <p:nvPr/>
          </p:nvSpPr>
          <p:spPr bwMode="auto">
            <a:xfrm flipV="1">
              <a:off x="1295" y="961"/>
              <a:ext cx="1" cy="2572"/>
            </a:xfrm>
            <a:prstGeom prst="line">
              <a:avLst/>
            </a:prstGeom>
            <a:noFill/>
            <a:ln w="0">
              <a:solidFill>
                <a:srgbClr val="000000"/>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06" name="Line 66"/>
            <p:cNvSpPr>
              <a:spLocks noChangeShapeType="1"/>
            </p:cNvSpPr>
            <p:nvPr/>
          </p:nvSpPr>
          <p:spPr bwMode="auto">
            <a:xfrm>
              <a:off x="2781" y="2493"/>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07" name="Line 67"/>
            <p:cNvSpPr>
              <a:spLocks noChangeShapeType="1"/>
            </p:cNvSpPr>
            <p:nvPr/>
          </p:nvSpPr>
          <p:spPr bwMode="auto">
            <a:xfrm>
              <a:off x="2811" y="2462"/>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08" name="Line 68"/>
            <p:cNvSpPr>
              <a:spLocks noChangeShapeType="1"/>
            </p:cNvSpPr>
            <p:nvPr/>
          </p:nvSpPr>
          <p:spPr bwMode="auto">
            <a:xfrm>
              <a:off x="2645" y="1489"/>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09" name="Line 69"/>
            <p:cNvSpPr>
              <a:spLocks noChangeShapeType="1"/>
            </p:cNvSpPr>
            <p:nvPr/>
          </p:nvSpPr>
          <p:spPr bwMode="auto">
            <a:xfrm>
              <a:off x="2675" y="1459"/>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0" name="Line 70"/>
            <p:cNvSpPr>
              <a:spLocks noChangeShapeType="1"/>
            </p:cNvSpPr>
            <p:nvPr/>
          </p:nvSpPr>
          <p:spPr bwMode="auto">
            <a:xfrm>
              <a:off x="2720" y="2304"/>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1" name="Line 71"/>
            <p:cNvSpPr>
              <a:spLocks noChangeShapeType="1"/>
            </p:cNvSpPr>
            <p:nvPr/>
          </p:nvSpPr>
          <p:spPr bwMode="auto">
            <a:xfrm>
              <a:off x="2750" y="2274"/>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2" name="Line 72"/>
            <p:cNvSpPr>
              <a:spLocks noChangeShapeType="1"/>
            </p:cNvSpPr>
            <p:nvPr/>
          </p:nvSpPr>
          <p:spPr bwMode="auto">
            <a:xfrm>
              <a:off x="2977" y="2055"/>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3" name="Line 73"/>
            <p:cNvSpPr>
              <a:spLocks noChangeShapeType="1"/>
            </p:cNvSpPr>
            <p:nvPr/>
          </p:nvSpPr>
          <p:spPr bwMode="auto">
            <a:xfrm>
              <a:off x="3007" y="2025"/>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4" name="Line 74"/>
            <p:cNvSpPr>
              <a:spLocks noChangeShapeType="1"/>
            </p:cNvSpPr>
            <p:nvPr/>
          </p:nvSpPr>
          <p:spPr bwMode="auto">
            <a:xfrm>
              <a:off x="1838" y="2183"/>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5" name="Line 75"/>
            <p:cNvSpPr>
              <a:spLocks noChangeShapeType="1"/>
            </p:cNvSpPr>
            <p:nvPr/>
          </p:nvSpPr>
          <p:spPr bwMode="auto">
            <a:xfrm>
              <a:off x="1868" y="2153"/>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6" name="Line 76"/>
            <p:cNvSpPr>
              <a:spLocks noChangeShapeType="1"/>
            </p:cNvSpPr>
            <p:nvPr/>
          </p:nvSpPr>
          <p:spPr bwMode="auto">
            <a:xfrm>
              <a:off x="2147" y="1716"/>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7" name="Line 77"/>
            <p:cNvSpPr>
              <a:spLocks noChangeShapeType="1"/>
            </p:cNvSpPr>
            <p:nvPr/>
          </p:nvSpPr>
          <p:spPr bwMode="auto">
            <a:xfrm>
              <a:off x="2177" y="1685"/>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8" name="Line 78"/>
            <p:cNvSpPr>
              <a:spLocks noChangeShapeType="1"/>
            </p:cNvSpPr>
            <p:nvPr/>
          </p:nvSpPr>
          <p:spPr bwMode="auto">
            <a:xfrm>
              <a:off x="2720" y="2138"/>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19" name="Line 79"/>
            <p:cNvSpPr>
              <a:spLocks noChangeShapeType="1"/>
            </p:cNvSpPr>
            <p:nvPr/>
          </p:nvSpPr>
          <p:spPr bwMode="auto">
            <a:xfrm>
              <a:off x="2750" y="2108"/>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0" name="Line 80"/>
            <p:cNvSpPr>
              <a:spLocks noChangeShapeType="1"/>
            </p:cNvSpPr>
            <p:nvPr/>
          </p:nvSpPr>
          <p:spPr bwMode="auto">
            <a:xfrm>
              <a:off x="2434" y="1949"/>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1" name="Line 81"/>
            <p:cNvSpPr>
              <a:spLocks noChangeShapeType="1"/>
            </p:cNvSpPr>
            <p:nvPr/>
          </p:nvSpPr>
          <p:spPr bwMode="auto">
            <a:xfrm>
              <a:off x="2464" y="1919"/>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2" name="Line 82"/>
            <p:cNvSpPr>
              <a:spLocks noChangeShapeType="1"/>
            </p:cNvSpPr>
            <p:nvPr/>
          </p:nvSpPr>
          <p:spPr bwMode="auto">
            <a:xfrm>
              <a:off x="3150" y="2236"/>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3" name="Line 83"/>
            <p:cNvSpPr>
              <a:spLocks noChangeShapeType="1"/>
            </p:cNvSpPr>
            <p:nvPr/>
          </p:nvSpPr>
          <p:spPr bwMode="auto">
            <a:xfrm>
              <a:off x="3180" y="2206"/>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4" name="Line 84"/>
            <p:cNvSpPr>
              <a:spLocks noChangeShapeType="1"/>
            </p:cNvSpPr>
            <p:nvPr/>
          </p:nvSpPr>
          <p:spPr bwMode="auto">
            <a:xfrm>
              <a:off x="3180" y="2281"/>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5" name="Line 85"/>
            <p:cNvSpPr>
              <a:spLocks noChangeShapeType="1"/>
            </p:cNvSpPr>
            <p:nvPr/>
          </p:nvSpPr>
          <p:spPr bwMode="auto">
            <a:xfrm>
              <a:off x="3211" y="2251"/>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6" name="Line 86"/>
            <p:cNvSpPr>
              <a:spLocks noChangeShapeType="1"/>
            </p:cNvSpPr>
            <p:nvPr/>
          </p:nvSpPr>
          <p:spPr bwMode="auto">
            <a:xfrm>
              <a:off x="2087" y="1286"/>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7" name="Line 87"/>
            <p:cNvSpPr>
              <a:spLocks noChangeShapeType="1"/>
            </p:cNvSpPr>
            <p:nvPr/>
          </p:nvSpPr>
          <p:spPr bwMode="auto">
            <a:xfrm>
              <a:off x="2117" y="1256"/>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8" name="Line 88"/>
            <p:cNvSpPr>
              <a:spLocks noChangeShapeType="1"/>
            </p:cNvSpPr>
            <p:nvPr/>
          </p:nvSpPr>
          <p:spPr bwMode="auto">
            <a:xfrm>
              <a:off x="3384" y="204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29" name="Line 89"/>
            <p:cNvSpPr>
              <a:spLocks noChangeShapeType="1"/>
            </p:cNvSpPr>
            <p:nvPr/>
          </p:nvSpPr>
          <p:spPr bwMode="auto">
            <a:xfrm>
              <a:off x="3414" y="2010"/>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0" name="Line 90"/>
            <p:cNvSpPr>
              <a:spLocks noChangeShapeType="1"/>
            </p:cNvSpPr>
            <p:nvPr/>
          </p:nvSpPr>
          <p:spPr bwMode="auto">
            <a:xfrm>
              <a:off x="1604" y="2379"/>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1" name="Line 91"/>
            <p:cNvSpPr>
              <a:spLocks noChangeShapeType="1"/>
            </p:cNvSpPr>
            <p:nvPr/>
          </p:nvSpPr>
          <p:spPr bwMode="auto">
            <a:xfrm>
              <a:off x="1634" y="2349"/>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2" name="Line 92"/>
            <p:cNvSpPr>
              <a:spLocks noChangeShapeType="1"/>
            </p:cNvSpPr>
            <p:nvPr/>
          </p:nvSpPr>
          <p:spPr bwMode="auto">
            <a:xfrm>
              <a:off x="2464" y="250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3" name="Line 93"/>
            <p:cNvSpPr>
              <a:spLocks noChangeShapeType="1"/>
            </p:cNvSpPr>
            <p:nvPr/>
          </p:nvSpPr>
          <p:spPr bwMode="auto">
            <a:xfrm>
              <a:off x="2494" y="2477"/>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4" name="Line 94"/>
            <p:cNvSpPr>
              <a:spLocks noChangeShapeType="1"/>
            </p:cNvSpPr>
            <p:nvPr/>
          </p:nvSpPr>
          <p:spPr bwMode="auto">
            <a:xfrm>
              <a:off x="2841" y="250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5" name="Line 95"/>
            <p:cNvSpPr>
              <a:spLocks noChangeShapeType="1"/>
            </p:cNvSpPr>
            <p:nvPr/>
          </p:nvSpPr>
          <p:spPr bwMode="auto">
            <a:xfrm>
              <a:off x="2871" y="2477"/>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6" name="Line 96"/>
            <p:cNvSpPr>
              <a:spLocks noChangeShapeType="1"/>
            </p:cNvSpPr>
            <p:nvPr/>
          </p:nvSpPr>
          <p:spPr bwMode="auto">
            <a:xfrm>
              <a:off x="1898" y="2063"/>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7" name="Line 97"/>
            <p:cNvSpPr>
              <a:spLocks noChangeShapeType="1"/>
            </p:cNvSpPr>
            <p:nvPr/>
          </p:nvSpPr>
          <p:spPr bwMode="auto">
            <a:xfrm>
              <a:off x="1928" y="2032"/>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8" name="Line 98"/>
            <p:cNvSpPr>
              <a:spLocks noChangeShapeType="1"/>
            </p:cNvSpPr>
            <p:nvPr/>
          </p:nvSpPr>
          <p:spPr bwMode="auto">
            <a:xfrm>
              <a:off x="2230" y="1346"/>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39" name="Line 99"/>
            <p:cNvSpPr>
              <a:spLocks noChangeShapeType="1"/>
            </p:cNvSpPr>
            <p:nvPr/>
          </p:nvSpPr>
          <p:spPr bwMode="auto">
            <a:xfrm>
              <a:off x="2260" y="1316"/>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0" name="Line 100"/>
            <p:cNvSpPr>
              <a:spLocks noChangeShapeType="1"/>
            </p:cNvSpPr>
            <p:nvPr/>
          </p:nvSpPr>
          <p:spPr bwMode="auto">
            <a:xfrm>
              <a:off x="1996" y="2312"/>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1" name="Line 101"/>
            <p:cNvSpPr>
              <a:spLocks noChangeShapeType="1"/>
            </p:cNvSpPr>
            <p:nvPr/>
          </p:nvSpPr>
          <p:spPr bwMode="auto">
            <a:xfrm>
              <a:off x="2026" y="2281"/>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2" name="Line 102"/>
            <p:cNvSpPr>
              <a:spLocks noChangeShapeType="1"/>
            </p:cNvSpPr>
            <p:nvPr/>
          </p:nvSpPr>
          <p:spPr bwMode="auto">
            <a:xfrm>
              <a:off x="2207" y="2161"/>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3" name="Line 103"/>
            <p:cNvSpPr>
              <a:spLocks noChangeShapeType="1"/>
            </p:cNvSpPr>
            <p:nvPr/>
          </p:nvSpPr>
          <p:spPr bwMode="auto">
            <a:xfrm>
              <a:off x="2237" y="2131"/>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4" name="Line 104"/>
            <p:cNvSpPr>
              <a:spLocks noChangeShapeType="1"/>
            </p:cNvSpPr>
            <p:nvPr/>
          </p:nvSpPr>
          <p:spPr bwMode="auto">
            <a:xfrm>
              <a:off x="2313" y="250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5" name="Line 105"/>
            <p:cNvSpPr>
              <a:spLocks noChangeShapeType="1"/>
            </p:cNvSpPr>
            <p:nvPr/>
          </p:nvSpPr>
          <p:spPr bwMode="auto">
            <a:xfrm>
              <a:off x="2343" y="2470"/>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6" name="Line 106"/>
            <p:cNvSpPr>
              <a:spLocks noChangeShapeType="1"/>
            </p:cNvSpPr>
            <p:nvPr/>
          </p:nvSpPr>
          <p:spPr bwMode="auto">
            <a:xfrm>
              <a:off x="2079" y="1685"/>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7" name="Line 107"/>
            <p:cNvSpPr>
              <a:spLocks noChangeShapeType="1"/>
            </p:cNvSpPr>
            <p:nvPr/>
          </p:nvSpPr>
          <p:spPr bwMode="auto">
            <a:xfrm>
              <a:off x="2109" y="1655"/>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8" name="Line 108"/>
            <p:cNvSpPr>
              <a:spLocks noChangeShapeType="1"/>
            </p:cNvSpPr>
            <p:nvPr/>
          </p:nvSpPr>
          <p:spPr bwMode="auto">
            <a:xfrm>
              <a:off x="2584" y="2440"/>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49" name="Line 109"/>
            <p:cNvSpPr>
              <a:spLocks noChangeShapeType="1"/>
            </p:cNvSpPr>
            <p:nvPr/>
          </p:nvSpPr>
          <p:spPr bwMode="auto">
            <a:xfrm>
              <a:off x="2615" y="2410"/>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0" name="Line 110"/>
            <p:cNvSpPr>
              <a:spLocks noChangeShapeType="1"/>
            </p:cNvSpPr>
            <p:nvPr/>
          </p:nvSpPr>
          <p:spPr bwMode="auto">
            <a:xfrm>
              <a:off x="1838" y="1723"/>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1" name="Line 111"/>
            <p:cNvSpPr>
              <a:spLocks noChangeShapeType="1"/>
            </p:cNvSpPr>
            <p:nvPr/>
          </p:nvSpPr>
          <p:spPr bwMode="auto">
            <a:xfrm>
              <a:off x="1868" y="1693"/>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2" name="Line 112"/>
            <p:cNvSpPr>
              <a:spLocks noChangeShapeType="1"/>
            </p:cNvSpPr>
            <p:nvPr/>
          </p:nvSpPr>
          <p:spPr bwMode="auto">
            <a:xfrm>
              <a:off x="2102" y="2191"/>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3" name="Line 113"/>
            <p:cNvSpPr>
              <a:spLocks noChangeShapeType="1"/>
            </p:cNvSpPr>
            <p:nvPr/>
          </p:nvSpPr>
          <p:spPr bwMode="auto">
            <a:xfrm>
              <a:off x="2132" y="2161"/>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4" name="Line 114"/>
            <p:cNvSpPr>
              <a:spLocks noChangeShapeType="1"/>
            </p:cNvSpPr>
            <p:nvPr/>
          </p:nvSpPr>
          <p:spPr bwMode="auto">
            <a:xfrm>
              <a:off x="2788" y="213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5" name="Line 115"/>
            <p:cNvSpPr>
              <a:spLocks noChangeShapeType="1"/>
            </p:cNvSpPr>
            <p:nvPr/>
          </p:nvSpPr>
          <p:spPr bwMode="auto">
            <a:xfrm>
              <a:off x="2818" y="2108"/>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6" name="Line 116"/>
            <p:cNvSpPr>
              <a:spLocks noChangeShapeType="1"/>
            </p:cNvSpPr>
            <p:nvPr/>
          </p:nvSpPr>
          <p:spPr bwMode="auto">
            <a:xfrm>
              <a:off x="2260" y="1882"/>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7" name="Line 117"/>
            <p:cNvSpPr>
              <a:spLocks noChangeShapeType="1"/>
            </p:cNvSpPr>
            <p:nvPr/>
          </p:nvSpPr>
          <p:spPr bwMode="auto">
            <a:xfrm>
              <a:off x="2290" y="1851"/>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8" name="Line 118"/>
            <p:cNvSpPr>
              <a:spLocks noChangeShapeType="1"/>
            </p:cNvSpPr>
            <p:nvPr/>
          </p:nvSpPr>
          <p:spPr bwMode="auto">
            <a:xfrm>
              <a:off x="2743" y="2085"/>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59" name="Line 119"/>
            <p:cNvSpPr>
              <a:spLocks noChangeShapeType="1"/>
            </p:cNvSpPr>
            <p:nvPr/>
          </p:nvSpPr>
          <p:spPr bwMode="auto">
            <a:xfrm>
              <a:off x="2773" y="2055"/>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0" name="Line 120"/>
            <p:cNvSpPr>
              <a:spLocks noChangeShapeType="1"/>
            </p:cNvSpPr>
            <p:nvPr/>
          </p:nvSpPr>
          <p:spPr bwMode="auto">
            <a:xfrm>
              <a:off x="2109" y="1821"/>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1" name="Line 121"/>
            <p:cNvSpPr>
              <a:spLocks noChangeShapeType="1"/>
            </p:cNvSpPr>
            <p:nvPr/>
          </p:nvSpPr>
          <p:spPr bwMode="auto">
            <a:xfrm>
              <a:off x="2139" y="1791"/>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2" name="Line 122"/>
            <p:cNvSpPr>
              <a:spLocks noChangeShapeType="1"/>
            </p:cNvSpPr>
            <p:nvPr/>
          </p:nvSpPr>
          <p:spPr bwMode="auto">
            <a:xfrm>
              <a:off x="2720" y="1693"/>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3" name="Line 123"/>
            <p:cNvSpPr>
              <a:spLocks noChangeShapeType="1"/>
            </p:cNvSpPr>
            <p:nvPr/>
          </p:nvSpPr>
          <p:spPr bwMode="auto">
            <a:xfrm>
              <a:off x="2750" y="1663"/>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4" name="Line 124"/>
            <p:cNvSpPr>
              <a:spLocks noChangeShapeType="1"/>
            </p:cNvSpPr>
            <p:nvPr/>
          </p:nvSpPr>
          <p:spPr bwMode="auto">
            <a:xfrm>
              <a:off x="2728" y="2817"/>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5" name="Line 125"/>
            <p:cNvSpPr>
              <a:spLocks noChangeShapeType="1"/>
            </p:cNvSpPr>
            <p:nvPr/>
          </p:nvSpPr>
          <p:spPr bwMode="auto">
            <a:xfrm>
              <a:off x="2758" y="2787"/>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6" name="Line 126"/>
            <p:cNvSpPr>
              <a:spLocks noChangeShapeType="1"/>
            </p:cNvSpPr>
            <p:nvPr/>
          </p:nvSpPr>
          <p:spPr bwMode="auto">
            <a:xfrm>
              <a:off x="2856" y="1859"/>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7" name="Line 127"/>
            <p:cNvSpPr>
              <a:spLocks noChangeShapeType="1"/>
            </p:cNvSpPr>
            <p:nvPr/>
          </p:nvSpPr>
          <p:spPr bwMode="auto">
            <a:xfrm>
              <a:off x="2886" y="1829"/>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8" name="Line 128"/>
            <p:cNvSpPr>
              <a:spLocks noChangeShapeType="1"/>
            </p:cNvSpPr>
            <p:nvPr/>
          </p:nvSpPr>
          <p:spPr bwMode="auto">
            <a:xfrm>
              <a:off x="2607" y="2017"/>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69" name="Line 129"/>
            <p:cNvSpPr>
              <a:spLocks noChangeShapeType="1"/>
            </p:cNvSpPr>
            <p:nvPr/>
          </p:nvSpPr>
          <p:spPr bwMode="auto">
            <a:xfrm>
              <a:off x="2637" y="1987"/>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0" name="Line 130"/>
            <p:cNvSpPr>
              <a:spLocks noChangeShapeType="1"/>
            </p:cNvSpPr>
            <p:nvPr/>
          </p:nvSpPr>
          <p:spPr bwMode="auto">
            <a:xfrm>
              <a:off x="2366" y="2312"/>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1" name="Line 131"/>
            <p:cNvSpPr>
              <a:spLocks noChangeShapeType="1"/>
            </p:cNvSpPr>
            <p:nvPr/>
          </p:nvSpPr>
          <p:spPr bwMode="auto">
            <a:xfrm>
              <a:off x="2396" y="2281"/>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2" name="Line 132"/>
            <p:cNvSpPr>
              <a:spLocks noChangeShapeType="1"/>
            </p:cNvSpPr>
            <p:nvPr/>
          </p:nvSpPr>
          <p:spPr bwMode="auto">
            <a:xfrm>
              <a:off x="2230" y="2221"/>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3" name="Line 133"/>
            <p:cNvSpPr>
              <a:spLocks noChangeShapeType="1"/>
            </p:cNvSpPr>
            <p:nvPr/>
          </p:nvSpPr>
          <p:spPr bwMode="auto">
            <a:xfrm>
              <a:off x="2260" y="2191"/>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4" name="Line 134"/>
            <p:cNvSpPr>
              <a:spLocks noChangeShapeType="1"/>
            </p:cNvSpPr>
            <p:nvPr/>
          </p:nvSpPr>
          <p:spPr bwMode="auto">
            <a:xfrm>
              <a:off x="2056" y="1882"/>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5" name="Line 135"/>
            <p:cNvSpPr>
              <a:spLocks noChangeShapeType="1"/>
            </p:cNvSpPr>
            <p:nvPr/>
          </p:nvSpPr>
          <p:spPr bwMode="auto">
            <a:xfrm>
              <a:off x="2087" y="1851"/>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6" name="Line 136"/>
            <p:cNvSpPr>
              <a:spLocks noChangeShapeType="1"/>
            </p:cNvSpPr>
            <p:nvPr/>
          </p:nvSpPr>
          <p:spPr bwMode="auto">
            <a:xfrm>
              <a:off x="2434" y="250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7" name="Line 137"/>
            <p:cNvSpPr>
              <a:spLocks noChangeShapeType="1"/>
            </p:cNvSpPr>
            <p:nvPr/>
          </p:nvSpPr>
          <p:spPr bwMode="auto">
            <a:xfrm>
              <a:off x="2464" y="2477"/>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8" name="Line 138"/>
            <p:cNvSpPr>
              <a:spLocks noChangeShapeType="1"/>
            </p:cNvSpPr>
            <p:nvPr/>
          </p:nvSpPr>
          <p:spPr bwMode="auto">
            <a:xfrm>
              <a:off x="2517" y="256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79" name="Line 139"/>
            <p:cNvSpPr>
              <a:spLocks noChangeShapeType="1"/>
            </p:cNvSpPr>
            <p:nvPr/>
          </p:nvSpPr>
          <p:spPr bwMode="auto">
            <a:xfrm>
              <a:off x="2547" y="2530"/>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0" name="Line 140"/>
            <p:cNvSpPr>
              <a:spLocks noChangeShapeType="1"/>
            </p:cNvSpPr>
            <p:nvPr/>
          </p:nvSpPr>
          <p:spPr bwMode="auto">
            <a:xfrm>
              <a:off x="3014" y="1957"/>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1" name="Line 141"/>
            <p:cNvSpPr>
              <a:spLocks noChangeShapeType="1"/>
            </p:cNvSpPr>
            <p:nvPr/>
          </p:nvSpPr>
          <p:spPr bwMode="auto">
            <a:xfrm>
              <a:off x="3045" y="1927"/>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2" name="Line 142"/>
            <p:cNvSpPr>
              <a:spLocks noChangeShapeType="1"/>
            </p:cNvSpPr>
            <p:nvPr/>
          </p:nvSpPr>
          <p:spPr bwMode="auto">
            <a:xfrm>
              <a:off x="2577" y="2153"/>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3" name="Line 143"/>
            <p:cNvSpPr>
              <a:spLocks noChangeShapeType="1"/>
            </p:cNvSpPr>
            <p:nvPr/>
          </p:nvSpPr>
          <p:spPr bwMode="auto">
            <a:xfrm>
              <a:off x="2607" y="2123"/>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4" name="Line 144"/>
            <p:cNvSpPr>
              <a:spLocks noChangeShapeType="1"/>
            </p:cNvSpPr>
            <p:nvPr/>
          </p:nvSpPr>
          <p:spPr bwMode="auto">
            <a:xfrm>
              <a:off x="2622" y="2410"/>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5" name="Line 145"/>
            <p:cNvSpPr>
              <a:spLocks noChangeShapeType="1"/>
            </p:cNvSpPr>
            <p:nvPr/>
          </p:nvSpPr>
          <p:spPr bwMode="auto">
            <a:xfrm>
              <a:off x="2652" y="2379"/>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6" name="Line 146"/>
            <p:cNvSpPr>
              <a:spLocks noChangeShapeType="1"/>
            </p:cNvSpPr>
            <p:nvPr/>
          </p:nvSpPr>
          <p:spPr bwMode="auto">
            <a:xfrm>
              <a:off x="2539" y="1957"/>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7" name="Line 147"/>
            <p:cNvSpPr>
              <a:spLocks noChangeShapeType="1"/>
            </p:cNvSpPr>
            <p:nvPr/>
          </p:nvSpPr>
          <p:spPr bwMode="auto">
            <a:xfrm>
              <a:off x="2569" y="1927"/>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8" name="Line 148"/>
            <p:cNvSpPr>
              <a:spLocks noChangeShapeType="1"/>
            </p:cNvSpPr>
            <p:nvPr/>
          </p:nvSpPr>
          <p:spPr bwMode="auto">
            <a:xfrm>
              <a:off x="2773" y="198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89" name="Line 149"/>
            <p:cNvSpPr>
              <a:spLocks noChangeShapeType="1"/>
            </p:cNvSpPr>
            <p:nvPr/>
          </p:nvSpPr>
          <p:spPr bwMode="auto">
            <a:xfrm>
              <a:off x="2803" y="1949"/>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0" name="Line 150"/>
            <p:cNvSpPr>
              <a:spLocks noChangeShapeType="1"/>
            </p:cNvSpPr>
            <p:nvPr/>
          </p:nvSpPr>
          <p:spPr bwMode="auto">
            <a:xfrm>
              <a:off x="2977" y="198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1" name="Line 151"/>
            <p:cNvSpPr>
              <a:spLocks noChangeShapeType="1"/>
            </p:cNvSpPr>
            <p:nvPr/>
          </p:nvSpPr>
          <p:spPr bwMode="auto">
            <a:xfrm>
              <a:off x="3007" y="1949"/>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2" name="Line 152"/>
            <p:cNvSpPr>
              <a:spLocks noChangeShapeType="1"/>
            </p:cNvSpPr>
            <p:nvPr/>
          </p:nvSpPr>
          <p:spPr bwMode="auto">
            <a:xfrm>
              <a:off x="2781" y="1572"/>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3" name="Line 153"/>
            <p:cNvSpPr>
              <a:spLocks noChangeShapeType="1"/>
            </p:cNvSpPr>
            <p:nvPr/>
          </p:nvSpPr>
          <p:spPr bwMode="auto">
            <a:xfrm>
              <a:off x="2811" y="1542"/>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4" name="Line 154"/>
            <p:cNvSpPr>
              <a:spLocks noChangeShapeType="1"/>
            </p:cNvSpPr>
            <p:nvPr/>
          </p:nvSpPr>
          <p:spPr bwMode="auto">
            <a:xfrm>
              <a:off x="2811" y="2485"/>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5" name="Line 155"/>
            <p:cNvSpPr>
              <a:spLocks noChangeShapeType="1"/>
            </p:cNvSpPr>
            <p:nvPr/>
          </p:nvSpPr>
          <p:spPr bwMode="auto">
            <a:xfrm>
              <a:off x="2841" y="2455"/>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6" name="Line 156"/>
            <p:cNvSpPr>
              <a:spLocks noChangeShapeType="1"/>
            </p:cNvSpPr>
            <p:nvPr/>
          </p:nvSpPr>
          <p:spPr bwMode="auto">
            <a:xfrm>
              <a:off x="2539" y="1701"/>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7" name="Line 157"/>
            <p:cNvSpPr>
              <a:spLocks noChangeShapeType="1"/>
            </p:cNvSpPr>
            <p:nvPr/>
          </p:nvSpPr>
          <p:spPr bwMode="auto">
            <a:xfrm>
              <a:off x="2569" y="1670"/>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8" name="Line 158"/>
            <p:cNvSpPr>
              <a:spLocks noChangeShapeType="1"/>
            </p:cNvSpPr>
            <p:nvPr/>
          </p:nvSpPr>
          <p:spPr bwMode="auto">
            <a:xfrm>
              <a:off x="2471" y="2560"/>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199" name="Line 159"/>
            <p:cNvSpPr>
              <a:spLocks noChangeShapeType="1"/>
            </p:cNvSpPr>
            <p:nvPr/>
          </p:nvSpPr>
          <p:spPr bwMode="auto">
            <a:xfrm>
              <a:off x="2501" y="2530"/>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0" name="Line 160"/>
            <p:cNvSpPr>
              <a:spLocks noChangeShapeType="1"/>
            </p:cNvSpPr>
            <p:nvPr/>
          </p:nvSpPr>
          <p:spPr bwMode="auto">
            <a:xfrm>
              <a:off x="2162" y="2266"/>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1" name="Line 161"/>
            <p:cNvSpPr>
              <a:spLocks noChangeShapeType="1"/>
            </p:cNvSpPr>
            <p:nvPr/>
          </p:nvSpPr>
          <p:spPr bwMode="auto">
            <a:xfrm>
              <a:off x="2192" y="2236"/>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2" name="Line 162"/>
            <p:cNvSpPr>
              <a:spLocks noChangeShapeType="1"/>
            </p:cNvSpPr>
            <p:nvPr/>
          </p:nvSpPr>
          <p:spPr bwMode="auto">
            <a:xfrm>
              <a:off x="2818" y="1927"/>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3" name="Line 163"/>
            <p:cNvSpPr>
              <a:spLocks noChangeShapeType="1"/>
            </p:cNvSpPr>
            <p:nvPr/>
          </p:nvSpPr>
          <p:spPr bwMode="auto">
            <a:xfrm>
              <a:off x="2848" y="1897"/>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4" name="Line 164"/>
            <p:cNvSpPr>
              <a:spLocks noChangeShapeType="1"/>
            </p:cNvSpPr>
            <p:nvPr/>
          </p:nvSpPr>
          <p:spPr bwMode="auto">
            <a:xfrm>
              <a:off x="2977" y="164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5" name="Line 165"/>
            <p:cNvSpPr>
              <a:spLocks noChangeShapeType="1"/>
            </p:cNvSpPr>
            <p:nvPr/>
          </p:nvSpPr>
          <p:spPr bwMode="auto">
            <a:xfrm>
              <a:off x="3007" y="1618"/>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6" name="Line 166"/>
            <p:cNvSpPr>
              <a:spLocks noChangeShapeType="1"/>
            </p:cNvSpPr>
            <p:nvPr/>
          </p:nvSpPr>
          <p:spPr bwMode="auto">
            <a:xfrm>
              <a:off x="2509" y="2017"/>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7" name="Line 167"/>
            <p:cNvSpPr>
              <a:spLocks noChangeShapeType="1"/>
            </p:cNvSpPr>
            <p:nvPr/>
          </p:nvSpPr>
          <p:spPr bwMode="auto">
            <a:xfrm>
              <a:off x="2539" y="1987"/>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8" name="Line 168"/>
            <p:cNvSpPr>
              <a:spLocks noChangeShapeType="1"/>
            </p:cNvSpPr>
            <p:nvPr/>
          </p:nvSpPr>
          <p:spPr bwMode="auto">
            <a:xfrm>
              <a:off x="2698" y="1889"/>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09" name="Line 169"/>
            <p:cNvSpPr>
              <a:spLocks noChangeShapeType="1"/>
            </p:cNvSpPr>
            <p:nvPr/>
          </p:nvSpPr>
          <p:spPr bwMode="auto">
            <a:xfrm>
              <a:off x="2728" y="1859"/>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0" name="Line 170"/>
            <p:cNvSpPr>
              <a:spLocks noChangeShapeType="1"/>
            </p:cNvSpPr>
            <p:nvPr/>
          </p:nvSpPr>
          <p:spPr bwMode="auto">
            <a:xfrm>
              <a:off x="2396" y="2515"/>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1" name="Line 171"/>
            <p:cNvSpPr>
              <a:spLocks noChangeShapeType="1"/>
            </p:cNvSpPr>
            <p:nvPr/>
          </p:nvSpPr>
          <p:spPr bwMode="auto">
            <a:xfrm>
              <a:off x="2426" y="2485"/>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2" name="Line 172"/>
            <p:cNvSpPr>
              <a:spLocks noChangeShapeType="1"/>
            </p:cNvSpPr>
            <p:nvPr/>
          </p:nvSpPr>
          <p:spPr bwMode="auto">
            <a:xfrm>
              <a:off x="2336" y="2093"/>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3" name="Line 173"/>
            <p:cNvSpPr>
              <a:spLocks noChangeShapeType="1"/>
            </p:cNvSpPr>
            <p:nvPr/>
          </p:nvSpPr>
          <p:spPr bwMode="auto">
            <a:xfrm>
              <a:off x="2366" y="2063"/>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4" name="Line 174"/>
            <p:cNvSpPr>
              <a:spLocks noChangeShapeType="1"/>
            </p:cNvSpPr>
            <p:nvPr/>
          </p:nvSpPr>
          <p:spPr bwMode="auto">
            <a:xfrm>
              <a:off x="2381" y="2477"/>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5" name="Line 175"/>
            <p:cNvSpPr>
              <a:spLocks noChangeShapeType="1"/>
            </p:cNvSpPr>
            <p:nvPr/>
          </p:nvSpPr>
          <p:spPr bwMode="auto">
            <a:xfrm>
              <a:off x="2411" y="2447"/>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6" name="Line 176"/>
            <p:cNvSpPr>
              <a:spLocks noChangeShapeType="1"/>
            </p:cNvSpPr>
            <p:nvPr/>
          </p:nvSpPr>
          <p:spPr bwMode="auto">
            <a:xfrm>
              <a:off x="2479" y="2289"/>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7" name="Line 177"/>
            <p:cNvSpPr>
              <a:spLocks noChangeShapeType="1"/>
            </p:cNvSpPr>
            <p:nvPr/>
          </p:nvSpPr>
          <p:spPr bwMode="auto">
            <a:xfrm>
              <a:off x="2509" y="2259"/>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8" name="Line 178"/>
            <p:cNvSpPr>
              <a:spLocks noChangeShapeType="1"/>
            </p:cNvSpPr>
            <p:nvPr/>
          </p:nvSpPr>
          <p:spPr bwMode="auto">
            <a:xfrm>
              <a:off x="2999" y="2545"/>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19" name="Line 179"/>
            <p:cNvSpPr>
              <a:spLocks noChangeShapeType="1"/>
            </p:cNvSpPr>
            <p:nvPr/>
          </p:nvSpPr>
          <p:spPr bwMode="auto">
            <a:xfrm>
              <a:off x="3029" y="2515"/>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0" name="Line 180"/>
            <p:cNvSpPr>
              <a:spLocks noChangeShapeType="1"/>
            </p:cNvSpPr>
            <p:nvPr/>
          </p:nvSpPr>
          <p:spPr bwMode="auto">
            <a:xfrm>
              <a:off x="1808" y="287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1" name="Line 181"/>
            <p:cNvSpPr>
              <a:spLocks noChangeShapeType="1"/>
            </p:cNvSpPr>
            <p:nvPr/>
          </p:nvSpPr>
          <p:spPr bwMode="auto">
            <a:xfrm>
              <a:off x="1838" y="2840"/>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2" name="Line 182"/>
            <p:cNvSpPr>
              <a:spLocks noChangeShapeType="1"/>
            </p:cNvSpPr>
            <p:nvPr/>
          </p:nvSpPr>
          <p:spPr bwMode="auto">
            <a:xfrm>
              <a:off x="2562" y="219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3" name="Line 183"/>
            <p:cNvSpPr>
              <a:spLocks noChangeShapeType="1"/>
            </p:cNvSpPr>
            <p:nvPr/>
          </p:nvSpPr>
          <p:spPr bwMode="auto">
            <a:xfrm>
              <a:off x="2592" y="2168"/>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4" name="Line 184"/>
            <p:cNvSpPr>
              <a:spLocks noChangeShapeType="1"/>
            </p:cNvSpPr>
            <p:nvPr/>
          </p:nvSpPr>
          <p:spPr bwMode="auto">
            <a:xfrm>
              <a:off x="3082" y="2040"/>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5" name="Line 185"/>
            <p:cNvSpPr>
              <a:spLocks noChangeShapeType="1"/>
            </p:cNvSpPr>
            <p:nvPr/>
          </p:nvSpPr>
          <p:spPr bwMode="auto">
            <a:xfrm>
              <a:off x="3112" y="2010"/>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6" name="Line 186"/>
            <p:cNvSpPr>
              <a:spLocks noChangeShapeType="1"/>
            </p:cNvSpPr>
            <p:nvPr/>
          </p:nvSpPr>
          <p:spPr bwMode="auto">
            <a:xfrm>
              <a:off x="2939" y="204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7" name="Line 187"/>
            <p:cNvSpPr>
              <a:spLocks noChangeShapeType="1"/>
            </p:cNvSpPr>
            <p:nvPr/>
          </p:nvSpPr>
          <p:spPr bwMode="auto">
            <a:xfrm>
              <a:off x="2969" y="2017"/>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8" name="Line 188"/>
            <p:cNvSpPr>
              <a:spLocks noChangeShapeType="1"/>
            </p:cNvSpPr>
            <p:nvPr/>
          </p:nvSpPr>
          <p:spPr bwMode="auto">
            <a:xfrm>
              <a:off x="2667" y="1867"/>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29" name="Line 189"/>
            <p:cNvSpPr>
              <a:spLocks noChangeShapeType="1"/>
            </p:cNvSpPr>
            <p:nvPr/>
          </p:nvSpPr>
          <p:spPr bwMode="auto">
            <a:xfrm>
              <a:off x="2698" y="1836"/>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0" name="Line 190"/>
            <p:cNvSpPr>
              <a:spLocks noChangeShapeType="1"/>
            </p:cNvSpPr>
            <p:nvPr/>
          </p:nvSpPr>
          <p:spPr bwMode="auto">
            <a:xfrm>
              <a:off x="2667" y="1376"/>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1" name="Line 191"/>
            <p:cNvSpPr>
              <a:spLocks noChangeShapeType="1"/>
            </p:cNvSpPr>
            <p:nvPr/>
          </p:nvSpPr>
          <p:spPr bwMode="auto">
            <a:xfrm>
              <a:off x="2698" y="1346"/>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2" name="Line 192"/>
            <p:cNvSpPr>
              <a:spLocks noChangeShapeType="1"/>
            </p:cNvSpPr>
            <p:nvPr/>
          </p:nvSpPr>
          <p:spPr bwMode="auto">
            <a:xfrm>
              <a:off x="2479" y="253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3" name="Line 193"/>
            <p:cNvSpPr>
              <a:spLocks noChangeShapeType="1"/>
            </p:cNvSpPr>
            <p:nvPr/>
          </p:nvSpPr>
          <p:spPr bwMode="auto">
            <a:xfrm>
              <a:off x="2509" y="2508"/>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4" name="Line 194"/>
            <p:cNvSpPr>
              <a:spLocks noChangeShapeType="1"/>
            </p:cNvSpPr>
            <p:nvPr/>
          </p:nvSpPr>
          <p:spPr bwMode="auto">
            <a:xfrm>
              <a:off x="2592" y="2372"/>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5" name="Line 195"/>
            <p:cNvSpPr>
              <a:spLocks noChangeShapeType="1"/>
            </p:cNvSpPr>
            <p:nvPr/>
          </p:nvSpPr>
          <p:spPr bwMode="auto">
            <a:xfrm>
              <a:off x="2622" y="2342"/>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6" name="Line 196"/>
            <p:cNvSpPr>
              <a:spLocks noChangeShapeType="1"/>
            </p:cNvSpPr>
            <p:nvPr/>
          </p:nvSpPr>
          <p:spPr bwMode="auto">
            <a:xfrm>
              <a:off x="2079" y="210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7" name="Line 197"/>
            <p:cNvSpPr>
              <a:spLocks noChangeShapeType="1"/>
            </p:cNvSpPr>
            <p:nvPr/>
          </p:nvSpPr>
          <p:spPr bwMode="auto">
            <a:xfrm>
              <a:off x="2109" y="2078"/>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8" name="Line 198"/>
            <p:cNvSpPr>
              <a:spLocks noChangeShapeType="1"/>
            </p:cNvSpPr>
            <p:nvPr/>
          </p:nvSpPr>
          <p:spPr bwMode="auto">
            <a:xfrm>
              <a:off x="2615" y="2221"/>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39" name="Line 199"/>
            <p:cNvSpPr>
              <a:spLocks noChangeShapeType="1"/>
            </p:cNvSpPr>
            <p:nvPr/>
          </p:nvSpPr>
          <p:spPr bwMode="auto">
            <a:xfrm>
              <a:off x="2645" y="2191"/>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40" name="Line 200"/>
            <p:cNvSpPr>
              <a:spLocks noChangeShapeType="1"/>
            </p:cNvSpPr>
            <p:nvPr/>
          </p:nvSpPr>
          <p:spPr bwMode="auto">
            <a:xfrm>
              <a:off x="2728" y="2115"/>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41" name="Line 201"/>
            <p:cNvSpPr>
              <a:spLocks noChangeShapeType="1"/>
            </p:cNvSpPr>
            <p:nvPr/>
          </p:nvSpPr>
          <p:spPr bwMode="auto">
            <a:xfrm>
              <a:off x="2758" y="2085"/>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42" name="Line 202"/>
            <p:cNvSpPr>
              <a:spLocks noChangeShapeType="1"/>
            </p:cNvSpPr>
            <p:nvPr/>
          </p:nvSpPr>
          <p:spPr bwMode="auto">
            <a:xfrm>
              <a:off x="1891" y="244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43" name="Line 203"/>
            <p:cNvSpPr>
              <a:spLocks noChangeShapeType="1"/>
            </p:cNvSpPr>
            <p:nvPr/>
          </p:nvSpPr>
          <p:spPr bwMode="auto">
            <a:xfrm>
              <a:off x="1921" y="2410"/>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grpSp>
      <p:grpSp>
        <p:nvGrpSpPr>
          <p:cNvPr id="471244" name="Group 204"/>
          <p:cNvGrpSpPr>
            <a:grpSpLocks/>
          </p:cNvGrpSpPr>
          <p:nvPr/>
        </p:nvGrpSpPr>
        <p:grpSpPr bwMode="auto">
          <a:xfrm>
            <a:off x="4094164" y="2017714"/>
            <a:ext cx="2873375" cy="2562225"/>
            <a:chOff x="1619" y="1271"/>
            <a:chExt cx="1810" cy="1614"/>
          </a:xfrm>
        </p:grpSpPr>
        <p:sp>
          <p:nvSpPr>
            <p:cNvPr id="471245" name="Line 205"/>
            <p:cNvSpPr>
              <a:spLocks noChangeShapeType="1"/>
            </p:cNvSpPr>
            <p:nvPr/>
          </p:nvSpPr>
          <p:spPr bwMode="auto">
            <a:xfrm>
              <a:off x="2705" y="2372"/>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46" name="Line 206"/>
            <p:cNvSpPr>
              <a:spLocks noChangeShapeType="1"/>
            </p:cNvSpPr>
            <p:nvPr/>
          </p:nvSpPr>
          <p:spPr bwMode="auto">
            <a:xfrm>
              <a:off x="2735" y="2342"/>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47" name="Line 207"/>
            <p:cNvSpPr>
              <a:spLocks noChangeShapeType="1"/>
            </p:cNvSpPr>
            <p:nvPr/>
          </p:nvSpPr>
          <p:spPr bwMode="auto">
            <a:xfrm>
              <a:off x="2765" y="1482"/>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48" name="Line 208"/>
            <p:cNvSpPr>
              <a:spLocks noChangeShapeType="1"/>
            </p:cNvSpPr>
            <p:nvPr/>
          </p:nvSpPr>
          <p:spPr bwMode="auto">
            <a:xfrm>
              <a:off x="2796" y="1452"/>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49" name="Line 209"/>
            <p:cNvSpPr>
              <a:spLocks noChangeShapeType="1"/>
            </p:cNvSpPr>
            <p:nvPr/>
          </p:nvSpPr>
          <p:spPr bwMode="auto">
            <a:xfrm>
              <a:off x="2931" y="2568"/>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0" name="Line 210"/>
            <p:cNvSpPr>
              <a:spLocks noChangeShapeType="1"/>
            </p:cNvSpPr>
            <p:nvPr/>
          </p:nvSpPr>
          <p:spPr bwMode="auto">
            <a:xfrm>
              <a:off x="2962" y="2538"/>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1" name="Line 211"/>
            <p:cNvSpPr>
              <a:spLocks noChangeShapeType="1"/>
            </p:cNvSpPr>
            <p:nvPr/>
          </p:nvSpPr>
          <p:spPr bwMode="auto">
            <a:xfrm>
              <a:off x="2253" y="152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2" name="Line 212"/>
            <p:cNvSpPr>
              <a:spLocks noChangeShapeType="1"/>
            </p:cNvSpPr>
            <p:nvPr/>
          </p:nvSpPr>
          <p:spPr bwMode="auto">
            <a:xfrm>
              <a:off x="2283" y="1489"/>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3" name="Line 213"/>
            <p:cNvSpPr>
              <a:spLocks noChangeShapeType="1"/>
            </p:cNvSpPr>
            <p:nvPr/>
          </p:nvSpPr>
          <p:spPr bwMode="auto">
            <a:xfrm>
              <a:off x="2328" y="176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4" name="Line 214"/>
            <p:cNvSpPr>
              <a:spLocks noChangeShapeType="1"/>
            </p:cNvSpPr>
            <p:nvPr/>
          </p:nvSpPr>
          <p:spPr bwMode="auto">
            <a:xfrm>
              <a:off x="2358" y="1738"/>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5" name="Line 215"/>
            <p:cNvSpPr>
              <a:spLocks noChangeShapeType="1"/>
            </p:cNvSpPr>
            <p:nvPr/>
          </p:nvSpPr>
          <p:spPr bwMode="auto">
            <a:xfrm>
              <a:off x="2019" y="1942"/>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6" name="Line 216"/>
            <p:cNvSpPr>
              <a:spLocks noChangeShapeType="1"/>
            </p:cNvSpPr>
            <p:nvPr/>
          </p:nvSpPr>
          <p:spPr bwMode="auto">
            <a:xfrm>
              <a:off x="2049" y="1912"/>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7" name="Line 217"/>
            <p:cNvSpPr>
              <a:spLocks noChangeShapeType="1"/>
            </p:cNvSpPr>
            <p:nvPr/>
          </p:nvSpPr>
          <p:spPr bwMode="auto">
            <a:xfrm>
              <a:off x="2411" y="250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8" name="Line 218"/>
            <p:cNvSpPr>
              <a:spLocks noChangeShapeType="1"/>
            </p:cNvSpPr>
            <p:nvPr/>
          </p:nvSpPr>
          <p:spPr bwMode="auto">
            <a:xfrm>
              <a:off x="2441" y="2470"/>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59" name="Line 219"/>
            <p:cNvSpPr>
              <a:spLocks noChangeShapeType="1"/>
            </p:cNvSpPr>
            <p:nvPr/>
          </p:nvSpPr>
          <p:spPr bwMode="auto">
            <a:xfrm>
              <a:off x="2343" y="2198"/>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0" name="Line 220"/>
            <p:cNvSpPr>
              <a:spLocks noChangeShapeType="1"/>
            </p:cNvSpPr>
            <p:nvPr/>
          </p:nvSpPr>
          <p:spPr bwMode="auto">
            <a:xfrm>
              <a:off x="2373" y="2168"/>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1" name="Line 221"/>
            <p:cNvSpPr>
              <a:spLocks noChangeShapeType="1"/>
            </p:cNvSpPr>
            <p:nvPr/>
          </p:nvSpPr>
          <p:spPr bwMode="auto">
            <a:xfrm>
              <a:off x="1943" y="1821"/>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2" name="Line 222"/>
            <p:cNvSpPr>
              <a:spLocks noChangeShapeType="1"/>
            </p:cNvSpPr>
            <p:nvPr/>
          </p:nvSpPr>
          <p:spPr bwMode="auto">
            <a:xfrm>
              <a:off x="1973" y="1791"/>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3" name="Line 223"/>
            <p:cNvSpPr>
              <a:spLocks noChangeShapeType="1"/>
            </p:cNvSpPr>
            <p:nvPr/>
          </p:nvSpPr>
          <p:spPr bwMode="auto">
            <a:xfrm>
              <a:off x="1725" y="2296"/>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4" name="Line 224"/>
            <p:cNvSpPr>
              <a:spLocks noChangeShapeType="1"/>
            </p:cNvSpPr>
            <p:nvPr/>
          </p:nvSpPr>
          <p:spPr bwMode="auto">
            <a:xfrm>
              <a:off x="1755" y="2266"/>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5" name="Line 225"/>
            <p:cNvSpPr>
              <a:spLocks noChangeShapeType="1"/>
            </p:cNvSpPr>
            <p:nvPr/>
          </p:nvSpPr>
          <p:spPr bwMode="auto">
            <a:xfrm>
              <a:off x="2471" y="2432"/>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6" name="Line 226"/>
            <p:cNvSpPr>
              <a:spLocks noChangeShapeType="1"/>
            </p:cNvSpPr>
            <p:nvPr/>
          </p:nvSpPr>
          <p:spPr bwMode="auto">
            <a:xfrm>
              <a:off x="2501" y="2402"/>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7" name="Line 227"/>
            <p:cNvSpPr>
              <a:spLocks noChangeShapeType="1"/>
            </p:cNvSpPr>
            <p:nvPr/>
          </p:nvSpPr>
          <p:spPr bwMode="auto">
            <a:xfrm>
              <a:off x="2358" y="2395"/>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8" name="Line 228"/>
            <p:cNvSpPr>
              <a:spLocks noChangeShapeType="1"/>
            </p:cNvSpPr>
            <p:nvPr/>
          </p:nvSpPr>
          <p:spPr bwMode="auto">
            <a:xfrm>
              <a:off x="2388" y="2364"/>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69" name="Line 229"/>
            <p:cNvSpPr>
              <a:spLocks noChangeShapeType="1"/>
            </p:cNvSpPr>
            <p:nvPr/>
          </p:nvSpPr>
          <p:spPr bwMode="auto">
            <a:xfrm>
              <a:off x="3067" y="1520"/>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0" name="Line 230"/>
            <p:cNvSpPr>
              <a:spLocks noChangeShapeType="1"/>
            </p:cNvSpPr>
            <p:nvPr/>
          </p:nvSpPr>
          <p:spPr bwMode="auto">
            <a:xfrm>
              <a:off x="3097" y="1489"/>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1" name="Line 231"/>
            <p:cNvSpPr>
              <a:spLocks noChangeShapeType="1"/>
            </p:cNvSpPr>
            <p:nvPr/>
          </p:nvSpPr>
          <p:spPr bwMode="auto">
            <a:xfrm>
              <a:off x="2426" y="2093"/>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2" name="Line 232"/>
            <p:cNvSpPr>
              <a:spLocks noChangeShapeType="1"/>
            </p:cNvSpPr>
            <p:nvPr/>
          </p:nvSpPr>
          <p:spPr bwMode="auto">
            <a:xfrm>
              <a:off x="2456" y="2063"/>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3" name="Line 233"/>
            <p:cNvSpPr>
              <a:spLocks noChangeShapeType="1"/>
            </p:cNvSpPr>
            <p:nvPr/>
          </p:nvSpPr>
          <p:spPr bwMode="auto">
            <a:xfrm>
              <a:off x="2388" y="2643"/>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4" name="Line 234"/>
            <p:cNvSpPr>
              <a:spLocks noChangeShapeType="1"/>
            </p:cNvSpPr>
            <p:nvPr/>
          </p:nvSpPr>
          <p:spPr bwMode="auto">
            <a:xfrm>
              <a:off x="2419" y="2613"/>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5" name="Line 235"/>
            <p:cNvSpPr>
              <a:spLocks noChangeShapeType="1"/>
            </p:cNvSpPr>
            <p:nvPr/>
          </p:nvSpPr>
          <p:spPr bwMode="auto">
            <a:xfrm>
              <a:off x="2765" y="1520"/>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6" name="Line 236"/>
            <p:cNvSpPr>
              <a:spLocks noChangeShapeType="1"/>
            </p:cNvSpPr>
            <p:nvPr/>
          </p:nvSpPr>
          <p:spPr bwMode="auto">
            <a:xfrm>
              <a:off x="2796" y="1489"/>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7" name="Line 237"/>
            <p:cNvSpPr>
              <a:spLocks noChangeShapeType="1"/>
            </p:cNvSpPr>
            <p:nvPr/>
          </p:nvSpPr>
          <p:spPr bwMode="auto">
            <a:xfrm>
              <a:off x="2079" y="1497"/>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8" name="Line 238"/>
            <p:cNvSpPr>
              <a:spLocks noChangeShapeType="1"/>
            </p:cNvSpPr>
            <p:nvPr/>
          </p:nvSpPr>
          <p:spPr bwMode="auto">
            <a:xfrm>
              <a:off x="2109" y="1467"/>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79" name="Line 239"/>
            <p:cNvSpPr>
              <a:spLocks noChangeShapeType="1"/>
            </p:cNvSpPr>
            <p:nvPr/>
          </p:nvSpPr>
          <p:spPr bwMode="auto">
            <a:xfrm>
              <a:off x="2645" y="2093"/>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0" name="Line 240"/>
            <p:cNvSpPr>
              <a:spLocks noChangeShapeType="1"/>
            </p:cNvSpPr>
            <p:nvPr/>
          </p:nvSpPr>
          <p:spPr bwMode="auto">
            <a:xfrm>
              <a:off x="2675" y="2063"/>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1" name="Line 241"/>
            <p:cNvSpPr>
              <a:spLocks noChangeShapeType="1"/>
            </p:cNvSpPr>
            <p:nvPr/>
          </p:nvSpPr>
          <p:spPr bwMode="auto">
            <a:xfrm>
              <a:off x="2185" y="2206"/>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2" name="Line 242"/>
            <p:cNvSpPr>
              <a:spLocks noChangeShapeType="1"/>
            </p:cNvSpPr>
            <p:nvPr/>
          </p:nvSpPr>
          <p:spPr bwMode="auto">
            <a:xfrm>
              <a:off x="2215" y="2176"/>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3" name="Line 243"/>
            <p:cNvSpPr>
              <a:spLocks noChangeShapeType="1"/>
            </p:cNvSpPr>
            <p:nvPr/>
          </p:nvSpPr>
          <p:spPr bwMode="auto">
            <a:xfrm>
              <a:off x="2871" y="1799"/>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4" name="Line 244"/>
            <p:cNvSpPr>
              <a:spLocks noChangeShapeType="1"/>
            </p:cNvSpPr>
            <p:nvPr/>
          </p:nvSpPr>
          <p:spPr bwMode="auto">
            <a:xfrm>
              <a:off x="2901" y="1768"/>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5" name="Line 245"/>
            <p:cNvSpPr>
              <a:spLocks noChangeShapeType="1"/>
            </p:cNvSpPr>
            <p:nvPr/>
          </p:nvSpPr>
          <p:spPr bwMode="auto">
            <a:xfrm>
              <a:off x="2607" y="2251"/>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6" name="Line 246"/>
            <p:cNvSpPr>
              <a:spLocks noChangeShapeType="1"/>
            </p:cNvSpPr>
            <p:nvPr/>
          </p:nvSpPr>
          <p:spPr bwMode="auto">
            <a:xfrm>
              <a:off x="2637" y="2221"/>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7" name="Line 247"/>
            <p:cNvSpPr>
              <a:spLocks noChangeShapeType="1"/>
            </p:cNvSpPr>
            <p:nvPr/>
          </p:nvSpPr>
          <p:spPr bwMode="auto">
            <a:xfrm>
              <a:off x="2449" y="2161"/>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8" name="Line 248"/>
            <p:cNvSpPr>
              <a:spLocks noChangeShapeType="1"/>
            </p:cNvSpPr>
            <p:nvPr/>
          </p:nvSpPr>
          <p:spPr bwMode="auto">
            <a:xfrm>
              <a:off x="2479" y="2131"/>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89" name="Line 249"/>
            <p:cNvSpPr>
              <a:spLocks noChangeShapeType="1"/>
            </p:cNvSpPr>
            <p:nvPr/>
          </p:nvSpPr>
          <p:spPr bwMode="auto">
            <a:xfrm>
              <a:off x="2524" y="1806"/>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0" name="Line 250"/>
            <p:cNvSpPr>
              <a:spLocks noChangeShapeType="1"/>
            </p:cNvSpPr>
            <p:nvPr/>
          </p:nvSpPr>
          <p:spPr bwMode="auto">
            <a:xfrm>
              <a:off x="2554" y="1776"/>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1" name="Line 251"/>
            <p:cNvSpPr>
              <a:spLocks noChangeShapeType="1"/>
            </p:cNvSpPr>
            <p:nvPr/>
          </p:nvSpPr>
          <p:spPr bwMode="auto">
            <a:xfrm>
              <a:off x="2486" y="1889"/>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2" name="Line 252"/>
            <p:cNvSpPr>
              <a:spLocks noChangeShapeType="1"/>
            </p:cNvSpPr>
            <p:nvPr/>
          </p:nvSpPr>
          <p:spPr bwMode="auto">
            <a:xfrm>
              <a:off x="2517" y="1859"/>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3" name="Line 253"/>
            <p:cNvSpPr>
              <a:spLocks noChangeShapeType="1"/>
            </p:cNvSpPr>
            <p:nvPr/>
          </p:nvSpPr>
          <p:spPr bwMode="auto">
            <a:xfrm>
              <a:off x="2924" y="2477"/>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4" name="Line 254"/>
            <p:cNvSpPr>
              <a:spLocks noChangeShapeType="1"/>
            </p:cNvSpPr>
            <p:nvPr/>
          </p:nvSpPr>
          <p:spPr bwMode="auto">
            <a:xfrm>
              <a:off x="2954" y="2447"/>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5" name="Line 255"/>
            <p:cNvSpPr>
              <a:spLocks noChangeShapeType="1"/>
            </p:cNvSpPr>
            <p:nvPr/>
          </p:nvSpPr>
          <p:spPr bwMode="auto">
            <a:xfrm>
              <a:off x="2788" y="2455"/>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6" name="Line 256"/>
            <p:cNvSpPr>
              <a:spLocks noChangeShapeType="1"/>
            </p:cNvSpPr>
            <p:nvPr/>
          </p:nvSpPr>
          <p:spPr bwMode="auto">
            <a:xfrm>
              <a:off x="2818" y="2425"/>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7" name="Line 257"/>
            <p:cNvSpPr>
              <a:spLocks noChangeShapeType="1"/>
            </p:cNvSpPr>
            <p:nvPr/>
          </p:nvSpPr>
          <p:spPr bwMode="auto">
            <a:xfrm>
              <a:off x="2826" y="2425"/>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8" name="Line 258"/>
            <p:cNvSpPr>
              <a:spLocks noChangeShapeType="1"/>
            </p:cNvSpPr>
            <p:nvPr/>
          </p:nvSpPr>
          <p:spPr bwMode="auto">
            <a:xfrm>
              <a:off x="2856" y="2395"/>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299" name="Line 259"/>
            <p:cNvSpPr>
              <a:spLocks noChangeShapeType="1"/>
            </p:cNvSpPr>
            <p:nvPr/>
          </p:nvSpPr>
          <p:spPr bwMode="auto">
            <a:xfrm>
              <a:off x="2539" y="2078"/>
              <a:ext cx="61"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0" name="Line 260"/>
            <p:cNvSpPr>
              <a:spLocks noChangeShapeType="1"/>
            </p:cNvSpPr>
            <p:nvPr/>
          </p:nvSpPr>
          <p:spPr bwMode="auto">
            <a:xfrm>
              <a:off x="2569" y="2048"/>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1" name="Line 261"/>
            <p:cNvSpPr>
              <a:spLocks noChangeShapeType="1"/>
            </p:cNvSpPr>
            <p:nvPr/>
          </p:nvSpPr>
          <p:spPr bwMode="auto">
            <a:xfrm>
              <a:off x="2743" y="2236"/>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2" name="Line 262"/>
            <p:cNvSpPr>
              <a:spLocks noChangeShapeType="1"/>
            </p:cNvSpPr>
            <p:nvPr/>
          </p:nvSpPr>
          <p:spPr bwMode="auto">
            <a:xfrm>
              <a:off x="2773" y="2206"/>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3" name="Line 263"/>
            <p:cNvSpPr>
              <a:spLocks noChangeShapeType="1"/>
            </p:cNvSpPr>
            <p:nvPr/>
          </p:nvSpPr>
          <p:spPr bwMode="auto">
            <a:xfrm>
              <a:off x="2577" y="2560"/>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4" name="Line 264"/>
            <p:cNvSpPr>
              <a:spLocks noChangeShapeType="1"/>
            </p:cNvSpPr>
            <p:nvPr/>
          </p:nvSpPr>
          <p:spPr bwMode="auto">
            <a:xfrm>
              <a:off x="2607" y="2530"/>
              <a:ext cx="1" cy="6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5" name="Line 265"/>
            <p:cNvSpPr>
              <a:spLocks noChangeShapeType="1"/>
            </p:cNvSpPr>
            <p:nvPr/>
          </p:nvSpPr>
          <p:spPr bwMode="auto">
            <a:xfrm>
              <a:off x="2155" y="1625"/>
              <a:ext cx="60" cy="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6" name="Line 266"/>
            <p:cNvSpPr>
              <a:spLocks noChangeShapeType="1"/>
            </p:cNvSpPr>
            <p:nvPr/>
          </p:nvSpPr>
          <p:spPr bwMode="auto">
            <a:xfrm>
              <a:off x="2185" y="1595"/>
              <a:ext cx="1" cy="6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7" name="Line 267"/>
            <p:cNvSpPr>
              <a:spLocks noChangeShapeType="1"/>
            </p:cNvSpPr>
            <p:nvPr/>
          </p:nvSpPr>
          <p:spPr bwMode="auto">
            <a:xfrm>
              <a:off x="2796" y="2477"/>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8" name="Line 268"/>
            <p:cNvSpPr>
              <a:spLocks noChangeShapeType="1"/>
            </p:cNvSpPr>
            <p:nvPr/>
          </p:nvSpPr>
          <p:spPr bwMode="auto">
            <a:xfrm flipH="1">
              <a:off x="2796" y="2477"/>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09" name="Line 269"/>
            <p:cNvSpPr>
              <a:spLocks noChangeShapeType="1"/>
            </p:cNvSpPr>
            <p:nvPr/>
          </p:nvSpPr>
          <p:spPr bwMode="auto">
            <a:xfrm>
              <a:off x="2660" y="1474"/>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0" name="Line 270"/>
            <p:cNvSpPr>
              <a:spLocks noChangeShapeType="1"/>
            </p:cNvSpPr>
            <p:nvPr/>
          </p:nvSpPr>
          <p:spPr bwMode="auto">
            <a:xfrm flipH="1">
              <a:off x="2660" y="1474"/>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1" name="Line 271"/>
            <p:cNvSpPr>
              <a:spLocks noChangeShapeType="1"/>
            </p:cNvSpPr>
            <p:nvPr/>
          </p:nvSpPr>
          <p:spPr bwMode="auto">
            <a:xfrm>
              <a:off x="2735" y="2289"/>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2" name="Line 272"/>
            <p:cNvSpPr>
              <a:spLocks noChangeShapeType="1"/>
            </p:cNvSpPr>
            <p:nvPr/>
          </p:nvSpPr>
          <p:spPr bwMode="auto">
            <a:xfrm flipH="1">
              <a:off x="2735" y="2289"/>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3" name="Line 273"/>
            <p:cNvSpPr>
              <a:spLocks noChangeShapeType="1"/>
            </p:cNvSpPr>
            <p:nvPr/>
          </p:nvSpPr>
          <p:spPr bwMode="auto">
            <a:xfrm>
              <a:off x="2992" y="2040"/>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4" name="Line 274"/>
            <p:cNvSpPr>
              <a:spLocks noChangeShapeType="1"/>
            </p:cNvSpPr>
            <p:nvPr/>
          </p:nvSpPr>
          <p:spPr bwMode="auto">
            <a:xfrm flipH="1">
              <a:off x="2992" y="2040"/>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5" name="Line 275"/>
            <p:cNvSpPr>
              <a:spLocks noChangeShapeType="1"/>
            </p:cNvSpPr>
            <p:nvPr/>
          </p:nvSpPr>
          <p:spPr bwMode="auto">
            <a:xfrm>
              <a:off x="1853" y="216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6" name="Line 276"/>
            <p:cNvSpPr>
              <a:spLocks noChangeShapeType="1"/>
            </p:cNvSpPr>
            <p:nvPr/>
          </p:nvSpPr>
          <p:spPr bwMode="auto">
            <a:xfrm flipH="1">
              <a:off x="1853" y="216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7" name="Line 277"/>
            <p:cNvSpPr>
              <a:spLocks noChangeShapeType="1"/>
            </p:cNvSpPr>
            <p:nvPr/>
          </p:nvSpPr>
          <p:spPr bwMode="auto">
            <a:xfrm>
              <a:off x="2162" y="170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8" name="Line 278"/>
            <p:cNvSpPr>
              <a:spLocks noChangeShapeType="1"/>
            </p:cNvSpPr>
            <p:nvPr/>
          </p:nvSpPr>
          <p:spPr bwMode="auto">
            <a:xfrm flipH="1">
              <a:off x="2162" y="170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19" name="Line 279"/>
            <p:cNvSpPr>
              <a:spLocks noChangeShapeType="1"/>
            </p:cNvSpPr>
            <p:nvPr/>
          </p:nvSpPr>
          <p:spPr bwMode="auto">
            <a:xfrm>
              <a:off x="2735" y="212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0" name="Line 280"/>
            <p:cNvSpPr>
              <a:spLocks noChangeShapeType="1"/>
            </p:cNvSpPr>
            <p:nvPr/>
          </p:nvSpPr>
          <p:spPr bwMode="auto">
            <a:xfrm flipH="1">
              <a:off x="2735" y="212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1" name="Line 281"/>
            <p:cNvSpPr>
              <a:spLocks noChangeShapeType="1"/>
            </p:cNvSpPr>
            <p:nvPr/>
          </p:nvSpPr>
          <p:spPr bwMode="auto">
            <a:xfrm>
              <a:off x="2449" y="1934"/>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2" name="Line 282"/>
            <p:cNvSpPr>
              <a:spLocks noChangeShapeType="1"/>
            </p:cNvSpPr>
            <p:nvPr/>
          </p:nvSpPr>
          <p:spPr bwMode="auto">
            <a:xfrm flipH="1">
              <a:off x="2449" y="1934"/>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3" name="Line 283"/>
            <p:cNvSpPr>
              <a:spLocks noChangeShapeType="1"/>
            </p:cNvSpPr>
            <p:nvPr/>
          </p:nvSpPr>
          <p:spPr bwMode="auto">
            <a:xfrm>
              <a:off x="3165" y="222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4" name="Line 284"/>
            <p:cNvSpPr>
              <a:spLocks noChangeShapeType="1"/>
            </p:cNvSpPr>
            <p:nvPr/>
          </p:nvSpPr>
          <p:spPr bwMode="auto">
            <a:xfrm flipH="1">
              <a:off x="3165" y="222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5" name="Line 285"/>
            <p:cNvSpPr>
              <a:spLocks noChangeShapeType="1"/>
            </p:cNvSpPr>
            <p:nvPr/>
          </p:nvSpPr>
          <p:spPr bwMode="auto">
            <a:xfrm>
              <a:off x="3195" y="2266"/>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6" name="Line 286"/>
            <p:cNvSpPr>
              <a:spLocks noChangeShapeType="1"/>
            </p:cNvSpPr>
            <p:nvPr/>
          </p:nvSpPr>
          <p:spPr bwMode="auto">
            <a:xfrm flipH="1">
              <a:off x="3195" y="2266"/>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7" name="Line 287"/>
            <p:cNvSpPr>
              <a:spLocks noChangeShapeType="1"/>
            </p:cNvSpPr>
            <p:nvPr/>
          </p:nvSpPr>
          <p:spPr bwMode="auto">
            <a:xfrm>
              <a:off x="2102" y="127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8" name="Line 288"/>
            <p:cNvSpPr>
              <a:spLocks noChangeShapeType="1"/>
            </p:cNvSpPr>
            <p:nvPr/>
          </p:nvSpPr>
          <p:spPr bwMode="auto">
            <a:xfrm flipH="1">
              <a:off x="2102" y="127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29" name="Line 289"/>
            <p:cNvSpPr>
              <a:spLocks noChangeShapeType="1"/>
            </p:cNvSpPr>
            <p:nvPr/>
          </p:nvSpPr>
          <p:spPr bwMode="auto">
            <a:xfrm>
              <a:off x="3399" y="202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0" name="Line 290"/>
            <p:cNvSpPr>
              <a:spLocks noChangeShapeType="1"/>
            </p:cNvSpPr>
            <p:nvPr/>
          </p:nvSpPr>
          <p:spPr bwMode="auto">
            <a:xfrm flipH="1">
              <a:off x="3399" y="202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1" name="Line 291"/>
            <p:cNvSpPr>
              <a:spLocks noChangeShapeType="1"/>
            </p:cNvSpPr>
            <p:nvPr/>
          </p:nvSpPr>
          <p:spPr bwMode="auto">
            <a:xfrm>
              <a:off x="1619" y="2364"/>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2" name="Line 292"/>
            <p:cNvSpPr>
              <a:spLocks noChangeShapeType="1"/>
            </p:cNvSpPr>
            <p:nvPr/>
          </p:nvSpPr>
          <p:spPr bwMode="auto">
            <a:xfrm flipH="1">
              <a:off x="1619" y="2364"/>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3" name="Line 293"/>
            <p:cNvSpPr>
              <a:spLocks noChangeShapeType="1"/>
            </p:cNvSpPr>
            <p:nvPr/>
          </p:nvSpPr>
          <p:spPr bwMode="auto">
            <a:xfrm>
              <a:off x="2479" y="249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4" name="Line 294"/>
            <p:cNvSpPr>
              <a:spLocks noChangeShapeType="1"/>
            </p:cNvSpPr>
            <p:nvPr/>
          </p:nvSpPr>
          <p:spPr bwMode="auto">
            <a:xfrm flipH="1">
              <a:off x="2479" y="249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5" name="Line 295"/>
            <p:cNvSpPr>
              <a:spLocks noChangeShapeType="1"/>
            </p:cNvSpPr>
            <p:nvPr/>
          </p:nvSpPr>
          <p:spPr bwMode="auto">
            <a:xfrm>
              <a:off x="2856" y="249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6" name="Line 296"/>
            <p:cNvSpPr>
              <a:spLocks noChangeShapeType="1"/>
            </p:cNvSpPr>
            <p:nvPr/>
          </p:nvSpPr>
          <p:spPr bwMode="auto">
            <a:xfrm flipH="1">
              <a:off x="2856" y="249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7" name="Line 297"/>
            <p:cNvSpPr>
              <a:spLocks noChangeShapeType="1"/>
            </p:cNvSpPr>
            <p:nvPr/>
          </p:nvSpPr>
          <p:spPr bwMode="auto">
            <a:xfrm>
              <a:off x="1913" y="204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8" name="Line 298"/>
            <p:cNvSpPr>
              <a:spLocks noChangeShapeType="1"/>
            </p:cNvSpPr>
            <p:nvPr/>
          </p:nvSpPr>
          <p:spPr bwMode="auto">
            <a:xfrm flipH="1">
              <a:off x="1913" y="204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39" name="Line 299"/>
            <p:cNvSpPr>
              <a:spLocks noChangeShapeType="1"/>
            </p:cNvSpPr>
            <p:nvPr/>
          </p:nvSpPr>
          <p:spPr bwMode="auto">
            <a:xfrm>
              <a:off x="2245" y="133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0" name="Line 300"/>
            <p:cNvSpPr>
              <a:spLocks noChangeShapeType="1"/>
            </p:cNvSpPr>
            <p:nvPr/>
          </p:nvSpPr>
          <p:spPr bwMode="auto">
            <a:xfrm flipH="1">
              <a:off x="2245" y="133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1" name="Line 301"/>
            <p:cNvSpPr>
              <a:spLocks noChangeShapeType="1"/>
            </p:cNvSpPr>
            <p:nvPr/>
          </p:nvSpPr>
          <p:spPr bwMode="auto">
            <a:xfrm>
              <a:off x="2011" y="2296"/>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2" name="Line 302"/>
            <p:cNvSpPr>
              <a:spLocks noChangeShapeType="1"/>
            </p:cNvSpPr>
            <p:nvPr/>
          </p:nvSpPr>
          <p:spPr bwMode="auto">
            <a:xfrm flipH="1">
              <a:off x="2011" y="2296"/>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3" name="Line 303"/>
            <p:cNvSpPr>
              <a:spLocks noChangeShapeType="1"/>
            </p:cNvSpPr>
            <p:nvPr/>
          </p:nvSpPr>
          <p:spPr bwMode="auto">
            <a:xfrm>
              <a:off x="2222" y="2146"/>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4" name="Line 304"/>
            <p:cNvSpPr>
              <a:spLocks noChangeShapeType="1"/>
            </p:cNvSpPr>
            <p:nvPr/>
          </p:nvSpPr>
          <p:spPr bwMode="auto">
            <a:xfrm flipH="1">
              <a:off x="2222" y="2146"/>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5" name="Line 305"/>
            <p:cNvSpPr>
              <a:spLocks noChangeShapeType="1"/>
            </p:cNvSpPr>
            <p:nvPr/>
          </p:nvSpPr>
          <p:spPr bwMode="auto">
            <a:xfrm>
              <a:off x="2328" y="248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6" name="Line 306"/>
            <p:cNvSpPr>
              <a:spLocks noChangeShapeType="1"/>
            </p:cNvSpPr>
            <p:nvPr/>
          </p:nvSpPr>
          <p:spPr bwMode="auto">
            <a:xfrm flipH="1">
              <a:off x="2328" y="248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7" name="Line 307"/>
            <p:cNvSpPr>
              <a:spLocks noChangeShapeType="1"/>
            </p:cNvSpPr>
            <p:nvPr/>
          </p:nvSpPr>
          <p:spPr bwMode="auto">
            <a:xfrm>
              <a:off x="2094" y="1670"/>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8" name="Line 308"/>
            <p:cNvSpPr>
              <a:spLocks noChangeShapeType="1"/>
            </p:cNvSpPr>
            <p:nvPr/>
          </p:nvSpPr>
          <p:spPr bwMode="auto">
            <a:xfrm flipH="1">
              <a:off x="2094" y="1670"/>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49" name="Line 309"/>
            <p:cNvSpPr>
              <a:spLocks noChangeShapeType="1"/>
            </p:cNvSpPr>
            <p:nvPr/>
          </p:nvSpPr>
          <p:spPr bwMode="auto">
            <a:xfrm>
              <a:off x="2600" y="242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0" name="Line 310"/>
            <p:cNvSpPr>
              <a:spLocks noChangeShapeType="1"/>
            </p:cNvSpPr>
            <p:nvPr/>
          </p:nvSpPr>
          <p:spPr bwMode="auto">
            <a:xfrm flipH="1">
              <a:off x="2600" y="242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1" name="Line 311"/>
            <p:cNvSpPr>
              <a:spLocks noChangeShapeType="1"/>
            </p:cNvSpPr>
            <p:nvPr/>
          </p:nvSpPr>
          <p:spPr bwMode="auto">
            <a:xfrm>
              <a:off x="1853" y="170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2" name="Line 312"/>
            <p:cNvSpPr>
              <a:spLocks noChangeShapeType="1"/>
            </p:cNvSpPr>
            <p:nvPr/>
          </p:nvSpPr>
          <p:spPr bwMode="auto">
            <a:xfrm flipH="1">
              <a:off x="1853" y="170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3" name="Line 313"/>
            <p:cNvSpPr>
              <a:spLocks noChangeShapeType="1"/>
            </p:cNvSpPr>
            <p:nvPr/>
          </p:nvSpPr>
          <p:spPr bwMode="auto">
            <a:xfrm>
              <a:off x="2117" y="2176"/>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4" name="Line 314"/>
            <p:cNvSpPr>
              <a:spLocks noChangeShapeType="1"/>
            </p:cNvSpPr>
            <p:nvPr/>
          </p:nvSpPr>
          <p:spPr bwMode="auto">
            <a:xfrm flipH="1">
              <a:off x="2117" y="2176"/>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5" name="Line 315"/>
            <p:cNvSpPr>
              <a:spLocks noChangeShapeType="1"/>
            </p:cNvSpPr>
            <p:nvPr/>
          </p:nvSpPr>
          <p:spPr bwMode="auto">
            <a:xfrm>
              <a:off x="2803" y="212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6" name="Line 316"/>
            <p:cNvSpPr>
              <a:spLocks noChangeShapeType="1"/>
            </p:cNvSpPr>
            <p:nvPr/>
          </p:nvSpPr>
          <p:spPr bwMode="auto">
            <a:xfrm flipH="1">
              <a:off x="2803" y="212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7" name="Line 317"/>
            <p:cNvSpPr>
              <a:spLocks noChangeShapeType="1"/>
            </p:cNvSpPr>
            <p:nvPr/>
          </p:nvSpPr>
          <p:spPr bwMode="auto">
            <a:xfrm>
              <a:off x="2275" y="1867"/>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8" name="Line 318"/>
            <p:cNvSpPr>
              <a:spLocks noChangeShapeType="1"/>
            </p:cNvSpPr>
            <p:nvPr/>
          </p:nvSpPr>
          <p:spPr bwMode="auto">
            <a:xfrm flipH="1">
              <a:off x="2275" y="1867"/>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59" name="Line 319"/>
            <p:cNvSpPr>
              <a:spLocks noChangeShapeType="1"/>
            </p:cNvSpPr>
            <p:nvPr/>
          </p:nvSpPr>
          <p:spPr bwMode="auto">
            <a:xfrm>
              <a:off x="2758" y="2070"/>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0" name="Line 320"/>
            <p:cNvSpPr>
              <a:spLocks noChangeShapeType="1"/>
            </p:cNvSpPr>
            <p:nvPr/>
          </p:nvSpPr>
          <p:spPr bwMode="auto">
            <a:xfrm flipH="1">
              <a:off x="2758" y="2070"/>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1" name="Line 321"/>
            <p:cNvSpPr>
              <a:spLocks noChangeShapeType="1"/>
            </p:cNvSpPr>
            <p:nvPr/>
          </p:nvSpPr>
          <p:spPr bwMode="auto">
            <a:xfrm>
              <a:off x="2124" y="1806"/>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2" name="Line 322"/>
            <p:cNvSpPr>
              <a:spLocks noChangeShapeType="1"/>
            </p:cNvSpPr>
            <p:nvPr/>
          </p:nvSpPr>
          <p:spPr bwMode="auto">
            <a:xfrm flipH="1">
              <a:off x="2124" y="1806"/>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3" name="Line 323"/>
            <p:cNvSpPr>
              <a:spLocks noChangeShapeType="1"/>
            </p:cNvSpPr>
            <p:nvPr/>
          </p:nvSpPr>
          <p:spPr bwMode="auto">
            <a:xfrm>
              <a:off x="2735" y="167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4" name="Line 324"/>
            <p:cNvSpPr>
              <a:spLocks noChangeShapeType="1"/>
            </p:cNvSpPr>
            <p:nvPr/>
          </p:nvSpPr>
          <p:spPr bwMode="auto">
            <a:xfrm flipH="1">
              <a:off x="2735" y="167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5" name="Line 325"/>
            <p:cNvSpPr>
              <a:spLocks noChangeShapeType="1"/>
            </p:cNvSpPr>
            <p:nvPr/>
          </p:nvSpPr>
          <p:spPr bwMode="auto">
            <a:xfrm>
              <a:off x="2743" y="2802"/>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6" name="Line 326"/>
            <p:cNvSpPr>
              <a:spLocks noChangeShapeType="1"/>
            </p:cNvSpPr>
            <p:nvPr/>
          </p:nvSpPr>
          <p:spPr bwMode="auto">
            <a:xfrm flipH="1">
              <a:off x="2743" y="2802"/>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7" name="Line 327"/>
            <p:cNvSpPr>
              <a:spLocks noChangeShapeType="1"/>
            </p:cNvSpPr>
            <p:nvPr/>
          </p:nvSpPr>
          <p:spPr bwMode="auto">
            <a:xfrm>
              <a:off x="2871" y="1844"/>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8" name="Line 328"/>
            <p:cNvSpPr>
              <a:spLocks noChangeShapeType="1"/>
            </p:cNvSpPr>
            <p:nvPr/>
          </p:nvSpPr>
          <p:spPr bwMode="auto">
            <a:xfrm flipH="1">
              <a:off x="2871" y="1844"/>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69" name="Line 329"/>
            <p:cNvSpPr>
              <a:spLocks noChangeShapeType="1"/>
            </p:cNvSpPr>
            <p:nvPr/>
          </p:nvSpPr>
          <p:spPr bwMode="auto">
            <a:xfrm>
              <a:off x="2622" y="2002"/>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0" name="Line 330"/>
            <p:cNvSpPr>
              <a:spLocks noChangeShapeType="1"/>
            </p:cNvSpPr>
            <p:nvPr/>
          </p:nvSpPr>
          <p:spPr bwMode="auto">
            <a:xfrm flipH="1">
              <a:off x="2622" y="2002"/>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1" name="Line 331"/>
            <p:cNvSpPr>
              <a:spLocks noChangeShapeType="1"/>
            </p:cNvSpPr>
            <p:nvPr/>
          </p:nvSpPr>
          <p:spPr bwMode="auto">
            <a:xfrm>
              <a:off x="2381" y="2296"/>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2" name="Line 332"/>
            <p:cNvSpPr>
              <a:spLocks noChangeShapeType="1"/>
            </p:cNvSpPr>
            <p:nvPr/>
          </p:nvSpPr>
          <p:spPr bwMode="auto">
            <a:xfrm flipH="1">
              <a:off x="2381" y="2296"/>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3" name="Line 333"/>
            <p:cNvSpPr>
              <a:spLocks noChangeShapeType="1"/>
            </p:cNvSpPr>
            <p:nvPr/>
          </p:nvSpPr>
          <p:spPr bwMode="auto">
            <a:xfrm>
              <a:off x="2245" y="2206"/>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4" name="Line 334"/>
            <p:cNvSpPr>
              <a:spLocks noChangeShapeType="1"/>
            </p:cNvSpPr>
            <p:nvPr/>
          </p:nvSpPr>
          <p:spPr bwMode="auto">
            <a:xfrm flipH="1">
              <a:off x="2245" y="2206"/>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5" name="Line 335"/>
            <p:cNvSpPr>
              <a:spLocks noChangeShapeType="1"/>
            </p:cNvSpPr>
            <p:nvPr/>
          </p:nvSpPr>
          <p:spPr bwMode="auto">
            <a:xfrm>
              <a:off x="2072" y="1867"/>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6" name="Line 336"/>
            <p:cNvSpPr>
              <a:spLocks noChangeShapeType="1"/>
            </p:cNvSpPr>
            <p:nvPr/>
          </p:nvSpPr>
          <p:spPr bwMode="auto">
            <a:xfrm flipH="1">
              <a:off x="2072" y="1867"/>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7" name="Line 337"/>
            <p:cNvSpPr>
              <a:spLocks noChangeShapeType="1"/>
            </p:cNvSpPr>
            <p:nvPr/>
          </p:nvSpPr>
          <p:spPr bwMode="auto">
            <a:xfrm>
              <a:off x="2449" y="249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8" name="Line 338"/>
            <p:cNvSpPr>
              <a:spLocks noChangeShapeType="1"/>
            </p:cNvSpPr>
            <p:nvPr/>
          </p:nvSpPr>
          <p:spPr bwMode="auto">
            <a:xfrm flipH="1">
              <a:off x="2449" y="249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79" name="Line 339"/>
            <p:cNvSpPr>
              <a:spLocks noChangeShapeType="1"/>
            </p:cNvSpPr>
            <p:nvPr/>
          </p:nvSpPr>
          <p:spPr bwMode="auto">
            <a:xfrm>
              <a:off x="2532" y="2545"/>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0" name="Line 340"/>
            <p:cNvSpPr>
              <a:spLocks noChangeShapeType="1"/>
            </p:cNvSpPr>
            <p:nvPr/>
          </p:nvSpPr>
          <p:spPr bwMode="auto">
            <a:xfrm flipH="1">
              <a:off x="2532" y="2545"/>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1" name="Line 341"/>
            <p:cNvSpPr>
              <a:spLocks noChangeShapeType="1"/>
            </p:cNvSpPr>
            <p:nvPr/>
          </p:nvSpPr>
          <p:spPr bwMode="auto">
            <a:xfrm>
              <a:off x="3029" y="1942"/>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2" name="Line 342"/>
            <p:cNvSpPr>
              <a:spLocks noChangeShapeType="1"/>
            </p:cNvSpPr>
            <p:nvPr/>
          </p:nvSpPr>
          <p:spPr bwMode="auto">
            <a:xfrm flipH="1">
              <a:off x="3029" y="1942"/>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3" name="Line 343"/>
            <p:cNvSpPr>
              <a:spLocks noChangeShapeType="1"/>
            </p:cNvSpPr>
            <p:nvPr/>
          </p:nvSpPr>
          <p:spPr bwMode="auto">
            <a:xfrm>
              <a:off x="2592" y="213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4" name="Line 344"/>
            <p:cNvSpPr>
              <a:spLocks noChangeShapeType="1"/>
            </p:cNvSpPr>
            <p:nvPr/>
          </p:nvSpPr>
          <p:spPr bwMode="auto">
            <a:xfrm flipH="1">
              <a:off x="2592" y="213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5" name="Line 345"/>
            <p:cNvSpPr>
              <a:spLocks noChangeShapeType="1"/>
            </p:cNvSpPr>
            <p:nvPr/>
          </p:nvSpPr>
          <p:spPr bwMode="auto">
            <a:xfrm>
              <a:off x="2637" y="239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6" name="Line 346"/>
            <p:cNvSpPr>
              <a:spLocks noChangeShapeType="1"/>
            </p:cNvSpPr>
            <p:nvPr/>
          </p:nvSpPr>
          <p:spPr bwMode="auto">
            <a:xfrm flipH="1">
              <a:off x="2637" y="239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7" name="Line 347"/>
            <p:cNvSpPr>
              <a:spLocks noChangeShapeType="1"/>
            </p:cNvSpPr>
            <p:nvPr/>
          </p:nvSpPr>
          <p:spPr bwMode="auto">
            <a:xfrm>
              <a:off x="2554" y="1942"/>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8" name="Line 348"/>
            <p:cNvSpPr>
              <a:spLocks noChangeShapeType="1"/>
            </p:cNvSpPr>
            <p:nvPr/>
          </p:nvSpPr>
          <p:spPr bwMode="auto">
            <a:xfrm flipH="1">
              <a:off x="2554" y="1942"/>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89" name="Line 349"/>
            <p:cNvSpPr>
              <a:spLocks noChangeShapeType="1"/>
            </p:cNvSpPr>
            <p:nvPr/>
          </p:nvSpPr>
          <p:spPr bwMode="auto">
            <a:xfrm>
              <a:off x="2788" y="196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0" name="Line 350"/>
            <p:cNvSpPr>
              <a:spLocks noChangeShapeType="1"/>
            </p:cNvSpPr>
            <p:nvPr/>
          </p:nvSpPr>
          <p:spPr bwMode="auto">
            <a:xfrm flipH="1">
              <a:off x="2788" y="196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1" name="Line 351"/>
            <p:cNvSpPr>
              <a:spLocks noChangeShapeType="1"/>
            </p:cNvSpPr>
            <p:nvPr/>
          </p:nvSpPr>
          <p:spPr bwMode="auto">
            <a:xfrm>
              <a:off x="2992" y="196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2" name="Line 352"/>
            <p:cNvSpPr>
              <a:spLocks noChangeShapeType="1"/>
            </p:cNvSpPr>
            <p:nvPr/>
          </p:nvSpPr>
          <p:spPr bwMode="auto">
            <a:xfrm flipH="1">
              <a:off x="2992" y="196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3" name="Line 353"/>
            <p:cNvSpPr>
              <a:spLocks noChangeShapeType="1"/>
            </p:cNvSpPr>
            <p:nvPr/>
          </p:nvSpPr>
          <p:spPr bwMode="auto">
            <a:xfrm>
              <a:off x="2796" y="1557"/>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4" name="Line 354"/>
            <p:cNvSpPr>
              <a:spLocks noChangeShapeType="1"/>
            </p:cNvSpPr>
            <p:nvPr/>
          </p:nvSpPr>
          <p:spPr bwMode="auto">
            <a:xfrm flipH="1">
              <a:off x="2796" y="1557"/>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5" name="Line 355"/>
            <p:cNvSpPr>
              <a:spLocks noChangeShapeType="1"/>
            </p:cNvSpPr>
            <p:nvPr/>
          </p:nvSpPr>
          <p:spPr bwMode="auto">
            <a:xfrm>
              <a:off x="2826" y="2470"/>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6" name="Line 356"/>
            <p:cNvSpPr>
              <a:spLocks noChangeShapeType="1"/>
            </p:cNvSpPr>
            <p:nvPr/>
          </p:nvSpPr>
          <p:spPr bwMode="auto">
            <a:xfrm flipH="1">
              <a:off x="2826" y="2470"/>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7" name="Line 357"/>
            <p:cNvSpPr>
              <a:spLocks noChangeShapeType="1"/>
            </p:cNvSpPr>
            <p:nvPr/>
          </p:nvSpPr>
          <p:spPr bwMode="auto">
            <a:xfrm>
              <a:off x="2554" y="1685"/>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8" name="Line 358"/>
            <p:cNvSpPr>
              <a:spLocks noChangeShapeType="1"/>
            </p:cNvSpPr>
            <p:nvPr/>
          </p:nvSpPr>
          <p:spPr bwMode="auto">
            <a:xfrm flipH="1">
              <a:off x="2554" y="1685"/>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399" name="Line 359"/>
            <p:cNvSpPr>
              <a:spLocks noChangeShapeType="1"/>
            </p:cNvSpPr>
            <p:nvPr/>
          </p:nvSpPr>
          <p:spPr bwMode="auto">
            <a:xfrm>
              <a:off x="2486" y="2545"/>
              <a:ext cx="31"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0" name="Line 360"/>
            <p:cNvSpPr>
              <a:spLocks noChangeShapeType="1"/>
            </p:cNvSpPr>
            <p:nvPr/>
          </p:nvSpPr>
          <p:spPr bwMode="auto">
            <a:xfrm flipH="1">
              <a:off x="2486" y="2545"/>
              <a:ext cx="31"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1" name="Line 361"/>
            <p:cNvSpPr>
              <a:spLocks noChangeShapeType="1"/>
            </p:cNvSpPr>
            <p:nvPr/>
          </p:nvSpPr>
          <p:spPr bwMode="auto">
            <a:xfrm>
              <a:off x="2177" y="225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2" name="Line 362"/>
            <p:cNvSpPr>
              <a:spLocks noChangeShapeType="1"/>
            </p:cNvSpPr>
            <p:nvPr/>
          </p:nvSpPr>
          <p:spPr bwMode="auto">
            <a:xfrm flipH="1">
              <a:off x="2177" y="225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3" name="Line 363"/>
            <p:cNvSpPr>
              <a:spLocks noChangeShapeType="1"/>
            </p:cNvSpPr>
            <p:nvPr/>
          </p:nvSpPr>
          <p:spPr bwMode="auto">
            <a:xfrm>
              <a:off x="2833" y="1912"/>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4" name="Line 364"/>
            <p:cNvSpPr>
              <a:spLocks noChangeShapeType="1"/>
            </p:cNvSpPr>
            <p:nvPr/>
          </p:nvSpPr>
          <p:spPr bwMode="auto">
            <a:xfrm flipH="1">
              <a:off x="2833" y="1912"/>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5" name="Line 365"/>
            <p:cNvSpPr>
              <a:spLocks noChangeShapeType="1"/>
            </p:cNvSpPr>
            <p:nvPr/>
          </p:nvSpPr>
          <p:spPr bwMode="auto">
            <a:xfrm>
              <a:off x="2992" y="163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6" name="Line 366"/>
            <p:cNvSpPr>
              <a:spLocks noChangeShapeType="1"/>
            </p:cNvSpPr>
            <p:nvPr/>
          </p:nvSpPr>
          <p:spPr bwMode="auto">
            <a:xfrm flipH="1">
              <a:off x="2992" y="163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7" name="Line 367"/>
            <p:cNvSpPr>
              <a:spLocks noChangeShapeType="1"/>
            </p:cNvSpPr>
            <p:nvPr/>
          </p:nvSpPr>
          <p:spPr bwMode="auto">
            <a:xfrm>
              <a:off x="2524" y="2002"/>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8" name="Line 368"/>
            <p:cNvSpPr>
              <a:spLocks noChangeShapeType="1"/>
            </p:cNvSpPr>
            <p:nvPr/>
          </p:nvSpPr>
          <p:spPr bwMode="auto">
            <a:xfrm flipH="1">
              <a:off x="2524" y="2002"/>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09" name="Line 369"/>
            <p:cNvSpPr>
              <a:spLocks noChangeShapeType="1"/>
            </p:cNvSpPr>
            <p:nvPr/>
          </p:nvSpPr>
          <p:spPr bwMode="auto">
            <a:xfrm>
              <a:off x="2713" y="1874"/>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0" name="Line 370"/>
            <p:cNvSpPr>
              <a:spLocks noChangeShapeType="1"/>
            </p:cNvSpPr>
            <p:nvPr/>
          </p:nvSpPr>
          <p:spPr bwMode="auto">
            <a:xfrm flipH="1">
              <a:off x="2713" y="1874"/>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1" name="Line 371"/>
            <p:cNvSpPr>
              <a:spLocks noChangeShapeType="1"/>
            </p:cNvSpPr>
            <p:nvPr/>
          </p:nvSpPr>
          <p:spPr bwMode="auto">
            <a:xfrm>
              <a:off x="2411" y="2500"/>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2" name="Line 372"/>
            <p:cNvSpPr>
              <a:spLocks noChangeShapeType="1"/>
            </p:cNvSpPr>
            <p:nvPr/>
          </p:nvSpPr>
          <p:spPr bwMode="auto">
            <a:xfrm flipH="1">
              <a:off x="2411" y="2500"/>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3" name="Line 373"/>
            <p:cNvSpPr>
              <a:spLocks noChangeShapeType="1"/>
            </p:cNvSpPr>
            <p:nvPr/>
          </p:nvSpPr>
          <p:spPr bwMode="auto">
            <a:xfrm>
              <a:off x="2351" y="207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4" name="Line 374"/>
            <p:cNvSpPr>
              <a:spLocks noChangeShapeType="1"/>
            </p:cNvSpPr>
            <p:nvPr/>
          </p:nvSpPr>
          <p:spPr bwMode="auto">
            <a:xfrm flipH="1">
              <a:off x="2351" y="2078"/>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5" name="Line 375"/>
            <p:cNvSpPr>
              <a:spLocks noChangeShapeType="1"/>
            </p:cNvSpPr>
            <p:nvPr/>
          </p:nvSpPr>
          <p:spPr bwMode="auto">
            <a:xfrm>
              <a:off x="2396" y="2462"/>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6" name="Line 376"/>
            <p:cNvSpPr>
              <a:spLocks noChangeShapeType="1"/>
            </p:cNvSpPr>
            <p:nvPr/>
          </p:nvSpPr>
          <p:spPr bwMode="auto">
            <a:xfrm flipH="1">
              <a:off x="2396" y="2462"/>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7" name="Line 377"/>
            <p:cNvSpPr>
              <a:spLocks noChangeShapeType="1"/>
            </p:cNvSpPr>
            <p:nvPr/>
          </p:nvSpPr>
          <p:spPr bwMode="auto">
            <a:xfrm>
              <a:off x="2494" y="2274"/>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8" name="Line 378"/>
            <p:cNvSpPr>
              <a:spLocks noChangeShapeType="1"/>
            </p:cNvSpPr>
            <p:nvPr/>
          </p:nvSpPr>
          <p:spPr bwMode="auto">
            <a:xfrm flipH="1">
              <a:off x="2494" y="2274"/>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19" name="Line 379"/>
            <p:cNvSpPr>
              <a:spLocks noChangeShapeType="1"/>
            </p:cNvSpPr>
            <p:nvPr/>
          </p:nvSpPr>
          <p:spPr bwMode="auto">
            <a:xfrm>
              <a:off x="3014" y="2530"/>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0" name="Line 380"/>
            <p:cNvSpPr>
              <a:spLocks noChangeShapeType="1"/>
            </p:cNvSpPr>
            <p:nvPr/>
          </p:nvSpPr>
          <p:spPr bwMode="auto">
            <a:xfrm flipH="1">
              <a:off x="3014" y="2530"/>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1" name="Line 381"/>
            <p:cNvSpPr>
              <a:spLocks noChangeShapeType="1"/>
            </p:cNvSpPr>
            <p:nvPr/>
          </p:nvSpPr>
          <p:spPr bwMode="auto">
            <a:xfrm>
              <a:off x="1823" y="285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2" name="Line 382"/>
            <p:cNvSpPr>
              <a:spLocks noChangeShapeType="1"/>
            </p:cNvSpPr>
            <p:nvPr/>
          </p:nvSpPr>
          <p:spPr bwMode="auto">
            <a:xfrm flipH="1">
              <a:off x="1823" y="285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3" name="Line 383"/>
            <p:cNvSpPr>
              <a:spLocks noChangeShapeType="1"/>
            </p:cNvSpPr>
            <p:nvPr/>
          </p:nvSpPr>
          <p:spPr bwMode="auto">
            <a:xfrm>
              <a:off x="2577" y="218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4" name="Line 384"/>
            <p:cNvSpPr>
              <a:spLocks noChangeShapeType="1"/>
            </p:cNvSpPr>
            <p:nvPr/>
          </p:nvSpPr>
          <p:spPr bwMode="auto">
            <a:xfrm flipH="1">
              <a:off x="2577" y="218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5" name="Line 385"/>
            <p:cNvSpPr>
              <a:spLocks noChangeShapeType="1"/>
            </p:cNvSpPr>
            <p:nvPr/>
          </p:nvSpPr>
          <p:spPr bwMode="auto">
            <a:xfrm>
              <a:off x="3097" y="2025"/>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6" name="Line 386"/>
            <p:cNvSpPr>
              <a:spLocks noChangeShapeType="1"/>
            </p:cNvSpPr>
            <p:nvPr/>
          </p:nvSpPr>
          <p:spPr bwMode="auto">
            <a:xfrm flipH="1">
              <a:off x="3097" y="2025"/>
              <a:ext cx="31"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7" name="Line 387"/>
            <p:cNvSpPr>
              <a:spLocks noChangeShapeType="1"/>
            </p:cNvSpPr>
            <p:nvPr/>
          </p:nvSpPr>
          <p:spPr bwMode="auto">
            <a:xfrm>
              <a:off x="2954" y="2032"/>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8" name="Line 388"/>
            <p:cNvSpPr>
              <a:spLocks noChangeShapeType="1"/>
            </p:cNvSpPr>
            <p:nvPr/>
          </p:nvSpPr>
          <p:spPr bwMode="auto">
            <a:xfrm flipH="1">
              <a:off x="2954" y="2032"/>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29" name="Line 389"/>
            <p:cNvSpPr>
              <a:spLocks noChangeShapeType="1"/>
            </p:cNvSpPr>
            <p:nvPr/>
          </p:nvSpPr>
          <p:spPr bwMode="auto">
            <a:xfrm>
              <a:off x="2683" y="1851"/>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0" name="Line 390"/>
            <p:cNvSpPr>
              <a:spLocks noChangeShapeType="1"/>
            </p:cNvSpPr>
            <p:nvPr/>
          </p:nvSpPr>
          <p:spPr bwMode="auto">
            <a:xfrm flipH="1">
              <a:off x="2683" y="1851"/>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1" name="Line 391"/>
            <p:cNvSpPr>
              <a:spLocks noChangeShapeType="1"/>
            </p:cNvSpPr>
            <p:nvPr/>
          </p:nvSpPr>
          <p:spPr bwMode="auto">
            <a:xfrm>
              <a:off x="2683" y="136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2" name="Line 392"/>
            <p:cNvSpPr>
              <a:spLocks noChangeShapeType="1"/>
            </p:cNvSpPr>
            <p:nvPr/>
          </p:nvSpPr>
          <p:spPr bwMode="auto">
            <a:xfrm flipH="1">
              <a:off x="2683" y="1361"/>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3" name="Line 393"/>
            <p:cNvSpPr>
              <a:spLocks noChangeShapeType="1"/>
            </p:cNvSpPr>
            <p:nvPr/>
          </p:nvSpPr>
          <p:spPr bwMode="auto">
            <a:xfrm>
              <a:off x="2494" y="252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4" name="Line 394"/>
            <p:cNvSpPr>
              <a:spLocks noChangeShapeType="1"/>
            </p:cNvSpPr>
            <p:nvPr/>
          </p:nvSpPr>
          <p:spPr bwMode="auto">
            <a:xfrm flipH="1">
              <a:off x="2494" y="252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5" name="Line 395"/>
            <p:cNvSpPr>
              <a:spLocks noChangeShapeType="1"/>
            </p:cNvSpPr>
            <p:nvPr/>
          </p:nvSpPr>
          <p:spPr bwMode="auto">
            <a:xfrm>
              <a:off x="2607" y="2357"/>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6" name="Line 396"/>
            <p:cNvSpPr>
              <a:spLocks noChangeShapeType="1"/>
            </p:cNvSpPr>
            <p:nvPr/>
          </p:nvSpPr>
          <p:spPr bwMode="auto">
            <a:xfrm flipH="1">
              <a:off x="2607" y="2357"/>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7" name="Line 397"/>
            <p:cNvSpPr>
              <a:spLocks noChangeShapeType="1"/>
            </p:cNvSpPr>
            <p:nvPr/>
          </p:nvSpPr>
          <p:spPr bwMode="auto">
            <a:xfrm>
              <a:off x="2094" y="209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8" name="Line 398"/>
            <p:cNvSpPr>
              <a:spLocks noChangeShapeType="1"/>
            </p:cNvSpPr>
            <p:nvPr/>
          </p:nvSpPr>
          <p:spPr bwMode="auto">
            <a:xfrm flipH="1">
              <a:off x="2094" y="2093"/>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39" name="Line 399"/>
            <p:cNvSpPr>
              <a:spLocks noChangeShapeType="1"/>
            </p:cNvSpPr>
            <p:nvPr/>
          </p:nvSpPr>
          <p:spPr bwMode="auto">
            <a:xfrm>
              <a:off x="2630" y="2206"/>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40" name="Line 400"/>
            <p:cNvSpPr>
              <a:spLocks noChangeShapeType="1"/>
            </p:cNvSpPr>
            <p:nvPr/>
          </p:nvSpPr>
          <p:spPr bwMode="auto">
            <a:xfrm flipH="1">
              <a:off x="2630" y="2206"/>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41" name="Line 401"/>
            <p:cNvSpPr>
              <a:spLocks noChangeShapeType="1"/>
            </p:cNvSpPr>
            <p:nvPr/>
          </p:nvSpPr>
          <p:spPr bwMode="auto">
            <a:xfrm>
              <a:off x="2743" y="2100"/>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42" name="Line 402"/>
            <p:cNvSpPr>
              <a:spLocks noChangeShapeType="1"/>
            </p:cNvSpPr>
            <p:nvPr/>
          </p:nvSpPr>
          <p:spPr bwMode="auto">
            <a:xfrm flipH="1">
              <a:off x="2743" y="2100"/>
              <a:ext cx="30" cy="31"/>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43" name="Line 403"/>
            <p:cNvSpPr>
              <a:spLocks noChangeShapeType="1"/>
            </p:cNvSpPr>
            <p:nvPr/>
          </p:nvSpPr>
          <p:spPr bwMode="auto">
            <a:xfrm>
              <a:off x="1906" y="242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44" name="Line 404"/>
            <p:cNvSpPr>
              <a:spLocks noChangeShapeType="1"/>
            </p:cNvSpPr>
            <p:nvPr/>
          </p:nvSpPr>
          <p:spPr bwMode="auto">
            <a:xfrm flipH="1">
              <a:off x="1906" y="2425"/>
              <a:ext cx="30" cy="30"/>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471445" name="Line 405"/>
          <p:cNvSpPr>
            <a:spLocks noChangeShapeType="1"/>
          </p:cNvSpPr>
          <p:nvPr/>
        </p:nvSpPr>
        <p:spPr bwMode="auto">
          <a:xfrm>
            <a:off x="5842001" y="3741739"/>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46" name="Line 406"/>
          <p:cNvSpPr>
            <a:spLocks noChangeShapeType="1"/>
          </p:cNvSpPr>
          <p:nvPr/>
        </p:nvSpPr>
        <p:spPr bwMode="auto">
          <a:xfrm flipH="1">
            <a:off x="5842001" y="3741739"/>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47" name="Line 407"/>
          <p:cNvSpPr>
            <a:spLocks noChangeShapeType="1"/>
          </p:cNvSpPr>
          <p:nvPr/>
        </p:nvSpPr>
        <p:spPr bwMode="auto">
          <a:xfrm>
            <a:off x="5938839" y="232886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48" name="Line 408"/>
          <p:cNvSpPr>
            <a:spLocks noChangeShapeType="1"/>
          </p:cNvSpPr>
          <p:nvPr/>
        </p:nvSpPr>
        <p:spPr bwMode="auto">
          <a:xfrm flipH="1">
            <a:off x="5938839" y="232886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49" name="Line 409"/>
          <p:cNvSpPr>
            <a:spLocks noChangeShapeType="1"/>
          </p:cNvSpPr>
          <p:nvPr/>
        </p:nvSpPr>
        <p:spPr bwMode="auto">
          <a:xfrm>
            <a:off x="6202364" y="4052889"/>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0" name="Line 410"/>
          <p:cNvSpPr>
            <a:spLocks noChangeShapeType="1"/>
          </p:cNvSpPr>
          <p:nvPr/>
        </p:nvSpPr>
        <p:spPr bwMode="auto">
          <a:xfrm flipH="1">
            <a:off x="6202364" y="4052889"/>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1" name="Line 411"/>
          <p:cNvSpPr>
            <a:spLocks noChangeShapeType="1"/>
          </p:cNvSpPr>
          <p:nvPr/>
        </p:nvSpPr>
        <p:spPr bwMode="auto">
          <a:xfrm>
            <a:off x="5124451" y="2387601"/>
            <a:ext cx="47625"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2" name="Line 412"/>
          <p:cNvSpPr>
            <a:spLocks noChangeShapeType="1"/>
          </p:cNvSpPr>
          <p:nvPr/>
        </p:nvSpPr>
        <p:spPr bwMode="auto">
          <a:xfrm flipH="1">
            <a:off x="5124451" y="2387601"/>
            <a:ext cx="47625"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3" name="Line 413"/>
          <p:cNvSpPr>
            <a:spLocks noChangeShapeType="1"/>
          </p:cNvSpPr>
          <p:nvPr/>
        </p:nvSpPr>
        <p:spPr bwMode="auto">
          <a:xfrm>
            <a:off x="5243514" y="2782888"/>
            <a:ext cx="47625" cy="49212"/>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4" name="Line 414"/>
          <p:cNvSpPr>
            <a:spLocks noChangeShapeType="1"/>
          </p:cNvSpPr>
          <p:nvPr/>
        </p:nvSpPr>
        <p:spPr bwMode="auto">
          <a:xfrm flipH="1">
            <a:off x="5243514" y="2782888"/>
            <a:ext cx="47625" cy="49212"/>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5" name="Line 415"/>
          <p:cNvSpPr>
            <a:spLocks noChangeShapeType="1"/>
          </p:cNvSpPr>
          <p:nvPr/>
        </p:nvSpPr>
        <p:spPr bwMode="auto">
          <a:xfrm>
            <a:off x="4752976" y="30591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6" name="Line 416"/>
          <p:cNvSpPr>
            <a:spLocks noChangeShapeType="1"/>
          </p:cNvSpPr>
          <p:nvPr/>
        </p:nvSpPr>
        <p:spPr bwMode="auto">
          <a:xfrm flipH="1">
            <a:off x="4752976" y="30591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7" name="Line 417"/>
          <p:cNvSpPr>
            <a:spLocks noChangeShapeType="1"/>
          </p:cNvSpPr>
          <p:nvPr/>
        </p:nvSpPr>
        <p:spPr bwMode="auto">
          <a:xfrm>
            <a:off x="5375276" y="3944939"/>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8" name="Line 418"/>
          <p:cNvSpPr>
            <a:spLocks noChangeShapeType="1"/>
          </p:cNvSpPr>
          <p:nvPr/>
        </p:nvSpPr>
        <p:spPr bwMode="auto">
          <a:xfrm flipH="1">
            <a:off x="5375276" y="3944939"/>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59" name="Line 419"/>
          <p:cNvSpPr>
            <a:spLocks noChangeShapeType="1"/>
          </p:cNvSpPr>
          <p:nvPr/>
        </p:nvSpPr>
        <p:spPr bwMode="auto">
          <a:xfrm>
            <a:off x="5267326" y="34655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0" name="Line 420"/>
          <p:cNvSpPr>
            <a:spLocks noChangeShapeType="1"/>
          </p:cNvSpPr>
          <p:nvPr/>
        </p:nvSpPr>
        <p:spPr bwMode="auto">
          <a:xfrm flipH="1">
            <a:off x="5267326" y="34655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1" name="Line 421"/>
          <p:cNvSpPr>
            <a:spLocks noChangeShapeType="1"/>
          </p:cNvSpPr>
          <p:nvPr/>
        </p:nvSpPr>
        <p:spPr bwMode="auto">
          <a:xfrm>
            <a:off x="4632326" y="2867026"/>
            <a:ext cx="49213"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2" name="Line 422"/>
          <p:cNvSpPr>
            <a:spLocks noChangeShapeType="1"/>
          </p:cNvSpPr>
          <p:nvPr/>
        </p:nvSpPr>
        <p:spPr bwMode="auto">
          <a:xfrm flipH="1">
            <a:off x="4632326" y="2867026"/>
            <a:ext cx="49213"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3" name="Line 423"/>
          <p:cNvSpPr>
            <a:spLocks noChangeShapeType="1"/>
          </p:cNvSpPr>
          <p:nvPr/>
        </p:nvSpPr>
        <p:spPr bwMode="auto">
          <a:xfrm>
            <a:off x="4286251" y="3621088"/>
            <a:ext cx="47625" cy="49212"/>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4" name="Line 424"/>
          <p:cNvSpPr>
            <a:spLocks noChangeShapeType="1"/>
          </p:cNvSpPr>
          <p:nvPr/>
        </p:nvSpPr>
        <p:spPr bwMode="auto">
          <a:xfrm flipH="1">
            <a:off x="4286251" y="3621088"/>
            <a:ext cx="47625" cy="49212"/>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5" name="Line 425"/>
          <p:cNvSpPr>
            <a:spLocks noChangeShapeType="1"/>
          </p:cNvSpPr>
          <p:nvPr/>
        </p:nvSpPr>
        <p:spPr bwMode="auto">
          <a:xfrm>
            <a:off x="5470526" y="3836989"/>
            <a:ext cx="49213"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6" name="Line 426"/>
          <p:cNvSpPr>
            <a:spLocks noChangeShapeType="1"/>
          </p:cNvSpPr>
          <p:nvPr/>
        </p:nvSpPr>
        <p:spPr bwMode="auto">
          <a:xfrm flipH="1">
            <a:off x="5470526" y="3836989"/>
            <a:ext cx="49213"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7" name="Line 427"/>
          <p:cNvSpPr>
            <a:spLocks noChangeShapeType="1"/>
          </p:cNvSpPr>
          <p:nvPr/>
        </p:nvSpPr>
        <p:spPr bwMode="auto">
          <a:xfrm>
            <a:off x="5291139" y="3776663"/>
            <a:ext cx="47625" cy="49212"/>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8" name="Line 428"/>
          <p:cNvSpPr>
            <a:spLocks noChangeShapeType="1"/>
          </p:cNvSpPr>
          <p:nvPr/>
        </p:nvSpPr>
        <p:spPr bwMode="auto">
          <a:xfrm flipH="1">
            <a:off x="5291139" y="3776663"/>
            <a:ext cx="47625" cy="49212"/>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69" name="Line 429"/>
          <p:cNvSpPr>
            <a:spLocks noChangeShapeType="1"/>
          </p:cNvSpPr>
          <p:nvPr/>
        </p:nvSpPr>
        <p:spPr bwMode="auto">
          <a:xfrm>
            <a:off x="6416676" y="2387601"/>
            <a:ext cx="47625"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0" name="Line 430"/>
          <p:cNvSpPr>
            <a:spLocks noChangeShapeType="1"/>
          </p:cNvSpPr>
          <p:nvPr/>
        </p:nvSpPr>
        <p:spPr bwMode="auto">
          <a:xfrm flipH="1">
            <a:off x="6416676" y="2387601"/>
            <a:ext cx="47625"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1" name="Line 431"/>
          <p:cNvSpPr>
            <a:spLocks noChangeShapeType="1"/>
          </p:cNvSpPr>
          <p:nvPr/>
        </p:nvSpPr>
        <p:spPr bwMode="auto">
          <a:xfrm>
            <a:off x="5399089" y="329882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2" name="Line 432"/>
          <p:cNvSpPr>
            <a:spLocks noChangeShapeType="1"/>
          </p:cNvSpPr>
          <p:nvPr/>
        </p:nvSpPr>
        <p:spPr bwMode="auto">
          <a:xfrm flipH="1">
            <a:off x="5399089" y="329882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3" name="Line 433"/>
          <p:cNvSpPr>
            <a:spLocks noChangeShapeType="1"/>
          </p:cNvSpPr>
          <p:nvPr/>
        </p:nvSpPr>
        <p:spPr bwMode="auto">
          <a:xfrm>
            <a:off x="5338763" y="4171951"/>
            <a:ext cx="49212"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4" name="Line 434"/>
          <p:cNvSpPr>
            <a:spLocks noChangeShapeType="1"/>
          </p:cNvSpPr>
          <p:nvPr/>
        </p:nvSpPr>
        <p:spPr bwMode="auto">
          <a:xfrm flipH="1">
            <a:off x="5338763" y="4171951"/>
            <a:ext cx="49212"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5" name="Line 435"/>
          <p:cNvSpPr>
            <a:spLocks noChangeShapeType="1"/>
          </p:cNvSpPr>
          <p:nvPr/>
        </p:nvSpPr>
        <p:spPr bwMode="auto">
          <a:xfrm>
            <a:off x="5938839" y="2387601"/>
            <a:ext cx="47625"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6" name="Line 436"/>
          <p:cNvSpPr>
            <a:spLocks noChangeShapeType="1"/>
          </p:cNvSpPr>
          <p:nvPr/>
        </p:nvSpPr>
        <p:spPr bwMode="auto">
          <a:xfrm flipH="1">
            <a:off x="5938839" y="2387601"/>
            <a:ext cx="47625"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7" name="Line 437"/>
          <p:cNvSpPr>
            <a:spLocks noChangeShapeType="1"/>
          </p:cNvSpPr>
          <p:nvPr/>
        </p:nvSpPr>
        <p:spPr bwMode="auto">
          <a:xfrm>
            <a:off x="4848226" y="235267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8" name="Line 438"/>
          <p:cNvSpPr>
            <a:spLocks noChangeShapeType="1"/>
          </p:cNvSpPr>
          <p:nvPr/>
        </p:nvSpPr>
        <p:spPr bwMode="auto">
          <a:xfrm flipH="1">
            <a:off x="4848226" y="235267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79" name="Line 439"/>
          <p:cNvSpPr>
            <a:spLocks noChangeShapeType="1"/>
          </p:cNvSpPr>
          <p:nvPr/>
        </p:nvSpPr>
        <p:spPr bwMode="auto">
          <a:xfrm>
            <a:off x="5746751" y="329882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0" name="Line 440"/>
          <p:cNvSpPr>
            <a:spLocks noChangeShapeType="1"/>
          </p:cNvSpPr>
          <p:nvPr/>
        </p:nvSpPr>
        <p:spPr bwMode="auto">
          <a:xfrm flipH="1">
            <a:off x="5746751" y="329882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1" name="Line 441"/>
          <p:cNvSpPr>
            <a:spLocks noChangeShapeType="1"/>
          </p:cNvSpPr>
          <p:nvPr/>
        </p:nvSpPr>
        <p:spPr bwMode="auto">
          <a:xfrm>
            <a:off x="5016501" y="34782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2" name="Line 442"/>
          <p:cNvSpPr>
            <a:spLocks noChangeShapeType="1"/>
          </p:cNvSpPr>
          <p:nvPr/>
        </p:nvSpPr>
        <p:spPr bwMode="auto">
          <a:xfrm flipH="1">
            <a:off x="5016501" y="34782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3" name="Line 443"/>
          <p:cNvSpPr>
            <a:spLocks noChangeShapeType="1"/>
          </p:cNvSpPr>
          <p:nvPr/>
        </p:nvSpPr>
        <p:spPr bwMode="auto">
          <a:xfrm>
            <a:off x="6105526" y="2832101"/>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4" name="Line 444"/>
          <p:cNvSpPr>
            <a:spLocks noChangeShapeType="1"/>
          </p:cNvSpPr>
          <p:nvPr/>
        </p:nvSpPr>
        <p:spPr bwMode="auto">
          <a:xfrm flipH="1">
            <a:off x="6105526" y="2832101"/>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5" name="Line 445"/>
          <p:cNvSpPr>
            <a:spLocks noChangeShapeType="1"/>
          </p:cNvSpPr>
          <p:nvPr/>
        </p:nvSpPr>
        <p:spPr bwMode="auto">
          <a:xfrm>
            <a:off x="5686426" y="3549651"/>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6" name="Line 446"/>
          <p:cNvSpPr>
            <a:spLocks noChangeShapeType="1"/>
          </p:cNvSpPr>
          <p:nvPr/>
        </p:nvSpPr>
        <p:spPr bwMode="auto">
          <a:xfrm flipH="1">
            <a:off x="5686426" y="3549651"/>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7" name="Line 447"/>
          <p:cNvSpPr>
            <a:spLocks noChangeShapeType="1"/>
          </p:cNvSpPr>
          <p:nvPr/>
        </p:nvSpPr>
        <p:spPr bwMode="auto">
          <a:xfrm>
            <a:off x="5435601" y="340677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8" name="Line 448"/>
          <p:cNvSpPr>
            <a:spLocks noChangeShapeType="1"/>
          </p:cNvSpPr>
          <p:nvPr/>
        </p:nvSpPr>
        <p:spPr bwMode="auto">
          <a:xfrm flipH="1">
            <a:off x="5435601" y="340677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89" name="Line 449"/>
          <p:cNvSpPr>
            <a:spLocks noChangeShapeType="1"/>
          </p:cNvSpPr>
          <p:nvPr/>
        </p:nvSpPr>
        <p:spPr bwMode="auto">
          <a:xfrm>
            <a:off x="5554664" y="28432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0" name="Line 450"/>
          <p:cNvSpPr>
            <a:spLocks noChangeShapeType="1"/>
          </p:cNvSpPr>
          <p:nvPr/>
        </p:nvSpPr>
        <p:spPr bwMode="auto">
          <a:xfrm flipH="1">
            <a:off x="5554664" y="28432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1" name="Line 451"/>
          <p:cNvSpPr>
            <a:spLocks noChangeShapeType="1"/>
          </p:cNvSpPr>
          <p:nvPr/>
        </p:nvSpPr>
        <p:spPr bwMode="auto">
          <a:xfrm>
            <a:off x="5494338" y="2974976"/>
            <a:ext cx="49212"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2" name="Line 452"/>
          <p:cNvSpPr>
            <a:spLocks noChangeShapeType="1"/>
          </p:cNvSpPr>
          <p:nvPr/>
        </p:nvSpPr>
        <p:spPr bwMode="auto">
          <a:xfrm flipH="1">
            <a:off x="5494338" y="2974976"/>
            <a:ext cx="49212"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3" name="Line 453"/>
          <p:cNvSpPr>
            <a:spLocks noChangeShapeType="1"/>
          </p:cNvSpPr>
          <p:nvPr/>
        </p:nvSpPr>
        <p:spPr bwMode="auto">
          <a:xfrm>
            <a:off x="6189664" y="3908426"/>
            <a:ext cx="47625"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4" name="Line 454"/>
          <p:cNvSpPr>
            <a:spLocks noChangeShapeType="1"/>
          </p:cNvSpPr>
          <p:nvPr/>
        </p:nvSpPr>
        <p:spPr bwMode="auto">
          <a:xfrm flipH="1">
            <a:off x="6189664" y="3908426"/>
            <a:ext cx="47625" cy="49213"/>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5" name="Line 455"/>
          <p:cNvSpPr>
            <a:spLocks noChangeShapeType="1"/>
          </p:cNvSpPr>
          <p:nvPr/>
        </p:nvSpPr>
        <p:spPr bwMode="auto">
          <a:xfrm>
            <a:off x="5973764" y="3873501"/>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6" name="Line 456"/>
          <p:cNvSpPr>
            <a:spLocks noChangeShapeType="1"/>
          </p:cNvSpPr>
          <p:nvPr/>
        </p:nvSpPr>
        <p:spPr bwMode="auto">
          <a:xfrm flipH="1">
            <a:off x="5973764" y="3873501"/>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7" name="Line 457"/>
          <p:cNvSpPr>
            <a:spLocks noChangeShapeType="1"/>
          </p:cNvSpPr>
          <p:nvPr/>
        </p:nvSpPr>
        <p:spPr bwMode="auto">
          <a:xfrm>
            <a:off x="6034089" y="382587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8" name="Line 458"/>
          <p:cNvSpPr>
            <a:spLocks noChangeShapeType="1"/>
          </p:cNvSpPr>
          <p:nvPr/>
        </p:nvSpPr>
        <p:spPr bwMode="auto">
          <a:xfrm flipH="1">
            <a:off x="6034089" y="382587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499" name="Line 459"/>
          <p:cNvSpPr>
            <a:spLocks noChangeShapeType="1"/>
          </p:cNvSpPr>
          <p:nvPr/>
        </p:nvSpPr>
        <p:spPr bwMode="auto">
          <a:xfrm>
            <a:off x="5578476" y="32750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500" name="Line 460"/>
          <p:cNvSpPr>
            <a:spLocks noChangeShapeType="1"/>
          </p:cNvSpPr>
          <p:nvPr/>
        </p:nvSpPr>
        <p:spPr bwMode="auto">
          <a:xfrm flipH="1">
            <a:off x="5578476" y="3275014"/>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501" name="Line 461"/>
          <p:cNvSpPr>
            <a:spLocks noChangeShapeType="1"/>
          </p:cNvSpPr>
          <p:nvPr/>
        </p:nvSpPr>
        <p:spPr bwMode="auto">
          <a:xfrm>
            <a:off x="5902326" y="3525839"/>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502" name="Line 462"/>
          <p:cNvSpPr>
            <a:spLocks noChangeShapeType="1"/>
          </p:cNvSpPr>
          <p:nvPr/>
        </p:nvSpPr>
        <p:spPr bwMode="auto">
          <a:xfrm flipH="1">
            <a:off x="5902326" y="3525839"/>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503" name="Line 463"/>
          <p:cNvSpPr>
            <a:spLocks noChangeShapeType="1"/>
          </p:cNvSpPr>
          <p:nvPr/>
        </p:nvSpPr>
        <p:spPr bwMode="auto">
          <a:xfrm>
            <a:off x="5638801" y="4040188"/>
            <a:ext cx="47625" cy="49212"/>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504" name="Line 464"/>
          <p:cNvSpPr>
            <a:spLocks noChangeShapeType="1"/>
          </p:cNvSpPr>
          <p:nvPr/>
        </p:nvSpPr>
        <p:spPr bwMode="auto">
          <a:xfrm flipH="1">
            <a:off x="5638801" y="4040188"/>
            <a:ext cx="47625" cy="49212"/>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505" name="Line 465"/>
          <p:cNvSpPr>
            <a:spLocks noChangeShapeType="1"/>
          </p:cNvSpPr>
          <p:nvPr/>
        </p:nvSpPr>
        <p:spPr bwMode="auto">
          <a:xfrm>
            <a:off x="4968876" y="255587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506" name="Line 466"/>
          <p:cNvSpPr>
            <a:spLocks noChangeShapeType="1"/>
          </p:cNvSpPr>
          <p:nvPr/>
        </p:nvSpPr>
        <p:spPr bwMode="auto">
          <a:xfrm flipH="1">
            <a:off x="4968876" y="2555876"/>
            <a:ext cx="47625" cy="47625"/>
          </a:xfrm>
          <a:prstGeom prst="line">
            <a:avLst/>
          </a:prstGeom>
          <a:noFill/>
          <a:ln w="0">
            <a:solidFill>
              <a:srgbClr val="0000FF"/>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471507" name="Oval 467"/>
          <p:cNvSpPr>
            <a:spLocks noChangeArrowheads="1"/>
          </p:cNvSpPr>
          <p:nvPr/>
        </p:nvSpPr>
        <p:spPr bwMode="auto">
          <a:xfrm>
            <a:off x="6967538" y="416083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08" name="Oval 468"/>
          <p:cNvSpPr>
            <a:spLocks noChangeArrowheads="1"/>
          </p:cNvSpPr>
          <p:nvPr/>
        </p:nvSpPr>
        <p:spPr bwMode="auto">
          <a:xfrm>
            <a:off x="6835775" y="250825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09" name="Oval 469"/>
          <p:cNvSpPr>
            <a:spLocks noChangeArrowheads="1"/>
          </p:cNvSpPr>
          <p:nvPr/>
        </p:nvSpPr>
        <p:spPr bwMode="auto">
          <a:xfrm>
            <a:off x="6848475" y="38496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0" name="Oval 470"/>
          <p:cNvSpPr>
            <a:spLocks noChangeArrowheads="1"/>
          </p:cNvSpPr>
          <p:nvPr/>
        </p:nvSpPr>
        <p:spPr bwMode="auto">
          <a:xfrm>
            <a:off x="7507288" y="5214938"/>
            <a:ext cx="107950" cy="106362"/>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1" name="Oval 471"/>
          <p:cNvSpPr>
            <a:spLocks noChangeArrowheads="1"/>
          </p:cNvSpPr>
          <p:nvPr/>
        </p:nvSpPr>
        <p:spPr bwMode="auto">
          <a:xfrm>
            <a:off x="7531100" y="46275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2" name="Oval 472"/>
          <p:cNvSpPr>
            <a:spLocks noChangeArrowheads="1"/>
          </p:cNvSpPr>
          <p:nvPr/>
        </p:nvSpPr>
        <p:spPr bwMode="auto">
          <a:xfrm>
            <a:off x="6800850" y="456723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3" name="Oval 473"/>
          <p:cNvSpPr>
            <a:spLocks noChangeArrowheads="1"/>
          </p:cNvSpPr>
          <p:nvPr/>
        </p:nvSpPr>
        <p:spPr bwMode="auto">
          <a:xfrm>
            <a:off x="7339013" y="34178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4" name="Oval 474"/>
          <p:cNvSpPr>
            <a:spLocks noChangeArrowheads="1"/>
          </p:cNvSpPr>
          <p:nvPr/>
        </p:nvSpPr>
        <p:spPr bwMode="auto">
          <a:xfrm>
            <a:off x="7507288" y="36337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5" name="Oval 475"/>
          <p:cNvSpPr>
            <a:spLocks noChangeArrowheads="1"/>
          </p:cNvSpPr>
          <p:nvPr/>
        </p:nvSpPr>
        <p:spPr bwMode="auto">
          <a:xfrm>
            <a:off x="8248650" y="37766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6" name="Oval 476"/>
          <p:cNvSpPr>
            <a:spLocks noChangeArrowheads="1"/>
          </p:cNvSpPr>
          <p:nvPr/>
        </p:nvSpPr>
        <p:spPr bwMode="auto">
          <a:xfrm>
            <a:off x="7183438" y="36210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7" name="Oval 477"/>
          <p:cNvSpPr>
            <a:spLocks noChangeArrowheads="1"/>
          </p:cNvSpPr>
          <p:nvPr/>
        </p:nvSpPr>
        <p:spPr bwMode="auto">
          <a:xfrm>
            <a:off x="6176963" y="27955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8" name="Oval 478"/>
          <p:cNvSpPr>
            <a:spLocks noChangeArrowheads="1"/>
          </p:cNvSpPr>
          <p:nvPr/>
        </p:nvSpPr>
        <p:spPr bwMode="auto">
          <a:xfrm>
            <a:off x="6213475" y="22447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19" name="Oval 479"/>
          <p:cNvSpPr>
            <a:spLocks noChangeArrowheads="1"/>
          </p:cNvSpPr>
          <p:nvPr/>
        </p:nvSpPr>
        <p:spPr bwMode="auto">
          <a:xfrm>
            <a:off x="7170738" y="37893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0" name="Oval 480"/>
          <p:cNvSpPr>
            <a:spLocks noChangeArrowheads="1"/>
          </p:cNvSpPr>
          <p:nvPr/>
        </p:nvSpPr>
        <p:spPr bwMode="auto">
          <a:xfrm>
            <a:off x="7566025" y="396875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1" name="Oval 481"/>
          <p:cNvSpPr>
            <a:spLocks noChangeArrowheads="1"/>
          </p:cNvSpPr>
          <p:nvPr/>
        </p:nvSpPr>
        <p:spPr bwMode="auto">
          <a:xfrm>
            <a:off x="8034338" y="4459288"/>
            <a:ext cx="106362"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2" name="Oval 482"/>
          <p:cNvSpPr>
            <a:spLocks noChangeArrowheads="1"/>
          </p:cNvSpPr>
          <p:nvPr/>
        </p:nvSpPr>
        <p:spPr bwMode="auto">
          <a:xfrm>
            <a:off x="6788150" y="34893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3" name="Oval 483"/>
          <p:cNvSpPr>
            <a:spLocks noChangeArrowheads="1"/>
          </p:cNvSpPr>
          <p:nvPr/>
        </p:nvSpPr>
        <p:spPr bwMode="auto">
          <a:xfrm>
            <a:off x="7075488" y="448310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4" name="Oval 484"/>
          <p:cNvSpPr>
            <a:spLocks noChangeArrowheads="1"/>
          </p:cNvSpPr>
          <p:nvPr/>
        </p:nvSpPr>
        <p:spPr bwMode="auto">
          <a:xfrm>
            <a:off x="7243763" y="372903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5" name="Oval 485"/>
          <p:cNvSpPr>
            <a:spLocks noChangeArrowheads="1"/>
          </p:cNvSpPr>
          <p:nvPr/>
        </p:nvSpPr>
        <p:spPr bwMode="auto">
          <a:xfrm>
            <a:off x="7278688" y="465137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6" name="Oval 486"/>
          <p:cNvSpPr>
            <a:spLocks noChangeArrowheads="1"/>
          </p:cNvSpPr>
          <p:nvPr/>
        </p:nvSpPr>
        <p:spPr bwMode="auto">
          <a:xfrm>
            <a:off x="7267575" y="4221163"/>
            <a:ext cx="107950" cy="106362"/>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7" name="Oval 487"/>
          <p:cNvSpPr>
            <a:spLocks noChangeArrowheads="1"/>
          </p:cNvSpPr>
          <p:nvPr/>
        </p:nvSpPr>
        <p:spPr bwMode="auto">
          <a:xfrm>
            <a:off x="6991350" y="4640263"/>
            <a:ext cx="107950" cy="106362"/>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8" name="Oval 488"/>
          <p:cNvSpPr>
            <a:spLocks noChangeArrowheads="1"/>
          </p:cNvSpPr>
          <p:nvPr/>
        </p:nvSpPr>
        <p:spPr bwMode="auto">
          <a:xfrm>
            <a:off x="6800850" y="376555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29" name="Oval 489"/>
          <p:cNvSpPr>
            <a:spLocks noChangeArrowheads="1"/>
          </p:cNvSpPr>
          <p:nvPr/>
        </p:nvSpPr>
        <p:spPr bwMode="auto">
          <a:xfrm>
            <a:off x="7088188" y="344170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0" name="Oval 490"/>
          <p:cNvSpPr>
            <a:spLocks noChangeArrowheads="1"/>
          </p:cNvSpPr>
          <p:nvPr/>
        </p:nvSpPr>
        <p:spPr bwMode="auto">
          <a:xfrm>
            <a:off x="6908801" y="4148138"/>
            <a:ext cx="106363"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1" name="Oval 491"/>
          <p:cNvSpPr>
            <a:spLocks noChangeArrowheads="1"/>
          </p:cNvSpPr>
          <p:nvPr/>
        </p:nvSpPr>
        <p:spPr bwMode="auto">
          <a:xfrm>
            <a:off x="7566025" y="37893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2" name="Oval 492"/>
          <p:cNvSpPr>
            <a:spLocks noChangeArrowheads="1"/>
          </p:cNvSpPr>
          <p:nvPr/>
        </p:nvSpPr>
        <p:spPr bwMode="auto">
          <a:xfrm>
            <a:off x="7064376" y="3897313"/>
            <a:ext cx="106363"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3" name="Oval 493"/>
          <p:cNvSpPr>
            <a:spLocks noChangeArrowheads="1"/>
          </p:cNvSpPr>
          <p:nvPr/>
        </p:nvSpPr>
        <p:spPr bwMode="auto">
          <a:xfrm>
            <a:off x="7040563" y="3897313"/>
            <a:ext cx="106362"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4" name="Oval 494"/>
          <p:cNvSpPr>
            <a:spLocks noChangeArrowheads="1"/>
          </p:cNvSpPr>
          <p:nvPr/>
        </p:nvSpPr>
        <p:spPr bwMode="auto">
          <a:xfrm>
            <a:off x="6692900" y="42560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5" name="Oval 495"/>
          <p:cNvSpPr>
            <a:spLocks noChangeArrowheads="1"/>
          </p:cNvSpPr>
          <p:nvPr/>
        </p:nvSpPr>
        <p:spPr bwMode="auto">
          <a:xfrm>
            <a:off x="8416925" y="45434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6" name="Oval 496"/>
          <p:cNvSpPr>
            <a:spLocks noChangeArrowheads="1"/>
          </p:cNvSpPr>
          <p:nvPr/>
        </p:nvSpPr>
        <p:spPr bwMode="auto">
          <a:xfrm>
            <a:off x="7291388" y="411321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7" name="Oval 497"/>
          <p:cNvSpPr>
            <a:spLocks noChangeArrowheads="1"/>
          </p:cNvSpPr>
          <p:nvPr/>
        </p:nvSpPr>
        <p:spPr bwMode="auto">
          <a:xfrm>
            <a:off x="8380413" y="39084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8" name="Oval 498"/>
          <p:cNvSpPr>
            <a:spLocks noChangeArrowheads="1"/>
          </p:cNvSpPr>
          <p:nvPr/>
        </p:nvSpPr>
        <p:spPr bwMode="auto">
          <a:xfrm>
            <a:off x="7146925" y="351313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39" name="Oval 499"/>
          <p:cNvSpPr>
            <a:spLocks noChangeArrowheads="1"/>
          </p:cNvSpPr>
          <p:nvPr/>
        </p:nvSpPr>
        <p:spPr bwMode="auto">
          <a:xfrm>
            <a:off x="8308975" y="376555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0" name="Oval 500"/>
          <p:cNvSpPr>
            <a:spLocks noChangeArrowheads="1"/>
          </p:cNvSpPr>
          <p:nvPr/>
        </p:nvSpPr>
        <p:spPr bwMode="auto">
          <a:xfrm>
            <a:off x="7099300" y="456723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1" name="Oval 501"/>
          <p:cNvSpPr>
            <a:spLocks noChangeArrowheads="1"/>
          </p:cNvSpPr>
          <p:nvPr/>
        </p:nvSpPr>
        <p:spPr bwMode="auto">
          <a:xfrm>
            <a:off x="6872288" y="368141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2" name="Oval 502"/>
          <p:cNvSpPr>
            <a:spLocks noChangeArrowheads="1"/>
          </p:cNvSpPr>
          <p:nvPr/>
        </p:nvSpPr>
        <p:spPr bwMode="auto">
          <a:xfrm>
            <a:off x="8308975" y="457993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3" name="Oval 503"/>
          <p:cNvSpPr>
            <a:spLocks noChangeArrowheads="1"/>
          </p:cNvSpPr>
          <p:nvPr/>
        </p:nvSpPr>
        <p:spPr bwMode="auto">
          <a:xfrm>
            <a:off x="7170738" y="40052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4" name="Oval 504"/>
          <p:cNvSpPr>
            <a:spLocks noChangeArrowheads="1"/>
          </p:cNvSpPr>
          <p:nvPr/>
        </p:nvSpPr>
        <p:spPr bwMode="auto">
          <a:xfrm>
            <a:off x="6070601" y="3465513"/>
            <a:ext cx="106363"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5" name="Oval 505"/>
          <p:cNvSpPr>
            <a:spLocks noChangeArrowheads="1"/>
          </p:cNvSpPr>
          <p:nvPr/>
        </p:nvSpPr>
        <p:spPr bwMode="auto">
          <a:xfrm>
            <a:off x="7589838" y="334645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6" name="Oval 506"/>
          <p:cNvSpPr>
            <a:spLocks noChangeArrowheads="1"/>
          </p:cNvSpPr>
          <p:nvPr/>
        </p:nvSpPr>
        <p:spPr bwMode="auto">
          <a:xfrm>
            <a:off x="7974013" y="375285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7" name="Oval 507"/>
          <p:cNvSpPr>
            <a:spLocks noChangeArrowheads="1"/>
          </p:cNvSpPr>
          <p:nvPr/>
        </p:nvSpPr>
        <p:spPr bwMode="auto">
          <a:xfrm>
            <a:off x="7747001" y="4675188"/>
            <a:ext cx="106363"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8" name="Oval 508"/>
          <p:cNvSpPr>
            <a:spLocks noChangeArrowheads="1"/>
          </p:cNvSpPr>
          <p:nvPr/>
        </p:nvSpPr>
        <p:spPr bwMode="auto">
          <a:xfrm>
            <a:off x="7662863" y="41243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49" name="Oval 509"/>
          <p:cNvSpPr>
            <a:spLocks noChangeArrowheads="1"/>
          </p:cNvSpPr>
          <p:nvPr/>
        </p:nvSpPr>
        <p:spPr bwMode="auto">
          <a:xfrm>
            <a:off x="7829550" y="398145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0" name="Oval 510"/>
          <p:cNvSpPr>
            <a:spLocks noChangeArrowheads="1"/>
          </p:cNvSpPr>
          <p:nvPr/>
        </p:nvSpPr>
        <p:spPr bwMode="auto">
          <a:xfrm>
            <a:off x="7375525" y="465137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1" name="Oval 511"/>
          <p:cNvSpPr>
            <a:spLocks noChangeArrowheads="1"/>
          </p:cNvSpPr>
          <p:nvPr/>
        </p:nvSpPr>
        <p:spPr bwMode="auto">
          <a:xfrm>
            <a:off x="7531100" y="41957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2" name="Oval 512"/>
          <p:cNvSpPr>
            <a:spLocks noChangeArrowheads="1"/>
          </p:cNvSpPr>
          <p:nvPr/>
        </p:nvSpPr>
        <p:spPr bwMode="auto">
          <a:xfrm>
            <a:off x="7159625" y="322580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3" name="Oval 513"/>
          <p:cNvSpPr>
            <a:spLocks noChangeArrowheads="1"/>
          </p:cNvSpPr>
          <p:nvPr/>
        </p:nvSpPr>
        <p:spPr bwMode="auto">
          <a:xfrm>
            <a:off x="7375525" y="339407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4" name="Oval 514"/>
          <p:cNvSpPr>
            <a:spLocks noChangeArrowheads="1"/>
          </p:cNvSpPr>
          <p:nvPr/>
        </p:nvSpPr>
        <p:spPr bwMode="auto">
          <a:xfrm>
            <a:off x="7446963" y="40052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5" name="Oval 515"/>
          <p:cNvSpPr>
            <a:spLocks noChangeArrowheads="1"/>
          </p:cNvSpPr>
          <p:nvPr/>
        </p:nvSpPr>
        <p:spPr bwMode="auto">
          <a:xfrm>
            <a:off x="7578725" y="396875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6" name="Oval 516"/>
          <p:cNvSpPr>
            <a:spLocks noChangeArrowheads="1"/>
          </p:cNvSpPr>
          <p:nvPr/>
        </p:nvSpPr>
        <p:spPr bwMode="auto">
          <a:xfrm>
            <a:off x="5854700" y="3825876"/>
            <a:ext cx="107950" cy="106363"/>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7" name="Oval 517"/>
          <p:cNvSpPr>
            <a:spLocks noChangeArrowheads="1"/>
          </p:cNvSpPr>
          <p:nvPr/>
        </p:nvSpPr>
        <p:spPr bwMode="auto">
          <a:xfrm>
            <a:off x="7315200" y="45434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8" name="Oval 518"/>
          <p:cNvSpPr>
            <a:spLocks noChangeArrowheads="1"/>
          </p:cNvSpPr>
          <p:nvPr/>
        </p:nvSpPr>
        <p:spPr bwMode="auto">
          <a:xfrm>
            <a:off x="6991350" y="43275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59" name="Oval 519"/>
          <p:cNvSpPr>
            <a:spLocks noChangeArrowheads="1"/>
          </p:cNvSpPr>
          <p:nvPr/>
        </p:nvSpPr>
        <p:spPr bwMode="auto">
          <a:xfrm>
            <a:off x="6740525" y="46275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0" name="Oval 520"/>
          <p:cNvSpPr>
            <a:spLocks noChangeArrowheads="1"/>
          </p:cNvSpPr>
          <p:nvPr/>
        </p:nvSpPr>
        <p:spPr bwMode="auto">
          <a:xfrm>
            <a:off x="7794625" y="32861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1" name="Oval 521"/>
          <p:cNvSpPr>
            <a:spLocks noChangeArrowheads="1"/>
          </p:cNvSpPr>
          <p:nvPr/>
        </p:nvSpPr>
        <p:spPr bwMode="auto">
          <a:xfrm>
            <a:off x="6429375" y="30829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2" name="Oval 522"/>
          <p:cNvSpPr>
            <a:spLocks noChangeArrowheads="1"/>
          </p:cNvSpPr>
          <p:nvPr/>
        </p:nvSpPr>
        <p:spPr bwMode="auto">
          <a:xfrm>
            <a:off x="7602538" y="345440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3" name="Oval 523"/>
          <p:cNvSpPr>
            <a:spLocks noChangeArrowheads="1"/>
          </p:cNvSpPr>
          <p:nvPr/>
        </p:nvSpPr>
        <p:spPr bwMode="auto">
          <a:xfrm>
            <a:off x="7566025" y="27955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4" name="Oval 524"/>
          <p:cNvSpPr>
            <a:spLocks noChangeArrowheads="1"/>
          </p:cNvSpPr>
          <p:nvPr/>
        </p:nvSpPr>
        <p:spPr bwMode="auto">
          <a:xfrm>
            <a:off x="6764338" y="289083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5" name="Oval 525"/>
          <p:cNvSpPr>
            <a:spLocks noChangeArrowheads="1"/>
          </p:cNvSpPr>
          <p:nvPr/>
        </p:nvSpPr>
        <p:spPr bwMode="auto">
          <a:xfrm>
            <a:off x="8416925" y="402907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6" name="Oval 526"/>
          <p:cNvSpPr>
            <a:spLocks noChangeArrowheads="1"/>
          </p:cNvSpPr>
          <p:nvPr/>
        </p:nvSpPr>
        <p:spPr bwMode="auto">
          <a:xfrm>
            <a:off x="7302500" y="42687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7" name="Oval 527"/>
          <p:cNvSpPr>
            <a:spLocks noChangeArrowheads="1"/>
          </p:cNvSpPr>
          <p:nvPr/>
        </p:nvSpPr>
        <p:spPr bwMode="auto">
          <a:xfrm>
            <a:off x="8477250" y="3670301"/>
            <a:ext cx="107950" cy="106363"/>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8" name="Oval 528"/>
          <p:cNvSpPr>
            <a:spLocks noChangeArrowheads="1"/>
          </p:cNvSpPr>
          <p:nvPr/>
        </p:nvSpPr>
        <p:spPr bwMode="auto">
          <a:xfrm>
            <a:off x="7375525" y="46275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69" name="Oval 529"/>
          <p:cNvSpPr>
            <a:spLocks noChangeArrowheads="1"/>
          </p:cNvSpPr>
          <p:nvPr/>
        </p:nvSpPr>
        <p:spPr bwMode="auto">
          <a:xfrm>
            <a:off x="7721600" y="33702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0" name="Oval 530"/>
          <p:cNvSpPr>
            <a:spLocks noChangeArrowheads="1"/>
          </p:cNvSpPr>
          <p:nvPr/>
        </p:nvSpPr>
        <p:spPr bwMode="auto">
          <a:xfrm>
            <a:off x="5878513" y="289083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1" name="Oval 531"/>
          <p:cNvSpPr>
            <a:spLocks noChangeArrowheads="1"/>
          </p:cNvSpPr>
          <p:nvPr/>
        </p:nvSpPr>
        <p:spPr bwMode="auto">
          <a:xfrm>
            <a:off x="7902576" y="4387850"/>
            <a:ext cx="106363"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2" name="Oval 532"/>
          <p:cNvSpPr>
            <a:spLocks noChangeArrowheads="1"/>
          </p:cNvSpPr>
          <p:nvPr/>
        </p:nvSpPr>
        <p:spPr bwMode="auto">
          <a:xfrm>
            <a:off x="7327901" y="4327525"/>
            <a:ext cx="106363"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3" name="Oval 533"/>
          <p:cNvSpPr>
            <a:spLocks noChangeArrowheads="1"/>
          </p:cNvSpPr>
          <p:nvPr/>
        </p:nvSpPr>
        <p:spPr bwMode="auto">
          <a:xfrm>
            <a:off x="7351713" y="38369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4" name="Oval 534"/>
          <p:cNvSpPr>
            <a:spLocks noChangeArrowheads="1"/>
          </p:cNvSpPr>
          <p:nvPr/>
        </p:nvSpPr>
        <p:spPr bwMode="auto">
          <a:xfrm>
            <a:off x="6872288" y="40052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5" name="Oval 535"/>
          <p:cNvSpPr>
            <a:spLocks noChangeArrowheads="1"/>
          </p:cNvSpPr>
          <p:nvPr/>
        </p:nvSpPr>
        <p:spPr bwMode="auto">
          <a:xfrm>
            <a:off x="7327901" y="3729038"/>
            <a:ext cx="106363"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6" name="Oval 536"/>
          <p:cNvSpPr>
            <a:spLocks noChangeArrowheads="1"/>
          </p:cNvSpPr>
          <p:nvPr/>
        </p:nvSpPr>
        <p:spPr bwMode="auto">
          <a:xfrm>
            <a:off x="7853363" y="28670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7" name="Oval 537"/>
          <p:cNvSpPr>
            <a:spLocks noChangeArrowheads="1"/>
          </p:cNvSpPr>
          <p:nvPr/>
        </p:nvSpPr>
        <p:spPr bwMode="auto">
          <a:xfrm>
            <a:off x="7123113" y="364490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8" name="Oval 538"/>
          <p:cNvSpPr>
            <a:spLocks noChangeArrowheads="1"/>
          </p:cNvSpPr>
          <p:nvPr/>
        </p:nvSpPr>
        <p:spPr bwMode="auto">
          <a:xfrm>
            <a:off x="6524625" y="39925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79" name="Oval 539"/>
          <p:cNvSpPr>
            <a:spLocks noChangeArrowheads="1"/>
          </p:cNvSpPr>
          <p:nvPr/>
        </p:nvSpPr>
        <p:spPr bwMode="auto">
          <a:xfrm>
            <a:off x="7459663" y="3478213"/>
            <a:ext cx="106362"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0" name="Oval 540"/>
          <p:cNvSpPr>
            <a:spLocks noChangeArrowheads="1"/>
          </p:cNvSpPr>
          <p:nvPr/>
        </p:nvSpPr>
        <p:spPr bwMode="auto">
          <a:xfrm>
            <a:off x="7829550" y="407670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1" name="Oval 541"/>
          <p:cNvSpPr>
            <a:spLocks noChangeArrowheads="1"/>
          </p:cNvSpPr>
          <p:nvPr/>
        </p:nvSpPr>
        <p:spPr bwMode="auto">
          <a:xfrm>
            <a:off x="7146925" y="34893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2" name="Oval 542"/>
          <p:cNvSpPr>
            <a:spLocks noChangeArrowheads="1"/>
          </p:cNvSpPr>
          <p:nvPr/>
        </p:nvSpPr>
        <p:spPr bwMode="auto">
          <a:xfrm>
            <a:off x="6632575" y="326231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3" name="Oval 543"/>
          <p:cNvSpPr>
            <a:spLocks noChangeArrowheads="1"/>
          </p:cNvSpPr>
          <p:nvPr/>
        </p:nvSpPr>
        <p:spPr bwMode="auto">
          <a:xfrm>
            <a:off x="7842250" y="5346701"/>
            <a:ext cx="107950" cy="106363"/>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4" name="Oval 544"/>
          <p:cNvSpPr>
            <a:spLocks noChangeArrowheads="1"/>
          </p:cNvSpPr>
          <p:nvPr/>
        </p:nvSpPr>
        <p:spPr bwMode="auto">
          <a:xfrm>
            <a:off x="8237538" y="3670301"/>
            <a:ext cx="107950" cy="106363"/>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5" name="Oval 545"/>
          <p:cNvSpPr>
            <a:spLocks noChangeArrowheads="1"/>
          </p:cNvSpPr>
          <p:nvPr/>
        </p:nvSpPr>
        <p:spPr bwMode="auto">
          <a:xfrm>
            <a:off x="7278688" y="44592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6" name="Oval 546"/>
          <p:cNvSpPr>
            <a:spLocks noChangeArrowheads="1"/>
          </p:cNvSpPr>
          <p:nvPr/>
        </p:nvSpPr>
        <p:spPr bwMode="auto">
          <a:xfrm>
            <a:off x="8321676" y="3873500"/>
            <a:ext cx="106363"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7" name="Oval 547"/>
          <p:cNvSpPr>
            <a:spLocks noChangeArrowheads="1"/>
          </p:cNvSpPr>
          <p:nvPr/>
        </p:nvSpPr>
        <p:spPr bwMode="auto">
          <a:xfrm>
            <a:off x="7913688" y="310673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8" name="Oval 548"/>
          <p:cNvSpPr>
            <a:spLocks noChangeArrowheads="1"/>
          </p:cNvSpPr>
          <p:nvPr/>
        </p:nvSpPr>
        <p:spPr bwMode="auto">
          <a:xfrm>
            <a:off x="5783263" y="4016375"/>
            <a:ext cx="106362"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89" name="Oval 549"/>
          <p:cNvSpPr>
            <a:spLocks noChangeArrowheads="1"/>
          </p:cNvSpPr>
          <p:nvPr/>
        </p:nvSpPr>
        <p:spPr bwMode="auto">
          <a:xfrm>
            <a:off x="6548438" y="327501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0" name="Oval 550"/>
          <p:cNvSpPr>
            <a:spLocks noChangeArrowheads="1"/>
          </p:cNvSpPr>
          <p:nvPr/>
        </p:nvSpPr>
        <p:spPr bwMode="auto">
          <a:xfrm>
            <a:off x="7950200" y="386080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1" name="Oval 551"/>
          <p:cNvSpPr>
            <a:spLocks noChangeArrowheads="1"/>
          </p:cNvSpPr>
          <p:nvPr/>
        </p:nvSpPr>
        <p:spPr bwMode="auto">
          <a:xfrm>
            <a:off x="5926138" y="36210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2" name="Oval 552"/>
          <p:cNvSpPr>
            <a:spLocks noChangeArrowheads="1"/>
          </p:cNvSpPr>
          <p:nvPr/>
        </p:nvSpPr>
        <p:spPr bwMode="auto">
          <a:xfrm>
            <a:off x="7589838" y="427990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3" name="Oval 553"/>
          <p:cNvSpPr>
            <a:spLocks noChangeArrowheads="1"/>
          </p:cNvSpPr>
          <p:nvPr/>
        </p:nvSpPr>
        <p:spPr bwMode="auto">
          <a:xfrm>
            <a:off x="7434263" y="34893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4" name="Oval 554"/>
          <p:cNvSpPr>
            <a:spLocks noChangeArrowheads="1"/>
          </p:cNvSpPr>
          <p:nvPr/>
        </p:nvSpPr>
        <p:spPr bwMode="auto">
          <a:xfrm>
            <a:off x="7697788" y="4089401"/>
            <a:ext cx="107950" cy="106363"/>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5" name="Oval 555"/>
          <p:cNvSpPr>
            <a:spLocks noChangeArrowheads="1"/>
          </p:cNvSpPr>
          <p:nvPr/>
        </p:nvSpPr>
        <p:spPr bwMode="auto">
          <a:xfrm>
            <a:off x="6896100" y="327501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6" name="Oval 556"/>
          <p:cNvSpPr>
            <a:spLocks noChangeArrowheads="1"/>
          </p:cNvSpPr>
          <p:nvPr/>
        </p:nvSpPr>
        <p:spPr bwMode="auto">
          <a:xfrm>
            <a:off x="6919913" y="46878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7" name="Oval 557"/>
          <p:cNvSpPr>
            <a:spLocks noChangeArrowheads="1"/>
          </p:cNvSpPr>
          <p:nvPr/>
        </p:nvSpPr>
        <p:spPr bwMode="auto">
          <a:xfrm>
            <a:off x="7483476" y="3670301"/>
            <a:ext cx="106363" cy="106363"/>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8" name="Oval 558"/>
          <p:cNvSpPr>
            <a:spLocks noChangeArrowheads="1"/>
          </p:cNvSpPr>
          <p:nvPr/>
        </p:nvSpPr>
        <p:spPr bwMode="auto">
          <a:xfrm>
            <a:off x="6440488" y="41370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599" name="Oval 559"/>
          <p:cNvSpPr>
            <a:spLocks noChangeArrowheads="1"/>
          </p:cNvSpPr>
          <p:nvPr/>
        </p:nvSpPr>
        <p:spPr bwMode="auto">
          <a:xfrm>
            <a:off x="8272463" y="3370263"/>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600" name="Oval 560"/>
          <p:cNvSpPr>
            <a:spLocks noChangeArrowheads="1"/>
          </p:cNvSpPr>
          <p:nvPr/>
        </p:nvSpPr>
        <p:spPr bwMode="auto">
          <a:xfrm>
            <a:off x="7459663" y="3370263"/>
            <a:ext cx="106362"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601" name="Oval 561"/>
          <p:cNvSpPr>
            <a:spLocks noChangeArrowheads="1"/>
          </p:cNvSpPr>
          <p:nvPr/>
        </p:nvSpPr>
        <p:spPr bwMode="auto">
          <a:xfrm>
            <a:off x="7662863" y="3957638"/>
            <a:ext cx="107950" cy="106362"/>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602" name="Oval 562"/>
          <p:cNvSpPr>
            <a:spLocks noChangeArrowheads="1"/>
          </p:cNvSpPr>
          <p:nvPr/>
        </p:nvSpPr>
        <p:spPr bwMode="auto">
          <a:xfrm>
            <a:off x="8632825" y="3489325"/>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603" name="Oval 563"/>
          <p:cNvSpPr>
            <a:spLocks noChangeArrowheads="1"/>
          </p:cNvSpPr>
          <p:nvPr/>
        </p:nvSpPr>
        <p:spPr bwMode="auto">
          <a:xfrm>
            <a:off x="7278688" y="3225800"/>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604" name="Oval 564"/>
          <p:cNvSpPr>
            <a:spLocks noChangeArrowheads="1"/>
          </p:cNvSpPr>
          <p:nvPr/>
        </p:nvSpPr>
        <p:spPr bwMode="auto">
          <a:xfrm>
            <a:off x="8585201" y="3309938"/>
            <a:ext cx="106363"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605" name="Oval 565"/>
          <p:cNvSpPr>
            <a:spLocks noChangeArrowheads="1"/>
          </p:cNvSpPr>
          <p:nvPr/>
        </p:nvSpPr>
        <p:spPr bwMode="auto">
          <a:xfrm>
            <a:off x="7673975" y="3417888"/>
            <a:ext cx="107950" cy="107950"/>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606" name="Oval 566"/>
          <p:cNvSpPr>
            <a:spLocks noChangeArrowheads="1"/>
          </p:cNvSpPr>
          <p:nvPr/>
        </p:nvSpPr>
        <p:spPr bwMode="auto">
          <a:xfrm>
            <a:off x="6943725" y="4795838"/>
            <a:ext cx="107950" cy="106362"/>
          </a:xfrm>
          <a:prstGeom prst="ellipse">
            <a:avLst/>
          </a:prstGeom>
          <a:noFill/>
          <a:ln w="0">
            <a:solidFill>
              <a:srgbClr val="0000FF"/>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en-US"/>
          </a:p>
        </p:txBody>
      </p:sp>
      <p:sp>
        <p:nvSpPr>
          <p:cNvPr id="471607" name="Rectangle 567"/>
          <p:cNvSpPr>
            <a:spLocks noChangeArrowheads="1"/>
          </p:cNvSpPr>
          <p:nvPr/>
        </p:nvSpPr>
        <p:spPr bwMode="auto">
          <a:xfrm>
            <a:off x="5830889" y="5861050"/>
            <a:ext cx="657231"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Feature 1</a:t>
            </a:r>
            <a:endParaRPr lang="en-US"/>
          </a:p>
        </p:txBody>
      </p:sp>
      <p:sp>
        <p:nvSpPr>
          <p:cNvPr id="471608" name="Rectangle 568"/>
          <p:cNvSpPr>
            <a:spLocks noChangeArrowheads="1"/>
          </p:cNvSpPr>
          <p:nvPr/>
        </p:nvSpPr>
        <p:spPr bwMode="auto">
          <a:xfrm rot="16200000">
            <a:off x="2944017" y="3418423"/>
            <a:ext cx="657231"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Feature 2</a:t>
            </a:r>
            <a:endParaRPr lang="en-US"/>
          </a:p>
        </p:txBody>
      </p:sp>
      <p:sp>
        <p:nvSpPr>
          <p:cNvPr id="471609" name="Rectangle 569"/>
          <p:cNvSpPr>
            <a:spLocks noChangeArrowheads="1"/>
          </p:cNvSpPr>
          <p:nvPr/>
        </p:nvSpPr>
        <p:spPr bwMode="auto">
          <a:xfrm>
            <a:off x="3867151" y="1250950"/>
            <a:ext cx="4473019"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TWO-CLASS DATA IN A TWO-DIMENSIONAL FEATURE SPACE</a:t>
            </a:r>
            <a:endParaRPr lang="en-US"/>
          </a:p>
        </p:txBody>
      </p:sp>
      <p:sp>
        <p:nvSpPr>
          <p:cNvPr id="471610" name="Rectangle 570"/>
          <p:cNvSpPr>
            <a:spLocks noChangeArrowheads="1"/>
          </p:cNvSpPr>
          <p:nvPr/>
        </p:nvSpPr>
        <p:spPr bwMode="auto">
          <a:xfrm>
            <a:off x="7650164" y="1836738"/>
            <a:ext cx="586699"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Decision</a:t>
            </a:r>
            <a:endParaRPr lang="en-US"/>
          </a:p>
        </p:txBody>
      </p:sp>
      <p:sp>
        <p:nvSpPr>
          <p:cNvPr id="471611" name="Rectangle 571"/>
          <p:cNvSpPr>
            <a:spLocks noChangeArrowheads="1"/>
          </p:cNvSpPr>
          <p:nvPr/>
        </p:nvSpPr>
        <p:spPr bwMode="auto">
          <a:xfrm>
            <a:off x="7650164" y="2028825"/>
            <a:ext cx="655629"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Region 2 </a:t>
            </a:r>
            <a:endParaRPr lang="en-US"/>
          </a:p>
        </p:txBody>
      </p:sp>
      <p:sp>
        <p:nvSpPr>
          <p:cNvPr id="471612" name="Rectangle 572"/>
          <p:cNvSpPr>
            <a:spLocks noChangeArrowheads="1"/>
          </p:cNvSpPr>
          <p:nvPr/>
        </p:nvSpPr>
        <p:spPr bwMode="auto">
          <a:xfrm>
            <a:off x="4876801" y="1676400"/>
            <a:ext cx="586699"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Decision</a:t>
            </a:r>
            <a:endParaRPr lang="en-US"/>
          </a:p>
        </p:txBody>
      </p:sp>
      <p:sp>
        <p:nvSpPr>
          <p:cNvPr id="471613" name="Rectangle 573"/>
          <p:cNvSpPr>
            <a:spLocks noChangeArrowheads="1"/>
          </p:cNvSpPr>
          <p:nvPr/>
        </p:nvSpPr>
        <p:spPr bwMode="auto">
          <a:xfrm>
            <a:off x="4953001" y="1828800"/>
            <a:ext cx="655629"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Region 1 </a:t>
            </a:r>
            <a:endParaRPr lang="en-US"/>
          </a:p>
        </p:txBody>
      </p:sp>
      <p:sp>
        <p:nvSpPr>
          <p:cNvPr id="471614" name="Rectangle 574"/>
          <p:cNvSpPr>
            <a:spLocks noChangeArrowheads="1"/>
          </p:cNvSpPr>
          <p:nvPr/>
        </p:nvSpPr>
        <p:spPr bwMode="auto">
          <a:xfrm>
            <a:off x="5256214" y="5106988"/>
            <a:ext cx="586699"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Decision</a:t>
            </a:r>
            <a:endParaRPr lang="en-US"/>
          </a:p>
        </p:txBody>
      </p:sp>
      <p:sp>
        <p:nvSpPr>
          <p:cNvPr id="471615" name="Rectangle 575"/>
          <p:cNvSpPr>
            <a:spLocks noChangeArrowheads="1"/>
          </p:cNvSpPr>
          <p:nvPr/>
        </p:nvSpPr>
        <p:spPr bwMode="auto">
          <a:xfrm>
            <a:off x="5256214" y="5297488"/>
            <a:ext cx="698909"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r>
              <a:rPr lang="en-US" sz="1200">
                <a:solidFill>
                  <a:srgbClr val="000000"/>
                </a:solidFill>
                <a:latin typeface="Helvetica" charset="0"/>
              </a:rPr>
              <a:t>Boundary </a:t>
            </a:r>
            <a:endParaRPr lang="en-US"/>
          </a:p>
        </p:txBody>
      </p:sp>
      <p:sp>
        <p:nvSpPr>
          <p:cNvPr id="471616" name="Freeform 576"/>
          <p:cNvSpPr>
            <a:spLocks/>
          </p:cNvSpPr>
          <p:nvPr/>
        </p:nvSpPr>
        <p:spPr bwMode="auto">
          <a:xfrm>
            <a:off x="5715000" y="2133600"/>
            <a:ext cx="1219200" cy="3124200"/>
          </a:xfrm>
          <a:custGeom>
            <a:avLst/>
            <a:gdLst>
              <a:gd name="T0" fmla="*/ 240 w 768"/>
              <a:gd name="T1" fmla="*/ 0 h 1968"/>
              <a:gd name="T2" fmla="*/ 240 w 768"/>
              <a:gd name="T3" fmla="*/ 240 h 1968"/>
              <a:gd name="T4" fmla="*/ 528 w 768"/>
              <a:gd name="T5" fmla="*/ 48 h 1968"/>
              <a:gd name="T6" fmla="*/ 576 w 768"/>
              <a:gd name="T7" fmla="*/ 192 h 1968"/>
              <a:gd name="T8" fmla="*/ 528 w 768"/>
              <a:gd name="T9" fmla="*/ 384 h 1968"/>
              <a:gd name="T10" fmla="*/ 288 w 768"/>
              <a:gd name="T11" fmla="*/ 384 h 1968"/>
              <a:gd name="T12" fmla="*/ 288 w 768"/>
              <a:gd name="T13" fmla="*/ 528 h 1968"/>
              <a:gd name="T14" fmla="*/ 480 w 768"/>
              <a:gd name="T15" fmla="*/ 576 h 1968"/>
              <a:gd name="T16" fmla="*/ 432 w 768"/>
              <a:gd name="T17" fmla="*/ 624 h 1968"/>
              <a:gd name="T18" fmla="*/ 528 w 768"/>
              <a:gd name="T19" fmla="*/ 720 h 1968"/>
              <a:gd name="T20" fmla="*/ 432 w 768"/>
              <a:gd name="T21" fmla="*/ 768 h 1968"/>
              <a:gd name="T22" fmla="*/ 192 w 768"/>
              <a:gd name="T23" fmla="*/ 816 h 1968"/>
              <a:gd name="T24" fmla="*/ 192 w 768"/>
              <a:gd name="T25" fmla="*/ 912 h 1968"/>
              <a:gd name="T26" fmla="*/ 144 w 768"/>
              <a:gd name="T27" fmla="*/ 960 h 1968"/>
              <a:gd name="T28" fmla="*/ 144 w 768"/>
              <a:gd name="T29" fmla="*/ 1008 h 1968"/>
              <a:gd name="T30" fmla="*/ 48 w 768"/>
              <a:gd name="T31" fmla="*/ 1152 h 1968"/>
              <a:gd name="T32" fmla="*/ 0 w 768"/>
              <a:gd name="T33" fmla="*/ 1248 h 1968"/>
              <a:gd name="T34" fmla="*/ 96 w 768"/>
              <a:gd name="T35" fmla="*/ 1296 h 1968"/>
              <a:gd name="T36" fmla="*/ 144 w 768"/>
              <a:gd name="T37" fmla="*/ 1152 h 1968"/>
              <a:gd name="T38" fmla="*/ 240 w 768"/>
              <a:gd name="T39" fmla="*/ 1008 h 1968"/>
              <a:gd name="T40" fmla="*/ 288 w 768"/>
              <a:gd name="T41" fmla="*/ 1008 h 1968"/>
              <a:gd name="T42" fmla="*/ 432 w 768"/>
              <a:gd name="T43" fmla="*/ 816 h 1968"/>
              <a:gd name="T44" fmla="*/ 624 w 768"/>
              <a:gd name="T45" fmla="*/ 816 h 1968"/>
              <a:gd name="T46" fmla="*/ 672 w 768"/>
              <a:gd name="T47" fmla="*/ 912 h 1968"/>
              <a:gd name="T48" fmla="*/ 624 w 768"/>
              <a:gd name="T49" fmla="*/ 1056 h 1968"/>
              <a:gd name="T50" fmla="*/ 432 w 768"/>
              <a:gd name="T51" fmla="*/ 1152 h 1968"/>
              <a:gd name="T52" fmla="*/ 432 w 768"/>
              <a:gd name="T53" fmla="*/ 1296 h 1968"/>
              <a:gd name="T54" fmla="*/ 480 w 768"/>
              <a:gd name="T55" fmla="*/ 1440 h 1968"/>
              <a:gd name="T56" fmla="*/ 768 w 768"/>
              <a:gd name="T57" fmla="*/ 1968 h 1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8" h="1968">
                <a:moveTo>
                  <a:pt x="240" y="0"/>
                </a:moveTo>
                <a:lnTo>
                  <a:pt x="240" y="240"/>
                </a:lnTo>
                <a:lnTo>
                  <a:pt x="528" y="48"/>
                </a:lnTo>
                <a:lnTo>
                  <a:pt x="576" y="192"/>
                </a:lnTo>
                <a:lnTo>
                  <a:pt x="528" y="384"/>
                </a:lnTo>
                <a:lnTo>
                  <a:pt x="288" y="384"/>
                </a:lnTo>
                <a:lnTo>
                  <a:pt x="288" y="528"/>
                </a:lnTo>
                <a:lnTo>
                  <a:pt x="480" y="576"/>
                </a:lnTo>
                <a:lnTo>
                  <a:pt x="432" y="624"/>
                </a:lnTo>
                <a:lnTo>
                  <a:pt x="528" y="720"/>
                </a:lnTo>
                <a:lnTo>
                  <a:pt x="432" y="768"/>
                </a:lnTo>
                <a:lnTo>
                  <a:pt x="192" y="816"/>
                </a:lnTo>
                <a:lnTo>
                  <a:pt x="192" y="912"/>
                </a:lnTo>
                <a:lnTo>
                  <a:pt x="144" y="960"/>
                </a:lnTo>
                <a:lnTo>
                  <a:pt x="144" y="1008"/>
                </a:lnTo>
                <a:lnTo>
                  <a:pt x="48" y="1152"/>
                </a:lnTo>
                <a:lnTo>
                  <a:pt x="0" y="1248"/>
                </a:lnTo>
                <a:lnTo>
                  <a:pt x="96" y="1296"/>
                </a:lnTo>
                <a:lnTo>
                  <a:pt x="144" y="1152"/>
                </a:lnTo>
                <a:lnTo>
                  <a:pt x="240" y="1008"/>
                </a:lnTo>
                <a:lnTo>
                  <a:pt x="288" y="1008"/>
                </a:lnTo>
                <a:lnTo>
                  <a:pt x="432" y="816"/>
                </a:lnTo>
                <a:lnTo>
                  <a:pt x="624" y="816"/>
                </a:lnTo>
                <a:lnTo>
                  <a:pt x="672" y="912"/>
                </a:lnTo>
                <a:lnTo>
                  <a:pt x="624" y="1056"/>
                </a:lnTo>
                <a:lnTo>
                  <a:pt x="432" y="1152"/>
                </a:lnTo>
                <a:lnTo>
                  <a:pt x="432" y="1296"/>
                </a:lnTo>
                <a:lnTo>
                  <a:pt x="480" y="1440"/>
                </a:lnTo>
                <a:lnTo>
                  <a:pt x="768" y="1968"/>
                </a:ln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7" name="TextBox 576"/>
          <p:cNvSpPr txBox="1"/>
          <p:nvPr/>
        </p:nvSpPr>
        <p:spPr>
          <a:xfrm>
            <a:off x="1524001" y="6550224"/>
            <a:ext cx="2635407" cy="307777"/>
          </a:xfrm>
          <a:prstGeom prst="rect">
            <a:avLst/>
          </a:prstGeom>
          <a:noFill/>
        </p:spPr>
        <p:txBody>
          <a:bodyPr wrap="none" rtlCol="0">
            <a:spAutoFit/>
          </a:bodyPr>
          <a:lstStyle/>
          <a:p>
            <a:r>
              <a:rPr lang="en-US" sz="1400" dirty="0">
                <a:solidFill>
                  <a:schemeClr val="bg1">
                    <a:lumMod val="50000"/>
                  </a:schemeClr>
                </a:solidFill>
              </a:rPr>
              <a:t>Slide by </a:t>
            </a:r>
            <a:r>
              <a:rPr lang="en-US" sz="1400" dirty="0" err="1">
                <a:solidFill>
                  <a:schemeClr val="bg1">
                    <a:lumMod val="50000"/>
                  </a:schemeClr>
                </a:solidFill>
              </a:rPr>
              <a:t>Padhraic</a:t>
            </a:r>
            <a:r>
              <a:rPr lang="en-US" sz="1400" dirty="0">
                <a:solidFill>
                  <a:schemeClr val="bg1">
                    <a:lumMod val="50000"/>
                  </a:schemeClr>
                </a:solidFill>
              </a:rPr>
              <a:t> Smyth, </a:t>
            </a:r>
            <a:r>
              <a:rPr lang="en-US" sz="1400" dirty="0" err="1">
                <a:solidFill>
                  <a:schemeClr val="bg1">
                    <a:lumMod val="50000"/>
                  </a:schemeClr>
                </a:solidFill>
              </a:rPr>
              <a:t>UCIrvine</a:t>
            </a:r>
            <a:endParaRPr lang="en-US" sz="1400" dirty="0">
              <a:solidFill>
                <a:schemeClr val="bg1">
                  <a:lumMod val="50000"/>
                </a:schemeClr>
              </a:solidFill>
            </a:endParaRPr>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14</a:t>
            </a:fld>
            <a:endParaRPr lang="en-US">
              <a:solidFill>
                <a:prstClr val="black">
                  <a:tint val="75000"/>
                </a:prstClr>
              </a:solidFill>
              <a:latin typeface="Calibri"/>
            </a:endParaRPr>
          </a:p>
        </p:txBody>
      </p:sp>
    </p:spTree>
    <p:extLst>
      <p:ext uri="{BB962C8B-B14F-4D97-AF65-F5344CB8AC3E}">
        <p14:creationId xmlns:p14="http://schemas.microsoft.com/office/powerpoint/2010/main" val="953227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EF011-9117-4507-88B5-8D68DEDA8D81}"/>
              </a:ext>
            </a:extLst>
          </p:cNvPr>
          <p:cNvSpPr>
            <a:spLocks noGrp="1"/>
          </p:cNvSpPr>
          <p:nvPr>
            <p:ph type="title"/>
          </p:nvPr>
        </p:nvSpPr>
        <p:spPr/>
        <p:txBody>
          <a:bodyPr/>
          <a:lstStyle/>
          <a:p>
            <a:pPr algn="ctr"/>
            <a:r>
              <a:rPr lang="en-US" dirty="0"/>
              <a:t>Overfitting</a:t>
            </a:r>
          </a:p>
        </p:txBody>
      </p:sp>
      <p:sp>
        <p:nvSpPr>
          <p:cNvPr id="3" name="Content Placeholder 2">
            <a:extLst>
              <a:ext uri="{FF2B5EF4-FFF2-40B4-BE49-F238E27FC236}">
                <a16:creationId xmlns:a16="http://schemas.microsoft.com/office/drawing/2014/main" id="{0001A14F-F777-45F7-A365-9EB4CB77BD95}"/>
              </a:ext>
            </a:extLst>
          </p:cNvPr>
          <p:cNvSpPr>
            <a:spLocks noGrp="1"/>
          </p:cNvSpPr>
          <p:nvPr>
            <p:ph idx="1"/>
          </p:nvPr>
        </p:nvSpPr>
        <p:spPr/>
        <p:txBody>
          <a:bodyPr/>
          <a:lstStyle/>
          <a:p>
            <a:endParaRPr lang="en-US" dirty="0"/>
          </a:p>
          <a:p>
            <a:endParaRPr lang="en-US" dirty="0"/>
          </a:p>
          <a:p>
            <a:endParaRPr lang="en-US" dirty="0"/>
          </a:p>
          <a:p>
            <a:r>
              <a:rPr lang="en-US" dirty="0"/>
              <a:t>“Fitting the data more than is warranted”</a:t>
            </a:r>
          </a:p>
        </p:txBody>
      </p:sp>
    </p:spTree>
    <p:extLst>
      <p:ext uri="{BB962C8B-B14F-4D97-AF65-F5344CB8AC3E}">
        <p14:creationId xmlns:p14="http://schemas.microsoft.com/office/powerpoint/2010/main" val="2867552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normAutofit/>
          </a:bodyPr>
          <a:lstStyle/>
          <a:p>
            <a:r>
              <a:rPr lang="en-US" dirty="0"/>
              <a:t>Example: The </a:t>
            </a:r>
            <a:r>
              <a:rPr lang="en-US" dirty="0" err="1"/>
              <a:t>Overfitting</a:t>
            </a:r>
            <a:r>
              <a:rPr lang="en-US" dirty="0"/>
              <a:t> Phenomenon</a:t>
            </a:r>
          </a:p>
        </p:txBody>
      </p:sp>
      <p:sp>
        <p:nvSpPr>
          <p:cNvPr id="473091" name="Line 3"/>
          <p:cNvSpPr>
            <a:spLocks noChangeShapeType="1"/>
          </p:cNvSpPr>
          <p:nvPr/>
        </p:nvSpPr>
        <p:spPr bwMode="auto">
          <a:xfrm flipV="1">
            <a:off x="3276600" y="2413000"/>
            <a:ext cx="0" cy="3124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092" name="Line 4"/>
          <p:cNvSpPr>
            <a:spLocks noChangeShapeType="1"/>
          </p:cNvSpPr>
          <p:nvPr/>
        </p:nvSpPr>
        <p:spPr bwMode="auto">
          <a:xfrm>
            <a:off x="3276600" y="5537200"/>
            <a:ext cx="6019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093" name="Oval 5"/>
          <p:cNvSpPr>
            <a:spLocks noChangeArrowheads="1"/>
          </p:cNvSpPr>
          <p:nvPr/>
        </p:nvSpPr>
        <p:spPr bwMode="auto">
          <a:xfrm>
            <a:off x="3733800" y="4622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094" name="Oval 6"/>
          <p:cNvSpPr>
            <a:spLocks noChangeArrowheads="1"/>
          </p:cNvSpPr>
          <p:nvPr/>
        </p:nvSpPr>
        <p:spPr bwMode="auto">
          <a:xfrm>
            <a:off x="4114800" y="3860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095" name="Oval 7"/>
          <p:cNvSpPr>
            <a:spLocks noChangeArrowheads="1"/>
          </p:cNvSpPr>
          <p:nvPr/>
        </p:nvSpPr>
        <p:spPr bwMode="auto">
          <a:xfrm>
            <a:off x="4724400" y="4089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096" name="Oval 8"/>
          <p:cNvSpPr>
            <a:spLocks noChangeArrowheads="1"/>
          </p:cNvSpPr>
          <p:nvPr/>
        </p:nvSpPr>
        <p:spPr bwMode="auto">
          <a:xfrm>
            <a:off x="5105400" y="355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097" name="Oval 9"/>
          <p:cNvSpPr>
            <a:spLocks noChangeArrowheads="1"/>
          </p:cNvSpPr>
          <p:nvPr/>
        </p:nvSpPr>
        <p:spPr bwMode="auto">
          <a:xfrm>
            <a:off x="5791200" y="3708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098" name="Oval 10"/>
          <p:cNvSpPr>
            <a:spLocks noChangeArrowheads="1"/>
          </p:cNvSpPr>
          <p:nvPr/>
        </p:nvSpPr>
        <p:spPr bwMode="auto">
          <a:xfrm>
            <a:off x="6553200" y="355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099" name="Oval 11"/>
          <p:cNvSpPr>
            <a:spLocks noChangeArrowheads="1"/>
          </p:cNvSpPr>
          <p:nvPr/>
        </p:nvSpPr>
        <p:spPr bwMode="auto">
          <a:xfrm>
            <a:off x="7010400" y="2413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100" name="Oval 12"/>
          <p:cNvSpPr>
            <a:spLocks noChangeArrowheads="1"/>
          </p:cNvSpPr>
          <p:nvPr/>
        </p:nvSpPr>
        <p:spPr bwMode="auto">
          <a:xfrm>
            <a:off x="7848600" y="2641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3101" name="Text Box 13"/>
          <p:cNvSpPr txBox="1">
            <a:spLocks noChangeArrowheads="1"/>
          </p:cNvSpPr>
          <p:nvPr/>
        </p:nvSpPr>
        <p:spPr bwMode="auto">
          <a:xfrm>
            <a:off x="8534400" y="5613401"/>
            <a:ext cx="34496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a:t>X</a:t>
            </a:r>
          </a:p>
        </p:txBody>
      </p:sp>
      <p:sp>
        <p:nvSpPr>
          <p:cNvPr id="473102" name="Text Box 14"/>
          <p:cNvSpPr txBox="1">
            <a:spLocks noChangeArrowheads="1"/>
          </p:cNvSpPr>
          <p:nvPr/>
        </p:nvSpPr>
        <p:spPr bwMode="auto">
          <a:xfrm>
            <a:off x="2590800" y="2565401"/>
            <a:ext cx="33534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a:t>Y</a:t>
            </a:r>
          </a:p>
        </p:txBody>
      </p:sp>
      <p:sp>
        <p:nvSpPr>
          <p:cNvPr id="15" name="TextBox 14"/>
          <p:cNvSpPr txBox="1"/>
          <p:nvPr/>
        </p:nvSpPr>
        <p:spPr>
          <a:xfrm>
            <a:off x="1524001" y="6550224"/>
            <a:ext cx="2635407" cy="307777"/>
          </a:xfrm>
          <a:prstGeom prst="rect">
            <a:avLst/>
          </a:prstGeom>
          <a:noFill/>
        </p:spPr>
        <p:txBody>
          <a:bodyPr wrap="none" rtlCol="0">
            <a:spAutoFit/>
          </a:bodyPr>
          <a:lstStyle/>
          <a:p>
            <a:r>
              <a:rPr lang="en-US" sz="1400" dirty="0">
                <a:solidFill>
                  <a:schemeClr val="bg1">
                    <a:lumMod val="50000"/>
                  </a:schemeClr>
                </a:solidFill>
              </a:rPr>
              <a:t>Slide by </a:t>
            </a:r>
            <a:r>
              <a:rPr lang="en-US" sz="1400" dirty="0" err="1">
                <a:solidFill>
                  <a:schemeClr val="bg1">
                    <a:lumMod val="50000"/>
                  </a:schemeClr>
                </a:solidFill>
              </a:rPr>
              <a:t>Padhraic</a:t>
            </a:r>
            <a:r>
              <a:rPr lang="en-US" sz="1400" dirty="0">
                <a:solidFill>
                  <a:schemeClr val="bg1">
                    <a:lumMod val="50000"/>
                  </a:schemeClr>
                </a:solidFill>
              </a:rPr>
              <a:t> Smyth, </a:t>
            </a:r>
            <a:r>
              <a:rPr lang="en-US" sz="1400" dirty="0" err="1">
                <a:solidFill>
                  <a:schemeClr val="bg1">
                    <a:lumMod val="50000"/>
                  </a:schemeClr>
                </a:solidFill>
              </a:rPr>
              <a:t>UCIrvine</a:t>
            </a:r>
            <a:endParaRPr lang="en-US" sz="1400" dirty="0">
              <a:solidFill>
                <a:schemeClr val="bg1">
                  <a:lumMod val="50000"/>
                </a:schemeClr>
              </a:solidFill>
            </a:endParaRPr>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16</a:t>
            </a:fld>
            <a:endParaRPr lang="en-US">
              <a:solidFill>
                <a:prstClr val="black">
                  <a:tint val="75000"/>
                </a:prstClr>
              </a:solidFill>
              <a:latin typeface="Calibri"/>
            </a:endParaRPr>
          </a:p>
        </p:txBody>
      </p:sp>
    </p:spTree>
    <p:extLst>
      <p:ext uri="{BB962C8B-B14F-4D97-AF65-F5344CB8AC3E}">
        <p14:creationId xmlns:p14="http://schemas.microsoft.com/office/powerpoint/2010/main" val="480077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p:txBody>
          <a:bodyPr/>
          <a:lstStyle/>
          <a:p>
            <a:r>
              <a:rPr lang="en-US"/>
              <a:t>A Complex Model</a:t>
            </a:r>
          </a:p>
        </p:txBody>
      </p:sp>
      <p:sp>
        <p:nvSpPr>
          <p:cNvPr id="475139" name="Line 3"/>
          <p:cNvSpPr>
            <a:spLocks noChangeShapeType="1"/>
          </p:cNvSpPr>
          <p:nvPr/>
        </p:nvSpPr>
        <p:spPr bwMode="auto">
          <a:xfrm flipV="1">
            <a:off x="3276600" y="2413000"/>
            <a:ext cx="0" cy="3124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0" name="Line 4"/>
          <p:cNvSpPr>
            <a:spLocks noChangeShapeType="1"/>
          </p:cNvSpPr>
          <p:nvPr/>
        </p:nvSpPr>
        <p:spPr bwMode="auto">
          <a:xfrm>
            <a:off x="3276600" y="5537200"/>
            <a:ext cx="6019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1" name="Oval 5"/>
          <p:cNvSpPr>
            <a:spLocks noChangeArrowheads="1"/>
          </p:cNvSpPr>
          <p:nvPr/>
        </p:nvSpPr>
        <p:spPr bwMode="auto">
          <a:xfrm>
            <a:off x="3733800" y="4622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2" name="Oval 6"/>
          <p:cNvSpPr>
            <a:spLocks noChangeArrowheads="1"/>
          </p:cNvSpPr>
          <p:nvPr/>
        </p:nvSpPr>
        <p:spPr bwMode="auto">
          <a:xfrm>
            <a:off x="4114800" y="3860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3" name="Oval 7"/>
          <p:cNvSpPr>
            <a:spLocks noChangeArrowheads="1"/>
          </p:cNvSpPr>
          <p:nvPr/>
        </p:nvSpPr>
        <p:spPr bwMode="auto">
          <a:xfrm>
            <a:off x="4724400" y="4089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4" name="Oval 8"/>
          <p:cNvSpPr>
            <a:spLocks noChangeArrowheads="1"/>
          </p:cNvSpPr>
          <p:nvPr/>
        </p:nvSpPr>
        <p:spPr bwMode="auto">
          <a:xfrm>
            <a:off x="5105400" y="355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5" name="Oval 9"/>
          <p:cNvSpPr>
            <a:spLocks noChangeArrowheads="1"/>
          </p:cNvSpPr>
          <p:nvPr/>
        </p:nvSpPr>
        <p:spPr bwMode="auto">
          <a:xfrm>
            <a:off x="5791200" y="3708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6" name="Oval 10"/>
          <p:cNvSpPr>
            <a:spLocks noChangeArrowheads="1"/>
          </p:cNvSpPr>
          <p:nvPr/>
        </p:nvSpPr>
        <p:spPr bwMode="auto">
          <a:xfrm>
            <a:off x="6553200" y="355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7" name="Oval 11"/>
          <p:cNvSpPr>
            <a:spLocks noChangeArrowheads="1"/>
          </p:cNvSpPr>
          <p:nvPr/>
        </p:nvSpPr>
        <p:spPr bwMode="auto">
          <a:xfrm>
            <a:off x="7010400" y="2413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8" name="Oval 12"/>
          <p:cNvSpPr>
            <a:spLocks noChangeArrowheads="1"/>
          </p:cNvSpPr>
          <p:nvPr/>
        </p:nvSpPr>
        <p:spPr bwMode="auto">
          <a:xfrm>
            <a:off x="7848600" y="2641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49" name="Freeform 13"/>
          <p:cNvSpPr>
            <a:spLocks/>
          </p:cNvSpPr>
          <p:nvPr/>
        </p:nvSpPr>
        <p:spPr bwMode="auto">
          <a:xfrm>
            <a:off x="3810000" y="1676400"/>
            <a:ext cx="4800600" cy="4787900"/>
          </a:xfrm>
          <a:custGeom>
            <a:avLst/>
            <a:gdLst>
              <a:gd name="T0" fmla="*/ 0 w 3024"/>
              <a:gd name="T1" fmla="*/ 1904 h 3016"/>
              <a:gd name="T2" fmla="*/ 48 w 3024"/>
              <a:gd name="T3" fmla="*/ 800 h 3016"/>
              <a:gd name="T4" fmla="*/ 192 w 3024"/>
              <a:gd name="T5" fmla="*/ 1376 h 3016"/>
              <a:gd name="T6" fmla="*/ 432 w 3024"/>
              <a:gd name="T7" fmla="*/ 2144 h 3016"/>
              <a:gd name="T8" fmla="*/ 576 w 3024"/>
              <a:gd name="T9" fmla="*/ 1568 h 3016"/>
              <a:gd name="T10" fmla="*/ 672 w 3024"/>
              <a:gd name="T11" fmla="*/ 464 h 3016"/>
              <a:gd name="T12" fmla="*/ 816 w 3024"/>
              <a:gd name="T13" fmla="*/ 1184 h 3016"/>
              <a:gd name="T14" fmla="*/ 1056 w 3024"/>
              <a:gd name="T15" fmla="*/ 2864 h 3016"/>
              <a:gd name="T16" fmla="*/ 1440 w 3024"/>
              <a:gd name="T17" fmla="*/ 272 h 3016"/>
              <a:gd name="T18" fmla="*/ 1776 w 3024"/>
              <a:gd name="T19" fmla="*/ 1232 h 3016"/>
              <a:gd name="T20" fmla="*/ 1872 w 3024"/>
              <a:gd name="T21" fmla="*/ 1616 h 3016"/>
              <a:gd name="T22" fmla="*/ 2016 w 3024"/>
              <a:gd name="T23" fmla="*/ 464 h 3016"/>
              <a:gd name="T24" fmla="*/ 2304 w 3024"/>
              <a:gd name="T25" fmla="*/ 80 h 3016"/>
              <a:gd name="T26" fmla="*/ 2544 w 3024"/>
              <a:gd name="T27" fmla="*/ 608 h 3016"/>
              <a:gd name="T28" fmla="*/ 3024 w 3024"/>
              <a:gd name="T29" fmla="*/ 1616 h 3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24" h="3016">
                <a:moveTo>
                  <a:pt x="0" y="1904"/>
                </a:moveTo>
                <a:cubicBezTo>
                  <a:pt x="8" y="1396"/>
                  <a:pt x="16" y="888"/>
                  <a:pt x="48" y="800"/>
                </a:cubicBezTo>
                <a:cubicBezTo>
                  <a:pt x="80" y="712"/>
                  <a:pt x="128" y="1152"/>
                  <a:pt x="192" y="1376"/>
                </a:cubicBezTo>
                <a:cubicBezTo>
                  <a:pt x="256" y="1600"/>
                  <a:pt x="368" y="2112"/>
                  <a:pt x="432" y="2144"/>
                </a:cubicBezTo>
                <a:cubicBezTo>
                  <a:pt x="496" y="2176"/>
                  <a:pt x="536" y="1848"/>
                  <a:pt x="576" y="1568"/>
                </a:cubicBezTo>
                <a:cubicBezTo>
                  <a:pt x="616" y="1288"/>
                  <a:pt x="632" y="528"/>
                  <a:pt x="672" y="464"/>
                </a:cubicBezTo>
                <a:cubicBezTo>
                  <a:pt x="712" y="400"/>
                  <a:pt x="752" y="784"/>
                  <a:pt x="816" y="1184"/>
                </a:cubicBezTo>
                <a:cubicBezTo>
                  <a:pt x="880" y="1584"/>
                  <a:pt x="952" y="3016"/>
                  <a:pt x="1056" y="2864"/>
                </a:cubicBezTo>
                <a:cubicBezTo>
                  <a:pt x="1160" y="2712"/>
                  <a:pt x="1320" y="544"/>
                  <a:pt x="1440" y="272"/>
                </a:cubicBezTo>
                <a:cubicBezTo>
                  <a:pt x="1560" y="0"/>
                  <a:pt x="1704" y="1008"/>
                  <a:pt x="1776" y="1232"/>
                </a:cubicBezTo>
                <a:cubicBezTo>
                  <a:pt x="1848" y="1456"/>
                  <a:pt x="1832" y="1744"/>
                  <a:pt x="1872" y="1616"/>
                </a:cubicBezTo>
                <a:cubicBezTo>
                  <a:pt x="1912" y="1488"/>
                  <a:pt x="1944" y="720"/>
                  <a:pt x="2016" y="464"/>
                </a:cubicBezTo>
                <a:cubicBezTo>
                  <a:pt x="2088" y="208"/>
                  <a:pt x="2216" y="56"/>
                  <a:pt x="2304" y="80"/>
                </a:cubicBezTo>
                <a:cubicBezTo>
                  <a:pt x="2392" y="104"/>
                  <a:pt x="2424" y="352"/>
                  <a:pt x="2544" y="608"/>
                </a:cubicBezTo>
                <a:cubicBezTo>
                  <a:pt x="2664" y="864"/>
                  <a:pt x="2844" y="1240"/>
                  <a:pt x="3024" y="1616"/>
                </a:cubicBezTo>
              </a:path>
            </a:pathLst>
          </a:custGeom>
          <a:noFill/>
          <a:ln w="28575" cap="flat" cmpd="sng">
            <a:solidFill>
              <a:srgbClr val="FF3300"/>
            </a:solidFill>
            <a:prstDash val="solid"/>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5150" name="Text Box 14"/>
          <p:cNvSpPr txBox="1">
            <a:spLocks noChangeArrowheads="1"/>
          </p:cNvSpPr>
          <p:nvPr/>
        </p:nvSpPr>
        <p:spPr bwMode="auto">
          <a:xfrm>
            <a:off x="8534400" y="5613401"/>
            <a:ext cx="34496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a:t>X</a:t>
            </a:r>
          </a:p>
        </p:txBody>
      </p:sp>
      <p:sp>
        <p:nvSpPr>
          <p:cNvPr id="475151" name="Text Box 15"/>
          <p:cNvSpPr txBox="1">
            <a:spLocks noChangeArrowheads="1"/>
          </p:cNvSpPr>
          <p:nvPr/>
        </p:nvSpPr>
        <p:spPr bwMode="auto">
          <a:xfrm>
            <a:off x="2590800" y="2565401"/>
            <a:ext cx="33534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a:t>Y</a:t>
            </a:r>
          </a:p>
        </p:txBody>
      </p:sp>
      <p:sp>
        <p:nvSpPr>
          <p:cNvPr id="475152" name="Rectangle 16"/>
          <p:cNvSpPr>
            <a:spLocks noChangeArrowheads="1"/>
          </p:cNvSpPr>
          <p:nvPr/>
        </p:nvSpPr>
        <p:spPr bwMode="auto">
          <a:xfrm>
            <a:off x="7086600" y="1371601"/>
            <a:ext cx="32512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a:latin typeface="Arial" charset="0"/>
              </a:rPr>
              <a:t>Y = high-order polynomial in X</a:t>
            </a:r>
          </a:p>
        </p:txBody>
      </p:sp>
      <p:sp>
        <p:nvSpPr>
          <p:cNvPr id="17" name="TextBox 16"/>
          <p:cNvSpPr txBox="1"/>
          <p:nvPr/>
        </p:nvSpPr>
        <p:spPr>
          <a:xfrm>
            <a:off x="1524001" y="6550224"/>
            <a:ext cx="2635407" cy="307777"/>
          </a:xfrm>
          <a:prstGeom prst="rect">
            <a:avLst/>
          </a:prstGeom>
          <a:noFill/>
        </p:spPr>
        <p:txBody>
          <a:bodyPr wrap="none" rtlCol="0">
            <a:spAutoFit/>
          </a:bodyPr>
          <a:lstStyle/>
          <a:p>
            <a:r>
              <a:rPr lang="en-US" sz="1400" dirty="0">
                <a:solidFill>
                  <a:schemeClr val="bg1">
                    <a:lumMod val="50000"/>
                  </a:schemeClr>
                </a:solidFill>
              </a:rPr>
              <a:t>Slide by </a:t>
            </a:r>
            <a:r>
              <a:rPr lang="en-US" sz="1400" dirty="0" err="1">
                <a:solidFill>
                  <a:schemeClr val="bg1">
                    <a:lumMod val="50000"/>
                  </a:schemeClr>
                </a:solidFill>
              </a:rPr>
              <a:t>Padhraic</a:t>
            </a:r>
            <a:r>
              <a:rPr lang="en-US" sz="1400" dirty="0">
                <a:solidFill>
                  <a:schemeClr val="bg1">
                    <a:lumMod val="50000"/>
                  </a:schemeClr>
                </a:solidFill>
              </a:rPr>
              <a:t> Smyth, </a:t>
            </a:r>
            <a:r>
              <a:rPr lang="en-US" sz="1400" dirty="0" err="1">
                <a:solidFill>
                  <a:schemeClr val="bg1">
                    <a:lumMod val="50000"/>
                  </a:schemeClr>
                </a:solidFill>
              </a:rPr>
              <a:t>UCIrvine</a:t>
            </a:r>
            <a:endParaRPr lang="en-US" sz="1400" dirty="0">
              <a:solidFill>
                <a:schemeClr val="bg1">
                  <a:lumMod val="50000"/>
                </a:schemeClr>
              </a:solidFill>
            </a:endParaRPr>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17</a:t>
            </a:fld>
            <a:endParaRPr lang="en-US">
              <a:solidFill>
                <a:prstClr val="black">
                  <a:tint val="75000"/>
                </a:prstClr>
              </a:solidFill>
              <a:latin typeface="Calibri"/>
            </a:endParaRPr>
          </a:p>
        </p:txBody>
      </p:sp>
    </p:spTree>
    <p:extLst>
      <p:ext uri="{BB962C8B-B14F-4D97-AF65-F5344CB8AC3E}">
        <p14:creationId xmlns:p14="http://schemas.microsoft.com/office/powerpoint/2010/main" val="1087771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r>
              <a:rPr lang="en-US"/>
              <a:t>The True (simpler) Model</a:t>
            </a:r>
          </a:p>
        </p:txBody>
      </p:sp>
      <p:sp>
        <p:nvSpPr>
          <p:cNvPr id="477187" name="Line 3"/>
          <p:cNvSpPr>
            <a:spLocks noChangeShapeType="1"/>
          </p:cNvSpPr>
          <p:nvPr/>
        </p:nvSpPr>
        <p:spPr bwMode="auto">
          <a:xfrm flipV="1">
            <a:off x="3276600" y="2413000"/>
            <a:ext cx="0" cy="3124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88" name="Line 4"/>
          <p:cNvSpPr>
            <a:spLocks noChangeShapeType="1"/>
          </p:cNvSpPr>
          <p:nvPr/>
        </p:nvSpPr>
        <p:spPr bwMode="auto">
          <a:xfrm>
            <a:off x="3276600" y="5537200"/>
            <a:ext cx="6019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89" name="Oval 5"/>
          <p:cNvSpPr>
            <a:spLocks noChangeArrowheads="1"/>
          </p:cNvSpPr>
          <p:nvPr/>
        </p:nvSpPr>
        <p:spPr bwMode="auto">
          <a:xfrm>
            <a:off x="3733800" y="4622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90" name="Oval 6"/>
          <p:cNvSpPr>
            <a:spLocks noChangeArrowheads="1"/>
          </p:cNvSpPr>
          <p:nvPr/>
        </p:nvSpPr>
        <p:spPr bwMode="auto">
          <a:xfrm>
            <a:off x="4114800" y="3860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91" name="Oval 7"/>
          <p:cNvSpPr>
            <a:spLocks noChangeArrowheads="1"/>
          </p:cNvSpPr>
          <p:nvPr/>
        </p:nvSpPr>
        <p:spPr bwMode="auto">
          <a:xfrm>
            <a:off x="4724400" y="4089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92" name="Oval 8"/>
          <p:cNvSpPr>
            <a:spLocks noChangeArrowheads="1"/>
          </p:cNvSpPr>
          <p:nvPr/>
        </p:nvSpPr>
        <p:spPr bwMode="auto">
          <a:xfrm>
            <a:off x="5105400" y="355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93" name="Oval 9"/>
          <p:cNvSpPr>
            <a:spLocks noChangeArrowheads="1"/>
          </p:cNvSpPr>
          <p:nvPr/>
        </p:nvSpPr>
        <p:spPr bwMode="auto">
          <a:xfrm>
            <a:off x="5791200" y="3708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94" name="Oval 10"/>
          <p:cNvSpPr>
            <a:spLocks noChangeArrowheads="1"/>
          </p:cNvSpPr>
          <p:nvPr/>
        </p:nvSpPr>
        <p:spPr bwMode="auto">
          <a:xfrm>
            <a:off x="6553200" y="3556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95" name="Oval 11"/>
          <p:cNvSpPr>
            <a:spLocks noChangeArrowheads="1"/>
          </p:cNvSpPr>
          <p:nvPr/>
        </p:nvSpPr>
        <p:spPr bwMode="auto">
          <a:xfrm>
            <a:off x="7010400" y="2413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96" name="Oval 12"/>
          <p:cNvSpPr>
            <a:spLocks noChangeArrowheads="1"/>
          </p:cNvSpPr>
          <p:nvPr/>
        </p:nvSpPr>
        <p:spPr bwMode="auto">
          <a:xfrm>
            <a:off x="7848600" y="2641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197" name="Text Box 13"/>
          <p:cNvSpPr txBox="1">
            <a:spLocks noChangeArrowheads="1"/>
          </p:cNvSpPr>
          <p:nvPr/>
        </p:nvSpPr>
        <p:spPr bwMode="auto">
          <a:xfrm>
            <a:off x="8534400" y="5613401"/>
            <a:ext cx="344966"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a:t>X</a:t>
            </a:r>
          </a:p>
        </p:txBody>
      </p:sp>
      <p:sp>
        <p:nvSpPr>
          <p:cNvPr id="477198" name="Text Box 14"/>
          <p:cNvSpPr txBox="1">
            <a:spLocks noChangeArrowheads="1"/>
          </p:cNvSpPr>
          <p:nvPr/>
        </p:nvSpPr>
        <p:spPr bwMode="auto">
          <a:xfrm>
            <a:off x="2590800" y="2565401"/>
            <a:ext cx="335348"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400"/>
              <a:t>Y</a:t>
            </a:r>
          </a:p>
        </p:txBody>
      </p:sp>
      <p:sp>
        <p:nvSpPr>
          <p:cNvPr id="477199" name="Line 15"/>
          <p:cNvSpPr>
            <a:spLocks noChangeShapeType="1"/>
          </p:cNvSpPr>
          <p:nvPr/>
        </p:nvSpPr>
        <p:spPr bwMode="auto">
          <a:xfrm flipV="1">
            <a:off x="2743200" y="1905000"/>
            <a:ext cx="5867400" cy="3124200"/>
          </a:xfrm>
          <a:prstGeom prst="line">
            <a:avLst/>
          </a:prstGeom>
          <a:noFill/>
          <a:ln w="28575">
            <a:solidFill>
              <a:srgbClr val="FF3300"/>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7200" name="Rectangle 16"/>
          <p:cNvSpPr>
            <a:spLocks noChangeArrowheads="1"/>
          </p:cNvSpPr>
          <p:nvPr/>
        </p:nvSpPr>
        <p:spPr bwMode="auto">
          <a:xfrm>
            <a:off x="8153400" y="1447801"/>
            <a:ext cx="232410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a:latin typeface="Arial" charset="0"/>
              </a:rPr>
              <a:t>Y = a X  + b  +  noise</a:t>
            </a:r>
          </a:p>
        </p:txBody>
      </p:sp>
      <p:sp>
        <p:nvSpPr>
          <p:cNvPr id="17" name="TextBox 16"/>
          <p:cNvSpPr txBox="1"/>
          <p:nvPr/>
        </p:nvSpPr>
        <p:spPr>
          <a:xfrm>
            <a:off x="1524001" y="6550224"/>
            <a:ext cx="2635407" cy="307777"/>
          </a:xfrm>
          <a:prstGeom prst="rect">
            <a:avLst/>
          </a:prstGeom>
          <a:noFill/>
        </p:spPr>
        <p:txBody>
          <a:bodyPr wrap="none" rtlCol="0">
            <a:spAutoFit/>
          </a:bodyPr>
          <a:lstStyle/>
          <a:p>
            <a:r>
              <a:rPr lang="en-US" sz="1400" dirty="0">
                <a:solidFill>
                  <a:schemeClr val="bg1">
                    <a:lumMod val="50000"/>
                  </a:schemeClr>
                </a:solidFill>
              </a:rPr>
              <a:t>Slide by </a:t>
            </a:r>
            <a:r>
              <a:rPr lang="en-US" sz="1400" dirty="0" err="1">
                <a:solidFill>
                  <a:schemeClr val="bg1">
                    <a:lumMod val="50000"/>
                  </a:schemeClr>
                </a:solidFill>
              </a:rPr>
              <a:t>Padhraic</a:t>
            </a:r>
            <a:r>
              <a:rPr lang="en-US" sz="1400" dirty="0">
                <a:solidFill>
                  <a:schemeClr val="bg1">
                    <a:lumMod val="50000"/>
                  </a:schemeClr>
                </a:solidFill>
              </a:rPr>
              <a:t> Smyth, </a:t>
            </a:r>
            <a:r>
              <a:rPr lang="en-US" sz="1400" dirty="0" err="1">
                <a:solidFill>
                  <a:schemeClr val="bg1">
                    <a:lumMod val="50000"/>
                  </a:schemeClr>
                </a:solidFill>
              </a:rPr>
              <a:t>UCIrvine</a:t>
            </a:r>
            <a:endParaRPr lang="en-US" sz="1400" dirty="0">
              <a:solidFill>
                <a:schemeClr val="bg1">
                  <a:lumMod val="50000"/>
                </a:schemeClr>
              </a:solidFill>
            </a:endParaRPr>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18</a:t>
            </a:fld>
            <a:endParaRPr lang="en-US">
              <a:solidFill>
                <a:prstClr val="black">
                  <a:tint val="75000"/>
                </a:prstClr>
              </a:solidFill>
              <a:latin typeface="Calibri"/>
            </a:endParaRPr>
          </a:p>
        </p:txBody>
      </p:sp>
    </p:spTree>
    <p:extLst>
      <p:ext uri="{BB962C8B-B14F-4D97-AF65-F5344CB8AC3E}">
        <p14:creationId xmlns:p14="http://schemas.microsoft.com/office/powerpoint/2010/main" val="1064674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15D2390-E294-43C8-AF84-0EEAAAE97D49}"/>
              </a:ext>
            </a:extLst>
          </p:cNvPr>
          <p:cNvSpPr>
            <a:spLocks noGrp="1" noChangeArrowheads="1"/>
          </p:cNvSpPr>
          <p:nvPr>
            <p:ph type="title"/>
          </p:nvPr>
        </p:nvSpPr>
        <p:spPr>
          <a:xfrm>
            <a:off x="1981200" y="457201"/>
            <a:ext cx="8115300" cy="828675"/>
          </a:xfrm>
        </p:spPr>
        <p:txBody>
          <a:bodyPr/>
          <a:lstStyle/>
          <a:p>
            <a:r>
              <a:rPr lang="en-US" altLang="en-US"/>
              <a:t>Underfitting and Overfitting</a:t>
            </a:r>
          </a:p>
        </p:txBody>
      </p:sp>
      <p:pic>
        <p:nvPicPr>
          <p:cNvPr id="21507" name="Picture 3">
            <a:extLst>
              <a:ext uri="{FF2B5EF4-FFF2-40B4-BE49-F238E27FC236}">
                <a16:creationId xmlns:a16="http://schemas.microsoft.com/office/drawing/2014/main" id="{83132885-ADDB-4700-A0F8-B0EE5CBFCA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066800"/>
            <a:ext cx="6096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1508" name="Line 4">
            <a:extLst>
              <a:ext uri="{FF2B5EF4-FFF2-40B4-BE49-F238E27FC236}">
                <a16:creationId xmlns:a16="http://schemas.microsoft.com/office/drawing/2014/main" id="{F4C36E00-F720-4AAB-9DFB-B09CF45A15FF}"/>
              </a:ext>
            </a:extLst>
          </p:cNvPr>
          <p:cNvSpPr>
            <a:spLocks noChangeShapeType="1"/>
          </p:cNvSpPr>
          <p:nvPr/>
        </p:nvSpPr>
        <p:spPr bwMode="auto">
          <a:xfrm>
            <a:off x="5791200" y="1219200"/>
            <a:ext cx="0" cy="4114800"/>
          </a:xfrm>
          <a:prstGeom prst="line">
            <a:avLst/>
          </a:prstGeom>
          <a:noFill/>
          <a:ln w="25400">
            <a:solidFill>
              <a:srgbClr val="8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1509" name="Text Box 5">
            <a:extLst>
              <a:ext uri="{FF2B5EF4-FFF2-40B4-BE49-F238E27FC236}">
                <a16:creationId xmlns:a16="http://schemas.microsoft.com/office/drawing/2014/main" id="{9AF3F68C-99D4-4496-AB8F-76C42D9E001A}"/>
              </a:ext>
            </a:extLst>
          </p:cNvPr>
          <p:cNvSpPr txBox="1">
            <a:spLocks noChangeArrowheads="1"/>
          </p:cNvSpPr>
          <p:nvPr/>
        </p:nvSpPr>
        <p:spPr bwMode="auto">
          <a:xfrm>
            <a:off x="5867400" y="1447801"/>
            <a:ext cx="160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3200">
                <a:solidFill>
                  <a:schemeClr val="tx1"/>
                </a:solidFill>
                <a:latin typeface="Palatino Linotype" panose="02040502050505030304" pitchFamily="18" charset="0"/>
              </a:defRPr>
            </a:lvl1pPr>
            <a:lvl2pPr marL="742950" indent="-285750" eaLnBrk="0" hangingPunct="0">
              <a:defRPr sz="3200">
                <a:solidFill>
                  <a:schemeClr val="tx1"/>
                </a:solidFill>
                <a:latin typeface="Palatino Linotype" panose="02040502050505030304" pitchFamily="18" charset="0"/>
              </a:defRPr>
            </a:lvl2pPr>
            <a:lvl3pPr marL="1143000" indent="-228600" eaLnBrk="0" hangingPunct="0">
              <a:defRPr sz="3200">
                <a:solidFill>
                  <a:schemeClr val="tx1"/>
                </a:solidFill>
                <a:latin typeface="Palatino Linotype" panose="02040502050505030304" pitchFamily="18" charset="0"/>
              </a:defRPr>
            </a:lvl3pPr>
            <a:lvl4pPr marL="1600200" indent="-228600" eaLnBrk="0" hangingPunct="0">
              <a:defRPr sz="3200">
                <a:solidFill>
                  <a:schemeClr val="tx1"/>
                </a:solidFill>
                <a:latin typeface="Palatino Linotype" panose="02040502050505030304" pitchFamily="18" charset="0"/>
              </a:defRPr>
            </a:lvl4pPr>
            <a:lvl5pPr marL="2057400" indent="-228600" eaLnBrk="0" hangingPunct="0">
              <a:defRPr sz="3200">
                <a:solidFill>
                  <a:schemeClr val="tx1"/>
                </a:solidFill>
                <a:latin typeface="Palatino Linotype" panose="02040502050505030304" pitchFamily="18" charset="0"/>
              </a:defRPr>
            </a:lvl5pPr>
            <a:lvl6pPr marL="2514600" indent="-228600" eaLnBrk="0" fontAlgn="base" hangingPunct="0">
              <a:spcBef>
                <a:spcPct val="0"/>
              </a:spcBef>
              <a:spcAft>
                <a:spcPct val="0"/>
              </a:spcAft>
              <a:defRPr sz="3200">
                <a:solidFill>
                  <a:schemeClr val="tx1"/>
                </a:solidFill>
                <a:latin typeface="Palatino Linotype" panose="02040502050505030304" pitchFamily="18" charset="0"/>
              </a:defRPr>
            </a:lvl6pPr>
            <a:lvl7pPr marL="2971800" indent="-228600" eaLnBrk="0" fontAlgn="base" hangingPunct="0">
              <a:spcBef>
                <a:spcPct val="0"/>
              </a:spcBef>
              <a:spcAft>
                <a:spcPct val="0"/>
              </a:spcAft>
              <a:defRPr sz="3200">
                <a:solidFill>
                  <a:schemeClr val="tx1"/>
                </a:solidFill>
                <a:latin typeface="Palatino Linotype" panose="02040502050505030304" pitchFamily="18" charset="0"/>
              </a:defRPr>
            </a:lvl7pPr>
            <a:lvl8pPr marL="3429000" indent="-228600" eaLnBrk="0" fontAlgn="base" hangingPunct="0">
              <a:spcBef>
                <a:spcPct val="0"/>
              </a:spcBef>
              <a:spcAft>
                <a:spcPct val="0"/>
              </a:spcAft>
              <a:defRPr sz="3200">
                <a:solidFill>
                  <a:schemeClr val="tx1"/>
                </a:solidFill>
                <a:latin typeface="Palatino Linotype" panose="02040502050505030304" pitchFamily="18" charset="0"/>
              </a:defRPr>
            </a:lvl8pPr>
            <a:lvl9pPr marL="3886200" indent="-228600" eaLnBrk="0" fontAlgn="base" hangingPunct="0">
              <a:spcBef>
                <a:spcPct val="0"/>
              </a:spcBef>
              <a:spcAft>
                <a:spcPct val="0"/>
              </a:spcAft>
              <a:defRPr sz="3200">
                <a:solidFill>
                  <a:schemeClr val="tx1"/>
                </a:solidFill>
                <a:latin typeface="Palatino Linotype" panose="02040502050505030304" pitchFamily="18" charset="0"/>
              </a:defRPr>
            </a:lvl9pPr>
          </a:lstStyle>
          <a:p>
            <a:pPr eaLnBrk="1" hangingPunct="1">
              <a:spcBef>
                <a:spcPct val="50000"/>
              </a:spcBef>
            </a:pPr>
            <a:r>
              <a:rPr lang="en-US" altLang="en-US" sz="1800"/>
              <a:t>Overfitting</a:t>
            </a:r>
            <a:endParaRPr lang="en-US" altLang="en-US" sz="1800">
              <a:sym typeface="Symbol" panose="05050102010706020507" pitchFamily="18" charset="2"/>
            </a:endParaRPr>
          </a:p>
        </p:txBody>
      </p:sp>
      <p:sp>
        <p:nvSpPr>
          <p:cNvPr id="21510" name="Text Box 6">
            <a:extLst>
              <a:ext uri="{FF2B5EF4-FFF2-40B4-BE49-F238E27FC236}">
                <a16:creationId xmlns:a16="http://schemas.microsoft.com/office/drawing/2014/main" id="{87C6D234-25A3-4043-8728-310D40E5E998}"/>
              </a:ext>
            </a:extLst>
          </p:cNvPr>
          <p:cNvSpPr txBox="1">
            <a:spLocks noChangeArrowheads="1"/>
          </p:cNvSpPr>
          <p:nvPr/>
        </p:nvSpPr>
        <p:spPr bwMode="auto">
          <a:xfrm>
            <a:off x="1935815" y="5726905"/>
            <a:ext cx="84582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3200">
                <a:solidFill>
                  <a:schemeClr val="tx1"/>
                </a:solidFill>
                <a:latin typeface="Palatino Linotype" panose="02040502050505030304" pitchFamily="18" charset="0"/>
              </a:defRPr>
            </a:lvl1pPr>
            <a:lvl2pPr marL="742950" indent="-285750" eaLnBrk="0" hangingPunct="0">
              <a:defRPr sz="3200">
                <a:solidFill>
                  <a:schemeClr val="tx1"/>
                </a:solidFill>
                <a:latin typeface="Palatino Linotype" panose="02040502050505030304" pitchFamily="18" charset="0"/>
              </a:defRPr>
            </a:lvl2pPr>
            <a:lvl3pPr marL="1143000" indent="-228600" eaLnBrk="0" hangingPunct="0">
              <a:defRPr sz="3200">
                <a:solidFill>
                  <a:schemeClr val="tx1"/>
                </a:solidFill>
                <a:latin typeface="Palatino Linotype" panose="02040502050505030304" pitchFamily="18" charset="0"/>
              </a:defRPr>
            </a:lvl3pPr>
            <a:lvl4pPr marL="1600200" indent="-228600" eaLnBrk="0" hangingPunct="0">
              <a:defRPr sz="3200">
                <a:solidFill>
                  <a:schemeClr val="tx1"/>
                </a:solidFill>
                <a:latin typeface="Palatino Linotype" panose="02040502050505030304" pitchFamily="18" charset="0"/>
              </a:defRPr>
            </a:lvl4pPr>
            <a:lvl5pPr marL="2057400" indent="-228600" eaLnBrk="0" hangingPunct="0">
              <a:defRPr sz="3200">
                <a:solidFill>
                  <a:schemeClr val="tx1"/>
                </a:solidFill>
                <a:latin typeface="Palatino Linotype" panose="02040502050505030304" pitchFamily="18" charset="0"/>
              </a:defRPr>
            </a:lvl5pPr>
            <a:lvl6pPr marL="2514600" indent="-228600" eaLnBrk="0" fontAlgn="base" hangingPunct="0">
              <a:spcBef>
                <a:spcPct val="0"/>
              </a:spcBef>
              <a:spcAft>
                <a:spcPct val="0"/>
              </a:spcAft>
              <a:defRPr sz="3200">
                <a:solidFill>
                  <a:schemeClr val="tx1"/>
                </a:solidFill>
                <a:latin typeface="Palatino Linotype" panose="02040502050505030304" pitchFamily="18" charset="0"/>
              </a:defRPr>
            </a:lvl6pPr>
            <a:lvl7pPr marL="2971800" indent="-228600" eaLnBrk="0" fontAlgn="base" hangingPunct="0">
              <a:spcBef>
                <a:spcPct val="0"/>
              </a:spcBef>
              <a:spcAft>
                <a:spcPct val="0"/>
              </a:spcAft>
              <a:defRPr sz="3200">
                <a:solidFill>
                  <a:schemeClr val="tx1"/>
                </a:solidFill>
                <a:latin typeface="Palatino Linotype" panose="02040502050505030304" pitchFamily="18" charset="0"/>
              </a:defRPr>
            </a:lvl7pPr>
            <a:lvl8pPr marL="3429000" indent="-228600" eaLnBrk="0" fontAlgn="base" hangingPunct="0">
              <a:spcBef>
                <a:spcPct val="0"/>
              </a:spcBef>
              <a:spcAft>
                <a:spcPct val="0"/>
              </a:spcAft>
              <a:defRPr sz="3200">
                <a:solidFill>
                  <a:schemeClr val="tx1"/>
                </a:solidFill>
                <a:latin typeface="Palatino Linotype" panose="02040502050505030304" pitchFamily="18" charset="0"/>
              </a:defRPr>
            </a:lvl8pPr>
            <a:lvl9pPr marL="3886200" indent="-228600" eaLnBrk="0" fontAlgn="base" hangingPunct="0">
              <a:spcBef>
                <a:spcPct val="0"/>
              </a:spcBef>
              <a:spcAft>
                <a:spcPct val="0"/>
              </a:spcAft>
              <a:defRPr sz="3200">
                <a:solidFill>
                  <a:schemeClr val="tx1"/>
                </a:solidFill>
                <a:latin typeface="Palatino Linotype" panose="02040502050505030304" pitchFamily="18" charset="0"/>
              </a:defRPr>
            </a:lvl9pPr>
          </a:lstStyle>
          <a:p>
            <a:pPr eaLnBrk="1" hangingPunct="1">
              <a:spcBef>
                <a:spcPct val="50000"/>
              </a:spcBef>
            </a:pPr>
            <a:r>
              <a:rPr lang="en-US" altLang="en-US" sz="1800" dirty="0"/>
              <a:t>Underfitting: when model is too simple, both training and test errors are large</a:t>
            </a:r>
          </a:p>
          <a:p>
            <a:pPr eaLnBrk="1" hangingPunct="1">
              <a:spcBef>
                <a:spcPct val="50000"/>
              </a:spcBef>
            </a:pPr>
            <a:endParaRPr lang="en-US" altLang="en-US" sz="1800" dirty="0"/>
          </a:p>
          <a:p>
            <a:pPr eaLnBrk="1" hangingPunct="1">
              <a:spcBef>
                <a:spcPct val="50000"/>
              </a:spcBef>
            </a:pPr>
            <a:endParaRPr lang="en-US" altLang="en-US" sz="1800" dirty="0"/>
          </a:p>
          <a:p>
            <a:pPr eaLnBrk="1" hangingPunct="1">
              <a:spcBef>
                <a:spcPct val="50000"/>
              </a:spcBef>
            </a:pPr>
            <a:r>
              <a:rPr lang="en-US" altLang="en-US" sz="1800" dirty="0"/>
              <a:t> </a:t>
            </a:r>
            <a:endParaRPr lang="en-US" altLang="en-US" sz="1800" dirty="0">
              <a:sym typeface="Symbol" panose="05050102010706020507" pitchFamily="18" charset="2"/>
            </a:endParaRPr>
          </a:p>
        </p:txBody>
      </p:sp>
      <p:sp>
        <p:nvSpPr>
          <p:cNvPr id="21511" name="Text Box 7">
            <a:extLst>
              <a:ext uri="{FF2B5EF4-FFF2-40B4-BE49-F238E27FC236}">
                <a16:creationId xmlns:a16="http://schemas.microsoft.com/office/drawing/2014/main" id="{1F94C6F0-83B3-47F1-97EC-BE459D50E513}"/>
              </a:ext>
            </a:extLst>
          </p:cNvPr>
          <p:cNvSpPr txBox="1">
            <a:spLocks noChangeArrowheads="1"/>
          </p:cNvSpPr>
          <p:nvPr/>
        </p:nvSpPr>
        <p:spPr bwMode="auto">
          <a:xfrm>
            <a:off x="8061325" y="2511425"/>
            <a:ext cx="2332690"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3200">
                <a:solidFill>
                  <a:schemeClr val="tx1"/>
                </a:solidFill>
                <a:latin typeface="Palatino Linotype" panose="02040502050505030304" pitchFamily="18" charset="0"/>
              </a:defRPr>
            </a:lvl1pPr>
            <a:lvl2pPr marL="742950" indent="-285750" eaLnBrk="0" hangingPunct="0">
              <a:defRPr sz="3200">
                <a:solidFill>
                  <a:schemeClr val="tx1"/>
                </a:solidFill>
                <a:latin typeface="Palatino Linotype" panose="02040502050505030304" pitchFamily="18" charset="0"/>
              </a:defRPr>
            </a:lvl2pPr>
            <a:lvl3pPr marL="1143000" indent="-228600" eaLnBrk="0" hangingPunct="0">
              <a:defRPr sz="3200">
                <a:solidFill>
                  <a:schemeClr val="tx1"/>
                </a:solidFill>
                <a:latin typeface="Palatino Linotype" panose="02040502050505030304" pitchFamily="18" charset="0"/>
              </a:defRPr>
            </a:lvl3pPr>
            <a:lvl4pPr marL="1600200" indent="-228600" eaLnBrk="0" hangingPunct="0">
              <a:defRPr sz="3200">
                <a:solidFill>
                  <a:schemeClr val="tx1"/>
                </a:solidFill>
                <a:latin typeface="Palatino Linotype" panose="02040502050505030304" pitchFamily="18" charset="0"/>
              </a:defRPr>
            </a:lvl4pPr>
            <a:lvl5pPr marL="2057400" indent="-228600" eaLnBrk="0" hangingPunct="0">
              <a:defRPr sz="3200">
                <a:solidFill>
                  <a:schemeClr val="tx1"/>
                </a:solidFill>
                <a:latin typeface="Palatino Linotype" panose="02040502050505030304" pitchFamily="18" charset="0"/>
              </a:defRPr>
            </a:lvl5pPr>
            <a:lvl6pPr marL="2514600" indent="-228600" eaLnBrk="0" fontAlgn="base" hangingPunct="0">
              <a:spcBef>
                <a:spcPct val="0"/>
              </a:spcBef>
              <a:spcAft>
                <a:spcPct val="0"/>
              </a:spcAft>
              <a:defRPr sz="3200">
                <a:solidFill>
                  <a:schemeClr val="tx1"/>
                </a:solidFill>
                <a:latin typeface="Palatino Linotype" panose="02040502050505030304" pitchFamily="18" charset="0"/>
              </a:defRPr>
            </a:lvl6pPr>
            <a:lvl7pPr marL="2971800" indent="-228600" eaLnBrk="0" fontAlgn="base" hangingPunct="0">
              <a:spcBef>
                <a:spcPct val="0"/>
              </a:spcBef>
              <a:spcAft>
                <a:spcPct val="0"/>
              </a:spcAft>
              <a:defRPr sz="3200">
                <a:solidFill>
                  <a:schemeClr val="tx1"/>
                </a:solidFill>
                <a:latin typeface="Palatino Linotype" panose="02040502050505030304" pitchFamily="18" charset="0"/>
              </a:defRPr>
            </a:lvl7pPr>
            <a:lvl8pPr marL="3429000" indent="-228600" eaLnBrk="0" fontAlgn="base" hangingPunct="0">
              <a:spcBef>
                <a:spcPct val="0"/>
              </a:spcBef>
              <a:spcAft>
                <a:spcPct val="0"/>
              </a:spcAft>
              <a:defRPr sz="3200">
                <a:solidFill>
                  <a:schemeClr val="tx1"/>
                </a:solidFill>
                <a:latin typeface="Palatino Linotype" panose="02040502050505030304" pitchFamily="18" charset="0"/>
              </a:defRPr>
            </a:lvl8pPr>
            <a:lvl9pPr marL="3886200" indent="-228600" eaLnBrk="0" fontAlgn="base" hangingPunct="0">
              <a:spcBef>
                <a:spcPct val="0"/>
              </a:spcBef>
              <a:spcAft>
                <a:spcPct val="0"/>
              </a:spcAft>
              <a:defRPr sz="3200">
                <a:solidFill>
                  <a:schemeClr val="tx1"/>
                </a:solidFill>
                <a:latin typeface="Palatino Linotype" panose="02040502050505030304" pitchFamily="18" charset="0"/>
              </a:defRPr>
            </a:lvl9pPr>
          </a:lstStyle>
          <a:p>
            <a:pPr eaLnBrk="1" hangingPunct="1"/>
            <a:r>
              <a:rPr lang="en-US" altLang="en-US" sz="1500" dirty="0"/>
              <a:t>Complexity of a Decision</a:t>
            </a:r>
          </a:p>
          <a:p>
            <a:pPr eaLnBrk="1" hangingPunct="1"/>
            <a:r>
              <a:rPr lang="en-US" altLang="en-US" sz="1500" dirty="0"/>
              <a:t>Tree := number of nodes </a:t>
            </a:r>
          </a:p>
          <a:p>
            <a:pPr eaLnBrk="1" hangingPunct="1"/>
            <a:r>
              <a:rPr lang="en-US" altLang="en-US" sz="1500" dirty="0"/>
              <a:t>It uses</a:t>
            </a:r>
          </a:p>
        </p:txBody>
      </p:sp>
      <p:sp>
        <p:nvSpPr>
          <p:cNvPr id="21512" name="Text Box 9">
            <a:extLst>
              <a:ext uri="{FF2B5EF4-FFF2-40B4-BE49-F238E27FC236}">
                <a16:creationId xmlns:a16="http://schemas.microsoft.com/office/drawing/2014/main" id="{DD32E1DE-7997-43B4-930D-524BB8171349}"/>
              </a:ext>
            </a:extLst>
          </p:cNvPr>
          <p:cNvSpPr txBox="1">
            <a:spLocks noChangeArrowheads="1"/>
          </p:cNvSpPr>
          <p:nvPr/>
        </p:nvSpPr>
        <p:spPr bwMode="auto">
          <a:xfrm>
            <a:off x="2955925" y="1408113"/>
            <a:ext cx="1479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3200">
                <a:solidFill>
                  <a:schemeClr val="tx1"/>
                </a:solidFill>
                <a:latin typeface="Palatino Linotype" panose="02040502050505030304" pitchFamily="18" charset="0"/>
              </a:defRPr>
            </a:lvl1pPr>
            <a:lvl2pPr marL="742950" indent="-285750" eaLnBrk="0" hangingPunct="0">
              <a:defRPr sz="3200">
                <a:solidFill>
                  <a:schemeClr val="tx1"/>
                </a:solidFill>
                <a:latin typeface="Palatino Linotype" panose="02040502050505030304" pitchFamily="18" charset="0"/>
              </a:defRPr>
            </a:lvl2pPr>
            <a:lvl3pPr marL="1143000" indent="-228600" eaLnBrk="0" hangingPunct="0">
              <a:defRPr sz="3200">
                <a:solidFill>
                  <a:schemeClr val="tx1"/>
                </a:solidFill>
                <a:latin typeface="Palatino Linotype" panose="02040502050505030304" pitchFamily="18" charset="0"/>
              </a:defRPr>
            </a:lvl3pPr>
            <a:lvl4pPr marL="1600200" indent="-228600" eaLnBrk="0" hangingPunct="0">
              <a:defRPr sz="3200">
                <a:solidFill>
                  <a:schemeClr val="tx1"/>
                </a:solidFill>
                <a:latin typeface="Palatino Linotype" panose="02040502050505030304" pitchFamily="18" charset="0"/>
              </a:defRPr>
            </a:lvl4pPr>
            <a:lvl5pPr marL="2057400" indent="-228600" eaLnBrk="0" hangingPunct="0">
              <a:defRPr sz="3200">
                <a:solidFill>
                  <a:schemeClr val="tx1"/>
                </a:solidFill>
                <a:latin typeface="Palatino Linotype" panose="02040502050505030304" pitchFamily="18" charset="0"/>
              </a:defRPr>
            </a:lvl5pPr>
            <a:lvl6pPr marL="2514600" indent="-228600" eaLnBrk="0" fontAlgn="base" hangingPunct="0">
              <a:spcBef>
                <a:spcPct val="0"/>
              </a:spcBef>
              <a:spcAft>
                <a:spcPct val="0"/>
              </a:spcAft>
              <a:defRPr sz="3200">
                <a:solidFill>
                  <a:schemeClr val="tx1"/>
                </a:solidFill>
                <a:latin typeface="Palatino Linotype" panose="02040502050505030304" pitchFamily="18" charset="0"/>
              </a:defRPr>
            </a:lvl6pPr>
            <a:lvl7pPr marL="2971800" indent="-228600" eaLnBrk="0" fontAlgn="base" hangingPunct="0">
              <a:spcBef>
                <a:spcPct val="0"/>
              </a:spcBef>
              <a:spcAft>
                <a:spcPct val="0"/>
              </a:spcAft>
              <a:defRPr sz="3200">
                <a:solidFill>
                  <a:schemeClr val="tx1"/>
                </a:solidFill>
                <a:latin typeface="Palatino Linotype" panose="02040502050505030304" pitchFamily="18" charset="0"/>
              </a:defRPr>
            </a:lvl7pPr>
            <a:lvl8pPr marL="3429000" indent="-228600" eaLnBrk="0" fontAlgn="base" hangingPunct="0">
              <a:spcBef>
                <a:spcPct val="0"/>
              </a:spcBef>
              <a:spcAft>
                <a:spcPct val="0"/>
              </a:spcAft>
              <a:defRPr sz="3200">
                <a:solidFill>
                  <a:schemeClr val="tx1"/>
                </a:solidFill>
                <a:latin typeface="Palatino Linotype" panose="02040502050505030304" pitchFamily="18" charset="0"/>
              </a:defRPr>
            </a:lvl8pPr>
            <a:lvl9pPr marL="3886200" indent="-228600" eaLnBrk="0" fontAlgn="base" hangingPunct="0">
              <a:spcBef>
                <a:spcPct val="0"/>
              </a:spcBef>
              <a:spcAft>
                <a:spcPct val="0"/>
              </a:spcAft>
              <a:defRPr sz="3200">
                <a:solidFill>
                  <a:schemeClr val="tx1"/>
                </a:solidFill>
                <a:latin typeface="Palatino Linotype" panose="02040502050505030304" pitchFamily="18" charset="0"/>
              </a:defRPr>
            </a:lvl9pPr>
          </a:lstStyle>
          <a:p>
            <a:pPr eaLnBrk="1" hangingPunct="1"/>
            <a:r>
              <a:rPr lang="en-US" altLang="en-US" sz="1800"/>
              <a:t>Underfitting</a:t>
            </a:r>
          </a:p>
        </p:txBody>
      </p:sp>
      <p:sp>
        <p:nvSpPr>
          <p:cNvPr id="21513" name="Line 10">
            <a:extLst>
              <a:ext uri="{FF2B5EF4-FFF2-40B4-BE49-F238E27FC236}">
                <a16:creationId xmlns:a16="http://schemas.microsoft.com/office/drawing/2014/main" id="{61B34321-075D-4098-8E5A-7BEE5FD89A22}"/>
              </a:ext>
            </a:extLst>
          </p:cNvPr>
          <p:cNvSpPr>
            <a:spLocks noChangeShapeType="1"/>
          </p:cNvSpPr>
          <p:nvPr/>
        </p:nvSpPr>
        <p:spPr bwMode="auto">
          <a:xfrm>
            <a:off x="6400800" y="5486400"/>
            <a:ext cx="15240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514" name="Text Box 11">
            <a:extLst>
              <a:ext uri="{FF2B5EF4-FFF2-40B4-BE49-F238E27FC236}">
                <a16:creationId xmlns:a16="http://schemas.microsoft.com/office/drawing/2014/main" id="{6DCBDF05-6311-4BC5-B984-E5D81A52933D}"/>
              </a:ext>
            </a:extLst>
          </p:cNvPr>
          <p:cNvSpPr txBox="1">
            <a:spLocks noChangeArrowheads="1"/>
          </p:cNvSpPr>
          <p:nvPr/>
        </p:nvSpPr>
        <p:spPr bwMode="auto">
          <a:xfrm>
            <a:off x="5453063" y="5429250"/>
            <a:ext cx="36814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3200">
                <a:solidFill>
                  <a:schemeClr val="tx1"/>
                </a:solidFill>
                <a:latin typeface="Palatino Linotype" panose="02040502050505030304" pitchFamily="18" charset="0"/>
              </a:defRPr>
            </a:lvl1pPr>
            <a:lvl2pPr marL="742950" indent="-285750" eaLnBrk="0" hangingPunct="0">
              <a:defRPr sz="3200">
                <a:solidFill>
                  <a:schemeClr val="tx1"/>
                </a:solidFill>
                <a:latin typeface="Palatino Linotype" panose="02040502050505030304" pitchFamily="18" charset="0"/>
              </a:defRPr>
            </a:lvl2pPr>
            <a:lvl3pPr marL="1143000" indent="-228600" eaLnBrk="0" hangingPunct="0">
              <a:defRPr sz="3200">
                <a:solidFill>
                  <a:schemeClr val="tx1"/>
                </a:solidFill>
                <a:latin typeface="Palatino Linotype" panose="02040502050505030304" pitchFamily="18" charset="0"/>
              </a:defRPr>
            </a:lvl3pPr>
            <a:lvl4pPr marL="1600200" indent="-228600" eaLnBrk="0" hangingPunct="0">
              <a:defRPr sz="3200">
                <a:solidFill>
                  <a:schemeClr val="tx1"/>
                </a:solidFill>
                <a:latin typeface="Palatino Linotype" panose="02040502050505030304" pitchFamily="18" charset="0"/>
              </a:defRPr>
            </a:lvl4pPr>
            <a:lvl5pPr marL="2057400" indent="-228600" eaLnBrk="0" hangingPunct="0">
              <a:defRPr sz="3200">
                <a:solidFill>
                  <a:schemeClr val="tx1"/>
                </a:solidFill>
                <a:latin typeface="Palatino Linotype" panose="02040502050505030304" pitchFamily="18" charset="0"/>
              </a:defRPr>
            </a:lvl5pPr>
            <a:lvl6pPr marL="2514600" indent="-228600" eaLnBrk="0" fontAlgn="base" hangingPunct="0">
              <a:spcBef>
                <a:spcPct val="0"/>
              </a:spcBef>
              <a:spcAft>
                <a:spcPct val="0"/>
              </a:spcAft>
              <a:defRPr sz="3200">
                <a:solidFill>
                  <a:schemeClr val="tx1"/>
                </a:solidFill>
                <a:latin typeface="Palatino Linotype" panose="02040502050505030304" pitchFamily="18" charset="0"/>
              </a:defRPr>
            </a:lvl6pPr>
            <a:lvl7pPr marL="2971800" indent="-228600" eaLnBrk="0" fontAlgn="base" hangingPunct="0">
              <a:spcBef>
                <a:spcPct val="0"/>
              </a:spcBef>
              <a:spcAft>
                <a:spcPct val="0"/>
              </a:spcAft>
              <a:defRPr sz="3200">
                <a:solidFill>
                  <a:schemeClr val="tx1"/>
                </a:solidFill>
                <a:latin typeface="Palatino Linotype" panose="02040502050505030304" pitchFamily="18" charset="0"/>
              </a:defRPr>
            </a:lvl7pPr>
            <a:lvl8pPr marL="3429000" indent="-228600" eaLnBrk="0" fontAlgn="base" hangingPunct="0">
              <a:spcBef>
                <a:spcPct val="0"/>
              </a:spcBef>
              <a:spcAft>
                <a:spcPct val="0"/>
              </a:spcAft>
              <a:defRPr sz="3200">
                <a:solidFill>
                  <a:schemeClr val="tx1"/>
                </a:solidFill>
                <a:latin typeface="Palatino Linotype" panose="02040502050505030304" pitchFamily="18" charset="0"/>
              </a:defRPr>
            </a:lvl8pPr>
            <a:lvl9pPr marL="3886200" indent="-228600" eaLnBrk="0" fontAlgn="base" hangingPunct="0">
              <a:spcBef>
                <a:spcPct val="0"/>
              </a:spcBef>
              <a:spcAft>
                <a:spcPct val="0"/>
              </a:spcAft>
              <a:defRPr sz="3200">
                <a:solidFill>
                  <a:schemeClr val="tx1"/>
                </a:solidFill>
                <a:latin typeface="Palatino Linotype" panose="02040502050505030304" pitchFamily="18" charset="0"/>
              </a:defRPr>
            </a:lvl9pPr>
          </a:lstStyle>
          <a:p>
            <a:pPr eaLnBrk="1" hangingPunct="1"/>
            <a:r>
              <a:rPr lang="en-US" altLang="en-US" sz="2000">
                <a:solidFill>
                  <a:schemeClr val="hlink"/>
                </a:solidFill>
              </a:rPr>
              <a:t>Complexity of the Used Model</a:t>
            </a:r>
          </a:p>
        </p:txBody>
      </p:sp>
      <p:sp>
        <p:nvSpPr>
          <p:cNvPr id="21515" name="Rectangle 11">
            <a:extLst>
              <a:ext uri="{FF2B5EF4-FFF2-40B4-BE49-F238E27FC236}">
                <a16:creationId xmlns:a16="http://schemas.microsoft.com/office/drawing/2014/main" id="{E85E21E5-17D6-4027-880F-C28701C43A40}"/>
              </a:ext>
            </a:extLst>
          </p:cNvPr>
          <p:cNvSpPr>
            <a:spLocks noChangeArrowheads="1"/>
          </p:cNvSpPr>
          <p:nvPr/>
        </p:nvSpPr>
        <p:spPr bwMode="auto">
          <a:xfrm>
            <a:off x="1935815" y="6052865"/>
            <a:ext cx="8458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Palatino Linotype" panose="02040502050505030304" pitchFamily="18" charset="0"/>
              </a:defRPr>
            </a:lvl1pPr>
            <a:lvl2pPr marL="742950" indent="-285750" eaLnBrk="0" hangingPunct="0">
              <a:defRPr sz="3200">
                <a:solidFill>
                  <a:schemeClr val="tx1"/>
                </a:solidFill>
                <a:latin typeface="Palatino Linotype" panose="02040502050505030304" pitchFamily="18" charset="0"/>
              </a:defRPr>
            </a:lvl2pPr>
            <a:lvl3pPr marL="1143000" indent="-228600" eaLnBrk="0" hangingPunct="0">
              <a:defRPr sz="3200">
                <a:solidFill>
                  <a:schemeClr val="tx1"/>
                </a:solidFill>
                <a:latin typeface="Palatino Linotype" panose="02040502050505030304" pitchFamily="18" charset="0"/>
              </a:defRPr>
            </a:lvl3pPr>
            <a:lvl4pPr marL="1600200" indent="-228600" eaLnBrk="0" hangingPunct="0">
              <a:defRPr sz="3200">
                <a:solidFill>
                  <a:schemeClr val="tx1"/>
                </a:solidFill>
                <a:latin typeface="Palatino Linotype" panose="02040502050505030304" pitchFamily="18" charset="0"/>
              </a:defRPr>
            </a:lvl4pPr>
            <a:lvl5pPr marL="2057400" indent="-228600" eaLnBrk="0" hangingPunct="0">
              <a:defRPr sz="3200">
                <a:solidFill>
                  <a:schemeClr val="tx1"/>
                </a:solidFill>
                <a:latin typeface="Palatino Linotype" panose="02040502050505030304" pitchFamily="18" charset="0"/>
              </a:defRPr>
            </a:lvl5pPr>
            <a:lvl6pPr marL="2514600" indent="-228600" eaLnBrk="0" fontAlgn="base" hangingPunct="0">
              <a:spcBef>
                <a:spcPct val="0"/>
              </a:spcBef>
              <a:spcAft>
                <a:spcPct val="0"/>
              </a:spcAft>
              <a:defRPr sz="3200">
                <a:solidFill>
                  <a:schemeClr val="tx1"/>
                </a:solidFill>
                <a:latin typeface="Palatino Linotype" panose="02040502050505030304" pitchFamily="18" charset="0"/>
              </a:defRPr>
            </a:lvl6pPr>
            <a:lvl7pPr marL="2971800" indent="-228600" eaLnBrk="0" fontAlgn="base" hangingPunct="0">
              <a:spcBef>
                <a:spcPct val="0"/>
              </a:spcBef>
              <a:spcAft>
                <a:spcPct val="0"/>
              </a:spcAft>
              <a:defRPr sz="3200">
                <a:solidFill>
                  <a:schemeClr val="tx1"/>
                </a:solidFill>
                <a:latin typeface="Palatino Linotype" panose="02040502050505030304" pitchFamily="18" charset="0"/>
              </a:defRPr>
            </a:lvl7pPr>
            <a:lvl8pPr marL="3429000" indent="-228600" eaLnBrk="0" fontAlgn="base" hangingPunct="0">
              <a:spcBef>
                <a:spcPct val="0"/>
              </a:spcBef>
              <a:spcAft>
                <a:spcPct val="0"/>
              </a:spcAft>
              <a:defRPr sz="3200">
                <a:solidFill>
                  <a:schemeClr val="tx1"/>
                </a:solidFill>
                <a:latin typeface="Palatino Linotype" panose="02040502050505030304" pitchFamily="18" charset="0"/>
              </a:defRPr>
            </a:lvl8pPr>
            <a:lvl9pPr marL="3886200" indent="-228600" eaLnBrk="0" fontAlgn="base" hangingPunct="0">
              <a:spcBef>
                <a:spcPct val="0"/>
              </a:spcBef>
              <a:spcAft>
                <a:spcPct val="0"/>
              </a:spcAft>
              <a:defRPr sz="3200">
                <a:solidFill>
                  <a:schemeClr val="tx1"/>
                </a:solidFill>
                <a:latin typeface="Palatino Linotype" panose="02040502050505030304" pitchFamily="18" charset="0"/>
              </a:defRPr>
            </a:lvl9pPr>
          </a:lstStyle>
          <a:p>
            <a:pPr eaLnBrk="1" hangingPunct="1">
              <a:spcBef>
                <a:spcPct val="50000"/>
              </a:spcBef>
            </a:pPr>
            <a:r>
              <a:rPr lang="en-US" altLang="en-US" sz="1800" dirty="0"/>
              <a:t>Overfitting: when model is too complex and test errors are large although training errors are small.</a:t>
            </a:r>
          </a:p>
        </p:txBody>
      </p:sp>
      <p:sp>
        <p:nvSpPr>
          <p:cNvPr id="2" name="TextBox 1">
            <a:extLst>
              <a:ext uri="{FF2B5EF4-FFF2-40B4-BE49-F238E27FC236}">
                <a16:creationId xmlns:a16="http://schemas.microsoft.com/office/drawing/2014/main" id="{DD934AFD-C1F8-44C8-9982-B01C2754F593}"/>
              </a:ext>
            </a:extLst>
          </p:cNvPr>
          <p:cNvSpPr txBox="1"/>
          <p:nvPr/>
        </p:nvSpPr>
        <p:spPr>
          <a:xfrm>
            <a:off x="0" y="6559370"/>
            <a:ext cx="3671887" cy="246221"/>
          </a:xfrm>
          <a:prstGeom prst="rect">
            <a:avLst/>
          </a:prstGeom>
          <a:noFill/>
        </p:spPr>
        <p:txBody>
          <a:bodyPr wrap="square" rtlCol="0">
            <a:spAutoFit/>
          </a:bodyPr>
          <a:lstStyle/>
          <a:p>
            <a:r>
              <a:rPr lang="en-US" sz="1000" dirty="0"/>
              <a:t>Christopher Erick: Learning Models to Predict and Classify</a:t>
            </a:r>
          </a:p>
        </p:txBody>
      </p:sp>
    </p:spTree>
    <p:extLst>
      <p:ext uri="{BB962C8B-B14F-4D97-AF65-F5344CB8AC3E}">
        <p14:creationId xmlns:p14="http://schemas.microsoft.com/office/powerpoint/2010/main" val="1591419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41336-61C7-4E29-8050-3637D83EDB45}"/>
              </a:ext>
            </a:extLst>
          </p:cNvPr>
          <p:cNvSpPr>
            <a:spLocks noGrp="1"/>
          </p:cNvSpPr>
          <p:nvPr>
            <p:ph type="title"/>
          </p:nvPr>
        </p:nvSpPr>
        <p:spPr/>
        <p:txBody>
          <a:bodyPr/>
          <a:lstStyle/>
          <a:p>
            <a:pPr algn="ctr"/>
            <a:r>
              <a:rPr lang="en-US" dirty="0"/>
              <a:t>Announcements</a:t>
            </a:r>
          </a:p>
        </p:txBody>
      </p:sp>
      <p:sp>
        <p:nvSpPr>
          <p:cNvPr id="3" name="Content Placeholder 2">
            <a:extLst>
              <a:ext uri="{FF2B5EF4-FFF2-40B4-BE49-F238E27FC236}">
                <a16:creationId xmlns:a16="http://schemas.microsoft.com/office/drawing/2014/main" id="{11D07BD8-3202-4F80-AD03-6E99FFAA036D}"/>
              </a:ext>
            </a:extLst>
          </p:cNvPr>
          <p:cNvSpPr>
            <a:spLocks noGrp="1"/>
          </p:cNvSpPr>
          <p:nvPr>
            <p:ph idx="1"/>
          </p:nvPr>
        </p:nvSpPr>
        <p:spPr/>
        <p:txBody>
          <a:bodyPr/>
          <a:lstStyle/>
          <a:p>
            <a:endParaRPr lang="en-US" dirty="0">
              <a:hlinkClick r:id="rId2"/>
            </a:endParaRPr>
          </a:p>
          <a:p>
            <a:r>
              <a:rPr lang="en-US" dirty="0"/>
              <a:t>TA office hours</a:t>
            </a:r>
            <a:endParaRPr lang="en-US" dirty="0">
              <a:hlinkClick r:id="rId2"/>
            </a:endParaRPr>
          </a:p>
          <a:p>
            <a:r>
              <a:rPr lang="en-US" dirty="0">
                <a:hlinkClick r:id="rId2"/>
              </a:rPr>
              <a:t>http://www.seas.upenn.edu/~cis519/spring2018/staff.html</a:t>
            </a:r>
            <a:endParaRPr lang="en-US" dirty="0"/>
          </a:p>
          <a:p>
            <a:endParaRPr lang="en-US" dirty="0"/>
          </a:p>
          <a:p>
            <a:r>
              <a:rPr lang="en-US" b="1" dirty="0"/>
              <a:t>Recitation at 3401 Walnut St,  Rm 401B </a:t>
            </a:r>
          </a:p>
          <a:p>
            <a:pPr lvl="1"/>
            <a:r>
              <a:rPr lang="en-US" dirty="0"/>
              <a:t>Tuesdays:       6:30pm – 7:30pm</a:t>
            </a:r>
          </a:p>
          <a:p>
            <a:pPr lvl="1"/>
            <a:r>
              <a:rPr lang="en-US" dirty="0"/>
              <a:t>Wednesdays: 5:30pm – 6:30pm</a:t>
            </a:r>
          </a:p>
          <a:p>
            <a:r>
              <a:rPr lang="en-US" dirty="0"/>
              <a:t>Homework submission Instructions</a:t>
            </a:r>
          </a:p>
          <a:p>
            <a:endParaRPr lang="en-US" dirty="0"/>
          </a:p>
          <a:p>
            <a:endParaRPr lang="en-US" dirty="0"/>
          </a:p>
          <a:p>
            <a:endParaRPr lang="en-US" dirty="0"/>
          </a:p>
        </p:txBody>
      </p:sp>
    </p:spTree>
    <p:extLst>
      <p:ext uri="{BB962C8B-B14F-4D97-AF65-F5344CB8AC3E}">
        <p14:creationId xmlns:p14="http://schemas.microsoft.com/office/powerpoint/2010/main" val="1497722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8E9FED50-B2AB-4E02-BD0F-6A6712447E8A}"/>
              </a:ext>
            </a:extLst>
          </p:cNvPr>
          <p:cNvSpPr>
            <a:spLocks noGrp="1" noChangeArrowheads="1"/>
          </p:cNvSpPr>
          <p:nvPr>
            <p:ph type="title"/>
          </p:nvPr>
        </p:nvSpPr>
        <p:spPr/>
        <p:txBody>
          <a:bodyPr/>
          <a:lstStyle/>
          <a:p>
            <a:r>
              <a:rPr lang="en-US" altLang="en-US"/>
              <a:t>Notes on Overfitting</a:t>
            </a:r>
          </a:p>
        </p:txBody>
      </p:sp>
      <p:sp>
        <p:nvSpPr>
          <p:cNvPr id="24579" name="Rectangle 3">
            <a:extLst>
              <a:ext uri="{FF2B5EF4-FFF2-40B4-BE49-F238E27FC236}">
                <a16:creationId xmlns:a16="http://schemas.microsoft.com/office/drawing/2014/main" id="{255008BA-99FF-43C4-B2A2-BB092FE64251}"/>
              </a:ext>
            </a:extLst>
          </p:cNvPr>
          <p:cNvSpPr>
            <a:spLocks noGrp="1" noChangeArrowheads="1"/>
          </p:cNvSpPr>
          <p:nvPr>
            <p:ph type="body" idx="1"/>
          </p:nvPr>
        </p:nvSpPr>
        <p:spPr/>
        <p:txBody>
          <a:bodyPr>
            <a:normAutofit/>
          </a:bodyPr>
          <a:lstStyle/>
          <a:p>
            <a:r>
              <a:rPr lang="en-US" altLang="en-US" dirty="0"/>
              <a:t>Overfitting results in models that are more complex than necessary: after learning knowledge they “tend to learn noise”</a:t>
            </a:r>
          </a:p>
          <a:p>
            <a:pPr marL="0" indent="0">
              <a:buNone/>
            </a:pPr>
            <a:endParaRPr lang="en-US" altLang="en-US" dirty="0"/>
          </a:p>
          <a:p>
            <a:r>
              <a:rPr lang="en-US" altLang="en-US" dirty="0"/>
              <a:t>More complex models tend to have more complicated decision boundaries and tend to be more sensitive to noise, missing examples,…</a:t>
            </a:r>
          </a:p>
          <a:p>
            <a:pPr marL="0" indent="0">
              <a:buNone/>
            </a:pPr>
            <a:endParaRPr lang="en-US" altLang="en-US" dirty="0"/>
          </a:p>
          <a:p>
            <a:r>
              <a:rPr lang="en-US" altLang="en-US" dirty="0"/>
              <a:t>Training error no longer provides a good estimate of how well the tree will perform on previously unseen records</a:t>
            </a:r>
          </a:p>
          <a:p>
            <a:pPr marL="0" indent="0">
              <a:buNone/>
            </a:pPr>
            <a:endParaRPr lang="en-US" altLang="en-US" dirty="0"/>
          </a:p>
        </p:txBody>
      </p:sp>
    </p:spTree>
    <p:extLst>
      <p:ext uri="{BB962C8B-B14F-4D97-AF65-F5344CB8AC3E}">
        <p14:creationId xmlns:p14="http://schemas.microsoft.com/office/powerpoint/2010/main" val="2180773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r>
              <a:rPr lang="en-US" dirty="0"/>
              <a:t>How </a:t>
            </a:r>
            <a:r>
              <a:rPr lang="en-US" dirty="0" err="1"/>
              <a:t>Overfitting</a:t>
            </a:r>
            <a:r>
              <a:rPr lang="en-US" dirty="0"/>
              <a:t> Affects Prediction</a:t>
            </a:r>
          </a:p>
        </p:txBody>
      </p:sp>
      <p:sp>
        <p:nvSpPr>
          <p:cNvPr id="479235" name="Line 3"/>
          <p:cNvSpPr>
            <a:spLocks noChangeShapeType="1"/>
          </p:cNvSpPr>
          <p:nvPr/>
        </p:nvSpPr>
        <p:spPr bwMode="auto">
          <a:xfrm flipV="1">
            <a:off x="3352800" y="1676400"/>
            <a:ext cx="0" cy="2895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9236" name="Text Box 4"/>
          <p:cNvSpPr txBox="1">
            <a:spLocks noChangeArrowheads="1"/>
          </p:cNvSpPr>
          <p:nvPr/>
        </p:nvSpPr>
        <p:spPr bwMode="auto">
          <a:xfrm>
            <a:off x="1843339" y="1828800"/>
            <a:ext cx="1310775"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a:latin typeface="Arial" charset="0"/>
              </a:rPr>
              <a:t>Predictive</a:t>
            </a:r>
          </a:p>
          <a:p>
            <a:pPr algn="ctr"/>
            <a:r>
              <a:rPr lang="en-US" sz="2000" dirty="0">
                <a:latin typeface="Arial" charset="0"/>
              </a:rPr>
              <a:t>Error</a:t>
            </a:r>
          </a:p>
        </p:txBody>
      </p:sp>
      <p:sp>
        <p:nvSpPr>
          <p:cNvPr id="479237" name="Line 5"/>
          <p:cNvSpPr>
            <a:spLocks noChangeShapeType="1"/>
          </p:cNvSpPr>
          <p:nvPr/>
        </p:nvSpPr>
        <p:spPr bwMode="auto">
          <a:xfrm>
            <a:off x="3352800" y="4572000"/>
            <a:ext cx="5486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9238" name="Text Box 6"/>
          <p:cNvSpPr txBox="1">
            <a:spLocks noChangeArrowheads="1"/>
          </p:cNvSpPr>
          <p:nvPr/>
        </p:nvSpPr>
        <p:spPr bwMode="auto">
          <a:xfrm>
            <a:off x="7543800" y="4724400"/>
            <a:ext cx="2223686"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dirty="0">
                <a:latin typeface="Arial" charset="0"/>
              </a:rPr>
              <a:t>Model Complexity</a:t>
            </a:r>
          </a:p>
        </p:txBody>
      </p:sp>
      <p:sp>
        <p:nvSpPr>
          <p:cNvPr id="479239" name="Freeform 7"/>
          <p:cNvSpPr>
            <a:spLocks/>
          </p:cNvSpPr>
          <p:nvPr/>
        </p:nvSpPr>
        <p:spPr bwMode="auto">
          <a:xfrm>
            <a:off x="3505200" y="1981200"/>
            <a:ext cx="5105400" cy="2603500"/>
          </a:xfrm>
          <a:custGeom>
            <a:avLst/>
            <a:gdLst>
              <a:gd name="T0" fmla="*/ 0 w 3216"/>
              <a:gd name="T1" fmla="*/ 0 h 1640"/>
              <a:gd name="T2" fmla="*/ 192 w 3216"/>
              <a:gd name="T3" fmla="*/ 864 h 1640"/>
              <a:gd name="T4" fmla="*/ 672 w 3216"/>
              <a:gd name="T5" fmla="*/ 1296 h 1640"/>
              <a:gd name="T6" fmla="*/ 1392 w 3216"/>
              <a:gd name="T7" fmla="*/ 1488 h 1640"/>
              <a:gd name="T8" fmla="*/ 2112 w 3216"/>
              <a:gd name="T9" fmla="*/ 1584 h 1640"/>
              <a:gd name="T10" fmla="*/ 2832 w 3216"/>
              <a:gd name="T11" fmla="*/ 1632 h 1640"/>
              <a:gd name="T12" fmla="*/ 3216 w 3216"/>
              <a:gd name="T13" fmla="*/ 1632 h 1640"/>
            </a:gdLst>
            <a:ahLst/>
            <a:cxnLst>
              <a:cxn ang="0">
                <a:pos x="T0" y="T1"/>
              </a:cxn>
              <a:cxn ang="0">
                <a:pos x="T2" y="T3"/>
              </a:cxn>
              <a:cxn ang="0">
                <a:pos x="T4" y="T5"/>
              </a:cxn>
              <a:cxn ang="0">
                <a:pos x="T6" y="T7"/>
              </a:cxn>
              <a:cxn ang="0">
                <a:pos x="T8" y="T9"/>
              </a:cxn>
              <a:cxn ang="0">
                <a:pos x="T10" y="T11"/>
              </a:cxn>
              <a:cxn ang="0">
                <a:pos x="T12" y="T13"/>
              </a:cxn>
            </a:cxnLst>
            <a:rect l="0" t="0" r="r" b="b"/>
            <a:pathLst>
              <a:path w="3216" h="1640">
                <a:moveTo>
                  <a:pt x="0" y="0"/>
                </a:moveTo>
                <a:cubicBezTo>
                  <a:pt x="40" y="324"/>
                  <a:pt x="80" y="648"/>
                  <a:pt x="192" y="864"/>
                </a:cubicBezTo>
                <a:cubicBezTo>
                  <a:pt x="304" y="1080"/>
                  <a:pt x="472" y="1192"/>
                  <a:pt x="672" y="1296"/>
                </a:cubicBezTo>
                <a:cubicBezTo>
                  <a:pt x="872" y="1400"/>
                  <a:pt x="1152" y="1440"/>
                  <a:pt x="1392" y="1488"/>
                </a:cubicBezTo>
                <a:cubicBezTo>
                  <a:pt x="1632" y="1536"/>
                  <a:pt x="1872" y="1560"/>
                  <a:pt x="2112" y="1584"/>
                </a:cubicBezTo>
                <a:cubicBezTo>
                  <a:pt x="2352" y="1608"/>
                  <a:pt x="2648" y="1624"/>
                  <a:pt x="2832" y="1632"/>
                </a:cubicBezTo>
                <a:cubicBezTo>
                  <a:pt x="3016" y="1640"/>
                  <a:pt x="3152" y="1632"/>
                  <a:pt x="3216" y="1632"/>
                </a:cubicBezTo>
              </a:path>
            </a:pathLst>
          </a:custGeom>
          <a:noFill/>
          <a:ln w="28575" cmpd="sng">
            <a:solidFill>
              <a:srgbClr val="FF33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9240" name="Text Box 8"/>
          <p:cNvSpPr txBox="1">
            <a:spLocks noChangeArrowheads="1"/>
          </p:cNvSpPr>
          <p:nvPr/>
        </p:nvSpPr>
        <p:spPr bwMode="auto">
          <a:xfrm>
            <a:off x="6726431" y="4138613"/>
            <a:ext cx="2707893"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a:latin typeface="Arial" charset="0"/>
              </a:rPr>
              <a:t>Error on Training Data</a:t>
            </a:r>
            <a:endParaRPr lang="en-US" sz="2400" dirty="0">
              <a:latin typeface="Arial" charset="0"/>
            </a:endParaRPr>
          </a:p>
        </p:txBody>
      </p:sp>
      <p:sp>
        <p:nvSpPr>
          <p:cNvPr id="9" name="TextBox 8"/>
          <p:cNvSpPr txBox="1"/>
          <p:nvPr/>
        </p:nvSpPr>
        <p:spPr>
          <a:xfrm>
            <a:off x="1524001" y="6550224"/>
            <a:ext cx="2635407" cy="307777"/>
          </a:xfrm>
          <a:prstGeom prst="rect">
            <a:avLst/>
          </a:prstGeom>
          <a:noFill/>
        </p:spPr>
        <p:txBody>
          <a:bodyPr wrap="none" rtlCol="0">
            <a:spAutoFit/>
          </a:bodyPr>
          <a:lstStyle/>
          <a:p>
            <a:r>
              <a:rPr lang="en-US" sz="1400" dirty="0">
                <a:solidFill>
                  <a:schemeClr val="bg1">
                    <a:lumMod val="50000"/>
                  </a:schemeClr>
                </a:solidFill>
              </a:rPr>
              <a:t>Slide by </a:t>
            </a:r>
            <a:r>
              <a:rPr lang="en-US" sz="1400" dirty="0" err="1">
                <a:solidFill>
                  <a:schemeClr val="bg1">
                    <a:lumMod val="50000"/>
                  </a:schemeClr>
                </a:solidFill>
              </a:rPr>
              <a:t>Padhraic</a:t>
            </a:r>
            <a:r>
              <a:rPr lang="en-US" sz="1400" dirty="0">
                <a:solidFill>
                  <a:schemeClr val="bg1">
                    <a:lumMod val="50000"/>
                  </a:schemeClr>
                </a:solidFill>
              </a:rPr>
              <a:t> Smyth, </a:t>
            </a:r>
            <a:r>
              <a:rPr lang="en-US" sz="1400" dirty="0" err="1">
                <a:solidFill>
                  <a:schemeClr val="bg1">
                    <a:lumMod val="50000"/>
                  </a:schemeClr>
                </a:solidFill>
              </a:rPr>
              <a:t>UCIrvine</a:t>
            </a:r>
            <a:endParaRPr lang="en-US" sz="1400" dirty="0">
              <a:solidFill>
                <a:schemeClr val="bg1">
                  <a:lumMod val="50000"/>
                </a:schemeClr>
              </a:solidFill>
            </a:endParaRPr>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21</a:t>
            </a:fld>
            <a:endParaRPr lang="en-US">
              <a:solidFill>
                <a:prstClr val="black">
                  <a:tint val="75000"/>
                </a:prstClr>
              </a:solidFill>
              <a:latin typeface="Calibri"/>
            </a:endParaRPr>
          </a:p>
        </p:txBody>
      </p:sp>
    </p:spTree>
    <p:extLst>
      <p:ext uri="{BB962C8B-B14F-4D97-AF65-F5344CB8AC3E}">
        <p14:creationId xmlns:p14="http://schemas.microsoft.com/office/powerpoint/2010/main" val="3498238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p:txBody>
          <a:bodyPr/>
          <a:lstStyle/>
          <a:p>
            <a:r>
              <a:rPr lang="en-US" dirty="0"/>
              <a:t>How </a:t>
            </a:r>
            <a:r>
              <a:rPr lang="en-US" dirty="0" err="1"/>
              <a:t>Overfitting</a:t>
            </a:r>
            <a:r>
              <a:rPr lang="en-US" dirty="0"/>
              <a:t> Affects Prediction</a:t>
            </a:r>
          </a:p>
        </p:txBody>
      </p:sp>
      <p:sp>
        <p:nvSpPr>
          <p:cNvPr id="481283" name="Line 3"/>
          <p:cNvSpPr>
            <a:spLocks noChangeShapeType="1"/>
          </p:cNvSpPr>
          <p:nvPr/>
        </p:nvSpPr>
        <p:spPr bwMode="auto">
          <a:xfrm flipV="1">
            <a:off x="3352800" y="1676400"/>
            <a:ext cx="0" cy="2895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1284" name="Text Box 4"/>
          <p:cNvSpPr txBox="1">
            <a:spLocks noChangeArrowheads="1"/>
          </p:cNvSpPr>
          <p:nvPr/>
        </p:nvSpPr>
        <p:spPr bwMode="auto">
          <a:xfrm>
            <a:off x="1843339" y="1828800"/>
            <a:ext cx="1310775"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a:latin typeface="Arial" charset="0"/>
              </a:rPr>
              <a:t>Predictive</a:t>
            </a:r>
          </a:p>
          <a:p>
            <a:pPr algn="ctr"/>
            <a:r>
              <a:rPr lang="en-US" sz="2000" dirty="0">
                <a:latin typeface="Arial" charset="0"/>
              </a:rPr>
              <a:t>Error</a:t>
            </a:r>
          </a:p>
        </p:txBody>
      </p:sp>
      <p:sp>
        <p:nvSpPr>
          <p:cNvPr id="481285" name="Line 5"/>
          <p:cNvSpPr>
            <a:spLocks noChangeShapeType="1"/>
          </p:cNvSpPr>
          <p:nvPr/>
        </p:nvSpPr>
        <p:spPr bwMode="auto">
          <a:xfrm>
            <a:off x="3352800" y="4572000"/>
            <a:ext cx="5486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1286" name="Text Box 6"/>
          <p:cNvSpPr txBox="1">
            <a:spLocks noChangeArrowheads="1"/>
          </p:cNvSpPr>
          <p:nvPr/>
        </p:nvSpPr>
        <p:spPr bwMode="auto">
          <a:xfrm>
            <a:off x="7543800" y="4724400"/>
            <a:ext cx="2223686"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a:latin typeface="Arial" charset="0"/>
              </a:rPr>
              <a:t>Model Complexity</a:t>
            </a:r>
          </a:p>
        </p:txBody>
      </p:sp>
      <p:sp>
        <p:nvSpPr>
          <p:cNvPr id="481287" name="Freeform 7"/>
          <p:cNvSpPr>
            <a:spLocks/>
          </p:cNvSpPr>
          <p:nvPr/>
        </p:nvSpPr>
        <p:spPr bwMode="auto">
          <a:xfrm>
            <a:off x="3505200" y="1981200"/>
            <a:ext cx="5105400" cy="2603500"/>
          </a:xfrm>
          <a:custGeom>
            <a:avLst/>
            <a:gdLst>
              <a:gd name="T0" fmla="*/ 0 w 3216"/>
              <a:gd name="T1" fmla="*/ 0 h 1640"/>
              <a:gd name="T2" fmla="*/ 192 w 3216"/>
              <a:gd name="T3" fmla="*/ 864 h 1640"/>
              <a:gd name="T4" fmla="*/ 672 w 3216"/>
              <a:gd name="T5" fmla="*/ 1296 h 1640"/>
              <a:gd name="T6" fmla="*/ 1392 w 3216"/>
              <a:gd name="T7" fmla="*/ 1488 h 1640"/>
              <a:gd name="T8" fmla="*/ 2112 w 3216"/>
              <a:gd name="T9" fmla="*/ 1584 h 1640"/>
              <a:gd name="T10" fmla="*/ 2832 w 3216"/>
              <a:gd name="T11" fmla="*/ 1632 h 1640"/>
              <a:gd name="T12" fmla="*/ 3216 w 3216"/>
              <a:gd name="T13" fmla="*/ 1632 h 1640"/>
            </a:gdLst>
            <a:ahLst/>
            <a:cxnLst>
              <a:cxn ang="0">
                <a:pos x="T0" y="T1"/>
              </a:cxn>
              <a:cxn ang="0">
                <a:pos x="T2" y="T3"/>
              </a:cxn>
              <a:cxn ang="0">
                <a:pos x="T4" y="T5"/>
              </a:cxn>
              <a:cxn ang="0">
                <a:pos x="T6" y="T7"/>
              </a:cxn>
              <a:cxn ang="0">
                <a:pos x="T8" y="T9"/>
              </a:cxn>
              <a:cxn ang="0">
                <a:pos x="T10" y="T11"/>
              </a:cxn>
              <a:cxn ang="0">
                <a:pos x="T12" y="T13"/>
              </a:cxn>
            </a:cxnLst>
            <a:rect l="0" t="0" r="r" b="b"/>
            <a:pathLst>
              <a:path w="3216" h="1640">
                <a:moveTo>
                  <a:pt x="0" y="0"/>
                </a:moveTo>
                <a:cubicBezTo>
                  <a:pt x="40" y="324"/>
                  <a:pt x="80" y="648"/>
                  <a:pt x="192" y="864"/>
                </a:cubicBezTo>
                <a:cubicBezTo>
                  <a:pt x="304" y="1080"/>
                  <a:pt x="472" y="1192"/>
                  <a:pt x="672" y="1296"/>
                </a:cubicBezTo>
                <a:cubicBezTo>
                  <a:pt x="872" y="1400"/>
                  <a:pt x="1152" y="1440"/>
                  <a:pt x="1392" y="1488"/>
                </a:cubicBezTo>
                <a:cubicBezTo>
                  <a:pt x="1632" y="1536"/>
                  <a:pt x="1872" y="1560"/>
                  <a:pt x="2112" y="1584"/>
                </a:cubicBezTo>
                <a:cubicBezTo>
                  <a:pt x="2352" y="1608"/>
                  <a:pt x="2648" y="1624"/>
                  <a:pt x="2832" y="1632"/>
                </a:cubicBezTo>
                <a:cubicBezTo>
                  <a:pt x="3016" y="1640"/>
                  <a:pt x="3152" y="1632"/>
                  <a:pt x="3216" y="1632"/>
                </a:cubicBezTo>
              </a:path>
            </a:pathLst>
          </a:custGeom>
          <a:noFill/>
          <a:ln w="28575" cmpd="sng">
            <a:solidFill>
              <a:srgbClr val="FF33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1288" name="Text Box 8"/>
          <p:cNvSpPr txBox="1">
            <a:spLocks noChangeArrowheads="1"/>
          </p:cNvSpPr>
          <p:nvPr/>
        </p:nvSpPr>
        <p:spPr bwMode="auto">
          <a:xfrm>
            <a:off x="6726431" y="4138613"/>
            <a:ext cx="2707893"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a:latin typeface="Arial" charset="0"/>
              </a:rPr>
              <a:t>Error on Training Data</a:t>
            </a:r>
            <a:endParaRPr lang="en-US" sz="2400">
              <a:latin typeface="Arial" charset="0"/>
            </a:endParaRPr>
          </a:p>
        </p:txBody>
      </p:sp>
      <p:sp>
        <p:nvSpPr>
          <p:cNvPr id="481289" name="Freeform 9"/>
          <p:cNvSpPr>
            <a:spLocks/>
          </p:cNvSpPr>
          <p:nvPr/>
        </p:nvSpPr>
        <p:spPr bwMode="auto">
          <a:xfrm>
            <a:off x="3505200" y="1981200"/>
            <a:ext cx="5105400" cy="2070100"/>
          </a:xfrm>
          <a:custGeom>
            <a:avLst/>
            <a:gdLst>
              <a:gd name="T0" fmla="*/ 0 w 3216"/>
              <a:gd name="T1" fmla="*/ 0 h 1304"/>
              <a:gd name="T2" fmla="*/ 192 w 3216"/>
              <a:gd name="T3" fmla="*/ 624 h 1304"/>
              <a:gd name="T4" fmla="*/ 384 w 3216"/>
              <a:gd name="T5" fmla="*/ 1008 h 1304"/>
              <a:gd name="T6" fmla="*/ 912 w 3216"/>
              <a:gd name="T7" fmla="*/ 1248 h 1304"/>
              <a:gd name="T8" fmla="*/ 1296 w 3216"/>
              <a:gd name="T9" fmla="*/ 1296 h 1304"/>
              <a:gd name="T10" fmla="*/ 2160 w 3216"/>
              <a:gd name="T11" fmla="*/ 1200 h 1304"/>
              <a:gd name="T12" fmla="*/ 2784 w 3216"/>
              <a:gd name="T13" fmla="*/ 1008 h 1304"/>
              <a:gd name="T14" fmla="*/ 3216 w 3216"/>
              <a:gd name="T15" fmla="*/ 864 h 1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16" h="1304">
                <a:moveTo>
                  <a:pt x="0" y="0"/>
                </a:moveTo>
                <a:cubicBezTo>
                  <a:pt x="64" y="228"/>
                  <a:pt x="128" y="456"/>
                  <a:pt x="192" y="624"/>
                </a:cubicBezTo>
                <a:cubicBezTo>
                  <a:pt x="256" y="792"/>
                  <a:pt x="264" y="904"/>
                  <a:pt x="384" y="1008"/>
                </a:cubicBezTo>
                <a:cubicBezTo>
                  <a:pt x="504" y="1112"/>
                  <a:pt x="760" y="1200"/>
                  <a:pt x="912" y="1248"/>
                </a:cubicBezTo>
                <a:cubicBezTo>
                  <a:pt x="1064" y="1296"/>
                  <a:pt x="1088" y="1304"/>
                  <a:pt x="1296" y="1296"/>
                </a:cubicBezTo>
                <a:cubicBezTo>
                  <a:pt x="1504" y="1288"/>
                  <a:pt x="1912" y="1248"/>
                  <a:pt x="2160" y="1200"/>
                </a:cubicBezTo>
                <a:cubicBezTo>
                  <a:pt x="2408" y="1152"/>
                  <a:pt x="2608" y="1064"/>
                  <a:pt x="2784" y="1008"/>
                </a:cubicBezTo>
                <a:cubicBezTo>
                  <a:pt x="2960" y="952"/>
                  <a:pt x="3144" y="888"/>
                  <a:pt x="3216" y="864"/>
                </a:cubicBezTo>
              </a:path>
            </a:pathLst>
          </a:custGeom>
          <a:noFill/>
          <a:ln w="28575" cmpd="sng">
            <a:solidFill>
              <a:srgbClr val="00FF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1290" name="Text Box 10"/>
          <p:cNvSpPr txBox="1">
            <a:spLocks noChangeArrowheads="1"/>
          </p:cNvSpPr>
          <p:nvPr/>
        </p:nvSpPr>
        <p:spPr bwMode="auto">
          <a:xfrm>
            <a:off x="7102186" y="2919413"/>
            <a:ext cx="2261181"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a:latin typeface="Arial" charset="0"/>
              </a:rPr>
              <a:t>Error on Test Data</a:t>
            </a:r>
            <a:endParaRPr lang="en-US" sz="2400" dirty="0">
              <a:latin typeface="Arial" charset="0"/>
            </a:endParaRPr>
          </a:p>
        </p:txBody>
      </p:sp>
      <p:sp>
        <p:nvSpPr>
          <p:cNvPr id="11" name="TextBox 10"/>
          <p:cNvSpPr txBox="1"/>
          <p:nvPr/>
        </p:nvSpPr>
        <p:spPr>
          <a:xfrm>
            <a:off x="1524001" y="6550224"/>
            <a:ext cx="2635407" cy="307777"/>
          </a:xfrm>
          <a:prstGeom prst="rect">
            <a:avLst/>
          </a:prstGeom>
          <a:noFill/>
        </p:spPr>
        <p:txBody>
          <a:bodyPr wrap="none" rtlCol="0">
            <a:spAutoFit/>
          </a:bodyPr>
          <a:lstStyle/>
          <a:p>
            <a:r>
              <a:rPr lang="en-US" sz="1400" dirty="0">
                <a:solidFill>
                  <a:schemeClr val="bg1">
                    <a:lumMod val="50000"/>
                  </a:schemeClr>
                </a:solidFill>
              </a:rPr>
              <a:t>Slide by </a:t>
            </a:r>
            <a:r>
              <a:rPr lang="en-US" sz="1400" dirty="0" err="1">
                <a:solidFill>
                  <a:schemeClr val="bg1">
                    <a:lumMod val="50000"/>
                  </a:schemeClr>
                </a:solidFill>
              </a:rPr>
              <a:t>Padhraic</a:t>
            </a:r>
            <a:r>
              <a:rPr lang="en-US" sz="1400" dirty="0">
                <a:solidFill>
                  <a:schemeClr val="bg1">
                    <a:lumMod val="50000"/>
                  </a:schemeClr>
                </a:solidFill>
              </a:rPr>
              <a:t> Smyth, </a:t>
            </a:r>
            <a:r>
              <a:rPr lang="en-US" sz="1400" dirty="0" err="1">
                <a:solidFill>
                  <a:schemeClr val="bg1">
                    <a:lumMod val="50000"/>
                  </a:schemeClr>
                </a:solidFill>
              </a:rPr>
              <a:t>UCIrvine</a:t>
            </a:r>
            <a:endParaRPr lang="en-US" sz="1400" dirty="0">
              <a:solidFill>
                <a:schemeClr val="bg1">
                  <a:lumMod val="50000"/>
                </a:schemeClr>
              </a:solidFill>
            </a:endParaRPr>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22</a:t>
            </a:fld>
            <a:endParaRPr lang="en-US">
              <a:solidFill>
                <a:prstClr val="black">
                  <a:tint val="75000"/>
                </a:prstClr>
              </a:solidFill>
              <a:latin typeface="Calibri"/>
            </a:endParaRPr>
          </a:p>
        </p:txBody>
      </p:sp>
    </p:spTree>
    <p:extLst>
      <p:ext uri="{BB962C8B-B14F-4D97-AF65-F5344CB8AC3E}">
        <p14:creationId xmlns:p14="http://schemas.microsoft.com/office/powerpoint/2010/main" val="1186596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p:txBody>
          <a:bodyPr/>
          <a:lstStyle/>
          <a:p>
            <a:r>
              <a:rPr lang="en-US" dirty="0"/>
              <a:t>How </a:t>
            </a:r>
            <a:r>
              <a:rPr lang="en-US" dirty="0" err="1"/>
              <a:t>Overfitting</a:t>
            </a:r>
            <a:r>
              <a:rPr lang="en-US" dirty="0"/>
              <a:t> Affects Prediction</a:t>
            </a:r>
          </a:p>
        </p:txBody>
      </p:sp>
      <p:sp>
        <p:nvSpPr>
          <p:cNvPr id="483331" name="Line 3"/>
          <p:cNvSpPr>
            <a:spLocks noChangeShapeType="1"/>
          </p:cNvSpPr>
          <p:nvPr/>
        </p:nvSpPr>
        <p:spPr bwMode="auto">
          <a:xfrm flipV="1">
            <a:off x="3352800" y="1676400"/>
            <a:ext cx="0" cy="2895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3332" name="Text Box 4"/>
          <p:cNvSpPr txBox="1">
            <a:spLocks noChangeArrowheads="1"/>
          </p:cNvSpPr>
          <p:nvPr/>
        </p:nvSpPr>
        <p:spPr bwMode="auto">
          <a:xfrm>
            <a:off x="1843339" y="1828800"/>
            <a:ext cx="1310775"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a:latin typeface="Arial" charset="0"/>
              </a:rPr>
              <a:t>Predictive</a:t>
            </a:r>
          </a:p>
          <a:p>
            <a:pPr algn="ctr"/>
            <a:r>
              <a:rPr lang="en-US" sz="2000" dirty="0">
                <a:latin typeface="Arial" charset="0"/>
              </a:rPr>
              <a:t>Error</a:t>
            </a:r>
          </a:p>
        </p:txBody>
      </p:sp>
      <p:sp>
        <p:nvSpPr>
          <p:cNvPr id="483333" name="Line 5"/>
          <p:cNvSpPr>
            <a:spLocks noChangeShapeType="1"/>
          </p:cNvSpPr>
          <p:nvPr/>
        </p:nvSpPr>
        <p:spPr bwMode="auto">
          <a:xfrm>
            <a:off x="3352800" y="4572000"/>
            <a:ext cx="5486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3334" name="Text Box 6"/>
          <p:cNvSpPr txBox="1">
            <a:spLocks noChangeArrowheads="1"/>
          </p:cNvSpPr>
          <p:nvPr/>
        </p:nvSpPr>
        <p:spPr bwMode="auto">
          <a:xfrm>
            <a:off x="7543800" y="4724400"/>
            <a:ext cx="2223686"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sz="2000">
                <a:latin typeface="Arial" charset="0"/>
              </a:rPr>
              <a:t>Model Complexity</a:t>
            </a:r>
          </a:p>
        </p:txBody>
      </p:sp>
      <p:sp>
        <p:nvSpPr>
          <p:cNvPr id="483335" name="Freeform 7"/>
          <p:cNvSpPr>
            <a:spLocks/>
          </p:cNvSpPr>
          <p:nvPr/>
        </p:nvSpPr>
        <p:spPr bwMode="auto">
          <a:xfrm>
            <a:off x="3505200" y="1981200"/>
            <a:ext cx="5105400" cy="2603500"/>
          </a:xfrm>
          <a:custGeom>
            <a:avLst/>
            <a:gdLst>
              <a:gd name="T0" fmla="*/ 0 w 3216"/>
              <a:gd name="T1" fmla="*/ 0 h 1640"/>
              <a:gd name="T2" fmla="*/ 192 w 3216"/>
              <a:gd name="T3" fmla="*/ 864 h 1640"/>
              <a:gd name="T4" fmla="*/ 672 w 3216"/>
              <a:gd name="T5" fmla="*/ 1296 h 1640"/>
              <a:gd name="T6" fmla="*/ 1392 w 3216"/>
              <a:gd name="T7" fmla="*/ 1488 h 1640"/>
              <a:gd name="T8" fmla="*/ 2112 w 3216"/>
              <a:gd name="T9" fmla="*/ 1584 h 1640"/>
              <a:gd name="T10" fmla="*/ 2832 w 3216"/>
              <a:gd name="T11" fmla="*/ 1632 h 1640"/>
              <a:gd name="T12" fmla="*/ 3216 w 3216"/>
              <a:gd name="T13" fmla="*/ 1632 h 1640"/>
            </a:gdLst>
            <a:ahLst/>
            <a:cxnLst>
              <a:cxn ang="0">
                <a:pos x="T0" y="T1"/>
              </a:cxn>
              <a:cxn ang="0">
                <a:pos x="T2" y="T3"/>
              </a:cxn>
              <a:cxn ang="0">
                <a:pos x="T4" y="T5"/>
              </a:cxn>
              <a:cxn ang="0">
                <a:pos x="T6" y="T7"/>
              </a:cxn>
              <a:cxn ang="0">
                <a:pos x="T8" y="T9"/>
              </a:cxn>
              <a:cxn ang="0">
                <a:pos x="T10" y="T11"/>
              </a:cxn>
              <a:cxn ang="0">
                <a:pos x="T12" y="T13"/>
              </a:cxn>
            </a:cxnLst>
            <a:rect l="0" t="0" r="r" b="b"/>
            <a:pathLst>
              <a:path w="3216" h="1640">
                <a:moveTo>
                  <a:pt x="0" y="0"/>
                </a:moveTo>
                <a:cubicBezTo>
                  <a:pt x="40" y="324"/>
                  <a:pt x="80" y="648"/>
                  <a:pt x="192" y="864"/>
                </a:cubicBezTo>
                <a:cubicBezTo>
                  <a:pt x="304" y="1080"/>
                  <a:pt x="472" y="1192"/>
                  <a:pt x="672" y="1296"/>
                </a:cubicBezTo>
                <a:cubicBezTo>
                  <a:pt x="872" y="1400"/>
                  <a:pt x="1152" y="1440"/>
                  <a:pt x="1392" y="1488"/>
                </a:cubicBezTo>
                <a:cubicBezTo>
                  <a:pt x="1632" y="1536"/>
                  <a:pt x="1872" y="1560"/>
                  <a:pt x="2112" y="1584"/>
                </a:cubicBezTo>
                <a:cubicBezTo>
                  <a:pt x="2352" y="1608"/>
                  <a:pt x="2648" y="1624"/>
                  <a:pt x="2832" y="1632"/>
                </a:cubicBezTo>
                <a:cubicBezTo>
                  <a:pt x="3016" y="1640"/>
                  <a:pt x="3152" y="1632"/>
                  <a:pt x="3216" y="1632"/>
                </a:cubicBezTo>
              </a:path>
            </a:pathLst>
          </a:custGeom>
          <a:noFill/>
          <a:ln w="28575" cmpd="sng">
            <a:solidFill>
              <a:srgbClr val="FF33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3336" name="Text Box 8"/>
          <p:cNvSpPr txBox="1">
            <a:spLocks noChangeArrowheads="1"/>
          </p:cNvSpPr>
          <p:nvPr/>
        </p:nvSpPr>
        <p:spPr bwMode="auto">
          <a:xfrm>
            <a:off x="6726431" y="4138613"/>
            <a:ext cx="2707893"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a:latin typeface="Arial" charset="0"/>
              </a:rPr>
              <a:t>Error on Training Data</a:t>
            </a:r>
            <a:endParaRPr lang="en-US" sz="2400" dirty="0">
              <a:latin typeface="Arial" charset="0"/>
            </a:endParaRPr>
          </a:p>
        </p:txBody>
      </p:sp>
      <p:sp>
        <p:nvSpPr>
          <p:cNvPr id="483337" name="Freeform 9"/>
          <p:cNvSpPr>
            <a:spLocks/>
          </p:cNvSpPr>
          <p:nvPr/>
        </p:nvSpPr>
        <p:spPr bwMode="auto">
          <a:xfrm>
            <a:off x="3505200" y="1981200"/>
            <a:ext cx="5105400" cy="2070100"/>
          </a:xfrm>
          <a:custGeom>
            <a:avLst/>
            <a:gdLst>
              <a:gd name="T0" fmla="*/ 0 w 3216"/>
              <a:gd name="T1" fmla="*/ 0 h 1304"/>
              <a:gd name="T2" fmla="*/ 192 w 3216"/>
              <a:gd name="T3" fmla="*/ 624 h 1304"/>
              <a:gd name="T4" fmla="*/ 384 w 3216"/>
              <a:gd name="T5" fmla="*/ 1008 h 1304"/>
              <a:gd name="T6" fmla="*/ 912 w 3216"/>
              <a:gd name="T7" fmla="*/ 1248 h 1304"/>
              <a:gd name="T8" fmla="*/ 1296 w 3216"/>
              <a:gd name="T9" fmla="*/ 1296 h 1304"/>
              <a:gd name="T10" fmla="*/ 2160 w 3216"/>
              <a:gd name="T11" fmla="*/ 1200 h 1304"/>
              <a:gd name="T12" fmla="*/ 2784 w 3216"/>
              <a:gd name="T13" fmla="*/ 1008 h 1304"/>
              <a:gd name="T14" fmla="*/ 3216 w 3216"/>
              <a:gd name="T15" fmla="*/ 864 h 1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16" h="1304">
                <a:moveTo>
                  <a:pt x="0" y="0"/>
                </a:moveTo>
                <a:cubicBezTo>
                  <a:pt x="64" y="228"/>
                  <a:pt x="128" y="456"/>
                  <a:pt x="192" y="624"/>
                </a:cubicBezTo>
                <a:cubicBezTo>
                  <a:pt x="256" y="792"/>
                  <a:pt x="264" y="904"/>
                  <a:pt x="384" y="1008"/>
                </a:cubicBezTo>
                <a:cubicBezTo>
                  <a:pt x="504" y="1112"/>
                  <a:pt x="760" y="1200"/>
                  <a:pt x="912" y="1248"/>
                </a:cubicBezTo>
                <a:cubicBezTo>
                  <a:pt x="1064" y="1296"/>
                  <a:pt x="1088" y="1304"/>
                  <a:pt x="1296" y="1296"/>
                </a:cubicBezTo>
                <a:cubicBezTo>
                  <a:pt x="1504" y="1288"/>
                  <a:pt x="1912" y="1248"/>
                  <a:pt x="2160" y="1200"/>
                </a:cubicBezTo>
                <a:cubicBezTo>
                  <a:pt x="2408" y="1152"/>
                  <a:pt x="2608" y="1064"/>
                  <a:pt x="2784" y="1008"/>
                </a:cubicBezTo>
                <a:cubicBezTo>
                  <a:pt x="2960" y="952"/>
                  <a:pt x="3144" y="888"/>
                  <a:pt x="3216" y="864"/>
                </a:cubicBezTo>
              </a:path>
            </a:pathLst>
          </a:custGeom>
          <a:noFill/>
          <a:ln w="28575" cmpd="sng">
            <a:solidFill>
              <a:srgbClr val="00FF00"/>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3338" name="Text Box 10"/>
          <p:cNvSpPr txBox="1">
            <a:spLocks noChangeArrowheads="1"/>
          </p:cNvSpPr>
          <p:nvPr/>
        </p:nvSpPr>
        <p:spPr bwMode="auto">
          <a:xfrm>
            <a:off x="7102186" y="2919413"/>
            <a:ext cx="2261181"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a:latin typeface="Arial" charset="0"/>
              </a:rPr>
              <a:t>Error on Test Data</a:t>
            </a:r>
            <a:endParaRPr lang="en-US" sz="2400" dirty="0">
              <a:latin typeface="Arial" charset="0"/>
            </a:endParaRPr>
          </a:p>
        </p:txBody>
      </p:sp>
      <p:sp>
        <p:nvSpPr>
          <p:cNvPr id="483339" name="Line 11"/>
          <p:cNvSpPr>
            <a:spLocks noChangeShapeType="1"/>
          </p:cNvSpPr>
          <p:nvPr/>
        </p:nvSpPr>
        <p:spPr bwMode="auto">
          <a:xfrm>
            <a:off x="5181600" y="3657600"/>
            <a:ext cx="0" cy="1295400"/>
          </a:xfrm>
          <a:prstGeom prst="line">
            <a:avLst/>
          </a:prstGeom>
          <a:noFill/>
          <a:ln w="9525">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3340" name="Line 12"/>
          <p:cNvSpPr>
            <a:spLocks noChangeShapeType="1"/>
          </p:cNvSpPr>
          <p:nvPr/>
        </p:nvSpPr>
        <p:spPr bwMode="auto">
          <a:xfrm>
            <a:off x="5638800" y="3657600"/>
            <a:ext cx="0" cy="1295400"/>
          </a:xfrm>
          <a:prstGeom prst="line">
            <a:avLst/>
          </a:prstGeom>
          <a:noFill/>
          <a:ln w="9525">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3341" name="Text Box 13"/>
          <p:cNvSpPr txBox="1">
            <a:spLocks noChangeArrowheads="1"/>
          </p:cNvSpPr>
          <p:nvPr/>
        </p:nvSpPr>
        <p:spPr bwMode="auto">
          <a:xfrm>
            <a:off x="4167972" y="5257800"/>
            <a:ext cx="2595582" cy="7078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a:latin typeface="Arial" charset="0"/>
              </a:rPr>
              <a:t>Ideal Range</a:t>
            </a:r>
          </a:p>
          <a:p>
            <a:pPr algn="ctr"/>
            <a:r>
              <a:rPr lang="en-US" sz="2000" dirty="0">
                <a:latin typeface="Arial" charset="0"/>
              </a:rPr>
              <a:t>for Model Complexity</a:t>
            </a:r>
            <a:endParaRPr lang="en-US" sz="2400" dirty="0">
              <a:latin typeface="Arial" charset="0"/>
            </a:endParaRPr>
          </a:p>
        </p:txBody>
      </p:sp>
      <p:sp>
        <p:nvSpPr>
          <p:cNvPr id="483342" name="Line 14"/>
          <p:cNvSpPr>
            <a:spLocks noChangeShapeType="1"/>
          </p:cNvSpPr>
          <p:nvPr/>
        </p:nvSpPr>
        <p:spPr bwMode="auto">
          <a:xfrm>
            <a:off x="5029200" y="5181600"/>
            <a:ext cx="7620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3343" name="Line 15"/>
          <p:cNvSpPr>
            <a:spLocks noChangeShapeType="1"/>
          </p:cNvSpPr>
          <p:nvPr/>
        </p:nvSpPr>
        <p:spPr bwMode="auto">
          <a:xfrm>
            <a:off x="5638800" y="1828800"/>
            <a:ext cx="297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83344" name="Text Box 16"/>
          <p:cNvSpPr txBox="1">
            <a:spLocks noChangeArrowheads="1"/>
          </p:cNvSpPr>
          <p:nvPr/>
        </p:nvSpPr>
        <p:spPr bwMode="auto">
          <a:xfrm>
            <a:off x="6584486" y="1905000"/>
            <a:ext cx="1353481"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err="1">
                <a:latin typeface="Arial" charset="0"/>
              </a:rPr>
              <a:t>Overfitting</a:t>
            </a:r>
            <a:endParaRPr lang="en-US" sz="2400" dirty="0">
              <a:latin typeface="Arial" charset="0"/>
            </a:endParaRPr>
          </a:p>
        </p:txBody>
      </p:sp>
      <p:sp>
        <p:nvSpPr>
          <p:cNvPr id="483345" name="Text Box 17"/>
          <p:cNvSpPr txBox="1">
            <a:spLocks noChangeArrowheads="1"/>
          </p:cNvSpPr>
          <p:nvPr/>
        </p:nvSpPr>
        <p:spPr bwMode="auto">
          <a:xfrm>
            <a:off x="3749264" y="1905000"/>
            <a:ext cx="1496248" cy="4001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sz="2000" dirty="0" err="1">
                <a:latin typeface="Arial" charset="0"/>
              </a:rPr>
              <a:t>Underfitting</a:t>
            </a:r>
            <a:endParaRPr lang="en-US" sz="2400" dirty="0">
              <a:latin typeface="Arial" charset="0"/>
            </a:endParaRPr>
          </a:p>
        </p:txBody>
      </p:sp>
      <p:sp>
        <p:nvSpPr>
          <p:cNvPr id="483346" name="Line 18"/>
          <p:cNvSpPr>
            <a:spLocks noChangeShapeType="1"/>
          </p:cNvSpPr>
          <p:nvPr/>
        </p:nvSpPr>
        <p:spPr bwMode="auto">
          <a:xfrm flipH="1">
            <a:off x="3581400" y="18288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9" name="TextBox 18"/>
          <p:cNvSpPr txBox="1"/>
          <p:nvPr/>
        </p:nvSpPr>
        <p:spPr>
          <a:xfrm>
            <a:off x="1524001" y="6550224"/>
            <a:ext cx="2635407" cy="307777"/>
          </a:xfrm>
          <a:prstGeom prst="rect">
            <a:avLst/>
          </a:prstGeom>
          <a:noFill/>
        </p:spPr>
        <p:txBody>
          <a:bodyPr wrap="none" rtlCol="0">
            <a:spAutoFit/>
          </a:bodyPr>
          <a:lstStyle/>
          <a:p>
            <a:r>
              <a:rPr lang="en-US" sz="1400" dirty="0">
                <a:solidFill>
                  <a:schemeClr val="bg1">
                    <a:lumMod val="50000"/>
                  </a:schemeClr>
                </a:solidFill>
              </a:rPr>
              <a:t>Slide by </a:t>
            </a:r>
            <a:r>
              <a:rPr lang="en-US" sz="1400" dirty="0" err="1">
                <a:solidFill>
                  <a:schemeClr val="bg1">
                    <a:lumMod val="50000"/>
                  </a:schemeClr>
                </a:solidFill>
              </a:rPr>
              <a:t>Padhraic</a:t>
            </a:r>
            <a:r>
              <a:rPr lang="en-US" sz="1400" dirty="0">
                <a:solidFill>
                  <a:schemeClr val="bg1">
                    <a:lumMod val="50000"/>
                  </a:schemeClr>
                </a:solidFill>
              </a:rPr>
              <a:t> Smyth, </a:t>
            </a:r>
            <a:r>
              <a:rPr lang="en-US" sz="1400" dirty="0" err="1">
                <a:solidFill>
                  <a:schemeClr val="bg1">
                    <a:lumMod val="50000"/>
                  </a:schemeClr>
                </a:solidFill>
              </a:rPr>
              <a:t>UCIrvine</a:t>
            </a:r>
            <a:endParaRPr lang="en-US" sz="1400" dirty="0">
              <a:solidFill>
                <a:schemeClr val="bg1">
                  <a:lumMod val="50000"/>
                </a:schemeClr>
              </a:solidFill>
            </a:endParaRPr>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23</a:t>
            </a:fld>
            <a:endParaRPr lang="en-US">
              <a:solidFill>
                <a:prstClr val="black">
                  <a:tint val="75000"/>
                </a:prstClr>
              </a:solidFill>
              <a:latin typeface="Calibri"/>
            </a:endParaRPr>
          </a:p>
        </p:txBody>
      </p:sp>
    </p:spTree>
    <p:extLst>
      <p:ext uri="{BB962C8B-B14F-4D97-AF65-F5344CB8AC3E}">
        <p14:creationId xmlns:p14="http://schemas.microsoft.com/office/powerpoint/2010/main" val="1140523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p:txBody>
          <a:bodyPr/>
          <a:lstStyle/>
          <a:p>
            <a:pPr algn="ctr"/>
            <a:r>
              <a:rPr lang="en-US" dirty="0"/>
              <a:t>Comparing Classifiers</a:t>
            </a:r>
          </a:p>
        </p:txBody>
      </p:sp>
      <p:sp>
        <p:nvSpPr>
          <p:cNvPr id="423939" name="Rectangle 3"/>
          <p:cNvSpPr>
            <a:spLocks noGrp="1" noChangeArrowheads="1"/>
          </p:cNvSpPr>
          <p:nvPr>
            <p:ph type="body" idx="1"/>
          </p:nvPr>
        </p:nvSpPr>
        <p:spPr>
          <a:xfrm>
            <a:off x="1981200" y="1463675"/>
            <a:ext cx="8229600" cy="5029200"/>
          </a:xfrm>
        </p:spPr>
        <p:txBody>
          <a:bodyPr>
            <a:noAutofit/>
          </a:bodyPr>
          <a:lstStyle/>
          <a:p>
            <a:pPr marL="0" indent="0">
              <a:buNone/>
            </a:pPr>
            <a:r>
              <a:rPr lang="en-US" dirty="0"/>
              <a:t>Say we have two classifiers, </a:t>
            </a:r>
            <a:r>
              <a:rPr lang="en-US" i="1" dirty="0"/>
              <a:t>C1</a:t>
            </a:r>
            <a:r>
              <a:rPr lang="en-US" dirty="0"/>
              <a:t> and </a:t>
            </a:r>
            <a:r>
              <a:rPr lang="en-US" i="1" dirty="0"/>
              <a:t>C2</a:t>
            </a:r>
            <a:r>
              <a:rPr lang="en-US" dirty="0"/>
              <a:t>, and want to choose the best one to use for future predictions</a:t>
            </a:r>
          </a:p>
          <a:p>
            <a:pPr marL="0" indent="0">
              <a:buNone/>
            </a:pPr>
            <a:endParaRPr lang="en-US" sz="2600" dirty="0"/>
          </a:p>
          <a:p>
            <a:pPr marL="0" indent="0">
              <a:buNone/>
            </a:pPr>
            <a:r>
              <a:rPr lang="en-US" sz="2600" dirty="0"/>
              <a:t>Can we use training accuracy to choose between them?</a:t>
            </a:r>
          </a:p>
          <a:p>
            <a:r>
              <a:rPr lang="en-US" sz="2600" dirty="0"/>
              <a:t>No! </a:t>
            </a:r>
          </a:p>
          <a:p>
            <a:pPr lvl="1"/>
            <a:r>
              <a:rPr lang="en-US" dirty="0"/>
              <a:t>e.g., C1 = pruned decision tree, C2 = 1-NN</a:t>
            </a:r>
          </a:p>
          <a:p>
            <a:pPr marL="914400" lvl="2" indent="-165100">
              <a:buNone/>
            </a:pPr>
            <a:r>
              <a:rPr lang="en-US" dirty="0" err="1"/>
              <a:t>training_accuracy</a:t>
            </a:r>
            <a:r>
              <a:rPr lang="en-US" dirty="0"/>
              <a:t>(1-NN) = 100%,  but may not be best</a:t>
            </a:r>
          </a:p>
          <a:p>
            <a:pPr lvl="2"/>
            <a:endParaRPr lang="en-US" sz="2600" dirty="0"/>
          </a:p>
          <a:p>
            <a:pPr marL="0" indent="0">
              <a:buNone/>
            </a:pPr>
            <a:r>
              <a:rPr lang="en-US" sz="2600" dirty="0"/>
              <a:t>Instead, choose based on test accuracy...</a:t>
            </a:r>
          </a:p>
        </p:txBody>
      </p:sp>
      <p:sp>
        <p:nvSpPr>
          <p:cNvPr id="4" name="TextBox 3"/>
          <p:cNvSpPr txBox="1"/>
          <p:nvPr/>
        </p:nvSpPr>
        <p:spPr>
          <a:xfrm>
            <a:off x="1524000" y="6550224"/>
            <a:ext cx="3343120" cy="307777"/>
          </a:xfrm>
          <a:prstGeom prst="rect">
            <a:avLst/>
          </a:prstGeom>
          <a:noFill/>
        </p:spPr>
        <p:txBody>
          <a:bodyPr wrap="none" rtlCol="0">
            <a:spAutoFit/>
          </a:bodyPr>
          <a:lstStyle/>
          <a:p>
            <a:r>
              <a:rPr lang="en-US" sz="1400" dirty="0">
                <a:solidFill>
                  <a:schemeClr val="bg1">
                    <a:lumMod val="50000"/>
                  </a:schemeClr>
                </a:solidFill>
              </a:rPr>
              <a:t>Based on Slide by </a:t>
            </a:r>
            <a:r>
              <a:rPr lang="en-US" sz="1400" dirty="0" err="1">
                <a:solidFill>
                  <a:schemeClr val="bg1">
                    <a:lumMod val="50000"/>
                  </a:schemeClr>
                </a:solidFill>
              </a:rPr>
              <a:t>Padhraic</a:t>
            </a:r>
            <a:r>
              <a:rPr lang="en-US" sz="1400" dirty="0">
                <a:solidFill>
                  <a:schemeClr val="bg1">
                    <a:lumMod val="50000"/>
                  </a:schemeClr>
                </a:solidFill>
              </a:rPr>
              <a:t> Smyth, </a:t>
            </a:r>
            <a:r>
              <a:rPr lang="en-US" sz="1400" dirty="0" err="1">
                <a:solidFill>
                  <a:schemeClr val="bg1">
                    <a:lumMod val="50000"/>
                  </a:schemeClr>
                </a:solidFill>
              </a:rPr>
              <a:t>UCIrvine</a:t>
            </a:r>
            <a:endParaRPr lang="en-US" sz="1400" dirty="0">
              <a:solidFill>
                <a:schemeClr val="bg1">
                  <a:lumMod val="50000"/>
                </a:schemeClr>
              </a:solidFill>
            </a:endParaRPr>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24</a:t>
            </a:fld>
            <a:endParaRPr lang="en-US">
              <a:solidFill>
                <a:prstClr val="black">
                  <a:tint val="75000"/>
                </a:prstClr>
              </a:solidFill>
              <a:latin typeface="Calibri"/>
            </a:endParaRPr>
          </a:p>
        </p:txBody>
      </p:sp>
    </p:spTree>
    <p:extLst>
      <p:ext uri="{BB962C8B-B14F-4D97-AF65-F5344CB8AC3E}">
        <p14:creationId xmlns:p14="http://schemas.microsoft.com/office/powerpoint/2010/main" val="371394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39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393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3939">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39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p:txBody>
          <a:bodyPr>
            <a:normAutofit/>
          </a:bodyPr>
          <a:lstStyle/>
          <a:p>
            <a:pPr algn="ctr"/>
            <a:r>
              <a:rPr lang="en-US" dirty="0">
                <a:latin typeface="cmmi10"/>
                <a:cs typeface="cmmi10"/>
              </a:rPr>
              <a:t>k</a:t>
            </a:r>
            <a:r>
              <a:rPr lang="en-US" dirty="0">
                <a:latin typeface="+mn-lt"/>
              </a:rPr>
              <a:t>-Fold Cross-Validation</a:t>
            </a:r>
          </a:p>
        </p:txBody>
      </p:sp>
      <p:sp>
        <p:nvSpPr>
          <p:cNvPr id="428035" name="Rectangle 3"/>
          <p:cNvSpPr>
            <a:spLocks noGrp="1" noChangeArrowheads="1"/>
          </p:cNvSpPr>
          <p:nvPr>
            <p:ph type="body" idx="1"/>
          </p:nvPr>
        </p:nvSpPr>
        <p:spPr/>
        <p:txBody>
          <a:bodyPr>
            <a:noAutofit/>
          </a:bodyPr>
          <a:lstStyle/>
          <a:p>
            <a:r>
              <a:rPr lang="en-US" dirty="0"/>
              <a:t>Why just choose one particular </a:t>
            </a:r>
            <a:r>
              <a:rPr lang="ja-JP" altLang="en-US" dirty="0"/>
              <a:t>“</a:t>
            </a:r>
            <a:r>
              <a:rPr lang="en-US" dirty="0"/>
              <a:t>split</a:t>
            </a:r>
            <a:r>
              <a:rPr lang="ja-JP" altLang="en-US" dirty="0"/>
              <a:t>”</a:t>
            </a:r>
            <a:r>
              <a:rPr lang="en-US" dirty="0"/>
              <a:t> of the data?</a:t>
            </a:r>
          </a:p>
          <a:p>
            <a:pPr lvl="1"/>
            <a:r>
              <a:rPr lang="en-US" dirty="0"/>
              <a:t>In principle, we should do this multiple times since performance may be different for each split</a:t>
            </a:r>
          </a:p>
          <a:p>
            <a:pPr lvl="1"/>
            <a:endParaRPr lang="en-US" dirty="0"/>
          </a:p>
          <a:p>
            <a:r>
              <a:rPr lang="en-US" dirty="0">
                <a:latin typeface="cmmi10"/>
                <a:cs typeface="cmmi10"/>
              </a:rPr>
              <a:t>k</a:t>
            </a:r>
            <a:r>
              <a:rPr lang="en-US" dirty="0"/>
              <a:t>-Fold Cross-Validation (e.g., </a:t>
            </a:r>
            <a:r>
              <a:rPr lang="en-US" dirty="0">
                <a:latin typeface="cmmi10"/>
                <a:cs typeface="cmmi10"/>
              </a:rPr>
              <a:t>k</a:t>
            </a:r>
            <a:r>
              <a:rPr lang="en-US" dirty="0"/>
              <a:t>=5)</a:t>
            </a:r>
          </a:p>
          <a:p>
            <a:pPr lvl="1"/>
            <a:r>
              <a:rPr lang="en-US" dirty="0"/>
              <a:t>randomly partition full data set of </a:t>
            </a:r>
            <a:r>
              <a:rPr lang="en-US" dirty="0">
                <a:latin typeface="cmmi10"/>
                <a:cs typeface="cmmi10"/>
              </a:rPr>
              <a:t>n</a:t>
            </a:r>
            <a:r>
              <a:rPr lang="en-US" dirty="0"/>
              <a:t> instances into  </a:t>
            </a:r>
          </a:p>
          <a:p>
            <a:pPr marL="457200" lvl="1" indent="0">
              <a:buNone/>
            </a:pPr>
            <a:r>
              <a:rPr lang="en-US" dirty="0">
                <a:latin typeface="cmmi10"/>
                <a:cs typeface="cmmi10"/>
              </a:rPr>
              <a:t>     </a:t>
            </a:r>
            <a:r>
              <a:rPr lang="en-US" u="sng" dirty="0">
                <a:latin typeface="cmmi10"/>
                <a:cs typeface="cmmi10"/>
              </a:rPr>
              <a:t>k</a:t>
            </a:r>
            <a:r>
              <a:rPr lang="en-US" u="sng" dirty="0"/>
              <a:t> disjoint subsets</a:t>
            </a:r>
            <a:r>
              <a:rPr lang="en-US" dirty="0"/>
              <a:t> (each roughly of size </a:t>
            </a:r>
            <a:r>
              <a:rPr lang="en-US" dirty="0">
                <a:latin typeface="cmmi10"/>
                <a:cs typeface="cmmi10"/>
              </a:rPr>
              <a:t>n</a:t>
            </a:r>
            <a:r>
              <a:rPr lang="en-US" dirty="0"/>
              <a:t>/</a:t>
            </a:r>
            <a:r>
              <a:rPr lang="en-US" dirty="0">
                <a:latin typeface="cmmi10"/>
                <a:cs typeface="cmmi10"/>
              </a:rPr>
              <a:t>k</a:t>
            </a:r>
            <a:r>
              <a:rPr lang="en-US" dirty="0"/>
              <a:t>)</a:t>
            </a:r>
          </a:p>
          <a:p>
            <a:pPr lvl="1"/>
            <a:r>
              <a:rPr lang="en-US" dirty="0"/>
              <a:t>Choose each fold in turn as the test set; train model on the other folds and evaluate</a:t>
            </a:r>
          </a:p>
          <a:p>
            <a:pPr lvl="1"/>
            <a:r>
              <a:rPr lang="en-US" dirty="0"/>
              <a:t>Compute statistics over </a:t>
            </a:r>
            <a:r>
              <a:rPr lang="en-US" dirty="0">
                <a:latin typeface="cmmi10"/>
                <a:cs typeface="cmmi10"/>
              </a:rPr>
              <a:t>k</a:t>
            </a:r>
            <a:r>
              <a:rPr lang="en-US" dirty="0"/>
              <a:t> test performances, or choose best of the </a:t>
            </a:r>
            <a:r>
              <a:rPr lang="en-US" dirty="0">
                <a:latin typeface="cmmi10"/>
                <a:cs typeface="cmmi10"/>
              </a:rPr>
              <a:t>k</a:t>
            </a:r>
            <a:r>
              <a:rPr lang="en-US" dirty="0"/>
              <a:t> models</a:t>
            </a:r>
          </a:p>
          <a:p>
            <a:pPr lvl="1"/>
            <a:r>
              <a:rPr lang="en-US" dirty="0"/>
              <a:t>Can also do </a:t>
            </a:r>
            <a:r>
              <a:rPr lang="ja-JP" altLang="en-US" dirty="0"/>
              <a:t>“</a:t>
            </a:r>
            <a:r>
              <a:rPr lang="en-US" dirty="0"/>
              <a:t>leave-one-out CV</a:t>
            </a:r>
            <a:r>
              <a:rPr lang="ja-JP" altLang="en-US" dirty="0"/>
              <a:t>”</a:t>
            </a:r>
            <a:r>
              <a:rPr lang="en-US" dirty="0"/>
              <a:t> where </a:t>
            </a:r>
            <a:r>
              <a:rPr lang="en-US" dirty="0">
                <a:latin typeface="cmmi10"/>
                <a:cs typeface="cmmi10"/>
              </a:rPr>
              <a:t>k</a:t>
            </a:r>
            <a:r>
              <a:rPr lang="en-US" dirty="0"/>
              <a:t> = </a:t>
            </a:r>
            <a:r>
              <a:rPr lang="en-US" dirty="0">
                <a:latin typeface="cmmi10"/>
                <a:cs typeface="cmmi10"/>
              </a:rPr>
              <a:t>n</a:t>
            </a:r>
          </a:p>
          <a:p>
            <a:pPr lvl="1"/>
            <a:endParaRPr lang="en-US" dirty="0"/>
          </a:p>
        </p:txBody>
      </p:sp>
      <p:sp>
        <p:nvSpPr>
          <p:cNvPr id="2" name="Slide Number Placeholder 1"/>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25</a:t>
            </a:fld>
            <a:endParaRPr lang="en-US">
              <a:solidFill>
                <a:prstClr val="black">
                  <a:tint val="75000"/>
                </a:prstClr>
              </a:solidFill>
              <a:latin typeface="Calibri"/>
            </a:endParaRPr>
          </a:p>
        </p:txBody>
      </p:sp>
    </p:spTree>
    <p:extLst>
      <p:ext uri="{BB962C8B-B14F-4D97-AF65-F5344CB8AC3E}">
        <p14:creationId xmlns:p14="http://schemas.microsoft.com/office/powerpoint/2010/main" val="133716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803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803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803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803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2803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803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Straight Connector 39"/>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a:t>N-fold cross validation</a:t>
            </a:r>
            <a:endParaRPr lang="en-US" dirty="0"/>
          </a:p>
        </p:txBody>
      </p:sp>
      <p:sp>
        <p:nvSpPr>
          <p:cNvPr id="4" name="Content Placeholder 3"/>
          <p:cNvSpPr>
            <a:spLocks noGrp="1"/>
          </p:cNvSpPr>
          <p:nvPr>
            <p:ph idx="1"/>
          </p:nvPr>
        </p:nvSpPr>
        <p:spPr/>
        <p:txBody>
          <a:bodyPr/>
          <a:lstStyle/>
          <a:p>
            <a:r>
              <a:rPr lang="en-US" dirty="0"/>
              <a:t>Instead of a single test-training split:</a:t>
            </a:r>
            <a:br>
              <a:rPr lang="en-US" dirty="0"/>
            </a:br>
            <a:endParaRPr lang="en-US" dirty="0"/>
          </a:p>
          <a:p>
            <a:r>
              <a:rPr lang="en-US" dirty="0"/>
              <a:t>Split data into N equal-sized parts </a:t>
            </a:r>
            <a:br>
              <a:rPr lang="en-US" dirty="0"/>
            </a:br>
            <a:br>
              <a:rPr lang="en-US" dirty="0"/>
            </a:br>
            <a:endParaRPr lang="en-US" dirty="0"/>
          </a:p>
          <a:p>
            <a:r>
              <a:rPr lang="en-US" dirty="0"/>
              <a:t>Train and test N different classifiers</a:t>
            </a:r>
          </a:p>
          <a:p>
            <a:r>
              <a:rPr lang="en-US" dirty="0"/>
              <a:t>Report average accuracy and standard deviation of the accuracy</a:t>
            </a:r>
          </a:p>
          <a:p>
            <a:endParaRPr lang="en-US" dirty="0"/>
          </a:p>
        </p:txBody>
      </p:sp>
      <p:sp>
        <p:nvSpPr>
          <p:cNvPr id="5" name="Slide Number Placeholder 4"/>
          <p:cNvSpPr>
            <a:spLocks noGrp="1"/>
          </p:cNvSpPr>
          <p:nvPr>
            <p:ph type="sldNum" sz="quarter" idx="4"/>
          </p:nvPr>
        </p:nvSpPr>
        <p:spPr/>
        <p:txBody>
          <a:bodyPr/>
          <a:lstStyle/>
          <a:p>
            <a:pPr eaLnBrk="0" fontAlgn="base" hangingPunct="0">
              <a:spcBef>
                <a:spcPct val="0"/>
              </a:spcBef>
              <a:spcAft>
                <a:spcPct val="0"/>
              </a:spcAft>
            </a:pPr>
            <a:fld id="{2066355A-084C-D24E-9AD2-7E4FC41EA627}" type="slidenum">
              <a:rPr lang="en-US">
                <a:solidFill>
                  <a:srgbClr val="0F243E"/>
                </a:solidFill>
                <a:latin typeface="Calibri"/>
              </a:rPr>
              <a:pPr eaLnBrk="0" fontAlgn="base" hangingPunct="0">
                <a:spcBef>
                  <a:spcPct val="0"/>
                </a:spcBef>
                <a:spcAft>
                  <a:spcPct val="0"/>
                </a:spcAft>
              </a:pPr>
              <a:t>26</a:t>
            </a:fld>
            <a:endParaRPr lang="en-US" dirty="0">
              <a:solidFill>
                <a:srgbClr val="0F243E"/>
              </a:solidFill>
              <a:latin typeface="Calibri"/>
            </a:endParaRPr>
          </a:p>
        </p:txBody>
      </p:sp>
      <p:grpSp>
        <p:nvGrpSpPr>
          <p:cNvPr id="6" name="Group 5"/>
          <p:cNvGrpSpPr/>
          <p:nvPr/>
        </p:nvGrpSpPr>
        <p:grpSpPr>
          <a:xfrm>
            <a:off x="2180568" y="2602832"/>
            <a:ext cx="7954032" cy="521369"/>
            <a:chOff x="-2298722" y="1724526"/>
            <a:chExt cx="9167490" cy="521369"/>
          </a:xfrm>
        </p:grpSpPr>
        <p:grpSp>
          <p:nvGrpSpPr>
            <p:cNvPr id="7" name="Group 6"/>
            <p:cNvGrpSpPr/>
            <p:nvPr/>
          </p:nvGrpSpPr>
          <p:grpSpPr>
            <a:xfrm>
              <a:off x="1395420" y="1724526"/>
              <a:ext cx="1706681" cy="521369"/>
              <a:chOff x="588211" y="1724526"/>
              <a:chExt cx="1706681" cy="521369"/>
            </a:xfrm>
          </p:grpSpPr>
          <p:sp>
            <p:nvSpPr>
              <p:cNvPr id="32" name="Rectangle 31"/>
              <p:cNvSpPr/>
              <p:nvPr/>
            </p:nvSpPr>
            <p:spPr>
              <a:xfrm>
                <a:off x="588211"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33" name="Rectangle 32"/>
              <p:cNvSpPr/>
              <p:nvPr/>
            </p:nvSpPr>
            <p:spPr>
              <a:xfrm>
                <a:off x="927987"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34" name="Rectangle 33"/>
              <p:cNvSpPr/>
              <p:nvPr/>
            </p:nvSpPr>
            <p:spPr>
              <a:xfrm>
                <a:off x="1267763" y="1724526"/>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35" name="Rectangle 34"/>
              <p:cNvSpPr/>
              <p:nvPr/>
            </p:nvSpPr>
            <p:spPr>
              <a:xfrm>
                <a:off x="1607539"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36" name="Rectangle 35"/>
              <p:cNvSpPr/>
              <p:nvPr/>
            </p:nvSpPr>
            <p:spPr>
              <a:xfrm>
                <a:off x="1947314" y="1724526"/>
                <a:ext cx="347578" cy="521369"/>
              </a:xfrm>
              <a:prstGeom prst="rect">
                <a:avLst/>
              </a:prstGeom>
              <a:solidFill>
                <a:schemeClr val="accent4">
                  <a:lumMod val="40000"/>
                  <a:lumOff val="60000"/>
                </a:schemeClr>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grpSp>
        <p:grpSp>
          <p:nvGrpSpPr>
            <p:cNvPr id="8" name="Group 7"/>
            <p:cNvGrpSpPr/>
            <p:nvPr/>
          </p:nvGrpSpPr>
          <p:grpSpPr>
            <a:xfrm>
              <a:off x="3255724" y="1724526"/>
              <a:ext cx="1706680" cy="521369"/>
              <a:chOff x="467071" y="1724526"/>
              <a:chExt cx="1706680" cy="521369"/>
            </a:xfrm>
          </p:grpSpPr>
          <p:sp>
            <p:nvSpPr>
              <p:cNvPr id="27" name="Rectangle 26"/>
              <p:cNvSpPr/>
              <p:nvPr/>
            </p:nvSpPr>
            <p:spPr>
              <a:xfrm>
                <a:off x="467071"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28" name="Rectangle 27"/>
              <p:cNvSpPr/>
              <p:nvPr/>
            </p:nvSpPr>
            <p:spPr>
              <a:xfrm>
                <a:off x="806844"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29" name="Rectangle 28"/>
              <p:cNvSpPr/>
              <p:nvPr/>
            </p:nvSpPr>
            <p:spPr>
              <a:xfrm>
                <a:off x="1146622"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30" name="Rectangle 29"/>
              <p:cNvSpPr/>
              <p:nvPr/>
            </p:nvSpPr>
            <p:spPr>
              <a:xfrm>
                <a:off x="1486398" y="1724526"/>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31" name="Rectangle 30"/>
              <p:cNvSpPr/>
              <p:nvPr/>
            </p:nvSpPr>
            <p:spPr>
              <a:xfrm>
                <a:off x="1826173"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grpSp>
        <p:grpSp>
          <p:nvGrpSpPr>
            <p:cNvPr id="9" name="Group 8"/>
            <p:cNvGrpSpPr/>
            <p:nvPr/>
          </p:nvGrpSpPr>
          <p:grpSpPr>
            <a:xfrm>
              <a:off x="-2298722" y="1724526"/>
              <a:ext cx="1706681" cy="521369"/>
              <a:chOff x="-5087375" y="1045405"/>
              <a:chExt cx="1706681" cy="521369"/>
            </a:xfrm>
          </p:grpSpPr>
          <p:sp>
            <p:nvSpPr>
              <p:cNvPr id="22" name="Rectangle 21"/>
              <p:cNvSpPr/>
              <p:nvPr/>
            </p:nvSpPr>
            <p:spPr>
              <a:xfrm>
                <a:off x="-5087375" y="1045405"/>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23" name="Rectangle 22"/>
              <p:cNvSpPr/>
              <p:nvPr/>
            </p:nvSpPr>
            <p:spPr>
              <a:xfrm>
                <a:off x="-4747599"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24" name="Rectangle 23"/>
              <p:cNvSpPr/>
              <p:nvPr/>
            </p:nvSpPr>
            <p:spPr>
              <a:xfrm>
                <a:off x="-4407823"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25" name="Rectangle 24"/>
              <p:cNvSpPr/>
              <p:nvPr/>
            </p:nvSpPr>
            <p:spPr>
              <a:xfrm>
                <a:off x="-4068047"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26" name="Rectangle 25"/>
              <p:cNvSpPr/>
              <p:nvPr/>
            </p:nvSpPr>
            <p:spPr>
              <a:xfrm>
                <a:off x="-3728272"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grpSp>
        <p:grpSp>
          <p:nvGrpSpPr>
            <p:cNvPr id="10" name="Group 9"/>
            <p:cNvGrpSpPr/>
            <p:nvPr/>
          </p:nvGrpSpPr>
          <p:grpSpPr>
            <a:xfrm>
              <a:off x="-408856" y="1724526"/>
              <a:ext cx="1706681" cy="521369"/>
              <a:chOff x="-1216065" y="1045405"/>
              <a:chExt cx="1706681" cy="521369"/>
            </a:xfrm>
          </p:grpSpPr>
          <p:sp>
            <p:nvSpPr>
              <p:cNvPr id="17" name="Rectangle 16"/>
              <p:cNvSpPr/>
              <p:nvPr/>
            </p:nvSpPr>
            <p:spPr>
              <a:xfrm>
                <a:off x="-1216065"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18" name="Rectangle 17"/>
              <p:cNvSpPr/>
              <p:nvPr/>
            </p:nvSpPr>
            <p:spPr>
              <a:xfrm>
                <a:off x="-876289" y="1045405"/>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19" name="Rectangle 18"/>
              <p:cNvSpPr/>
              <p:nvPr/>
            </p:nvSpPr>
            <p:spPr>
              <a:xfrm>
                <a:off x="-536513"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20" name="Rectangle 19"/>
              <p:cNvSpPr/>
              <p:nvPr/>
            </p:nvSpPr>
            <p:spPr>
              <a:xfrm>
                <a:off x="-196737"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21" name="Rectangle 20"/>
              <p:cNvSpPr/>
              <p:nvPr/>
            </p:nvSpPr>
            <p:spPr>
              <a:xfrm>
                <a:off x="143038"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grpSp>
        <p:grpSp>
          <p:nvGrpSpPr>
            <p:cNvPr id="11" name="Group 10"/>
            <p:cNvGrpSpPr/>
            <p:nvPr/>
          </p:nvGrpSpPr>
          <p:grpSpPr>
            <a:xfrm>
              <a:off x="5162088" y="1724526"/>
              <a:ext cx="1706680" cy="521369"/>
              <a:chOff x="467071" y="1724526"/>
              <a:chExt cx="1706680" cy="521369"/>
            </a:xfrm>
          </p:grpSpPr>
          <p:sp>
            <p:nvSpPr>
              <p:cNvPr id="12" name="Rectangle 11"/>
              <p:cNvSpPr/>
              <p:nvPr/>
            </p:nvSpPr>
            <p:spPr>
              <a:xfrm>
                <a:off x="467071"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13" name="Rectangle 12"/>
              <p:cNvSpPr/>
              <p:nvPr/>
            </p:nvSpPr>
            <p:spPr>
              <a:xfrm>
                <a:off x="806844"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14" name="Rectangle 13"/>
              <p:cNvSpPr/>
              <p:nvPr/>
            </p:nvSpPr>
            <p:spPr>
              <a:xfrm>
                <a:off x="1146622" y="1724526"/>
                <a:ext cx="347578" cy="521369"/>
              </a:xfrm>
              <a:prstGeom prst="rect">
                <a:avLst/>
              </a:prstGeom>
              <a:solidFill>
                <a:srgbClr val="FFE1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15" name="Rectangle 14"/>
              <p:cNvSpPr/>
              <p:nvPr/>
            </p:nvSpPr>
            <p:spPr>
              <a:xfrm>
                <a:off x="1486398"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sp>
            <p:nvSpPr>
              <p:cNvPr id="16" name="Rectangle 15"/>
              <p:cNvSpPr/>
              <p:nvPr/>
            </p:nvSpPr>
            <p:spPr>
              <a:xfrm>
                <a:off x="1826173" y="1724526"/>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endParaRPr lang="en-US" sz="3200" dirty="0">
                  <a:solidFill>
                    <a:srgbClr val="0F243E"/>
                  </a:solidFill>
                  <a:latin typeface="Helvetica"/>
                  <a:cs typeface="Helvetica"/>
                </a:endParaRPr>
              </a:p>
            </p:txBody>
          </p:sp>
        </p:grpSp>
      </p:grpSp>
      <p:grpSp>
        <p:nvGrpSpPr>
          <p:cNvPr id="37" name="Group 36"/>
          <p:cNvGrpSpPr/>
          <p:nvPr/>
        </p:nvGrpSpPr>
        <p:grpSpPr>
          <a:xfrm>
            <a:off x="3931500" y="1640513"/>
            <a:ext cx="3231300" cy="451073"/>
            <a:chOff x="-2002065" y="1463841"/>
            <a:chExt cx="3475788" cy="521373"/>
          </a:xfrm>
        </p:grpSpPr>
        <p:sp>
          <p:nvSpPr>
            <p:cNvPr id="38" name="Rectangle 37"/>
            <p:cNvSpPr/>
            <p:nvPr/>
          </p:nvSpPr>
          <p:spPr>
            <a:xfrm>
              <a:off x="-2002065" y="1463844"/>
              <a:ext cx="2764066" cy="521370"/>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r>
                <a:rPr lang="en-US" sz="2400" dirty="0">
                  <a:solidFill>
                    <a:srgbClr val="0F243E"/>
                  </a:solidFill>
                  <a:latin typeface="Helvetica"/>
                  <a:cs typeface="Helvetica"/>
                </a:rPr>
                <a:t>train</a:t>
              </a:r>
              <a:endParaRPr lang="en-US" sz="2000" dirty="0">
                <a:solidFill>
                  <a:srgbClr val="0F243E"/>
                </a:solidFill>
                <a:latin typeface="Helvetica"/>
                <a:cs typeface="Helvetica"/>
              </a:endParaRPr>
            </a:p>
          </p:txBody>
        </p:sp>
        <p:sp>
          <p:nvSpPr>
            <p:cNvPr id="39" name="Rectangle 38"/>
            <p:cNvSpPr/>
            <p:nvPr/>
          </p:nvSpPr>
          <p:spPr>
            <a:xfrm>
              <a:off x="778915" y="1463841"/>
              <a:ext cx="69480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r>
                <a:rPr lang="en-US" sz="2000" dirty="0">
                  <a:solidFill>
                    <a:srgbClr val="0F243E"/>
                  </a:solidFill>
                  <a:latin typeface="Helvetica"/>
                  <a:cs typeface="Helvetica"/>
                </a:rPr>
                <a:t>test</a:t>
              </a:r>
            </a:p>
          </p:txBody>
        </p:sp>
      </p:grpSp>
    </p:spTree>
    <p:extLst>
      <p:ext uri="{BB962C8B-B14F-4D97-AF65-F5344CB8AC3E}">
        <p14:creationId xmlns:p14="http://schemas.microsoft.com/office/powerpoint/2010/main" val="317196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en-US" dirty="0"/>
              <a:t>Example 3-Fold CV</a:t>
            </a:r>
          </a:p>
        </p:txBody>
      </p:sp>
      <p:grpSp>
        <p:nvGrpSpPr>
          <p:cNvPr id="5" name="Group 4"/>
          <p:cNvGrpSpPr/>
          <p:nvPr/>
        </p:nvGrpSpPr>
        <p:grpSpPr>
          <a:xfrm>
            <a:off x="3365500" y="1903969"/>
            <a:ext cx="1930400" cy="2120345"/>
            <a:chOff x="1943100" y="1903968"/>
            <a:chExt cx="1930400" cy="2120345"/>
          </a:xfrm>
        </p:grpSpPr>
        <p:sp>
          <p:nvSpPr>
            <p:cNvPr id="19" name="Rectangle 3"/>
            <p:cNvSpPr>
              <a:spLocks noChangeArrowheads="1"/>
            </p:cNvSpPr>
            <p:nvPr/>
          </p:nvSpPr>
          <p:spPr bwMode="auto">
            <a:xfrm>
              <a:off x="2590800" y="2271713"/>
              <a:ext cx="1257300" cy="1752600"/>
            </a:xfrm>
            <a:prstGeom prst="rect">
              <a:avLst/>
            </a:prstGeom>
            <a:solidFill>
              <a:srgbClr val="95B3D7"/>
            </a:solidFill>
            <a:ln w="12700">
              <a:solidFill>
                <a:schemeClr val="tx1"/>
              </a:solidFill>
              <a:miter lim="800000"/>
              <a:headEnd/>
              <a:tailEnd/>
            </a:ln>
            <a:effectLst/>
            <a:extLst/>
          </p:spPr>
          <p:txBody>
            <a:bodyPr wrap="none" anchor="ctr"/>
            <a:lstStyle/>
            <a:p>
              <a:endParaRPr lang="en-US"/>
            </a:p>
          </p:txBody>
        </p:sp>
        <p:sp>
          <p:nvSpPr>
            <p:cNvPr id="430085" name="Rectangle 5"/>
            <p:cNvSpPr>
              <a:spLocks noChangeArrowheads="1"/>
            </p:cNvSpPr>
            <p:nvPr/>
          </p:nvSpPr>
          <p:spPr bwMode="auto">
            <a:xfrm>
              <a:off x="2590800" y="2273300"/>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a:r>
                <a:rPr lang="en-US" dirty="0">
                  <a:solidFill>
                    <a:schemeClr val="tx2"/>
                  </a:solidFill>
                </a:rPr>
                <a:t>Test Data</a:t>
              </a:r>
            </a:p>
          </p:txBody>
        </p:sp>
        <p:sp>
          <p:nvSpPr>
            <p:cNvPr id="430089" name="Text Box 9"/>
            <p:cNvSpPr txBox="1">
              <a:spLocks noChangeArrowheads="1"/>
            </p:cNvSpPr>
            <p:nvPr/>
          </p:nvSpPr>
          <p:spPr bwMode="auto">
            <a:xfrm>
              <a:off x="2755900" y="3088371"/>
              <a:ext cx="9453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dirty="0"/>
                <a:t>Training</a:t>
              </a:r>
            </a:p>
            <a:p>
              <a:pPr algn="ctr"/>
              <a:r>
                <a:rPr lang="en-US" dirty="0"/>
                <a:t>Data</a:t>
              </a:r>
            </a:p>
          </p:txBody>
        </p:sp>
        <p:sp>
          <p:nvSpPr>
            <p:cNvPr id="430091" name="Text Box 11"/>
            <p:cNvSpPr txBox="1">
              <a:spLocks noChangeArrowheads="1"/>
            </p:cNvSpPr>
            <p:nvPr/>
          </p:nvSpPr>
          <p:spPr bwMode="auto">
            <a:xfrm>
              <a:off x="2597414" y="1903968"/>
              <a:ext cx="1276086"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1</a:t>
              </a:r>
              <a:r>
                <a:rPr lang="en-US" baseline="30000" dirty="0"/>
                <a:t>st</a:t>
              </a:r>
              <a:r>
                <a:rPr lang="en-US" dirty="0"/>
                <a:t> Partition</a:t>
              </a:r>
            </a:p>
          </p:txBody>
        </p:sp>
        <p:sp>
          <p:nvSpPr>
            <p:cNvPr id="2" name="Right Arrow 1"/>
            <p:cNvSpPr/>
            <p:nvPr/>
          </p:nvSpPr>
          <p:spPr>
            <a:xfrm>
              <a:off x="1943100" y="2860675"/>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 name="Group 7"/>
          <p:cNvGrpSpPr/>
          <p:nvPr/>
        </p:nvGrpSpPr>
        <p:grpSpPr>
          <a:xfrm>
            <a:off x="1765300" y="1905000"/>
            <a:ext cx="1390650" cy="2133600"/>
            <a:chOff x="342900" y="1905000"/>
            <a:chExt cx="1390650" cy="2133600"/>
          </a:xfrm>
        </p:grpSpPr>
        <p:sp>
          <p:nvSpPr>
            <p:cNvPr id="430088" name="Text Box 8"/>
            <p:cNvSpPr txBox="1">
              <a:spLocks noChangeArrowheads="1"/>
            </p:cNvSpPr>
            <p:nvPr/>
          </p:nvSpPr>
          <p:spPr bwMode="auto">
            <a:xfrm>
              <a:off x="342900" y="1905000"/>
              <a:ext cx="13906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Full Data Set</a:t>
              </a:r>
            </a:p>
          </p:txBody>
        </p:sp>
        <p:sp>
          <p:nvSpPr>
            <p:cNvPr id="17" name="Rectangle 3"/>
            <p:cNvSpPr>
              <a:spLocks noChangeArrowheads="1"/>
            </p:cNvSpPr>
            <p:nvPr/>
          </p:nvSpPr>
          <p:spPr bwMode="auto">
            <a:xfrm>
              <a:off x="368300" y="2286000"/>
              <a:ext cx="1257300" cy="1752600"/>
            </a:xfrm>
            <a:prstGeom prst="rect">
              <a:avLst/>
            </a:prstGeom>
            <a:solidFill>
              <a:srgbClr val="B3A2C7"/>
            </a:solidFill>
            <a:ln w="12700">
              <a:solidFill>
                <a:schemeClr val="tx1"/>
              </a:solidFill>
              <a:miter lim="800000"/>
              <a:headEnd/>
              <a:tailEnd/>
            </a:ln>
            <a:effectLst/>
            <a:extLst/>
          </p:spPr>
          <p:txBody>
            <a:bodyPr wrap="none" anchor="ctr"/>
            <a:lstStyle/>
            <a:p>
              <a:endParaRPr lang="en-US"/>
            </a:p>
          </p:txBody>
        </p:sp>
      </p:grpSp>
      <p:grpSp>
        <p:nvGrpSpPr>
          <p:cNvPr id="3" name="Group 2"/>
          <p:cNvGrpSpPr/>
          <p:nvPr/>
        </p:nvGrpSpPr>
        <p:grpSpPr>
          <a:xfrm>
            <a:off x="1663700" y="2860675"/>
            <a:ext cx="1543050" cy="588962"/>
            <a:chOff x="190500" y="2860675"/>
            <a:chExt cx="1638300" cy="588962"/>
          </a:xfrm>
        </p:grpSpPr>
        <p:cxnSp>
          <p:nvCxnSpPr>
            <p:cNvPr id="12" name="Straight Connector 11"/>
            <p:cNvCxnSpPr/>
            <p:nvPr/>
          </p:nvCxnSpPr>
          <p:spPr>
            <a:xfrm>
              <a:off x="190500" y="3449637"/>
              <a:ext cx="1638300" cy="0"/>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90500" y="2860675"/>
              <a:ext cx="1638300" cy="0"/>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5575300" y="1902381"/>
            <a:ext cx="1980368" cy="2122616"/>
            <a:chOff x="4152900" y="1902381"/>
            <a:chExt cx="1980368" cy="2122616"/>
          </a:xfrm>
        </p:grpSpPr>
        <p:sp>
          <p:nvSpPr>
            <p:cNvPr id="20" name="Rectangle 3"/>
            <p:cNvSpPr>
              <a:spLocks noChangeArrowheads="1"/>
            </p:cNvSpPr>
            <p:nvPr/>
          </p:nvSpPr>
          <p:spPr bwMode="auto">
            <a:xfrm>
              <a:off x="4800600" y="2270126"/>
              <a:ext cx="1257300" cy="1752600"/>
            </a:xfrm>
            <a:prstGeom prst="rect">
              <a:avLst/>
            </a:prstGeom>
            <a:solidFill>
              <a:srgbClr val="95B3D7"/>
            </a:solidFill>
            <a:ln w="12700">
              <a:solidFill>
                <a:schemeClr val="tx1"/>
              </a:solidFill>
              <a:miter lim="800000"/>
              <a:headEnd/>
              <a:tailEnd/>
            </a:ln>
            <a:effectLst/>
            <a:extLst/>
          </p:spPr>
          <p:txBody>
            <a:bodyPr wrap="none" anchor="ctr"/>
            <a:lstStyle/>
            <a:p>
              <a:endParaRPr lang="en-US"/>
            </a:p>
          </p:txBody>
        </p:sp>
        <p:sp>
          <p:nvSpPr>
            <p:cNvPr id="22" name="Text Box 9"/>
            <p:cNvSpPr txBox="1">
              <a:spLocks noChangeArrowheads="1"/>
            </p:cNvSpPr>
            <p:nvPr/>
          </p:nvSpPr>
          <p:spPr bwMode="auto">
            <a:xfrm>
              <a:off x="4965700" y="3378666"/>
              <a:ext cx="9453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dirty="0"/>
                <a:t>Training</a:t>
              </a:r>
            </a:p>
            <a:p>
              <a:pPr algn="ctr"/>
              <a:r>
                <a:rPr lang="en-US" dirty="0"/>
                <a:t>Data</a:t>
              </a:r>
            </a:p>
          </p:txBody>
        </p:sp>
        <p:sp>
          <p:nvSpPr>
            <p:cNvPr id="23" name="Text Box 11"/>
            <p:cNvSpPr txBox="1">
              <a:spLocks noChangeArrowheads="1"/>
            </p:cNvSpPr>
            <p:nvPr/>
          </p:nvSpPr>
          <p:spPr bwMode="auto">
            <a:xfrm>
              <a:off x="4807214" y="1902381"/>
              <a:ext cx="1326054"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a:t>2</a:t>
              </a:r>
              <a:r>
                <a:rPr lang="en-US" baseline="30000" dirty="0"/>
                <a:t>nd</a:t>
              </a:r>
              <a:r>
                <a:rPr lang="en-US" dirty="0"/>
                <a:t> Partition</a:t>
              </a:r>
            </a:p>
          </p:txBody>
        </p:sp>
        <p:sp>
          <p:nvSpPr>
            <p:cNvPr id="24" name="Right Arrow 23"/>
            <p:cNvSpPr/>
            <p:nvPr/>
          </p:nvSpPr>
          <p:spPr>
            <a:xfrm>
              <a:off x="4152900" y="2859088"/>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5"/>
            <p:cNvSpPr>
              <a:spLocks noChangeArrowheads="1"/>
            </p:cNvSpPr>
            <p:nvPr/>
          </p:nvSpPr>
          <p:spPr bwMode="auto">
            <a:xfrm>
              <a:off x="4807214" y="2846388"/>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a:r>
                <a:rPr lang="en-US" dirty="0">
                  <a:solidFill>
                    <a:schemeClr val="tx2"/>
                  </a:solidFill>
                </a:rPr>
                <a:t>Test Data</a:t>
              </a:r>
            </a:p>
          </p:txBody>
        </p:sp>
        <p:sp>
          <p:nvSpPr>
            <p:cNvPr id="26" name="Text Box 9"/>
            <p:cNvSpPr txBox="1">
              <a:spLocks noChangeArrowheads="1"/>
            </p:cNvSpPr>
            <p:nvPr/>
          </p:nvSpPr>
          <p:spPr bwMode="auto">
            <a:xfrm>
              <a:off x="4965700" y="2222500"/>
              <a:ext cx="9453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dirty="0"/>
                <a:t>Training</a:t>
              </a:r>
            </a:p>
            <a:p>
              <a:pPr algn="ctr"/>
              <a:r>
                <a:rPr lang="en-US" dirty="0"/>
                <a:t>Data</a:t>
              </a:r>
            </a:p>
          </p:txBody>
        </p:sp>
      </p:grpSp>
      <p:grpSp>
        <p:nvGrpSpPr>
          <p:cNvPr id="7" name="Group 6"/>
          <p:cNvGrpSpPr/>
          <p:nvPr/>
        </p:nvGrpSpPr>
        <p:grpSpPr>
          <a:xfrm>
            <a:off x="7752554" y="1899425"/>
            <a:ext cx="2726403" cy="2122615"/>
            <a:chOff x="6253953" y="1899424"/>
            <a:chExt cx="2726403" cy="2122615"/>
          </a:xfrm>
        </p:grpSpPr>
        <p:sp>
          <p:nvSpPr>
            <p:cNvPr id="32" name="Right Arrow 31"/>
            <p:cNvSpPr/>
            <p:nvPr/>
          </p:nvSpPr>
          <p:spPr>
            <a:xfrm>
              <a:off x="6253953" y="28688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
            <p:cNvSpPr>
              <a:spLocks noChangeArrowheads="1"/>
            </p:cNvSpPr>
            <p:nvPr/>
          </p:nvSpPr>
          <p:spPr bwMode="auto">
            <a:xfrm>
              <a:off x="7689053" y="2267169"/>
              <a:ext cx="1257300" cy="1752600"/>
            </a:xfrm>
            <a:prstGeom prst="rect">
              <a:avLst/>
            </a:prstGeom>
            <a:solidFill>
              <a:srgbClr val="95B3D7"/>
            </a:solidFill>
            <a:ln w="12700">
              <a:solidFill>
                <a:schemeClr val="tx1"/>
              </a:solidFill>
              <a:miter lim="800000"/>
              <a:headEnd/>
              <a:tailEnd/>
            </a:ln>
            <a:effectLst/>
            <a:extLst/>
          </p:spPr>
          <p:txBody>
            <a:bodyPr wrap="none" anchor="ctr"/>
            <a:lstStyle/>
            <a:p>
              <a:endParaRPr lang="en-US"/>
            </a:p>
          </p:txBody>
        </p:sp>
        <p:sp>
          <p:nvSpPr>
            <p:cNvPr id="34" name="Rectangle 5"/>
            <p:cNvSpPr>
              <a:spLocks noChangeArrowheads="1"/>
            </p:cNvSpPr>
            <p:nvPr/>
          </p:nvSpPr>
          <p:spPr bwMode="auto">
            <a:xfrm>
              <a:off x="7689053" y="3447364"/>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a:r>
                <a:rPr lang="en-US" dirty="0">
                  <a:solidFill>
                    <a:schemeClr val="tx2"/>
                  </a:solidFill>
                </a:rPr>
                <a:t>Test Data</a:t>
              </a:r>
            </a:p>
          </p:txBody>
        </p:sp>
        <p:sp>
          <p:nvSpPr>
            <p:cNvPr id="35" name="Text Box 9"/>
            <p:cNvSpPr txBox="1">
              <a:spLocks noChangeArrowheads="1"/>
            </p:cNvSpPr>
            <p:nvPr/>
          </p:nvSpPr>
          <p:spPr bwMode="auto">
            <a:xfrm>
              <a:off x="7854153" y="2532965"/>
              <a:ext cx="9453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a:r>
                <a:rPr lang="en-US" dirty="0"/>
                <a:t>Training</a:t>
              </a:r>
            </a:p>
            <a:p>
              <a:pPr algn="ctr"/>
              <a:r>
                <a:rPr lang="en-US" dirty="0"/>
                <a:t>Data</a:t>
              </a:r>
            </a:p>
          </p:txBody>
        </p:sp>
        <p:sp>
          <p:nvSpPr>
            <p:cNvPr id="36" name="Text Box 11"/>
            <p:cNvSpPr txBox="1">
              <a:spLocks noChangeArrowheads="1"/>
            </p:cNvSpPr>
            <p:nvPr/>
          </p:nvSpPr>
          <p:spPr bwMode="auto">
            <a:xfrm>
              <a:off x="7695667" y="1899424"/>
              <a:ext cx="1284689"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r>
                <a:rPr lang="en-US" dirty="0" err="1"/>
                <a:t>k</a:t>
              </a:r>
              <a:r>
                <a:rPr lang="en-US" baseline="30000" dirty="0" err="1"/>
                <a:t>th</a:t>
              </a:r>
              <a:r>
                <a:rPr lang="en-US" dirty="0"/>
                <a:t> Partition</a:t>
              </a:r>
            </a:p>
          </p:txBody>
        </p:sp>
        <p:sp>
          <p:nvSpPr>
            <p:cNvPr id="37" name="Right Arrow 36"/>
            <p:cNvSpPr/>
            <p:nvPr/>
          </p:nvSpPr>
          <p:spPr>
            <a:xfrm>
              <a:off x="7041353" y="28561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6519757" y="2681535"/>
              <a:ext cx="534296" cy="646331"/>
            </a:xfrm>
            <a:prstGeom prst="rect">
              <a:avLst/>
            </a:prstGeom>
            <a:noFill/>
          </p:spPr>
          <p:txBody>
            <a:bodyPr wrap="none" rtlCol="0">
              <a:spAutoFit/>
            </a:bodyPr>
            <a:lstStyle/>
            <a:p>
              <a:r>
                <a:rPr lang="en-US" sz="3600" dirty="0"/>
                <a:t>...</a:t>
              </a:r>
            </a:p>
          </p:txBody>
        </p:sp>
      </p:grpSp>
      <p:grpSp>
        <p:nvGrpSpPr>
          <p:cNvPr id="430093" name="Group 430092"/>
          <p:cNvGrpSpPr/>
          <p:nvPr/>
        </p:nvGrpSpPr>
        <p:grpSpPr>
          <a:xfrm>
            <a:off x="3987800" y="4275602"/>
            <a:ext cx="6414956" cy="1236198"/>
            <a:chOff x="2463800" y="4275602"/>
            <a:chExt cx="6414956" cy="1236198"/>
          </a:xfrm>
        </p:grpSpPr>
        <p:sp>
          <p:nvSpPr>
            <p:cNvPr id="9" name="TextBox 8"/>
            <p:cNvSpPr txBox="1"/>
            <p:nvPr/>
          </p:nvSpPr>
          <p:spPr>
            <a:xfrm>
              <a:off x="2463800" y="4380719"/>
              <a:ext cx="1400594" cy="646331"/>
            </a:xfrm>
            <a:prstGeom prst="rect">
              <a:avLst/>
            </a:prstGeom>
            <a:noFill/>
          </p:spPr>
          <p:txBody>
            <a:bodyPr wrap="none" rtlCol="0">
              <a:spAutoFit/>
            </a:bodyPr>
            <a:lstStyle/>
            <a:p>
              <a:pPr algn="ctr"/>
              <a:r>
                <a:rPr lang="en-US" dirty="0"/>
                <a:t>Test</a:t>
              </a:r>
            </a:p>
            <a:p>
              <a:pPr algn="ctr"/>
              <a:r>
                <a:rPr lang="en-US" dirty="0"/>
                <a:t>Performance</a:t>
              </a:r>
            </a:p>
          </p:txBody>
        </p:sp>
        <p:sp>
          <p:nvSpPr>
            <p:cNvPr id="44" name="TextBox 43"/>
            <p:cNvSpPr txBox="1"/>
            <p:nvPr/>
          </p:nvSpPr>
          <p:spPr>
            <a:xfrm>
              <a:off x="7478162" y="4380719"/>
              <a:ext cx="1400594" cy="646331"/>
            </a:xfrm>
            <a:prstGeom prst="rect">
              <a:avLst/>
            </a:prstGeom>
            <a:noFill/>
          </p:spPr>
          <p:txBody>
            <a:bodyPr wrap="none" rtlCol="0">
              <a:spAutoFit/>
            </a:bodyPr>
            <a:lstStyle/>
            <a:p>
              <a:pPr algn="ctr"/>
              <a:r>
                <a:rPr lang="en-US" dirty="0"/>
                <a:t>Test</a:t>
              </a:r>
            </a:p>
            <a:p>
              <a:pPr algn="ctr"/>
              <a:r>
                <a:rPr lang="en-US" dirty="0"/>
                <a:t>Performance</a:t>
              </a:r>
            </a:p>
          </p:txBody>
        </p:sp>
        <p:sp>
          <p:nvSpPr>
            <p:cNvPr id="45" name="TextBox 44"/>
            <p:cNvSpPr txBox="1"/>
            <p:nvPr/>
          </p:nvSpPr>
          <p:spPr>
            <a:xfrm>
              <a:off x="5346700" y="4380719"/>
              <a:ext cx="1400594" cy="646331"/>
            </a:xfrm>
            <a:prstGeom prst="rect">
              <a:avLst/>
            </a:prstGeom>
            <a:noFill/>
          </p:spPr>
          <p:txBody>
            <a:bodyPr wrap="none" rtlCol="0">
              <a:spAutoFit/>
            </a:bodyPr>
            <a:lstStyle/>
            <a:p>
              <a:r>
                <a:rPr lang="en-US" dirty="0"/>
                <a:t>Test</a:t>
              </a:r>
            </a:p>
            <a:p>
              <a:r>
                <a:rPr lang="en-US" dirty="0"/>
                <a:t>Performance</a:t>
              </a:r>
            </a:p>
          </p:txBody>
        </p:sp>
        <p:cxnSp>
          <p:nvCxnSpPr>
            <p:cNvPr id="11" name="Straight Arrow Connector 10"/>
            <p:cNvCxnSpPr/>
            <p:nvPr/>
          </p:nvCxnSpPr>
          <p:spPr>
            <a:xfrm>
              <a:off x="3136900" y="4275602"/>
              <a:ext cx="1863347" cy="12361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5346700" y="4281268"/>
              <a:ext cx="0" cy="12305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0081" name="Straight Arrow Connector 430080"/>
            <p:cNvCxnSpPr/>
            <p:nvPr/>
          </p:nvCxnSpPr>
          <p:spPr>
            <a:xfrm flipH="1">
              <a:off x="5638800" y="4275602"/>
              <a:ext cx="2679700" cy="12361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430092" name="TextBox 430091"/>
          <p:cNvSpPr txBox="1"/>
          <p:nvPr/>
        </p:nvSpPr>
        <p:spPr>
          <a:xfrm>
            <a:off x="5899671" y="5651500"/>
            <a:ext cx="1942058" cy="923330"/>
          </a:xfrm>
          <a:prstGeom prst="rect">
            <a:avLst/>
          </a:prstGeom>
          <a:noFill/>
        </p:spPr>
        <p:txBody>
          <a:bodyPr wrap="none" rtlCol="0">
            <a:spAutoFit/>
          </a:bodyPr>
          <a:lstStyle/>
          <a:p>
            <a:pPr algn="ctr"/>
            <a:r>
              <a:rPr lang="en-US" dirty="0"/>
              <a:t>Summary statistics</a:t>
            </a:r>
          </a:p>
          <a:p>
            <a:pPr algn="ctr"/>
            <a:r>
              <a:rPr lang="en-US" dirty="0"/>
              <a:t>over </a:t>
            </a:r>
            <a:r>
              <a:rPr lang="en-US" dirty="0">
                <a:latin typeface="cmmi10"/>
                <a:cs typeface="cmmi10"/>
              </a:rPr>
              <a:t>k</a:t>
            </a:r>
            <a:r>
              <a:rPr lang="en-US" dirty="0"/>
              <a:t> test</a:t>
            </a:r>
          </a:p>
          <a:p>
            <a:pPr algn="ctr"/>
            <a:r>
              <a:rPr lang="en-US" dirty="0"/>
              <a:t>performances</a:t>
            </a:r>
          </a:p>
        </p:txBody>
      </p:sp>
      <p:sp>
        <p:nvSpPr>
          <p:cNvPr id="430094" name="Slide Number Placeholder 430093"/>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27</a:t>
            </a:fld>
            <a:endParaRPr lang="en-US">
              <a:solidFill>
                <a:prstClr val="black">
                  <a:tint val="75000"/>
                </a:prstClr>
              </a:solidFill>
              <a:latin typeface="Calibri"/>
            </a:endParaRPr>
          </a:p>
        </p:txBody>
      </p:sp>
    </p:spTree>
    <p:extLst>
      <p:ext uri="{BB962C8B-B14F-4D97-AF65-F5344CB8AC3E}">
        <p14:creationId xmlns:p14="http://schemas.microsoft.com/office/powerpoint/2010/main" val="3473494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009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00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92" grpId="0"/>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normAutofit/>
          </a:bodyPr>
          <a:lstStyle/>
          <a:p>
            <a:r>
              <a:rPr lang="en-US" dirty="0"/>
              <a:t>Optimizing Model Parameters</a:t>
            </a:r>
          </a:p>
        </p:txBody>
      </p:sp>
      <p:sp>
        <p:nvSpPr>
          <p:cNvPr id="10" name="Content Placeholder 9"/>
          <p:cNvSpPr>
            <a:spLocks noGrp="1"/>
          </p:cNvSpPr>
          <p:nvPr>
            <p:ph idx="1"/>
          </p:nvPr>
        </p:nvSpPr>
        <p:spPr/>
        <p:txBody>
          <a:bodyPr>
            <a:normAutofit/>
          </a:bodyPr>
          <a:lstStyle/>
          <a:p>
            <a:pPr marL="0" indent="0">
              <a:buNone/>
            </a:pPr>
            <a:r>
              <a:rPr lang="en-US" sz="2800" dirty="0"/>
              <a:t>Can also use CV to choose value of model parameter </a:t>
            </a:r>
            <a:r>
              <a:rPr lang="en-US" sz="2800" dirty="0">
                <a:latin typeface="cmmi10"/>
                <a:cs typeface="cmmi10"/>
              </a:rPr>
              <a:t>P</a:t>
            </a:r>
            <a:r>
              <a:rPr lang="en-US" sz="2800" dirty="0"/>
              <a:t> </a:t>
            </a:r>
          </a:p>
          <a:p>
            <a:r>
              <a:rPr lang="en-US" sz="2400" dirty="0"/>
              <a:t>Search over space of parameter values  </a:t>
            </a:r>
          </a:p>
          <a:p>
            <a:pPr lvl="1"/>
            <a:r>
              <a:rPr lang="en-US" sz="2400" dirty="0"/>
              <a:t>Evaluate model with </a:t>
            </a:r>
            <a:r>
              <a:rPr lang="en-US" sz="2400" dirty="0">
                <a:latin typeface="cmmi10"/>
                <a:cs typeface="cmmi10"/>
              </a:rPr>
              <a:t>P</a:t>
            </a:r>
            <a:r>
              <a:rPr lang="en-US" sz="2400" dirty="0"/>
              <a:t> = </a:t>
            </a:r>
            <a:r>
              <a:rPr lang="en-US" sz="2400" dirty="0">
                <a:latin typeface="cmmi10"/>
                <a:cs typeface="cmmi10"/>
              </a:rPr>
              <a:t>p</a:t>
            </a:r>
            <a:r>
              <a:rPr lang="en-US" sz="2400" dirty="0"/>
              <a:t> on validation set</a:t>
            </a:r>
          </a:p>
          <a:p>
            <a:r>
              <a:rPr lang="en-US" sz="2400" dirty="0"/>
              <a:t>Choose value </a:t>
            </a:r>
            <a:r>
              <a:rPr lang="en-US" sz="2400" dirty="0">
                <a:latin typeface="cmmi10"/>
                <a:cs typeface="cmmi10"/>
              </a:rPr>
              <a:t>p</a:t>
            </a:r>
            <a:r>
              <a:rPr lang="en-US" sz="2400" dirty="0"/>
              <a:t>’ with highest validation performance</a:t>
            </a:r>
          </a:p>
          <a:p>
            <a:r>
              <a:rPr lang="en-US" sz="2400" dirty="0"/>
              <a:t>Learn model on full training set with </a:t>
            </a:r>
            <a:r>
              <a:rPr lang="en-US" sz="2400" dirty="0">
                <a:latin typeface="cmmi10"/>
                <a:cs typeface="cmmi10"/>
              </a:rPr>
              <a:t>P</a:t>
            </a:r>
            <a:r>
              <a:rPr lang="en-US" sz="2400" dirty="0"/>
              <a:t> = </a:t>
            </a:r>
            <a:r>
              <a:rPr lang="en-US" sz="2400" dirty="0">
                <a:latin typeface="cmmi10"/>
                <a:cs typeface="cmmi10"/>
              </a:rPr>
              <a:t>p</a:t>
            </a:r>
            <a:r>
              <a:rPr lang="en-US" sz="2400" dirty="0">
                <a:cs typeface="cmmi10"/>
              </a:rPr>
              <a:t>’</a:t>
            </a:r>
            <a:r>
              <a:rPr lang="en-US" sz="2400" dirty="0"/>
              <a:t> </a:t>
            </a:r>
          </a:p>
          <a:p>
            <a:endParaRPr lang="en-US" sz="2800" dirty="0"/>
          </a:p>
        </p:txBody>
      </p:sp>
      <p:grpSp>
        <p:nvGrpSpPr>
          <p:cNvPr id="5" name="Group 4"/>
          <p:cNvGrpSpPr/>
          <p:nvPr/>
        </p:nvGrpSpPr>
        <p:grpSpPr>
          <a:xfrm>
            <a:off x="3365500" y="3442864"/>
            <a:ext cx="1930400" cy="2120345"/>
            <a:chOff x="1943100" y="1903968"/>
            <a:chExt cx="1930400" cy="2120345"/>
          </a:xfrm>
        </p:grpSpPr>
        <p:sp>
          <p:nvSpPr>
            <p:cNvPr id="19" name="Rectangle 3"/>
            <p:cNvSpPr>
              <a:spLocks noChangeArrowheads="1"/>
            </p:cNvSpPr>
            <p:nvPr/>
          </p:nvSpPr>
          <p:spPr bwMode="auto">
            <a:xfrm>
              <a:off x="2590800" y="2271713"/>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a:solidFill>
                  <a:prstClr val="black"/>
                </a:solidFill>
                <a:latin typeface="Calibri"/>
              </a:endParaRPr>
            </a:p>
          </p:txBody>
        </p:sp>
        <p:sp>
          <p:nvSpPr>
            <p:cNvPr id="430085" name="Rectangle 5"/>
            <p:cNvSpPr>
              <a:spLocks noChangeArrowheads="1"/>
            </p:cNvSpPr>
            <p:nvPr/>
          </p:nvSpPr>
          <p:spPr bwMode="auto">
            <a:xfrm>
              <a:off x="2590800" y="2273300"/>
              <a:ext cx="1257300" cy="574675"/>
            </a:xfrm>
            <a:prstGeom prst="rect">
              <a:avLst/>
            </a:prstGeom>
            <a:solidFill>
              <a:schemeClr val="accent3">
                <a:lumMod val="60000"/>
                <a:lumOff val="40000"/>
              </a:schemeClr>
            </a:solidFill>
            <a:ln w="12700">
              <a:solidFill>
                <a:schemeClr val="tx1"/>
              </a:solidFill>
              <a:miter lim="800000"/>
              <a:headEnd/>
              <a:tailEnd/>
            </a:ln>
            <a:effectLst/>
            <a:extLst/>
          </p:spPr>
          <p:txBody>
            <a:bodyPr wrap="none" anchor="ctr"/>
            <a:lstStyle/>
            <a:p>
              <a:pPr algn="ctr" defTabSz="457200"/>
              <a:r>
                <a:rPr lang="en-US" dirty="0">
                  <a:solidFill>
                    <a:srgbClr val="1F497D"/>
                  </a:solidFill>
                  <a:latin typeface="Calibri"/>
                </a:rPr>
                <a:t>Validation</a:t>
              </a:r>
            </a:p>
            <a:p>
              <a:pPr algn="ctr" defTabSz="457200"/>
              <a:r>
                <a:rPr lang="en-US" dirty="0">
                  <a:solidFill>
                    <a:srgbClr val="1F497D"/>
                  </a:solidFill>
                  <a:latin typeface="Calibri"/>
                </a:rPr>
                <a:t>Set</a:t>
              </a:r>
            </a:p>
          </p:txBody>
        </p:sp>
        <p:sp>
          <p:nvSpPr>
            <p:cNvPr id="430089" name="Text Box 9"/>
            <p:cNvSpPr txBox="1">
              <a:spLocks noChangeArrowheads="1"/>
            </p:cNvSpPr>
            <p:nvPr/>
          </p:nvSpPr>
          <p:spPr bwMode="auto">
            <a:xfrm>
              <a:off x="2755900" y="3088371"/>
              <a:ext cx="9453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dirty="0">
                  <a:solidFill>
                    <a:prstClr val="black"/>
                  </a:solidFill>
                  <a:latin typeface="Calibri"/>
                </a:rPr>
                <a:t>Training</a:t>
              </a:r>
            </a:p>
            <a:p>
              <a:pPr algn="ctr" defTabSz="457200"/>
              <a:r>
                <a:rPr lang="en-US" dirty="0">
                  <a:solidFill>
                    <a:prstClr val="black"/>
                  </a:solidFill>
                  <a:latin typeface="Calibri"/>
                </a:rPr>
                <a:t>Data</a:t>
              </a:r>
            </a:p>
          </p:txBody>
        </p:sp>
        <p:sp>
          <p:nvSpPr>
            <p:cNvPr id="430091" name="Text Box 11"/>
            <p:cNvSpPr txBox="1">
              <a:spLocks noChangeArrowheads="1"/>
            </p:cNvSpPr>
            <p:nvPr/>
          </p:nvSpPr>
          <p:spPr bwMode="auto">
            <a:xfrm>
              <a:off x="2597414" y="1903968"/>
              <a:ext cx="1276086"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dirty="0">
                  <a:solidFill>
                    <a:prstClr val="black"/>
                  </a:solidFill>
                  <a:latin typeface="Calibri"/>
                </a:rPr>
                <a:t>1</a:t>
              </a:r>
              <a:r>
                <a:rPr lang="en-US" baseline="30000" dirty="0">
                  <a:solidFill>
                    <a:prstClr val="black"/>
                  </a:solidFill>
                  <a:latin typeface="Calibri"/>
                </a:rPr>
                <a:t>st</a:t>
              </a:r>
              <a:r>
                <a:rPr lang="en-US" dirty="0">
                  <a:solidFill>
                    <a:prstClr val="black"/>
                  </a:solidFill>
                  <a:latin typeface="Calibri"/>
                </a:rPr>
                <a:t> Partition</a:t>
              </a:r>
            </a:p>
          </p:txBody>
        </p:sp>
        <p:sp>
          <p:nvSpPr>
            <p:cNvPr id="2" name="Right Arrow 1"/>
            <p:cNvSpPr/>
            <p:nvPr/>
          </p:nvSpPr>
          <p:spPr>
            <a:xfrm>
              <a:off x="1943100" y="2860675"/>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latin typeface="Calibri"/>
              </a:endParaRPr>
            </a:p>
          </p:txBody>
        </p:sp>
      </p:grpSp>
      <p:grpSp>
        <p:nvGrpSpPr>
          <p:cNvPr id="8" name="Group 7"/>
          <p:cNvGrpSpPr/>
          <p:nvPr/>
        </p:nvGrpSpPr>
        <p:grpSpPr>
          <a:xfrm>
            <a:off x="1765300" y="3443895"/>
            <a:ext cx="1438014" cy="2133600"/>
            <a:chOff x="342900" y="1905000"/>
            <a:chExt cx="1438014" cy="2133600"/>
          </a:xfrm>
        </p:grpSpPr>
        <p:sp>
          <p:nvSpPr>
            <p:cNvPr id="430088" name="Text Box 8"/>
            <p:cNvSpPr txBox="1">
              <a:spLocks noChangeArrowheads="1"/>
            </p:cNvSpPr>
            <p:nvPr/>
          </p:nvSpPr>
          <p:spPr bwMode="auto">
            <a:xfrm>
              <a:off x="342900" y="1905000"/>
              <a:ext cx="1438014"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dirty="0">
                  <a:solidFill>
                    <a:prstClr val="black"/>
                  </a:solidFill>
                  <a:latin typeface="Calibri"/>
                </a:rPr>
                <a:t>Training Data</a:t>
              </a:r>
            </a:p>
          </p:txBody>
        </p:sp>
        <p:sp>
          <p:nvSpPr>
            <p:cNvPr id="17" name="Rectangle 3"/>
            <p:cNvSpPr>
              <a:spLocks noChangeArrowheads="1"/>
            </p:cNvSpPr>
            <p:nvPr/>
          </p:nvSpPr>
          <p:spPr bwMode="auto">
            <a:xfrm>
              <a:off x="368300" y="2286000"/>
              <a:ext cx="1257300" cy="1752600"/>
            </a:xfrm>
            <a:prstGeom prst="rect">
              <a:avLst/>
            </a:prstGeom>
            <a:solidFill>
              <a:schemeClr val="accent1">
                <a:lumMod val="60000"/>
                <a:lumOff val="40000"/>
              </a:schemeClr>
            </a:solidFill>
            <a:ln w="12700">
              <a:solidFill>
                <a:schemeClr val="tx1"/>
              </a:solidFill>
              <a:miter lim="800000"/>
              <a:headEnd/>
              <a:tailEnd/>
            </a:ln>
            <a:effectLst/>
            <a:extLst/>
          </p:spPr>
          <p:txBody>
            <a:bodyPr wrap="none" anchor="ctr"/>
            <a:lstStyle/>
            <a:p>
              <a:pPr defTabSz="457200"/>
              <a:endParaRPr lang="en-US">
                <a:solidFill>
                  <a:prstClr val="black"/>
                </a:solidFill>
                <a:latin typeface="Calibri"/>
              </a:endParaRPr>
            </a:p>
          </p:txBody>
        </p:sp>
      </p:grpSp>
      <p:grpSp>
        <p:nvGrpSpPr>
          <p:cNvPr id="3" name="Group 2"/>
          <p:cNvGrpSpPr/>
          <p:nvPr/>
        </p:nvGrpSpPr>
        <p:grpSpPr>
          <a:xfrm>
            <a:off x="1663700" y="4399570"/>
            <a:ext cx="1543050" cy="588962"/>
            <a:chOff x="190500" y="2860675"/>
            <a:chExt cx="1638300" cy="588962"/>
          </a:xfrm>
        </p:grpSpPr>
        <p:cxnSp>
          <p:nvCxnSpPr>
            <p:cNvPr id="12" name="Straight Connector 11"/>
            <p:cNvCxnSpPr/>
            <p:nvPr/>
          </p:nvCxnSpPr>
          <p:spPr>
            <a:xfrm>
              <a:off x="190500" y="3449637"/>
              <a:ext cx="1638300" cy="0"/>
            </a:xfrm>
            <a:prstGeom prst="line">
              <a:avLst/>
            </a:prstGeom>
            <a:ln w="28575" cmpd="sng">
              <a:solidFill>
                <a:srgbClr val="008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90500" y="2860675"/>
              <a:ext cx="1638300" cy="0"/>
            </a:xfrm>
            <a:prstGeom prst="line">
              <a:avLst/>
            </a:prstGeom>
            <a:ln w="28575" cmpd="sng">
              <a:solidFill>
                <a:srgbClr val="008000"/>
              </a:solidFill>
              <a:prstDash val="dash"/>
            </a:ln>
            <a:effectLst/>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5575300" y="3441276"/>
            <a:ext cx="1980368" cy="2122616"/>
            <a:chOff x="4152900" y="1902381"/>
            <a:chExt cx="1980368" cy="2122616"/>
          </a:xfrm>
        </p:grpSpPr>
        <p:sp>
          <p:nvSpPr>
            <p:cNvPr id="20" name="Rectangle 3"/>
            <p:cNvSpPr>
              <a:spLocks noChangeArrowheads="1"/>
            </p:cNvSpPr>
            <p:nvPr/>
          </p:nvSpPr>
          <p:spPr bwMode="auto">
            <a:xfrm>
              <a:off x="4800600" y="2270126"/>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a:solidFill>
                  <a:prstClr val="black"/>
                </a:solidFill>
                <a:latin typeface="Calibri"/>
              </a:endParaRPr>
            </a:p>
          </p:txBody>
        </p:sp>
        <p:sp>
          <p:nvSpPr>
            <p:cNvPr id="22" name="Text Box 9"/>
            <p:cNvSpPr txBox="1">
              <a:spLocks noChangeArrowheads="1"/>
            </p:cNvSpPr>
            <p:nvPr/>
          </p:nvSpPr>
          <p:spPr bwMode="auto">
            <a:xfrm>
              <a:off x="4965700" y="3378666"/>
              <a:ext cx="9453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dirty="0">
                  <a:solidFill>
                    <a:prstClr val="black"/>
                  </a:solidFill>
                  <a:latin typeface="Calibri"/>
                </a:rPr>
                <a:t>Training</a:t>
              </a:r>
            </a:p>
            <a:p>
              <a:pPr algn="ctr" defTabSz="457200"/>
              <a:r>
                <a:rPr lang="en-US" dirty="0">
                  <a:solidFill>
                    <a:prstClr val="black"/>
                  </a:solidFill>
                  <a:latin typeface="Calibri"/>
                </a:rPr>
                <a:t>Data</a:t>
              </a:r>
            </a:p>
          </p:txBody>
        </p:sp>
        <p:sp>
          <p:nvSpPr>
            <p:cNvPr id="23" name="Text Box 11"/>
            <p:cNvSpPr txBox="1">
              <a:spLocks noChangeArrowheads="1"/>
            </p:cNvSpPr>
            <p:nvPr/>
          </p:nvSpPr>
          <p:spPr bwMode="auto">
            <a:xfrm>
              <a:off x="4807214" y="1902381"/>
              <a:ext cx="1326054"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dirty="0">
                  <a:solidFill>
                    <a:prstClr val="black"/>
                  </a:solidFill>
                  <a:latin typeface="Calibri"/>
                </a:rPr>
                <a:t>2</a:t>
              </a:r>
              <a:r>
                <a:rPr lang="en-US" baseline="30000" dirty="0">
                  <a:solidFill>
                    <a:prstClr val="black"/>
                  </a:solidFill>
                  <a:latin typeface="Calibri"/>
                </a:rPr>
                <a:t>nd</a:t>
              </a:r>
              <a:r>
                <a:rPr lang="en-US" dirty="0">
                  <a:solidFill>
                    <a:prstClr val="black"/>
                  </a:solidFill>
                  <a:latin typeface="Calibri"/>
                </a:rPr>
                <a:t> Partition</a:t>
              </a:r>
            </a:p>
          </p:txBody>
        </p:sp>
        <p:sp>
          <p:nvSpPr>
            <p:cNvPr id="24" name="Right Arrow 23"/>
            <p:cNvSpPr/>
            <p:nvPr/>
          </p:nvSpPr>
          <p:spPr>
            <a:xfrm>
              <a:off x="4152900" y="2859088"/>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latin typeface="Calibri"/>
              </a:endParaRPr>
            </a:p>
          </p:txBody>
        </p:sp>
        <p:sp>
          <p:nvSpPr>
            <p:cNvPr id="25" name="Rectangle 5"/>
            <p:cNvSpPr>
              <a:spLocks noChangeArrowheads="1"/>
            </p:cNvSpPr>
            <p:nvPr/>
          </p:nvSpPr>
          <p:spPr bwMode="auto">
            <a:xfrm>
              <a:off x="4807214" y="2846388"/>
              <a:ext cx="1257300" cy="574675"/>
            </a:xfrm>
            <a:prstGeom prst="rect">
              <a:avLst/>
            </a:prstGeom>
            <a:solidFill>
              <a:srgbClr val="C3D69B"/>
            </a:solidFill>
            <a:ln w="12700">
              <a:solidFill>
                <a:schemeClr val="tx1"/>
              </a:solidFill>
              <a:miter lim="800000"/>
              <a:headEnd/>
              <a:tailEnd/>
            </a:ln>
            <a:effectLst/>
            <a:extLst/>
          </p:spPr>
          <p:txBody>
            <a:bodyPr wrap="none" anchor="ctr"/>
            <a:lstStyle/>
            <a:p>
              <a:pPr algn="ctr" defTabSz="457200"/>
              <a:r>
                <a:rPr lang="en-US" dirty="0">
                  <a:solidFill>
                    <a:srgbClr val="1F497D"/>
                  </a:solidFill>
                  <a:latin typeface="Calibri"/>
                </a:rPr>
                <a:t>Validation</a:t>
              </a:r>
            </a:p>
            <a:p>
              <a:pPr algn="ctr" defTabSz="457200"/>
              <a:r>
                <a:rPr lang="en-US" dirty="0">
                  <a:solidFill>
                    <a:srgbClr val="1F497D"/>
                  </a:solidFill>
                  <a:latin typeface="Calibri"/>
                </a:rPr>
                <a:t>Set</a:t>
              </a:r>
            </a:p>
          </p:txBody>
        </p:sp>
        <p:sp>
          <p:nvSpPr>
            <p:cNvPr id="26" name="Text Box 9"/>
            <p:cNvSpPr txBox="1">
              <a:spLocks noChangeArrowheads="1"/>
            </p:cNvSpPr>
            <p:nvPr/>
          </p:nvSpPr>
          <p:spPr bwMode="auto">
            <a:xfrm>
              <a:off x="4965700" y="2222500"/>
              <a:ext cx="9453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dirty="0">
                  <a:solidFill>
                    <a:prstClr val="black"/>
                  </a:solidFill>
                  <a:latin typeface="Calibri"/>
                </a:rPr>
                <a:t>Training</a:t>
              </a:r>
            </a:p>
            <a:p>
              <a:pPr algn="ctr" defTabSz="457200"/>
              <a:r>
                <a:rPr lang="en-US" dirty="0">
                  <a:solidFill>
                    <a:prstClr val="black"/>
                  </a:solidFill>
                  <a:latin typeface="Calibri"/>
                </a:rPr>
                <a:t>Data</a:t>
              </a:r>
            </a:p>
          </p:txBody>
        </p:sp>
      </p:grpSp>
      <p:grpSp>
        <p:nvGrpSpPr>
          <p:cNvPr id="7" name="Group 6"/>
          <p:cNvGrpSpPr/>
          <p:nvPr/>
        </p:nvGrpSpPr>
        <p:grpSpPr>
          <a:xfrm>
            <a:off x="7752553" y="3438320"/>
            <a:ext cx="2741506" cy="2122615"/>
            <a:chOff x="6253953" y="1899424"/>
            <a:chExt cx="2741506" cy="2122615"/>
          </a:xfrm>
        </p:grpSpPr>
        <p:sp>
          <p:nvSpPr>
            <p:cNvPr id="32" name="Right Arrow 31"/>
            <p:cNvSpPr/>
            <p:nvPr/>
          </p:nvSpPr>
          <p:spPr>
            <a:xfrm>
              <a:off x="6253953" y="28688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latin typeface="Calibri"/>
              </a:endParaRPr>
            </a:p>
          </p:txBody>
        </p:sp>
        <p:sp>
          <p:nvSpPr>
            <p:cNvPr id="33" name="Rectangle 3"/>
            <p:cNvSpPr>
              <a:spLocks noChangeArrowheads="1"/>
            </p:cNvSpPr>
            <p:nvPr/>
          </p:nvSpPr>
          <p:spPr bwMode="auto">
            <a:xfrm>
              <a:off x="7689053" y="2267169"/>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a:solidFill>
                  <a:prstClr val="black"/>
                </a:solidFill>
                <a:latin typeface="Calibri"/>
              </a:endParaRPr>
            </a:p>
          </p:txBody>
        </p:sp>
        <p:sp>
          <p:nvSpPr>
            <p:cNvPr id="34" name="Rectangle 5"/>
            <p:cNvSpPr>
              <a:spLocks noChangeArrowheads="1"/>
            </p:cNvSpPr>
            <p:nvPr/>
          </p:nvSpPr>
          <p:spPr bwMode="auto">
            <a:xfrm>
              <a:off x="7689053" y="3447364"/>
              <a:ext cx="1257300" cy="574675"/>
            </a:xfrm>
            <a:prstGeom prst="rect">
              <a:avLst/>
            </a:prstGeom>
            <a:solidFill>
              <a:srgbClr val="C3D69B"/>
            </a:solidFill>
            <a:ln w="12700">
              <a:solidFill>
                <a:schemeClr val="tx1"/>
              </a:solidFill>
              <a:miter lim="800000"/>
              <a:headEnd/>
              <a:tailEnd/>
            </a:ln>
            <a:effectLst/>
            <a:extLst/>
          </p:spPr>
          <p:txBody>
            <a:bodyPr wrap="none" anchor="ctr"/>
            <a:lstStyle/>
            <a:p>
              <a:pPr algn="ctr" defTabSz="457200"/>
              <a:r>
                <a:rPr lang="en-US" dirty="0">
                  <a:solidFill>
                    <a:srgbClr val="1F497D"/>
                  </a:solidFill>
                  <a:latin typeface="Calibri"/>
                </a:rPr>
                <a:t>Validation</a:t>
              </a:r>
            </a:p>
            <a:p>
              <a:pPr algn="ctr" defTabSz="457200"/>
              <a:r>
                <a:rPr lang="en-US" dirty="0">
                  <a:solidFill>
                    <a:srgbClr val="1F497D"/>
                  </a:solidFill>
                  <a:latin typeface="Calibri"/>
                </a:rPr>
                <a:t>Set</a:t>
              </a:r>
            </a:p>
          </p:txBody>
        </p:sp>
        <p:sp>
          <p:nvSpPr>
            <p:cNvPr id="35" name="Text Box 9"/>
            <p:cNvSpPr txBox="1">
              <a:spLocks noChangeArrowheads="1"/>
            </p:cNvSpPr>
            <p:nvPr/>
          </p:nvSpPr>
          <p:spPr bwMode="auto">
            <a:xfrm>
              <a:off x="7854153" y="2532965"/>
              <a:ext cx="945353"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dirty="0">
                  <a:solidFill>
                    <a:prstClr val="black"/>
                  </a:solidFill>
                  <a:latin typeface="Calibri"/>
                </a:rPr>
                <a:t>Training</a:t>
              </a:r>
            </a:p>
            <a:p>
              <a:pPr algn="ctr" defTabSz="457200"/>
              <a:r>
                <a:rPr lang="en-US" dirty="0">
                  <a:solidFill>
                    <a:prstClr val="black"/>
                  </a:solidFill>
                  <a:latin typeface="Calibri"/>
                </a:rPr>
                <a:t>Data</a:t>
              </a:r>
            </a:p>
          </p:txBody>
        </p:sp>
        <p:sp>
          <p:nvSpPr>
            <p:cNvPr id="36" name="Text Box 11"/>
            <p:cNvSpPr txBox="1">
              <a:spLocks noChangeArrowheads="1"/>
            </p:cNvSpPr>
            <p:nvPr/>
          </p:nvSpPr>
          <p:spPr bwMode="auto">
            <a:xfrm>
              <a:off x="7695667" y="1899424"/>
              <a:ext cx="1299792"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dirty="0" err="1">
                  <a:solidFill>
                    <a:prstClr val="black"/>
                  </a:solidFill>
                  <a:latin typeface="cmmi10"/>
                  <a:cs typeface="cmmi10"/>
                </a:rPr>
                <a:t>k</a:t>
              </a:r>
              <a:r>
                <a:rPr lang="en-US" baseline="30000" dirty="0" err="1">
                  <a:solidFill>
                    <a:prstClr val="black"/>
                  </a:solidFill>
                  <a:latin typeface="Calibri"/>
                </a:rPr>
                <a:t>th</a:t>
              </a:r>
              <a:r>
                <a:rPr lang="en-US" dirty="0">
                  <a:solidFill>
                    <a:prstClr val="black"/>
                  </a:solidFill>
                  <a:latin typeface="Calibri"/>
                </a:rPr>
                <a:t> Partition</a:t>
              </a:r>
            </a:p>
          </p:txBody>
        </p:sp>
        <p:sp>
          <p:nvSpPr>
            <p:cNvPr id="37" name="Right Arrow 36"/>
            <p:cNvSpPr/>
            <p:nvPr/>
          </p:nvSpPr>
          <p:spPr>
            <a:xfrm>
              <a:off x="7041353" y="28561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latin typeface="Calibri"/>
              </a:endParaRPr>
            </a:p>
          </p:txBody>
        </p:sp>
        <p:sp>
          <p:nvSpPr>
            <p:cNvPr id="4" name="TextBox 3"/>
            <p:cNvSpPr txBox="1"/>
            <p:nvPr/>
          </p:nvSpPr>
          <p:spPr>
            <a:xfrm>
              <a:off x="6519757" y="2681535"/>
              <a:ext cx="534296" cy="646331"/>
            </a:xfrm>
            <a:prstGeom prst="rect">
              <a:avLst/>
            </a:prstGeom>
            <a:noFill/>
          </p:spPr>
          <p:txBody>
            <a:bodyPr wrap="none" rtlCol="0">
              <a:spAutoFit/>
            </a:bodyPr>
            <a:lstStyle/>
            <a:p>
              <a:pPr defTabSz="457200"/>
              <a:r>
                <a:rPr lang="en-US" sz="3600" dirty="0">
                  <a:solidFill>
                    <a:prstClr val="black"/>
                  </a:solidFill>
                  <a:latin typeface="Calibri"/>
                </a:rPr>
                <a:t>...</a:t>
              </a:r>
            </a:p>
          </p:txBody>
        </p:sp>
      </p:grpSp>
      <p:sp>
        <p:nvSpPr>
          <p:cNvPr id="38" name="Rectangle 5"/>
          <p:cNvSpPr>
            <a:spLocks noChangeArrowheads="1"/>
          </p:cNvSpPr>
          <p:nvPr/>
        </p:nvSpPr>
        <p:spPr bwMode="auto">
          <a:xfrm>
            <a:off x="1790700" y="5814498"/>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dirty="0">
                <a:solidFill>
                  <a:srgbClr val="1F497D"/>
                </a:solidFill>
                <a:latin typeface="Calibri"/>
              </a:rPr>
              <a:t>Test Data</a:t>
            </a:r>
          </a:p>
        </p:txBody>
      </p:sp>
      <p:pic>
        <p:nvPicPr>
          <p:cNvPr id="14" name="Picture 13"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1473" y="1680138"/>
            <a:ext cx="1652594" cy="288706"/>
          </a:xfrm>
          <a:prstGeom prst="rect">
            <a:avLst/>
          </a:prstGeom>
        </p:spPr>
      </p:pic>
      <p:sp>
        <p:nvSpPr>
          <p:cNvPr id="15" name="TextBox 14"/>
          <p:cNvSpPr txBox="1"/>
          <p:nvPr/>
        </p:nvSpPr>
        <p:spPr>
          <a:xfrm>
            <a:off x="3836208" y="5563892"/>
            <a:ext cx="1552187" cy="646331"/>
          </a:xfrm>
          <a:prstGeom prst="rect">
            <a:avLst/>
          </a:prstGeom>
          <a:noFill/>
        </p:spPr>
        <p:txBody>
          <a:bodyPr wrap="square" rtlCol="0">
            <a:spAutoFit/>
          </a:bodyPr>
          <a:lstStyle/>
          <a:p>
            <a:pPr algn="ctr" defTabSz="457200"/>
            <a:r>
              <a:rPr lang="en-US" dirty="0">
                <a:solidFill>
                  <a:prstClr val="black"/>
                </a:solidFill>
                <a:latin typeface="Calibri"/>
              </a:rPr>
              <a:t>Found that optimal </a:t>
            </a:r>
            <a:r>
              <a:rPr lang="en-US" i="1" dirty="0">
                <a:solidFill>
                  <a:prstClr val="black"/>
                </a:solidFill>
                <a:latin typeface="Calibri"/>
              </a:rPr>
              <a:t>P</a:t>
            </a:r>
            <a:r>
              <a:rPr lang="en-US" dirty="0">
                <a:solidFill>
                  <a:prstClr val="black"/>
                </a:solidFill>
                <a:latin typeface="Calibri"/>
              </a:rPr>
              <a:t> = </a:t>
            </a:r>
            <a:r>
              <a:rPr lang="en-US" dirty="0">
                <a:solidFill>
                  <a:prstClr val="black"/>
                </a:solidFill>
                <a:latin typeface="cmmi10"/>
                <a:cs typeface="cmmi10"/>
              </a:rPr>
              <a:t>p</a:t>
            </a:r>
            <a:r>
              <a:rPr lang="en-US" baseline="-25000" dirty="0">
                <a:solidFill>
                  <a:prstClr val="black"/>
                </a:solidFill>
                <a:latin typeface="Calibri"/>
              </a:rPr>
              <a:t>1</a:t>
            </a:r>
          </a:p>
        </p:txBody>
      </p:sp>
      <p:sp>
        <p:nvSpPr>
          <p:cNvPr id="42" name="TextBox 41"/>
          <p:cNvSpPr txBox="1"/>
          <p:nvPr/>
        </p:nvSpPr>
        <p:spPr>
          <a:xfrm>
            <a:off x="6017405" y="5560935"/>
            <a:ext cx="1552187" cy="646331"/>
          </a:xfrm>
          <a:prstGeom prst="rect">
            <a:avLst/>
          </a:prstGeom>
          <a:noFill/>
        </p:spPr>
        <p:txBody>
          <a:bodyPr wrap="square" rtlCol="0">
            <a:spAutoFit/>
          </a:bodyPr>
          <a:lstStyle/>
          <a:p>
            <a:pPr algn="ctr" defTabSz="457200"/>
            <a:r>
              <a:rPr lang="en-US" dirty="0">
                <a:solidFill>
                  <a:prstClr val="black"/>
                </a:solidFill>
                <a:latin typeface="Calibri"/>
              </a:rPr>
              <a:t>Found that optimal </a:t>
            </a:r>
            <a:r>
              <a:rPr lang="en-US" i="1" dirty="0">
                <a:solidFill>
                  <a:prstClr val="black"/>
                </a:solidFill>
                <a:latin typeface="Calibri"/>
              </a:rPr>
              <a:t>P</a:t>
            </a:r>
            <a:r>
              <a:rPr lang="en-US" dirty="0">
                <a:solidFill>
                  <a:prstClr val="black"/>
                </a:solidFill>
                <a:latin typeface="Calibri"/>
              </a:rPr>
              <a:t> = </a:t>
            </a:r>
            <a:r>
              <a:rPr lang="en-US" dirty="0">
                <a:solidFill>
                  <a:prstClr val="black"/>
                </a:solidFill>
                <a:latin typeface="cmmi10"/>
                <a:cs typeface="cmmi10"/>
              </a:rPr>
              <a:t>p</a:t>
            </a:r>
            <a:r>
              <a:rPr lang="en-US" baseline="-25000" dirty="0">
                <a:solidFill>
                  <a:prstClr val="black"/>
                </a:solidFill>
                <a:latin typeface="Calibri"/>
              </a:rPr>
              <a:t>2</a:t>
            </a:r>
          </a:p>
        </p:txBody>
      </p:sp>
      <p:sp>
        <p:nvSpPr>
          <p:cNvPr id="43" name="TextBox 42"/>
          <p:cNvSpPr txBox="1"/>
          <p:nvPr/>
        </p:nvSpPr>
        <p:spPr>
          <a:xfrm>
            <a:off x="9002180" y="5563893"/>
            <a:ext cx="1552187" cy="646331"/>
          </a:xfrm>
          <a:prstGeom prst="rect">
            <a:avLst/>
          </a:prstGeom>
          <a:noFill/>
        </p:spPr>
        <p:txBody>
          <a:bodyPr wrap="square" rtlCol="0">
            <a:spAutoFit/>
          </a:bodyPr>
          <a:lstStyle/>
          <a:p>
            <a:pPr algn="ctr" defTabSz="457200"/>
            <a:r>
              <a:rPr lang="en-US" dirty="0">
                <a:solidFill>
                  <a:prstClr val="black"/>
                </a:solidFill>
                <a:latin typeface="Calibri"/>
              </a:rPr>
              <a:t>Found that optimal </a:t>
            </a:r>
            <a:r>
              <a:rPr lang="en-US" i="1" dirty="0">
                <a:solidFill>
                  <a:prstClr val="black"/>
                </a:solidFill>
                <a:latin typeface="Calibri"/>
              </a:rPr>
              <a:t>P</a:t>
            </a:r>
            <a:r>
              <a:rPr lang="en-US" dirty="0">
                <a:solidFill>
                  <a:prstClr val="black"/>
                </a:solidFill>
                <a:latin typeface="Calibri"/>
              </a:rPr>
              <a:t> = </a:t>
            </a:r>
            <a:r>
              <a:rPr lang="en-US" dirty="0" err="1">
                <a:solidFill>
                  <a:prstClr val="black"/>
                </a:solidFill>
                <a:latin typeface="cmmi10"/>
                <a:cs typeface="cmmi10"/>
              </a:rPr>
              <a:t>p</a:t>
            </a:r>
            <a:r>
              <a:rPr lang="en-US" baseline="-25000" dirty="0" err="1">
                <a:solidFill>
                  <a:prstClr val="black"/>
                </a:solidFill>
                <a:latin typeface="Calibri"/>
              </a:rPr>
              <a:t>k</a:t>
            </a:r>
            <a:endParaRPr lang="en-US" baseline="-25000" dirty="0">
              <a:solidFill>
                <a:prstClr val="black"/>
              </a:solidFill>
              <a:latin typeface="Calibri"/>
            </a:endParaRPr>
          </a:p>
        </p:txBody>
      </p:sp>
      <p:grpSp>
        <p:nvGrpSpPr>
          <p:cNvPr id="31" name="Group 30"/>
          <p:cNvGrpSpPr/>
          <p:nvPr/>
        </p:nvGrpSpPr>
        <p:grpSpPr>
          <a:xfrm>
            <a:off x="3723924" y="6182532"/>
            <a:ext cx="6640647" cy="575973"/>
            <a:chOff x="2199923" y="6182531"/>
            <a:chExt cx="6640647" cy="575973"/>
          </a:xfrm>
        </p:grpSpPr>
        <p:grpSp>
          <p:nvGrpSpPr>
            <p:cNvPr id="30" name="Group 29"/>
            <p:cNvGrpSpPr/>
            <p:nvPr/>
          </p:nvGrpSpPr>
          <p:grpSpPr>
            <a:xfrm>
              <a:off x="2199923" y="6182531"/>
              <a:ext cx="6640647" cy="575973"/>
              <a:chOff x="2199923" y="6182531"/>
              <a:chExt cx="6640647" cy="575973"/>
            </a:xfrm>
          </p:grpSpPr>
          <p:sp>
            <p:nvSpPr>
              <p:cNvPr id="16" name="TextBox 15"/>
              <p:cNvSpPr txBox="1"/>
              <p:nvPr/>
            </p:nvSpPr>
            <p:spPr>
              <a:xfrm>
                <a:off x="2199923" y="6389172"/>
                <a:ext cx="6640647" cy="369332"/>
              </a:xfrm>
              <a:prstGeom prst="rect">
                <a:avLst/>
              </a:prstGeom>
              <a:noFill/>
              <a:ln>
                <a:solidFill>
                  <a:schemeClr val="tx1"/>
                </a:solidFill>
              </a:ln>
            </p:spPr>
            <p:txBody>
              <a:bodyPr wrap="none" rtlCol="0">
                <a:spAutoFit/>
              </a:bodyPr>
              <a:lstStyle/>
              <a:p>
                <a:pPr defTabSz="457200"/>
                <a:r>
                  <a:rPr lang="en-US" dirty="0">
                    <a:solidFill>
                      <a:prstClr val="black"/>
                    </a:solidFill>
                    <a:latin typeface="Calibri"/>
                  </a:rPr>
                  <a:t>Choose value of </a:t>
                </a:r>
                <a:r>
                  <a:rPr lang="en-US" dirty="0">
                    <a:solidFill>
                      <a:prstClr val="black"/>
                    </a:solidFill>
                    <a:latin typeface="cmmi10"/>
                    <a:cs typeface="cmmi10"/>
                  </a:rPr>
                  <a:t>p</a:t>
                </a:r>
                <a:r>
                  <a:rPr lang="en-US" dirty="0">
                    <a:solidFill>
                      <a:prstClr val="black"/>
                    </a:solidFill>
                    <a:latin typeface="Calibri"/>
                  </a:rPr>
                  <a:t> of the model with the best validation performance</a:t>
                </a:r>
              </a:p>
            </p:txBody>
          </p:sp>
          <p:cxnSp>
            <p:nvCxnSpPr>
              <p:cNvPr id="27" name="Straight Arrow Connector 26"/>
              <p:cNvCxnSpPr>
                <a:stCxn id="16" idx="0"/>
              </p:cNvCxnSpPr>
              <p:nvPr/>
            </p:nvCxnSpPr>
            <p:spPr>
              <a:xfrm flipH="1" flipV="1">
                <a:off x="3097689" y="6210224"/>
                <a:ext cx="2422558" cy="178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flipV="1">
                <a:off x="5519000" y="6182531"/>
                <a:ext cx="0" cy="19170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cxnSp>
          <p:nvCxnSpPr>
            <p:cNvPr id="51" name="Straight Arrow Connector 50"/>
            <p:cNvCxnSpPr/>
            <p:nvPr/>
          </p:nvCxnSpPr>
          <p:spPr>
            <a:xfrm flipV="1">
              <a:off x="5514987" y="6207265"/>
              <a:ext cx="2422558" cy="17894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430080" name="Slide Number Placeholder 430079"/>
          <p:cNvSpPr>
            <a:spLocks noGrp="1"/>
          </p:cNvSpPr>
          <p:nvPr>
            <p:ph type="sldNum" sz="quarter" idx="12"/>
          </p:nvPr>
        </p:nvSpPr>
        <p:spPr>
          <a:xfrm>
            <a:off x="8534400" y="6522912"/>
            <a:ext cx="2133600" cy="365125"/>
          </a:xfrm>
        </p:spPr>
        <p:txBody>
          <a:bodyPr/>
          <a:lstStyle/>
          <a:p>
            <a:pPr defTabSz="457200"/>
            <a:fld id="{24FE8A11-08F0-9A4C-9469-805DD3644C34}" type="slidenum">
              <a:rPr lang="en-US">
                <a:solidFill>
                  <a:prstClr val="black">
                    <a:tint val="75000"/>
                  </a:prstClr>
                </a:solidFill>
                <a:latin typeface="Calibri"/>
              </a:rPr>
              <a:pPr defTabSz="457200"/>
              <a:t>28</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74732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xEl>
                                              <p:pRg st="3" end="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2" grpId="0"/>
      <p:bldP spid="4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r>
              <a:rPr lang="en-US"/>
              <a:t>More on Cross-Validation</a:t>
            </a:r>
          </a:p>
        </p:txBody>
      </p:sp>
      <p:sp>
        <p:nvSpPr>
          <p:cNvPr id="434179" name="Rectangle 3"/>
          <p:cNvSpPr>
            <a:spLocks noGrp="1" noChangeArrowheads="1"/>
          </p:cNvSpPr>
          <p:nvPr>
            <p:ph type="body" idx="1"/>
          </p:nvPr>
        </p:nvSpPr>
        <p:spPr/>
        <p:txBody>
          <a:bodyPr>
            <a:noAutofit/>
          </a:bodyPr>
          <a:lstStyle/>
          <a:p>
            <a:r>
              <a:rPr lang="en-US" sz="2800" dirty="0"/>
              <a:t>Cross-validation generates an approximate estimate of how well the classifier will do on </a:t>
            </a:r>
            <a:r>
              <a:rPr lang="ja-JP" altLang="en-US" sz="2800" dirty="0">
                <a:latin typeface="Arial"/>
              </a:rPr>
              <a:t>“</a:t>
            </a:r>
            <a:r>
              <a:rPr lang="en-US" sz="2800" dirty="0"/>
              <a:t>unseen</a:t>
            </a:r>
            <a:r>
              <a:rPr lang="ja-JP" altLang="en-US" sz="2800" dirty="0">
                <a:latin typeface="Arial"/>
              </a:rPr>
              <a:t>”</a:t>
            </a:r>
            <a:r>
              <a:rPr lang="en-US" sz="2800" dirty="0"/>
              <a:t> data</a:t>
            </a:r>
          </a:p>
          <a:p>
            <a:pPr lvl="1"/>
            <a:r>
              <a:rPr lang="en-US" sz="2400" dirty="0"/>
              <a:t>As </a:t>
            </a:r>
            <a:r>
              <a:rPr lang="en-US" sz="2400" dirty="0">
                <a:latin typeface="cmmi10"/>
                <a:cs typeface="cmmi10"/>
              </a:rPr>
              <a:t>k</a:t>
            </a:r>
            <a:r>
              <a:rPr lang="en-US" sz="2400" dirty="0"/>
              <a:t> </a:t>
            </a:r>
            <a:r>
              <a:rPr lang="en-US" sz="2400" dirty="0">
                <a:sym typeface="Wingdings"/>
              </a:rPr>
              <a:t> </a:t>
            </a:r>
            <a:r>
              <a:rPr lang="en-US" sz="2400" dirty="0">
                <a:latin typeface="cmmi10"/>
                <a:cs typeface="cmmi10"/>
                <a:sym typeface="Wingdings"/>
              </a:rPr>
              <a:t>n</a:t>
            </a:r>
            <a:r>
              <a:rPr lang="en-US" sz="2400" dirty="0">
                <a:sym typeface="Wingdings"/>
              </a:rPr>
              <a:t>, the model becomes more accurate (more training data)</a:t>
            </a:r>
          </a:p>
          <a:p>
            <a:pPr lvl="1"/>
            <a:r>
              <a:rPr lang="en-US" sz="2400" dirty="0">
                <a:sym typeface="Wingdings"/>
              </a:rPr>
              <a:t>...but, CV becomes more computationally expensive</a:t>
            </a:r>
          </a:p>
          <a:p>
            <a:pPr lvl="1"/>
            <a:r>
              <a:rPr lang="en-US" sz="2400" dirty="0">
                <a:sym typeface="Wingdings"/>
              </a:rPr>
              <a:t>Choosing </a:t>
            </a:r>
            <a:r>
              <a:rPr lang="en-US" sz="2400" dirty="0">
                <a:latin typeface="cmmi10"/>
                <a:cs typeface="cmmi10"/>
              </a:rPr>
              <a:t>k</a:t>
            </a:r>
            <a:r>
              <a:rPr lang="en-US" sz="2400" dirty="0">
                <a:sym typeface="Wingdings"/>
              </a:rPr>
              <a:t> &lt; </a:t>
            </a:r>
            <a:r>
              <a:rPr lang="en-US" sz="2400" dirty="0">
                <a:latin typeface="cmmi10"/>
                <a:cs typeface="cmmi10"/>
                <a:sym typeface="Wingdings"/>
              </a:rPr>
              <a:t>n</a:t>
            </a:r>
            <a:r>
              <a:rPr lang="en-US" sz="2400" dirty="0">
                <a:sym typeface="Wingdings"/>
              </a:rPr>
              <a:t> is a compromise</a:t>
            </a:r>
            <a:endParaRPr lang="en-US" sz="2400" dirty="0"/>
          </a:p>
          <a:p>
            <a:pPr lvl="1"/>
            <a:endParaRPr lang="en-US" sz="2400" dirty="0"/>
          </a:p>
          <a:p>
            <a:r>
              <a:rPr lang="en-US" sz="2800" dirty="0"/>
              <a:t>Averaging over different partitions is more robust than just a single train/validate partition of the data</a:t>
            </a:r>
          </a:p>
          <a:p>
            <a:endParaRPr lang="en-US" sz="2800" dirty="0"/>
          </a:p>
          <a:p>
            <a:r>
              <a:rPr lang="en-US" sz="2800" dirty="0"/>
              <a:t>It is an even better idea to do CV repeatedly!</a:t>
            </a:r>
          </a:p>
        </p:txBody>
      </p:sp>
      <p:sp>
        <p:nvSpPr>
          <p:cNvPr id="2" name="Slide Number Placeholder 1"/>
          <p:cNvSpPr>
            <a:spLocks noGrp="1"/>
          </p:cNvSpPr>
          <p:nvPr>
            <p:ph type="sldNum" sz="quarter" idx="12"/>
          </p:nvPr>
        </p:nvSpPr>
        <p:spPr/>
        <p:txBody>
          <a:bodyPr/>
          <a:lstStyle/>
          <a:p>
            <a:pPr defTabSz="457200"/>
            <a:fld id="{24FE8A11-08F0-9A4C-9469-805DD3644C34}" type="slidenum">
              <a:rPr lang="en-US">
                <a:solidFill>
                  <a:prstClr val="black">
                    <a:tint val="75000"/>
                  </a:prstClr>
                </a:solidFill>
                <a:latin typeface="Calibri"/>
              </a:rPr>
              <a:pPr defTabSz="457200"/>
              <a:t>29</a:t>
            </a:fld>
            <a:endParaRPr lang="en-US">
              <a:solidFill>
                <a:prstClr val="black">
                  <a:tint val="75000"/>
                </a:prstClr>
              </a:solidFill>
              <a:latin typeface="Calibri"/>
            </a:endParaRPr>
          </a:p>
        </p:txBody>
      </p:sp>
    </p:spTree>
    <p:extLst>
      <p:ext uri="{BB962C8B-B14F-4D97-AF65-F5344CB8AC3E}">
        <p14:creationId xmlns:p14="http://schemas.microsoft.com/office/powerpoint/2010/main" val="356897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4179">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41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4766"/>
            <a:ext cx="10515600" cy="1325563"/>
          </a:xfrm>
        </p:spPr>
        <p:txBody>
          <a:bodyPr/>
          <a:lstStyle/>
          <a:p>
            <a:r>
              <a:rPr lang="en-US" dirty="0"/>
              <a:t>Stages of (Batch) Machine Learning</a:t>
            </a:r>
          </a:p>
        </p:txBody>
      </p:sp>
      <p:sp>
        <p:nvSpPr>
          <p:cNvPr id="3" name="Content Placeholder 2"/>
          <p:cNvSpPr>
            <a:spLocks noGrp="1"/>
          </p:cNvSpPr>
          <p:nvPr>
            <p:ph idx="1"/>
          </p:nvPr>
        </p:nvSpPr>
        <p:spPr>
          <a:xfrm>
            <a:off x="1981200" y="1082262"/>
            <a:ext cx="8229600" cy="5495667"/>
          </a:xfrm>
        </p:spPr>
        <p:txBody>
          <a:bodyPr/>
          <a:lstStyle/>
          <a:p>
            <a:pPr marL="0" indent="0">
              <a:buNone/>
            </a:pPr>
            <a:r>
              <a:rPr lang="en-US" b="1" dirty="0"/>
              <a:t>Given:</a:t>
            </a:r>
            <a:r>
              <a:rPr lang="en-US" dirty="0"/>
              <a:t> labeled training data</a:t>
            </a:r>
          </a:p>
          <a:p>
            <a:pPr marL="0" indent="0">
              <a:buNone/>
            </a:pPr>
            <a:endParaRPr lang="en-US" sz="1000" dirty="0"/>
          </a:p>
          <a:p>
            <a:r>
              <a:rPr lang="en-US" dirty="0"/>
              <a:t>Assumes each                         with</a:t>
            </a:r>
          </a:p>
          <a:p>
            <a:endParaRPr lang="en-US" sz="4000" dirty="0"/>
          </a:p>
          <a:p>
            <a:pPr marL="0" indent="0">
              <a:buNone/>
            </a:pPr>
            <a:r>
              <a:rPr lang="en-US" b="1" dirty="0"/>
              <a:t>Train the model:	</a:t>
            </a:r>
          </a:p>
          <a:p>
            <a:pPr marL="0" indent="0">
              <a:buNone/>
            </a:pPr>
            <a:r>
              <a:rPr lang="en-US" b="1" dirty="0"/>
              <a:t>	</a:t>
            </a:r>
            <a:r>
              <a:rPr lang="en-US" i="1" dirty="0"/>
              <a:t>model</a:t>
            </a:r>
            <a:r>
              <a:rPr lang="en-US" b="1" dirty="0"/>
              <a:t> </a:t>
            </a:r>
            <a:r>
              <a:rPr lang="en-US" b="1" dirty="0">
                <a:sym typeface="Wingdings"/>
              </a:rPr>
              <a:t> </a:t>
            </a:r>
            <a:r>
              <a:rPr lang="en-US" i="1" dirty="0" err="1"/>
              <a:t>classifier</a:t>
            </a:r>
            <a:r>
              <a:rPr lang="en-US" dirty="0" err="1"/>
              <a:t>.train</a:t>
            </a:r>
            <a:r>
              <a:rPr lang="en-US" dirty="0"/>
              <a:t>(</a:t>
            </a:r>
            <a:r>
              <a:rPr lang="en-US" dirty="0">
                <a:latin typeface="cmmi10"/>
                <a:cs typeface="cmmi10"/>
              </a:rPr>
              <a:t>X</a:t>
            </a:r>
            <a:r>
              <a:rPr lang="en-US" dirty="0"/>
              <a:t>, </a:t>
            </a:r>
            <a:r>
              <a:rPr lang="en-US" dirty="0">
                <a:latin typeface="cmmi10"/>
                <a:cs typeface="cmmi10"/>
              </a:rPr>
              <a:t>Y </a:t>
            </a:r>
            <a:r>
              <a:rPr lang="en-US" dirty="0"/>
              <a:t>)</a:t>
            </a:r>
          </a:p>
          <a:p>
            <a:pPr marL="0" indent="0">
              <a:buNone/>
            </a:pPr>
            <a:endParaRPr lang="en-US" sz="4800" b="1" dirty="0"/>
          </a:p>
          <a:p>
            <a:pPr marL="0" indent="0">
              <a:buNone/>
            </a:pPr>
            <a:r>
              <a:rPr lang="en-US" b="1" dirty="0"/>
              <a:t>Apply the model to new data:</a:t>
            </a:r>
          </a:p>
          <a:p>
            <a:r>
              <a:rPr lang="en-US" dirty="0"/>
              <a:t>Given: new unlabeled instance</a:t>
            </a:r>
          </a:p>
          <a:p>
            <a:pPr marL="0" indent="0">
              <a:buNone/>
            </a:pPr>
            <a:r>
              <a:rPr lang="en-US" dirty="0"/>
              <a:t>	</a:t>
            </a:r>
            <a:r>
              <a:rPr lang="en-US" dirty="0" err="1">
                <a:latin typeface="cmmi10"/>
                <a:cs typeface="cmmi10"/>
              </a:rPr>
              <a:t>y</a:t>
            </a:r>
            <a:r>
              <a:rPr lang="en-US" baseline="-25000" dirty="0" err="1"/>
              <a:t>prediction</a:t>
            </a:r>
            <a:r>
              <a:rPr lang="en-US" dirty="0"/>
              <a:t> </a:t>
            </a:r>
            <a:r>
              <a:rPr lang="en-US" dirty="0">
                <a:sym typeface="Wingdings"/>
              </a:rPr>
              <a:t> </a:t>
            </a:r>
            <a:r>
              <a:rPr lang="en-US" i="1" dirty="0" err="1">
                <a:sym typeface="Wingdings"/>
              </a:rPr>
              <a:t>model</a:t>
            </a:r>
            <a:r>
              <a:rPr lang="en-US" dirty="0" err="1">
                <a:sym typeface="Wingdings"/>
              </a:rPr>
              <a:t>.predict</a:t>
            </a:r>
            <a:r>
              <a:rPr lang="en-US" dirty="0">
                <a:sym typeface="Wingdings"/>
              </a:rPr>
              <a:t>(</a:t>
            </a:r>
            <a:r>
              <a:rPr lang="en-US" b="1" dirty="0">
                <a:latin typeface="cmmi10"/>
                <a:cs typeface="cmmi10"/>
                <a:sym typeface="Wingdings"/>
              </a:rPr>
              <a:t>x</a:t>
            </a:r>
            <a:r>
              <a:rPr lang="en-US" dirty="0">
                <a:sym typeface="Wingdings"/>
              </a:rPr>
              <a:t>)</a:t>
            </a:r>
            <a:r>
              <a:rPr lang="en-US" dirty="0"/>
              <a:t> </a:t>
            </a:r>
          </a:p>
        </p:txBody>
      </p:sp>
      <p:grpSp>
        <p:nvGrpSpPr>
          <p:cNvPr id="18" name="Group 17"/>
          <p:cNvGrpSpPr/>
          <p:nvPr/>
        </p:nvGrpSpPr>
        <p:grpSpPr>
          <a:xfrm>
            <a:off x="8094759" y="2582584"/>
            <a:ext cx="1115221" cy="1974250"/>
            <a:chOff x="6942138" y="2582584"/>
            <a:chExt cx="1115221" cy="1974250"/>
          </a:xfrm>
        </p:grpSpPr>
        <p:sp>
          <p:nvSpPr>
            <p:cNvPr id="17" name="Rectangle 16"/>
            <p:cNvSpPr/>
            <p:nvPr/>
          </p:nvSpPr>
          <p:spPr>
            <a:xfrm>
              <a:off x="6998080" y="4095169"/>
              <a:ext cx="982335" cy="461665"/>
            </a:xfrm>
            <a:prstGeom prst="rect">
              <a:avLst/>
            </a:prstGeom>
            <a:solidFill>
              <a:schemeClr val="bg1"/>
            </a:solidFill>
            <a:ln>
              <a:solidFill>
                <a:srgbClr val="000000"/>
              </a:solidFill>
            </a:ln>
          </p:spPr>
          <p:txBody>
            <a:bodyPr wrap="none">
              <a:spAutoFit/>
            </a:bodyPr>
            <a:lstStyle/>
            <a:p>
              <a:r>
                <a:rPr lang="en-US" sz="2400" i="1" dirty="0"/>
                <a:t>model</a:t>
              </a:r>
              <a:endParaRPr lang="en-US" sz="2400" dirty="0"/>
            </a:p>
          </p:txBody>
        </p:sp>
        <p:sp>
          <p:nvSpPr>
            <p:cNvPr id="12" name="Rectangle 11"/>
            <p:cNvSpPr/>
            <p:nvPr/>
          </p:nvSpPr>
          <p:spPr>
            <a:xfrm>
              <a:off x="6942138" y="3342883"/>
              <a:ext cx="1115221" cy="4792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learner</a:t>
              </a:r>
            </a:p>
          </p:txBody>
        </p:sp>
        <p:sp>
          <p:nvSpPr>
            <p:cNvPr id="13" name="Rectangle 12"/>
            <p:cNvSpPr/>
            <p:nvPr/>
          </p:nvSpPr>
          <p:spPr>
            <a:xfrm>
              <a:off x="6997412" y="2582584"/>
              <a:ext cx="798617" cy="523220"/>
            </a:xfrm>
            <a:prstGeom prst="rect">
              <a:avLst/>
            </a:prstGeom>
          </p:spPr>
          <p:txBody>
            <a:bodyPr wrap="none">
              <a:spAutoFit/>
            </a:bodyPr>
            <a:lstStyle/>
            <a:p>
              <a:r>
                <a:rPr lang="en-US" sz="2800" dirty="0">
                  <a:latin typeface="cmmi10"/>
                  <a:cs typeface="cmmi10"/>
                </a:rPr>
                <a:t>X</a:t>
              </a:r>
              <a:r>
                <a:rPr lang="en-US" sz="2800" dirty="0"/>
                <a:t>, </a:t>
              </a:r>
              <a:r>
                <a:rPr lang="en-US" sz="2800" dirty="0">
                  <a:latin typeface="cmmi10"/>
                  <a:cs typeface="cmmi10"/>
                </a:rPr>
                <a:t>Y </a:t>
              </a:r>
              <a:endParaRPr lang="en-US" sz="2800" dirty="0"/>
            </a:p>
          </p:txBody>
        </p:sp>
        <p:cxnSp>
          <p:nvCxnSpPr>
            <p:cNvPr id="15" name="Straight Arrow Connector 14"/>
            <p:cNvCxnSpPr/>
            <p:nvPr/>
          </p:nvCxnSpPr>
          <p:spPr>
            <a:xfrm>
              <a:off x="7487717" y="3065150"/>
              <a:ext cx="0" cy="27302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7484372" y="3822149"/>
              <a:ext cx="0" cy="27302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19" name="Rectangle 18"/>
          <p:cNvSpPr/>
          <p:nvPr/>
        </p:nvSpPr>
        <p:spPr>
          <a:xfrm>
            <a:off x="7346237" y="2420295"/>
            <a:ext cx="3321763" cy="2420295"/>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7" name="Group 26"/>
          <p:cNvGrpSpPr/>
          <p:nvPr/>
        </p:nvGrpSpPr>
        <p:grpSpPr>
          <a:xfrm>
            <a:off x="7523327" y="3977938"/>
            <a:ext cx="3267290" cy="554933"/>
            <a:chOff x="5999327" y="3977937"/>
            <a:chExt cx="3267290" cy="554933"/>
          </a:xfrm>
        </p:grpSpPr>
        <p:sp>
          <p:nvSpPr>
            <p:cNvPr id="20" name="Rectangle 19"/>
            <p:cNvSpPr/>
            <p:nvPr/>
          </p:nvSpPr>
          <p:spPr>
            <a:xfrm>
              <a:off x="5999327" y="4009650"/>
              <a:ext cx="349776" cy="523220"/>
            </a:xfrm>
            <a:prstGeom prst="rect">
              <a:avLst/>
            </a:prstGeom>
          </p:spPr>
          <p:txBody>
            <a:bodyPr wrap="none">
              <a:spAutoFit/>
            </a:bodyPr>
            <a:lstStyle/>
            <a:p>
              <a:r>
                <a:rPr lang="en-US" sz="2800" b="1" dirty="0">
                  <a:latin typeface="cmmi10"/>
                  <a:cs typeface="cmmi10"/>
                  <a:sym typeface="Wingdings"/>
                </a:rPr>
                <a:t>x</a:t>
              </a:r>
              <a:endParaRPr lang="en-US" sz="2800" b="1" dirty="0"/>
            </a:p>
          </p:txBody>
        </p:sp>
        <p:cxnSp>
          <p:nvCxnSpPr>
            <p:cNvPr id="21" name="Straight Arrow Connector 20"/>
            <p:cNvCxnSpPr/>
            <p:nvPr/>
          </p:nvCxnSpPr>
          <p:spPr>
            <a:xfrm rot="16200000">
              <a:off x="6489522" y="4198895"/>
              <a:ext cx="0" cy="27302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16200000">
              <a:off x="7745545" y="4198894"/>
              <a:ext cx="0" cy="27302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7847574" y="3977937"/>
              <a:ext cx="1419043" cy="523220"/>
            </a:xfrm>
            <a:prstGeom prst="rect">
              <a:avLst/>
            </a:prstGeom>
          </p:spPr>
          <p:txBody>
            <a:bodyPr wrap="none">
              <a:spAutoFit/>
            </a:bodyPr>
            <a:lstStyle/>
            <a:p>
              <a:r>
                <a:rPr lang="en-US" sz="2800" dirty="0" err="1">
                  <a:latin typeface="cmmi10"/>
                  <a:cs typeface="cmmi10"/>
                </a:rPr>
                <a:t>y</a:t>
              </a:r>
              <a:r>
                <a:rPr lang="en-US" sz="2800" baseline="-25000" dirty="0" err="1"/>
                <a:t>prediction</a:t>
              </a:r>
              <a:r>
                <a:rPr lang="en-US" sz="2800" dirty="0"/>
                <a:t> </a:t>
              </a:r>
            </a:p>
          </p:txBody>
        </p:sp>
      </p:grpSp>
      <p:pic>
        <p:nvPicPr>
          <p:cNvPr id="5" name="Picture 4"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0742" y="1177647"/>
            <a:ext cx="3086100" cy="406400"/>
          </a:xfrm>
          <a:prstGeom prst="rect">
            <a:avLst/>
          </a:prstGeom>
        </p:spPr>
      </p:pic>
      <p:pic>
        <p:nvPicPr>
          <p:cNvPr id="6" name="Picture 5"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2072" y="1917160"/>
            <a:ext cx="1651000" cy="368300"/>
          </a:xfrm>
          <a:prstGeom prst="rect">
            <a:avLst/>
          </a:prstGeom>
        </p:spPr>
      </p:pic>
      <p:pic>
        <p:nvPicPr>
          <p:cNvPr id="8" name="Picture 7" descr="latex-image-1.pd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16788" y="1904460"/>
            <a:ext cx="2298700" cy="381000"/>
          </a:xfrm>
          <a:prstGeom prst="rect">
            <a:avLst/>
          </a:prstGeom>
        </p:spPr>
      </p:pic>
      <p:pic>
        <p:nvPicPr>
          <p:cNvPr id="9" name="Picture 8" descr="latex-image-1.pd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16609" y="5548830"/>
            <a:ext cx="1536700" cy="368300"/>
          </a:xfrm>
          <a:prstGeom prst="rect">
            <a:avLst/>
          </a:prstGeom>
        </p:spPr>
      </p:pic>
    </p:spTree>
    <p:extLst>
      <p:ext uri="{BB962C8B-B14F-4D97-AF65-F5344CB8AC3E}">
        <p14:creationId xmlns:p14="http://schemas.microsoft.com/office/powerpoint/2010/main" val="577463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en-US" dirty="0"/>
              <a:t>Multiple Trials of </a:t>
            </a:r>
            <a:r>
              <a:rPr lang="en-US" dirty="0">
                <a:latin typeface="cmmi10"/>
                <a:cs typeface="cmmi10"/>
              </a:rPr>
              <a:t>k</a:t>
            </a:r>
            <a:r>
              <a:rPr lang="en-US" dirty="0"/>
              <a:t>-Fold CV</a:t>
            </a:r>
          </a:p>
        </p:txBody>
      </p:sp>
      <p:grpSp>
        <p:nvGrpSpPr>
          <p:cNvPr id="15" name="Group 14"/>
          <p:cNvGrpSpPr/>
          <p:nvPr/>
        </p:nvGrpSpPr>
        <p:grpSpPr>
          <a:xfrm>
            <a:off x="4617194" y="3006900"/>
            <a:ext cx="5976037" cy="2528649"/>
            <a:chOff x="1447800" y="1890776"/>
            <a:chExt cx="6515403" cy="2756872"/>
          </a:xfrm>
        </p:grpSpPr>
        <p:grpSp>
          <p:nvGrpSpPr>
            <p:cNvPr id="10" name="Group 9"/>
            <p:cNvGrpSpPr/>
            <p:nvPr/>
          </p:nvGrpSpPr>
          <p:grpSpPr>
            <a:xfrm>
              <a:off x="1480807" y="1899424"/>
              <a:ext cx="6422067" cy="2624892"/>
              <a:chOff x="139700" y="1899424"/>
              <a:chExt cx="8838052" cy="3612376"/>
            </a:xfrm>
          </p:grpSpPr>
          <p:grpSp>
            <p:nvGrpSpPr>
              <p:cNvPr id="5" name="Group 4"/>
              <p:cNvGrpSpPr/>
              <p:nvPr/>
            </p:nvGrpSpPr>
            <p:grpSpPr>
              <a:xfrm>
                <a:off x="1841500" y="1903968"/>
                <a:ext cx="1953196" cy="2120345"/>
                <a:chOff x="1943100" y="1903968"/>
                <a:chExt cx="1953196" cy="2120345"/>
              </a:xfrm>
            </p:grpSpPr>
            <p:sp>
              <p:nvSpPr>
                <p:cNvPr id="19" name="Rectangle 3"/>
                <p:cNvSpPr>
                  <a:spLocks noChangeArrowheads="1"/>
                </p:cNvSpPr>
                <p:nvPr/>
              </p:nvSpPr>
              <p:spPr bwMode="auto">
                <a:xfrm>
                  <a:off x="2590800" y="2271713"/>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sp>
              <p:nvSpPr>
                <p:cNvPr id="430085" name="Rectangle 5"/>
                <p:cNvSpPr>
                  <a:spLocks noChangeArrowheads="1"/>
                </p:cNvSpPr>
                <p:nvPr/>
              </p:nvSpPr>
              <p:spPr bwMode="auto">
                <a:xfrm>
                  <a:off x="2590800" y="2273300"/>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sz="1200" dirty="0">
                      <a:solidFill>
                        <a:srgbClr val="1F497D"/>
                      </a:solidFill>
                      <a:latin typeface="Calibri"/>
                    </a:rPr>
                    <a:t>Test Data</a:t>
                  </a:r>
                </a:p>
              </p:txBody>
            </p:sp>
            <p:sp>
              <p:nvSpPr>
                <p:cNvPr id="430089" name="Text Box 9"/>
                <p:cNvSpPr txBox="1">
                  <a:spLocks noChangeArrowheads="1"/>
                </p:cNvSpPr>
                <p:nvPr/>
              </p:nvSpPr>
              <p:spPr bwMode="auto">
                <a:xfrm>
                  <a:off x="2709591" y="3088371"/>
                  <a:ext cx="1037969"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sp>
              <p:nvSpPr>
                <p:cNvPr id="430091" name="Text Box 11"/>
                <p:cNvSpPr txBox="1">
                  <a:spLocks noChangeArrowheads="1"/>
                </p:cNvSpPr>
                <p:nvPr/>
              </p:nvSpPr>
              <p:spPr bwMode="auto">
                <a:xfrm>
                  <a:off x="2527505" y="1903968"/>
                  <a:ext cx="1368791"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a:solidFill>
                        <a:prstClr val="black"/>
                      </a:solidFill>
                      <a:latin typeface="Calibri"/>
                    </a:rPr>
                    <a:t>1</a:t>
                  </a:r>
                  <a:r>
                    <a:rPr lang="en-US" sz="1200" baseline="30000" dirty="0">
                      <a:solidFill>
                        <a:prstClr val="black"/>
                      </a:solidFill>
                      <a:latin typeface="Calibri"/>
                    </a:rPr>
                    <a:t>st</a:t>
                  </a:r>
                  <a:r>
                    <a:rPr lang="en-US" sz="1200" dirty="0">
                      <a:solidFill>
                        <a:prstClr val="black"/>
                      </a:solidFill>
                      <a:latin typeface="Calibri"/>
                    </a:rPr>
                    <a:t> Partition</a:t>
                  </a:r>
                </a:p>
              </p:txBody>
            </p:sp>
            <p:sp>
              <p:nvSpPr>
                <p:cNvPr id="2" name="Right Arrow 1"/>
                <p:cNvSpPr/>
                <p:nvPr/>
              </p:nvSpPr>
              <p:spPr>
                <a:xfrm>
                  <a:off x="1943100" y="2860675"/>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grpSp>
          <p:grpSp>
            <p:nvGrpSpPr>
              <p:cNvPr id="8" name="Group 7"/>
              <p:cNvGrpSpPr/>
              <p:nvPr/>
            </p:nvGrpSpPr>
            <p:grpSpPr>
              <a:xfrm>
                <a:off x="241300" y="1905000"/>
                <a:ext cx="1453762" cy="2133600"/>
                <a:chOff x="342900" y="1905000"/>
                <a:chExt cx="1453762" cy="2133600"/>
              </a:xfrm>
            </p:grpSpPr>
            <p:sp>
              <p:nvSpPr>
                <p:cNvPr id="430088" name="Text Box 8"/>
                <p:cNvSpPr txBox="1">
                  <a:spLocks noChangeArrowheads="1"/>
                </p:cNvSpPr>
                <p:nvPr/>
              </p:nvSpPr>
              <p:spPr bwMode="auto">
                <a:xfrm>
                  <a:off x="342900" y="1905000"/>
                  <a:ext cx="1453762"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a:solidFill>
                        <a:prstClr val="black"/>
                      </a:solidFill>
                      <a:latin typeface="Calibri"/>
                    </a:rPr>
                    <a:t>Full Data Set</a:t>
                  </a:r>
                </a:p>
              </p:txBody>
            </p:sp>
            <p:sp>
              <p:nvSpPr>
                <p:cNvPr id="17" name="Rectangle 3"/>
                <p:cNvSpPr>
                  <a:spLocks noChangeArrowheads="1"/>
                </p:cNvSpPr>
                <p:nvPr/>
              </p:nvSpPr>
              <p:spPr bwMode="auto">
                <a:xfrm>
                  <a:off x="368300" y="2286000"/>
                  <a:ext cx="1257300" cy="1752600"/>
                </a:xfrm>
                <a:prstGeom prst="rect">
                  <a:avLst/>
                </a:prstGeom>
                <a:solidFill>
                  <a:srgbClr val="B3A2C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grpSp>
          <p:grpSp>
            <p:nvGrpSpPr>
              <p:cNvPr id="3" name="Group 2"/>
              <p:cNvGrpSpPr/>
              <p:nvPr/>
            </p:nvGrpSpPr>
            <p:grpSpPr>
              <a:xfrm>
                <a:off x="139700" y="2860675"/>
                <a:ext cx="1543050" cy="588962"/>
                <a:chOff x="190500" y="2860675"/>
                <a:chExt cx="1638300" cy="588962"/>
              </a:xfrm>
            </p:grpSpPr>
            <p:cxnSp>
              <p:nvCxnSpPr>
                <p:cNvPr id="12" name="Straight Connector 11"/>
                <p:cNvCxnSpPr/>
                <p:nvPr/>
              </p:nvCxnSpPr>
              <p:spPr>
                <a:xfrm>
                  <a:off x="190500" y="3449637"/>
                  <a:ext cx="1638300" cy="0"/>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90500" y="2860675"/>
                  <a:ext cx="1638300" cy="0"/>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4051300" y="1902381"/>
                <a:ext cx="2003176" cy="2168971"/>
                <a:chOff x="4152900" y="1902381"/>
                <a:chExt cx="2003176" cy="2168971"/>
              </a:xfrm>
            </p:grpSpPr>
            <p:sp>
              <p:nvSpPr>
                <p:cNvPr id="20" name="Rectangle 3"/>
                <p:cNvSpPr>
                  <a:spLocks noChangeArrowheads="1"/>
                </p:cNvSpPr>
                <p:nvPr/>
              </p:nvSpPr>
              <p:spPr bwMode="auto">
                <a:xfrm>
                  <a:off x="4800600" y="2270126"/>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sp>
              <p:nvSpPr>
                <p:cNvPr id="22" name="Text Box 9"/>
                <p:cNvSpPr txBox="1">
                  <a:spLocks noChangeArrowheads="1"/>
                </p:cNvSpPr>
                <p:nvPr/>
              </p:nvSpPr>
              <p:spPr bwMode="auto">
                <a:xfrm>
                  <a:off x="4919391" y="3378666"/>
                  <a:ext cx="1037969"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sp>
              <p:nvSpPr>
                <p:cNvPr id="23" name="Text Box 11"/>
                <p:cNvSpPr txBox="1">
                  <a:spLocks noChangeArrowheads="1"/>
                </p:cNvSpPr>
                <p:nvPr/>
              </p:nvSpPr>
              <p:spPr bwMode="auto">
                <a:xfrm>
                  <a:off x="4737303" y="1902381"/>
                  <a:ext cx="1418773"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a:solidFill>
                        <a:prstClr val="black"/>
                      </a:solidFill>
                      <a:latin typeface="Calibri"/>
                    </a:rPr>
                    <a:t>2</a:t>
                  </a:r>
                  <a:r>
                    <a:rPr lang="en-US" sz="1200" baseline="30000" dirty="0">
                      <a:solidFill>
                        <a:prstClr val="black"/>
                      </a:solidFill>
                      <a:latin typeface="Calibri"/>
                    </a:rPr>
                    <a:t>nd</a:t>
                  </a:r>
                  <a:r>
                    <a:rPr lang="en-US" sz="1200" dirty="0">
                      <a:solidFill>
                        <a:prstClr val="black"/>
                      </a:solidFill>
                      <a:latin typeface="Calibri"/>
                    </a:rPr>
                    <a:t> Partition</a:t>
                  </a:r>
                </a:p>
              </p:txBody>
            </p:sp>
            <p:sp>
              <p:nvSpPr>
                <p:cNvPr id="24" name="Right Arrow 23"/>
                <p:cNvSpPr/>
                <p:nvPr/>
              </p:nvSpPr>
              <p:spPr>
                <a:xfrm>
                  <a:off x="4152900" y="2859088"/>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sp>
              <p:nvSpPr>
                <p:cNvPr id="25" name="Rectangle 5"/>
                <p:cNvSpPr>
                  <a:spLocks noChangeArrowheads="1"/>
                </p:cNvSpPr>
                <p:nvPr/>
              </p:nvSpPr>
              <p:spPr bwMode="auto">
                <a:xfrm>
                  <a:off x="4807214" y="2846388"/>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sz="1200" dirty="0">
                      <a:solidFill>
                        <a:srgbClr val="1F497D"/>
                      </a:solidFill>
                      <a:latin typeface="Calibri"/>
                    </a:rPr>
                    <a:t>Test Data</a:t>
                  </a:r>
                </a:p>
              </p:txBody>
            </p:sp>
            <p:sp>
              <p:nvSpPr>
                <p:cNvPr id="26" name="Text Box 9"/>
                <p:cNvSpPr txBox="1">
                  <a:spLocks noChangeArrowheads="1"/>
                </p:cNvSpPr>
                <p:nvPr/>
              </p:nvSpPr>
              <p:spPr bwMode="auto">
                <a:xfrm>
                  <a:off x="4919392" y="2222501"/>
                  <a:ext cx="1037970"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grpSp>
          <p:grpSp>
            <p:nvGrpSpPr>
              <p:cNvPr id="7" name="Group 6"/>
              <p:cNvGrpSpPr/>
              <p:nvPr/>
            </p:nvGrpSpPr>
            <p:grpSpPr>
              <a:xfrm>
                <a:off x="6228553" y="1899424"/>
                <a:ext cx="2749199" cy="2122615"/>
                <a:chOff x="6253953" y="1899424"/>
                <a:chExt cx="2749199" cy="2122615"/>
              </a:xfrm>
            </p:grpSpPr>
            <p:sp>
              <p:nvSpPr>
                <p:cNvPr id="32" name="Right Arrow 31"/>
                <p:cNvSpPr/>
                <p:nvPr/>
              </p:nvSpPr>
              <p:spPr>
                <a:xfrm>
                  <a:off x="6253953" y="28688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sp>
              <p:nvSpPr>
                <p:cNvPr id="33" name="Rectangle 3"/>
                <p:cNvSpPr>
                  <a:spLocks noChangeArrowheads="1"/>
                </p:cNvSpPr>
                <p:nvPr/>
              </p:nvSpPr>
              <p:spPr bwMode="auto">
                <a:xfrm>
                  <a:off x="7689053" y="2267169"/>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sp>
              <p:nvSpPr>
                <p:cNvPr id="34" name="Rectangle 5"/>
                <p:cNvSpPr>
                  <a:spLocks noChangeArrowheads="1"/>
                </p:cNvSpPr>
                <p:nvPr/>
              </p:nvSpPr>
              <p:spPr bwMode="auto">
                <a:xfrm>
                  <a:off x="7689053" y="3447364"/>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sz="1200" dirty="0">
                      <a:solidFill>
                        <a:srgbClr val="1F497D"/>
                      </a:solidFill>
                      <a:latin typeface="Calibri"/>
                    </a:rPr>
                    <a:t>Test Data</a:t>
                  </a:r>
                </a:p>
              </p:txBody>
            </p:sp>
            <p:sp>
              <p:nvSpPr>
                <p:cNvPr id="35" name="Text Box 9"/>
                <p:cNvSpPr txBox="1">
                  <a:spLocks noChangeArrowheads="1"/>
                </p:cNvSpPr>
                <p:nvPr/>
              </p:nvSpPr>
              <p:spPr bwMode="auto">
                <a:xfrm>
                  <a:off x="7807843" y="2532966"/>
                  <a:ext cx="1037969"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sp>
              <p:nvSpPr>
                <p:cNvPr id="36" name="Text Box 11"/>
                <p:cNvSpPr txBox="1">
                  <a:spLocks noChangeArrowheads="1"/>
                </p:cNvSpPr>
                <p:nvPr/>
              </p:nvSpPr>
              <p:spPr bwMode="auto">
                <a:xfrm>
                  <a:off x="7625754" y="1899424"/>
                  <a:ext cx="1377398"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err="1">
                      <a:solidFill>
                        <a:prstClr val="black"/>
                      </a:solidFill>
                      <a:latin typeface="Calibri"/>
                    </a:rPr>
                    <a:t>k</a:t>
                  </a:r>
                  <a:r>
                    <a:rPr lang="en-US" sz="1200" baseline="30000" dirty="0" err="1">
                      <a:solidFill>
                        <a:prstClr val="black"/>
                      </a:solidFill>
                      <a:latin typeface="Calibri"/>
                    </a:rPr>
                    <a:t>th</a:t>
                  </a:r>
                  <a:r>
                    <a:rPr lang="en-US" sz="1200" dirty="0">
                      <a:solidFill>
                        <a:prstClr val="black"/>
                      </a:solidFill>
                      <a:latin typeface="Calibri"/>
                    </a:rPr>
                    <a:t> Partition</a:t>
                  </a:r>
                </a:p>
              </p:txBody>
            </p:sp>
            <p:sp>
              <p:nvSpPr>
                <p:cNvPr id="37" name="Right Arrow 36"/>
                <p:cNvSpPr/>
                <p:nvPr/>
              </p:nvSpPr>
              <p:spPr>
                <a:xfrm>
                  <a:off x="7041353" y="28561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sp>
              <p:nvSpPr>
                <p:cNvPr id="4" name="TextBox 3"/>
                <p:cNvSpPr txBox="1"/>
                <p:nvPr/>
              </p:nvSpPr>
              <p:spPr>
                <a:xfrm>
                  <a:off x="6519756" y="2681535"/>
                  <a:ext cx="626800" cy="692686"/>
                </a:xfrm>
                <a:prstGeom prst="rect">
                  <a:avLst/>
                </a:prstGeom>
                <a:noFill/>
              </p:spPr>
              <p:txBody>
                <a:bodyPr wrap="none" rtlCol="0">
                  <a:spAutoFit/>
                </a:bodyPr>
                <a:lstStyle/>
                <a:p>
                  <a:pPr defTabSz="457200"/>
                  <a:r>
                    <a:rPr lang="en-US" sz="2400" dirty="0">
                      <a:solidFill>
                        <a:prstClr val="black"/>
                      </a:solidFill>
                      <a:latin typeface="Calibri"/>
                    </a:rPr>
                    <a:t>...</a:t>
                  </a:r>
                </a:p>
              </p:txBody>
            </p:sp>
          </p:grpSp>
          <p:grpSp>
            <p:nvGrpSpPr>
              <p:cNvPr id="430093" name="Group 430092"/>
              <p:cNvGrpSpPr/>
              <p:nvPr/>
            </p:nvGrpSpPr>
            <p:grpSpPr>
              <a:xfrm>
                <a:off x="5276788" y="4281268"/>
                <a:ext cx="1493333" cy="1230532"/>
                <a:chOff x="5276788" y="4281268"/>
                <a:chExt cx="1493333" cy="1230532"/>
              </a:xfrm>
            </p:grpSpPr>
            <p:sp>
              <p:nvSpPr>
                <p:cNvPr id="45" name="TextBox 44"/>
                <p:cNvSpPr txBox="1"/>
                <p:nvPr/>
              </p:nvSpPr>
              <p:spPr>
                <a:xfrm>
                  <a:off x="5276788" y="4380719"/>
                  <a:ext cx="1493333" cy="692686"/>
                </a:xfrm>
                <a:prstGeom prst="rect">
                  <a:avLst/>
                </a:prstGeom>
                <a:noFill/>
              </p:spPr>
              <p:txBody>
                <a:bodyPr wrap="none" rtlCol="0">
                  <a:spAutoFit/>
                </a:bodyPr>
                <a:lstStyle/>
                <a:p>
                  <a:pPr defTabSz="457200"/>
                  <a:r>
                    <a:rPr lang="en-US" sz="1200" dirty="0">
                      <a:solidFill>
                        <a:prstClr val="black"/>
                      </a:solidFill>
                      <a:latin typeface="Calibri"/>
                    </a:rPr>
                    <a:t>Test</a:t>
                  </a:r>
                </a:p>
                <a:p>
                  <a:pPr defTabSz="457200"/>
                  <a:r>
                    <a:rPr lang="en-US" sz="1200" dirty="0">
                      <a:solidFill>
                        <a:prstClr val="black"/>
                      </a:solidFill>
                      <a:latin typeface="Calibri"/>
                    </a:rPr>
                    <a:t>Performance</a:t>
                  </a:r>
                </a:p>
              </p:txBody>
            </p:sp>
            <p:cxnSp>
              <p:nvCxnSpPr>
                <p:cNvPr id="18" name="Straight Arrow Connector 17"/>
                <p:cNvCxnSpPr/>
                <p:nvPr/>
              </p:nvCxnSpPr>
              <p:spPr>
                <a:xfrm>
                  <a:off x="5346700" y="4281268"/>
                  <a:ext cx="0" cy="123053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sp>
          <p:nvSpPr>
            <p:cNvPr id="14" name="Rectangle 13"/>
            <p:cNvSpPr/>
            <p:nvPr/>
          </p:nvSpPr>
          <p:spPr>
            <a:xfrm>
              <a:off x="1447800" y="1890776"/>
              <a:ext cx="6515403" cy="2756872"/>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a:solidFill>
                  <a:prstClr val="white"/>
                </a:solidFill>
                <a:latin typeface="Calibri"/>
              </a:endParaRPr>
            </a:p>
          </p:txBody>
        </p:sp>
      </p:grpSp>
      <p:sp>
        <p:nvSpPr>
          <p:cNvPr id="21" name="TextBox 20"/>
          <p:cNvSpPr txBox="1"/>
          <p:nvPr/>
        </p:nvSpPr>
        <p:spPr>
          <a:xfrm>
            <a:off x="2354481" y="1705922"/>
            <a:ext cx="2072213" cy="830997"/>
          </a:xfrm>
          <a:prstGeom prst="rect">
            <a:avLst/>
          </a:prstGeom>
          <a:noFill/>
        </p:spPr>
        <p:txBody>
          <a:bodyPr wrap="square" rtlCol="0">
            <a:spAutoFit/>
          </a:bodyPr>
          <a:lstStyle/>
          <a:p>
            <a:pPr marL="406400" indent="-406400" defTabSz="457200"/>
            <a:r>
              <a:rPr lang="en-US" sz="2400" dirty="0">
                <a:solidFill>
                  <a:prstClr val="black"/>
                </a:solidFill>
                <a:latin typeface="Calibri"/>
              </a:rPr>
              <a:t>a.) Randomize Data Set</a:t>
            </a:r>
          </a:p>
        </p:txBody>
      </p:sp>
      <p:sp>
        <p:nvSpPr>
          <p:cNvPr id="27" name="TextBox 26"/>
          <p:cNvSpPr txBox="1"/>
          <p:nvPr/>
        </p:nvSpPr>
        <p:spPr>
          <a:xfrm>
            <a:off x="5781692" y="2104355"/>
            <a:ext cx="894156" cy="369332"/>
          </a:xfrm>
          <a:prstGeom prst="rect">
            <a:avLst/>
          </a:prstGeom>
          <a:noFill/>
        </p:spPr>
        <p:txBody>
          <a:bodyPr wrap="none" rtlCol="0">
            <a:spAutoFit/>
          </a:bodyPr>
          <a:lstStyle/>
          <a:p>
            <a:pPr defTabSz="457200"/>
            <a:r>
              <a:rPr lang="en-US" dirty="0">
                <a:solidFill>
                  <a:prstClr val="black"/>
                </a:solidFill>
                <a:latin typeface="Calibri"/>
              </a:rPr>
              <a:t>Shuffle </a:t>
            </a:r>
          </a:p>
        </p:txBody>
      </p:sp>
      <p:grpSp>
        <p:nvGrpSpPr>
          <p:cNvPr id="29" name="Group 28"/>
          <p:cNvGrpSpPr/>
          <p:nvPr/>
        </p:nvGrpSpPr>
        <p:grpSpPr>
          <a:xfrm>
            <a:off x="4551599" y="1627314"/>
            <a:ext cx="1132497" cy="1206580"/>
            <a:chOff x="408603" y="4345579"/>
            <a:chExt cx="1420985" cy="1513945"/>
          </a:xfrm>
        </p:grpSpPr>
        <p:sp>
          <p:nvSpPr>
            <p:cNvPr id="48" name="Text Box 8"/>
            <p:cNvSpPr txBox="1">
              <a:spLocks noChangeArrowheads="1"/>
            </p:cNvSpPr>
            <p:nvPr/>
          </p:nvSpPr>
          <p:spPr bwMode="auto">
            <a:xfrm>
              <a:off x="438123" y="4345579"/>
              <a:ext cx="1379732" cy="3861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400" dirty="0">
                  <a:solidFill>
                    <a:prstClr val="black"/>
                  </a:solidFill>
                  <a:latin typeface="Calibri"/>
                </a:rPr>
                <a:t>Full Data Set</a:t>
              </a:r>
            </a:p>
          </p:txBody>
        </p:sp>
        <p:sp>
          <p:nvSpPr>
            <p:cNvPr id="28" name="Curved Right Arrow 27"/>
            <p:cNvSpPr/>
            <p:nvPr/>
          </p:nvSpPr>
          <p:spPr>
            <a:xfrm>
              <a:off x="408603" y="4743793"/>
              <a:ext cx="288490" cy="546100"/>
            </a:xfrm>
            <a:prstGeom prst="curvedRightArrow">
              <a:avLst/>
            </a:prstGeom>
            <a:solidFill>
              <a:srgbClr val="F7964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0" name="Curved Right Arrow 49"/>
            <p:cNvSpPr/>
            <p:nvPr/>
          </p:nvSpPr>
          <p:spPr>
            <a:xfrm>
              <a:off x="408603" y="4944142"/>
              <a:ext cx="288490" cy="546100"/>
            </a:xfrm>
            <a:prstGeom prst="curvedRightArrow">
              <a:avLst/>
            </a:prstGeom>
            <a:solidFill>
              <a:srgbClr val="F7964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1" name="Curved Right Arrow 50"/>
            <p:cNvSpPr/>
            <p:nvPr/>
          </p:nvSpPr>
          <p:spPr>
            <a:xfrm flipH="1">
              <a:off x="1532943" y="5313424"/>
              <a:ext cx="288490" cy="546100"/>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4" name="Curved Right Arrow 53"/>
            <p:cNvSpPr/>
            <p:nvPr/>
          </p:nvSpPr>
          <p:spPr>
            <a:xfrm flipH="1" flipV="1">
              <a:off x="1541098" y="4690234"/>
              <a:ext cx="288490" cy="405652"/>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5" name="Curved Right Arrow 54"/>
            <p:cNvSpPr/>
            <p:nvPr/>
          </p:nvSpPr>
          <p:spPr>
            <a:xfrm flipH="1" flipV="1">
              <a:off x="1532943" y="5110598"/>
              <a:ext cx="288490" cy="405652"/>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6" name="Curved Right Arrow 55"/>
            <p:cNvSpPr/>
            <p:nvPr/>
          </p:nvSpPr>
          <p:spPr>
            <a:xfrm flipV="1">
              <a:off x="408603" y="5453872"/>
              <a:ext cx="288490" cy="405652"/>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49" name="Rectangle 3"/>
            <p:cNvSpPr>
              <a:spLocks noChangeArrowheads="1"/>
            </p:cNvSpPr>
            <p:nvPr/>
          </p:nvSpPr>
          <p:spPr bwMode="auto">
            <a:xfrm>
              <a:off x="694972" y="4691442"/>
              <a:ext cx="837971" cy="1168082"/>
            </a:xfrm>
            <a:prstGeom prst="rect">
              <a:avLst/>
            </a:prstGeom>
            <a:solidFill>
              <a:srgbClr val="B3A2C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grpSp>
      <p:sp>
        <p:nvSpPr>
          <p:cNvPr id="57" name="TextBox 56"/>
          <p:cNvSpPr txBox="1"/>
          <p:nvPr/>
        </p:nvSpPr>
        <p:spPr>
          <a:xfrm>
            <a:off x="2354480" y="3437079"/>
            <a:ext cx="1769238" cy="830997"/>
          </a:xfrm>
          <a:prstGeom prst="rect">
            <a:avLst/>
          </a:prstGeom>
          <a:noFill/>
        </p:spPr>
        <p:txBody>
          <a:bodyPr wrap="square" rtlCol="0">
            <a:spAutoFit/>
          </a:bodyPr>
          <a:lstStyle/>
          <a:p>
            <a:pPr marL="406400" indent="-406400" defTabSz="457200"/>
            <a:r>
              <a:rPr lang="en-US" sz="2400" dirty="0">
                <a:solidFill>
                  <a:prstClr val="black"/>
                </a:solidFill>
                <a:latin typeface="Calibri"/>
              </a:rPr>
              <a:t>b.) Perform </a:t>
            </a:r>
            <a:r>
              <a:rPr lang="en-US" sz="2400" dirty="0">
                <a:solidFill>
                  <a:prstClr val="black"/>
                </a:solidFill>
                <a:latin typeface="cmmi10"/>
                <a:cs typeface="cmmi10"/>
              </a:rPr>
              <a:t>k</a:t>
            </a:r>
            <a:r>
              <a:rPr lang="en-US" sz="2400" dirty="0">
                <a:solidFill>
                  <a:prstClr val="black"/>
                </a:solidFill>
                <a:latin typeface="Calibri"/>
              </a:rPr>
              <a:t>-fold CV</a:t>
            </a:r>
          </a:p>
        </p:txBody>
      </p:sp>
      <p:sp>
        <p:nvSpPr>
          <p:cNvPr id="58" name="TextBox 57"/>
          <p:cNvSpPr txBox="1"/>
          <p:nvPr/>
        </p:nvSpPr>
        <p:spPr>
          <a:xfrm>
            <a:off x="6580310" y="4668579"/>
            <a:ext cx="995284" cy="461665"/>
          </a:xfrm>
          <a:prstGeom prst="rect">
            <a:avLst/>
          </a:prstGeom>
          <a:noFill/>
        </p:spPr>
        <p:txBody>
          <a:bodyPr wrap="none" rtlCol="0">
            <a:spAutoFit/>
          </a:bodyPr>
          <a:lstStyle/>
          <a:p>
            <a:pPr defTabSz="457200"/>
            <a:r>
              <a:rPr lang="en-US" sz="1200" dirty="0">
                <a:solidFill>
                  <a:prstClr val="black"/>
                </a:solidFill>
                <a:latin typeface="Calibri"/>
              </a:rPr>
              <a:t>Test</a:t>
            </a:r>
          </a:p>
          <a:p>
            <a:pPr defTabSz="457200"/>
            <a:r>
              <a:rPr lang="en-US" sz="1200" dirty="0">
                <a:solidFill>
                  <a:prstClr val="black"/>
                </a:solidFill>
                <a:latin typeface="Calibri"/>
              </a:rPr>
              <a:t>Performance</a:t>
            </a:r>
          </a:p>
        </p:txBody>
      </p:sp>
      <p:cxnSp>
        <p:nvCxnSpPr>
          <p:cNvPr id="59" name="Straight Arrow Connector 58"/>
          <p:cNvCxnSpPr/>
          <p:nvPr/>
        </p:nvCxnSpPr>
        <p:spPr>
          <a:xfrm>
            <a:off x="6626905" y="4602296"/>
            <a:ext cx="0"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0" name="TextBox 59"/>
          <p:cNvSpPr txBox="1"/>
          <p:nvPr/>
        </p:nvSpPr>
        <p:spPr>
          <a:xfrm>
            <a:off x="9089650" y="4668579"/>
            <a:ext cx="995284" cy="461665"/>
          </a:xfrm>
          <a:prstGeom prst="rect">
            <a:avLst/>
          </a:prstGeom>
          <a:noFill/>
        </p:spPr>
        <p:txBody>
          <a:bodyPr wrap="none" rtlCol="0">
            <a:spAutoFit/>
          </a:bodyPr>
          <a:lstStyle/>
          <a:p>
            <a:pPr algn="r" defTabSz="457200"/>
            <a:r>
              <a:rPr lang="en-US" sz="1200" dirty="0">
                <a:solidFill>
                  <a:prstClr val="black"/>
                </a:solidFill>
                <a:latin typeface="Calibri"/>
              </a:rPr>
              <a:t>Test</a:t>
            </a:r>
          </a:p>
          <a:p>
            <a:pPr algn="r" defTabSz="457200"/>
            <a:r>
              <a:rPr lang="en-US" sz="1200" dirty="0">
                <a:solidFill>
                  <a:prstClr val="black"/>
                </a:solidFill>
                <a:latin typeface="Calibri"/>
              </a:rPr>
              <a:t>Performance</a:t>
            </a:r>
          </a:p>
        </p:txBody>
      </p:sp>
      <p:cxnSp>
        <p:nvCxnSpPr>
          <p:cNvPr id="61" name="Straight Arrow Connector 60"/>
          <p:cNvCxnSpPr/>
          <p:nvPr/>
        </p:nvCxnSpPr>
        <p:spPr>
          <a:xfrm>
            <a:off x="10084934" y="4602296"/>
            <a:ext cx="0"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2" name="TextBox 61"/>
          <p:cNvSpPr txBox="1"/>
          <p:nvPr/>
        </p:nvSpPr>
        <p:spPr>
          <a:xfrm>
            <a:off x="1763600" y="5722209"/>
            <a:ext cx="4109370" cy="954107"/>
          </a:xfrm>
          <a:prstGeom prst="rect">
            <a:avLst/>
          </a:prstGeom>
          <a:noFill/>
        </p:spPr>
        <p:txBody>
          <a:bodyPr wrap="square" rtlCol="0">
            <a:spAutoFit/>
          </a:bodyPr>
          <a:lstStyle/>
          <a:p>
            <a:pPr marL="406400" indent="-406400" defTabSz="457200"/>
            <a:r>
              <a:rPr lang="en-US" sz="2800" dirty="0">
                <a:solidFill>
                  <a:prstClr val="black"/>
                </a:solidFill>
                <a:latin typeface="Calibri"/>
              </a:rPr>
              <a:t>2.) Compute statistics over </a:t>
            </a:r>
            <a:r>
              <a:rPr lang="en-US" sz="2800" dirty="0">
                <a:solidFill>
                  <a:prstClr val="black"/>
                </a:solidFill>
                <a:latin typeface="cmmi10"/>
                <a:cs typeface="cmmi10"/>
              </a:rPr>
              <a:t>t</a:t>
            </a:r>
            <a:r>
              <a:rPr lang="en-US" sz="2800" dirty="0">
                <a:solidFill>
                  <a:prstClr val="black"/>
                </a:solidFill>
                <a:latin typeface="Calibri"/>
              </a:rPr>
              <a:t> x </a:t>
            </a:r>
            <a:r>
              <a:rPr lang="en-US" sz="2800" dirty="0">
                <a:solidFill>
                  <a:prstClr val="black"/>
                </a:solidFill>
                <a:latin typeface="cmmi10"/>
                <a:cs typeface="cmmi10"/>
              </a:rPr>
              <a:t>k</a:t>
            </a:r>
            <a:r>
              <a:rPr lang="en-US" sz="2800" dirty="0">
                <a:solidFill>
                  <a:prstClr val="black"/>
                </a:solidFill>
                <a:latin typeface="Calibri"/>
              </a:rPr>
              <a:t> test performances</a:t>
            </a:r>
          </a:p>
        </p:txBody>
      </p:sp>
      <p:sp>
        <p:nvSpPr>
          <p:cNvPr id="63" name="TextBox 62"/>
          <p:cNvSpPr txBox="1"/>
          <p:nvPr/>
        </p:nvSpPr>
        <p:spPr>
          <a:xfrm>
            <a:off x="1763600" y="1014241"/>
            <a:ext cx="3076332" cy="523220"/>
          </a:xfrm>
          <a:prstGeom prst="rect">
            <a:avLst/>
          </a:prstGeom>
          <a:noFill/>
        </p:spPr>
        <p:txBody>
          <a:bodyPr wrap="square" rtlCol="0">
            <a:spAutoFit/>
          </a:bodyPr>
          <a:lstStyle/>
          <a:p>
            <a:pPr marL="406400" indent="-406400" defTabSz="457200"/>
            <a:r>
              <a:rPr lang="en-US" sz="2800" dirty="0">
                <a:solidFill>
                  <a:prstClr val="black"/>
                </a:solidFill>
                <a:latin typeface="Calibri"/>
              </a:rPr>
              <a:t>1.) Loop for </a:t>
            </a:r>
            <a:r>
              <a:rPr lang="en-US" sz="2800" dirty="0">
                <a:solidFill>
                  <a:prstClr val="black"/>
                </a:solidFill>
                <a:latin typeface="cmmi10"/>
                <a:cs typeface="cmmi10"/>
              </a:rPr>
              <a:t>t</a:t>
            </a:r>
            <a:r>
              <a:rPr lang="en-US" sz="2800" dirty="0">
                <a:solidFill>
                  <a:prstClr val="black"/>
                </a:solidFill>
                <a:latin typeface="Calibri"/>
              </a:rPr>
              <a:t> trials:</a:t>
            </a:r>
          </a:p>
        </p:txBody>
      </p:sp>
      <p:sp>
        <p:nvSpPr>
          <p:cNvPr id="30" name="Slide Number Placeholder 29"/>
          <p:cNvSpPr>
            <a:spLocks noGrp="1"/>
          </p:cNvSpPr>
          <p:nvPr>
            <p:ph type="sldNum" sz="quarter" idx="12"/>
          </p:nvPr>
        </p:nvSpPr>
        <p:spPr/>
        <p:txBody>
          <a:bodyPr/>
          <a:lstStyle/>
          <a:p>
            <a:pPr defTabSz="457200"/>
            <a:fld id="{24FE8A11-08F0-9A4C-9469-805DD3644C34}" type="slidenum">
              <a:rPr lang="en-US">
                <a:solidFill>
                  <a:prstClr val="black">
                    <a:tint val="75000"/>
                  </a:prstClr>
                </a:solidFill>
                <a:latin typeface="Calibri"/>
              </a:rPr>
              <a:pPr defTabSz="457200"/>
              <a:t>30</a:t>
            </a:fld>
            <a:endParaRPr lang="en-US">
              <a:solidFill>
                <a:prstClr val="black">
                  <a:tint val="75000"/>
                </a:prstClr>
              </a:solidFill>
              <a:latin typeface="Calibri"/>
            </a:endParaRPr>
          </a:p>
        </p:txBody>
      </p:sp>
    </p:spTree>
    <p:extLst>
      <p:ext uri="{BB962C8B-B14F-4D97-AF65-F5344CB8AC3E}">
        <p14:creationId xmlns:p14="http://schemas.microsoft.com/office/powerpoint/2010/main" val="4278120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en-US" dirty="0"/>
              <a:t>Comparing Multiple Classifiers</a:t>
            </a:r>
          </a:p>
        </p:txBody>
      </p:sp>
      <p:grpSp>
        <p:nvGrpSpPr>
          <p:cNvPr id="15" name="Group 14"/>
          <p:cNvGrpSpPr/>
          <p:nvPr/>
        </p:nvGrpSpPr>
        <p:grpSpPr>
          <a:xfrm>
            <a:off x="4617194" y="3006900"/>
            <a:ext cx="5976037" cy="2528649"/>
            <a:chOff x="1447800" y="1890776"/>
            <a:chExt cx="6515403" cy="2756872"/>
          </a:xfrm>
        </p:grpSpPr>
        <p:grpSp>
          <p:nvGrpSpPr>
            <p:cNvPr id="10" name="Group 9"/>
            <p:cNvGrpSpPr/>
            <p:nvPr/>
          </p:nvGrpSpPr>
          <p:grpSpPr>
            <a:xfrm>
              <a:off x="1480807" y="1899424"/>
              <a:ext cx="6422067" cy="1578207"/>
              <a:chOff x="139700" y="1899424"/>
              <a:chExt cx="8838052" cy="2171928"/>
            </a:xfrm>
          </p:grpSpPr>
          <p:grpSp>
            <p:nvGrpSpPr>
              <p:cNvPr id="5" name="Group 4"/>
              <p:cNvGrpSpPr/>
              <p:nvPr/>
            </p:nvGrpSpPr>
            <p:grpSpPr>
              <a:xfrm>
                <a:off x="1841500" y="1903968"/>
                <a:ext cx="1953196" cy="2120345"/>
                <a:chOff x="1943100" y="1903968"/>
                <a:chExt cx="1953196" cy="2120345"/>
              </a:xfrm>
            </p:grpSpPr>
            <p:sp>
              <p:nvSpPr>
                <p:cNvPr id="19" name="Rectangle 3"/>
                <p:cNvSpPr>
                  <a:spLocks noChangeArrowheads="1"/>
                </p:cNvSpPr>
                <p:nvPr/>
              </p:nvSpPr>
              <p:spPr bwMode="auto">
                <a:xfrm>
                  <a:off x="2590800" y="2271713"/>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sp>
              <p:nvSpPr>
                <p:cNvPr id="430085" name="Rectangle 5"/>
                <p:cNvSpPr>
                  <a:spLocks noChangeArrowheads="1"/>
                </p:cNvSpPr>
                <p:nvPr/>
              </p:nvSpPr>
              <p:spPr bwMode="auto">
                <a:xfrm>
                  <a:off x="2590800" y="2273300"/>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sz="1200" dirty="0">
                      <a:solidFill>
                        <a:srgbClr val="1F497D"/>
                      </a:solidFill>
                      <a:latin typeface="Calibri"/>
                    </a:rPr>
                    <a:t>Test Data</a:t>
                  </a:r>
                </a:p>
              </p:txBody>
            </p:sp>
            <p:sp>
              <p:nvSpPr>
                <p:cNvPr id="430089" name="Text Box 9"/>
                <p:cNvSpPr txBox="1">
                  <a:spLocks noChangeArrowheads="1"/>
                </p:cNvSpPr>
                <p:nvPr/>
              </p:nvSpPr>
              <p:spPr bwMode="auto">
                <a:xfrm>
                  <a:off x="2709591" y="3088371"/>
                  <a:ext cx="1037969"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sp>
              <p:nvSpPr>
                <p:cNvPr id="430091" name="Text Box 11"/>
                <p:cNvSpPr txBox="1">
                  <a:spLocks noChangeArrowheads="1"/>
                </p:cNvSpPr>
                <p:nvPr/>
              </p:nvSpPr>
              <p:spPr bwMode="auto">
                <a:xfrm>
                  <a:off x="2527505" y="1903968"/>
                  <a:ext cx="1368791"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a:solidFill>
                        <a:prstClr val="black"/>
                      </a:solidFill>
                      <a:latin typeface="Calibri"/>
                    </a:rPr>
                    <a:t>1</a:t>
                  </a:r>
                  <a:r>
                    <a:rPr lang="en-US" sz="1200" baseline="30000" dirty="0">
                      <a:solidFill>
                        <a:prstClr val="black"/>
                      </a:solidFill>
                      <a:latin typeface="Calibri"/>
                    </a:rPr>
                    <a:t>st</a:t>
                  </a:r>
                  <a:r>
                    <a:rPr lang="en-US" sz="1200" dirty="0">
                      <a:solidFill>
                        <a:prstClr val="black"/>
                      </a:solidFill>
                      <a:latin typeface="Calibri"/>
                    </a:rPr>
                    <a:t> Partition</a:t>
                  </a:r>
                </a:p>
              </p:txBody>
            </p:sp>
            <p:sp>
              <p:nvSpPr>
                <p:cNvPr id="2" name="Right Arrow 1"/>
                <p:cNvSpPr/>
                <p:nvPr/>
              </p:nvSpPr>
              <p:spPr>
                <a:xfrm>
                  <a:off x="1943100" y="2860675"/>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grpSp>
          <p:grpSp>
            <p:nvGrpSpPr>
              <p:cNvPr id="8" name="Group 7"/>
              <p:cNvGrpSpPr/>
              <p:nvPr/>
            </p:nvGrpSpPr>
            <p:grpSpPr>
              <a:xfrm>
                <a:off x="241300" y="1905000"/>
                <a:ext cx="1453762" cy="2133600"/>
                <a:chOff x="342900" y="1905000"/>
                <a:chExt cx="1453762" cy="2133600"/>
              </a:xfrm>
            </p:grpSpPr>
            <p:sp>
              <p:nvSpPr>
                <p:cNvPr id="430088" name="Text Box 8"/>
                <p:cNvSpPr txBox="1">
                  <a:spLocks noChangeArrowheads="1"/>
                </p:cNvSpPr>
                <p:nvPr/>
              </p:nvSpPr>
              <p:spPr bwMode="auto">
                <a:xfrm>
                  <a:off x="342900" y="1905000"/>
                  <a:ext cx="1453762"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a:solidFill>
                        <a:prstClr val="black"/>
                      </a:solidFill>
                      <a:latin typeface="Calibri"/>
                    </a:rPr>
                    <a:t>Full Data Set</a:t>
                  </a:r>
                </a:p>
              </p:txBody>
            </p:sp>
            <p:sp>
              <p:nvSpPr>
                <p:cNvPr id="17" name="Rectangle 3"/>
                <p:cNvSpPr>
                  <a:spLocks noChangeArrowheads="1"/>
                </p:cNvSpPr>
                <p:nvPr/>
              </p:nvSpPr>
              <p:spPr bwMode="auto">
                <a:xfrm>
                  <a:off x="368300" y="2286000"/>
                  <a:ext cx="1257300" cy="1752600"/>
                </a:xfrm>
                <a:prstGeom prst="rect">
                  <a:avLst/>
                </a:prstGeom>
                <a:solidFill>
                  <a:srgbClr val="B3A2C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grpSp>
          <p:grpSp>
            <p:nvGrpSpPr>
              <p:cNvPr id="3" name="Group 2"/>
              <p:cNvGrpSpPr/>
              <p:nvPr/>
            </p:nvGrpSpPr>
            <p:grpSpPr>
              <a:xfrm>
                <a:off x="139700" y="2860675"/>
                <a:ext cx="1543050" cy="588962"/>
                <a:chOff x="190500" y="2860675"/>
                <a:chExt cx="1638300" cy="588962"/>
              </a:xfrm>
            </p:grpSpPr>
            <p:cxnSp>
              <p:nvCxnSpPr>
                <p:cNvPr id="12" name="Straight Connector 11"/>
                <p:cNvCxnSpPr/>
                <p:nvPr/>
              </p:nvCxnSpPr>
              <p:spPr>
                <a:xfrm>
                  <a:off x="190500" y="3449637"/>
                  <a:ext cx="1638300" cy="0"/>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90500" y="2860675"/>
                  <a:ext cx="1638300" cy="0"/>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4051300" y="1902381"/>
                <a:ext cx="2003176" cy="2168971"/>
                <a:chOff x="4152900" y="1902381"/>
                <a:chExt cx="2003176" cy="2168971"/>
              </a:xfrm>
            </p:grpSpPr>
            <p:sp>
              <p:nvSpPr>
                <p:cNvPr id="20" name="Rectangle 3"/>
                <p:cNvSpPr>
                  <a:spLocks noChangeArrowheads="1"/>
                </p:cNvSpPr>
                <p:nvPr/>
              </p:nvSpPr>
              <p:spPr bwMode="auto">
                <a:xfrm>
                  <a:off x="4800600" y="2270126"/>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sp>
              <p:nvSpPr>
                <p:cNvPr id="22" name="Text Box 9"/>
                <p:cNvSpPr txBox="1">
                  <a:spLocks noChangeArrowheads="1"/>
                </p:cNvSpPr>
                <p:nvPr/>
              </p:nvSpPr>
              <p:spPr bwMode="auto">
                <a:xfrm>
                  <a:off x="4919391" y="3378666"/>
                  <a:ext cx="1037969"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sp>
              <p:nvSpPr>
                <p:cNvPr id="23" name="Text Box 11"/>
                <p:cNvSpPr txBox="1">
                  <a:spLocks noChangeArrowheads="1"/>
                </p:cNvSpPr>
                <p:nvPr/>
              </p:nvSpPr>
              <p:spPr bwMode="auto">
                <a:xfrm>
                  <a:off x="4737303" y="1902381"/>
                  <a:ext cx="1418773"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a:solidFill>
                        <a:prstClr val="black"/>
                      </a:solidFill>
                      <a:latin typeface="Calibri"/>
                    </a:rPr>
                    <a:t>2</a:t>
                  </a:r>
                  <a:r>
                    <a:rPr lang="en-US" sz="1200" baseline="30000" dirty="0">
                      <a:solidFill>
                        <a:prstClr val="black"/>
                      </a:solidFill>
                      <a:latin typeface="Calibri"/>
                    </a:rPr>
                    <a:t>nd</a:t>
                  </a:r>
                  <a:r>
                    <a:rPr lang="en-US" sz="1200" dirty="0">
                      <a:solidFill>
                        <a:prstClr val="black"/>
                      </a:solidFill>
                      <a:latin typeface="Calibri"/>
                    </a:rPr>
                    <a:t> Partition</a:t>
                  </a:r>
                </a:p>
              </p:txBody>
            </p:sp>
            <p:sp>
              <p:nvSpPr>
                <p:cNvPr id="24" name="Right Arrow 23"/>
                <p:cNvSpPr/>
                <p:nvPr/>
              </p:nvSpPr>
              <p:spPr>
                <a:xfrm>
                  <a:off x="4152900" y="2859088"/>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sp>
              <p:nvSpPr>
                <p:cNvPr id="25" name="Rectangle 5"/>
                <p:cNvSpPr>
                  <a:spLocks noChangeArrowheads="1"/>
                </p:cNvSpPr>
                <p:nvPr/>
              </p:nvSpPr>
              <p:spPr bwMode="auto">
                <a:xfrm>
                  <a:off x="4807214" y="2846388"/>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sz="1200" dirty="0">
                      <a:solidFill>
                        <a:srgbClr val="1F497D"/>
                      </a:solidFill>
                      <a:latin typeface="Calibri"/>
                    </a:rPr>
                    <a:t>Test Data</a:t>
                  </a:r>
                </a:p>
              </p:txBody>
            </p:sp>
            <p:sp>
              <p:nvSpPr>
                <p:cNvPr id="26" name="Text Box 9"/>
                <p:cNvSpPr txBox="1">
                  <a:spLocks noChangeArrowheads="1"/>
                </p:cNvSpPr>
                <p:nvPr/>
              </p:nvSpPr>
              <p:spPr bwMode="auto">
                <a:xfrm>
                  <a:off x="4919392" y="2222501"/>
                  <a:ext cx="1037970"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grpSp>
          <p:grpSp>
            <p:nvGrpSpPr>
              <p:cNvPr id="7" name="Group 6"/>
              <p:cNvGrpSpPr/>
              <p:nvPr/>
            </p:nvGrpSpPr>
            <p:grpSpPr>
              <a:xfrm>
                <a:off x="6228553" y="1899424"/>
                <a:ext cx="2749199" cy="2122615"/>
                <a:chOff x="6253953" y="1899424"/>
                <a:chExt cx="2749199" cy="2122615"/>
              </a:xfrm>
            </p:grpSpPr>
            <p:sp>
              <p:nvSpPr>
                <p:cNvPr id="32" name="Right Arrow 31"/>
                <p:cNvSpPr/>
                <p:nvPr/>
              </p:nvSpPr>
              <p:spPr>
                <a:xfrm>
                  <a:off x="6253953" y="28688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sp>
              <p:nvSpPr>
                <p:cNvPr id="33" name="Rectangle 3"/>
                <p:cNvSpPr>
                  <a:spLocks noChangeArrowheads="1"/>
                </p:cNvSpPr>
                <p:nvPr/>
              </p:nvSpPr>
              <p:spPr bwMode="auto">
                <a:xfrm>
                  <a:off x="7689053" y="2267169"/>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sp>
              <p:nvSpPr>
                <p:cNvPr id="34" name="Rectangle 5"/>
                <p:cNvSpPr>
                  <a:spLocks noChangeArrowheads="1"/>
                </p:cNvSpPr>
                <p:nvPr/>
              </p:nvSpPr>
              <p:spPr bwMode="auto">
                <a:xfrm>
                  <a:off x="7689053" y="3447364"/>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sz="1200" dirty="0">
                      <a:solidFill>
                        <a:srgbClr val="1F497D"/>
                      </a:solidFill>
                      <a:latin typeface="Calibri"/>
                    </a:rPr>
                    <a:t>Test Data</a:t>
                  </a:r>
                </a:p>
              </p:txBody>
            </p:sp>
            <p:sp>
              <p:nvSpPr>
                <p:cNvPr id="35" name="Text Box 9"/>
                <p:cNvSpPr txBox="1">
                  <a:spLocks noChangeArrowheads="1"/>
                </p:cNvSpPr>
                <p:nvPr/>
              </p:nvSpPr>
              <p:spPr bwMode="auto">
                <a:xfrm>
                  <a:off x="7807843" y="2532966"/>
                  <a:ext cx="1037969"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sp>
              <p:nvSpPr>
                <p:cNvPr id="36" name="Text Box 11"/>
                <p:cNvSpPr txBox="1">
                  <a:spLocks noChangeArrowheads="1"/>
                </p:cNvSpPr>
                <p:nvPr/>
              </p:nvSpPr>
              <p:spPr bwMode="auto">
                <a:xfrm>
                  <a:off x="7625754" y="1899424"/>
                  <a:ext cx="1377398"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err="1">
                      <a:solidFill>
                        <a:prstClr val="black"/>
                      </a:solidFill>
                      <a:latin typeface="Calibri"/>
                    </a:rPr>
                    <a:t>k</a:t>
                  </a:r>
                  <a:r>
                    <a:rPr lang="en-US" sz="1200" baseline="30000" dirty="0" err="1">
                      <a:solidFill>
                        <a:prstClr val="black"/>
                      </a:solidFill>
                      <a:latin typeface="Calibri"/>
                    </a:rPr>
                    <a:t>th</a:t>
                  </a:r>
                  <a:r>
                    <a:rPr lang="en-US" sz="1200" dirty="0">
                      <a:solidFill>
                        <a:prstClr val="black"/>
                      </a:solidFill>
                      <a:latin typeface="Calibri"/>
                    </a:rPr>
                    <a:t> Partition</a:t>
                  </a:r>
                </a:p>
              </p:txBody>
            </p:sp>
            <p:sp>
              <p:nvSpPr>
                <p:cNvPr id="37" name="Right Arrow 36"/>
                <p:cNvSpPr/>
                <p:nvPr/>
              </p:nvSpPr>
              <p:spPr>
                <a:xfrm>
                  <a:off x="7041353" y="28561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sp>
              <p:nvSpPr>
                <p:cNvPr id="4" name="TextBox 3"/>
                <p:cNvSpPr txBox="1"/>
                <p:nvPr/>
              </p:nvSpPr>
              <p:spPr>
                <a:xfrm>
                  <a:off x="6519756" y="2681535"/>
                  <a:ext cx="626800" cy="692686"/>
                </a:xfrm>
                <a:prstGeom prst="rect">
                  <a:avLst/>
                </a:prstGeom>
                <a:noFill/>
              </p:spPr>
              <p:txBody>
                <a:bodyPr wrap="none" rtlCol="0">
                  <a:spAutoFit/>
                </a:bodyPr>
                <a:lstStyle/>
                <a:p>
                  <a:pPr defTabSz="457200"/>
                  <a:r>
                    <a:rPr lang="en-US" sz="2400" dirty="0">
                      <a:solidFill>
                        <a:prstClr val="black"/>
                      </a:solidFill>
                      <a:latin typeface="Calibri"/>
                    </a:rPr>
                    <a:t>...</a:t>
                  </a:r>
                </a:p>
              </p:txBody>
            </p:sp>
          </p:grpSp>
        </p:grpSp>
        <p:sp>
          <p:nvSpPr>
            <p:cNvPr id="14" name="Rectangle 13"/>
            <p:cNvSpPr/>
            <p:nvPr/>
          </p:nvSpPr>
          <p:spPr>
            <a:xfrm>
              <a:off x="1447800" y="1890776"/>
              <a:ext cx="6515403" cy="2756872"/>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a:solidFill>
                  <a:prstClr val="white"/>
                </a:solidFill>
                <a:latin typeface="Calibri"/>
              </a:endParaRPr>
            </a:p>
          </p:txBody>
        </p:sp>
      </p:grpSp>
      <p:sp>
        <p:nvSpPr>
          <p:cNvPr id="21" name="TextBox 20"/>
          <p:cNvSpPr txBox="1"/>
          <p:nvPr/>
        </p:nvSpPr>
        <p:spPr>
          <a:xfrm>
            <a:off x="2354481" y="1705922"/>
            <a:ext cx="2072213" cy="830997"/>
          </a:xfrm>
          <a:prstGeom prst="rect">
            <a:avLst/>
          </a:prstGeom>
          <a:noFill/>
        </p:spPr>
        <p:txBody>
          <a:bodyPr wrap="square" rtlCol="0">
            <a:spAutoFit/>
          </a:bodyPr>
          <a:lstStyle/>
          <a:p>
            <a:pPr marL="406400" indent="-406400" defTabSz="457200"/>
            <a:r>
              <a:rPr lang="en-US" sz="2400" dirty="0">
                <a:solidFill>
                  <a:prstClr val="black"/>
                </a:solidFill>
                <a:latin typeface="Calibri"/>
              </a:rPr>
              <a:t>a.) Randomize Data Set</a:t>
            </a:r>
          </a:p>
        </p:txBody>
      </p:sp>
      <p:sp>
        <p:nvSpPr>
          <p:cNvPr id="27" name="TextBox 26"/>
          <p:cNvSpPr txBox="1"/>
          <p:nvPr/>
        </p:nvSpPr>
        <p:spPr>
          <a:xfrm>
            <a:off x="5781692" y="2104355"/>
            <a:ext cx="894156" cy="369332"/>
          </a:xfrm>
          <a:prstGeom prst="rect">
            <a:avLst/>
          </a:prstGeom>
          <a:noFill/>
        </p:spPr>
        <p:txBody>
          <a:bodyPr wrap="none" rtlCol="0">
            <a:spAutoFit/>
          </a:bodyPr>
          <a:lstStyle/>
          <a:p>
            <a:pPr defTabSz="457200"/>
            <a:r>
              <a:rPr lang="en-US" dirty="0">
                <a:solidFill>
                  <a:prstClr val="black"/>
                </a:solidFill>
                <a:latin typeface="Calibri"/>
              </a:rPr>
              <a:t>Shuffle </a:t>
            </a:r>
          </a:p>
        </p:txBody>
      </p:sp>
      <p:grpSp>
        <p:nvGrpSpPr>
          <p:cNvPr id="29" name="Group 28"/>
          <p:cNvGrpSpPr/>
          <p:nvPr/>
        </p:nvGrpSpPr>
        <p:grpSpPr>
          <a:xfrm>
            <a:off x="4551599" y="1627314"/>
            <a:ext cx="1132497" cy="1206580"/>
            <a:chOff x="408603" y="4345579"/>
            <a:chExt cx="1420985" cy="1513945"/>
          </a:xfrm>
        </p:grpSpPr>
        <p:sp>
          <p:nvSpPr>
            <p:cNvPr id="48" name="Text Box 8"/>
            <p:cNvSpPr txBox="1">
              <a:spLocks noChangeArrowheads="1"/>
            </p:cNvSpPr>
            <p:nvPr/>
          </p:nvSpPr>
          <p:spPr bwMode="auto">
            <a:xfrm>
              <a:off x="438123" y="4345579"/>
              <a:ext cx="1379732" cy="3861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400" dirty="0">
                  <a:solidFill>
                    <a:prstClr val="black"/>
                  </a:solidFill>
                  <a:latin typeface="Calibri"/>
                </a:rPr>
                <a:t>Full Data Set</a:t>
              </a:r>
            </a:p>
          </p:txBody>
        </p:sp>
        <p:sp>
          <p:nvSpPr>
            <p:cNvPr id="28" name="Curved Right Arrow 27"/>
            <p:cNvSpPr/>
            <p:nvPr/>
          </p:nvSpPr>
          <p:spPr>
            <a:xfrm>
              <a:off x="408603" y="4743793"/>
              <a:ext cx="288490" cy="546100"/>
            </a:xfrm>
            <a:prstGeom prst="curvedRightArrow">
              <a:avLst/>
            </a:prstGeom>
            <a:solidFill>
              <a:srgbClr val="F7964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0" name="Curved Right Arrow 49"/>
            <p:cNvSpPr/>
            <p:nvPr/>
          </p:nvSpPr>
          <p:spPr>
            <a:xfrm>
              <a:off x="408603" y="4944142"/>
              <a:ext cx="288490" cy="546100"/>
            </a:xfrm>
            <a:prstGeom prst="curvedRightArrow">
              <a:avLst/>
            </a:prstGeom>
            <a:solidFill>
              <a:srgbClr val="F7964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1" name="Curved Right Arrow 50"/>
            <p:cNvSpPr/>
            <p:nvPr/>
          </p:nvSpPr>
          <p:spPr>
            <a:xfrm flipH="1">
              <a:off x="1532943" y="5313424"/>
              <a:ext cx="288490" cy="546100"/>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4" name="Curved Right Arrow 53"/>
            <p:cNvSpPr/>
            <p:nvPr/>
          </p:nvSpPr>
          <p:spPr>
            <a:xfrm flipH="1" flipV="1">
              <a:off x="1541098" y="4690234"/>
              <a:ext cx="288490" cy="405652"/>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5" name="Curved Right Arrow 54"/>
            <p:cNvSpPr/>
            <p:nvPr/>
          </p:nvSpPr>
          <p:spPr>
            <a:xfrm flipH="1" flipV="1">
              <a:off x="1532943" y="5110598"/>
              <a:ext cx="288490" cy="405652"/>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6" name="Curved Right Arrow 55"/>
            <p:cNvSpPr/>
            <p:nvPr/>
          </p:nvSpPr>
          <p:spPr>
            <a:xfrm flipV="1">
              <a:off x="408603" y="5453872"/>
              <a:ext cx="288490" cy="405652"/>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49" name="Rectangle 3"/>
            <p:cNvSpPr>
              <a:spLocks noChangeArrowheads="1"/>
            </p:cNvSpPr>
            <p:nvPr/>
          </p:nvSpPr>
          <p:spPr bwMode="auto">
            <a:xfrm>
              <a:off x="694972" y="4691442"/>
              <a:ext cx="837971" cy="1168082"/>
            </a:xfrm>
            <a:prstGeom prst="rect">
              <a:avLst/>
            </a:prstGeom>
            <a:solidFill>
              <a:srgbClr val="B3A2C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grpSp>
      <p:sp>
        <p:nvSpPr>
          <p:cNvPr id="57" name="TextBox 56"/>
          <p:cNvSpPr txBox="1"/>
          <p:nvPr/>
        </p:nvSpPr>
        <p:spPr>
          <a:xfrm>
            <a:off x="2354480" y="3437079"/>
            <a:ext cx="1769238" cy="830997"/>
          </a:xfrm>
          <a:prstGeom prst="rect">
            <a:avLst/>
          </a:prstGeom>
          <a:noFill/>
        </p:spPr>
        <p:txBody>
          <a:bodyPr wrap="square" rtlCol="0">
            <a:spAutoFit/>
          </a:bodyPr>
          <a:lstStyle/>
          <a:p>
            <a:pPr marL="406400" indent="-406400" defTabSz="457200"/>
            <a:r>
              <a:rPr lang="en-US" sz="2400" dirty="0">
                <a:solidFill>
                  <a:prstClr val="black"/>
                </a:solidFill>
                <a:latin typeface="Calibri"/>
              </a:rPr>
              <a:t>b.) Perform </a:t>
            </a:r>
            <a:r>
              <a:rPr lang="en-US" sz="2400" dirty="0">
                <a:solidFill>
                  <a:prstClr val="black"/>
                </a:solidFill>
                <a:latin typeface="cmmi10"/>
                <a:cs typeface="cmmi10"/>
              </a:rPr>
              <a:t>k</a:t>
            </a:r>
            <a:r>
              <a:rPr lang="en-US" sz="2400" dirty="0">
                <a:solidFill>
                  <a:prstClr val="black"/>
                </a:solidFill>
                <a:latin typeface="Calibri"/>
              </a:rPr>
              <a:t>-fold CV</a:t>
            </a:r>
          </a:p>
        </p:txBody>
      </p:sp>
      <p:sp>
        <p:nvSpPr>
          <p:cNvPr id="62" name="TextBox 61"/>
          <p:cNvSpPr txBox="1"/>
          <p:nvPr/>
        </p:nvSpPr>
        <p:spPr>
          <a:xfrm>
            <a:off x="1763600" y="5722209"/>
            <a:ext cx="4109370" cy="954107"/>
          </a:xfrm>
          <a:prstGeom prst="rect">
            <a:avLst/>
          </a:prstGeom>
          <a:noFill/>
        </p:spPr>
        <p:txBody>
          <a:bodyPr wrap="square" rtlCol="0">
            <a:spAutoFit/>
          </a:bodyPr>
          <a:lstStyle/>
          <a:p>
            <a:pPr marL="406400" indent="-406400" defTabSz="457200"/>
            <a:r>
              <a:rPr lang="en-US" sz="2800" dirty="0">
                <a:solidFill>
                  <a:prstClr val="black"/>
                </a:solidFill>
                <a:latin typeface="Calibri"/>
              </a:rPr>
              <a:t>2.) Compute statistics over </a:t>
            </a:r>
            <a:r>
              <a:rPr lang="en-US" sz="2800" dirty="0">
                <a:solidFill>
                  <a:prstClr val="black"/>
                </a:solidFill>
                <a:latin typeface="cmmi10"/>
                <a:cs typeface="cmmi10"/>
              </a:rPr>
              <a:t>t</a:t>
            </a:r>
            <a:r>
              <a:rPr lang="en-US" sz="2800" dirty="0">
                <a:solidFill>
                  <a:prstClr val="black"/>
                </a:solidFill>
                <a:latin typeface="Calibri"/>
              </a:rPr>
              <a:t> x </a:t>
            </a:r>
            <a:r>
              <a:rPr lang="en-US" sz="2800" dirty="0">
                <a:solidFill>
                  <a:prstClr val="black"/>
                </a:solidFill>
                <a:latin typeface="cmmi10"/>
                <a:cs typeface="cmmi10"/>
              </a:rPr>
              <a:t>k</a:t>
            </a:r>
            <a:r>
              <a:rPr lang="en-US" sz="2800" dirty="0">
                <a:solidFill>
                  <a:prstClr val="black"/>
                </a:solidFill>
                <a:latin typeface="Calibri"/>
              </a:rPr>
              <a:t> test performances</a:t>
            </a:r>
          </a:p>
        </p:txBody>
      </p:sp>
      <p:sp>
        <p:nvSpPr>
          <p:cNvPr id="63" name="TextBox 62"/>
          <p:cNvSpPr txBox="1"/>
          <p:nvPr/>
        </p:nvSpPr>
        <p:spPr>
          <a:xfrm>
            <a:off x="1763600" y="1014241"/>
            <a:ext cx="3076332" cy="523220"/>
          </a:xfrm>
          <a:prstGeom prst="rect">
            <a:avLst/>
          </a:prstGeom>
          <a:noFill/>
        </p:spPr>
        <p:txBody>
          <a:bodyPr wrap="square" rtlCol="0">
            <a:spAutoFit/>
          </a:bodyPr>
          <a:lstStyle/>
          <a:p>
            <a:pPr marL="406400" indent="-406400" defTabSz="457200"/>
            <a:r>
              <a:rPr lang="en-US" sz="2800" dirty="0">
                <a:solidFill>
                  <a:prstClr val="black"/>
                </a:solidFill>
                <a:latin typeface="Calibri"/>
              </a:rPr>
              <a:t>1.) Loop for </a:t>
            </a:r>
            <a:r>
              <a:rPr lang="en-US" sz="2800" dirty="0">
                <a:solidFill>
                  <a:prstClr val="black"/>
                </a:solidFill>
                <a:latin typeface="cmmi10"/>
                <a:cs typeface="cmmi10"/>
              </a:rPr>
              <a:t>t</a:t>
            </a:r>
            <a:r>
              <a:rPr lang="en-US" sz="2800" dirty="0">
                <a:solidFill>
                  <a:prstClr val="black"/>
                </a:solidFill>
                <a:latin typeface="Calibri"/>
              </a:rPr>
              <a:t> trials:</a:t>
            </a:r>
          </a:p>
        </p:txBody>
      </p:sp>
      <p:grpSp>
        <p:nvGrpSpPr>
          <p:cNvPr id="11" name="Group 10"/>
          <p:cNvGrpSpPr/>
          <p:nvPr/>
        </p:nvGrpSpPr>
        <p:grpSpPr>
          <a:xfrm>
            <a:off x="5795525" y="4602296"/>
            <a:ext cx="1707770" cy="820131"/>
            <a:chOff x="4271525" y="4602295"/>
            <a:chExt cx="1707770" cy="820131"/>
          </a:xfrm>
        </p:grpSpPr>
        <p:sp>
          <p:nvSpPr>
            <p:cNvPr id="58" name="TextBox 57"/>
            <p:cNvSpPr txBox="1"/>
            <p:nvPr/>
          </p:nvSpPr>
          <p:spPr>
            <a:xfrm>
              <a:off x="4271525" y="4663556"/>
              <a:ext cx="831660" cy="553998"/>
            </a:xfrm>
            <a:prstGeom prst="rect">
              <a:avLst/>
            </a:prstGeom>
            <a:noFill/>
          </p:spPr>
          <p:txBody>
            <a:bodyPr wrap="square" rtlCol="0">
              <a:spAutoFit/>
            </a:bodyPr>
            <a:lstStyle/>
            <a:p>
              <a:pPr algn="ctr" defTabSz="457200"/>
              <a:r>
                <a:rPr lang="en-US" sz="1200" dirty="0">
                  <a:solidFill>
                    <a:prstClr val="black"/>
                  </a:solidFill>
                  <a:latin typeface="Calibri"/>
                </a:rPr>
                <a:t>Test </a:t>
              </a:r>
              <a:r>
                <a:rPr lang="en-US" sz="1200" dirty="0" err="1">
                  <a:solidFill>
                    <a:prstClr val="black"/>
                  </a:solidFill>
                  <a:latin typeface="Calibri"/>
                </a:rPr>
                <a:t>Perf</a:t>
              </a:r>
              <a:r>
                <a:rPr lang="en-US" sz="1200" dirty="0">
                  <a:solidFill>
                    <a:prstClr val="black"/>
                  </a:solidFill>
                  <a:latin typeface="Calibri"/>
                </a:rPr>
                <a:t>. </a:t>
              </a:r>
              <a:r>
                <a:rPr lang="en-US" dirty="0">
                  <a:solidFill>
                    <a:prstClr val="black"/>
                  </a:solidFill>
                  <a:latin typeface="Calibri"/>
                </a:rPr>
                <a:t>C1</a:t>
              </a:r>
            </a:p>
          </p:txBody>
        </p:sp>
        <p:cxnSp>
          <p:nvCxnSpPr>
            <p:cNvPr id="59" name="Straight Arrow Connector 58"/>
            <p:cNvCxnSpPr/>
            <p:nvPr/>
          </p:nvCxnSpPr>
          <p:spPr>
            <a:xfrm flipH="1">
              <a:off x="4768547"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5125980"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5147635" y="4663556"/>
              <a:ext cx="831660" cy="553998"/>
            </a:xfrm>
            <a:prstGeom prst="rect">
              <a:avLst/>
            </a:prstGeom>
            <a:noFill/>
          </p:spPr>
          <p:txBody>
            <a:bodyPr wrap="square" rtlCol="0">
              <a:spAutoFit/>
            </a:bodyPr>
            <a:lstStyle/>
            <a:p>
              <a:pPr algn="ctr" defTabSz="457200"/>
              <a:r>
                <a:rPr lang="en-US" sz="1200" dirty="0">
                  <a:solidFill>
                    <a:prstClr val="black"/>
                  </a:solidFill>
                  <a:latin typeface="Calibri"/>
                </a:rPr>
                <a:t>Test </a:t>
              </a:r>
              <a:r>
                <a:rPr lang="en-US" sz="1200" dirty="0" err="1">
                  <a:solidFill>
                    <a:prstClr val="black"/>
                  </a:solidFill>
                  <a:latin typeface="Calibri"/>
                </a:rPr>
                <a:t>Perf</a:t>
              </a:r>
              <a:r>
                <a:rPr lang="en-US" sz="1200" dirty="0">
                  <a:solidFill>
                    <a:prstClr val="black"/>
                  </a:solidFill>
                  <a:latin typeface="Calibri"/>
                </a:rPr>
                <a:t>. </a:t>
              </a:r>
              <a:r>
                <a:rPr lang="en-US" dirty="0">
                  <a:solidFill>
                    <a:prstClr val="black"/>
                  </a:solidFill>
                  <a:latin typeface="Calibri"/>
                </a:rPr>
                <a:t>C2</a:t>
              </a:r>
            </a:p>
          </p:txBody>
        </p:sp>
      </p:grpSp>
      <p:grpSp>
        <p:nvGrpSpPr>
          <p:cNvPr id="66" name="Group 65"/>
          <p:cNvGrpSpPr/>
          <p:nvPr/>
        </p:nvGrpSpPr>
        <p:grpSpPr>
          <a:xfrm>
            <a:off x="7394190" y="4602296"/>
            <a:ext cx="1587120" cy="820131"/>
            <a:chOff x="4322325" y="4602295"/>
            <a:chExt cx="1587120" cy="820131"/>
          </a:xfrm>
        </p:grpSpPr>
        <p:sp>
          <p:nvSpPr>
            <p:cNvPr id="67" name="TextBox 66"/>
            <p:cNvSpPr txBox="1"/>
            <p:nvPr/>
          </p:nvSpPr>
          <p:spPr>
            <a:xfrm>
              <a:off x="4322325" y="4663556"/>
              <a:ext cx="831660" cy="553998"/>
            </a:xfrm>
            <a:prstGeom prst="rect">
              <a:avLst/>
            </a:prstGeom>
            <a:noFill/>
          </p:spPr>
          <p:txBody>
            <a:bodyPr wrap="square" rtlCol="0">
              <a:spAutoFit/>
            </a:bodyPr>
            <a:lstStyle/>
            <a:p>
              <a:pPr algn="ctr" defTabSz="457200"/>
              <a:r>
                <a:rPr lang="en-US" sz="1200" dirty="0">
                  <a:solidFill>
                    <a:prstClr val="black"/>
                  </a:solidFill>
                  <a:latin typeface="Calibri"/>
                </a:rPr>
                <a:t>Test</a:t>
              </a:r>
            </a:p>
            <a:p>
              <a:pPr algn="ctr" defTabSz="457200"/>
              <a:r>
                <a:rPr lang="en-US" dirty="0">
                  <a:solidFill>
                    <a:prstClr val="black"/>
                  </a:solidFill>
                  <a:latin typeface="Calibri"/>
                </a:rPr>
                <a:t>C1</a:t>
              </a:r>
            </a:p>
          </p:txBody>
        </p:sp>
        <p:cxnSp>
          <p:nvCxnSpPr>
            <p:cNvPr id="68" name="Straight Arrow Connector 67"/>
            <p:cNvCxnSpPr/>
            <p:nvPr/>
          </p:nvCxnSpPr>
          <p:spPr>
            <a:xfrm flipH="1">
              <a:off x="4768547"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p:nvPr/>
          </p:nvCxnSpPr>
          <p:spPr>
            <a:xfrm>
              <a:off x="5125980"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5077785" y="4663556"/>
              <a:ext cx="831660" cy="553998"/>
            </a:xfrm>
            <a:prstGeom prst="rect">
              <a:avLst/>
            </a:prstGeom>
            <a:noFill/>
          </p:spPr>
          <p:txBody>
            <a:bodyPr wrap="square" rtlCol="0">
              <a:spAutoFit/>
            </a:bodyPr>
            <a:lstStyle/>
            <a:p>
              <a:pPr algn="ctr" defTabSz="457200"/>
              <a:r>
                <a:rPr lang="en-US" sz="1200" dirty="0">
                  <a:solidFill>
                    <a:prstClr val="black"/>
                  </a:solidFill>
                  <a:latin typeface="Calibri"/>
                </a:rPr>
                <a:t>Test</a:t>
              </a:r>
            </a:p>
            <a:p>
              <a:pPr algn="ctr" defTabSz="457200"/>
              <a:r>
                <a:rPr lang="en-US" sz="1200" dirty="0">
                  <a:solidFill>
                    <a:prstClr val="black"/>
                  </a:solidFill>
                  <a:latin typeface="Calibri"/>
                </a:rPr>
                <a:t> </a:t>
              </a:r>
              <a:r>
                <a:rPr lang="en-US" dirty="0">
                  <a:solidFill>
                    <a:prstClr val="black"/>
                  </a:solidFill>
                  <a:latin typeface="Calibri"/>
                </a:rPr>
                <a:t>C2</a:t>
              </a:r>
            </a:p>
          </p:txBody>
        </p:sp>
      </p:grpSp>
      <p:grpSp>
        <p:nvGrpSpPr>
          <p:cNvPr id="71" name="Group 70"/>
          <p:cNvGrpSpPr/>
          <p:nvPr/>
        </p:nvGrpSpPr>
        <p:grpSpPr>
          <a:xfrm>
            <a:off x="9242832" y="4602296"/>
            <a:ext cx="1587120" cy="820131"/>
            <a:chOff x="4322325" y="4602295"/>
            <a:chExt cx="1587120" cy="820131"/>
          </a:xfrm>
        </p:grpSpPr>
        <p:sp>
          <p:nvSpPr>
            <p:cNvPr id="72" name="TextBox 71"/>
            <p:cNvSpPr txBox="1"/>
            <p:nvPr/>
          </p:nvSpPr>
          <p:spPr>
            <a:xfrm>
              <a:off x="4322325" y="4663556"/>
              <a:ext cx="831660" cy="553998"/>
            </a:xfrm>
            <a:prstGeom prst="rect">
              <a:avLst/>
            </a:prstGeom>
            <a:noFill/>
          </p:spPr>
          <p:txBody>
            <a:bodyPr wrap="square" rtlCol="0">
              <a:spAutoFit/>
            </a:bodyPr>
            <a:lstStyle/>
            <a:p>
              <a:pPr algn="ctr" defTabSz="457200"/>
              <a:r>
                <a:rPr lang="en-US" sz="1200" dirty="0">
                  <a:solidFill>
                    <a:prstClr val="black"/>
                  </a:solidFill>
                  <a:latin typeface="Calibri"/>
                </a:rPr>
                <a:t>Test</a:t>
              </a:r>
            </a:p>
            <a:p>
              <a:pPr algn="ctr" defTabSz="457200"/>
              <a:r>
                <a:rPr lang="en-US" dirty="0">
                  <a:solidFill>
                    <a:prstClr val="black"/>
                  </a:solidFill>
                  <a:latin typeface="Calibri"/>
                </a:rPr>
                <a:t>C1</a:t>
              </a:r>
            </a:p>
          </p:txBody>
        </p:sp>
        <p:cxnSp>
          <p:nvCxnSpPr>
            <p:cNvPr id="73" name="Straight Arrow Connector 72"/>
            <p:cNvCxnSpPr/>
            <p:nvPr/>
          </p:nvCxnSpPr>
          <p:spPr>
            <a:xfrm flipH="1">
              <a:off x="4768547"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p:nvPr/>
          </p:nvCxnSpPr>
          <p:spPr>
            <a:xfrm>
              <a:off x="5125980"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a:off x="5077785" y="4663556"/>
              <a:ext cx="831660" cy="553998"/>
            </a:xfrm>
            <a:prstGeom prst="rect">
              <a:avLst/>
            </a:prstGeom>
            <a:noFill/>
          </p:spPr>
          <p:txBody>
            <a:bodyPr wrap="square" rtlCol="0">
              <a:spAutoFit/>
            </a:bodyPr>
            <a:lstStyle/>
            <a:p>
              <a:pPr algn="ctr" defTabSz="457200"/>
              <a:r>
                <a:rPr lang="en-US" sz="1200" dirty="0">
                  <a:solidFill>
                    <a:prstClr val="black"/>
                  </a:solidFill>
                  <a:latin typeface="Calibri"/>
                </a:rPr>
                <a:t>Test</a:t>
              </a:r>
            </a:p>
            <a:p>
              <a:pPr algn="ctr" defTabSz="457200"/>
              <a:r>
                <a:rPr lang="en-US" sz="1200" dirty="0">
                  <a:solidFill>
                    <a:prstClr val="black"/>
                  </a:solidFill>
                  <a:latin typeface="Calibri"/>
                </a:rPr>
                <a:t> </a:t>
              </a:r>
              <a:r>
                <a:rPr lang="en-US" dirty="0">
                  <a:solidFill>
                    <a:prstClr val="black"/>
                  </a:solidFill>
                  <a:latin typeface="Calibri"/>
                </a:rPr>
                <a:t>C2</a:t>
              </a:r>
            </a:p>
          </p:txBody>
        </p:sp>
      </p:grpSp>
      <p:sp>
        <p:nvSpPr>
          <p:cNvPr id="16" name="Rounded Rectangular Callout 15"/>
          <p:cNvSpPr/>
          <p:nvPr/>
        </p:nvSpPr>
        <p:spPr>
          <a:xfrm>
            <a:off x="6875960" y="1537462"/>
            <a:ext cx="3526682" cy="954107"/>
          </a:xfrm>
          <a:prstGeom prst="wedgeRoundRectCallout">
            <a:avLst>
              <a:gd name="adj1" fmla="val -44952"/>
              <a:gd name="adj2" fmla="val 282263"/>
              <a:gd name="adj3" fmla="val 16667"/>
            </a:avLst>
          </a:prstGeom>
          <a:solidFill>
            <a:schemeClr val="accent6">
              <a:alpha val="47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dirty="0">
                <a:solidFill>
                  <a:prstClr val="black"/>
                </a:solidFill>
                <a:latin typeface="Calibri"/>
              </a:rPr>
              <a:t>Test each candidate learner on same training/testing splits</a:t>
            </a:r>
          </a:p>
        </p:txBody>
      </p:sp>
      <p:sp>
        <p:nvSpPr>
          <p:cNvPr id="76" name="Rounded Rectangular Callout 75"/>
          <p:cNvSpPr/>
          <p:nvPr/>
        </p:nvSpPr>
        <p:spPr>
          <a:xfrm>
            <a:off x="6422410" y="5722209"/>
            <a:ext cx="3526682" cy="954107"/>
          </a:xfrm>
          <a:prstGeom prst="wedgeRoundRectCallout">
            <a:avLst>
              <a:gd name="adj1" fmla="val -67711"/>
              <a:gd name="adj2" fmla="val 5988"/>
              <a:gd name="adj3" fmla="val 16667"/>
            </a:avLst>
          </a:prstGeom>
          <a:solidFill>
            <a:schemeClr val="accent6">
              <a:alpha val="47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dirty="0">
                <a:solidFill>
                  <a:prstClr val="black"/>
                </a:solidFill>
                <a:latin typeface="Calibri"/>
              </a:rPr>
              <a:t>Allows us to do paired summary statistics (e.g., paired t-test)</a:t>
            </a:r>
          </a:p>
        </p:txBody>
      </p:sp>
      <p:sp>
        <p:nvSpPr>
          <p:cNvPr id="30" name="Slide Number Placeholder 29"/>
          <p:cNvSpPr>
            <a:spLocks noGrp="1"/>
          </p:cNvSpPr>
          <p:nvPr>
            <p:ph type="sldNum" sz="quarter" idx="12"/>
          </p:nvPr>
        </p:nvSpPr>
        <p:spPr/>
        <p:txBody>
          <a:bodyPr/>
          <a:lstStyle/>
          <a:p>
            <a:pPr defTabSz="457200"/>
            <a:fld id="{24FE8A11-08F0-9A4C-9469-805DD3644C34}" type="slidenum">
              <a:rPr lang="en-US">
                <a:solidFill>
                  <a:prstClr val="black">
                    <a:tint val="75000"/>
                  </a:prstClr>
                </a:solidFill>
                <a:latin typeface="Calibri"/>
              </a:rPr>
              <a:pPr defTabSz="457200"/>
              <a:t>31</a:t>
            </a:fld>
            <a:endParaRPr lang="en-US">
              <a:solidFill>
                <a:prstClr val="black">
                  <a:tint val="75000"/>
                </a:prstClr>
              </a:solidFill>
              <a:latin typeface="Calibri"/>
            </a:endParaRPr>
          </a:p>
        </p:txBody>
      </p:sp>
    </p:spTree>
    <p:extLst>
      <p:ext uri="{BB962C8B-B14F-4D97-AF65-F5344CB8AC3E}">
        <p14:creationId xmlns:p14="http://schemas.microsoft.com/office/powerpoint/2010/main" val="3066745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Curve</a:t>
            </a:r>
          </a:p>
        </p:txBody>
      </p:sp>
      <p:sp>
        <p:nvSpPr>
          <p:cNvPr id="11" name="Content Placeholder 10"/>
          <p:cNvSpPr>
            <a:spLocks noGrp="1"/>
          </p:cNvSpPr>
          <p:nvPr>
            <p:ph idx="1"/>
          </p:nvPr>
        </p:nvSpPr>
        <p:spPr>
          <a:xfrm>
            <a:off x="1981200" y="1082262"/>
            <a:ext cx="8360336" cy="5043902"/>
          </a:xfrm>
        </p:spPr>
        <p:txBody>
          <a:bodyPr>
            <a:normAutofit/>
          </a:bodyPr>
          <a:lstStyle/>
          <a:p>
            <a:r>
              <a:rPr lang="en-US" sz="2800" dirty="0"/>
              <a:t>Shows performance versus the # training examples</a:t>
            </a:r>
          </a:p>
          <a:p>
            <a:pPr lvl="1"/>
            <a:r>
              <a:rPr lang="en-US" sz="2400" dirty="0"/>
              <a:t>Compute over a single training/testing split</a:t>
            </a:r>
          </a:p>
          <a:p>
            <a:pPr lvl="1"/>
            <a:r>
              <a:rPr lang="en-US" sz="2400" dirty="0"/>
              <a:t>Then, average across multiple trials of CV</a:t>
            </a:r>
          </a:p>
        </p:txBody>
      </p:sp>
      <p:pic>
        <p:nvPicPr>
          <p:cNvPr id="10" name="Picture 9"/>
          <p:cNvPicPr>
            <a:picLocks noChangeAspect="1"/>
          </p:cNvPicPr>
          <p:nvPr/>
        </p:nvPicPr>
        <p:blipFill>
          <a:blip r:embed="rId2"/>
          <a:stretch>
            <a:fillRect/>
          </a:stretch>
        </p:blipFill>
        <p:spPr>
          <a:xfrm>
            <a:off x="1507156" y="3366845"/>
            <a:ext cx="4691725" cy="3402790"/>
          </a:xfrm>
          <a:prstGeom prst="rect">
            <a:avLst/>
          </a:prstGeom>
        </p:spPr>
      </p:pic>
      <p:pic>
        <p:nvPicPr>
          <p:cNvPr id="12" name="Picture 11"/>
          <p:cNvPicPr>
            <a:picLocks noChangeAspect="1"/>
          </p:cNvPicPr>
          <p:nvPr/>
        </p:nvPicPr>
        <p:blipFill rotWithShape="1">
          <a:blip r:embed="rId3"/>
          <a:srcRect l="7257" t="4031" r="9001" b="2973"/>
          <a:stretch/>
        </p:blipFill>
        <p:spPr>
          <a:xfrm>
            <a:off x="6328119" y="3366845"/>
            <a:ext cx="4254072" cy="3306938"/>
          </a:xfrm>
          <a:prstGeom prst="rect">
            <a:avLst/>
          </a:prstGeom>
        </p:spPr>
      </p:pic>
      <p:sp>
        <p:nvSpPr>
          <p:cNvPr id="13" name="Slide Number Placeholder 12"/>
          <p:cNvSpPr>
            <a:spLocks noGrp="1"/>
          </p:cNvSpPr>
          <p:nvPr>
            <p:ph type="sldNum" sz="quarter" idx="12"/>
          </p:nvPr>
        </p:nvSpPr>
        <p:spPr>
          <a:xfrm>
            <a:off x="8534400" y="6491221"/>
            <a:ext cx="2133600" cy="365125"/>
          </a:xfrm>
        </p:spPr>
        <p:txBody>
          <a:bodyPr/>
          <a:lstStyle/>
          <a:p>
            <a:pPr defTabSz="457200"/>
            <a:fld id="{24FE8A11-08F0-9A4C-9469-805DD3644C34}" type="slidenum">
              <a:rPr lang="en-US">
                <a:solidFill>
                  <a:prstClr val="black">
                    <a:tint val="75000"/>
                  </a:prstClr>
                </a:solidFill>
                <a:latin typeface="Calibri"/>
              </a:rPr>
              <a:pPr defTabSz="457200"/>
              <a:t>32</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75720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en-US" dirty="0"/>
              <a:t>Building Learning Curves</a:t>
            </a:r>
          </a:p>
        </p:txBody>
      </p:sp>
      <p:grpSp>
        <p:nvGrpSpPr>
          <p:cNvPr id="15" name="Group 14"/>
          <p:cNvGrpSpPr/>
          <p:nvPr/>
        </p:nvGrpSpPr>
        <p:grpSpPr>
          <a:xfrm>
            <a:off x="4617194" y="3006900"/>
            <a:ext cx="5976037" cy="2528649"/>
            <a:chOff x="1447800" y="1890776"/>
            <a:chExt cx="6515403" cy="2756872"/>
          </a:xfrm>
        </p:grpSpPr>
        <p:grpSp>
          <p:nvGrpSpPr>
            <p:cNvPr id="10" name="Group 9"/>
            <p:cNvGrpSpPr/>
            <p:nvPr/>
          </p:nvGrpSpPr>
          <p:grpSpPr>
            <a:xfrm>
              <a:off x="1480807" y="1899424"/>
              <a:ext cx="6422067" cy="1578207"/>
              <a:chOff x="139700" y="1899424"/>
              <a:chExt cx="8838052" cy="2171928"/>
            </a:xfrm>
          </p:grpSpPr>
          <p:grpSp>
            <p:nvGrpSpPr>
              <p:cNvPr id="5" name="Group 4"/>
              <p:cNvGrpSpPr/>
              <p:nvPr/>
            </p:nvGrpSpPr>
            <p:grpSpPr>
              <a:xfrm>
                <a:off x="1841500" y="1903968"/>
                <a:ext cx="1953196" cy="2120345"/>
                <a:chOff x="1943100" y="1903968"/>
                <a:chExt cx="1953196" cy="2120345"/>
              </a:xfrm>
            </p:grpSpPr>
            <p:sp>
              <p:nvSpPr>
                <p:cNvPr id="19" name="Rectangle 3"/>
                <p:cNvSpPr>
                  <a:spLocks noChangeArrowheads="1"/>
                </p:cNvSpPr>
                <p:nvPr/>
              </p:nvSpPr>
              <p:spPr bwMode="auto">
                <a:xfrm>
                  <a:off x="2590800" y="2271713"/>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sp>
              <p:nvSpPr>
                <p:cNvPr id="430085" name="Rectangle 5"/>
                <p:cNvSpPr>
                  <a:spLocks noChangeArrowheads="1"/>
                </p:cNvSpPr>
                <p:nvPr/>
              </p:nvSpPr>
              <p:spPr bwMode="auto">
                <a:xfrm>
                  <a:off x="2590800" y="2273300"/>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sz="1200" dirty="0">
                      <a:solidFill>
                        <a:srgbClr val="1F497D"/>
                      </a:solidFill>
                      <a:latin typeface="Calibri"/>
                    </a:rPr>
                    <a:t>Test Data</a:t>
                  </a:r>
                </a:p>
              </p:txBody>
            </p:sp>
            <p:sp>
              <p:nvSpPr>
                <p:cNvPr id="430089" name="Text Box 9"/>
                <p:cNvSpPr txBox="1">
                  <a:spLocks noChangeArrowheads="1"/>
                </p:cNvSpPr>
                <p:nvPr/>
              </p:nvSpPr>
              <p:spPr bwMode="auto">
                <a:xfrm>
                  <a:off x="2709591" y="3088371"/>
                  <a:ext cx="1037969"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sp>
              <p:nvSpPr>
                <p:cNvPr id="430091" name="Text Box 11"/>
                <p:cNvSpPr txBox="1">
                  <a:spLocks noChangeArrowheads="1"/>
                </p:cNvSpPr>
                <p:nvPr/>
              </p:nvSpPr>
              <p:spPr bwMode="auto">
                <a:xfrm>
                  <a:off x="2527505" y="1903968"/>
                  <a:ext cx="1368791"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a:solidFill>
                        <a:prstClr val="black"/>
                      </a:solidFill>
                      <a:latin typeface="Calibri"/>
                    </a:rPr>
                    <a:t>1</a:t>
                  </a:r>
                  <a:r>
                    <a:rPr lang="en-US" sz="1200" baseline="30000" dirty="0">
                      <a:solidFill>
                        <a:prstClr val="black"/>
                      </a:solidFill>
                      <a:latin typeface="Calibri"/>
                    </a:rPr>
                    <a:t>st</a:t>
                  </a:r>
                  <a:r>
                    <a:rPr lang="en-US" sz="1200" dirty="0">
                      <a:solidFill>
                        <a:prstClr val="black"/>
                      </a:solidFill>
                      <a:latin typeface="Calibri"/>
                    </a:rPr>
                    <a:t> Partition</a:t>
                  </a:r>
                </a:p>
              </p:txBody>
            </p:sp>
            <p:sp>
              <p:nvSpPr>
                <p:cNvPr id="2" name="Right Arrow 1"/>
                <p:cNvSpPr/>
                <p:nvPr/>
              </p:nvSpPr>
              <p:spPr>
                <a:xfrm>
                  <a:off x="1943100" y="2860675"/>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grpSp>
          <p:grpSp>
            <p:nvGrpSpPr>
              <p:cNvPr id="8" name="Group 7"/>
              <p:cNvGrpSpPr/>
              <p:nvPr/>
            </p:nvGrpSpPr>
            <p:grpSpPr>
              <a:xfrm>
                <a:off x="241300" y="1905000"/>
                <a:ext cx="1453762" cy="2133600"/>
                <a:chOff x="342900" y="1905000"/>
                <a:chExt cx="1453762" cy="2133600"/>
              </a:xfrm>
            </p:grpSpPr>
            <p:sp>
              <p:nvSpPr>
                <p:cNvPr id="430088" name="Text Box 8"/>
                <p:cNvSpPr txBox="1">
                  <a:spLocks noChangeArrowheads="1"/>
                </p:cNvSpPr>
                <p:nvPr/>
              </p:nvSpPr>
              <p:spPr bwMode="auto">
                <a:xfrm>
                  <a:off x="342900" y="1905000"/>
                  <a:ext cx="1453762"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a:solidFill>
                        <a:prstClr val="black"/>
                      </a:solidFill>
                      <a:latin typeface="Calibri"/>
                    </a:rPr>
                    <a:t>Full Data Set</a:t>
                  </a:r>
                </a:p>
              </p:txBody>
            </p:sp>
            <p:sp>
              <p:nvSpPr>
                <p:cNvPr id="17" name="Rectangle 3"/>
                <p:cNvSpPr>
                  <a:spLocks noChangeArrowheads="1"/>
                </p:cNvSpPr>
                <p:nvPr/>
              </p:nvSpPr>
              <p:spPr bwMode="auto">
                <a:xfrm>
                  <a:off x="368300" y="2286000"/>
                  <a:ext cx="1257300" cy="1752600"/>
                </a:xfrm>
                <a:prstGeom prst="rect">
                  <a:avLst/>
                </a:prstGeom>
                <a:solidFill>
                  <a:srgbClr val="B3A2C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grpSp>
          <p:grpSp>
            <p:nvGrpSpPr>
              <p:cNvPr id="3" name="Group 2"/>
              <p:cNvGrpSpPr/>
              <p:nvPr/>
            </p:nvGrpSpPr>
            <p:grpSpPr>
              <a:xfrm>
                <a:off x="139700" y="2860675"/>
                <a:ext cx="1543050" cy="588962"/>
                <a:chOff x="190500" y="2860675"/>
                <a:chExt cx="1638300" cy="588962"/>
              </a:xfrm>
            </p:grpSpPr>
            <p:cxnSp>
              <p:nvCxnSpPr>
                <p:cNvPr id="12" name="Straight Connector 11"/>
                <p:cNvCxnSpPr/>
                <p:nvPr/>
              </p:nvCxnSpPr>
              <p:spPr>
                <a:xfrm>
                  <a:off x="190500" y="3449637"/>
                  <a:ext cx="1638300" cy="0"/>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190500" y="2860675"/>
                  <a:ext cx="1638300" cy="0"/>
                </a:xfrm>
                <a:prstGeom prst="line">
                  <a:avLst/>
                </a:prstGeom>
                <a:ln w="28575"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grpSp>
          <p:grpSp>
            <p:nvGrpSpPr>
              <p:cNvPr id="6" name="Group 5"/>
              <p:cNvGrpSpPr/>
              <p:nvPr/>
            </p:nvGrpSpPr>
            <p:grpSpPr>
              <a:xfrm>
                <a:off x="4051300" y="1902381"/>
                <a:ext cx="2003176" cy="2168971"/>
                <a:chOff x="4152900" y="1902381"/>
                <a:chExt cx="2003176" cy="2168971"/>
              </a:xfrm>
            </p:grpSpPr>
            <p:sp>
              <p:nvSpPr>
                <p:cNvPr id="20" name="Rectangle 3"/>
                <p:cNvSpPr>
                  <a:spLocks noChangeArrowheads="1"/>
                </p:cNvSpPr>
                <p:nvPr/>
              </p:nvSpPr>
              <p:spPr bwMode="auto">
                <a:xfrm>
                  <a:off x="4800600" y="2270126"/>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sp>
              <p:nvSpPr>
                <p:cNvPr id="22" name="Text Box 9"/>
                <p:cNvSpPr txBox="1">
                  <a:spLocks noChangeArrowheads="1"/>
                </p:cNvSpPr>
                <p:nvPr/>
              </p:nvSpPr>
              <p:spPr bwMode="auto">
                <a:xfrm>
                  <a:off x="4919391" y="3378666"/>
                  <a:ext cx="1037969"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sp>
              <p:nvSpPr>
                <p:cNvPr id="23" name="Text Box 11"/>
                <p:cNvSpPr txBox="1">
                  <a:spLocks noChangeArrowheads="1"/>
                </p:cNvSpPr>
                <p:nvPr/>
              </p:nvSpPr>
              <p:spPr bwMode="auto">
                <a:xfrm>
                  <a:off x="4737303" y="1902381"/>
                  <a:ext cx="1418773"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a:solidFill>
                        <a:prstClr val="black"/>
                      </a:solidFill>
                      <a:latin typeface="Calibri"/>
                    </a:rPr>
                    <a:t>2</a:t>
                  </a:r>
                  <a:r>
                    <a:rPr lang="en-US" sz="1200" baseline="30000" dirty="0">
                      <a:solidFill>
                        <a:prstClr val="black"/>
                      </a:solidFill>
                      <a:latin typeface="Calibri"/>
                    </a:rPr>
                    <a:t>nd</a:t>
                  </a:r>
                  <a:r>
                    <a:rPr lang="en-US" sz="1200" dirty="0">
                      <a:solidFill>
                        <a:prstClr val="black"/>
                      </a:solidFill>
                      <a:latin typeface="Calibri"/>
                    </a:rPr>
                    <a:t> Partition</a:t>
                  </a:r>
                </a:p>
              </p:txBody>
            </p:sp>
            <p:sp>
              <p:nvSpPr>
                <p:cNvPr id="24" name="Right Arrow 23"/>
                <p:cNvSpPr/>
                <p:nvPr/>
              </p:nvSpPr>
              <p:spPr>
                <a:xfrm>
                  <a:off x="4152900" y="2859088"/>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sp>
              <p:nvSpPr>
                <p:cNvPr id="25" name="Rectangle 5"/>
                <p:cNvSpPr>
                  <a:spLocks noChangeArrowheads="1"/>
                </p:cNvSpPr>
                <p:nvPr/>
              </p:nvSpPr>
              <p:spPr bwMode="auto">
                <a:xfrm>
                  <a:off x="4807214" y="2846388"/>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sz="1200" dirty="0">
                      <a:solidFill>
                        <a:srgbClr val="1F497D"/>
                      </a:solidFill>
                      <a:latin typeface="Calibri"/>
                    </a:rPr>
                    <a:t>Test Data</a:t>
                  </a:r>
                </a:p>
              </p:txBody>
            </p:sp>
            <p:sp>
              <p:nvSpPr>
                <p:cNvPr id="26" name="Text Box 9"/>
                <p:cNvSpPr txBox="1">
                  <a:spLocks noChangeArrowheads="1"/>
                </p:cNvSpPr>
                <p:nvPr/>
              </p:nvSpPr>
              <p:spPr bwMode="auto">
                <a:xfrm>
                  <a:off x="4919392" y="2222501"/>
                  <a:ext cx="1037970"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grpSp>
          <p:grpSp>
            <p:nvGrpSpPr>
              <p:cNvPr id="7" name="Group 6"/>
              <p:cNvGrpSpPr/>
              <p:nvPr/>
            </p:nvGrpSpPr>
            <p:grpSpPr>
              <a:xfrm>
                <a:off x="6228553" y="1899424"/>
                <a:ext cx="2749199" cy="2122615"/>
                <a:chOff x="6253953" y="1899424"/>
                <a:chExt cx="2749199" cy="2122615"/>
              </a:xfrm>
            </p:grpSpPr>
            <p:sp>
              <p:nvSpPr>
                <p:cNvPr id="32" name="Right Arrow 31"/>
                <p:cNvSpPr/>
                <p:nvPr/>
              </p:nvSpPr>
              <p:spPr>
                <a:xfrm>
                  <a:off x="6253953" y="28688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sp>
              <p:nvSpPr>
                <p:cNvPr id="33" name="Rectangle 3"/>
                <p:cNvSpPr>
                  <a:spLocks noChangeArrowheads="1"/>
                </p:cNvSpPr>
                <p:nvPr/>
              </p:nvSpPr>
              <p:spPr bwMode="auto">
                <a:xfrm>
                  <a:off x="7689053" y="2267169"/>
                  <a:ext cx="1257300" cy="1752600"/>
                </a:xfrm>
                <a:prstGeom prst="rect">
                  <a:avLst/>
                </a:prstGeom>
                <a:solidFill>
                  <a:srgbClr val="95B3D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sp>
              <p:nvSpPr>
                <p:cNvPr id="34" name="Rectangle 5"/>
                <p:cNvSpPr>
                  <a:spLocks noChangeArrowheads="1"/>
                </p:cNvSpPr>
                <p:nvPr/>
              </p:nvSpPr>
              <p:spPr bwMode="auto">
                <a:xfrm>
                  <a:off x="7689053" y="3447364"/>
                  <a:ext cx="1257300" cy="574675"/>
                </a:xfrm>
                <a:prstGeom prst="rect">
                  <a:avLst/>
                </a:prstGeom>
                <a:solidFill>
                  <a:schemeClr val="accent2">
                    <a:lumMod val="60000"/>
                    <a:lumOff val="40000"/>
                  </a:schemeClr>
                </a:solidFill>
                <a:ln w="12700">
                  <a:solidFill>
                    <a:schemeClr val="tx1"/>
                  </a:solidFill>
                  <a:miter lim="800000"/>
                  <a:headEnd/>
                  <a:tailEnd/>
                </a:ln>
                <a:effectLst/>
                <a:extLst/>
              </p:spPr>
              <p:txBody>
                <a:bodyPr wrap="none" anchor="ctr"/>
                <a:lstStyle/>
                <a:p>
                  <a:pPr algn="ctr" defTabSz="457200"/>
                  <a:r>
                    <a:rPr lang="en-US" sz="1200" dirty="0">
                      <a:solidFill>
                        <a:srgbClr val="1F497D"/>
                      </a:solidFill>
                      <a:latin typeface="Calibri"/>
                    </a:rPr>
                    <a:t>Test Data</a:t>
                  </a:r>
                </a:p>
              </p:txBody>
            </p:sp>
            <p:sp>
              <p:nvSpPr>
                <p:cNvPr id="35" name="Text Box 9"/>
                <p:cNvSpPr txBox="1">
                  <a:spLocks noChangeArrowheads="1"/>
                </p:cNvSpPr>
                <p:nvPr/>
              </p:nvSpPr>
              <p:spPr bwMode="auto">
                <a:xfrm>
                  <a:off x="7807843" y="2532966"/>
                  <a:ext cx="1037969" cy="69268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algn="ctr" defTabSz="457200"/>
                  <a:r>
                    <a:rPr lang="en-US" sz="1200" dirty="0">
                      <a:solidFill>
                        <a:prstClr val="black"/>
                      </a:solidFill>
                      <a:latin typeface="Calibri"/>
                    </a:rPr>
                    <a:t>Training</a:t>
                  </a:r>
                </a:p>
                <a:p>
                  <a:pPr algn="ctr" defTabSz="457200"/>
                  <a:r>
                    <a:rPr lang="en-US" sz="1200" dirty="0">
                      <a:solidFill>
                        <a:prstClr val="black"/>
                      </a:solidFill>
                      <a:latin typeface="Calibri"/>
                    </a:rPr>
                    <a:t>Data</a:t>
                  </a:r>
                </a:p>
              </p:txBody>
            </p:sp>
            <p:sp>
              <p:nvSpPr>
                <p:cNvPr id="36" name="Text Box 11"/>
                <p:cNvSpPr txBox="1">
                  <a:spLocks noChangeArrowheads="1"/>
                </p:cNvSpPr>
                <p:nvPr/>
              </p:nvSpPr>
              <p:spPr bwMode="auto">
                <a:xfrm>
                  <a:off x="7625754" y="1899424"/>
                  <a:ext cx="1377398" cy="4156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200" dirty="0" err="1">
                      <a:solidFill>
                        <a:prstClr val="black"/>
                      </a:solidFill>
                      <a:latin typeface="Calibri"/>
                    </a:rPr>
                    <a:t>k</a:t>
                  </a:r>
                  <a:r>
                    <a:rPr lang="en-US" sz="1200" baseline="30000" dirty="0" err="1">
                      <a:solidFill>
                        <a:prstClr val="black"/>
                      </a:solidFill>
                      <a:latin typeface="Calibri"/>
                    </a:rPr>
                    <a:t>th</a:t>
                  </a:r>
                  <a:r>
                    <a:rPr lang="en-US" sz="1200" dirty="0">
                      <a:solidFill>
                        <a:prstClr val="black"/>
                      </a:solidFill>
                      <a:latin typeface="Calibri"/>
                    </a:rPr>
                    <a:t> Partition</a:t>
                  </a:r>
                </a:p>
              </p:txBody>
            </p:sp>
            <p:sp>
              <p:nvSpPr>
                <p:cNvPr id="37" name="Right Arrow 36"/>
                <p:cNvSpPr/>
                <p:nvPr/>
              </p:nvSpPr>
              <p:spPr>
                <a:xfrm>
                  <a:off x="7041353" y="2856131"/>
                  <a:ext cx="304800" cy="67151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200">
                    <a:solidFill>
                      <a:prstClr val="white"/>
                    </a:solidFill>
                    <a:latin typeface="Calibri"/>
                  </a:endParaRPr>
                </a:p>
              </p:txBody>
            </p:sp>
            <p:sp>
              <p:nvSpPr>
                <p:cNvPr id="4" name="TextBox 3"/>
                <p:cNvSpPr txBox="1"/>
                <p:nvPr/>
              </p:nvSpPr>
              <p:spPr>
                <a:xfrm>
                  <a:off x="6519756" y="2681535"/>
                  <a:ext cx="626800" cy="692686"/>
                </a:xfrm>
                <a:prstGeom prst="rect">
                  <a:avLst/>
                </a:prstGeom>
                <a:noFill/>
              </p:spPr>
              <p:txBody>
                <a:bodyPr wrap="none" rtlCol="0">
                  <a:spAutoFit/>
                </a:bodyPr>
                <a:lstStyle/>
                <a:p>
                  <a:pPr defTabSz="457200"/>
                  <a:r>
                    <a:rPr lang="en-US" sz="2400" dirty="0">
                      <a:solidFill>
                        <a:prstClr val="black"/>
                      </a:solidFill>
                      <a:latin typeface="Calibri"/>
                    </a:rPr>
                    <a:t>...</a:t>
                  </a:r>
                </a:p>
              </p:txBody>
            </p:sp>
          </p:grpSp>
        </p:grpSp>
        <p:sp>
          <p:nvSpPr>
            <p:cNvPr id="14" name="Rectangle 13"/>
            <p:cNvSpPr/>
            <p:nvPr/>
          </p:nvSpPr>
          <p:spPr>
            <a:xfrm>
              <a:off x="1447800" y="1890776"/>
              <a:ext cx="6515403" cy="2756872"/>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600">
                <a:solidFill>
                  <a:prstClr val="white"/>
                </a:solidFill>
                <a:latin typeface="Calibri"/>
              </a:endParaRPr>
            </a:p>
          </p:txBody>
        </p:sp>
      </p:grpSp>
      <p:sp>
        <p:nvSpPr>
          <p:cNvPr id="21" name="TextBox 20"/>
          <p:cNvSpPr txBox="1"/>
          <p:nvPr/>
        </p:nvSpPr>
        <p:spPr>
          <a:xfrm>
            <a:off x="2354481" y="1705922"/>
            <a:ext cx="2072213" cy="830997"/>
          </a:xfrm>
          <a:prstGeom prst="rect">
            <a:avLst/>
          </a:prstGeom>
          <a:noFill/>
        </p:spPr>
        <p:txBody>
          <a:bodyPr wrap="square" rtlCol="0">
            <a:spAutoFit/>
          </a:bodyPr>
          <a:lstStyle/>
          <a:p>
            <a:pPr marL="406400" indent="-406400" defTabSz="457200"/>
            <a:r>
              <a:rPr lang="en-US" sz="2400" dirty="0">
                <a:solidFill>
                  <a:prstClr val="black"/>
                </a:solidFill>
                <a:latin typeface="Calibri"/>
              </a:rPr>
              <a:t>a.) Randomize Data Set</a:t>
            </a:r>
          </a:p>
        </p:txBody>
      </p:sp>
      <p:sp>
        <p:nvSpPr>
          <p:cNvPr id="27" name="TextBox 26"/>
          <p:cNvSpPr txBox="1"/>
          <p:nvPr/>
        </p:nvSpPr>
        <p:spPr>
          <a:xfrm>
            <a:off x="5781692" y="2104355"/>
            <a:ext cx="894156" cy="369332"/>
          </a:xfrm>
          <a:prstGeom prst="rect">
            <a:avLst/>
          </a:prstGeom>
          <a:noFill/>
        </p:spPr>
        <p:txBody>
          <a:bodyPr wrap="none" rtlCol="0">
            <a:spAutoFit/>
          </a:bodyPr>
          <a:lstStyle/>
          <a:p>
            <a:pPr defTabSz="457200"/>
            <a:r>
              <a:rPr lang="en-US" dirty="0">
                <a:solidFill>
                  <a:prstClr val="black"/>
                </a:solidFill>
                <a:latin typeface="Calibri"/>
              </a:rPr>
              <a:t>Shuffle </a:t>
            </a:r>
          </a:p>
        </p:txBody>
      </p:sp>
      <p:grpSp>
        <p:nvGrpSpPr>
          <p:cNvPr id="29" name="Group 28"/>
          <p:cNvGrpSpPr/>
          <p:nvPr/>
        </p:nvGrpSpPr>
        <p:grpSpPr>
          <a:xfrm>
            <a:off x="4551599" y="1627314"/>
            <a:ext cx="1132497" cy="1206580"/>
            <a:chOff x="408603" y="4345579"/>
            <a:chExt cx="1420985" cy="1513945"/>
          </a:xfrm>
        </p:grpSpPr>
        <p:sp>
          <p:nvSpPr>
            <p:cNvPr id="48" name="Text Box 8"/>
            <p:cNvSpPr txBox="1">
              <a:spLocks noChangeArrowheads="1"/>
            </p:cNvSpPr>
            <p:nvPr/>
          </p:nvSpPr>
          <p:spPr bwMode="auto">
            <a:xfrm>
              <a:off x="438123" y="4345579"/>
              <a:ext cx="1379732" cy="3861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spAutoFit/>
            </a:bodyPr>
            <a:lstStyle/>
            <a:p>
              <a:pPr defTabSz="457200"/>
              <a:r>
                <a:rPr lang="en-US" sz="1400" dirty="0">
                  <a:solidFill>
                    <a:prstClr val="black"/>
                  </a:solidFill>
                  <a:latin typeface="Calibri"/>
                </a:rPr>
                <a:t>Full Data Set</a:t>
              </a:r>
            </a:p>
          </p:txBody>
        </p:sp>
        <p:sp>
          <p:nvSpPr>
            <p:cNvPr id="28" name="Curved Right Arrow 27"/>
            <p:cNvSpPr/>
            <p:nvPr/>
          </p:nvSpPr>
          <p:spPr>
            <a:xfrm>
              <a:off x="408603" y="4743793"/>
              <a:ext cx="288490" cy="546100"/>
            </a:xfrm>
            <a:prstGeom prst="curvedRightArrow">
              <a:avLst/>
            </a:prstGeom>
            <a:solidFill>
              <a:srgbClr val="F7964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0" name="Curved Right Arrow 49"/>
            <p:cNvSpPr/>
            <p:nvPr/>
          </p:nvSpPr>
          <p:spPr>
            <a:xfrm>
              <a:off x="408603" y="4944142"/>
              <a:ext cx="288490" cy="546100"/>
            </a:xfrm>
            <a:prstGeom prst="curvedRightArrow">
              <a:avLst/>
            </a:prstGeom>
            <a:solidFill>
              <a:srgbClr val="F7964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1" name="Curved Right Arrow 50"/>
            <p:cNvSpPr/>
            <p:nvPr/>
          </p:nvSpPr>
          <p:spPr>
            <a:xfrm flipH="1">
              <a:off x="1532943" y="5313424"/>
              <a:ext cx="288490" cy="546100"/>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4" name="Curved Right Arrow 53"/>
            <p:cNvSpPr/>
            <p:nvPr/>
          </p:nvSpPr>
          <p:spPr>
            <a:xfrm flipH="1" flipV="1">
              <a:off x="1541098" y="4690234"/>
              <a:ext cx="288490" cy="405652"/>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5" name="Curved Right Arrow 54"/>
            <p:cNvSpPr/>
            <p:nvPr/>
          </p:nvSpPr>
          <p:spPr>
            <a:xfrm flipH="1" flipV="1">
              <a:off x="1532943" y="5110598"/>
              <a:ext cx="288490" cy="405652"/>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56" name="Curved Right Arrow 55"/>
            <p:cNvSpPr/>
            <p:nvPr/>
          </p:nvSpPr>
          <p:spPr>
            <a:xfrm flipV="1">
              <a:off x="408603" y="5453872"/>
              <a:ext cx="288490" cy="405652"/>
            </a:xfrm>
            <a:prstGeom prst="curvedRightArrow">
              <a:avLst/>
            </a:prstGeom>
            <a:solidFill>
              <a:schemeClr val="accent6"/>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black"/>
                </a:solidFill>
                <a:latin typeface="Calibri"/>
              </a:endParaRPr>
            </a:p>
          </p:txBody>
        </p:sp>
        <p:sp>
          <p:nvSpPr>
            <p:cNvPr id="49" name="Rectangle 3"/>
            <p:cNvSpPr>
              <a:spLocks noChangeArrowheads="1"/>
            </p:cNvSpPr>
            <p:nvPr/>
          </p:nvSpPr>
          <p:spPr bwMode="auto">
            <a:xfrm>
              <a:off x="694972" y="4691442"/>
              <a:ext cx="837971" cy="1168082"/>
            </a:xfrm>
            <a:prstGeom prst="rect">
              <a:avLst/>
            </a:prstGeom>
            <a:solidFill>
              <a:srgbClr val="B3A2C7"/>
            </a:solidFill>
            <a:ln w="12700">
              <a:solidFill>
                <a:schemeClr val="tx1"/>
              </a:solidFill>
              <a:miter lim="800000"/>
              <a:headEnd/>
              <a:tailEnd/>
            </a:ln>
            <a:effectLst/>
            <a:extLst/>
          </p:spPr>
          <p:txBody>
            <a:bodyPr wrap="none" anchor="ctr"/>
            <a:lstStyle/>
            <a:p>
              <a:pPr defTabSz="457200"/>
              <a:endParaRPr lang="en-US" sz="1200">
                <a:solidFill>
                  <a:prstClr val="black"/>
                </a:solidFill>
                <a:latin typeface="Calibri"/>
              </a:endParaRPr>
            </a:p>
          </p:txBody>
        </p:sp>
      </p:grpSp>
      <p:sp>
        <p:nvSpPr>
          <p:cNvPr id="57" name="TextBox 56"/>
          <p:cNvSpPr txBox="1"/>
          <p:nvPr/>
        </p:nvSpPr>
        <p:spPr>
          <a:xfrm>
            <a:off x="2354480" y="3437079"/>
            <a:ext cx="1769238" cy="830997"/>
          </a:xfrm>
          <a:prstGeom prst="rect">
            <a:avLst/>
          </a:prstGeom>
          <a:noFill/>
        </p:spPr>
        <p:txBody>
          <a:bodyPr wrap="square" rtlCol="0">
            <a:spAutoFit/>
          </a:bodyPr>
          <a:lstStyle/>
          <a:p>
            <a:pPr marL="406400" indent="-406400" defTabSz="457200"/>
            <a:r>
              <a:rPr lang="en-US" sz="2400" dirty="0">
                <a:solidFill>
                  <a:prstClr val="black"/>
                </a:solidFill>
                <a:latin typeface="Calibri"/>
              </a:rPr>
              <a:t>b.) Perform </a:t>
            </a:r>
            <a:r>
              <a:rPr lang="en-US" sz="2400" dirty="0">
                <a:solidFill>
                  <a:prstClr val="black"/>
                </a:solidFill>
                <a:latin typeface="cmmi10"/>
                <a:cs typeface="cmmi10"/>
              </a:rPr>
              <a:t>k</a:t>
            </a:r>
            <a:r>
              <a:rPr lang="en-US" sz="2400" dirty="0">
                <a:solidFill>
                  <a:prstClr val="black"/>
                </a:solidFill>
                <a:latin typeface="Calibri"/>
              </a:rPr>
              <a:t>-fold CV</a:t>
            </a:r>
          </a:p>
        </p:txBody>
      </p:sp>
      <p:sp>
        <p:nvSpPr>
          <p:cNvPr id="62" name="TextBox 61"/>
          <p:cNvSpPr txBox="1"/>
          <p:nvPr/>
        </p:nvSpPr>
        <p:spPr>
          <a:xfrm>
            <a:off x="1763600" y="5722209"/>
            <a:ext cx="4109370" cy="954107"/>
          </a:xfrm>
          <a:prstGeom prst="rect">
            <a:avLst/>
          </a:prstGeom>
          <a:noFill/>
        </p:spPr>
        <p:txBody>
          <a:bodyPr wrap="square" rtlCol="0">
            <a:spAutoFit/>
          </a:bodyPr>
          <a:lstStyle/>
          <a:p>
            <a:pPr marL="406400" indent="-406400" defTabSz="457200"/>
            <a:r>
              <a:rPr lang="en-US" sz="2800" dirty="0">
                <a:solidFill>
                  <a:prstClr val="black"/>
                </a:solidFill>
                <a:latin typeface="Calibri"/>
              </a:rPr>
              <a:t>2.) Compute statistics over </a:t>
            </a:r>
            <a:r>
              <a:rPr lang="en-US" sz="2800" dirty="0">
                <a:solidFill>
                  <a:prstClr val="black"/>
                </a:solidFill>
                <a:latin typeface="cmmi10"/>
                <a:cs typeface="cmmi10"/>
              </a:rPr>
              <a:t>t</a:t>
            </a:r>
            <a:r>
              <a:rPr lang="en-US" sz="2800" dirty="0">
                <a:solidFill>
                  <a:prstClr val="black"/>
                </a:solidFill>
                <a:latin typeface="Calibri"/>
              </a:rPr>
              <a:t> x </a:t>
            </a:r>
            <a:r>
              <a:rPr lang="en-US" sz="2800" dirty="0">
                <a:solidFill>
                  <a:prstClr val="black"/>
                </a:solidFill>
                <a:latin typeface="cmmi10"/>
                <a:cs typeface="cmmi10"/>
              </a:rPr>
              <a:t>k</a:t>
            </a:r>
            <a:r>
              <a:rPr lang="en-US" sz="2800" dirty="0">
                <a:solidFill>
                  <a:prstClr val="black"/>
                </a:solidFill>
                <a:latin typeface="Calibri"/>
              </a:rPr>
              <a:t> learning curves</a:t>
            </a:r>
          </a:p>
        </p:txBody>
      </p:sp>
      <p:sp>
        <p:nvSpPr>
          <p:cNvPr id="63" name="TextBox 62"/>
          <p:cNvSpPr txBox="1"/>
          <p:nvPr/>
        </p:nvSpPr>
        <p:spPr>
          <a:xfrm>
            <a:off x="1763600" y="1014241"/>
            <a:ext cx="3076332" cy="523220"/>
          </a:xfrm>
          <a:prstGeom prst="rect">
            <a:avLst/>
          </a:prstGeom>
          <a:noFill/>
        </p:spPr>
        <p:txBody>
          <a:bodyPr wrap="square" rtlCol="0">
            <a:spAutoFit/>
          </a:bodyPr>
          <a:lstStyle/>
          <a:p>
            <a:pPr marL="406400" indent="-406400" defTabSz="457200"/>
            <a:r>
              <a:rPr lang="en-US" sz="2800" dirty="0">
                <a:solidFill>
                  <a:prstClr val="black"/>
                </a:solidFill>
                <a:latin typeface="Calibri"/>
              </a:rPr>
              <a:t>1.) Loop for </a:t>
            </a:r>
            <a:r>
              <a:rPr lang="en-US" sz="2800" dirty="0">
                <a:solidFill>
                  <a:prstClr val="black"/>
                </a:solidFill>
                <a:latin typeface="cmmi10"/>
                <a:cs typeface="cmmi10"/>
              </a:rPr>
              <a:t>t</a:t>
            </a:r>
            <a:r>
              <a:rPr lang="en-US" sz="2800" dirty="0">
                <a:solidFill>
                  <a:prstClr val="black"/>
                </a:solidFill>
                <a:latin typeface="Calibri"/>
              </a:rPr>
              <a:t> trials:</a:t>
            </a:r>
          </a:p>
        </p:txBody>
      </p:sp>
      <p:grpSp>
        <p:nvGrpSpPr>
          <p:cNvPr id="11" name="Group 10"/>
          <p:cNvGrpSpPr/>
          <p:nvPr/>
        </p:nvGrpSpPr>
        <p:grpSpPr>
          <a:xfrm>
            <a:off x="5795525" y="4602296"/>
            <a:ext cx="1707770" cy="820131"/>
            <a:chOff x="4271525" y="4602295"/>
            <a:chExt cx="1707770" cy="820131"/>
          </a:xfrm>
        </p:grpSpPr>
        <p:sp>
          <p:nvSpPr>
            <p:cNvPr id="58" name="TextBox 57"/>
            <p:cNvSpPr txBox="1"/>
            <p:nvPr/>
          </p:nvSpPr>
          <p:spPr>
            <a:xfrm>
              <a:off x="4271525" y="4663556"/>
              <a:ext cx="831660" cy="584776"/>
            </a:xfrm>
            <a:prstGeom prst="rect">
              <a:avLst/>
            </a:prstGeom>
            <a:noFill/>
          </p:spPr>
          <p:txBody>
            <a:bodyPr wrap="square" rtlCol="0">
              <a:spAutoFit/>
            </a:bodyPr>
            <a:lstStyle/>
            <a:p>
              <a:pPr algn="ctr" defTabSz="457200"/>
              <a:r>
                <a:rPr lang="en-US" sz="1600" dirty="0">
                  <a:solidFill>
                    <a:prstClr val="black"/>
                  </a:solidFill>
                  <a:latin typeface="Calibri"/>
                </a:rPr>
                <a:t>Curve C1</a:t>
              </a:r>
              <a:endParaRPr lang="en-US" sz="2400" dirty="0">
                <a:solidFill>
                  <a:prstClr val="black"/>
                </a:solidFill>
                <a:latin typeface="Calibri"/>
              </a:endParaRPr>
            </a:p>
          </p:txBody>
        </p:sp>
        <p:cxnSp>
          <p:nvCxnSpPr>
            <p:cNvPr id="59" name="Straight Arrow Connector 58"/>
            <p:cNvCxnSpPr/>
            <p:nvPr/>
          </p:nvCxnSpPr>
          <p:spPr>
            <a:xfrm flipH="1">
              <a:off x="4768547"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a:off x="5125980"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5147635" y="4663556"/>
              <a:ext cx="831660" cy="646331"/>
            </a:xfrm>
            <a:prstGeom prst="rect">
              <a:avLst/>
            </a:prstGeom>
            <a:noFill/>
          </p:spPr>
          <p:txBody>
            <a:bodyPr wrap="square" rtlCol="0">
              <a:spAutoFit/>
            </a:bodyPr>
            <a:lstStyle/>
            <a:p>
              <a:pPr algn="ctr" defTabSz="457200"/>
              <a:r>
                <a:rPr lang="en-US" dirty="0">
                  <a:solidFill>
                    <a:prstClr val="black"/>
                  </a:solidFill>
                  <a:latin typeface="Calibri"/>
                </a:rPr>
                <a:t>CurveC2</a:t>
              </a:r>
            </a:p>
          </p:txBody>
        </p:sp>
      </p:grpSp>
      <p:grpSp>
        <p:nvGrpSpPr>
          <p:cNvPr id="66" name="Group 65"/>
          <p:cNvGrpSpPr/>
          <p:nvPr/>
        </p:nvGrpSpPr>
        <p:grpSpPr>
          <a:xfrm>
            <a:off x="7346270" y="4602296"/>
            <a:ext cx="1682960" cy="820131"/>
            <a:chOff x="4274405" y="4602295"/>
            <a:chExt cx="1682960" cy="820131"/>
          </a:xfrm>
        </p:grpSpPr>
        <p:sp>
          <p:nvSpPr>
            <p:cNvPr id="67" name="TextBox 66"/>
            <p:cNvSpPr txBox="1"/>
            <p:nvPr/>
          </p:nvSpPr>
          <p:spPr>
            <a:xfrm>
              <a:off x="4274405" y="4663556"/>
              <a:ext cx="831660" cy="646331"/>
            </a:xfrm>
            <a:prstGeom prst="rect">
              <a:avLst/>
            </a:prstGeom>
            <a:noFill/>
          </p:spPr>
          <p:txBody>
            <a:bodyPr wrap="square" rtlCol="0">
              <a:spAutoFit/>
            </a:bodyPr>
            <a:lstStyle/>
            <a:p>
              <a:pPr algn="ctr" defTabSz="457200"/>
              <a:r>
                <a:rPr lang="en-US" dirty="0">
                  <a:solidFill>
                    <a:prstClr val="black"/>
                  </a:solidFill>
                  <a:latin typeface="Calibri"/>
                </a:rPr>
                <a:t>Curve C1</a:t>
              </a:r>
            </a:p>
          </p:txBody>
        </p:sp>
        <p:cxnSp>
          <p:nvCxnSpPr>
            <p:cNvPr id="68" name="Straight Arrow Connector 67"/>
            <p:cNvCxnSpPr/>
            <p:nvPr/>
          </p:nvCxnSpPr>
          <p:spPr>
            <a:xfrm flipH="1">
              <a:off x="4768547"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9" name="Straight Arrow Connector 68"/>
            <p:cNvCxnSpPr/>
            <p:nvPr/>
          </p:nvCxnSpPr>
          <p:spPr>
            <a:xfrm>
              <a:off x="5125980"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0" name="TextBox 69"/>
            <p:cNvSpPr txBox="1"/>
            <p:nvPr/>
          </p:nvSpPr>
          <p:spPr>
            <a:xfrm>
              <a:off x="5125705" y="4663556"/>
              <a:ext cx="831660" cy="646331"/>
            </a:xfrm>
            <a:prstGeom prst="rect">
              <a:avLst/>
            </a:prstGeom>
            <a:noFill/>
          </p:spPr>
          <p:txBody>
            <a:bodyPr wrap="square" rtlCol="0">
              <a:spAutoFit/>
            </a:bodyPr>
            <a:lstStyle/>
            <a:p>
              <a:pPr algn="ctr" defTabSz="457200"/>
              <a:r>
                <a:rPr lang="en-US" dirty="0">
                  <a:solidFill>
                    <a:prstClr val="black"/>
                  </a:solidFill>
                  <a:latin typeface="Calibri"/>
                </a:rPr>
                <a:t>Curve C2</a:t>
              </a:r>
            </a:p>
          </p:txBody>
        </p:sp>
      </p:grpSp>
      <p:grpSp>
        <p:nvGrpSpPr>
          <p:cNvPr id="71" name="Group 70"/>
          <p:cNvGrpSpPr/>
          <p:nvPr/>
        </p:nvGrpSpPr>
        <p:grpSpPr>
          <a:xfrm>
            <a:off x="9182932" y="4602296"/>
            <a:ext cx="1551180" cy="820131"/>
            <a:chOff x="4262425" y="4602295"/>
            <a:chExt cx="1551180" cy="820131"/>
          </a:xfrm>
        </p:grpSpPr>
        <p:sp>
          <p:nvSpPr>
            <p:cNvPr id="72" name="TextBox 71"/>
            <p:cNvSpPr txBox="1"/>
            <p:nvPr/>
          </p:nvSpPr>
          <p:spPr>
            <a:xfrm>
              <a:off x="4262425" y="4663556"/>
              <a:ext cx="831660" cy="646331"/>
            </a:xfrm>
            <a:prstGeom prst="rect">
              <a:avLst/>
            </a:prstGeom>
            <a:noFill/>
          </p:spPr>
          <p:txBody>
            <a:bodyPr wrap="square" rtlCol="0">
              <a:spAutoFit/>
            </a:bodyPr>
            <a:lstStyle/>
            <a:p>
              <a:pPr algn="ctr" defTabSz="457200"/>
              <a:r>
                <a:rPr lang="en-US" dirty="0">
                  <a:solidFill>
                    <a:prstClr val="black"/>
                  </a:solidFill>
                  <a:latin typeface="Calibri"/>
                </a:rPr>
                <a:t>Curve C1</a:t>
              </a:r>
            </a:p>
          </p:txBody>
        </p:sp>
        <p:cxnSp>
          <p:nvCxnSpPr>
            <p:cNvPr id="73" name="Straight Arrow Connector 72"/>
            <p:cNvCxnSpPr/>
            <p:nvPr/>
          </p:nvCxnSpPr>
          <p:spPr>
            <a:xfrm flipH="1">
              <a:off x="4768547"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p:nvPr/>
          </p:nvCxnSpPr>
          <p:spPr>
            <a:xfrm>
              <a:off x="5125980" y="4602295"/>
              <a:ext cx="357433" cy="8201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5" name="TextBox 74"/>
            <p:cNvSpPr txBox="1"/>
            <p:nvPr/>
          </p:nvSpPr>
          <p:spPr>
            <a:xfrm>
              <a:off x="4981945" y="4663556"/>
              <a:ext cx="831660" cy="646331"/>
            </a:xfrm>
            <a:prstGeom prst="rect">
              <a:avLst/>
            </a:prstGeom>
            <a:noFill/>
          </p:spPr>
          <p:txBody>
            <a:bodyPr wrap="square" rtlCol="0">
              <a:spAutoFit/>
            </a:bodyPr>
            <a:lstStyle/>
            <a:p>
              <a:pPr algn="ctr" defTabSz="457200"/>
              <a:r>
                <a:rPr lang="en-US" dirty="0">
                  <a:solidFill>
                    <a:prstClr val="black"/>
                  </a:solidFill>
                  <a:latin typeface="Calibri"/>
                </a:rPr>
                <a:t>Curve C2</a:t>
              </a:r>
            </a:p>
          </p:txBody>
        </p:sp>
      </p:grpSp>
      <p:sp>
        <p:nvSpPr>
          <p:cNvPr id="16" name="Rounded Rectangular Callout 15"/>
          <p:cNvSpPr/>
          <p:nvPr/>
        </p:nvSpPr>
        <p:spPr>
          <a:xfrm>
            <a:off x="6875960" y="1537462"/>
            <a:ext cx="3526682" cy="954107"/>
          </a:xfrm>
          <a:prstGeom prst="wedgeRoundRectCallout">
            <a:avLst>
              <a:gd name="adj1" fmla="val -44952"/>
              <a:gd name="adj2" fmla="val 282263"/>
              <a:gd name="adj3" fmla="val 16667"/>
            </a:avLst>
          </a:prstGeom>
          <a:solidFill>
            <a:schemeClr val="accent6">
              <a:alpha val="47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457200"/>
            <a:r>
              <a:rPr lang="en-US" dirty="0">
                <a:solidFill>
                  <a:prstClr val="black"/>
                </a:solidFill>
                <a:latin typeface="Calibri"/>
              </a:rPr>
              <a:t>Compute learning curve over each training/testing split</a:t>
            </a:r>
          </a:p>
        </p:txBody>
      </p:sp>
      <p:sp>
        <p:nvSpPr>
          <p:cNvPr id="18" name="Freeform 17"/>
          <p:cNvSpPr/>
          <p:nvPr/>
        </p:nvSpPr>
        <p:spPr>
          <a:xfrm>
            <a:off x="10089090" y="4568332"/>
            <a:ext cx="448807" cy="112202"/>
          </a:xfrm>
          <a:custGeom>
            <a:avLst/>
            <a:gdLst>
              <a:gd name="connsiteX0" fmla="*/ 0 w 1545464"/>
              <a:gd name="connsiteY0" fmla="*/ 1020010 h 1020010"/>
              <a:gd name="connsiteX1" fmla="*/ 47921 w 1545464"/>
              <a:gd name="connsiteY1" fmla="*/ 936138 h 1020010"/>
              <a:gd name="connsiteX2" fmla="*/ 71882 w 1545464"/>
              <a:gd name="connsiteY2" fmla="*/ 900193 h 1020010"/>
              <a:gd name="connsiteX3" fmla="*/ 107823 w 1545464"/>
              <a:gd name="connsiteY3" fmla="*/ 876230 h 1020010"/>
              <a:gd name="connsiteX4" fmla="*/ 155744 w 1545464"/>
              <a:gd name="connsiteY4" fmla="*/ 840285 h 1020010"/>
              <a:gd name="connsiteX5" fmla="*/ 191685 w 1545464"/>
              <a:gd name="connsiteY5" fmla="*/ 816322 h 1020010"/>
              <a:gd name="connsiteX6" fmla="*/ 359410 w 1545464"/>
              <a:gd name="connsiteY6" fmla="*/ 708487 h 1020010"/>
              <a:gd name="connsiteX7" fmla="*/ 790703 w 1545464"/>
              <a:gd name="connsiteY7" fmla="*/ 708487 h 1020010"/>
              <a:gd name="connsiteX8" fmla="*/ 898526 w 1545464"/>
              <a:gd name="connsiteY8" fmla="*/ 648579 h 1020010"/>
              <a:gd name="connsiteX9" fmla="*/ 970408 w 1545464"/>
              <a:gd name="connsiteY9" fmla="*/ 600652 h 1020010"/>
              <a:gd name="connsiteX10" fmla="*/ 1006349 w 1545464"/>
              <a:gd name="connsiteY10" fmla="*/ 576689 h 1020010"/>
              <a:gd name="connsiteX11" fmla="*/ 1042290 w 1545464"/>
              <a:gd name="connsiteY11" fmla="*/ 552725 h 1020010"/>
              <a:gd name="connsiteX12" fmla="*/ 1090211 w 1545464"/>
              <a:gd name="connsiteY12" fmla="*/ 468854 h 1020010"/>
              <a:gd name="connsiteX13" fmla="*/ 1102192 w 1545464"/>
              <a:gd name="connsiteY13" fmla="*/ 408946 h 1020010"/>
              <a:gd name="connsiteX14" fmla="*/ 1126152 w 1545464"/>
              <a:gd name="connsiteY14" fmla="*/ 337056 h 1020010"/>
              <a:gd name="connsiteX15" fmla="*/ 1150113 w 1545464"/>
              <a:gd name="connsiteY15" fmla="*/ 241202 h 1020010"/>
              <a:gd name="connsiteX16" fmla="*/ 1174074 w 1545464"/>
              <a:gd name="connsiteY16" fmla="*/ 133367 h 1020010"/>
              <a:gd name="connsiteX17" fmla="*/ 1210015 w 1545464"/>
              <a:gd name="connsiteY17" fmla="*/ 49496 h 1020010"/>
              <a:gd name="connsiteX18" fmla="*/ 1269916 w 1545464"/>
              <a:gd name="connsiteY18" fmla="*/ 1569 h 1020010"/>
              <a:gd name="connsiteX19" fmla="*/ 1545464 w 1545464"/>
              <a:gd name="connsiteY19" fmla="*/ 1569 h 1020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45464" h="1020010">
                <a:moveTo>
                  <a:pt x="0" y="1020010"/>
                </a:moveTo>
                <a:cubicBezTo>
                  <a:pt x="15974" y="992053"/>
                  <a:pt x="31356" y="963749"/>
                  <a:pt x="47921" y="936138"/>
                </a:cubicBezTo>
                <a:cubicBezTo>
                  <a:pt x="55329" y="923790"/>
                  <a:pt x="61700" y="910376"/>
                  <a:pt x="71882" y="900193"/>
                </a:cubicBezTo>
                <a:cubicBezTo>
                  <a:pt x="82063" y="890011"/>
                  <a:pt x="96106" y="884600"/>
                  <a:pt x="107823" y="876230"/>
                </a:cubicBezTo>
                <a:cubicBezTo>
                  <a:pt x="124071" y="864623"/>
                  <a:pt x="139496" y="851892"/>
                  <a:pt x="155744" y="840285"/>
                </a:cubicBezTo>
                <a:cubicBezTo>
                  <a:pt x="167461" y="831915"/>
                  <a:pt x="180166" y="824962"/>
                  <a:pt x="191685" y="816322"/>
                </a:cubicBezTo>
                <a:cubicBezTo>
                  <a:pt x="326388" y="715283"/>
                  <a:pt x="252553" y="751234"/>
                  <a:pt x="359410" y="708487"/>
                </a:cubicBezTo>
                <a:cubicBezTo>
                  <a:pt x="589782" y="729432"/>
                  <a:pt x="592905" y="750133"/>
                  <a:pt x="790703" y="708487"/>
                </a:cubicBezTo>
                <a:cubicBezTo>
                  <a:pt x="845943" y="696856"/>
                  <a:pt x="854943" y="679091"/>
                  <a:pt x="898526" y="648579"/>
                </a:cubicBezTo>
                <a:cubicBezTo>
                  <a:pt x="922118" y="632063"/>
                  <a:pt x="946447" y="616628"/>
                  <a:pt x="970408" y="600652"/>
                </a:cubicBezTo>
                <a:lnTo>
                  <a:pt x="1006349" y="576689"/>
                </a:lnTo>
                <a:lnTo>
                  <a:pt x="1042290" y="552725"/>
                </a:lnTo>
                <a:cubicBezTo>
                  <a:pt x="1059819" y="526429"/>
                  <a:pt x="1080077" y="499259"/>
                  <a:pt x="1090211" y="468854"/>
                </a:cubicBezTo>
                <a:cubicBezTo>
                  <a:pt x="1096650" y="449534"/>
                  <a:pt x="1096834" y="428593"/>
                  <a:pt x="1102192" y="408946"/>
                </a:cubicBezTo>
                <a:cubicBezTo>
                  <a:pt x="1108837" y="384577"/>
                  <a:pt x="1119214" y="361344"/>
                  <a:pt x="1126152" y="337056"/>
                </a:cubicBezTo>
                <a:cubicBezTo>
                  <a:pt x="1135199" y="305388"/>
                  <a:pt x="1142708" y="273293"/>
                  <a:pt x="1150113" y="241202"/>
                </a:cubicBezTo>
                <a:cubicBezTo>
                  <a:pt x="1164940" y="176946"/>
                  <a:pt x="1157463" y="191509"/>
                  <a:pt x="1174074" y="133367"/>
                </a:cubicBezTo>
                <a:cubicBezTo>
                  <a:pt x="1183675" y="99760"/>
                  <a:pt x="1191758" y="81450"/>
                  <a:pt x="1210015" y="49496"/>
                </a:cubicBezTo>
                <a:cubicBezTo>
                  <a:pt x="1226713" y="20271"/>
                  <a:pt x="1232827" y="2996"/>
                  <a:pt x="1269916" y="1569"/>
                </a:cubicBezTo>
                <a:cubicBezTo>
                  <a:pt x="1361697" y="-1962"/>
                  <a:pt x="1453615" y="1569"/>
                  <a:pt x="1545464" y="1569"/>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457200"/>
            <a:endParaRPr lang="en-US">
              <a:solidFill>
                <a:prstClr val="black"/>
              </a:solidFill>
              <a:latin typeface="Calibri"/>
            </a:endParaRPr>
          </a:p>
        </p:txBody>
      </p:sp>
      <p:sp>
        <p:nvSpPr>
          <p:cNvPr id="30" name="Freeform 29"/>
          <p:cNvSpPr/>
          <p:nvPr/>
        </p:nvSpPr>
        <p:spPr>
          <a:xfrm>
            <a:off x="9367035" y="4568332"/>
            <a:ext cx="448807" cy="112202"/>
          </a:xfrm>
          <a:custGeom>
            <a:avLst/>
            <a:gdLst>
              <a:gd name="connsiteX0" fmla="*/ 0 w 1928836"/>
              <a:gd name="connsiteY0" fmla="*/ 420366 h 420366"/>
              <a:gd name="connsiteX1" fmla="*/ 107823 w 1928836"/>
              <a:gd name="connsiteY1" fmla="*/ 384421 h 420366"/>
              <a:gd name="connsiteX2" fmla="*/ 167725 w 1928836"/>
              <a:gd name="connsiteY2" fmla="*/ 372439 h 420366"/>
              <a:gd name="connsiteX3" fmla="*/ 227626 w 1928836"/>
              <a:gd name="connsiteY3" fmla="*/ 348476 h 420366"/>
              <a:gd name="connsiteX4" fmla="*/ 299508 w 1928836"/>
              <a:gd name="connsiteY4" fmla="*/ 324512 h 420366"/>
              <a:gd name="connsiteX5" fmla="*/ 359410 w 1928836"/>
              <a:gd name="connsiteY5" fmla="*/ 300549 h 420366"/>
              <a:gd name="connsiteX6" fmla="*/ 443273 w 1928836"/>
              <a:gd name="connsiteY6" fmla="*/ 276586 h 420366"/>
              <a:gd name="connsiteX7" fmla="*/ 539115 w 1928836"/>
              <a:gd name="connsiteY7" fmla="*/ 228659 h 420366"/>
              <a:gd name="connsiteX8" fmla="*/ 934467 w 1928836"/>
              <a:gd name="connsiteY8" fmla="*/ 192714 h 420366"/>
              <a:gd name="connsiteX9" fmla="*/ 946447 w 1928836"/>
              <a:gd name="connsiteY9" fmla="*/ 156769 h 420366"/>
              <a:gd name="connsiteX10" fmla="*/ 1042290 w 1928836"/>
              <a:gd name="connsiteY10" fmla="*/ 72898 h 420366"/>
              <a:gd name="connsiteX11" fmla="*/ 1102192 w 1928836"/>
              <a:gd name="connsiteY11" fmla="*/ 60916 h 420366"/>
              <a:gd name="connsiteX12" fmla="*/ 1138133 w 1928836"/>
              <a:gd name="connsiteY12" fmla="*/ 48934 h 420366"/>
              <a:gd name="connsiteX13" fmla="*/ 1329818 w 1928836"/>
              <a:gd name="connsiteY13" fmla="*/ 36953 h 420366"/>
              <a:gd name="connsiteX14" fmla="*/ 1629327 w 1928836"/>
              <a:gd name="connsiteY14" fmla="*/ 1008 h 420366"/>
              <a:gd name="connsiteX15" fmla="*/ 1928836 w 1928836"/>
              <a:gd name="connsiteY15" fmla="*/ 1008 h 420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928836" h="420366">
                <a:moveTo>
                  <a:pt x="0" y="420366"/>
                </a:moveTo>
                <a:cubicBezTo>
                  <a:pt x="218706" y="383910"/>
                  <a:pt x="-26942" y="434963"/>
                  <a:pt x="107823" y="384421"/>
                </a:cubicBezTo>
                <a:cubicBezTo>
                  <a:pt x="126889" y="377270"/>
                  <a:pt x="148221" y="378291"/>
                  <a:pt x="167725" y="372439"/>
                </a:cubicBezTo>
                <a:cubicBezTo>
                  <a:pt x="188323" y="366259"/>
                  <a:pt x="207416" y="355826"/>
                  <a:pt x="227626" y="348476"/>
                </a:cubicBezTo>
                <a:cubicBezTo>
                  <a:pt x="251362" y="339844"/>
                  <a:pt x="275772" y="333144"/>
                  <a:pt x="299508" y="324512"/>
                </a:cubicBezTo>
                <a:cubicBezTo>
                  <a:pt x="319719" y="317162"/>
                  <a:pt x="339008" y="307350"/>
                  <a:pt x="359410" y="300549"/>
                </a:cubicBezTo>
                <a:cubicBezTo>
                  <a:pt x="393710" y="289114"/>
                  <a:pt x="411555" y="291005"/>
                  <a:pt x="443273" y="276586"/>
                </a:cubicBezTo>
                <a:cubicBezTo>
                  <a:pt x="475790" y="261804"/>
                  <a:pt x="504463" y="237323"/>
                  <a:pt x="539115" y="228659"/>
                </a:cubicBezTo>
                <a:cubicBezTo>
                  <a:pt x="699655" y="188519"/>
                  <a:pt x="570610" y="217810"/>
                  <a:pt x="934467" y="192714"/>
                </a:cubicBezTo>
                <a:cubicBezTo>
                  <a:pt x="938460" y="180732"/>
                  <a:pt x="939107" y="167047"/>
                  <a:pt x="946447" y="156769"/>
                </a:cubicBezTo>
                <a:cubicBezTo>
                  <a:pt x="958642" y="139694"/>
                  <a:pt x="1020352" y="82649"/>
                  <a:pt x="1042290" y="72898"/>
                </a:cubicBezTo>
                <a:cubicBezTo>
                  <a:pt x="1060898" y="64627"/>
                  <a:pt x="1082437" y="65855"/>
                  <a:pt x="1102192" y="60916"/>
                </a:cubicBezTo>
                <a:cubicBezTo>
                  <a:pt x="1114443" y="57853"/>
                  <a:pt x="1125574" y="50256"/>
                  <a:pt x="1138133" y="48934"/>
                </a:cubicBezTo>
                <a:cubicBezTo>
                  <a:pt x="1201801" y="42231"/>
                  <a:pt x="1265923" y="40947"/>
                  <a:pt x="1329818" y="36953"/>
                </a:cubicBezTo>
                <a:cubicBezTo>
                  <a:pt x="1465689" y="-8344"/>
                  <a:pt x="1400819" y="6202"/>
                  <a:pt x="1629327" y="1008"/>
                </a:cubicBezTo>
                <a:cubicBezTo>
                  <a:pt x="1729138" y="-1261"/>
                  <a:pt x="1829000" y="1008"/>
                  <a:pt x="1928836" y="1008"/>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457200"/>
            <a:endParaRPr lang="en-US">
              <a:solidFill>
                <a:prstClr val="black"/>
              </a:solidFill>
              <a:latin typeface="Calibri"/>
            </a:endParaRPr>
          </a:p>
        </p:txBody>
      </p:sp>
      <p:sp>
        <p:nvSpPr>
          <p:cNvPr id="31" name="Freeform 30"/>
          <p:cNvSpPr/>
          <p:nvPr/>
        </p:nvSpPr>
        <p:spPr>
          <a:xfrm>
            <a:off x="7540943" y="4568332"/>
            <a:ext cx="448807" cy="112202"/>
          </a:xfrm>
          <a:custGeom>
            <a:avLst/>
            <a:gdLst>
              <a:gd name="connsiteX0" fmla="*/ 0 w 1773091"/>
              <a:gd name="connsiteY0" fmla="*/ 398160 h 410142"/>
              <a:gd name="connsiteX1" fmla="*/ 203666 w 1773091"/>
              <a:gd name="connsiteY1" fmla="*/ 386179 h 410142"/>
              <a:gd name="connsiteX2" fmla="*/ 239607 w 1773091"/>
              <a:gd name="connsiteY2" fmla="*/ 374197 h 410142"/>
              <a:gd name="connsiteX3" fmla="*/ 419312 w 1773091"/>
              <a:gd name="connsiteY3" fmla="*/ 410142 h 410142"/>
              <a:gd name="connsiteX4" fmla="*/ 515155 w 1773091"/>
              <a:gd name="connsiteY4" fmla="*/ 398160 h 410142"/>
              <a:gd name="connsiteX5" fmla="*/ 551096 w 1773091"/>
              <a:gd name="connsiteY5" fmla="*/ 374197 h 410142"/>
              <a:gd name="connsiteX6" fmla="*/ 622978 w 1773091"/>
              <a:gd name="connsiteY6" fmla="*/ 350234 h 410142"/>
              <a:gd name="connsiteX7" fmla="*/ 694860 w 1773091"/>
              <a:gd name="connsiteY7" fmla="*/ 302307 h 410142"/>
              <a:gd name="connsiteX8" fmla="*/ 766742 w 1773091"/>
              <a:gd name="connsiteY8" fmla="*/ 242399 h 410142"/>
              <a:gd name="connsiteX9" fmla="*/ 814663 w 1773091"/>
              <a:gd name="connsiteY9" fmla="*/ 230417 h 410142"/>
              <a:gd name="connsiteX10" fmla="*/ 850604 w 1773091"/>
              <a:gd name="connsiteY10" fmla="*/ 218436 h 410142"/>
              <a:gd name="connsiteX11" fmla="*/ 898526 w 1773091"/>
              <a:gd name="connsiteY11" fmla="*/ 206454 h 410142"/>
              <a:gd name="connsiteX12" fmla="*/ 970408 w 1773091"/>
              <a:gd name="connsiteY12" fmla="*/ 182491 h 410142"/>
              <a:gd name="connsiteX13" fmla="*/ 1042290 w 1773091"/>
              <a:gd name="connsiteY13" fmla="*/ 170509 h 410142"/>
              <a:gd name="connsiteX14" fmla="*/ 1114172 w 1773091"/>
              <a:gd name="connsiteY14" fmla="*/ 146546 h 410142"/>
              <a:gd name="connsiteX15" fmla="*/ 1174074 w 1773091"/>
              <a:gd name="connsiteY15" fmla="*/ 98619 h 410142"/>
              <a:gd name="connsiteX16" fmla="*/ 1245956 w 1773091"/>
              <a:gd name="connsiteY16" fmla="*/ 74656 h 410142"/>
              <a:gd name="connsiteX17" fmla="*/ 1281897 w 1773091"/>
              <a:gd name="connsiteY17" fmla="*/ 62674 h 410142"/>
              <a:gd name="connsiteX18" fmla="*/ 1413681 w 1773091"/>
              <a:gd name="connsiteY18" fmla="*/ 86637 h 410142"/>
              <a:gd name="connsiteX19" fmla="*/ 1437641 w 1773091"/>
              <a:gd name="connsiteY19" fmla="*/ 110601 h 410142"/>
              <a:gd name="connsiteX20" fmla="*/ 1545465 w 1773091"/>
              <a:gd name="connsiteY20" fmla="*/ 98619 h 410142"/>
              <a:gd name="connsiteX21" fmla="*/ 1605366 w 1773091"/>
              <a:gd name="connsiteY21" fmla="*/ 50692 h 410142"/>
              <a:gd name="connsiteX22" fmla="*/ 1629327 w 1773091"/>
              <a:gd name="connsiteY22" fmla="*/ 14747 h 410142"/>
              <a:gd name="connsiteX23" fmla="*/ 1773091 w 1773091"/>
              <a:gd name="connsiteY23" fmla="*/ 2766 h 410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773091" h="410142">
                <a:moveTo>
                  <a:pt x="0" y="398160"/>
                </a:moveTo>
                <a:cubicBezTo>
                  <a:pt x="67889" y="394166"/>
                  <a:pt x="135998" y="392946"/>
                  <a:pt x="203666" y="386179"/>
                </a:cubicBezTo>
                <a:cubicBezTo>
                  <a:pt x="216232" y="384922"/>
                  <a:pt x="227011" y="373297"/>
                  <a:pt x="239607" y="374197"/>
                </a:cubicBezTo>
                <a:cubicBezTo>
                  <a:pt x="296116" y="378234"/>
                  <a:pt x="361810" y="395765"/>
                  <a:pt x="419312" y="410142"/>
                </a:cubicBezTo>
                <a:cubicBezTo>
                  <a:pt x="451260" y="406148"/>
                  <a:pt x="484093" y="406632"/>
                  <a:pt x="515155" y="398160"/>
                </a:cubicBezTo>
                <a:cubicBezTo>
                  <a:pt x="529047" y="394371"/>
                  <a:pt x="537938" y="380045"/>
                  <a:pt x="551096" y="374197"/>
                </a:cubicBezTo>
                <a:cubicBezTo>
                  <a:pt x="574176" y="363938"/>
                  <a:pt x="599017" y="358222"/>
                  <a:pt x="622978" y="350234"/>
                </a:cubicBezTo>
                <a:cubicBezTo>
                  <a:pt x="646939" y="334258"/>
                  <a:pt x="674498" y="322672"/>
                  <a:pt x="694860" y="302307"/>
                </a:cubicBezTo>
                <a:cubicBezTo>
                  <a:pt x="716449" y="280716"/>
                  <a:pt x="737552" y="254910"/>
                  <a:pt x="766742" y="242399"/>
                </a:cubicBezTo>
                <a:cubicBezTo>
                  <a:pt x="781876" y="235912"/>
                  <a:pt x="798831" y="234941"/>
                  <a:pt x="814663" y="230417"/>
                </a:cubicBezTo>
                <a:cubicBezTo>
                  <a:pt x="826805" y="226947"/>
                  <a:pt x="838462" y="221906"/>
                  <a:pt x="850604" y="218436"/>
                </a:cubicBezTo>
                <a:cubicBezTo>
                  <a:pt x="866436" y="213912"/>
                  <a:pt x="882755" y="211186"/>
                  <a:pt x="898526" y="206454"/>
                </a:cubicBezTo>
                <a:cubicBezTo>
                  <a:pt x="922718" y="199196"/>
                  <a:pt x="945495" y="186644"/>
                  <a:pt x="970408" y="182491"/>
                </a:cubicBezTo>
                <a:cubicBezTo>
                  <a:pt x="994369" y="178497"/>
                  <a:pt x="1018724" y="176401"/>
                  <a:pt x="1042290" y="170509"/>
                </a:cubicBezTo>
                <a:cubicBezTo>
                  <a:pt x="1066793" y="164383"/>
                  <a:pt x="1114172" y="146546"/>
                  <a:pt x="1114172" y="146546"/>
                </a:cubicBezTo>
                <a:cubicBezTo>
                  <a:pt x="1134087" y="126628"/>
                  <a:pt x="1146869" y="110711"/>
                  <a:pt x="1174074" y="98619"/>
                </a:cubicBezTo>
                <a:cubicBezTo>
                  <a:pt x="1197154" y="88360"/>
                  <a:pt x="1221995" y="82644"/>
                  <a:pt x="1245956" y="74656"/>
                </a:cubicBezTo>
                <a:lnTo>
                  <a:pt x="1281897" y="62674"/>
                </a:lnTo>
                <a:cubicBezTo>
                  <a:pt x="1295102" y="64325"/>
                  <a:pt x="1384524" y="69141"/>
                  <a:pt x="1413681" y="86637"/>
                </a:cubicBezTo>
                <a:cubicBezTo>
                  <a:pt x="1423367" y="92449"/>
                  <a:pt x="1429654" y="102613"/>
                  <a:pt x="1437641" y="110601"/>
                </a:cubicBezTo>
                <a:cubicBezTo>
                  <a:pt x="1473582" y="106607"/>
                  <a:pt x="1510382" y="107391"/>
                  <a:pt x="1545465" y="98619"/>
                </a:cubicBezTo>
                <a:cubicBezTo>
                  <a:pt x="1561035" y="94726"/>
                  <a:pt x="1594578" y="64178"/>
                  <a:pt x="1605366" y="50692"/>
                </a:cubicBezTo>
                <a:cubicBezTo>
                  <a:pt x="1614361" y="39447"/>
                  <a:pt x="1618083" y="23743"/>
                  <a:pt x="1629327" y="14747"/>
                </a:cubicBezTo>
                <a:cubicBezTo>
                  <a:pt x="1658508" y="-8600"/>
                  <a:pt x="1768918" y="2766"/>
                  <a:pt x="1773091" y="2766"/>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457200"/>
            <a:endParaRPr lang="en-US">
              <a:solidFill>
                <a:prstClr val="black"/>
              </a:solidFill>
              <a:latin typeface="Calibri"/>
            </a:endParaRPr>
          </a:p>
        </p:txBody>
      </p:sp>
      <p:sp>
        <p:nvSpPr>
          <p:cNvPr id="430080" name="Freeform 430079"/>
          <p:cNvSpPr/>
          <p:nvPr/>
        </p:nvSpPr>
        <p:spPr>
          <a:xfrm>
            <a:off x="5988971" y="4568332"/>
            <a:ext cx="448807" cy="112202"/>
          </a:xfrm>
          <a:custGeom>
            <a:avLst/>
            <a:gdLst>
              <a:gd name="connsiteX0" fmla="*/ 0 w 1952797"/>
              <a:gd name="connsiteY0" fmla="*/ 694936 h 694936"/>
              <a:gd name="connsiteX1" fmla="*/ 263568 w 1952797"/>
              <a:gd name="connsiteY1" fmla="*/ 455303 h 694936"/>
              <a:gd name="connsiteX2" fmla="*/ 347430 w 1952797"/>
              <a:gd name="connsiteY2" fmla="*/ 383413 h 694936"/>
              <a:gd name="connsiteX3" fmla="*/ 443273 w 1952797"/>
              <a:gd name="connsiteY3" fmla="*/ 347468 h 694936"/>
              <a:gd name="connsiteX4" fmla="*/ 527136 w 1952797"/>
              <a:gd name="connsiteY4" fmla="*/ 311523 h 694936"/>
              <a:gd name="connsiteX5" fmla="*/ 850605 w 1952797"/>
              <a:gd name="connsiteY5" fmla="*/ 323505 h 694936"/>
              <a:gd name="connsiteX6" fmla="*/ 898526 w 1952797"/>
              <a:gd name="connsiteY6" fmla="*/ 347468 h 694936"/>
              <a:gd name="connsiteX7" fmla="*/ 946448 w 1952797"/>
              <a:gd name="connsiteY7" fmla="*/ 359450 h 694936"/>
              <a:gd name="connsiteX8" fmla="*/ 1245956 w 1952797"/>
              <a:gd name="connsiteY8" fmla="*/ 335487 h 694936"/>
              <a:gd name="connsiteX9" fmla="*/ 1281898 w 1952797"/>
              <a:gd name="connsiteY9" fmla="*/ 323505 h 694936"/>
              <a:gd name="connsiteX10" fmla="*/ 1317839 w 1952797"/>
              <a:gd name="connsiteY10" fmla="*/ 287560 h 694936"/>
              <a:gd name="connsiteX11" fmla="*/ 1341799 w 1952797"/>
              <a:gd name="connsiteY11" fmla="*/ 251615 h 694936"/>
              <a:gd name="connsiteX12" fmla="*/ 1413681 w 1952797"/>
              <a:gd name="connsiteY12" fmla="*/ 203689 h 694936"/>
              <a:gd name="connsiteX13" fmla="*/ 1437642 w 1952797"/>
              <a:gd name="connsiteY13" fmla="*/ 155762 h 694936"/>
              <a:gd name="connsiteX14" fmla="*/ 1509524 w 1952797"/>
              <a:gd name="connsiteY14" fmla="*/ 107835 h 694936"/>
              <a:gd name="connsiteX15" fmla="*/ 1545465 w 1952797"/>
              <a:gd name="connsiteY15" fmla="*/ 83872 h 694936"/>
              <a:gd name="connsiteX16" fmla="*/ 1617347 w 1952797"/>
              <a:gd name="connsiteY16" fmla="*/ 59909 h 694936"/>
              <a:gd name="connsiteX17" fmla="*/ 1904876 w 1952797"/>
              <a:gd name="connsiteY17" fmla="*/ 35945 h 694936"/>
              <a:gd name="connsiteX18" fmla="*/ 1952797 w 1952797"/>
              <a:gd name="connsiteY18" fmla="*/ 0 h 694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52797" h="694936">
                <a:moveTo>
                  <a:pt x="0" y="694936"/>
                </a:moveTo>
                <a:cubicBezTo>
                  <a:pt x="365493" y="329406"/>
                  <a:pt x="45282" y="629953"/>
                  <a:pt x="263568" y="455303"/>
                </a:cubicBezTo>
                <a:cubicBezTo>
                  <a:pt x="303528" y="423331"/>
                  <a:pt x="297857" y="408202"/>
                  <a:pt x="347430" y="383413"/>
                </a:cubicBezTo>
                <a:cubicBezTo>
                  <a:pt x="377948" y="368152"/>
                  <a:pt x="412211" y="361588"/>
                  <a:pt x="443273" y="347468"/>
                </a:cubicBezTo>
                <a:cubicBezTo>
                  <a:pt x="544394" y="301499"/>
                  <a:pt x="406376" y="341717"/>
                  <a:pt x="527136" y="311523"/>
                </a:cubicBezTo>
                <a:cubicBezTo>
                  <a:pt x="634959" y="315517"/>
                  <a:pt x="743210" y="313111"/>
                  <a:pt x="850605" y="323505"/>
                </a:cubicBezTo>
                <a:cubicBezTo>
                  <a:pt x="868381" y="325225"/>
                  <a:pt x="881804" y="341197"/>
                  <a:pt x="898526" y="347468"/>
                </a:cubicBezTo>
                <a:cubicBezTo>
                  <a:pt x="913943" y="353250"/>
                  <a:pt x="930474" y="355456"/>
                  <a:pt x="946448" y="359450"/>
                </a:cubicBezTo>
                <a:cubicBezTo>
                  <a:pt x="1070574" y="353243"/>
                  <a:pt x="1142223" y="361423"/>
                  <a:pt x="1245956" y="335487"/>
                </a:cubicBezTo>
                <a:cubicBezTo>
                  <a:pt x="1258208" y="332424"/>
                  <a:pt x="1269917" y="327499"/>
                  <a:pt x="1281898" y="323505"/>
                </a:cubicBezTo>
                <a:cubicBezTo>
                  <a:pt x="1293878" y="311523"/>
                  <a:pt x="1306993" y="300577"/>
                  <a:pt x="1317839" y="287560"/>
                </a:cubicBezTo>
                <a:cubicBezTo>
                  <a:pt x="1327057" y="276497"/>
                  <a:pt x="1330963" y="261098"/>
                  <a:pt x="1341799" y="251615"/>
                </a:cubicBezTo>
                <a:cubicBezTo>
                  <a:pt x="1363471" y="232650"/>
                  <a:pt x="1389720" y="219664"/>
                  <a:pt x="1413681" y="203689"/>
                </a:cubicBezTo>
                <a:cubicBezTo>
                  <a:pt x="1421668" y="187713"/>
                  <a:pt x="1425013" y="168392"/>
                  <a:pt x="1437642" y="155762"/>
                </a:cubicBezTo>
                <a:cubicBezTo>
                  <a:pt x="1458004" y="135397"/>
                  <a:pt x="1485563" y="123811"/>
                  <a:pt x="1509524" y="107835"/>
                </a:cubicBezTo>
                <a:cubicBezTo>
                  <a:pt x="1521504" y="99847"/>
                  <a:pt x="1531805" y="88426"/>
                  <a:pt x="1545465" y="83872"/>
                </a:cubicBezTo>
                <a:lnTo>
                  <a:pt x="1617347" y="59909"/>
                </a:lnTo>
                <a:cubicBezTo>
                  <a:pt x="1732940" y="21374"/>
                  <a:pt x="1640649" y="48529"/>
                  <a:pt x="1904876" y="35945"/>
                </a:cubicBezTo>
                <a:cubicBezTo>
                  <a:pt x="1949289" y="21140"/>
                  <a:pt x="1935170" y="35260"/>
                  <a:pt x="1952797" y="0"/>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457200"/>
            <a:endParaRPr lang="en-US">
              <a:solidFill>
                <a:prstClr val="black"/>
              </a:solidFill>
              <a:latin typeface="Calibri"/>
            </a:endParaRPr>
          </a:p>
        </p:txBody>
      </p:sp>
      <p:sp>
        <p:nvSpPr>
          <p:cNvPr id="430081" name="Freeform 430080"/>
          <p:cNvSpPr/>
          <p:nvPr/>
        </p:nvSpPr>
        <p:spPr>
          <a:xfrm>
            <a:off x="8365045" y="4568332"/>
            <a:ext cx="448807" cy="112202"/>
          </a:xfrm>
          <a:custGeom>
            <a:avLst/>
            <a:gdLst>
              <a:gd name="connsiteX0" fmla="*/ 0 w 2216364"/>
              <a:gd name="connsiteY0" fmla="*/ 191706 h 359450"/>
              <a:gd name="connsiteX1" fmla="*/ 71882 w 2216364"/>
              <a:gd name="connsiteY1" fmla="*/ 131798 h 359450"/>
              <a:gd name="connsiteX2" fmla="*/ 131784 w 2216364"/>
              <a:gd name="connsiteY2" fmla="*/ 95853 h 359450"/>
              <a:gd name="connsiteX3" fmla="*/ 203666 w 2216364"/>
              <a:gd name="connsiteY3" fmla="*/ 35945 h 359450"/>
              <a:gd name="connsiteX4" fmla="*/ 275548 w 2216364"/>
              <a:gd name="connsiteY4" fmla="*/ 11982 h 359450"/>
              <a:gd name="connsiteX5" fmla="*/ 311489 w 2216364"/>
              <a:gd name="connsiteY5" fmla="*/ 0 h 359450"/>
              <a:gd name="connsiteX6" fmla="*/ 694860 w 2216364"/>
              <a:gd name="connsiteY6" fmla="*/ 23963 h 359450"/>
              <a:gd name="connsiteX7" fmla="*/ 766742 w 2216364"/>
              <a:gd name="connsiteY7" fmla="*/ 59908 h 359450"/>
              <a:gd name="connsiteX8" fmla="*/ 958428 w 2216364"/>
              <a:gd name="connsiteY8" fmla="*/ 83872 h 359450"/>
              <a:gd name="connsiteX9" fmla="*/ 1054271 w 2216364"/>
              <a:gd name="connsiteY9" fmla="*/ 203688 h 359450"/>
              <a:gd name="connsiteX10" fmla="*/ 1090212 w 2216364"/>
              <a:gd name="connsiteY10" fmla="*/ 227651 h 359450"/>
              <a:gd name="connsiteX11" fmla="*/ 1114172 w 2216364"/>
              <a:gd name="connsiteY11" fmla="*/ 251615 h 359450"/>
              <a:gd name="connsiteX12" fmla="*/ 1245956 w 2216364"/>
              <a:gd name="connsiteY12" fmla="*/ 287560 h 359450"/>
              <a:gd name="connsiteX13" fmla="*/ 1281897 w 2216364"/>
              <a:gd name="connsiteY13" fmla="*/ 311523 h 359450"/>
              <a:gd name="connsiteX14" fmla="*/ 1305858 w 2216364"/>
              <a:gd name="connsiteY14" fmla="*/ 347468 h 359450"/>
              <a:gd name="connsiteX15" fmla="*/ 1341799 w 2216364"/>
              <a:gd name="connsiteY15" fmla="*/ 359450 h 359450"/>
              <a:gd name="connsiteX16" fmla="*/ 1533485 w 2216364"/>
              <a:gd name="connsiteY16" fmla="*/ 347468 h 359450"/>
              <a:gd name="connsiteX17" fmla="*/ 1581406 w 2216364"/>
              <a:gd name="connsiteY17" fmla="*/ 335486 h 359450"/>
              <a:gd name="connsiteX18" fmla="*/ 1725170 w 2216364"/>
              <a:gd name="connsiteY18" fmla="*/ 239633 h 359450"/>
              <a:gd name="connsiteX19" fmla="*/ 2084581 w 2216364"/>
              <a:gd name="connsiteY19" fmla="*/ 227651 h 359450"/>
              <a:gd name="connsiteX20" fmla="*/ 2120522 w 2216364"/>
              <a:gd name="connsiteY20" fmla="*/ 191706 h 359450"/>
              <a:gd name="connsiteX21" fmla="*/ 2132502 w 2216364"/>
              <a:gd name="connsiteY21" fmla="*/ 155762 h 359450"/>
              <a:gd name="connsiteX22" fmla="*/ 2156463 w 2216364"/>
              <a:gd name="connsiteY22" fmla="*/ 119817 h 359450"/>
              <a:gd name="connsiteX23" fmla="*/ 2204384 w 2216364"/>
              <a:gd name="connsiteY23" fmla="*/ 71890 h 359450"/>
              <a:gd name="connsiteX24" fmla="*/ 2216364 w 2216364"/>
              <a:gd name="connsiteY24" fmla="*/ 71890 h 35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16364" h="359450">
                <a:moveTo>
                  <a:pt x="0" y="191706"/>
                </a:moveTo>
                <a:cubicBezTo>
                  <a:pt x="23961" y="171737"/>
                  <a:pt x="46658" y="150145"/>
                  <a:pt x="71882" y="131798"/>
                </a:cubicBezTo>
                <a:cubicBezTo>
                  <a:pt x="90714" y="118101"/>
                  <a:pt x="113156" y="109826"/>
                  <a:pt x="131784" y="95853"/>
                </a:cubicBezTo>
                <a:cubicBezTo>
                  <a:pt x="172820" y="65072"/>
                  <a:pt x="157949" y="56265"/>
                  <a:pt x="203666" y="35945"/>
                </a:cubicBezTo>
                <a:cubicBezTo>
                  <a:pt x="226746" y="25686"/>
                  <a:pt x="251587" y="19970"/>
                  <a:pt x="275548" y="11982"/>
                </a:cubicBezTo>
                <a:lnTo>
                  <a:pt x="311489" y="0"/>
                </a:lnTo>
                <a:cubicBezTo>
                  <a:pt x="376139" y="3233"/>
                  <a:pt x="605490" y="12046"/>
                  <a:pt x="694860" y="23963"/>
                </a:cubicBezTo>
                <a:cubicBezTo>
                  <a:pt x="752574" y="31659"/>
                  <a:pt x="711043" y="39019"/>
                  <a:pt x="766742" y="59908"/>
                </a:cubicBezTo>
                <a:cubicBezTo>
                  <a:pt x="806355" y="74764"/>
                  <a:pt x="944006" y="82561"/>
                  <a:pt x="958428" y="83872"/>
                </a:cubicBezTo>
                <a:cubicBezTo>
                  <a:pt x="986814" y="126455"/>
                  <a:pt x="1014460" y="170509"/>
                  <a:pt x="1054271" y="203688"/>
                </a:cubicBezTo>
                <a:cubicBezTo>
                  <a:pt x="1065332" y="212907"/>
                  <a:pt x="1078969" y="218655"/>
                  <a:pt x="1090212" y="227651"/>
                </a:cubicBezTo>
                <a:cubicBezTo>
                  <a:pt x="1099032" y="234708"/>
                  <a:pt x="1104069" y="246563"/>
                  <a:pt x="1114172" y="251615"/>
                </a:cubicBezTo>
                <a:cubicBezTo>
                  <a:pt x="1154701" y="271882"/>
                  <a:pt x="1202140" y="278795"/>
                  <a:pt x="1245956" y="287560"/>
                </a:cubicBezTo>
                <a:cubicBezTo>
                  <a:pt x="1257936" y="295548"/>
                  <a:pt x="1271716" y="301341"/>
                  <a:pt x="1281897" y="311523"/>
                </a:cubicBezTo>
                <a:cubicBezTo>
                  <a:pt x="1292079" y="321706"/>
                  <a:pt x="1294614" y="338472"/>
                  <a:pt x="1305858" y="347468"/>
                </a:cubicBezTo>
                <a:cubicBezTo>
                  <a:pt x="1315719" y="355358"/>
                  <a:pt x="1329819" y="355456"/>
                  <a:pt x="1341799" y="359450"/>
                </a:cubicBezTo>
                <a:cubicBezTo>
                  <a:pt x="1405694" y="355456"/>
                  <a:pt x="1469783" y="353839"/>
                  <a:pt x="1533485" y="347468"/>
                </a:cubicBezTo>
                <a:cubicBezTo>
                  <a:pt x="1549869" y="345829"/>
                  <a:pt x="1567918" y="344929"/>
                  <a:pt x="1581406" y="335486"/>
                </a:cubicBezTo>
                <a:cubicBezTo>
                  <a:pt x="1648720" y="288360"/>
                  <a:pt x="1637855" y="242544"/>
                  <a:pt x="1725170" y="239633"/>
                </a:cubicBezTo>
                <a:lnTo>
                  <a:pt x="2084581" y="227651"/>
                </a:lnTo>
                <a:cubicBezTo>
                  <a:pt x="2096561" y="215669"/>
                  <a:pt x="2111124" y="205804"/>
                  <a:pt x="2120522" y="191706"/>
                </a:cubicBezTo>
                <a:cubicBezTo>
                  <a:pt x="2127527" y="181197"/>
                  <a:pt x="2126854" y="167058"/>
                  <a:pt x="2132502" y="155762"/>
                </a:cubicBezTo>
                <a:cubicBezTo>
                  <a:pt x="2138941" y="142882"/>
                  <a:pt x="2148476" y="131799"/>
                  <a:pt x="2156463" y="119817"/>
                </a:cubicBezTo>
                <a:cubicBezTo>
                  <a:pt x="2170984" y="76249"/>
                  <a:pt x="2157914" y="83509"/>
                  <a:pt x="2204384" y="71890"/>
                </a:cubicBezTo>
                <a:cubicBezTo>
                  <a:pt x="2208258" y="70921"/>
                  <a:pt x="2212371" y="71890"/>
                  <a:pt x="2216364" y="71890"/>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457200"/>
            <a:endParaRPr lang="en-US">
              <a:solidFill>
                <a:prstClr val="black"/>
              </a:solidFill>
              <a:latin typeface="Calibri"/>
            </a:endParaRPr>
          </a:p>
        </p:txBody>
      </p:sp>
      <p:sp>
        <p:nvSpPr>
          <p:cNvPr id="430083" name="Freeform 430082"/>
          <p:cNvSpPr/>
          <p:nvPr/>
        </p:nvSpPr>
        <p:spPr>
          <a:xfrm>
            <a:off x="6796422" y="4568332"/>
            <a:ext cx="448807" cy="112202"/>
          </a:xfrm>
          <a:custGeom>
            <a:avLst/>
            <a:gdLst>
              <a:gd name="connsiteX0" fmla="*/ 0 w 1952796"/>
              <a:gd name="connsiteY0" fmla="*/ 167743 h 299541"/>
              <a:gd name="connsiteX1" fmla="*/ 203665 w 1952796"/>
              <a:gd name="connsiteY1" fmla="*/ 179725 h 299541"/>
              <a:gd name="connsiteX2" fmla="*/ 239607 w 1952796"/>
              <a:gd name="connsiteY2" fmla="*/ 215670 h 299541"/>
              <a:gd name="connsiteX3" fmla="*/ 311489 w 1952796"/>
              <a:gd name="connsiteY3" fmla="*/ 263596 h 299541"/>
              <a:gd name="connsiteX4" fmla="*/ 359410 w 1952796"/>
              <a:gd name="connsiteY4" fmla="*/ 251615 h 299541"/>
              <a:gd name="connsiteX5" fmla="*/ 431292 w 1952796"/>
              <a:gd name="connsiteY5" fmla="*/ 227651 h 299541"/>
              <a:gd name="connsiteX6" fmla="*/ 491194 w 1952796"/>
              <a:gd name="connsiteY6" fmla="*/ 239633 h 299541"/>
              <a:gd name="connsiteX7" fmla="*/ 515154 w 1952796"/>
              <a:gd name="connsiteY7" fmla="*/ 275578 h 299541"/>
              <a:gd name="connsiteX8" fmla="*/ 551096 w 1952796"/>
              <a:gd name="connsiteY8" fmla="*/ 299541 h 299541"/>
              <a:gd name="connsiteX9" fmla="*/ 622978 w 1952796"/>
              <a:gd name="connsiteY9" fmla="*/ 287560 h 299541"/>
              <a:gd name="connsiteX10" fmla="*/ 742781 w 1952796"/>
              <a:gd name="connsiteY10" fmla="*/ 203688 h 299541"/>
              <a:gd name="connsiteX11" fmla="*/ 778722 w 1952796"/>
              <a:gd name="connsiteY11" fmla="*/ 179725 h 299541"/>
              <a:gd name="connsiteX12" fmla="*/ 850604 w 1952796"/>
              <a:gd name="connsiteY12" fmla="*/ 155761 h 299541"/>
              <a:gd name="connsiteX13" fmla="*/ 886545 w 1952796"/>
              <a:gd name="connsiteY13" fmla="*/ 119816 h 299541"/>
              <a:gd name="connsiteX14" fmla="*/ 946447 w 1952796"/>
              <a:gd name="connsiteY14" fmla="*/ 83871 h 299541"/>
              <a:gd name="connsiteX15" fmla="*/ 1018329 w 1952796"/>
              <a:gd name="connsiteY15" fmla="*/ 131798 h 299541"/>
              <a:gd name="connsiteX16" fmla="*/ 1030309 w 1952796"/>
              <a:gd name="connsiteY16" fmla="*/ 167743 h 299541"/>
              <a:gd name="connsiteX17" fmla="*/ 1042290 w 1952796"/>
              <a:gd name="connsiteY17" fmla="*/ 215670 h 299541"/>
              <a:gd name="connsiteX18" fmla="*/ 1078231 w 1952796"/>
              <a:gd name="connsiteY18" fmla="*/ 239633 h 299541"/>
              <a:gd name="connsiteX19" fmla="*/ 1162093 w 1952796"/>
              <a:gd name="connsiteY19" fmla="*/ 155761 h 299541"/>
              <a:gd name="connsiteX20" fmla="*/ 1186054 w 1952796"/>
              <a:gd name="connsiteY20" fmla="*/ 119816 h 299541"/>
              <a:gd name="connsiteX21" fmla="*/ 1233975 w 1952796"/>
              <a:gd name="connsiteY21" fmla="*/ 71890 h 299541"/>
              <a:gd name="connsiteX22" fmla="*/ 1245956 w 1952796"/>
              <a:gd name="connsiteY22" fmla="*/ 35945 h 299541"/>
              <a:gd name="connsiteX23" fmla="*/ 1305857 w 1952796"/>
              <a:gd name="connsiteY23" fmla="*/ 0 h 299541"/>
              <a:gd name="connsiteX24" fmla="*/ 1341798 w 1952796"/>
              <a:gd name="connsiteY24" fmla="*/ 47926 h 299541"/>
              <a:gd name="connsiteX25" fmla="*/ 1353779 w 1952796"/>
              <a:gd name="connsiteY25" fmla="*/ 83871 h 299541"/>
              <a:gd name="connsiteX26" fmla="*/ 1461602 w 1952796"/>
              <a:gd name="connsiteY26" fmla="*/ 71890 h 299541"/>
              <a:gd name="connsiteX27" fmla="*/ 1509523 w 1952796"/>
              <a:gd name="connsiteY27" fmla="*/ 119816 h 299541"/>
              <a:gd name="connsiteX28" fmla="*/ 1593386 w 1952796"/>
              <a:gd name="connsiteY28" fmla="*/ 167743 h 299541"/>
              <a:gd name="connsiteX29" fmla="*/ 1725170 w 1952796"/>
              <a:gd name="connsiteY29" fmla="*/ 179725 h 299541"/>
              <a:gd name="connsiteX30" fmla="*/ 1761111 w 1952796"/>
              <a:gd name="connsiteY30" fmla="*/ 203688 h 299541"/>
              <a:gd name="connsiteX31" fmla="*/ 1821012 w 1952796"/>
              <a:gd name="connsiteY31" fmla="*/ 155761 h 299541"/>
              <a:gd name="connsiteX32" fmla="*/ 1856953 w 1952796"/>
              <a:gd name="connsiteY32" fmla="*/ 119816 h 299541"/>
              <a:gd name="connsiteX33" fmla="*/ 1868934 w 1952796"/>
              <a:gd name="connsiteY33" fmla="*/ 83871 h 299541"/>
              <a:gd name="connsiteX34" fmla="*/ 1952796 w 1952796"/>
              <a:gd name="connsiteY34" fmla="*/ 71890 h 2995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952796" h="299541">
                <a:moveTo>
                  <a:pt x="0" y="167743"/>
                </a:moveTo>
                <a:cubicBezTo>
                  <a:pt x="67888" y="171737"/>
                  <a:pt x="136980" y="166386"/>
                  <a:pt x="203665" y="179725"/>
                </a:cubicBezTo>
                <a:cubicBezTo>
                  <a:pt x="220280" y="183048"/>
                  <a:pt x="226233" y="205267"/>
                  <a:pt x="239607" y="215670"/>
                </a:cubicBezTo>
                <a:cubicBezTo>
                  <a:pt x="262338" y="233351"/>
                  <a:pt x="311489" y="263596"/>
                  <a:pt x="311489" y="263596"/>
                </a:cubicBezTo>
                <a:cubicBezTo>
                  <a:pt x="327463" y="259602"/>
                  <a:pt x="343639" y="256347"/>
                  <a:pt x="359410" y="251615"/>
                </a:cubicBezTo>
                <a:cubicBezTo>
                  <a:pt x="383602" y="244357"/>
                  <a:pt x="431292" y="227651"/>
                  <a:pt x="431292" y="227651"/>
                </a:cubicBezTo>
                <a:cubicBezTo>
                  <a:pt x="451259" y="231645"/>
                  <a:pt x="473515" y="229529"/>
                  <a:pt x="491194" y="239633"/>
                </a:cubicBezTo>
                <a:cubicBezTo>
                  <a:pt x="503696" y="246778"/>
                  <a:pt x="504972" y="265395"/>
                  <a:pt x="515154" y="275578"/>
                </a:cubicBezTo>
                <a:cubicBezTo>
                  <a:pt x="525335" y="285760"/>
                  <a:pt x="539115" y="291553"/>
                  <a:pt x="551096" y="299541"/>
                </a:cubicBezTo>
                <a:cubicBezTo>
                  <a:pt x="575057" y="295547"/>
                  <a:pt x="600556" y="296904"/>
                  <a:pt x="622978" y="287560"/>
                </a:cubicBezTo>
                <a:cubicBezTo>
                  <a:pt x="649418" y="276542"/>
                  <a:pt x="714850" y="223641"/>
                  <a:pt x="742781" y="203688"/>
                </a:cubicBezTo>
                <a:cubicBezTo>
                  <a:pt x="754498" y="195318"/>
                  <a:pt x="765564" y="185574"/>
                  <a:pt x="778722" y="179725"/>
                </a:cubicBezTo>
                <a:cubicBezTo>
                  <a:pt x="801802" y="169466"/>
                  <a:pt x="850604" y="155761"/>
                  <a:pt x="850604" y="155761"/>
                </a:cubicBezTo>
                <a:cubicBezTo>
                  <a:pt x="862584" y="143779"/>
                  <a:pt x="872447" y="129215"/>
                  <a:pt x="886545" y="119816"/>
                </a:cubicBezTo>
                <a:cubicBezTo>
                  <a:pt x="979858" y="57602"/>
                  <a:pt x="871824" y="158503"/>
                  <a:pt x="946447" y="83871"/>
                </a:cubicBezTo>
                <a:cubicBezTo>
                  <a:pt x="984129" y="96433"/>
                  <a:pt x="992689" y="93334"/>
                  <a:pt x="1018329" y="131798"/>
                </a:cubicBezTo>
                <a:cubicBezTo>
                  <a:pt x="1025334" y="142307"/>
                  <a:pt x="1026840" y="155599"/>
                  <a:pt x="1030309" y="167743"/>
                </a:cubicBezTo>
                <a:cubicBezTo>
                  <a:pt x="1034832" y="183577"/>
                  <a:pt x="1033156" y="201968"/>
                  <a:pt x="1042290" y="215670"/>
                </a:cubicBezTo>
                <a:cubicBezTo>
                  <a:pt x="1050277" y="227651"/>
                  <a:pt x="1066251" y="231645"/>
                  <a:pt x="1078231" y="239633"/>
                </a:cubicBezTo>
                <a:cubicBezTo>
                  <a:pt x="1141493" y="218543"/>
                  <a:pt x="1107167" y="238159"/>
                  <a:pt x="1162093" y="155761"/>
                </a:cubicBezTo>
                <a:lnTo>
                  <a:pt x="1186054" y="119816"/>
                </a:lnTo>
                <a:cubicBezTo>
                  <a:pt x="1218001" y="23960"/>
                  <a:pt x="1170080" y="135791"/>
                  <a:pt x="1233975" y="71890"/>
                </a:cubicBezTo>
                <a:cubicBezTo>
                  <a:pt x="1242905" y="62959"/>
                  <a:pt x="1239459" y="46775"/>
                  <a:pt x="1245956" y="35945"/>
                </a:cubicBezTo>
                <a:cubicBezTo>
                  <a:pt x="1262402" y="8532"/>
                  <a:pt x="1277583" y="9425"/>
                  <a:pt x="1305857" y="0"/>
                </a:cubicBezTo>
                <a:cubicBezTo>
                  <a:pt x="1317837" y="15975"/>
                  <a:pt x="1331892" y="30588"/>
                  <a:pt x="1341798" y="47926"/>
                </a:cubicBezTo>
                <a:cubicBezTo>
                  <a:pt x="1348064" y="58892"/>
                  <a:pt x="1341395" y="81394"/>
                  <a:pt x="1353779" y="83871"/>
                </a:cubicBezTo>
                <a:cubicBezTo>
                  <a:pt x="1389239" y="90964"/>
                  <a:pt x="1425661" y="75884"/>
                  <a:pt x="1461602" y="71890"/>
                </a:cubicBezTo>
                <a:cubicBezTo>
                  <a:pt x="1540015" y="98029"/>
                  <a:pt x="1463056" y="61725"/>
                  <a:pt x="1509523" y="119816"/>
                </a:cubicBezTo>
                <a:cubicBezTo>
                  <a:pt x="1518097" y="130535"/>
                  <a:pt x="1584961" y="166058"/>
                  <a:pt x="1593386" y="167743"/>
                </a:cubicBezTo>
                <a:cubicBezTo>
                  <a:pt x="1636638" y="176394"/>
                  <a:pt x="1681242" y="175731"/>
                  <a:pt x="1725170" y="179725"/>
                </a:cubicBezTo>
                <a:cubicBezTo>
                  <a:pt x="1737150" y="187713"/>
                  <a:pt x="1746908" y="201321"/>
                  <a:pt x="1761111" y="203688"/>
                </a:cubicBezTo>
                <a:cubicBezTo>
                  <a:pt x="1798527" y="209924"/>
                  <a:pt x="1803942" y="176248"/>
                  <a:pt x="1821012" y="155761"/>
                </a:cubicBezTo>
                <a:cubicBezTo>
                  <a:pt x="1831858" y="142744"/>
                  <a:pt x="1844973" y="131798"/>
                  <a:pt x="1856953" y="119816"/>
                </a:cubicBezTo>
                <a:cubicBezTo>
                  <a:pt x="1860947" y="107834"/>
                  <a:pt x="1860004" y="92802"/>
                  <a:pt x="1868934" y="83871"/>
                </a:cubicBezTo>
                <a:cubicBezTo>
                  <a:pt x="1885965" y="66838"/>
                  <a:pt x="1935334" y="71890"/>
                  <a:pt x="1952796" y="71890"/>
                </a:cubicBezTo>
              </a:path>
            </a:pathLst>
          </a:custGeom>
          <a:ln>
            <a:solidFill>
              <a:srgbClr val="FF0000"/>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defTabSz="457200"/>
            <a:endParaRPr lang="en-US">
              <a:solidFill>
                <a:prstClr val="black"/>
              </a:solidFill>
              <a:latin typeface="Calibri"/>
            </a:endParaRPr>
          </a:p>
        </p:txBody>
      </p:sp>
      <p:sp>
        <p:nvSpPr>
          <p:cNvPr id="430086" name="Slide Number Placeholder 430085"/>
          <p:cNvSpPr>
            <a:spLocks noGrp="1"/>
          </p:cNvSpPr>
          <p:nvPr>
            <p:ph type="sldNum" sz="quarter" idx="12"/>
          </p:nvPr>
        </p:nvSpPr>
        <p:spPr/>
        <p:txBody>
          <a:bodyPr/>
          <a:lstStyle/>
          <a:p>
            <a:pPr defTabSz="457200"/>
            <a:fld id="{24FE8A11-08F0-9A4C-9469-805DD3644C34}" type="slidenum">
              <a:rPr lang="en-US">
                <a:solidFill>
                  <a:prstClr val="black">
                    <a:tint val="75000"/>
                  </a:prstClr>
                </a:solidFill>
                <a:latin typeface="Calibri"/>
              </a:rPr>
              <a:pPr defTabSz="457200"/>
              <a:t>33</a:t>
            </a:fld>
            <a:endParaRPr lang="en-US">
              <a:solidFill>
                <a:prstClr val="black">
                  <a:tint val="75000"/>
                </a:prstClr>
              </a:solidFill>
              <a:latin typeface="Calibri"/>
            </a:endParaRPr>
          </a:p>
        </p:txBody>
      </p:sp>
    </p:spTree>
    <p:extLst>
      <p:ext uri="{BB962C8B-B14F-4D97-AF65-F5344CB8AC3E}">
        <p14:creationId xmlns:p14="http://schemas.microsoft.com/office/powerpoint/2010/main" val="15613687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40" name="Straight Connector 39"/>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a:t>N-fold cross validation</a:t>
            </a:r>
            <a:endParaRPr lang="en-US" dirty="0"/>
          </a:p>
        </p:txBody>
      </p:sp>
      <p:sp>
        <p:nvSpPr>
          <p:cNvPr id="4" name="Content Placeholder 3"/>
          <p:cNvSpPr>
            <a:spLocks noGrp="1"/>
          </p:cNvSpPr>
          <p:nvPr>
            <p:ph idx="1"/>
          </p:nvPr>
        </p:nvSpPr>
        <p:spPr/>
        <p:txBody>
          <a:bodyPr/>
          <a:lstStyle/>
          <a:p>
            <a:r>
              <a:rPr lang="en-US" dirty="0"/>
              <a:t>Instead of a single test-training split:</a:t>
            </a:r>
            <a:br>
              <a:rPr lang="en-US" dirty="0"/>
            </a:br>
            <a:endParaRPr lang="en-US" dirty="0"/>
          </a:p>
          <a:p>
            <a:r>
              <a:rPr lang="en-US" dirty="0"/>
              <a:t>Split data into N equal-sized parts </a:t>
            </a:r>
            <a:br>
              <a:rPr lang="en-US" dirty="0"/>
            </a:br>
            <a:br>
              <a:rPr lang="en-US" dirty="0"/>
            </a:br>
            <a:endParaRPr lang="en-US" dirty="0"/>
          </a:p>
          <a:p>
            <a:r>
              <a:rPr lang="en-US" dirty="0"/>
              <a:t>Train and test N different classifiers</a:t>
            </a:r>
          </a:p>
          <a:p>
            <a:r>
              <a:rPr lang="en-US" dirty="0"/>
              <a:t>Report average accuracy and standard deviation of the accuracy</a:t>
            </a:r>
          </a:p>
          <a:p>
            <a:endParaRPr lang="en-US" dirty="0"/>
          </a:p>
        </p:txBody>
      </p:sp>
      <p:sp>
        <p:nvSpPr>
          <p:cNvPr id="5" name="Slide Number Placeholder 4"/>
          <p:cNvSpPr>
            <a:spLocks noGrp="1"/>
          </p:cNvSpPr>
          <p:nvPr>
            <p:ph type="sldNum" sz="quarter" idx="4"/>
          </p:nvPr>
        </p:nvSpPr>
        <p:spPr/>
        <p:txBody>
          <a:bodyPr/>
          <a:lstStyle/>
          <a:p>
            <a:fld id="{2066355A-084C-D24E-9AD2-7E4FC41EA627}" type="slidenum">
              <a:rPr lang="en-US" smtClean="0"/>
              <a:pPr/>
              <a:t>34</a:t>
            </a:fld>
            <a:endParaRPr lang="en-US" dirty="0"/>
          </a:p>
        </p:txBody>
      </p:sp>
      <p:grpSp>
        <p:nvGrpSpPr>
          <p:cNvPr id="6" name="Group 5"/>
          <p:cNvGrpSpPr/>
          <p:nvPr/>
        </p:nvGrpSpPr>
        <p:grpSpPr>
          <a:xfrm>
            <a:off x="2180568" y="2602832"/>
            <a:ext cx="7954032" cy="521369"/>
            <a:chOff x="-2298722" y="1724526"/>
            <a:chExt cx="9167490" cy="521369"/>
          </a:xfrm>
        </p:grpSpPr>
        <p:grpSp>
          <p:nvGrpSpPr>
            <p:cNvPr id="7" name="Group 6"/>
            <p:cNvGrpSpPr/>
            <p:nvPr/>
          </p:nvGrpSpPr>
          <p:grpSpPr>
            <a:xfrm>
              <a:off x="1395420" y="1724526"/>
              <a:ext cx="1706681" cy="521369"/>
              <a:chOff x="588211" y="1724526"/>
              <a:chExt cx="1706681" cy="521369"/>
            </a:xfrm>
          </p:grpSpPr>
          <p:sp>
            <p:nvSpPr>
              <p:cNvPr id="32" name="Rectangle 31"/>
              <p:cNvSpPr/>
              <p:nvPr/>
            </p:nvSpPr>
            <p:spPr>
              <a:xfrm>
                <a:off x="588211"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3" name="Rectangle 32"/>
              <p:cNvSpPr/>
              <p:nvPr/>
            </p:nvSpPr>
            <p:spPr>
              <a:xfrm>
                <a:off x="927987"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4" name="Rectangle 33"/>
              <p:cNvSpPr/>
              <p:nvPr/>
            </p:nvSpPr>
            <p:spPr>
              <a:xfrm>
                <a:off x="1267763" y="1724526"/>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5" name="Rectangle 34"/>
              <p:cNvSpPr/>
              <p:nvPr/>
            </p:nvSpPr>
            <p:spPr>
              <a:xfrm>
                <a:off x="1607539"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6" name="Rectangle 35"/>
              <p:cNvSpPr/>
              <p:nvPr/>
            </p:nvSpPr>
            <p:spPr>
              <a:xfrm>
                <a:off x="1947314" y="1724526"/>
                <a:ext cx="347578" cy="521369"/>
              </a:xfrm>
              <a:prstGeom prst="rect">
                <a:avLst/>
              </a:prstGeom>
              <a:solidFill>
                <a:schemeClr val="accent4">
                  <a:lumMod val="40000"/>
                  <a:lumOff val="60000"/>
                </a:schemeClr>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nvGrpSpPr>
            <p:cNvPr id="8" name="Group 7"/>
            <p:cNvGrpSpPr/>
            <p:nvPr/>
          </p:nvGrpSpPr>
          <p:grpSpPr>
            <a:xfrm>
              <a:off x="3255724" y="1724526"/>
              <a:ext cx="1706680" cy="521369"/>
              <a:chOff x="467071" y="1724526"/>
              <a:chExt cx="1706680" cy="521369"/>
            </a:xfrm>
          </p:grpSpPr>
          <p:sp>
            <p:nvSpPr>
              <p:cNvPr id="27" name="Rectangle 26"/>
              <p:cNvSpPr/>
              <p:nvPr/>
            </p:nvSpPr>
            <p:spPr>
              <a:xfrm>
                <a:off x="467071"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8" name="Rectangle 27"/>
              <p:cNvSpPr/>
              <p:nvPr/>
            </p:nvSpPr>
            <p:spPr>
              <a:xfrm>
                <a:off x="806844"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9" name="Rectangle 28"/>
              <p:cNvSpPr/>
              <p:nvPr/>
            </p:nvSpPr>
            <p:spPr>
              <a:xfrm>
                <a:off x="1146622"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0" name="Rectangle 29"/>
              <p:cNvSpPr/>
              <p:nvPr/>
            </p:nvSpPr>
            <p:spPr>
              <a:xfrm>
                <a:off x="1486398" y="1724526"/>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1" name="Rectangle 30"/>
              <p:cNvSpPr/>
              <p:nvPr/>
            </p:nvSpPr>
            <p:spPr>
              <a:xfrm>
                <a:off x="1826173"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nvGrpSpPr>
            <p:cNvPr id="9" name="Group 8"/>
            <p:cNvGrpSpPr/>
            <p:nvPr/>
          </p:nvGrpSpPr>
          <p:grpSpPr>
            <a:xfrm>
              <a:off x="-2298722" y="1724526"/>
              <a:ext cx="1706681" cy="521369"/>
              <a:chOff x="-5087375" y="1045405"/>
              <a:chExt cx="1706681" cy="521369"/>
            </a:xfrm>
          </p:grpSpPr>
          <p:sp>
            <p:nvSpPr>
              <p:cNvPr id="22" name="Rectangle 21"/>
              <p:cNvSpPr/>
              <p:nvPr/>
            </p:nvSpPr>
            <p:spPr>
              <a:xfrm>
                <a:off x="-5087375" y="1045405"/>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3" name="Rectangle 22"/>
              <p:cNvSpPr/>
              <p:nvPr/>
            </p:nvSpPr>
            <p:spPr>
              <a:xfrm>
                <a:off x="-4747599"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4" name="Rectangle 23"/>
              <p:cNvSpPr/>
              <p:nvPr/>
            </p:nvSpPr>
            <p:spPr>
              <a:xfrm>
                <a:off x="-4407823"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5" name="Rectangle 24"/>
              <p:cNvSpPr/>
              <p:nvPr/>
            </p:nvSpPr>
            <p:spPr>
              <a:xfrm>
                <a:off x="-4068047"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6" name="Rectangle 25"/>
              <p:cNvSpPr/>
              <p:nvPr/>
            </p:nvSpPr>
            <p:spPr>
              <a:xfrm>
                <a:off x="-3728272"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nvGrpSpPr>
            <p:cNvPr id="10" name="Group 9"/>
            <p:cNvGrpSpPr/>
            <p:nvPr/>
          </p:nvGrpSpPr>
          <p:grpSpPr>
            <a:xfrm>
              <a:off x="-408856" y="1724526"/>
              <a:ext cx="1706681" cy="521369"/>
              <a:chOff x="-1216065" y="1045405"/>
              <a:chExt cx="1706681" cy="521369"/>
            </a:xfrm>
          </p:grpSpPr>
          <p:sp>
            <p:nvSpPr>
              <p:cNvPr id="17" name="Rectangle 16"/>
              <p:cNvSpPr/>
              <p:nvPr/>
            </p:nvSpPr>
            <p:spPr>
              <a:xfrm>
                <a:off x="-1216065"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8" name="Rectangle 17"/>
              <p:cNvSpPr/>
              <p:nvPr/>
            </p:nvSpPr>
            <p:spPr>
              <a:xfrm>
                <a:off x="-876289" y="1045405"/>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9" name="Rectangle 18"/>
              <p:cNvSpPr/>
              <p:nvPr/>
            </p:nvSpPr>
            <p:spPr>
              <a:xfrm>
                <a:off x="-536513"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0" name="Rectangle 19"/>
              <p:cNvSpPr/>
              <p:nvPr/>
            </p:nvSpPr>
            <p:spPr>
              <a:xfrm>
                <a:off x="-196737"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1" name="Rectangle 20"/>
              <p:cNvSpPr/>
              <p:nvPr/>
            </p:nvSpPr>
            <p:spPr>
              <a:xfrm>
                <a:off x="143038"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nvGrpSpPr>
            <p:cNvPr id="11" name="Group 10"/>
            <p:cNvGrpSpPr/>
            <p:nvPr/>
          </p:nvGrpSpPr>
          <p:grpSpPr>
            <a:xfrm>
              <a:off x="5162088" y="1724526"/>
              <a:ext cx="1706680" cy="521369"/>
              <a:chOff x="467071" y="1724526"/>
              <a:chExt cx="1706680" cy="521369"/>
            </a:xfrm>
          </p:grpSpPr>
          <p:sp>
            <p:nvSpPr>
              <p:cNvPr id="12" name="Rectangle 11"/>
              <p:cNvSpPr/>
              <p:nvPr/>
            </p:nvSpPr>
            <p:spPr>
              <a:xfrm>
                <a:off x="467071"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3" name="Rectangle 12"/>
              <p:cNvSpPr/>
              <p:nvPr/>
            </p:nvSpPr>
            <p:spPr>
              <a:xfrm>
                <a:off x="806844"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4" name="Rectangle 13"/>
              <p:cNvSpPr/>
              <p:nvPr/>
            </p:nvSpPr>
            <p:spPr>
              <a:xfrm>
                <a:off x="1146622" y="1724526"/>
                <a:ext cx="347578" cy="521369"/>
              </a:xfrm>
              <a:prstGeom prst="rect">
                <a:avLst/>
              </a:prstGeom>
              <a:solidFill>
                <a:srgbClr val="FFE1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5" name="Rectangle 14"/>
              <p:cNvSpPr/>
              <p:nvPr/>
            </p:nvSpPr>
            <p:spPr>
              <a:xfrm>
                <a:off x="1486398"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6" name="Rectangle 15"/>
              <p:cNvSpPr/>
              <p:nvPr/>
            </p:nvSpPr>
            <p:spPr>
              <a:xfrm>
                <a:off x="1826173" y="1724526"/>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grpSp>
        <p:nvGrpSpPr>
          <p:cNvPr id="37" name="Group 36"/>
          <p:cNvGrpSpPr/>
          <p:nvPr/>
        </p:nvGrpSpPr>
        <p:grpSpPr>
          <a:xfrm>
            <a:off x="3931500" y="1640513"/>
            <a:ext cx="3231300" cy="451073"/>
            <a:chOff x="-2002065" y="1463841"/>
            <a:chExt cx="3475788" cy="521373"/>
          </a:xfrm>
        </p:grpSpPr>
        <p:sp>
          <p:nvSpPr>
            <p:cNvPr id="38" name="Rectangle 37"/>
            <p:cNvSpPr/>
            <p:nvPr/>
          </p:nvSpPr>
          <p:spPr>
            <a:xfrm>
              <a:off x="-2002065" y="1463844"/>
              <a:ext cx="2764066" cy="521370"/>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a:solidFill>
                    <a:schemeClr val="tx1"/>
                  </a:solidFill>
                  <a:latin typeface="Helvetica"/>
                  <a:cs typeface="Helvetica"/>
                </a:rPr>
                <a:t>train</a:t>
              </a:r>
              <a:endParaRPr lang="en-US" sz="2000" dirty="0">
                <a:solidFill>
                  <a:schemeClr val="tx1"/>
                </a:solidFill>
                <a:latin typeface="Helvetica"/>
                <a:cs typeface="Helvetica"/>
              </a:endParaRPr>
            </a:p>
          </p:txBody>
        </p:sp>
        <p:sp>
          <p:nvSpPr>
            <p:cNvPr id="39" name="Rectangle 38"/>
            <p:cNvSpPr/>
            <p:nvPr/>
          </p:nvSpPr>
          <p:spPr>
            <a:xfrm>
              <a:off x="778915" y="1463841"/>
              <a:ext cx="69480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dirty="0">
                  <a:solidFill>
                    <a:schemeClr val="tx1"/>
                  </a:solidFill>
                  <a:latin typeface="Helvetica"/>
                  <a:cs typeface="Helvetica"/>
                </a:rPr>
                <a:t>test</a:t>
              </a:r>
            </a:p>
          </p:txBody>
        </p:sp>
      </p:grpSp>
    </p:spTree>
    <p:extLst>
      <p:ext uri="{BB962C8B-B14F-4D97-AF65-F5344CB8AC3E}">
        <p14:creationId xmlns:p14="http://schemas.microsoft.com/office/powerpoint/2010/main" val="2204051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6" name="Straight Connector 5"/>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a:t>Evaluation: significance tests</a:t>
            </a:r>
            <a:endParaRPr lang="en-US" dirty="0"/>
          </a:p>
        </p:txBody>
      </p:sp>
      <p:sp>
        <p:nvSpPr>
          <p:cNvPr id="4" name="Content Placeholder 3"/>
          <p:cNvSpPr>
            <a:spLocks noGrp="1"/>
          </p:cNvSpPr>
          <p:nvPr>
            <p:ph idx="1"/>
          </p:nvPr>
        </p:nvSpPr>
        <p:spPr/>
        <p:txBody>
          <a:bodyPr/>
          <a:lstStyle/>
          <a:p>
            <a:r>
              <a:rPr lang="en-US" dirty="0"/>
              <a:t>You have two different classifiers, A and B</a:t>
            </a:r>
          </a:p>
          <a:p>
            <a:r>
              <a:rPr lang="en-US" dirty="0"/>
              <a:t>You train and test them on the same data set using N-fold cross-validation</a:t>
            </a:r>
          </a:p>
          <a:p>
            <a:r>
              <a:rPr lang="en-US" dirty="0"/>
              <a:t>For the </a:t>
            </a:r>
            <a:r>
              <a:rPr lang="en-US" dirty="0">
                <a:solidFill>
                  <a:srgbClr val="FF9900"/>
                </a:solidFill>
              </a:rPr>
              <a:t>n-</a:t>
            </a:r>
            <a:r>
              <a:rPr lang="en-US" dirty="0" err="1">
                <a:solidFill>
                  <a:srgbClr val="FF9900"/>
                </a:solidFill>
              </a:rPr>
              <a:t>th</a:t>
            </a:r>
            <a:r>
              <a:rPr lang="en-US" dirty="0"/>
              <a:t> fold: </a:t>
            </a:r>
            <a:br>
              <a:rPr lang="en-US" dirty="0"/>
            </a:br>
            <a:r>
              <a:rPr lang="en-US" dirty="0"/>
              <a:t>		accuracy(A, n), accuracy(B, n)</a:t>
            </a:r>
            <a:br>
              <a:rPr lang="en-US" dirty="0"/>
            </a:br>
            <a:r>
              <a:rPr lang="en-US" dirty="0"/>
              <a:t>		</a:t>
            </a:r>
            <a:r>
              <a:rPr lang="en-US" dirty="0" err="1">
                <a:solidFill>
                  <a:srgbClr val="FF9900"/>
                </a:solidFill>
                <a:latin typeface="Calibri"/>
              </a:rPr>
              <a:t>p</a:t>
            </a:r>
            <a:r>
              <a:rPr lang="en-US" baseline="-25000" dirty="0" err="1">
                <a:solidFill>
                  <a:srgbClr val="FF9900"/>
                </a:solidFill>
                <a:latin typeface="Calibri"/>
              </a:rPr>
              <a:t>n</a:t>
            </a:r>
            <a:r>
              <a:rPr lang="en-US" dirty="0"/>
              <a:t> = accuracy(A, n) - accuracy(B, n)</a:t>
            </a:r>
          </a:p>
          <a:p>
            <a:r>
              <a:rPr lang="en-US" dirty="0">
                <a:solidFill>
                  <a:srgbClr val="FF9900"/>
                </a:solidFill>
              </a:rPr>
              <a:t>Is the difference between A and B’s accuracies significant?</a:t>
            </a:r>
          </a:p>
        </p:txBody>
      </p:sp>
      <p:sp>
        <p:nvSpPr>
          <p:cNvPr id="5" name="Slide Number Placeholder 4"/>
          <p:cNvSpPr>
            <a:spLocks noGrp="1"/>
          </p:cNvSpPr>
          <p:nvPr>
            <p:ph type="sldNum" sz="quarter" idx="4"/>
          </p:nvPr>
        </p:nvSpPr>
        <p:spPr/>
        <p:txBody>
          <a:bodyPr/>
          <a:lstStyle/>
          <a:p>
            <a:fld id="{2066355A-084C-D24E-9AD2-7E4FC41EA627}" type="slidenum">
              <a:rPr lang="en-US" smtClean="0"/>
              <a:pPr/>
              <a:t>35</a:t>
            </a:fld>
            <a:endParaRPr lang="en-US" dirty="0"/>
          </a:p>
        </p:txBody>
      </p:sp>
      <p:grpSp>
        <p:nvGrpSpPr>
          <p:cNvPr id="9" name="Group 8"/>
          <p:cNvGrpSpPr/>
          <p:nvPr/>
        </p:nvGrpSpPr>
        <p:grpSpPr>
          <a:xfrm>
            <a:off x="2233841" y="5515053"/>
            <a:ext cx="7954032" cy="521369"/>
            <a:chOff x="-2298722" y="1724526"/>
            <a:chExt cx="9167490" cy="521369"/>
          </a:xfrm>
        </p:grpSpPr>
        <p:grpSp>
          <p:nvGrpSpPr>
            <p:cNvPr id="10" name="Group 9"/>
            <p:cNvGrpSpPr/>
            <p:nvPr/>
          </p:nvGrpSpPr>
          <p:grpSpPr>
            <a:xfrm>
              <a:off x="1395420" y="1724526"/>
              <a:ext cx="1706681" cy="521369"/>
              <a:chOff x="588211" y="1724526"/>
              <a:chExt cx="1706681" cy="521369"/>
            </a:xfrm>
          </p:grpSpPr>
          <p:sp>
            <p:nvSpPr>
              <p:cNvPr id="35" name="Rectangle 34"/>
              <p:cNvSpPr/>
              <p:nvPr/>
            </p:nvSpPr>
            <p:spPr>
              <a:xfrm>
                <a:off x="588211"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6" name="Rectangle 35"/>
              <p:cNvSpPr/>
              <p:nvPr/>
            </p:nvSpPr>
            <p:spPr>
              <a:xfrm>
                <a:off x="927987"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7" name="Rectangle 36"/>
              <p:cNvSpPr/>
              <p:nvPr/>
            </p:nvSpPr>
            <p:spPr>
              <a:xfrm>
                <a:off x="1267763" y="1724526"/>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8" name="Rectangle 37"/>
              <p:cNvSpPr/>
              <p:nvPr/>
            </p:nvSpPr>
            <p:spPr>
              <a:xfrm>
                <a:off x="1607539"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9" name="Rectangle 38"/>
              <p:cNvSpPr/>
              <p:nvPr/>
            </p:nvSpPr>
            <p:spPr>
              <a:xfrm>
                <a:off x="1947314" y="1724526"/>
                <a:ext cx="347578" cy="521369"/>
              </a:xfrm>
              <a:prstGeom prst="rect">
                <a:avLst/>
              </a:prstGeom>
              <a:solidFill>
                <a:schemeClr val="accent4">
                  <a:lumMod val="40000"/>
                  <a:lumOff val="60000"/>
                </a:schemeClr>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nvGrpSpPr>
            <p:cNvPr id="11" name="Group 10"/>
            <p:cNvGrpSpPr/>
            <p:nvPr/>
          </p:nvGrpSpPr>
          <p:grpSpPr>
            <a:xfrm>
              <a:off x="3255724" y="1724526"/>
              <a:ext cx="1706680" cy="521369"/>
              <a:chOff x="467071" y="1724526"/>
              <a:chExt cx="1706680" cy="521369"/>
            </a:xfrm>
          </p:grpSpPr>
          <p:sp>
            <p:nvSpPr>
              <p:cNvPr id="30" name="Rectangle 29"/>
              <p:cNvSpPr/>
              <p:nvPr/>
            </p:nvSpPr>
            <p:spPr>
              <a:xfrm>
                <a:off x="467071"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1" name="Rectangle 30"/>
              <p:cNvSpPr/>
              <p:nvPr/>
            </p:nvSpPr>
            <p:spPr>
              <a:xfrm>
                <a:off x="806844"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2" name="Rectangle 31"/>
              <p:cNvSpPr/>
              <p:nvPr/>
            </p:nvSpPr>
            <p:spPr>
              <a:xfrm>
                <a:off x="1146622"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3" name="Rectangle 32"/>
              <p:cNvSpPr/>
              <p:nvPr/>
            </p:nvSpPr>
            <p:spPr>
              <a:xfrm>
                <a:off x="1486398" y="1724526"/>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34" name="Rectangle 33"/>
              <p:cNvSpPr/>
              <p:nvPr/>
            </p:nvSpPr>
            <p:spPr>
              <a:xfrm>
                <a:off x="1826173"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nvGrpSpPr>
            <p:cNvPr id="12" name="Group 11"/>
            <p:cNvGrpSpPr/>
            <p:nvPr/>
          </p:nvGrpSpPr>
          <p:grpSpPr>
            <a:xfrm>
              <a:off x="-2298722" y="1724526"/>
              <a:ext cx="1706681" cy="521369"/>
              <a:chOff x="-5087375" y="1045405"/>
              <a:chExt cx="1706681" cy="521369"/>
            </a:xfrm>
          </p:grpSpPr>
          <p:sp>
            <p:nvSpPr>
              <p:cNvPr id="25" name="Rectangle 24"/>
              <p:cNvSpPr/>
              <p:nvPr/>
            </p:nvSpPr>
            <p:spPr>
              <a:xfrm>
                <a:off x="-5087375" y="1045405"/>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6" name="Rectangle 25"/>
              <p:cNvSpPr/>
              <p:nvPr/>
            </p:nvSpPr>
            <p:spPr>
              <a:xfrm>
                <a:off x="-4747599"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7" name="Rectangle 26"/>
              <p:cNvSpPr/>
              <p:nvPr/>
            </p:nvSpPr>
            <p:spPr>
              <a:xfrm>
                <a:off x="-4407823"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8" name="Rectangle 27"/>
              <p:cNvSpPr/>
              <p:nvPr/>
            </p:nvSpPr>
            <p:spPr>
              <a:xfrm>
                <a:off x="-4068047"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9" name="Rectangle 28"/>
              <p:cNvSpPr/>
              <p:nvPr/>
            </p:nvSpPr>
            <p:spPr>
              <a:xfrm>
                <a:off x="-3728272"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nvGrpSpPr>
            <p:cNvPr id="13" name="Group 12"/>
            <p:cNvGrpSpPr/>
            <p:nvPr/>
          </p:nvGrpSpPr>
          <p:grpSpPr>
            <a:xfrm>
              <a:off x="-408856" y="1724526"/>
              <a:ext cx="1706681" cy="521369"/>
              <a:chOff x="-1216065" y="1045405"/>
              <a:chExt cx="1706681" cy="521369"/>
            </a:xfrm>
          </p:grpSpPr>
          <p:sp>
            <p:nvSpPr>
              <p:cNvPr id="20" name="Rectangle 19"/>
              <p:cNvSpPr/>
              <p:nvPr/>
            </p:nvSpPr>
            <p:spPr>
              <a:xfrm>
                <a:off x="-1216065"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1" name="Rectangle 20"/>
              <p:cNvSpPr/>
              <p:nvPr/>
            </p:nvSpPr>
            <p:spPr>
              <a:xfrm>
                <a:off x="-876289" y="1045405"/>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2" name="Rectangle 21"/>
              <p:cNvSpPr/>
              <p:nvPr/>
            </p:nvSpPr>
            <p:spPr>
              <a:xfrm>
                <a:off x="-536513"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3" name="Rectangle 22"/>
              <p:cNvSpPr/>
              <p:nvPr/>
            </p:nvSpPr>
            <p:spPr>
              <a:xfrm>
                <a:off x="-196737"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24" name="Rectangle 23"/>
              <p:cNvSpPr/>
              <p:nvPr/>
            </p:nvSpPr>
            <p:spPr>
              <a:xfrm>
                <a:off x="143038" y="1045405"/>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nvGrpSpPr>
            <p:cNvPr id="14" name="Group 13"/>
            <p:cNvGrpSpPr/>
            <p:nvPr/>
          </p:nvGrpSpPr>
          <p:grpSpPr>
            <a:xfrm>
              <a:off x="5162088" y="1724526"/>
              <a:ext cx="1706680" cy="521369"/>
              <a:chOff x="467071" y="1724526"/>
              <a:chExt cx="1706680" cy="521369"/>
            </a:xfrm>
          </p:grpSpPr>
          <p:sp>
            <p:nvSpPr>
              <p:cNvPr id="15" name="Rectangle 14"/>
              <p:cNvSpPr/>
              <p:nvPr/>
            </p:nvSpPr>
            <p:spPr>
              <a:xfrm>
                <a:off x="467071"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6" name="Rectangle 15"/>
              <p:cNvSpPr/>
              <p:nvPr/>
            </p:nvSpPr>
            <p:spPr>
              <a:xfrm>
                <a:off x="806844"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7" name="Rectangle 16"/>
              <p:cNvSpPr/>
              <p:nvPr/>
            </p:nvSpPr>
            <p:spPr>
              <a:xfrm>
                <a:off x="1146622" y="1724526"/>
                <a:ext cx="347578" cy="521369"/>
              </a:xfrm>
              <a:prstGeom prst="rect">
                <a:avLst/>
              </a:prstGeom>
              <a:solidFill>
                <a:srgbClr val="FFE1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8" name="Rectangle 17"/>
              <p:cNvSpPr/>
              <p:nvPr/>
            </p:nvSpPr>
            <p:spPr>
              <a:xfrm>
                <a:off x="1486398" y="1724526"/>
                <a:ext cx="347578" cy="521369"/>
              </a:xfrm>
              <a:prstGeom prst="rect">
                <a:avLst/>
              </a:prstGeom>
              <a:solidFill>
                <a:srgbClr val="FFEA99"/>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sp>
            <p:nvSpPr>
              <p:cNvPr id="19" name="Rectangle 18"/>
              <p:cNvSpPr/>
              <p:nvPr/>
            </p:nvSpPr>
            <p:spPr>
              <a:xfrm>
                <a:off x="1826173" y="1724526"/>
                <a:ext cx="347578" cy="521369"/>
              </a:xfrm>
              <a:prstGeom prst="rect">
                <a:avLst/>
              </a:prstGeom>
              <a:solidFill>
                <a:srgbClr val="FF0000"/>
              </a:solidFill>
              <a:ln w="28575" cmpd="sng">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3200" dirty="0">
                  <a:solidFill>
                    <a:schemeClr val="tx1"/>
                  </a:solidFill>
                  <a:latin typeface="Helvetica"/>
                  <a:cs typeface="Helvetica"/>
                </a:endParaRPr>
              </a:p>
            </p:txBody>
          </p:sp>
        </p:grpSp>
      </p:grpSp>
    </p:spTree>
    <p:extLst>
      <p:ext uri="{BB962C8B-B14F-4D97-AF65-F5344CB8AC3E}">
        <p14:creationId xmlns:p14="http://schemas.microsoft.com/office/powerpoint/2010/main" val="12656301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dirty="0"/>
              <a:t>Hypothesis testing</a:t>
            </a:r>
          </a:p>
        </p:txBody>
      </p:sp>
      <p:sp>
        <p:nvSpPr>
          <p:cNvPr id="4" name="Content Placeholder 3"/>
          <p:cNvSpPr>
            <a:spLocks noGrp="1"/>
          </p:cNvSpPr>
          <p:nvPr>
            <p:ph idx="1"/>
          </p:nvPr>
        </p:nvSpPr>
        <p:spPr/>
        <p:txBody>
          <a:bodyPr>
            <a:normAutofit/>
          </a:bodyPr>
          <a:lstStyle/>
          <a:p>
            <a:r>
              <a:rPr lang="en-US" dirty="0"/>
              <a:t>You want to show that </a:t>
            </a:r>
            <a:r>
              <a:rPr lang="en-US" dirty="0">
                <a:solidFill>
                  <a:srgbClr val="FF9900"/>
                </a:solidFill>
              </a:rPr>
              <a:t>hypothesis H is true</a:t>
            </a:r>
            <a:r>
              <a:rPr lang="en-US" dirty="0"/>
              <a:t>, based on your data  </a:t>
            </a:r>
          </a:p>
          <a:p>
            <a:pPr lvl="1"/>
            <a:r>
              <a:rPr lang="en-US" sz="1800" dirty="0"/>
              <a:t>(e.g.  H  = “classifier A and B are different”) </a:t>
            </a:r>
          </a:p>
          <a:p>
            <a:r>
              <a:rPr lang="en-US" dirty="0"/>
              <a:t>Define a </a:t>
            </a:r>
            <a:r>
              <a:rPr lang="en-US" dirty="0">
                <a:solidFill>
                  <a:srgbClr val="FF9900"/>
                </a:solidFill>
              </a:rPr>
              <a:t>null hypothesis H</a:t>
            </a:r>
            <a:r>
              <a:rPr lang="en-US" baseline="-25000" dirty="0">
                <a:solidFill>
                  <a:srgbClr val="FF9900"/>
                </a:solidFill>
              </a:rPr>
              <a:t>0</a:t>
            </a:r>
            <a:r>
              <a:rPr lang="en-US" dirty="0">
                <a:solidFill>
                  <a:srgbClr val="FF9900"/>
                </a:solidFill>
              </a:rPr>
              <a:t> </a:t>
            </a:r>
          </a:p>
          <a:p>
            <a:pPr lvl="1"/>
            <a:r>
              <a:rPr lang="en-US" sz="1800" dirty="0"/>
              <a:t>(H</a:t>
            </a:r>
            <a:r>
              <a:rPr lang="en-US" sz="1800" baseline="-25000" dirty="0"/>
              <a:t>0</a:t>
            </a:r>
            <a:r>
              <a:rPr lang="en-US" sz="1800" dirty="0"/>
              <a:t>  is the contrary of what you want to show)</a:t>
            </a:r>
          </a:p>
          <a:p>
            <a:r>
              <a:rPr lang="en-US" dirty="0">
                <a:solidFill>
                  <a:srgbClr val="FF9900"/>
                </a:solidFill>
              </a:rPr>
              <a:t>H</a:t>
            </a:r>
            <a:r>
              <a:rPr lang="en-US" baseline="-25000" dirty="0">
                <a:solidFill>
                  <a:srgbClr val="FF9900"/>
                </a:solidFill>
              </a:rPr>
              <a:t>0</a:t>
            </a:r>
            <a:r>
              <a:rPr lang="en-US" dirty="0">
                <a:solidFill>
                  <a:srgbClr val="FF9900"/>
                </a:solidFill>
              </a:rPr>
              <a:t> defines a distribution P(</a:t>
            </a:r>
            <a:r>
              <a:rPr lang="en-US" i="1" dirty="0">
                <a:solidFill>
                  <a:srgbClr val="FF9900"/>
                </a:solidFill>
              </a:rPr>
              <a:t>m |</a:t>
            </a:r>
            <a:r>
              <a:rPr lang="en-US" dirty="0">
                <a:solidFill>
                  <a:srgbClr val="FF9900"/>
                </a:solidFill>
              </a:rPr>
              <a:t>H</a:t>
            </a:r>
            <a:r>
              <a:rPr lang="en-US" baseline="-25000" dirty="0">
                <a:solidFill>
                  <a:srgbClr val="FF9900"/>
                </a:solidFill>
              </a:rPr>
              <a:t>0</a:t>
            </a:r>
            <a:r>
              <a:rPr lang="en-US" dirty="0">
                <a:solidFill>
                  <a:srgbClr val="FF9900"/>
                </a:solidFill>
              </a:rPr>
              <a:t>) </a:t>
            </a:r>
            <a:r>
              <a:rPr lang="en-US" dirty="0"/>
              <a:t>over some statistic</a:t>
            </a:r>
          </a:p>
          <a:p>
            <a:pPr lvl="1"/>
            <a:r>
              <a:rPr lang="en-US" dirty="0"/>
              <a:t>e.g. a distribution over the difference in accuracy between A and B</a:t>
            </a:r>
          </a:p>
          <a:p>
            <a:r>
              <a:rPr lang="en-US" dirty="0">
                <a:solidFill>
                  <a:srgbClr val="FF9900"/>
                </a:solidFill>
              </a:rPr>
              <a:t>Can you refute (reject) H</a:t>
            </a:r>
            <a:r>
              <a:rPr lang="en-US" baseline="-25000" dirty="0">
                <a:solidFill>
                  <a:srgbClr val="FF9900"/>
                </a:solidFill>
              </a:rPr>
              <a:t>0</a:t>
            </a:r>
            <a:r>
              <a:rPr lang="en-US" dirty="0">
                <a:solidFill>
                  <a:srgbClr val="FF9900"/>
                </a:solidFill>
              </a:rPr>
              <a:t>?</a:t>
            </a:r>
          </a:p>
        </p:txBody>
      </p:sp>
      <p:sp>
        <p:nvSpPr>
          <p:cNvPr id="5" name="Slide Number Placeholder 4"/>
          <p:cNvSpPr>
            <a:spLocks noGrp="1"/>
          </p:cNvSpPr>
          <p:nvPr>
            <p:ph type="sldNum" sz="quarter" idx="4"/>
          </p:nvPr>
        </p:nvSpPr>
        <p:spPr/>
        <p:txBody>
          <a:bodyPr/>
          <a:lstStyle/>
          <a:p>
            <a:fld id="{2066355A-084C-D24E-9AD2-7E4FC41EA627}" type="slidenum">
              <a:rPr lang="en-US" smtClean="0"/>
              <a:t>36</a:t>
            </a:fld>
            <a:endParaRPr lang="en-US" dirty="0"/>
          </a:p>
        </p:txBody>
      </p:sp>
    </p:spTree>
    <p:extLst>
      <p:ext uri="{BB962C8B-B14F-4D97-AF65-F5344CB8AC3E}">
        <p14:creationId xmlns:p14="http://schemas.microsoft.com/office/powerpoint/2010/main" val="6251887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a:t>Rejecting H</a:t>
            </a:r>
            <a:r>
              <a:rPr lang="en-US" baseline="-25000"/>
              <a:t>0</a:t>
            </a:r>
            <a:endParaRPr lang="en-US" dirty="0"/>
          </a:p>
        </p:txBody>
      </p:sp>
      <p:sp>
        <p:nvSpPr>
          <p:cNvPr id="4" name="Content Placeholder 3"/>
          <p:cNvSpPr>
            <a:spLocks noGrp="1"/>
          </p:cNvSpPr>
          <p:nvPr>
            <p:ph idx="1"/>
          </p:nvPr>
        </p:nvSpPr>
        <p:spPr/>
        <p:txBody>
          <a:bodyPr>
            <a:normAutofit fontScale="85000" lnSpcReduction="20000"/>
          </a:bodyPr>
          <a:lstStyle/>
          <a:p>
            <a:r>
              <a:rPr lang="en-US" dirty="0">
                <a:solidFill>
                  <a:schemeClr val="tx1"/>
                </a:solidFill>
              </a:rPr>
              <a:t>H</a:t>
            </a:r>
            <a:r>
              <a:rPr lang="en-US" baseline="-25000" dirty="0">
                <a:solidFill>
                  <a:schemeClr val="tx1"/>
                </a:solidFill>
              </a:rPr>
              <a:t>0</a:t>
            </a:r>
            <a:r>
              <a:rPr lang="en-US" dirty="0">
                <a:solidFill>
                  <a:schemeClr val="tx1"/>
                </a:solidFill>
              </a:rPr>
              <a:t> defines a distribution P(</a:t>
            </a:r>
            <a:r>
              <a:rPr lang="en-US" i="1" dirty="0">
                <a:solidFill>
                  <a:schemeClr val="tx1"/>
                </a:solidFill>
              </a:rPr>
              <a:t>M |</a:t>
            </a:r>
            <a:r>
              <a:rPr lang="en-US" dirty="0">
                <a:solidFill>
                  <a:schemeClr val="tx1"/>
                </a:solidFill>
              </a:rPr>
              <a:t>H</a:t>
            </a:r>
            <a:r>
              <a:rPr lang="en-US" baseline="-25000" dirty="0">
                <a:solidFill>
                  <a:schemeClr val="tx1"/>
                </a:solidFill>
              </a:rPr>
              <a:t>0</a:t>
            </a:r>
            <a:r>
              <a:rPr lang="en-US" dirty="0">
                <a:solidFill>
                  <a:schemeClr val="tx1"/>
                </a:solidFill>
              </a:rPr>
              <a:t>) over some statistic </a:t>
            </a:r>
            <a:r>
              <a:rPr lang="en-US" i="1" dirty="0">
                <a:solidFill>
                  <a:schemeClr val="tx1"/>
                </a:solidFill>
              </a:rPr>
              <a:t>M</a:t>
            </a:r>
            <a:r>
              <a:rPr lang="en-US" dirty="0">
                <a:solidFill>
                  <a:schemeClr val="tx1"/>
                </a:solidFill>
              </a:rPr>
              <a:t> </a:t>
            </a:r>
          </a:p>
          <a:p>
            <a:pPr lvl="1"/>
            <a:r>
              <a:rPr lang="en-US" dirty="0"/>
              <a:t>(e.g. </a:t>
            </a:r>
            <a:r>
              <a:rPr lang="en-US" i="1" dirty="0"/>
              <a:t>M=</a:t>
            </a:r>
            <a:r>
              <a:rPr lang="en-US" dirty="0"/>
              <a:t> the difference in accuracy between A and B)</a:t>
            </a:r>
          </a:p>
          <a:p>
            <a:pPr lvl="1"/>
            <a:endParaRPr lang="en-US" sz="1400" dirty="0"/>
          </a:p>
          <a:p>
            <a:r>
              <a:rPr lang="en-US" dirty="0">
                <a:solidFill>
                  <a:schemeClr val="tx1"/>
                </a:solidFill>
              </a:rPr>
              <a:t>Select a significance value S </a:t>
            </a:r>
          </a:p>
          <a:p>
            <a:pPr lvl="1"/>
            <a:r>
              <a:rPr lang="en-US" dirty="0"/>
              <a:t>(e.g. 0.05, 0.01, etc.)</a:t>
            </a:r>
          </a:p>
          <a:p>
            <a:pPr lvl="1"/>
            <a:r>
              <a:rPr lang="en-US" dirty="0"/>
              <a:t>You can only reject H0 if </a:t>
            </a:r>
            <a:r>
              <a:rPr lang="en-US" dirty="0">
                <a:solidFill>
                  <a:srgbClr val="000000"/>
                </a:solidFill>
              </a:rPr>
              <a:t>P(</a:t>
            </a:r>
            <a:r>
              <a:rPr lang="en-US" i="1" dirty="0">
                <a:solidFill>
                  <a:srgbClr val="000000"/>
                </a:solidFill>
              </a:rPr>
              <a:t>m |</a:t>
            </a:r>
            <a:r>
              <a:rPr lang="en-US" dirty="0">
                <a:solidFill>
                  <a:srgbClr val="000000"/>
                </a:solidFill>
              </a:rPr>
              <a:t>H</a:t>
            </a:r>
            <a:r>
              <a:rPr lang="en-US" baseline="-25000" dirty="0">
                <a:solidFill>
                  <a:srgbClr val="000000"/>
                </a:solidFill>
              </a:rPr>
              <a:t>0</a:t>
            </a:r>
            <a:r>
              <a:rPr lang="en-US" dirty="0">
                <a:solidFill>
                  <a:srgbClr val="000000"/>
                </a:solidFill>
              </a:rPr>
              <a:t>) ≤ S</a:t>
            </a:r>
          </a:p>
          <a:p>
            <a:pPr lvl="1"/>
            <a:endParaRPr lang="en-US" dirty="0"/>
          </a:p>
          <a:p>
            <a:r>
              <a:rPr lang="en-US" dirty="0">
                <a:solidFill>
                  <a:schemeClr val="tx1"/>
                </a:solidFill>
              </a:rPr>
              <a:t>Compute the test statistic </a:t>
            </a:r>
            <a:r>
              <a:rPr lang="en-US" i="1" dirty="0">
                <a:solidFill>
                  <a:schemeClr val="tx1"/>
                </a:solidFill>
              </a:rPr>
              <a:t>m </a:t>
            </a:r>
            <a:r>
              <a:rPr lang="en-US" dirty="0">
                <a:solidFill>
                  <a:schemeClr val="tx1"/>
                </a:solidFill>
              </a:rPr>
              <a:t>from your data</a:t>
            </a:r>
          </a:p>
          <a:p>
            <a:pPr lvl="1"/>
            <a:r>
              <a:rPr lang="en-US" dirty="0"/>
              <a:t>e.g. the average difference in accuracy over your N folds</a:t>
            </a:r>
          </a:p>
          <a:p>
            <a:pPr lvl="1"/>
            <a:endParaRPr lang="en-US" dirty="0"/>
          </a:p>
          <a:p>
            <a:r>
              <a:rPr lang="en-US" dirty="0">
                <a:solidFill>
                  <a:schemeClr val="tx1"/>
                </a:solidFill>
              </a:rPr>
              <a:t>Compute P(</a:t>
            </a:r>
            <a:r>
              <a:rPr lang="en-US" i="1" dirty="0">
                <a:solidFill>
                  <a:schemeClr val="tx1"/>
                </a:solidFill>
              </a:rPr>
              <a:t>m |</a:t>
            </a:r>
            <a:r>
              <a:rPr lang="en-US" dirty="0">
                <a:solidFill>
                  <a:schemeClr val="tx1"/>
                </a:solidFill>
              </a:rPr>
              <a:t>H</a:t>
            </a:r>
            <a:r>
              <a:rPr lang="en-US" baseline="-25000" dirty="0">
                <a:solidFill>
                  <a:schemeClr val="tx1"/>
                </a:solidFill>
              </a:rPr>
              <a:t>0</a:t>
            </a:r>
            <a:r>
              <a:rPr lang="en-US" dirty="0">
                <a:solidFill>
                  <a:schemeClr val="tx1"/>
                </a:solidFill>
              </a:rPr>
              <a:t>) </a:t>
            </a:r>
          </a:p>
          <a:p>
            <a:endParaRPr lang="en-US" dirty="0">
              <a:solidFill>
                <a:schemeClr val="tx1"/>
              </a:solidFill>
            </a:endParaRPr>
          </a:p>
          <a:p>
            <a:r>
              <a:rPr lang="en-US" dirty="0">
                <a:solidFill>
                  <a:schemeClr val="tx1"/>
                </a:solidFill>
              </a:rPr>
              <a:t>Refute H</a:t>
            </a:r>
            <a:r>
              <a:rPr lang="en-US" baseline="-25000" dirty="0">
                <a:solidFill>
                  <a:schemeClr val="tx1"/>
                </a:solidFill>
              </a:rPr>
              <a:t>0</a:t>
            </a:r>
            <a:r>
              <a:rPr lang="en-US" dirty="0">
                <a:solidFill>
                  <a:schemeClr val="tx1"/>
                </a:solidFill>
              </a:rPr>
              <a:t> with </a:t>
            </a:r>
            <a:r>
              <a:rPr lang="en-US" i="1" dirty="0">
                <a:solidFill>
                  <a:schemeClr val="tx1"/>
                </a:solidFill>
              </a:rPr>
              <a:t>p </a:t>
            </a:r>
            <a:r>
              <a:rPr lang="en-US" dirty="0">
                <a:solidFill>
                  <a:schemeClr val="tx1"/>
                </a:solidFill>
              </a:rPr>
              <a:t>≤ S if P(</a:t>
            </a:r>
            <a:r>
              <a:rPr lang="en-US" i="1" dirty="0">
                <a:solidFill>
                  <a:schemeClr val="tx1"/>
                </a:solidFill>
              </a:rPr>
              <a:t>m |</a:t>
            </a:r>
            <a:r>
              <a:rPr lang="en-US" dirty="0">
                <a:solidFill>
                  <a:schemeClr val="tx1"/>
                </a:solidFill>
              </a:rPr>
              <a:t>H</a:t>
            </a:r>
            <a:r>
              <a:rPr lang="en-US" baseline="-25000" dirty="0">
                <a:solidFill>
                  <a:schemeClr val="tx1"/>
                </a:solidFill>
              </a:rPr>
              <a:t>0</a:t>
            </a:r>
            <a:r>
              <a:rPr lang="en-US" dirty="0">
                <a:solidFill>
                  <a:schemeClr val="tx1"/>
                </a:solidFill>
              </a:rPr>
              <a:t>) ≤ S</a:t>
            </a:r>
          </a:p>
        </p:txBody>
      </p:sp>
      <p:sp>
        <p:nvSpPr>
          <p:cNvPr id="5" name="Slide Number Placeholder 4"/>
          <p:cNvSpPr>
            <a:spLocks noGrp="1"/>
          </p:cNvSpPr>
          <p:nvPr>
            <p:ph type="sldNum" sz="quarter" idx="4"/>
          </p:nvPr>
        </p:nvSpPr>
        <p:spPr/>
        <p:txBody>
          <a:bodyPr/>
          <a:lstStyle/>
          <a:p>
            <a:fld id="{2066355A-084C-D24E-9AD2-7E4FC41EA627}" type="slidenum">
              <a:rPr lang="en-US" smtClean="0"/>
              <a:t>37</a:t>
            </a:fld>
            <a:endParaRPr lang="en-US" dirty="0"/>
          </a:p>
        </p:txBody>
      </p:sp>
    </p:spTree>
    <p:extLst>
      <p:ext uri="{BB962C8B-B14F-4D97-AF65-F5344CB8AC3E}">
        <p14:creationId xmlns:p14="http://schemas.microsoft.com/office/powerpoint/2010/main" val="10391968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016B7-B802-4D5C-BDBA-D6B596C38280}"/>
              </a:ext>
            </a:extLst>
          </p:cNvPr>
          <p:cNvSpPr>
            <a:spLocks noGrp="1"/>
          </p:cNvSpPr>
          <p:nvPr>
            <p:ph type="title"/>
          </p:nvPr>
        </p:nvSpPr>
        <p:spPr/>
        <p:txBody>
          <a:bodyPr/>
          <a:lstStyle/>
          <a:p>
            <a:r>
              <a:rPr lang="en-US" dirty="0" err="1"/>
              <a:t>Excercise</a:t>
            </a:r>
            <a:endParaRPr lang="en-US" dirty="0"/>
          </a:p>
        </p:txBody>
      </p:sp>
      <p:sp>
        <p:nvSpPr>
          <p:cNvPr id="3" name="Content Placeholder 2">
            <a:extLst>
              <a:ext uri="{FF2B5EF4-FFF2-40B4-BE49-F238E27FC236}">
                <a16:creationId xmlns:a16="http://schemas.microsoft.com/office/drawing/2014/main" id="{967521DE-777A-4C3E-BE80-4C287D34D4D8}"/>
              </a:ext>
            </a:extLst>
          </p:cNvPr>
          <p:cNvSpPr>
            <a:spLocks noGrp="1"/>
          </p:cNvSpPr>
          <p:nvPr>
            <p:ph idx="1"/>
          </p:nvPr>
        </p:nvSpPr>
        <p:spPr/>
        <p:txBody>
          <a:bodyPr>
            <a:normAutofit fontScale="92500"/>
          </a:bodyPr>
          <a:lstStyle/>
          <a:p>
            <a:r>
              <a:rPr lang="en-US" dirty="0"/>
              <a:t>It is believed that a candy machine makes chocolate bars that are on average 5g. A worker claims that the machine after maintenance no longer makes 5g bars. Write H</a:t>
            </a:r>
            <a:r>
              <a:rPr lang="en-US" sz="1800" dirty="0"/>
              <a:t>0 </a:t>
            </a:r>
            <a:r>
              <a:rPr lang="en-US" dirty="0"/>
              <a:t>and hypothesis.</a:t>
            </a:r>
          </a:p>
          <a:p>
            <a:endParaRPr lang="en-US" dirty="0"/>
          </a:p>
          <a:p>
            <a:r>
              <a:rPr lang="en-US" dirty="0"/>
              <a:t>H</a:t>
            </a:r>
            <a:r>
              <a:rPr lang="en-US" sz="2400" dirty="0"/>
              <a:t>0</a:t>
            </a:r>
            <a:r>
              <a:rPr lang="en-US" dirty="0"/>
              <a:t>:</a:t>
            </a:r>
          </a:p>
          <a:p>
            <a:r>
              <a:rPr lang="en-US" dirty="0"/>
              <a:t>Hypothesis:</a:t>
            </a:r>
          </a:p>
          <a:p>
            <a:endParaRPr lang="en-US" dirty="0"/>
          </a:p>
          <a:p>
            <a:endParaRPr lang="en-US" dirty="0"/>
          </a:p>
          <a:p>
            <a:r>
              <a:rPr lang="en-US" dirty="0">
                <a:hlinkClick r:id="rId2"/>
              </a:rPr>
              <a:t>http://www.MathTutorDVD.com</a:t>
            </a:r>
            <a:endParaRPr lang="en-US" dirty="0"/>
          </a:p>
        </p:txBody>
      </p:sp>
      <p:sp>
        <p:nvSpPr>
          <p:cNvPr id="4" name="Slide Number Placeholder 3">
            <a:extLst>
              <a:ext uri="{FF2B5EF4-FFF2-40B4-BE49-F238E27FC236}">
                <a16:creationId xmlns:a16="http://schemas.microsoft.com/office/drawing/2014/main" id="{46194FDB-F3A8-4AB6-BB53-5C29FBF87588}"/>
              </a:ext>
            </a:extLst>
          </p:cNvPr>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38</a:t>
            </a:fld>
            <a:endParaRPr lang="en-US">
              <a:solidFill>
                <a:prstClr val="black">
                  <a:tint val="75000"/>
                </a:prstClr>
              </a:solidFill>
              <a:latin typeface="Calibri"/>
            </a:endParaRPr>
          </a:p>
        </p:txBody>
      </p:sp>
    </p:spTree>
    <p:extLst>
      <p:ext uri="{BB962C8B-B14F-4D97-AF65-F5344CB8AC3E}">
        <p14:creationId xmlns:p14="http://schemas.microsoft.com/office/powerpoint/2010/main" val="12384099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5D1A8-2953-4B18-A706-AA21EC3502D3}"/>
              </a:ext>
            </a:extLst>
          </p:cNvPr>
          <p:cNvSpPr>
            <a:spLocks noGrp="1"/>
          </p:cNvSpPr>
          <p:nvPr>
            <p:ph type="title"/>
          </p:nvPr>
        </p:nvSpPr>
        <p:spPr/>
        <p:txBody>
          <a:bodyPr/>
          <a:lstStyle/>
          <a:p>
            <a:r>
              <a:rPr lang="en-US" dirty="0"/>
              <a:t>Paired t-test</a:t>
            </a:r>
          </a:p>
        </p:txBody>
      </p:sp>
      <p:sp>
        <p:nvSpPr>
          <p:cNvPr id="3" name="Content Placeholder 2">
            <a:extLst>
              <a:ext uri="{FF2B5EF4-FFF2-40B4-BE49-F238E27FC236}">
                <a16:creationId xmlns:a16="http://schemas.microsoft.com/office/drawing/2014/main" id="{FA5DD37D-2D86-48DD-ADA9-376602C4F825}"/>
              </a:ext>
            </a:extLst>
          </p:cNvPr>
          <p:cNvSpPr>
            <a:spLocks noGrp="1"/>
          </p:cNvSpPr>
          <p:nvPr>
            <p:ph idx="1"/>
          </p:nvPr>
        </p:nvSpPr>
        <p:spPr/>
        <p:txBody>
          <a:bodyPr/>
          <a:lstStyle/>
          <a:p>
            <a:r>
              <a:rPr lang="en-US" dirty="0"/>
              <a:t>A paired t-test is used to compare two population means where you have two samples in which observations in one sample can be paired with observations in the other sample. </a:t>
            </a:r>
          </a:p>
          <a:p>
            <a:endParaRPr lang="en-US" dirty="0"/>
          </a:p>
          <a:p>
            <a:r>
              <a:rPr lang="en-US" dirty="0"/>
              <a:t>E.g. </a:t>
            </a:r>
          </a:p>
          <a:p>
            <a:pPr marL="0" indent="0">
              <a:buNone/>
            </a:pPr>
            <a:r>
              <a:rPr lang="en-US" dirty="0"/>
              <a:t>    Before-and-after observations on the same subjects (e.g.</a:t>
            </a:r>
          </a:p>
          <a:p>
            <a:pPr marL="0" indent="0">
              <a:buNone/>
            </a:pPr>
            <a:r>
              <a:rPr lang="en-US" dirty="0"/>
              <a:t>    students)</a:t>
            </a:r>
          </a:p>
        </p:txBody>
      </p:sp>
      <p:sp>
        <p:nvSpPr>
          <p:cNvPr id="4" name="Slide Number Placeholder 3">
            <a:extLst>
              <a:ext uri="{FF2B5EF4-FFF2-40B4-BE49-F238E27FC236}">
                <a16:creationId xmlns:a16="http://schemas.microsoft.com/office/drawing/2014/main" id="{790D317C-D2CA-417F-9561-5A262493F196}"/>
              </a:ext>
            </a:extLst>
          </p:cNvPr>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39</a:t>
            </a:fld>
            <a:endParaRPr lang="en-US">
              <a:solidFill>
                <a:prstClr val="black">
                  <a:tint val="75000"/>
                </a:prstClr>
              </a:solidFill>
              <a:latin typeface="Calibri"/>
            </a:endParaRPr>
          </a:p>
        </p:txBody>
      </p:sp>
    </p:spTree>
    <p:extLst>
      <p:ext uri="{BB962C8B-B14F-4D97-AF65-F5344CB8AC3E}">
        <p14:creationId xmlns:p14="http://schemas.microsoft.com/office/powerpoint/2010/main" val="1209221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Metrics</a:t>
            </a:r>
          </a:p>
        </p:txBody>
      </p:sp>
      <p:pic>
        <p:nvPicPr>
          <p:cNvPr id="4" name="Picture 3"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7041" y="1705308"/>
            <a:ext cx="5156200" cy="800100"/>
          </a:xfrm>
          <a:prstGeom prst="rect">
            <a:avLst/>
          </a:prstGeom>
        </p:spPr>
      </p:pic>
      <p:pic>
        <p:nvPicPr>
          <p:cNvPr id="6" name="Picture 5"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51100" y="3146520"/>
            <a:ext cx="7289800" cy="800100"/>
          </a:xfrm>
          <a:prstGeom prst="rect">
            <a:avLst/>
          </a:prstGeom>
        </p:spPr>
      </p:pic>
      <p:sp>
        <p:nvSpPr>
          <p:cNvPr id="7" name="Slide Number Placeholder 6"/>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4</a:t>
            </a:fld>
            <a:endParaRPr lang="en-US">
              <a:solidFill>
                <a:prstClr val="black">
                  <a:tint val="75000"/>
                </a:prstClr>
              </a:solidFill>
              <a:latin typeface="Calibri"/>
            </a:endParaRPr>
          </a:p>
        </p:txBody>
      </p:sp>
    </p:spTree>
    <p:extLst>
      <p:ext uri="{BB962C8B-B14F-4D97-AF65-F5344CB8AC3E}">
        <p14:creationId xmlns:p14="http://schemas.microsoft.com/office/powerpoint/2010/main" val="27191081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Date Placeholder 1">
            <a:extLst>
              <a:ext uri="{FF2B5EF4-FFF2-40B4-BE49-F238E27FC236}">
                <a16:creationId xmlns:a16="http://schemas.microsoft.com/office/drawing/2014/main" id="{27C11D82-E1BA-418B-B7CC-3AA3A4CF4A68}"/>
              </a:ext>
            </a:extLst>
          </p:cNvPr>
          <p:cNvSpPr>
            <a:spLocks noGrp="1"/>
          </p:cNvSpPr>
          <p:nvPr>
            <p:ph type="dt" sz="half" idx="10"/>
          </p:nvPr>
        </p:nvSpPr>
        <p:spPr/>
        <p:txBody>
          <a:bodyPr/>
          <a:lstStyle/>
          <a:p>
            <a:r>
              <a:rPr lang="en-US" altLang="en-US"/>
              <a:t>Experimental Evaluation</a:t>
            </a:r>
          </a:p>
        </p:txBody>
      </p:sp>
      <p:sp>
        <p:nvSpPr>
          <p:cNvPr id="8" name="Footer Placeholder 2">
            <a:extLst>
              <a:ext uri="{FF2B5EF4-FFF2-40B4-BE49-F238E27FC236}">
                <a16:creationId xmlns:a16="http://schemas.microsoft.com/office/drawing/2014/main" id="{6A5F3D10-44FD-4F60-A07B-D117547F803E}"/>
              </a:ext>
            </a:extLst>
          </p:cNvPr>
          <p:cNvSpPr>
            <a:spLocks noGrp="1"/>
          </p:cNvSpPr>
          <p:nvPr>
            <p:ph type="ftr" sz="quarter" idx="11"/>
          </p:nvPr>
        </p:nvSpPr>
        <p:spPr/>
        <p:txBody>
          <a:bodyPr/>
          <a:lstStyle/>
          <a:p>
            <a:r>
              <a:rPr lang="en-US" altLang="en-US"/>
              <a:t>CS446-Spring06</a:t>
            </a:r>
          </a:p>
        </p:txBody>
      </p:sp>
      <p:sp>
        <p:nvSpPr>
          <p:cNvPr id="9" name="Slide Number Placeholder 3">
            <a:extLst>
              <a:ext uri="{FF2B5EF4-FFF2-40B4-BE49-F238E27FC236}">
                <a16:creationId xmlns:a16="http://schemas.microsoft.com/office/drawing/2014/main" id="{604284B9-1D5C-4344-B4BF-88EC8B500631}"/>
              </a:ext>
            </a:extLst>
          </p:cNvPr>
          <p:cNvSpPr>
            <a:spLocks noGrp="1"/>
          </p:cNvSpPr>
          <p:nvPr>
            <p:ph type="sldNum" sz="quarter" idx="12"/>
          </p:nvPr>
        </p:nvSpPr>
        <p:spPr>
          <a:xfrm>
            <a:off x="8680955" y="6356351"/>
            <a:ext cx="2844800" cy="365125"/>
          </a:xfrm>
        </p:spPr>
        <p:txBody>
          <a:bodyPr/>
          <a:lstStyle/>
          <a:p>
            <a:fld id="{3B9066B2-6461-4072-99E1-FD32A8D6C93E}" type="slidenum">
              <a:rPr lang="en-US" altLang="en-US"/>
              <a:pPr/>
              <a:t>40</a:t>
            </a:fld>
            <a:endParaRPr lang="en-US" altLang="en-US"/>
          </a:p>
        </p:txBody>
      </p:sp>
      <p:sp>
        <p:nvSpPr>
          <p:cNvPr id="817154" name="Text Box 2">
            <a:extLst>
              <a:ext uri="{FF2B5EF4-FFF2-40B4-BE49-F238E27FC236}">
                <a16:creationId xmlns:a16="http://schemas.microsoft.com/office/drawing/2014/main" id="{8D12EFE7-5EE0-4824-B0A3-FF49001F1531}"/>
              </a:ext>
            </a:extLst>
          </p:cNvPr>
          <p:cNvSpPr txBox="1">
            <a:spLocks noChangeArrowheads="1"/>
          </p:cNvSpPr>
          <p:nvPr/>
        </p:nvSpPr>
        <p:spPr bwMode="auto">
          <a:xfrm>
            <a:off x="4875214" y="171450"/>
            <a:ext cx="2397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200">
                <a:solidFill>
                  <a:srgbClr val="003300"/>
                </a:solidFill>
              </a:rPr>
              <a:t>Paired t Tests</a:t>
            </a:r>
          </a:p>
        </p:txBody>
      </p:sp>
      <p:sp>
        <p:nvSpPr>
          <p:cNvPr id="817155" name="Text Box 3">
            <a:extLst>
              <a:ext uri="{FF2B5EF4-FFF2-40B4-BE49-F238E27FC236}">
                <a16:creationId xmlns:a16="http://schemas.microsoft.com/office/drawing/2014/main" id="{E2643577-B888-46FF-8F43-344BE2FBEC10}"/>
              </a:ext>
            </a:extLst>
          </p:cNvPr>
          <p:cNvSpPr txBox="1">
            <a:spLocks noChangeArrowheads="1"/>
          </p:cNvSpPr>
          <p:nvPr/>
        </p:nvSpPr>
        <p:spPr bwMode="auto">
          <a:xfrm>
            <a:off x="609600" y="750888"/>
            <a:ext cx="11004807"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en-US" altLang="en-US" sz="2800" dirty="0">
                <a:solidFill>
                  <a:srgbClr val="000066"/>
                </a:solidFill>
                <a:latin typeface="Abadi MT Condensed Light" pitchFamily="34" charset="0"/>
              </a:rPr>
              <a:t> Paired tests produce tighter bounds since any difference is due to</a:t>
            </a:r>
          </a:p>
          <a:p>
            <a:r>
              <a:rPr lang="en-US" altLang="en-US" sz="2800" dirty="0">
                <a:solidFill>
                  <a:srgbClr val="000066"/>
                </a:solidFill>
                <a:latin typeface="Abadi MT Condensed Light" pitchFamily="34" charset="0"/>
              </a:rPr>
              <a:t>   difference in the hypotheses rather than differences in the test set.</a:t>
            </a:r>
          </a:p>
          <a:p>
            <a:endParaRPr lang="en-US" altLang="en-US" sz="2800" dirty="0">
              <a:solidFill>
                <a:srgbClr val="000066"/>
              </a:solidFill>
              <a:latin typeface="Abadi MT Condensed Light" pitchFamily="34" charset="0"/>
            </a:endParaRPr>
          </a:p>
          <a:p>
            <a:r>
              <a:rPr lang="en-US" altLang="en-US" sz="2800" dirty="0">
                <a:solidFill>
                  <a:srgbClr val="000066"/>
                </a:solidFill>
                <a:latin typeface="Abadi MT Condensed Light" pitchFamily="34" charset="0"/>
              </a:rPr>
              <a:t>    </a:t>
            </a:r>
            <a:r>
              <a:rPr lang="en-US" altLang="en-US" sz="2800" dirty="0">
                <a:solidFill>
                  <a:srgbClr val="0000FF"/>
                </a:solidFill>
                <a:latin typeface="Abadi MT Condensed Light" pitchFamily="34" charset="0"/>
              </a:rPr>
              <a:t>Significance Testing of the Paired Tests:</a:t>
            </a:r>
            <a:r>
              <a:rPr lang="en-US" altLang="en-US" sz="2800" dirty="0">
                <a:solidFill>
                  <a:srgbClr val="000066"/>
                </a:solidFill>
                <a:latin typeface="Abadi MT Condensed Light" pitchFamily="34" charset="0"/>
              </a:rPr>
              <a:t>  </a:t>
            </a:r>
          </a:p>
          <a:p>
            <a:pPr>
              <a:buFontTx/>
              <a:buChar char="•"/>
            </a:pPr>
            <a:r>
              <a:rPr lang="en-US" altLang="en-US" sz="2800" dirty="0">
                <a:solidFill>
                  <a:srgbClr val="000066"/>
                </a:solidFill>
                <a:latin typeface="Abadi MT Condensed Light" pitchFamily="34" charset="0"/>
              </a:rPr>
              <a:t> Compute the statistics:</a:t>
            </a:r>
          </a:p>
          <a:p>
            <a:pPr>
              <a:buFontTx/>
              <a:buChar char="•"/>
            </a:pPr>
            <a:endParaRPr lang="en-US" altLang="en-US" sz="2800" dirty="0">
              <a:solidFill>
                <a:srgbClr val="000066"/>
              </a:solidFill>
              <a:latin typeface="Abadi MT Condensed Light" pitchFamily="34" charset="0"/>
            </a:endParaRPr>
          </a:p>
          <a:p>
            <a:r>
              <a:rPr lang="en-US" altLang="en-US" sz="2800" dirty="0">
                <a:solidFill>
                  <a:srgbClr val="000066"/>
                </a:solidFill>
                <a:latin typeface="Abadi MT Condensed Light" pitchFamily="34" charset="0"/>
              </a:rPr>
              <a:t> </a:t>
            </a:r>
          </a:p>
          <a:p>
            <a:pPr>
              <a:buFontTx/>
              <a:buChar char="•"/>
            </a:pPr>
            <a:r>
              <a:rPr lang="en-US" altLang="en-US" sz="2800" dirty="0">
                <a:solidFill>
                  <a:srgbClr val="000066"/>
                </a:solidFill>
                <a:latin typeface="Abadi MT Condensed Light" pitchFamily="34" charset="0"/>
              </a:rPr>
              <a:t> where     is the measured difference between </a:t>
            </a:r>
            <a:r>
              <a:rPr lang="en-US" altLang="en-US" sz="2800" dirty="0">
                <a:solidFill>
                  <a:srgbClr val="0000FF"/>
                </a:solidFill>
                <a:latin typeface="Abadi MT Condensed Light" pitchFamily="34" charset="0"/>
              </a:rPr>
              <a:t>A</a:t>
            </a:r>
            <a:r>
              <a:rPr lang="en-US" altLang="en-US" sz="2800" dirty="0">
                <a:solidFill>
                  <a:srgbClr val="000066"/>
                </a:solidFill>
                <a:latin typeface="Abadi MT Condensed Light" pitchFamily="34" charset="0"/>
              </a:rPr>
              <a:t> and </a:t>
            </a:r>
            <a:r>
              <a:rPr lang="en-US" altLang="en-US" sz="2800" dirty="0">
                <a:solidFill>
                  <a:srgbClr val="0000FF"/>
                </a:solidFill>
                <a:latin typeface="Abadi MT Condensed Light" pitchFamily="34" charset="0"/>
              </a:rPr>
              <a:t>B</a:t>
            </a:r>
            <a:r>
              <a:rPr lang="en-US" altLang="en-US" sz="2800" dirty="0">
                <a:solidFill>
                  <a:srgbClr val="000066"/>
                </a:solidFill>
                <a:latin typeface="Abadi MT Condensed Light" pitchFamily="34" charset="0"/>
              </a:rPr>
              <a:t> on the </a:t>
            </a:r>
          </a:p>
          <a:p>
            <a:r>
              <a:rPr lang="en-US" altLang="en-US" sz="2800" dirty="0">
                <a:solidFill>
                  <a:srgbClr val="0000FF"/>
                </a:solidFill>
                <a:latin typeface="Abadi MT Condensed Light" pitchFamily="34" charset="0"/>
              </a:rPr>
              <a:t>   </a:t>
            </a:r>
            <a:r>
              <a:rPr lang="en-US" altLang="en-US" sz="2800" dirty="0" err="1">
                <a:solidFill>
                  <a:srgbClr val="0000FF"/>
                </a:solidFill>
                <a:latin typeface="Abadi MT Condensed Light" pitchFamily="34" charset="0"/>
              </a:rPr>
              <a:t>ith</a:t>
            </a:r>
            <a:r>
              <a:rPr lang="en-US" altLang="en-US" sz="2800" dirty="0">
                <a:solidFill>
                  <a:srgbClr val="000066"/>
                </a:solidFill>
                <a:latin typeface="Abadi MT Condensed Light" pitchFamily="34" charset="0"/>
              </a:rPr>
              <a:t> data set  and                         is their average.</a:t>
            </a:r>
          </a:p>
          <a:p>
            <a:pPr>
              <a:buFontTx/>
              <a:buChar char="•"/>
            </a:pPr>
            <a:r>
              <a:rPr lang="en-US" altLang="en-US" sz="2800" dirty="0">
                <a:solidFill>
                  <a:srgbClr val="000066"/>
                </a:solidFill>
                <a:latin typeface="Abadi MT Condensed Light" pitchFamily="34" charset="0"/>
              </a:rPr>
              <a:t> The statistics is distributed according to a </a:t>
            </a:r>
            <a:r>
              <a:rPr lang="en-US" altLang="en-US" sz="2800" dirty="0">
                <a:solidFill>
                  <a:srgbClr val="0000FF"/>
                </a:solidFill>
                <a:latin typeface="Abadi MT Condensed Light" pitchFamily="34" charset="0"/>
              </a:rPr>
              <a:t>t-distribution(k)</a:t>
            </a:r>
            <a:endParaRPr lang="en-US" altLang="en-US" sz="2800" dirty="0">
              <a:solidFill>
                <a:srgbClr val="000066"/>
              </a:solidFill>
              <a:latin typeface="Abadi MT Condensed Light" pitchFamily="34" charset="0"/>
            </a:endParaRPr>
          </a:p>
          <a:p>
            <a:pPr>
              <a:buFontTx/>
              <a:buChar char="•"/>
            </a:pPr>
            <a:r>
              <a:rPr lang="en-US" altLang="en-US" sz="2800" dirty="0">
                <a:solidFill>
                  <a:srgbClr val="000066"/>
                </a:solidFill>
                <a:latin typeface="Abadi MT Condensed Light" pitchFamily="34" charset="0"/>
              </a:rPr>
              <a:t>  When k paired test are performed  </a:t>
            </a:r>
          </a:p>
          <a:p>
            <a:r>
              <a:rPr lang="en-US" altLang="en-US" sz="2800" dirty="0">
                <a:solidFill>
                  <a:srgbClr val="000066"/>
                </a:solidFill>
                <a:latin typeface="Abadi MT Condensed Light" pitchFamily="34" charset="0"/>
              </a:rPr>
              <a:t>       With k=30, to get N=95%, we need |t| &lt; 2.04</a:t>
            </a:r>
          </a:p>
        </p:txBody>
      </p:sp>
      <p:graphicFrame>
        <p:nvGraphicFramePr>
          <p:cNvPr id="817159" name="Object 7">
            <a:extLst>
              <a:ext uri="{FF2B5EF4-FFF2-40B4-BE49-F238E27FC236}">
                <a16:creationId xmlns:a16="http://schemas.microsoft.com/office/drawing/2014/main" id="{8E1A4FA1-5042-4819-899E-0ED51EF3CA8A}"/>
              </a:ext>
            </a:extLst>
          </p:cNvPr>
          <p:cNvGraphicFramePr>
            <a:graphicFrameLocks noChangeAspect="1"/>
          </p:cNvGraphicFramePr>
          <p:nvPr>
            <p:extLst>
              <p:ext uri="{D42A27DB-BD31-4B8C-83A1-F6EECF244321}">
                <p14:modId xmlns:p14="http://schemas.microsoft.com/office/powerpoint/2010/main" val="1357478980"/>
              </p:ext>
            </p:extLst>
          </p:nvPr>
        </p:nvGraphicFramePr>
        <p:xfrm>
          <a:off x="4743183" y="2299494"/>
          <a:ext cx="3160712" cy="1511300"/>
        </p:xfrm>
        <a:graphic>
          <a:graphicData uri="http://schemas.openxmlformats.org/presentationml/2006/ole">
            <mc:AlternateContent xmlns:mc="http://schemas.openxmlformats.org/markup-compatibility/2006">
              <mc:Choice xmlns:v="urn:schemas-microsoft-com:vml" Requires="v">
                <p:oleObj spid="_x0000_s8236" name="Equation" r:id="rId3" imgW="1511280" imgH="711000" progId="Equation.3">
                  <p:embed/>
                </p:oleObj>
              </mc:Choice>
              <mc:Fallback>
                <p:oleObj name="Equation" r:id="rId3" imgW="1511280" imgH="711000" progId="Equation.3">
                  <p:embed/>
                  <p:pic>
                    <p:nvPicPr>
                      <p:cNvPr id="817159" name="Object 7">
                        <a:extLst>
                          <a:ext uri="{FF2B5EF4-FFF2-40B4-BE49-F238E27FC236}">
                            <a16:creationId xmlns:a16="http://schemas.microsoft.com/office/drawing/2014/main" id="{8E1A4FA1-5042-4819-899E-0ED51EF3CA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3183" y="2299494"/>
                        <a:ext cx="3160712" cy="151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A5002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7161" name="Object 9">
            <a:extLst>
              <a:ext uri="{FF2B5EF4-FFF2-40B4-BE49-F238E27FC236}">
                <a16:creationId xmlns:a16="http://schemas.microsoft.com/office/drawing/2014/main" id="{A8C91CA1-579D-4F75-A45A-1E7C890C2FD5}"/>
              </a:ext>
            </a:extLst>
          </p:cNvPr>
          <p:cNvGraphicFramePr>
            <a:graphicFrameLocks noChangeAspect="1"/>
          </p:cNvGraphicFramePr>
          <p:nvPr>
            <p:extLst>
              <p:ext uri="{D42A27DB-BD31-4B8C-83A1-F6EECF244321}">
                <p14:modId xmlns:p14="http://schemas.microsoft.com/office/powerpoint/2010/main" val="1633493346"/>
              </p:ext>
            </p:extLst>
          </p:nvPr>
        </p:nvGraphicFramePr>
        <p:xfrm>
          <a:off x="1934349" y="3810794"/>
          <a:ext cx="315912" cy="455613"/>
        </p:xfrm>
        <a:graphic>
          <a:graphicData uri="http://schemas.openxmlformats.org/presentationml/2006/ole">
            <mc:AlternateContent xmlns:mc="http://schemas.openxmlformats.org/markup-compatibility/2006">
              <mc:Choice xmlns:v="urn:schemas-microsoft-com:vml" Requires="v">
                <p:oleObj spid="_x0000_s8237" name="Equation" r:id="rId5" imgW="152280" imgH="215640" progId="Equation.3">
                  <p:embed/>
                </p:oleObj>
              </mc:Choice>
              <mc:Fallback>
                <p:oleObj name="Equation" r:id="rId5" imgW="152280" imgH="215640" progId="Equation.3">
                  <p:embed/>
                  <p:pic>
                    <p:nvPicPr>
                      <p:cNvPr id="817161" name="Object 9">
                        <a:extLst>
                          <a:ext uri="{FF2B5EF4-FFF2-40B4-BE49-F238E27FC236}">
                            <a16:creationId xmlns:a16="http://schemas.microsoft.com/office/drawing/2014/main" id="{A8C91CA1-579D-4F75-A45A-1E7C890C2F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4349" y="3810794"/>
                        <a:ext cx="315912"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A5002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7162" name="Object 10">
            <a:extLst>
              <a:ext uri="{FF2B5EF4-FFF2-40B4-BE49-F238E27FC236}">
                <a16:creationId xmlns:a16="http://schemas.microsoft.com/office/drawing/2014/main" id="{54C9DE3D-7DCD-4F20-B7A4-099E3B1BB0F8}"/>
              </a:ext>
            </a:extLst>
          </p:cNvPr>
          <p:cNvGraphicFramePr>
            <a:graphicFrameLocks noChangeAspect="1"/>
          </p:cNvGraphicFramePr>
          <p:nvPr>
            <p:extLst>
              <p:ext uri="{D42A27DB-BD31-4B8C-83A1-F6EECF244321}">
                <p14:modId xmlns:p14="http://schemas.microsoft.com/office/powerpoint/2010/main" val="169737863"/>
              </p:ext>
            </p:extLst>
          </p:nvPr>
        </p:nvGraphicFramePr>
        <p:xfrm>
          <a:off x="3842277" y="4155342"/>
          <a:ext cx="1801812" cy="563563"/>
        </p:xfrm>
        <a:graphic>
          <a:graphicData uri="http://schemas.openxmlformats.org/presentationml/2006/ole">
            <mc:AlternateContent xmlns:mc="http://schemas.openxmlformats.org/markup-compatibility/2006">
              <mc:Choice xmlns:v="urn:schemas-microsoft-com:vml" Requires="v">
                <p:oleObj spid="_x0000_s8238" name="Equation" r:id="rId7" imgW="863280" imgH="266400" progId="Equation.3">
                  <p:embed/>
                </p:oleObj>
              </mc:Choice>
              <mc:Fallback>
                <p:oleObj name="Equation" r:id="rId7" imgW="863280" imgH="266400" progId="Equation.3">
                  <p:embed/>
                  <p:pic>
                    <p:nvPicPr>
                      <p:cNvPr id="817162" name="Object 10">
                        <a:extLst>
                          <a:ext uri="{FF2B5EF4-FFF2-40B4-BE49-F238E27FC236}">
                            <a16:creationId xmlns:a16="http://schemas.microsoft.com/office/drawing/2014/main" id="{54C9DE3D-7DCD-4F20-B7A4-099E3B1BB0F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42277" y="4155342"/>
                        <a:ext cx="1801812" cy="563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A5002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745190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358E0-DF7D-40ED-AF68-0ABB6B16F595}"/>
              </a:ext>
            </a:extLst>
          </p:cNvPr>
          <p:cNvSpPr>
            <a:spLocks noGrp="1"/>
          </p:cNvSpPr>
          <p:nvPr>
            <p:ph type="title"/>
          </p:nvPr>
        </p:nvSpPr>
        <p:spPr/>
        <p:txBody>
          <a:bodyPr/>
          <a:lstStyle/>
          <a:p>
            <a:r>
              <a:rPr lang="en-US" dirty="0"/>
              <a:t>Procedure for carrying out Paired t-test</a:t>
            </a:r>
          </a:p>
        </p:txBody>
      </p:sp>
      <p:sp>
        <p:nvSpPr>
          <p:cNvPr id="3" name="Content Placeholder 2">
            <a:extLst>
              <a:ext uri="{FF2B5EF4-FFF2-40B4-BE49-F238E27FC236}">
                <a16:creationId xmlns:a16="http://schemas.microsoft.com/office/drawing/2014/main" id="{2FD3863E-3029-45BC-81AF-41DF81AC66E7}"/>
              </a:ext>
            </a:extLst>
          </p:cNvPr>
          <p:cNvSpPr>
            <a:spLocks noGrp="1"/>
          </p:cNvSpPr>
          <p:nvPr>
            <p:ph idx="1"/>
          </p:nvPr>
        </p:nvSpPr>
        <p:spPr/>
        <p:txBody>
          <a:bodyPr>
            <a:normAutofit fontScale="92500" lnSpcReduction="10000"/>
          </a:bodyPr>
          <a:lstStyle/>
          <a:p>
            <a:r>
              <a:rPr lang="en-US" dirty="0"/>
              <a:t>Calculate the difference between the two observations on each pair.</a:t>
            </a:r>
          </a:p>
          <a:p>
            <a:pPr marL="0" indent="0">
              <a:buNone/>
            </a:pPr>
            <a:endParaRPr lang="en-US" dirty="0"/>
          </a:p>
          <a:p>
            <a:r>
              <a:rPr lang="en-US" dirty="0"/>
              <a:t>Calculate the mean difference</a:t>
            </a:r>
          </a:p>
          <a:p>
            <a:endParaRPr lang="en-US" dirty="0"/>
          </a:p>
          <a:p>
            <a:r>
              <a:rPr lang="en-US" dirty="0"/>
              <a:t>Calculate the standard deviation of the differences</a:t>
            </a:r>
          </a:p>
          <a:p>
            <a:endParaRPr lang="en-US" dirty="0"/>
          </a:p>
          <a:p>
            <a:r>
              <a:rPr lang="en-US" dirty="0"/>
              <a:t>Calculate the error of the mean difference</a:t>
            </a:r>
          </a:p>
          <a:p>
            <a:endParaRPr lang="en-US" dirty="0"/>
          </a:p>
          <a:p>
            <a:r>
              <a:rPr lang="en-US" dirty="0"/>
              <a:t>Calculate the t-statistic </a:t>
            </a:r>
          </a:p>
        </p:txBody>
      </p:sp>
      <p:sp>
        <p:nvSpPr>
          <p:cNvPr id="4" name="Slide Number Placeholder 3">
            <a:extLst>
              <a:ext uri="{FF2B5EF4-FFF2-40B4-BE49-F238E27FC236}">
                <a16:creationId xmlns:a16="http://schemas.microsoft.com/office/drawing/2014/main" id="{10E5EEAC-54F4-4F90-93AA-5003455714F7}"/>
              </a:ext>
            </a:extLst>
          </p:cNvPr>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41</a:t>
            </a:fld>
            <a:endParaRPr lang="en-US">
              <a:solidFill>
                <a:prstClr val="black">
                  <a:tint val="75000"/>
                </a:prstClr>
              </a:solidFill>
              <a:latin typeface="Calibri"/>
            </a:endParaRPr>
          </a:p>
        </p:txBody>
      </p:sp>
    </p:spTree>
    <p:extLst>
      <p:ext uri="{BB962C8B-B14F-4D97-AF65-F5344CB8AC3E}">
        <p14:creationId xmlns:p14="http://schemas.microsoft.com/office/powerpoint/2010/main" val="1032970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241DC-A882-4D9C-AE81-A7105814015B}"/>
              </a:ext>
            </a:extLst>
          </p:cNvPr>
          <p:cNvSpPr>
            <a:spLocks noGrp="1"/>
          </p:cNvSpPr>
          <p:nvPr>
            <p:ph type="title"/>
          </p:nvPr>
        </p:nvSpPr>
        <p:spPr/>
        <p:txBody>
          <a:bodyPr/>
          <a:lstStyle/>
          <a:p>
            <a:r>
              <a:rPr lang="en-US" dirty="0"/>
              <a:t>Paired t-test example	</a:t>
            </a:r>
          </a:p>
        </p:txBody>
      </p:sp>
      <p:sp>
        <p:nvSpPr>
          <p:cNvPr id="3" name="Content Placeholder 2">
            <a:extLst>
              <a:ext uri="{FF2B5EF4-FFF2-40B4-BE49-F238E27FC236}">
                <a16:creationId xmlns:a16="http://schemas.microsoft.com/office/drawing/2014/main" id="{8841F65B-C721-45D9-93CC-667EE94FED67}"/>
              </a:ext>
            </a:extLst>
          </p:cNvPr>
          <p:cNvSpPr>
            <a:spLocks noGrp="1"/>
          </p:cNvSpPr>
          <p:nvPr>
            <p:ph idx="1"/>
          </p:nvPr>
        </p:nvSpPr>
        <p:spPr/>
        <p:txBody>
          <a:bodyPr>
            <a:normAutofit/>
          </a:bodyPr>
          <a:lstStyle/>
          <a:p>
            <a:r>
              <a:rPr lang="en-US" sz="2800" b="1" u="sng" dirty="0"/>
              <a:t>Question: </a:t>
            </a:r>
            <a:r>
              <a:rPr lang="en-US" sz="2800" dirty="0"/>
              <a:t>The downtimes (measured in hours) for computer systems in six branches of a major bank were recorded for year 1 and year 2. Compute the test statistics for the paired t-test.</a:t>
            </a:r>
            <a:endParaRPr lang="en-US" sz="2800" b="1" u="sng" dirty="0"/>
          </a:p>
          <a:p>
            <a:r>
              <a:rPr lang="en-US" sz="2800" b="1" u="sng" dirty="0"/>
              <a:t>Solution: </a:t>
            </a:r>
          </a:p>
        </p:txBody>
      </p:sp>
      <p:sp>
        <p:nvSpPr>
          <p:cNvPr id="4" name="Slide Number Placeholder 3">
            <a:extLst>
              <a:ext uri="{FF2B5EF4-FFF2-40B4-BE49-F238E27FC236}">
                <a16:creationId xmlns:a16="http://schemas.microsoft.com/office/drawing/2014/main" id="{FB333745-8178-429D-8430-51A7EA0BACC0}"/>
              </a:ext>
            </a:extLst>
          </p:cNvPr>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42</a:t>
            </a:fld>
            <a:endParaRPr lang="en-US">
              <a:solidFill>
                <a:prstClr val="black">
                  <a:tint val="75000"/>
                </a:prstClr>
              </a:solidFill>
              <a:latin typeface="Calibri"/>
            </a:endParaRPr>
          </a:p>
        </p:txBody>
      </p:sp>
      <p:graphicFrame>
        <p:nvGraphicFramePr>
          <p:cNvPr id="5" name="Table 4">
            <a:extLst>
              <a:ext uri="{FF2B5EF4-FFF2-40B4-BE49-F238E27FC236}">
                <a16:creationId xmlns:a16="http://schemas.microsoft.com/office/drawing/2014/main" id="{631D728B-0B94-4323-B81B-FB0CC65EC009}"/>
              </a:ext>
            </a:extLst>
          </p:cNvPr>
          <p:cNvGraphicFramePr>
            <a:graphicFrameLocks noGrp="1"/>
          </p:cNvGraphicFramePr>
          <p:nvPr>
            <p:extLst>
              <p:ext uri="{D42A27DB-BD31-4B8C-83A1-F6EECF244321}">
                <p14:modId xmlns:p14="http://schemas.microsoft.com/office/powerpoint/2010/main" val="2854750107"/>
              </p:ext>
            </p:extLst>
          </p:nvPr>
        </p:nvGraphicFramePr>
        <p:xfrm>
          <a:off x="1144408" y="3152150"/>
          <a:ext cx="8597900" cy="3204201"/>
        </p:xfrm>
        <a:graphic>
          <a:graphicData uri="http://schemas.openxmlformats.org/drawingml/2006/table">
            <a:tbl>
              <a:tblPr firstRow="1" bandRow="1">
                <a:tableStyleId>{5C22544A-7EE6-4342-B048-85BDC9FD1C3A}</a:tableStyleId>
              </a:tblPr>
              <a:tblGrid>
                <a:gridCol w="1719580">
                  <a:extLst>
                    <a:ext uri="{9D8B030D-6E8A-4147-A177-3AD203B41FA5}">
                      <a16:colId xmlns:a16="http://schemas.microsoft.com/office/drawing/2014/main" val="2906498906"/>
                    </a:ext>
                  </a:extLst>
                </a:gridCol>
                <a:gridCol w="1719580">
                  <a:extLst>
                    <a:ext uri="{9D8B030D-6E8A-4147-A177-3AD203B41FA5}">
                      <a16:colId xmlns:a16="http://schemas.microsoft.com/office/drawing/2014/main" val="3045989769"/>
                    </a:ext>
                  </a:extLst>
                </a:gridCol>
                <a:gridCol w="1719580">
                  <a:extLst>
                    <a:ext uri="{9D8B030D-6E8A-4147-A177-3AD203B41FA5}">
                      <a16:colId xmlns:a16="http://schemas.microsoft.com/office/drawing/2014/main" val="3525819026"/>
                    </a:ext>
                  </a:extLst>
                </a:gridCol>
                <a:gridCol w="1719580">
                  <a:extLst>
                    <a:ext uri="{9D8B030D-6E8A-4147-A177-3AD203B41FA5}">
                      <a16:colId xmlns:a16="http://schemas.microsoft.com/office/drawing/2014/main" val="3464284004"/>
                    </a:ext>
                  </a:extLst>
                </a:gridCol>
                <a:gridCol w="1719580">
                  <a:extLst>
                    <a:ext uri="{9D8B030D-6E8A-4147-A177-3AD203B41FA5}">
                      <a16:colId xmlns:a16="http://schemas.microsoft.com/office/drawing/2014/main" val="3596427946"/>
                    </a:ext>
                  </a:extLst>
                </a:gridCol>
              </a:tblGrid>
              <a:tr h="643881">
                <a:tc>
                  <a:txBody>
                    <a:bodyPr/>
                    <a:lstStyle/>
                    <a:p>
                      <a:r>
                        <a:rPr lang="en-US" dirty="0"/>
                        <a:t>Branch</a:t>
                      </a:r>
                    </a:p>
                  </a:txBody>
                  <a:tcPr/>
                </a:tc>
                <a:tc>
                  <a:txBody>
                    <a:bodyPr/>
                    <a:lstStyle/>
                    <a:p>
                      <a:r>
                        <a:rPr lang="en-US" dirty="0"/>
                        <a:t>Year 1</a:t>
                      </a:r>
                    </a:p>
                  </a:txBody>
                  <a:tcPr/>
                </a:tc>
                <a:tc>
                  <a:txBody>
                    <a:bodyPr/>
                    <a:lstStyle/>
                    <a:p>
                      <a:r>
                        <a:rPr lang="en-US" dirty="0"/>
                        <a:t>Year 2</a:t>
                      </a:r>
                    </a:p>
                  </a:txBody>
                  <a:tcPr/>
                </a:tc>
                <a:tc>
                  <a:txBody>
                    <a:bodyPr/>
                    <a:lstStyle/>
                    <a:p>
                      <a:r>
                        <a:rPr lang="en-US" dirty="0"/>
                        <a:t>Difference</a:t>
                      </a:r>
                    </a:p>
                    <a:p>
                      <a:r>
                        <a:rPr lang="en-US" dirty="0"/>
                        <a:t>(Year 1 – Year 2)</a:t>
                      </a:r>
                    </a:p>
                  </a:txBody>
                  <a:tcPr/>
                </a:tc>
                <a:tc>
                  <a:txBody>
                    <a:bodyPr/>
                    <a:lstStyle/>
                    <a:p>
                      <a:r>
                        <a:rPr lang="en-US" dirty="0"/>
                        <a:t>Square of Difference</a:t>
                      </a:r>
                    </a:p>
                  </a:txBody>
                  <a:tcPr/>
                </a:tc>
                <a:extLst>
                  <a:ext uri="{0D108BD9-81ED-4DB2-BD59-A6C34878D82A}">
                    <a16:rowId xmlns:a16="http://schemas.microsoft.com/office/drawing/2014/main" val="3787549689"/>
                  </a:ext>
                </a:extLst>
              </a:tr>
              <a:tr h="278948">
                <a:tc>
                  <a:txBody>
                    <a:bodyPr/>
                    <a:lstStyle/>
                    <a:p>
                      <a:r>
                        <a:rPr lang="en-US" b="1" dirty="0"/>
                        <a:t>A</a:t>
                      </a:r>
                    </a:p>
                  </a:txBody>
                  <a:tcPr/>
                </a:tc>
                <a:tc>
                  <a:txBody>
                    <a:bodyPr/>
                    <a:lstStyle/>
                    <a:p>
                      <a:r>
                        <a:rPr lang="en-US" dirty="0"/>
                        <a:t>40</a:t>
                      </a:r>
                    </a:p>
                  </a:txBody>
                  <a:tcPr/>
                </a:tc>
                <a:tc>
                  <a:txBody>
                    <a:bodyPr/>
                    <a:lstStyle/>
                    <a:p>
                      <a:r>
                        <a:rPr lang="en-US" dirty="0"/>
                        <a:t>30</a:t>
                      </a:r>
                    </a:p>
                  </a:txBody>
                  <a:tcPr/>
                </a:tc>
                <a:tc>
                  <a:txBody>
                    <a:bodyPr/>
                    <a:lstStyle/>
                    <a:p>
                      <a:r>
                        <a:rPr lang="en-US" dirty="0"/>
                        <a:t>10</a:t>
                      </a:r>
                    </a:p>
                  </a:txBody>
                  <a:tcPr/>
                </a:tc>
                <a:tc>
                  <a:txBody>
                    <a:bodyPr/>
                    <a:lstStyle/>
                    <a:p>
                      <a:r>
                        <a:rPr lang="en-US" dirty="0"/>
                        <a:t>100</a:t>
                      </a:r>
                    </a:p>
                  </a:txBody>
                  <a:tcPr/>
                </a:tc>
                <a:extLst>
                  <a:ext uri="{0D108BD9-81ED-4DB2-BD59-A6C34878D82A}">
                    <a16:rowId xmlns:a16="http://schemas.microsoft.com/office/drawing/2014/main" val="282719372"/>
                  </a:ext>
                </a:extLst>
              </a:tr>
              <a:tr h="278948">
                <a:tc>
                  <a:txBody>
                    <a:bodyPr/>
                    <a:lstStyle/>
                    <a:p>
                      <a:r>
                        <a:rPr lang="en-US" b="1" dirty="0"/>
                        <a:t>B</a:t>
                      </a:r>
                    </a:p>
                  </a:txBody>
                  <a:tcPr/>
                </a:tc>
                <a:tc>
                  <a:txBody>
                    <a:bodyPr/>
                    <a:lstStyle/>
                    <a:p>
                      <a:r>
                        <a:rPr lang="en-US" dirty="0"/>
                        <a:t>54</a:t>
                      </a:r>
                    </a:p>
                  </a:txBody>
                  <a:tcPr/>
                </a:tc>
                <a:tc>
                  <a:txBody>
                    <a:bodyPr/>
                    <a:lstStyle/>
                    <a:p>
                      <a:r>
                        <a:rPr lang="en-US" dirty="0"/>
                        <a:t>41</a:t>
                      </a:r>
                    </a:p>
                  </a:txBody>
                  <a:tcPr/>
                </a:tc>
                <a:tc>
                  <a:txBody>
                    <a:bodyPr/>
                    <a:lstStyle/>
                    <a:p>
                      <a:r>
                        <a:rPr lang="en-US" dirty="0"/>
                        <a:t>13</a:t>
                      </a:r>
                    </a:p>
                  </a:txBody>
                  <a:tcPr/>
                </a:tc>
                <a:tc>
                  <a:txBody>
                    <a:bodyPr/>
                    <a:lstStyle/>
                    <a:p>
                      <a:r>
                        <a:rPr lang="en-US" dirty="0"/>
                        <a:t>169</a:t>
                      </a:r>
                    </a:p>
                  </a:txBody>
                  <a:tcPr/>
                </a:tc>
                <a:extLst>
                  <a:ext uri="{0D108BD9-81ED-4DB2-BD59-A6C34878D82A}">
                    <a16:rowId xmlns:a16="http://schemas.microsoft.com/office/drawing/2014/main" val="333561925"/>
                  </a:ext>
                </a:extLst>
              </a:tr>
              <a:tr h="278948">
                <a:tc>
                  <a:txBody>
                    <a:bodyPr/>
                    <a:lstStyle/>
                    <a:p>
                      <a:r>
                        <a:rPr lang="en-US" b="1" dirty="0"/>
                        <a:t>C</a:t>
                      </a:r>
                    </a:p>
                  </a:txBody>
                  <a:tcPr/>
                </a:tc>
                <a:tc>
                  <a:txBody>
                    <a:bodyPr/>
                    <a:lstStyle/>
                    <a:p>
                      <a:r>
                        <a:rPr lang="en-US" dirty="0"/>
                        <a:t>32</a:t>
                      </a:r>
                    </a:p>
                  </a:txBody>
                  <a:tcPr/>
                </a:tc>
                <a:tc>
                  <a:txBody>
                    <a:bodyPr/>
                    <a:lstStyle/>
                    <a:p>
                      <a:r>
                        <a:rPr lang="en-US" dirty="0"/>
                        <a:t>24</a:t>
                      </a:r>
                    </a:p>
                  </a:txBody>
                  <a:tcPr/>
                </a:tc>
                <a:tc>
                  <a:txBody>
                    <a:bodyPr/>
                    <a:lstStyle/>
                    <a:p>
                      <a:r>
                        <a:rPr lang="en-US" dirty="0"/>
                        <a:t>8</a:t>
                      </a:r>
                    </a:p>
                  </a:txBody>
                  <a:tcPr/>
                </a:tc>
                <a:tc>
                  <a:txBody>
                    <a:bodyPr/>
                    <a:lstStyle/>
                    <a:p>
                      <a:r>
                        <a:rPr lang="en-US" dirty="0"/>
                        <a:t>64</a:t>
                      </a:r>
                    </a:p>
                  </a:txBody>
                  <a:tcPr/>
                </a:tc>
                <a:extLst>
                  <a:ext uri="{0D108BD9-81ED-4DB2-BD59-A6C34878D82A}">
                    <a16:rowId xmlns:a16="http://schemas.microsoft.com/office/drawing/2014/main" val="4117998131"/>
                  </a:ext>
                </a:extLst>
              </a:tr>
              <a:tr h="278948">
                <a:tc>
                  <a:txBody>
                    <a:bodyPr/>
                    <a:lstStyle/>
                    <a:p>
                      <a:r>
                        <a:rPr lang="en-US" b="1" dirty="0"/>
                        <a:t>D</a:t>
                      </a:r>
                    </a:p>
                  </a:txBody>
                  <a:tcPr/>
                </a:tc>
                <a:tc>
                  <a:txBody>
                    <a:bodyPr/>
                    <a:lstStyle/>
                    <a:p>
                      <a:r>
                        <a:rPr lang="en-US" dirty="0"/>
                        <a:t>36</a:t>
                      </a:r>
                    </a:p>
                  </a:txBody>
                  <a:tcPr/>
                </a:tc>
                <a:tc>
                  <a:txBody>
                    <a:bodyPr/>
                    <a:lstStyle/>
                    <a:p>
                      <a:r>
                        <a:rPr lang="en-US" dirty="0"/>
                        <a:t>38</a:t>
                      </a:r>
                    </a:p>
                  </a:txBody>
                  <a:tcPr/>
                </a:tc>
                <a:tc>
                  <a:txBody>
                    <a:bodyPr/>
                    <a:lstStyle/>
                    <a:p>
                      <a:r>
                        <a:rPr lang="en-US" dirty="0"/>
                        <a:t>-2</a:t>
                      </a:r>
                    </a:p>
                  </a:txBody>
                  <a:tcPr/>
                </a:tc>
                <a:tc>
                  <a:txBody>
                    <a:bodyPr/>
                    <a:lstStyle/>
                    <a:p>
                      <a:r>
                        <a:rPr lang="en-US" dirty="0"/>
                        <a:t>4</a:t>
                      </a:r>
                    </a:p>
                  </a:txBody>
                  <a:tcPr/>
                </a:tc>
                <a:extLst>
                  <a:ext uri="{0D108BD9-81ED-4DB2-BD59-A6C34878D82A}">
                    <a16:rowId xmlns:a16="http://schemas.microsoft.com/office/drawing/2014/main" val="3430154032"/>
                  </a:ext>
                </a:extLst>
              </a:tr>
              <a:tr h="278948">
                <a:tc>
                  <a:txBody>
                    <a:bodyPr/>
                    <a:lstStyle/>
                    <a:p>
                      <a:r>
                        <a:rPr lang="en-US" b="1" dirty="0"/>
                        <a:t>E</a:t>
                      </a:r>
                    </a:p>
                  </a:txBody>
                  <a:tcPr/>
                </a:tc>
                <a:tc>
                  <a:txBody>
                    <a:bodyPr/>
                    <a:lstStyle/>
                    <a:p>
                      <a:r>
                        <a:rPr lang="en-US" dirty="0"/>
                        <a:t>55</a:t>
                      </a:r>
                    </a:p>
                  </a:txBody>
                  <a:tcPr/>
                </a:tc>
                <a:tc>
                  <a:txBody>
                    <a:bodyPr/>
                    <a:lstStyle/>
                    <a:p>
                      <a:r>
                        <a:rPr lang="en-US" dirty="0"/>
                        <a:t>56</a:t>
                      </a:r>
                    </a:p>
                  </a:txBody>
                  <a:tcPr/>
                </a:tc>
                <a:tc>
                  <a:txBody>
                    <a:bodyPr/>
                    <a:lstStyle/>
                    <a:p>
                      <a:r>
                        <a:rPr lang="en-US" dirty="0"/>
                        <a:t>-1</a:t>
                      </a:r>
                    </a:p>
                  </a:txBody>
                  <a:tcPr/>
                </a:tc>
                <a:tc>
                  <a:txBody>
                    <a:bodyPr/>
                    <a:lstStyle/>
                    <a:p>
                      <a:r>
                        <a:rPr lang="en-US" dirty="0"/>
                        <a:t>1</a:t>
                      </a:r>
                    </a:p>
                  </a:txBody>
                  <a:tcPr/>
                </a:tc>
                <a:extLst>
                  <a:ext uri="{0D108BD9-81ED-4DB2-BD59-A6C34878D82A}">
                    <a16:rowId xmlns:a16="http://schemas.microsoft.com/office/drawing/2014/main" val="1818134899"/>
                  </a:ext>
                </a:extLst>
              </a:tr>
              <a:tr h="278948">
                <a:tc>
                  <a:txBody>
                    <a:bodyPr/>
                    <a:lstStyle/>
                    <a:p>
                      <a:r>
                        <a:rPr lang="en-US" b="1" dirty="0"/>
                        <a:t>F</a:t>
                      </a:r>
                    </a:p>
                  </a:txBody>
                  <a:tcPr/>
                </a:tc>
                <a:tc>
                  <a:txBody>
                    <a:bodyPr/>
                    <a:lstStyle/>
                    <a:p>
                      <a:r>
                        <a:rPr lang="en-US" dirty="0"/>
                        <a:t>46</a:t>
                      </a:r>
                    </a:p>
                  </a:txBody>
                  <a:tcPr/>
                </a:tc>
                <a:tc>
                  <a:txBody>
                    <a:bodyPr/>
                    <a:lstStyle/>
                    <a:p>
                      <a:r>
                        <a:rPr lang="en-US" dirty="0"/>
                        <a:t>37</a:t>
                      </a:r>
                    </a:p>
                  </a:txBody>
                  <a:tcPr/>
                </a:tc>
                <a:tc>
                  <a:txBody>
                    <a:bodyPr/>
                    <a:lstStyle/>
                    <a:p>
                      <a:r>
                        <a:rPr lang="en-US" dirty="0"/>
                        <a:t>9</a:t>
                      </a:r>
                    </a:p>
                  </a:txBody>
                  <a:tcPr/>
                </a:tc>
                <a:tc>
                  <a:txBody>
                    <a:bodyPr/>
                    <a:lstStyle/>
                    <a:p>
                      <a:r>
                        <a:rPr lang="en-US" dirty="0"/>
                        <a:t>81</a:t>
                      </a:r>
                    </a:p>
                  </a:txBody>
                  <a:tcPr/>
                </a:tc>
                <a:extLst>
                  <a:ext uri="{0D108BD9-81ED-4DB2-BD59-A6C34878D82A}">
                    <a16:rowId xmlns:a16="http://schemas.microsoft.com/office/drawing/2014/main" val="2634309858"/>
                  </a:ext>
                </a:extLst>
              </a:tr>
              <a:tr h="278948">
                <a:tc>
                  <a:txBody>
                    <a:bodyPr/>
                    <a:lstStyle/>
                    <a:p>
                      <a:endParaRPr lang="en-US" dirty="0"/>
                    </a:p>
                  </a:txBody>
                  <a:tcPr/>
                </a:tc>
                <a:tc>
                  <a:txBody>
                    <a:bodyPr/>
                    <a:lstStyle/>
                    <a:p>
                      <a:endParaRPr lang="en-US"/>
                    </a:p>
                  </a:txBody>
                  <a:tcPr/>
                </a:tc>
                <a:tc>
                  <a:txBody>
                    <a:bodyPr/>
                    <a:lstStyle/>
                    <a:p>
                      <a:endParaRPr lang="en-US"/>
                    </a:p>
                  </a:txBody>
                  <a:tcPr/>
                </a:tc>
                <a:tc>
                  <a:txBody>
                    <a:bodyPr/>
                    <a:lstStyle/>
                    <a:p>
                      <a:r>
                        <a:rPr lang="en-US" b="1" dirty="0"/>
                        <a:t>Sum = 37</a:t>
                      </a:r>
                    </a:p>
                  </a:txBody>
                  <a:tcPr/>
                </a:tc>
                <a:tc>
                  <a:txBody>
                    <a:bodyPr/>
                    <a:lstStyle/>
                    <a:p>
                      <a:r>
                        <a:rPr lang="en-US" b="1" dirty="0"/>
                        <a:t>Sum = 419</a:t>
                      </a:r>
                    </a:p>
                  </a:txBody>
                  <a:tcPr/>
                </a:tc>
                <a:extLst>
                  <a:ext uri="{0D108BD9-81ED-4DB2-BD59-A6C34878D82A}">
                    <a16:rowId xmlns:a16="http://schemas.microsoft.com/office/drawing/2014/main" val="4243416963"/>
                  </a:ext>
                </a:extLst>
              </a:tr>
            </a:tbl>
          </a:graphicData>
        </a:graphic>
      </p:graphicFrame>
      <p:sp>
        <p:nvSpPr>
          <p:cNvPr id="6" name="TextBox 5">
            <a:extLst>
              <a:ext uri="{FF2B5EF4-FFF2-40B4-BE49-F238E27FC236}">
                <a16:creationId xmlns:a16="http://schemas.microsoft.com/office/drawing/2014/main" id="{B3281B06-044A-4DF6-92D1-F2152322DB08}"/>
              </a:ext>
            </a:extLst>
          </p:cNvPr>
          <p:cNvSpPr txBox="1"/>
          <p:nvPr/>
        </p:nvSpPr>
        <p:spPr>
          <a:xfrm>
            <a:off x="1144408" y="6516441"/>
            <a:ext cx="2098413" cy="369332"/>
          </a:xfrm>
          <a:prstGeom prst="rect">
            <a:avLst/>
          </a:prstGeom>
          <a:noFill/>
        </p:spPr>
        <p:txBody>
          <a:bodyPr wrap="square" rtlCol="0">
            <a:spAutoFit/>
          </a:bodyPr>
          <a:lstStyle/>
          <a:p>
            <a:r>
              <a:rPr lang="en-US" dirty="0"/>
              <a:t>Dragonfly Statistics</a:t>
            </a:r>
          </a:p>
        </p:txBody>
      </p:sp>
    </p:spTree>
    <p:extLst>
      <p:ext uri="{BB962C8B-B14F-4D97-AF65-F5344CB8AC3E}">
        <p14:creationId xmlns:p14="http://schemas.microsoft.com/office/powerpoint/2010/main" val="34142706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1AADE-6768-4BE7-8ECA-86E15A416AED}"/>
              </a:ext>
            </a:extLst>
          </p:cNvPr>
          <p:cNvSpPr>
            <a:spLocks noGrp="1"/>
          </p:cNvSpPr>
          <p:nvPr>
            <p:ph type="title"/>
          </p:nvPr>
        </p:nvSpPr>
        <p:spPr/>
        <p:txBody>
          <a:bodyPr/>
          <a:lstStyle/>
          <a:p>
            <a:r>
              <a:rPr lang="en-US" dirty="0"/>
              <a:t>Paired t-test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F2DAD65-D494-4A11-B1C9-6DAB9BFA6B55}"/>
                  </a:ext>
                </a:extLst>
              </p:cNvPr>
              <p:cNvSpPr>
                <a:spLocks noGrp="1"/>
              </p:cNvSpPr>
              <p:nvPr>
                <p:ph idx="1"/>
              </p:nvPr>
            </p:nvSpPr>
            <p:spPr/>
            <p:txBody>
              <a:bodyPr>
                <a:normAutofit/>
              </a:bodyPr>
              <a:lstStyle/>
              <a:p>
                <a:r>
                  <a:rPr lang="en-US" dirty="0"/>
                  <a:t>Sample size: n = 6</a:t>
                </a:r>
              </a:p>
              <a:p>
                <a:r>
                  <a:rPr lang="en-US" dirty="0"/>
                  <a:t>Sum of differences ∑ d</a:t>
                </a:r>
                <a:r>
                  <a:rPr lang="en-US" sz="2400" dirty="0"/>
                  <a:t>i  = </a:t>
                </a:r>
                <a:r>
                  <a:rPr lang="en-US" dirty="0"/>
                  <a:t>37</a:t>
                </a:r>
                <a:endParaRPr lang="en-US" sz="2400" dirty="0"/>
              </a:p>
              <a:p>
                <a:r>
                  <a:rPr lang="en-US" dirty="0"/>
                  <a:t>Sum of squared differences   ∑ d</a:t>
                </a:r>
                <a:r>
                  <a:rPr lang="en-US" sz="2400" dirty="0"/>
                  <a:t>i</a:t>
                </a:r>
                <a:r>
                  <a:rPr lang="en-US" sz="2400" baseline="30000" dirty="0"/>
                  <a:t>2 </a:t>
                </a:r>
                <a:r>
                  <a:rPr lang="en-US" sz="2400" dirty="0"/>
                  <a:t>= </a:t>
                </a:r>
                <a:r>
                  <a:rPr lang="en-US" dirty="0"/>
                  <a:t>419</a:t>
                </a:r>
              </a:p>
              <a:p>
                <a:r>
                  <a:rPr lang="en-US" dirty="0"/>
                  <a:t>Mean of case-wise differences: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𝑑</m:t>
                        </m:r>
                      </m:e>
                    </m:acc>
                    <m:r>
                      <a:rPr lang="en-US" i="1">
                        <a:latin typeface="Cambria Math" panose="02040503050406030204" pitchFamily="18" charset="0"/>
                      </a:rPr>
                      <m:t>= </m:t>
                    </m:r>
                    <m:f>
                      <m:fPr>
                        <m:ctrlPr>
                          <a:rPr lang="en-US" i="1">
                            <a:latin typeface="Cambria Math" panose="02040503050406030204" pitchFamily="18" charset="0"/>
                          </a:rPr>
                        </m:ctrlPr>
                      </m:fPr>
                      <m:num>
                        <m:nary>
                          <m:naryPr>
                            <m:chr m:val="∑"/>
                            <m:subHide m:val="on"/>
                            <m:supHide m:val="on"/>
                            <m:ctrlPr>
                              <a:rPr lang="en-US" i="1">
                                <a:latin typeface="Cambria Math" panose="02040503050406030204" pitchFamily="18" charset="0"/>
                              </a:rPr>
                            </m:ctrlPr>
                          </m:naryPr>
                          <m:sub/>
                          <m:sup/>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𝑖</m:t>
                                </m:r>
                              </m:sub>
                            </m:sSub>
                          </m:e>
                        </m:nary>
                      </m:num>
                      <m:den>
                        <m:r>
                          <a:rPr lang="en-US" i="1">
                            <a:latin typeface="Cambria Math" panose="02040503050406030204" pitchFamily="18" charset="0"/>
                          </a:rPr>
                          <m:t>𝑛</m:t>
                        </m:r>
                      </m:den>
                    </m:f>
                  </m:oMath>
                </a14:m>
                <a:r>
                  <a:rPr lang="en-US" dirty="0"/>
                  <a:t>  = 37/6 = 6.166</a:t>
                </a:r>
              </a:p>
              <a:p>
                <a:r>
                  <a:rPr lang="en-US" dirty="0"/>
                  <a:t>Standard Deviation :                 =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r>
                              <a:rPr lang="en-US" b="0" i="1" smtClean="0">
                                <a:latin typeface="Cambria Math" panose="02040503050406030204" pitchFamily="18" charset="0"/>
                              </a:rPr>
                              <m:t>419 −6 </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6.166</m:t>
                                    </m:r>
                                  </m:e>
                                </m:d>
                              </m:e>
                              <m:sup>
                                <m:r>
                                  <a:rPr lang="en-US" b="0" i="1" smtClean="0">
                                    <a:latin typeface="Cambria Math" panose="02040503050406030204" pitchFamily="18" charset="0"/>
                                    <a:ea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   </m:t>
                            </m:r>
                          </m:num>
                          <m:den>
                            <m:r>
                              <a:rPr lang="en-US" b="0" i="1" smtClean="0">
                                <a:latin typeface="Cambria Math" panose="02040503050406030204" pitchFamily="18" charset="0"/>
                              </a:rPr>
                              <m:t>5</m:t>
                            </m:r>
                          </m:den>
                        </m:f>
                      </m:e>
                    </m:rad>
                    <m:r>
                      <a:rPr lang="en-US" b="0" i="1" smtClean="0">
                        <a:latin typeface="Cambria Math" panose="02040503050406030204" pitchFamily="18" charset="0"/>
                      </a:rPr>
                      <m:t>= </m:t>
                    </m:r>
                  </m:oMath>
                </a14:m>
                <a:r>
                  <a:rPr lang="en-US" dirty="0"/>
                  <a:t>6.177</a:t>
                </a:r>
              </a:p>
              <a:p>
                <a:r>
                  <a:rPr lang="en-US" dirty="0"/>
                  <a:t>Test statistics for the paired t-test:        </a:t>
                </a:r>
                <a14:m>
                  <m:oMath xmlns:m="http://schemas.openxmlformats.org/officeDocument/2006/math">
                    <m:r>
                      <a:rPr lang="en-US" b="0" i="1" smtClean="0">
                        <a:latin typeface="Cambria Math" panose="02040503050406030204" pitchFamily="18" charset="0"/>
                      </a:rPr>
                      <m:t>𝑡</m:t>
                    </m:r>
                    <m:r>
                      <a:rPr lang="en-US" b="0" i="1" smtClean="0">
                        <a:latin typeface="Cambria Math" panose="02040503050406030204" pitchFamily="18" charset="0"/>
                      </a:rPr>
                      <m:t>= </m:t>
                    </m:r>
                    <m:f>
                      <m:fPr>
                        <m:ctrlPr>
                          <a:rPr lang="en-US" b="0" i="1" smtClean="0">
                            <a:latin typeface="Cambria Math" panose="02040503050406030204" pitchFamily="18" charset="0"/>
                          </a:rPr>
                        </m:ctrlPr>
                      </m:fPr>
                      <m:num>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𝑑</m:t>
                            </m:r>
                          </m:e>
                        </m:acc>
                      </m:num>
                      <m:den>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𝑠</m:t>
                                </m:r>
                              </m:e>
                              <m:sub>
                                <m:r>
                                  <a:rPr lang="en-US" b="0" i="1" smtClean="0">
                                    <a:latin typeface="Cambria Math" panose="02040503050406030204" pitchFamily="18" charset="0"/>
                                  </a:rPr>
                                  <m:t>𝑑</m:t>
                                </m:r>
                              </m:sub>
                            </m:sSub>
                          </m:num>
                          <m:den>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𝑛</m:t>
                                </m:r>
                              </m:e>
                            </m:rad>
                          </m:den>
                        </m:f>
                      </m:den>
                    </m:f>
                  </m:oMath>
                </a14:m>
                <a:r>
                  <a:rPr lang="en-US" dirty="0"/>
                  <a:t>   = 2.445</a:t>
                </a:r>
              </a:p>
              <a:p>
                <a:endParaRPr lang="en-US" dirty="0"/>
              </a:p>
              <a:p>
                <a:endParaRPr lang="en-US" dirty="0"/>
              </a:p>
              <a:p>
                <a:endParaRPr lang="en-US" dirty="0"/>
              </a:p>
            </p:txBody>
          </p:sp>
        </mc:Choice>
        <mc:Fallback>
          <p:sp>
            <p:nvSpPr>
              <p:cNvPr id="3" name="Content Placeholder 2">
                <a:extLst>
                  <a:ext uri="{FF2B5EF4-FFF2-40B4-BE49-F238E27FC236}">
                    <a16:creationId xmlns:a16="http://schemas.microsoft.com/office/drawing/2014/main" id="{FF2DAD65-D494-4A11-B1C9-6DAB9BFA6B55}"/>
                  </a:ext>
                </a:extLst>
              </p:cNvPr>
              <p:cNvSpPr>
                <a:spLocks noGrp="1" noRot="1" noChangeAspect="1" noMove="1" noResize="1" noEditPoints="1" noAdjustHandles="1" noChangeArrowheads="1" noChangeShapeType="1" noTextEdit="1"/>
              </p:cNvSpPr>
              <p:nvPr>
                <p:ph idx="1"/>
              </p:nvPr>
            </p:nvSpPr>
            <p:spPr>
              <a:blipFill>
                <a:blip r:embed="rId2"/>
                <a:stretch>
                  <a:fillRect l="-1278" t="-157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9C0EC594-C41D-4A8B-86B1-4E50029731C1}"/>
              </a:ext>
            </a:extLst>
          </p:cNvPr>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43</a:t>
            </a:fld>
            <a:endParaRPr lang="en-US">
              <a:solidFill>
                <a:prstClr val="black">
                  <a:tint val="75000"/>
                </a:prstClr>
              </a:solidFill>
              <a:latin typeface="Calibri"/>
            </a:endParaRPr>
          </a:p>
        </p:txBody>
      </p:sp>
      <mc:AlternateContent xmlns:mc="http://schemas.openxmlformats.org/markup-compatibility/2006">
        <mc:Choice xmlns:a14="http://schemas.microsoft.com/office/drawing/2010/main" Requires="a14">
          <p:sp>
            <p:nvSpPr>
              <p:cNvPr id="5" name="TextBox 4">
                <a:extLst>
                  <a:ext uri="{FF2B5EF4-FFF2-40B4-BE49-F238E27FC236}">
                    <a16:creationId xmlns:a16="http://schemas.microsoft.com/office/drawing/2014/main" id="{2FB15E0F-BAEB-4FCF-BFE7-7DDC3ED56741}"/>
                  </a:ext>
                </a:extLst>
              </p:cNvPr>
              <p:cNvSpPr txBox="1"/>
              <p:nvPr/>
            </p:nvSpPr>
            <p:spPr>
              <a:xfrm>
                <a:off x="4543801" y="4329040"/>
                <a:ext cx="1225015" cy="441403"/>
              </a:xfrm>
              <a:prstGeom prst="rect">
                <a:avLst/>
              </a:prstGeom>
              <a:noFill/>
            </p:spPr>
            <p:txBody>
              <a:bodyPr wrap="none" lIns="0" tIns="0" rIns="0" bIns="0" rtlCol="0">
                <a:spAutoFit/>
              </a:bodyPr>
              <a:lstStyle/>
              <a:p>
                <a:r>
                  <a:rPr lang="en-US" b="1" dirty="0"/>
                  <a:t>S</a:t>
                </a:r>
                <a:r>
                  <a:rPr lang="en-US" b="1" dirty="0" err="1"/>
                  <a:t>d</a:t>
                </a:r>
                <a14:m>
                  <m:oMath xmlns:m="http://schemas.openxmlformats.org/officeDocument/2006/math">
                    <m:r>
                      <a:rPr lang="en-US" b="1" i="1" smtClean="0">
                        <a:latin typeface="Cambria Math" panose="02040503050406030204" pitchFamily="18" charset="0"/>
                      </a:rPr>
                      <m:t>=</m:t>
                    </m:r>
                    <m:f>
                      <m:fPr>
                        <m:ctrlPr>
                          <a:rPr lang="en-US" b="1" i="1" smtClean="0">
                            <a:latin typeface="Cambria Math" panose="02040503050406030204" pitchFamily="18" charset="0"/>
                          </a:rPr>
                        </m:ctrlPr>
                      </m:fPr>
                      <m:num>
                        <m:nary>
                          <m:naryPr>
                            <m:chr m:val="∑"/>
                            <m:subHide m:val="on"/>
                            <m:supHide m:val="on"/>
                            <m:ctrlPr>
                              <a:rPr lang="en-US" b="1" i="1" smtClean="0">
                                <a:latin typeface="Cambria Math" panose="02040503050406030204" pitchFamily="18" charset="0"/>
                              </a:rPr>
                            </m:ctrlPr>
                          </m:naryPr>
                          <m:sub/>
                          <m:sup/>
                          <m:e>
                            <m:sSub>
                              <m:sSubPr>
                                <m:ctrlPr>
                                  <a:rPr lang="en-US" b="1" i="1" smtClean="0">
                                    <a:latin typeface="Cambria Math" panose="02040503050406030204" pitchFamily="18" charset="0"/>
                                  </a:rPr>
                                </m:ctrlPr>
                              </m:sSubPr>
                              <m:e>
                                <m:r>
                                  <a:rPr lang="en-US" b="1" i="1" smtClean="0">
                                    <a:latin typeface="Cambria Math" panose="02040503050406030204" pitchFamily="18" charset="0"/>
                                  </a:rPr>
                                  <m:t>𝒅</m:t>
                                </m:r>
                              </m:e>
                              <m:sub>
                                <m:r>
                                  <a:rPr lang="en-US" b="1" i="1" smtClean="0">
                                    <a:latin typeface="Cambria Math" panose="02040503050406030204" pitchFamily="18" charset="0"/>
                                  </a:rPr>
                                  <m:t>𝒊</m:t>
                                </m:r>
                              </m:sub>
                            </m:sSub>
                          </m:e>
                        </m:nary>
                        <m:r>
                          <a:rPr lang="en-US" b="1" i="1" smtClean="0">
                            <a:latin typeface="Cambria Math" panose="02040503050406030204" pitchFamily="18" charset="0"/>
                          </a:rPr>
                          <m:t>−</m:t>
                        </m:r>
                        <m:r>
                          <a:rPr lang="en-US" b="1" i="1" smtClean="0">
                            <a:latin typeface="Cambria Math" panose="02040503050406030204" pitchFamily="18" charset="0"/>
                          </a:rPr>
                          <m:t>𝒏</m:t>
                        </m:r>
                        <m:sSup>
                          <m:sSupPr>
                            <m:ctrlPr>
                              <a:rPr lang="en-US" b="1" i="1" smtClean="0">
                                <a:latin typeface="Cambria Math" panose="02040503050406030204" pitchFamily="18" charset="0"/>
                              </a:rPr>
                            </m:ctrlPr>
                          </m:sSupPr>
                          <m:e>
                            <m:acc>
                              <m:accPr>
                                <m:chr m:val="̅"/>
                                <m:ctrlPr>
                                  <a:rPr lang="en-US" b="1" i="1" smtClean="0">
                                    <a:latin typeface="Cambria Math" panose="02040503050406030204" pitchFamily="18" charset="0"/>
                                  </a:rPr>
                                </m:ctrlPr>
                              </m:accPr>
                              <m:e>
                                <m:r>
                                  <a:rPr lang="en-US" b="1" i="1" smtClean="0">
                                    <a:latin typeface="Cambria Math" panose="02040503050406030204" pitchFamily="18" charset="0"/>
                                  </a:rPr>
                                  <m:t>𝒅</m:t>
                                </m:r>
                              </m:e>
                            </m:acc>
                          </m:e>
                          <m:sup>
                            <m:r>
                              <a:rPr lang="en-US" b="1" i="1" smtClean="0">
                                <a:latin typeface="Cambria Math" panose="02040503050406030204" pitchFamily="18" charset="0"/>
                              </a:rPr>
                              <m:t>𝟐</m:t>
                            </m:r>
                          </m:sup>
                        </m:sSup>
                      </m:num>
                      <m:den>
                        <m:r>
                          <a:rPr lang="en-US" b="1" i="1" smtClean="0">
                            <a:latin typeface="Cambria Math" panose="02040503050406030204" pitchFamily="18" charset="0"/>
                          </a:rPr>
                          <m:t>𝒏</m:t>
                        </m:r>
                        <m:r>
                          <a:rPr lang="en-US" b="1" i="1" smtClean="0">
                            <a:latin typeface="Cambria Math" panose="02040503050406030204" pitchFamily="18" charset="0"/>
                          </a:rPr>
                          <m:t>−</m:t>
                        </m:r>
                        <m:r>
                          <a:rPr lang="en-US" b="1" i="1" smtClean="0">
                            <a:latin typeface="Cambria Math" panose="02040503050406030204" pitchFamily="18" charset="0"/>
                          </a:rPr>
                          <m:t>𝟏</m:t>
                        </m:r>
                      </m:den>
                    </m:f>
                  </m:oMath>
                </a14:m>
                <a:endParaRPr lang="en-US" b="1" dirty="0"/>
              </a:p>
            </p:txBody>
          </p:sp>
        </mc:Choice>
        <mc:Fallback>
          <p:sp>
            <p:nvSpPr>
              <p:cNvPr id="5" name="TextBox 4">
                <a:extLst>
                  <a:ext uri="{FF2B5EF4-FFF2-40B4-BE49-F238E27FC236}">
                    <a16:creationId xmlns:a16="http://schemas.microsoft.com/office/drawing/2014/main" id="{2FB15E0F-BAEB-4FCF-BFE7-7DDC3ED56741}"/>
                  </a:ext>
                </a:extLst>
              </p:cNvPr>
              <p:cNvSpPr txBox="1">
                <a:spLocks noRot="1" noChangeAspect="1" noMove="1" noResize="1" noEditPoints="1" noAdjustHandles="1" noChangeArrowheads="1" noChangeShapeType="1" noTextEdit="1"/>
              </p:cNvSpPr>
              <p:nvPr/>
            </p:nvSpPr>
            <p:spPr>
              <a:xfrm>
                <a:off x="4543801" y="4329040"/>
                <a:ext cx="1225015" cy="441403"/>
              </a:xfrm>
              <a:prstGeom prst="rect">
                <a:avLst/>
              </a:prstGeom>
              <a:blipFill>
                <a:blip r:embed="rId3"/>
                <a:stretch>
                  <a:fillRect l="-11443" b="-19178"/>
                </a:stretch>
              </a:blipFill>
            </p:spPr>
            <p:txBody>
              <a:bodyPr/>
              <a:lstStyle/>
              <a:p>
                <a:r>
                  <a:rPr lang="en-US">
                    <a:noFill/>
                  </a:rPr>
                  <a:t> </a:t>
                </a:r>
              </a:p>
            </p:txBody>
          </p:sp>
        </mc:Fallback>
      </mc:AlternateContent>
    </p:spTree>
    <p:extLst>
      <p:ext uri="{BB962C8B-B14F-4D97-AF65-F5344CB8AC3E}">
        <p14:creationId xmlns:p14="http://schemas.microsoft.com/office/powerpoint/2010/main" val="6185179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Straight Connector 6"/>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dirty="0"/>
              <a:t>Paired t-test</a:t>
            </a:r>
          </a:p>
        </p:txBody>
      </p:sp>
      <p:sp>
        <p:nvSpPr>
          <p:cNvPr id="4" name="Content Placeholder 3"/>
          <p:cNvSpPr>
            <a:spLocks noGrp="1"/>
          </p:cNvSpPr>
          <p:nvPr>
            <p:ph idx="1"/>
          </p:nvPr>
        </p:nvSpPr>
        <p:spPr/>
        <p:txBody>
          <a:bodyPr>
            <a:normAutofit/>
          </a:bodyPr>
          <a:lstStyle/>
          <a:p>
            <a:r>
              <a:rPr lang="en-US" dirty="0">
                <a:solidFill>
                  <a:schemeClr val="accent6"/>
                </a:solidFill>
              </a:rPr>
              <a:t>Null hypothesis (H</a:t>
            </a:r>
            <a:r>
              <a:rPr lang="en-US" baseline="-25000" dirty="0">
                <a:solidFill>
                  <a:schemeClr val="accent6"/>
                </a:solidFill>
              </a:rPr>
              <a:t>0</a:t>
            </a:r>
            <a:r>
              <a:rPr lang="en-US" dirty="0">
                <a:solidFill>
                  <a:schemeClr val="accent6"/>
                </a:solidFill>
              </a:rPr>
              <a:t>; to be refuted): </a:t>
            </a:r>
          </a:p>
          <a:p>
            <a:pPr lvl="1"/>
            <a:r>
              <a:rPr lang="en-US" dirty="0"/>
              <a:t>There is no difference between A and B, i.e. the expected accuracies of A and B are the same </a:t>
            </a:r>
          </a:p>
          <a:p>
            <a:r>
              <a:rPr lang="en-US" dirty="0"/>
              <a:t>That is, the expected difference (over all possible data sets) between their accuracies is 0:</a:t>
            </a:r>
          </a:p>
          <a:p>
            <a:pPr marL="0" lvl="1" indent="0">
              <a:buNone/>
            </a:pPr>
            <a:r>
              <a:rPr lang="en-US" sz="2400" dirty="0">
                <a:solidFill>
                  <a:srgbClr val="C00000"/>
                </a:solidFill>
              </a:rPr>
              <a:t>	</a:t>
            </a:r>
            <a:r>
              <a:rPr lang="en-US" sz="2400" dirty="0">
                <a:solidFill>
                  <a:srgbClr val="FF9900"/>
                </a:solidFill>
              </a:rPr>
              <a:t>H</a:t>
            </a:r>
            <a:r>
              <a:rPr lang="en-US" sz="2400" baseline="-25000" dirty="0">
                <a:solidFill>
                  <a:srgbClr val="FF9900"/>
                </a:solidFill>
              </a:rPr>
              <a:t>0</a:t>
            </a:r>
            <a:r>
              <a:rPr lang="en-US" sz="2400" dirty="0">
                <a:solidFill>
                  <a:srgbClr val="FF9900"/>
                </a:solidFill>
              </a:rPr>
              <a:t>: </a:t>
            </a:r>
            <a:r>
              <a:rPr lang="en-US" sz="2400" i="1" dirty="0">
                <a:solidFill>
                  <a:srgbClr val="FF9900"/>
                </a:solidFill>
              </a:rPr>
              <a:t>E</a:t>
            </a:r>
            <a:r>
              <a:rPr lang="en-US" sz="2400" dirty="0">
                <a:solidFill>
                  <a:srgbClr val="FF9900"/>
                </a:solidFill>
              </a:rPr>
              <a:t>[</a:t>
            </a:r>
            <a:r>
              <a:rPr lang="en-US" sz="2400" i="1" dirty="0" err="1">
                <a:solidFill>
                  <a:srgbClr val="FF9900"/>
                </a:solidFill>
              </a:rPr>
              <a:t>p</a:t>
            </a:r>
            <a:r>
              <a:rPr lang="en-US" sz="2400" i="1" baseline="-25000" dirty="0" err="1">
                <a:solidFill>
                  <a:srgbClr val="FF9900"/>
                </a:solidFill>
              </a:rPr>
              <a:t>D</a:t>
            </a:r>
            <a:r>
              <a:rPr lang="en-US" sz="2400" dirty="0">
                <a:solidFill>
                  <a:srgbClr val="FF9900"/>
                </a:solidFill>
              </a:rPr>
              <a:t>]  = 0</a:t>
            </a:r>
          </a:p>
          <a:p>
            <a:pPr marL="0" indent="-400050"/>
            <a:r>
              <a:rPr lang="en-US" dirty="0">
                <a:solidFill>
                  <a:srgbClr val="000000"/>
                </a:solidFill>
              </a:rPr>
              <a:t>We don’t know the true </a:t>
            </a:r>
            <a:r>
              <a:rPr lang="en-US" i="1" dirty="0">
                <a:solidFill>
                  <a:srgbClr val="FF9900"/>
                </a:solidFill>
              </a:rPr>
              <a:t>E</a:t>
            </a:r>
            <a:r>
              <a:rPr lang="en-US" dirty="0">
                <a:solidFill>
                  <a:srgbClr val="FF9900"/>
                </a:solidFill>
              </a:rPr>
              <a:t>[</a:t>
            </a:r>
            <a:r>
              <a:rPr lang="en-US" i="1" dirty="0" err="1">
                <a:solidFill>
                  <a:srgbClr val="FF9900"/>
                </a:solidFill>
              </a:rPr>
              <a:t>p</a:t>
            </a:r>
            <a:r>
              <a:rPr lang="en-US" i="1" baseline="-25000" dirty="0" err="1">
                <a:solidFill>
                  <a:srgbClr val="FF9900"/>
                </a:solidFill>
              </a:rPr>
              <a:t>D</a:t>
            </a:r>
            <a:r>
              <a:rPr lang="en-US" dirty="0">
                <a:solidFill>
                  <a:srgbClr val="FF9900"/>
                </a:solidFill>
              </a:rPr>
              <a:t>]</a:t>
            </a:r>
            <a:r>
              <a:rPr lang="en-US" dirty="0">
                <a:solidFill>
                  <a:srgbClr val="C00000"/>
                </a:solidFill>
              </a:rPr>
              <a:t> </a:t>
            </a:r>
          </a:p>
          <a:p>
            <a:pPr marL="0" indent="-400050"/>
            <a:r>
              <a:rPr lang="en-US" i="1" dirty="0">
                <a:solidFill>
                  <a:srgbClr val="000000"/>
                </a:solidFill>
              </a:rPr>
              <a:t>N-</a:t>
            </a:r>
            <a:r>
              <a:rPr lang="en-US" dirty="0">
                <a:solidFill>
                  <a:srgbClr val="000000"/>
                </a:solidFill>
              </a:rPr>
              <a:t>fold cross-validation gives us </a:t>
            </a:r>
            <a:r>
              <a:rPr lang="en-US" i="1" dirty="0">
                <a:solidFill>
                  <a:srgbClr val="000000"/>
                </a:solidFill>
              </a:rPr>
              <a:t>N </a:t>
            </a:r>
            <a:r>
              <a:rPr lang="en-US" dirty="0">
                <a:solidFill>
                  <a:srgbClr val="000000"/>
                </a:solidFill>
              </a:rPr>
              <a:t>samples of </a:t>
            </a:r>
            <a:r>
              <a:rPr lang="en-US" i="1" dirty="0" err="1">
                <a:solidFill>
                  <a:srgbClr val="FF9900"/>
                </a:solidFill>
              </a:rPr>
              <a:t>p</a:t>
            </a:r>
            <a:r>
              <a:rPr lang="en-US" i="1" baseline="-25000" dirty="0" err="1">
                <a:solidFill>
                  <a:srgbClr val="FF9900"/>
                </a:solidFill>
              </a:rPr>
              <a:t>D</a:t>
            </a:r>
            <a:endParaRPr lang="en-US" dirty="0">
              <a:solidFill>
                <a:srgbClr val="FF9900"/>
              </a:solidFill>
            </a:endParaRPr>
          </a:p>
        </p:txBody>
      </p:sp>
      <p:sp>
        <p:nvSpPr>
          <p:cNvPr id="5" name="Slide Number Placeholder 4"/>
          <p:cNvSpPr>
            <a:spLocks noGrp="1"/>
          </p:cNvSpPr>
          <p:nvPr>
            <p:ph type="sldNum" sz="quarter" idx="4"/>
          </p:nvPr>
        </p:nvSpPr>
        <p:spPr/>
        <p:txBody>
          <a:bodyPr/>
          <a:lstStyle/>
          <a:p>
            <a:fld id="{2066355A-084C-D24E-9AD2-7E4FC41EA627}" type="slidenum">
              <a:rPr lang="en-US" smtClean="0"/>
              <a:t>44</a:t>
            </a:fld>
            <a:endParaRPr lang="en-US" dirty="0"/>
          </a:p>
        </p:txBody>
      </p:sp>
    </p:spTree>
    <p:extLst>
      <p:ext uri="{BB962C8B-B14F-4D97-AF65-F5344CB8AC3E}">
        <p14:creationId xmlns:p14="http://schemas.microsoft.com/office/powerpoint/2010/main" val="1262799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cxnSp>
        <p:nvCxnSpPr>
          <p:cNvPr id="7" name="Straight Connector 6"/>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p:txBody>
          <a:bodyPr/>
          <a:lstStyle/>
          <a:p>
            <a:r>
              <a:rPr lang="en-US" dirty="0"/>
              <a:t>Paired t-test</a:t>
            </a:r>
          </a:p>
        </p:txBody>
      </p:sp>
      <p:sp>
        <p:nvSpPr>
          <p:cNvPr id="4" name="Content Placeholder 3"/>
          <p:cNvSpPr>
            <a:spLocks noGrp="1"/>
          </p:cNvSpPr>
          <p:nvPr>
            <p:ph idx="1"/>
          </p:nvPr>
        </p:nvSpPr>
        <p:spPr/>
        <p:txBody>
          <a:bodyPr>
            <a:normAutofit/>
          </a:bodyPr>
          <a:lstStyle/>
          <a:p>
            <a:r>
              <a:rPr lang="en-US" sz="2400" dirty="0"/>
              <a:t>Null hypothesis </a:t>
            </a:r>
            <a:r>
              <a:rPr lang="en-US" sz="2400" dirty="0">
                <a:solidFill>
                  <a:srgbClr val="FF9900"/>
                </a:solidFill>
              </a:rPr>
              <a:t>H</a:t>
            </a:r>
            <a:r>
              <a:rPr lang="en-US" sz="2400" baseline="-25000" dirty="0">
                <a:solidFill>
                  <a:srgbClr val="FF9900"/>
                </a:solidFill>
              </a:rPr>
              <a:t>0</a:t>
            </a:r>
            <a:r>
              <a:rPr lang="en-US" sz="2400" dirty="0">
                <a:solidFill>
                  <a:srgbClr val="FF9900"/>
                </a:solidFill>
              </a:rPr>
              <a:t>: </a:t>
            </a:r>
            <a:r>
              <a:rPr lang="en-US" sz="2400" i="1" dirty="0">
                <a:solidFill>
                  <a:srgbClr val="FF9900"/>
                </a:solidFill>
              </a:rPr>
              <a:t>E</a:t>
            </a:r>
            <a:r>
              <a:rPr lang="en-US" sz="2400" dirty="0">
                <a:solidFill>
                  <a:srgbClr val="FF9900"/>
                </a:solidFill>
              </a:rPr>
              <a:t>[</a:t>
            </a:r>
            <a:r>
              <a:rPr lang="en-US" sz="2400" i="1" dirty="0" err="1">
                <a:solidFill>
                  <a:srgbClr val="FF9900"/>
                </a:solidFill>
              </a:rPr>
              <a:t>diff</a:t>
            </a:r>
            <a:r>
              <a:rPr lang="en-US" sz="2400" i="1" baseline="-25000" dirty="0" err="1">
                <a:solidFill>
                  <a:srgbClr val="FF9900"/>
                </a:solidFill>
              </a:rPr>
              <a:t>D</a:t>
            </a:r>
            <a:r>
              <a:rPr lang="en-US" sz="2400" dirty="0">
                <a:solidFill>
                  <a:srgbClr val="FF9900"/>
                </a:solidFill>
              </a:rPr>
              <a:t>]  = μ = 0</a:t>
            </a:r>
          </a:p>
          <a:p>
            <a:r>
              <a:rPr lang="en-US" sz="2400" i="1" dirty="0">
                <a:solidFill>
                  <a:srgbClr val="000000"/>
                </a:solidFill>
              </a:rPr>
              <a:t>m: </a:t>
            </a:r>
            <a:r>
              <a:rPr lang="en-US" sz="2400" dirty="0">
                <a:solidFill>
                  <a:srgbClr val="000000"/>
                </a:solidFill>
              </a:rPr>
              <a:t>our estimate of </a:t>
            </a:r>
            <a:r>
              <a:rPr lang="en-US" sz="2400" dirty="0">
                <a:solidFill>
                  <a:srgbClr val="FF9900"/>
                </a:solidFill>
              </a:rPr>
              <a:t>μ</a:t>
            </a:r>
            <a:r>
              <a:rPr lang="en-US" sz="2400" dirty="0">
                <a:solidFill>
                  <a:srgbClr val="C00000"/>
                </a:solidFill>
              </a:rPr>
              <a:t> </a:t>
            </a:r>
            <a:r>
              <a:rPr lang="en-US" sz="2400" dirty="0">
                <a:solidFill>
                  <a:srgbClr val="000000"/>
                </a:solidFill>
              </a:rPr>
              <a:t>based on </a:t>
            </a:r>
            <a:r>
              <a:rPr lang="en-US" sz="2400" i="1" dirty="0">
                <a:solidFill>
                  <a:srgbClr val="000000"/>
                </a:solidFill>
              </a:rPr>
              <a:t>N </a:t>
            </a:r>
            <a:r>
              <a:rPr lang="en-US" sz="2400" dirty="0">
                <a:solidFill>
                  <a:srgbClr val="000000"/>
                </a:solidFill>
              </a:rPr>
              <a:t>samples of </a:t>
            </a:r>
            <a:r>
              <a:rPr lang="en-US" i="1" dirty="0" err="1">
                <a:solidFill>
                  <a:srgbClr val="FF9900"/>
                </a:solidFill>
              </a:rPr>
              <a:t>diff</a:t>
            </a:r>
            <a:r>
              <a:rPr lang="en-US" i="1" baseline="-25000" dirty="0" err="1">
                <a:solidFill>
                  <a:srgbClr val="FF9900"/>
                </a:solidFill>
              </a:rPr>
              <a:t>D</a:t>
            </a:r>
            <a:endParaRPr lang="en-US" i="1" baseline="-25000" dirty="0">
              <a:solidFill>
                <a:srgbClr val="FF9900"/>
              </a:solidFill>
            </a:endParaRPr>
          </a:p>
          <a:p>
            <a:pPr marL="0" indent="0">
              <a:buNone/>
            </a:pPr>
            <a:r>
              <a:rPr lang="en-US" sz="2400" dirty="0">
                <a:solidFill>
                  <a:srgbClr val="000000"/>
                </a:solidFill>
              </a:rPr>
              <a:t>		m = 1/N </a:t>
            </a:r>
            <a:r>
              <a:rPr lang="en-US" sz="2400" dirty="0">
                <a:solidFill>
                  <a:srgbClr val="000000"/>
                </a:solidFill>
                <a:latin typeface="Symbol"/>
                <a:sym typeface="Symbol"/>
              </a:rPr>
              <a:t></a:t>
            </a:r>
            <a:r>
              <a:rPr lang="en-US" sz="2400" i="1" baseline="-25000" dirty="0">
                <a:solidFill>
                  <a:srgbClr val="000000"/>
                </a:solidFill>
                <a:latin typeface="+mj-lt"/>
                <a:sym typeface="Symbol"/>
              </a:rPr>
              <a:t>n</a:t>
            </a:r>
            <a:r>
              <a:rPr lang="en-US" sz="2400" dirty="0">
                <a:solidFill>
                  <a:srgbClr val="000000"/>
                </a:solidFill>
              </a:rPr>
              <a:t> </a:t>
            </a:r>
            <a:r>
              <a:rPr lang="en-US" sz="2400" dirty="0" err="1">
                <a:solidFill>
                  <a:srgbClr val="000000"/>
                </a:solidFill>
                <a:latin typeface="Calibri"/>
              </a:rPr>
              <a:t>diff</a:t>
            </a:r>
            <a:r>
              <a:rPr lang="en-US" sz="2400" baseline="-25000" dirty="0" err="1">
                <a:solidFill>
                  <a:srgbClr val="000000"/>
                </a:solidFill>
                <a:latin typeface="Calibri"/>
              </a:rPr>
              <a:t>n</a:t>
            </a:r>
            <a:endParaRPr lang="en-US" i="1" baseline="-25000" dirty="0">
              <a:solidFill>
                <a:srgbClr val="C00000"/>
              </a:solidFill>
            </a:endParaRPr>
          </a:p>
          <a:p>
            <a:pPr marL="0" indent="-400050"/>
            <a:r>
              <a:rPr lang="en-US" dirty="0"/>
              <a:t>The estimated variance S</a:t>
            </a:r>
            <a:r>
              <a:rPr lang="en-US" baseline="30000" dirty="0"/>
              <a:t>2</a:t>
            </a:r>
            <a:r>
              <a:rPr lang="en-US" dirty="0"/>
              <a:t>:  </a:t>
            </a:r>
          </a:p>
          <a:p>
            <a:pPr marL="0" lvl="2" indent="0">
              <a:buNone/>
            </a:pPr>
            <a:r>
              <a:rPr lang="en-US" dirty="0">
                <a:solidFill>
                  <a:srgbClr val="000000"/>
                </a:solidFill>
                <a:latin typeface="Calibri"/>
              </a:rPr>
              <a:t>		S</a:t>
            </a:r>
            <a:r>
              <a:rPr lang="en-US" baseline="30000" dirty="0">
                <a:solidFill>
                  <a:srgbClr val="000000"/>
                </a:solidFill>
                <a:latin typeface="Calibri"/>
              </a:rPr>
              <a:t>2</a:t>
            </a:r>
            <a:r>
              <a:rPr lang="en-US" dirty="0">
                <a:solidFill>
                  <a:srgbClr val="000000"/>
                </a:solidFill>
              </a:rPr>
              <a:t> = 1/(N-1) </a:t>
            </a:r>
            <a:r>
              <a:rPr lang="en-US" dirty="0">
                <a:solidFill>
                  <a:srgbClr val="000000"/>
                </a:solidFill>
                <a:latin typeface="Symbol"/>
                <a:sym typeface="Symbol"/>
              </a:rPr>
              <a:t></a:t>
            </a:r>
            <a:r>
              <a:rPr lang="en-US" i="1" baseline="-25000" dirty="0">
                <a:solidFill>
                  <a:srgbClr val="000000"/>
                </a:solidFill>
                <a:sym typeface="Symbol"/>
              </a:rPr>
              <a:t>1,N</a:t>
            </a:r>
            <a:r>
              <a:rPr lang="en-US" dirty="0">
                <a:solidFill>
                  <a:srgbClr val="000000"/>
                </a:solidFill>
              </a:rPr>
              <a:t> (</a:t>
            </a:r>
            <a:r>
              <a:rPr lang="en-US" dirty="0" err="1">
                <a:solidFill>
                  <a:srgbClr val="000000"/>
                </a:solidFill>
                <a:latin typeface="Calibri"/>
              </a:rPr>
              <a:t>diff</a:t>
            </a:r>
            <a:r>
              <a:rPr lang="en-US" baseline="-25000" dirty="0" err="1">
                <a:solidFill>
                  <a:srgbClr val="000000"/>
                </a:solidFill>
                <a:latin typeface="Calibri"/>
              </a:rPr>
              <a:t>n</a:t>
            </a:r>
            <a:r>
              <a:rPr lang="en-US" dirty="0">
                <a:solidFill>
                  <a:srgbClr val="000000"/>
                </a:solidFill>
              </a:rPr>
              <a:t> – </a:t>
            </a:r>
            <a:r>
              <a:rPr lang="en-US" dirty="0">
                <a:solidFill>
                  <a:srgbClr val="000000"/>
                </a:solidFill>
                <a:latin typeface="Calibri"/>
              </a:rPr>
              <a:t>m)</a:t>
            </a:r>
            <a:r>
              <a:rPr lang="en-US" i="1" baseline="15000" dirty="0">
                <a:solidFill>
                  <a:srgbClr val="000000"/>
                </a:solidFill>
                <a:latin typeface="Calibri"/>
              </a:rPr>
              <a:t>2</a:t>
            </a:r>
            <a:r>
              <a:rPr lang="en-US" dirty="0">
                <a:solidFill>
                  <a:srgbClr val="000000"/>
                </a:solidFill>
              </a:rPr>
              <a:t> </a:t>
            </a:r>
            <a:endParaRPr lang="en-US" i="1" baseline="-25000" dirty="0">
              <a:solidFill>
                <a:srgbClr val="C00000"/>
              </a:solidFill>
            </a:endParaRPr>
          </a:p>
          <a:p>
            <a:pPr marL="0" indent="-400050"/>
            <a:r>
              <a:rPr lang="en-US" dirty="0">
                <a:solidFill>
                  <a:srgbClr val="FF9900"/>
                </a:solidFill>
              </a:rPr>
              <a:t>Accept Null hypothesis </a:t>
            </a:r>
            <a:r>
              <a:rPr lang="en-US" dirty="0"/>
              <a:t>at significance level </a:t>
            </a:r>
            <a:r>
              <a:rPr lang="en-US" i="1" dirty="0"/>
              <a:t>a</a:t>
            </a:r>
            <a:r>
              <a:rPr lang="en-US" dirty="0"/>
              <a:t> if the     </a:t>
            </a:r>
          </a:p>
          <a:p>
            <a:pPr marL="0" indent="0">
              <a:buNone/>
            </a:pPr>
            <a:r>
              <a:rPr lang="en-US" dirty="0"/>
              <a:t>      </a:t>
            </a:r>
            <a:r>
              <a:rPr lang="en-US" dirty="0">
                <a:solidFill>
                  <a:srgbClr val="FF9900"/>
                </a:solidFill>
              </a:rPr>
              <a:t>following statistic </a:t>
            </a:r>
            <a:r>
              <a:rPr lang="en-US" dirty="0"/>
              <a:t>lies in (-t</a:t>
            </a:r>
            <a:r>
              <a:rPr lang="en-US" i="1" baseline="-25000" dirty="0"/>
              <a:t>a</a:t>
            </a:r>
            <a:r>
              <a:rPr lang="en-US" baseline="-25000" dirty="0"/>
              <a:t>/2, N-1</a:t>
            </a:r>
            <a:r>
              <a:rPr lang="en-US" dirty="0"/>
              <a:t>, +t</a:t>
            </a:r>
            <a:r>
              <a:rPr lang="en-US" i="1" baseline="-25000" dirty="0"/>
              <a:t>a</a:t>
            </a:r>
            <a:r>
              <a:rPr lang="en-US" baseline="-25000" dirty="0"/>
              <a:t>/2, N-1</a:t>
            </a:r>
            <a:r>
              <a:rPr lang="en-US" dirty="0"/>
              <a:t>)</a:t>
            </a:r>
          </a:p>
        </p:txBody>
      </p:sp>
      <p:sp>
        <p:nvSpPr>
          <p:cNvPr id="5" name="Slide Number Placeholder 4"/>
          <p:cNvSpPr>
            <a:spLocks noGrp="1"/>
          </p:cNvSpPr>
          <p:nvPr>
            <p:ph type="sldNum" sz="quarter" idx="4"/>
          </p:nvPr>
        </p:nvSpPr>
        <p:spPr/>
        <p:txBody>
          <a:bodyPr/>
          <a:lstStyle/>
          <a:p>
            <a:fld id="{2066355A-084C-D24E-9AD2-7E4FC41EA627}" type="slidenum">
              <a:rPr lang="en-US" smtClean="0"/>
              <a:t>45</a:t>
            </a:fld>
            <a:endParaRPr lang="en-US" dirty="0"/>
          </a:p>
        </p:txBody>
      </p:sp>
      <p:graphicFrame>
        <p:nvGraphicFramePr>
          <p:cNvPr id="10" name="Object 9"/>
          <p:cNvGraphicFramePr>
            <a:graphicFrameLocks noChangeAspect="1"/>
          </p:cNvGraphicFramePr>
          <p:nvPr>
            <p:extLst/>
          </p:nvPr>
        </p:nvGraphicFramePr>
        <p:xfrm>
          <a:off x="5410200" y="5029200"/>
          <a:ext cx="1879600" cy="977900"/>
        </p:xfrm>
        <a:graphic>
          <a:graphicData uri="http://schemas.openxmlformats.org/presentationml/2006/ole">
            <mc:AlternateContent xmlns:mc="http://schemas.openxmlformats.org/markup-compatibility/2006">
              <mc:Choice xmlns:v="urn:schemas-microsoft-com:vml" Requires="v">
                <p:oleObj spid="_x0000_s7220" name="Equation" r:id="rId3" imgW="1879600" imgH="977900" progId="Equation.3">
                  <p:embed/>
                </p:oleObj>
              </mc:Choice>
              <mc:Fallback>
                <p:oleObj name="Equation" r:id="rId3" imgW="1879600" imgH="977900" progId="Equation.3">
                  <p:embed/>
                  <p:pic>
                    <p:nvPicPr>
                      <p:cNvPr id="10" name="Object 9"/>
                      <p:cNvPicPr/>
                      <p:nvPr/>
                    </p:nvPicPr>
                    <p:blipFill>
                      <a:blip r:embed="rId4"/>
                      <a:stretch>
                        <a:fillRect/>
                      </a:stretch>
                    </p:blipFill>
                    <p:spPr>
                      <a:xfrm>
                        <a:off x="5410200" y="5029200"/>
                        <a:ext cx="1879600" cy="977900"/>
                      </a:xfrm>
                      <a:prstGeom prst="rect">
                        <a:avLst/>
                      </a:prstGeom>
                    </p:spPr>
                  </p:pic>
                </p:oleObj>
              </mc:Fallback>
            </mc:AlternateContent>
          </a:graphicData>
        </a:graphic>
      </p:graphicFrame>
    </p:spTree>
    <p:extLst>
      <p:ext uri="{BB962C8B-B14F-4D97-AF65-F5344CB8AC3E}">
        <p14:creationId xmlns:p14="http://schemas.microsoft.com/office/powerpoint/2010/main" val="7295240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091FD-6777-481C-B141-AEC070B4354F}"/>
              </a:ext>
            </a:extLst>
          </p:cNvPr>
          <p:cNvSpPr>
            <a:spLocks noGrp="1"/>
          </p:cNvSpPr>
          <p:nvPr>
            <p:ph type="title"/>
          </p:nvPr>
        </p:nvSpPr>
        <p:spPr/>
        <p:txBody>
          <a:bodyPr/>
          <a:lstStyle/>
          <a:p>
            <a:r>
              <a:rPr lang="en-US" dirty="0" err="1"/>
              <a:t>McNemar’s</a:t>
            </a:r>
            <a:r>
              <a:rPr lang="en-US" dirty="0"/>
              <a:t> Test	</a:t>
            </a:r>
          </a:p>
        </p:txBody>
      </p:sp>
      <p:sp>
        <p:nvSpPr>
          <p:cNvPr id="3" name="Content Placeholder 2">
            <a:extLst>
              <a:ext uri="{FF2B5EF4-FFF2-40B4-BE49-F238E27FC236}">
                <a16:creationId xmlns:a16="http://schemas.microsoft.com/office/drawing/2014/main" id="{6F2E3A19-79E3-4E31-8505-C547B7B2993A}"/>
              </a:ext>
            </a:extLst>
          </p:cNvPr>
          <p:cNvSpPr>
            <a:spLocks noGrp="1"/>
          </p:cNvSpPr>
          <p:nvPr>
            <p:ph idx="1"/>
          </p:nvPr>
        </p:nvSpPr>
        <p:spPr/>
        <p:txBody>
          <a:bodyPr>
            <a:normAutofit/>
          </a:bodyPr>
          <a:lstStyle/>
          <a:p>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test is often used for the situation where one tests for the presence (1) or absence (0) of something and variable A is the state at the first observation (i.e., pretest) and variable B is the state at the second observation (i.e., posttest).</a:t>
            </a:r>
          </a:p>
          <a:p>
            <a:endParaRPr lang="en-US" sz="2800" dirty="0"/>
          </a:p>
        </p:txBody>
      </p:sp>
      <p:sp>
        <p:nvSpPr>
          <p:cNvPr id="4" name="Slide Number Placeholder 3">
            <a:extLst>
              <a:ext uri="{FF2B5EF4-FFF2-40B4-BE49-F238E27FC236}">
                <a16:creationId xmlns:a16="http://schemas.microsoft.com/office/drawing/2014/main" id="{40083428-3F21-4F1E-A36A-16247A6A66AE}"/>
              </a:ext>
            </a:extLst>
          </p:cNvPr>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46</a:t>
            </a:fld>
            <a:endParaRPr lang="en-US">
              <a:solidFill>
                <a:prstClr val="black">
                  <a:tint val="75000"/>
                </a:prstClr>
              </a:solidFill>
              <a:latin typeface="Calibri"/>
            </a:endParaRPr>
          </a:p>
        </p:txBody>
      </p:sp>
    </p:spTree>
    <p:extLst>
      <p:ext uri="{BB962C8B-B14F-4D97-AF65-F5344CB8AC3E}">
        <p14:creationId xmlns:p14="http://schemas.microsoft.com/office/powerpoint/2010/main" val="31136388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CBD53-9ACD-4FCC-8522-5AF92C1F7707}"/>
              </a:ext>
            </a:extLst>
          </p:cNvPr>
          <p:cNvSpPr>
            <a:spLocks noGrp="1"/>
          </p:cNvSpPr>
          <p:nvPr>
            <p:ph type="title"/>
          </p:nvPr>
        </p:nvSpPr>
        <p:spPr/>
        <p:txBody>
          <a:bodyPr/>
          <a:lstStyle/>
          <a:p>
            <a:r>
              <a:rPr lang="en-US" dirty="0" err="1"/>
              <a:t>McNemar’s</a:t>
            </a:r>
            <a:r>
              <a:rPr lang="en-US" dirty="0"/>
              <a:t> Test	</a:t>
            </a:r>
          </a:p>
        </p:txBody>
      </p:sp>
      <p:sp>
        <p:nvSpPr>
          <p:cNvPr id="3" name="Content Placeholder 2">
            <a:extLst>
              <a:ext uri="{FF2B5EF4-FFF2-40B4-BE49-F238E27FC236}">
                <a16:creationId xmlns:a16="http://schemas.microsoft.com/office/drawing/2014/main" id="{4C451135-E95A-43D7-9217-4A7E38E8DA19}"/>
              </a:ext>
            </a:extLst>
          </p:cNvPr>
          <p:cNvSpPr>
            <a:spLocks noGrp="1"/>
          </p:cNvSpPr>
          <p:nvPr>
            <p:ph idx="1"/>
          </p:nvPr>
        </p:nvSpPr>
        <p:spPr/>
        <p:txBody>
          <a:bodyPr>
            <a:normAutofit/>
          </a:bodyPr>
          <a:lstStyle/>
          <a:p>
            <a:r>
              <a:rPr lang="en-US" sz="2800" dirty="0"/>
              <a:t>An alternative to Cross Validation, when the test can be run only once</a:t>
            </a:r>
          </a:p>
          <a:p>
            <a:r>
              <a:rPr lang="en-US" sz="2800" dirty="0"/>
              <a:t>Divide the sample S into a training set R and a test set T.</a:t>
            </a:r>
          </a:p>
          <a:p>
            <a:r>
              <a:rPr lang="en-US" sz="2800" dirty="0"/>
              <a:t>Train algorithms A and B on R, yielding classifiers A,B</a:t>
            </a:r>
          </a:p>
          <a:p>
            <a:r>
              <a:rPr lang="en-US" sz="2800" dirty="0"/>
              <a:t>Record how each example in T is classified and compute the number of </a:t>
            </a:r>
          </a:p>
        </p:txBody>
      </p:sp>
      <p:sp>
        <p:nvSpPr>
          <p:cNvPr id="4" name="Slide Number Placeholder 3">
            <a:extLst>
              <a:ext uri="{FF2B5EF4-FFF2-40B4-BE49-F238E27FC236}">
                <a16:creationId xmlns:a16="http://schemas.microsoft.com/office/drawing/2014/main" id="{B3AC2F93-D4D7-464C-B02B-C7872D9C3821}"/>
              </a:ext>
            </a:extLst>
          </p:cNvPr>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47</a:t>
            </a:fld>
            <a:endParaRPr lang="en-US">
              <a:solidFill>
                <a:prstClr val="black">
                  <a:tint val="75000"/>
                </a:prstClr>
              </a:solidFill>
              <a:latin typeface="Calibri"/>
            </a:endParaRPr>
          </a:p>
        </p:txBody>
      </p:sp>
      <p:graphicFrame>
        <p:nvGraphicFramePr>
          <p:cNvPr id="5" name="Table 4">
            <a:extLst>
              <a:ext uri="{FF2B5EF4-FFF2-40B4-BE49-F238E27FC236}">
                <a16:creationId xmlns:a16="http://schemas.microsoft.com/office/drawing/2014/main" id="{18F2B1D2-90A1-4E7B-9CEE-B7D935E13F24}"/>
              </a:ext>
            </a:extLst>
          </p:cNvPr>
          <p:cNvGraphicFramePr>
            <a:graphicFrameLocks noGrp="1"/>
          </p:cNvGraphicFramePr>
          <p:nvPr>
            <p:extLst>
              <p:ext uri="{D42A27DB-BD31-4B8C-83A1-F6EECF244321}">
                <p14:modId xmlns:p14="http://schemas.microsoft.com/office/powerpoint/2010/main" val="3543974409"/>
              </p:ext>
            </p:extLst>
          </p:nvPr>
        </p:nvGraphicFramePr>
        <p:xfrm>
          <a:off x="1703387" y="3604213"/>
          <a:ext cx="8583614" cy="1704882"/>
        </p:xfrm>
        <a:graphic>
          <a:graphicData uri="http://schemas.openxmlformats.org/drawingml/2006/table">
            <a:tbl>
              <a:tblPr firstRow="1" bandRow="1">
                <a:tableStyleId>{5940675A-B579-460E-94D1-54222C63F5DA}</a:tableStyleId>
              </a:tblPr>
              <a:tblGrid>
                <a:gridCol w="4291807">
                  <a:extLst>
                    <a:ext uri="{9D8B030D-6E8A-4147-A177-3AD203B41FA5}">
                      <a16:colId xmlns:a16="http://schemas.microsoft.com/office/drawing/2014/main" val="2117649402"/>
                    </a:ext>
                  </a:extLst>
                </a:gridCol>
                <a:gridCol w="4291807">
                  <a:extLst>
                    <a:ext uri="{9D8B030D-6E8A-4147-A177-3AD203B41FA5}">
                      <a16:colId xmlns:a16="http://schemas.microsoft.com/office/drawing/2014/main" val="3020828631"/>
                    </a:ext>
                  </a:extLst>
                </a:gridCol>
              </a:tblGrid>
              <a:tr h="852441">
                <a:tc>
                  <a:txBody>
                    <a:bodyPr/>
                    <a:lstStyle/>
                    <a:p>
                      <a:r>
                        <a:rPr lang="en-US" dirty="0"/>
                        <a:t>Examples misclassified by both</a:t>
                      </a:r>
                    </a:p>
                    <a:p>
                      <a:r>
                        <a:rPr lang="en-US" dirty="0"/>
                        <a:t> A and B N</a:t>
                      </a:r>
                      <a:r>
                        <a:rPr lang="en-US" sz="1200" dirty="0"/>
                        <a:t>00</a:t>
                      </a:r>
                      <a:endParaRPr lang="en-US" dirty="0"/>
                    </a:p>
                  </a:txBody>
                  <a:tcPr/>
                </a:tc>
                <a:tc>
                  <a:txBody>
                    <a:bodyPr/>
                    <a:lstStyle/>
                    <a:p>
                      <a:r>
                        <a:rPr lang="en-US" dirty="0"/>
                        <a:t>Examples misclassified by </a:t>
                      </a:r>
                    </a:p>
                    <a:p>
                      <a:r>
                        <a:rPr lang="en-US" dirty="0"/>
                        <a:t>A but not B   N</a:t>
                      </a:r>
                      <a:r>
                        <a:rPr lang="en-US" sz="1400" dirty="0"/>
                        <a:t>01</a:t>
                      </a:r>
                      <a:endParaRPr lang="en-US" dirty="0"/>
                    </a:p>
                  </a:txBody>
                  <a:tcPr/>
                </a:tc>
                <a:extLst>
                  <a:ext uri="{0D108BD9-81ED-4DB2-BD59-A6C34878D82A}">
                    <a16:rowId xmlns:a16="http://schemas.microsoft.com/office/drawing/2014/main" val="3701148318"/>
                  </a:ext>
                </a:extLst>
              </a:tr>
              <a:tr h="852441">
                <a:tc>
                  <a:txBody>
                    <a:bodyPr/>
                    <a:lstStyle/>
                    <a:p>
                      <a:r>
                        <a:rPr lang="en-US" dirty="0"/>
                        <a:t>Examples misclassified by</a:t>
                      </a:r>
                    </a:p>
                    <a:p>
                      <a:r>
                        <a:rPr lang="en-US" dirty="0"/>
                        <a:t>B but not A N</a:t>
                      </a:r>
                      <a:r>
                        <a:rPr lang="en-US" sz="1400" dirty="0"/>
                        <a:t>10</a:t>
                      </a:r>
                      <a:endParaRPr lang="en-US" dirty="0"/>
                    </a:p>
                  </a:txBody>
                  <a:tcPr/>
                </a:tc>
                <a:tc>
                  <a:txBody>
                    <a:bodyPr/>
                    <a:lstStyle/>
                    <a:p>
                      <a:r>
                        <a:rPr lang="en-US" dirty="0"/>
                        <a:t>Examples misclassified by neither</a:t>
                      </a:r>
                    </a:p>
                    <a:p>
                      <a:r>
                        <a:rPr lang="en-US" dirty="0"/>
                        <a:t>A nor B  N</a:t>
                      </a:r>
                      <a:r>
                        <a:rPr lang="en-US" sz="1400" dirty="0"/>
                        <a:t>11</a:t>
                      </a:r>
                      <a:endParaRPr lang="en-US" dirty="0"/>
                    </a:p>
                  </a:txBody>
                  <a:tcPr/>
                </a:tc>
                <a:extLst>
                  <a:ext uri="{0D108BD9-81ED-4DB2-BD59-A6C34878D82A}">
                    <a16:rowId xmlns:a16="http://schemas.microsoft.com/office/drawing/2014/main" val="114206815"/>
                  </a:ext>
                </a:extLst>
              </a:tr>
            </a:tbl>
          </a:graphicData>
        </a:graphic>
      </p:graphicFrame>
      <p:sp>
        <p:nvSpPr>
          <p:cNvPr id="6" name="Rectangle 5">
            <a:extLst>
              <a:ext uri="{FF2B5EF4-FFF2-40B4-BE49-F238E27FC236}">
                <a16:creationId xmlns:a16="http://schemas.microsoft.com/office/drawing/2014/main" id="{0E1A565F-4138-4A28-82C0-3A5ADE5413E7}"/>
              </a:ext>
            </a:extLst>
          </p:cNvPr>
          <p:cNvSpPr/>
          <p:nvPr/>
        </p:nvSpPr>
        <p:spPr>
          <a:xfrm>
            <a:off x="2295266" y="5549936"/>
            <a:ext cx="6015429" cy="369332"/>
          </a:xfrm>
          <a:prstGeom prst="rect">
            <a:avLst/>
          </a:prstGeom>
        </p:spPr>
        <p:txBody>
          <a:bodyPr wrap="none">
            <a:spAutoFit/>
          </a:bodyPr>
          <a:lstStyle/>
          <a:p>
            <a:r>
              <a:rPr lang="en-US" altLang="en-US" dirty="0">
                <a:latin typeface="Abadi MT Condensed Light" pitchFamily="34" charset="0"/>
              </a:rPr>
              <a:t>where N is  the total number of examples in the test set T</a:t>
            </a:r>
          </a:p>
        </p:txBody>
      </p:sp>
      <p:graphicFrame>
        <p:nvGraphicFramePr>
          <p:cNvPr id="7" name="Object 19">
            <a:extLst>
              <a:ext uri="{FF2B5EF4-FFF2-40B4-BE49-F238E27FC236}">
                <a16:creationId xmlns:a16="http://schemas.microsoft.com/office/drawing/2014/main" id="{9B5F7A58-B436-448E-8740-1982359B8546}"/>
              </a:ext>
            </a:extLst>
          </p:cNvPr>
          <p:cNvGraphicFramePr>
            <a:graphicFrameLocks noChangeAspect="1"/>
          </p:cNvGraphicFramePr>
          <p:nvPr>
            <p:extLst>
              <p:ext uri="{D42A27DB-BD31-4B8C-83A1-F6EECF244321}">
                <p14:modId xmlns:p14="http://schemas.microsoft.com/office/powerpoint/2010/main" val="3939195166"/>
              </p:ext>
            </p:extLst>
          </p:nvPr>
        </p:nvGraphicFramePr>
        <p:xfrm>
          <a:off x="3454401" y="5998370"/>
          <a:ext cx="3498850" cy="485775"/>
        </p:xfrm>
        <a:graphic>
          <a:graphicData uri="http://schemas.openxmlformats.org/presentationml/2006/ole">
            <mc:AlternateContent xmlns:mc="http://schemas.openxmlformats.org/markup-compatibility/2006">
              <mc:Choice xmlns:v="urn:schemas-microsoft-com:vml" Requires="v">
                <p:oleObj spid="_x0000_s11276" name="Equation" r:id="rId3" imgW="1676160" imgH="228600" progId="Equation.3">
                  <p:embed/>
                </p:oleObj>
              </mc:Choice>
              <mc:Fallback>
                <p:oleObj name="Equation" r:id="rId3" imgW="1676160" imgH="228600" progId="Equation.3">
                  <p:embed/>
                  <p:pic>
                    <p:nvPicPr>
                      <p:cNvPr id="821267" name="Object 19">
                        <a:extLst>
                          <a:ext uri="{FF2B5EF4-FFF2-40B4-BE49-F238E27FC236}">
                            <a16:creationId xmlns:a16="http://schemas.microsoft.com/office/drawing/2014/main" id="{C13F3DED-6189-4D72-B9AF-F75F267B17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4401" y="5998370"/>
                        <a:ext cx="3498850"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A5002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6238113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1">
            <a:extLst>
              <a:ext uri="{FF2B5EF4-FFF2-40B4-BE49-F238E27FC236}">
                <a16:creationId xmlns:a16="http://schemas.microsoft.com/office/drawing/2014/main" id="{86CDC211-501F-4D63-9917-AAB552B98CEA}"/>
              </a:ext>
            </a:extLst>
          </p:cNvPr>
          <p:cNvSpPr>
            <a:spLocks noGrp="1"/>
          </p:cNvSpPr>
          <p:nvPr>
            <p:ph type="dt" sz="half" idx="10"/>
          </p:nvPr>
        </p:nvSpPr>
        <p:spPr/>
        <p:txBody>
          <a:bodyPr/>
          <a:lstStyle/>
          <a:p>
            <a:r>
              <a:rPr lang="en-US" altLang="en-US"/>
              <a:t>Experimental Evaluation</a:t>
            </a:r>
          </a:p>
        </p:txBody>
      </p:sp>
      <p:sp>
        <p:nvSpPr>
          <p:cNvPr id="9" name="Footer Placeholder 2">
            <a:extLst>
              <a:ext uri="{FF2B5EF4-FFF2-40B4-BE49-F238E27FC236}">
                <a16:creationId xmlns:a16="http://schemas.microsoft.com/office/drawing/2014/main" id="{24F43D0A-31A2-41E8-AC55-62C6CBEEFFAE}"/>
              </a:ext>
            </a:extLst>
          </p:cNvPr>
          <p:cNvSpPr>
            <a:spLocks noGrp="1"/>
          </p:cNvSpPr>
          <p:nvPr>
            <p:ph type="ftr" sz="quarter" idx="11"/>
          </p:nvPr>
        </p:nvSpPr>
        <p:spPr/>
        <p:txBody>
          <a:bodyPr/>
          <a:lstStyle/>
          <a:p>
            <a:r>
              <a:rPr lang="en-US" altLang="en-US"/>
              <a:t>CS446-Spring06</a:t>
            </a:r>
          </a:p>
        </p:txBody>
      </p:sp>
      <p:sp>
        <p:nvSpPr>
          <p:cNvPr id="10" name="Slide Number Placeholder 3">
            <a:extLst>
              <a:ext uri="{FF2B5EF4-FFF2-40B4-BE49-F238E27FC236}">
                <a16:creationId xmlns:a16="http://schemas.microsoft.com/office/drawing/2014/main" id="{4E45A507-AEFA-43F2-88F9-C2E1AB705DB2}"/>
              </a:ext>
            </a:extLst>
          </p:cNvPr>
          <p:cNvSpPr>
            <a:spLocks noGrp="1"/>
          </p:cNvSpPr>
          <p:nvPr>
            <p:ph type="sldNum" sz="quarter" idx="12"/>
          </p:nvPr>
        </p:nvSpPr>
        <p:spPr/>
        <p:txBody>
          <a:bodyPr/>
          <a:lstStyle/>
          <a:p>
            <a:fld id="{5D6C84F6-A807-47F6-8782-EB5B14D2672F}" type="slidenum">
              <a:rPr lang="en-US" altLang="en-US"/>
              <a:pPr/>
              <a:t>48</a:t>
            </a:fld>
            <a:endParaRPr lang="en-US" altLang="en-US"/>
          </a:p>
        </p:txBody>
      </p:sp>
      <p:sp>
        <p:nvSpPr>
          <p:cNvPr id="823298" name="Text Box 2">
            <a:extLst>
              <a:ext uri="{FF2B5EF4-FFF2-40B4-BE49-F238E27FC236}">
                <a16:creationId xmlns:a16="http://schemas.microsoft.com/office/drawing/2014/main" id="{450926C9-4D09-4975-8CF1-A50E798B371F}"/>
              </a:ext>
            </a:extLst>
          </p:cNvPr>
          <p:cNvSpPr txBox="1">
            <a:spLocks noChangeArrowheads="1"/>
          </p:cNvSpPr>
          <p:nvPr/>
        </p:nvSpPr>
        <p:spPr bwMode="auto">
          <a:xfrm>
            <a:off x="4610100" y="171450"/>
            <a:ext cx="29289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200" dirty="0" err="1">
                <a:solidFill>
                  <a:srgbClr val="003300"/>
                </a:solidFill>
              </a:rPr>
              <a:t>McNemar’s</a:t>
            </a:r>
            <a:r>
              <a:rPr lang="en-US" altLang="en-US" sz="3200" dirty="0">
                <a:solidFill>
                  <a:srgbClr val="003300"/>
                </a:solidFill>
              </a:rPr>
              <a:t> Test</a:t>
            </a:r>
          </a:p>
        </p:txBody>
      </p:sp>
      <p:sp>
        <p:nvSpPr>
          <p:cNvPr id="823299" name="Text Box 3">
            <a:extLst>
              <a:ext uri="{FF2B5EF4-FFF2-40B4-BE49-F238E27FC236}">
                <a16:creationId xmlns:a16="http://schemas.microsoft.com/office/drawing/2014/main" id="{632C216F-8A9B-45E1-A75C-4906E23FA139}"/>
              </a:ext>
            </a:extLst>
          </p:cNvPr>
          <p:cNvSpPr txBox="1">
            <a:spLocks noChangeArrowheads="1"/>
          </p:cNvSpPr>
          <p:nvPr/>
        </p:nvSpPr>
        <p:spPr bwMode="auto">
          <a:xfrm>
            <a:off x="401274" y="869660"/>
            <a:ext cx="11480963"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en-US" altLang="en-US" sz="2800" dirty="0">
                <a:solidFill>
                  <a:srgbClr val="000066"/>
                </a:solidFill>
                <a:latin typeface="Abadi MT Condensed Light" pitchFamily="34" charset="0"/>
              </a:rPr>
              <a:t> </a:t>
            </a:r>
            <a:r>
              <a:rPr lang="en-US" altLang="en-US" sz="2800" dirty="0">
                <a:solidFill>
                  <a:srgbClr val="0000FF"/>
                </a:solidFill>
                <a:latin typeface="Abadi MT Condensed Light" pitchFamily="34" charset="0"/>
              </a:rPr>
              <a:t>The hypothesis:</a:t>
            </a:r>
            <a:r>
              <a:rPr lang="en-US" altLang="en-US" sz="2800" dirty="0">
                <a:solidFill>
                  <a:srgbClr val="000066"/>
                </a:solidFill>
                <a:latin typeface="Abadi MT Condensed Light" pitchFamily="34" charset="0"/>
              </a:rPr>
              <a:t> the two learning algorithms have the same error rate </a:t>
            </a:r>
          </a:p>
          <a:p>
            <a:r>
              <a:rPr lang="en-US" altLang="en-US" sz="2800" dirty="0">
                <a:solidFill>
                  <a:srgbClr val="000066"/>
                </a:solidFill>
                <a:latin typeface="Abadi MT Condensed Light" pitchFamily="34" charset="0"/>
              </a:rPr>
              <a:t>   on a randomly drawn sample. That is, we expect that</a:t>
            </a:r>
          </a:p>
          <a:p>
            <a:endParaRPr lang="en-US" altLang="en-US" sz="2800" dirty="0">
              <a:solidFill>
                <a:srgbClr val="000066"/>
              </a:solidFill>
              <a:latin typeface="Abadi MT Condensed Light" pitchFamily="34" charset="0"/>
            </a:endParaRPr>
          </a:p>
          <a:p>
            <a:endParaRPr lang="en-US" altLang="en-US" sz="2800" dirty="0">
              <a:solidFill>
                <a:srgbClr val="000066"/>
              </a:solidFill>
              <a:latin typeface="Abadi MT Condensed Light" pitchFamily="34" charset="0"/>
            </a:endParaRPr>
          </a:p>
          <a:p>
            <a:pPr>
              <a:buFontTx/>
              <a:buChar char="•"/>
            </a:pPr>
            <a:r>
              <a:rPr lang="en-US" altLang="en-US" sz="2800" dirty="0">
                <a:solidFill>
                  <a:srgbClr val="000066"/>
                </a:solidFill>
                <a:latin typeface="Abadi MT Condensed Light" pitchFamily="34" charset="0"/>
              </a:rPr>
              <a:t> </a:t>
            </a:r>
            <a:r>
              <a:rPr lang="en-US" altLang="en-US" sz="2800" dirty="0">
                <a:solidFill>
                  <a:srgbClr val="0000FF"/>
                </a:solidFill>
                <a:latin typeface="Abadi MT Condensed Light" pitchFamily="34" charset="0"/>
              </a:rPr>
              <a:t>The statistics</a:t>
            </a:r>
            <a:r>
              <a:rPr lang="en-US" altLang="en-US" sz="2800" dirty="0">
                <a:solidFill>
                  <a:srgbClr val="000066"/>
                </a:solidFill>
                <a:latin typeface="Abadi MT Condensed Light" pitchFamily="34" charset="0"/>
              </a:rPr>
              <a:t> we use to measure deviation from the expected counts:</a:t>
            </a:r>
          </a:p>
          <a:p>
            <a:endParaRPr lang="en-US" altLang="en-US" sz="2800" dirty="0">
              <a:solidFill>
                <a:srgbClr val="000066"/>
              </a:solidFill>
              <a:latin typeface="Abadi MT Condensed Light" pitchFamily="34" charset="0"/>
            </a:endParaRPr>
          </a:p>
          <a:p>
            <a:endParaRPr lang="en-US" altLang="en-US" sz="2800" dirty="0">
              <a:solidFill>
                <a:srgbClr val="000066"/>
              </a:solidFill>
              <a:latin typeface="Abadi MT Condensed Light" pitchFamily="34" charset="0"/>
            </a:endParaRPr>
          </a:p>
          <a:p>
            <a:endParaRPr lang="en-US" altLang="en-US" sz="2800" dirty="0">
              <a:solidFill>
                <a:srgbClr val="000066"/>
              </a:solidFill>
              <a:latin typeface="Abadi MT Condensed Light" pitchFamily="34" charset="0"/>
            </a:endParaRPr>
          </a:p>
          <a:p>
            <a:endParaRPr lang="en-US" altLang="en-US" sz="2800" dirty="0">
              <a:solidFill>
                <a:srgbClr val="000066"/>
              </a:solidFill>
              <a:latin typeface="Abadi MT Condensed Light" pitchFamily="34" charset="0"/>
            </a:endParaRPr>
          </a:p>
          <a:p>
            <a:endParaRPr lang="en-US" altLang="en-US" sz="2800" dirty="0">
              <a:solidFill>
                <a:srgbClr val="000066"/>
              </a:solidFill>
              <a:latin typeface="Abadi MT Condensed Light" pitchFamily="34" charset="0"/>
            </a:endParaRPr>
          </a:p>
        </p:txBody>
      </p:sp>
      <p:graphicFrame>
        <p:nvGraphicFramePr>
          <p:cNvPr id="823304" name="Object 8">
            <a:extLst>
              <a:ext uri="{FF2B5EF4-FFF2-40B4-BE49-F238E27FC236}">
                <a16:creationId xmlns:a16="http://schemas.microsoft.com/office/drawing/2014/main" id="{33D0F4FC-CB61-4EF5-B01B-39ECFC811594}"/>
              </a:ext>
            </a:extLst>
          </p:cNvPr>
          <p:cNvGraphicFramePr>
            <a:graphicFrameLocks noChangeAspect="1"/>
          </p:cNvGraphicFramePr>
          <p:nvPr>
            <p:extLst>
              <p:ext uri="{D42A27DB-BD31-4B8C-83A1-F6EECF244321}">
                <p14:modId xmlns:p14="http://schemas.microsoft.com/office/powerpoint/2010/main" val="2661235485"/>
              </p:ext>
            </p:extLst>
          </p:nvPr>
        </p:nvGraphicFramePr>
        <p:xfrm>
          <a:off x="4576362" y="3175930"/>
          <a:ext cx="2430463" cy="971550"/>
        </p:xfrm>
        <a:graphic>
          <a:graphicData uri="http://schemas.openxmlformats.org/presentationml/2006/ole">
            <mc:AlternateContent xmlns:mc="http://schemas.openxmlformats.org/markup-compatibility/2006">
              <mc:Choice xmlns:v="urn:schemas-microsoft-com:vml" Requires="v">
                <p:oleObj spid="_x0000_s10282" name="Equation" r:id="rId3" imgW="1168200" imgH="457200" progId="Equation.3">
                  <p:embed/>
                </p:oleObj>
              </mc:Choice>
              <mc:Fallback>
                <p:oleObj name="Equation" r:id="rId3" imgW="1168200" imgH="457200" progId="Equation.3">
                  <p:embed/>
                  <p:pic>
                    <p:nvPicPr>
                      <p:cNvPr id="823304" name="Object 8">
                        <a:extLst>
                          <a:ext uri="{FF2B5EF4-FFF2-40B4-BE49-F238E27FC236}">
                            <a16:creationId xmlns:a16="http://schemas.microsoft.com/office/drawing/2014/main" id="{33D0F4FC-CB61-4EF5-B01B-39ECFC8115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6362" y="3175930"/>
                        <a:ext cx="2430463" cy="971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A5002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23309" name="Object 13">
            <a:extLst>
              <a:ext uri="{FF2B5EF4-FFF2-40B4-BE49-F238E27FC236}">
                <a16:creationId xmlns:a16="http://schemas.microsoft.com/office/drawing/2014/main" id="{EAE87E45-CEC4-4AB9-B5C1-7725A85061D7}"/>
              </a:ext>
            </a:extLst>
          </p:cNvPr>
          <p:cNvGraphicFramePr>
            <a:graphicFrameLocks noChangeAspect="1"/>
          </p:cNvGraphicFramePr>
          <p:nvPr>
            <p:extLst>
              <p:ext uri="{D42A27DB-BD31-4B8C-83A1-F6EECF244321}">
                <p14:modId xmlns:p14="http://schemas.microsoft.com/office/powerpoint/2010/main" val="510060453"/>
              </p:ext>
            </p:extLst>
          </p:nvPr>
        </p:nvGraphicFramePr>
        <p:xfrm>
          <a:off x="4725194" y="1939925"/>
          <a:ext cx="1349375" cy="485775"/>
        </p:xfrm>
        <a:graphic>
          <a:graphicData uri="http://schemas.openxmlformats.org/presentationml/2006/ole">
            <mc:AlternateContent xmlns:mc="http://schemas.openxmlformats.org/markup-compatibility/2006">
              <mc:Choice xmlns:v="urn:schemas-microsoft-com:vml" Requires="v">
                <p:oleObj spid="_x0000_s10283" name="Equation" r:id="rId5" imgW="647640" imgH="228600" progId="Equation.3">
                  <p:embed/>
                </p:oleObj>
              </mc:Choice>
              <mc:Fallback>
                <p:oleObj name="Equation" r:id="rId5" imgW="647640" imgH="228600" progId="Equation.3">
                  <p:embed/>
                  <p:pic>
                    <p:nvPicPr>
                      <p:cNvPr id="823309" name="Object 13">
                        <a:extLst>
                          <a:ext uri="{FF2B5EF4-FFF2-40B4-BE49-F238E27FC236}">
                            <a16:creationId xmlns:a16="http://schemas.microsoft.com/office/drawing/2014/main" id="{EAE87E45-CEC4-4AB9-B5C1-7725A85061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5194" y="1939925"/>
                        <a:ext cx="1349375"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A5002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2433710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4C88F-A9B8-41C8-BB58-6FB17DB5B7BA}"/>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FA25BAFF-5FCE-4A21-A93F-C212AEEEBD7F}"/>
              </a:ext>
            </a:extLst>
          </p:cNvPr>
          <p:cNvSpPr>
            <a:spLocks noGrp="1"/>
          </p:cNvSpPr>
          <p:nvPr>
            <p:ph type="body" idx="1"/>
          </p:nvPr>
        </p:nvSpPr>
        <p:spPr/>
        <p:txBody>
          <a:bodyPr>
            <a:normAutofit/>
          </a:bodyPr>
          <a:lstStyle/>
          <a:p>
            <a:pPr algn="ctr"/>
            <a:r>
              <a:rPr lang="en-US" sz="3200" dirty="0"/>
              <a:t>END</a:t>
            </a:r>
          </a:p>
        </p:txBody>
      </p:sp>
      <p:sp>
        <p:nvSpPr>
          <p:cNvPr id="4" name="Slide Number Placeholder 3">
            <a:extLst>
              <a:ext uri="{FF2B5EF4-FFF2-40B4-BE49-F238E27FC236}">
                <a16:creationId xmlns:a16="http://schemas.microsoft.com/office/drawing/2014/main" id="{980CD7CC-45FC-4DC1-A07A-862113A56C84}"/>
              </a:ext>
            </a:extLst>
          </p:cNvPr>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49</a:t>
            </a:fld>
            <a:endParaRPr lang="en-US">
              <a:solidFill>
                <a:prstClr val="black">
                  <a:tint val="75000"/>
                </a:prstClr>
              </a:solidFill>
              <a:latin typeface="Calibri"/>
            </a:endParaRPr>
          </a:p>
        </p:txBody>
      </p:sp>
    </p:spTree>
    <p:extLst>
      <p:ext uri="{BB962C8B-B14F-4D97-AF65-F5344CB8AC3E}">
        <p14:creationId xmlns:p14="http://schemas.microsoft.com/office/powerpoint/2010/main" val="1537470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5" name="Rectangle 9">
            <a:extLst>
              <a:ext uri="{FF2B5EF4-FFF2-40B4-BE49-F238E27FC236}">
                <a16:creationId xmlns:a16="http://schemas.microsoft.com/office/drawing/2014/main" id="{0F90696B-C1D3-4622-9E95-1E24BED4CC7D}"/>
              </a:ext>
            </a:extLst>
          </p:cNvPr>
          <p:cNvSpPr>
            <a:spLocks noChangeArrowheads="1"/>
          </p:cNvSpPr>
          <p:nvPr/>
        </p:nvSpPr>
        <p:spPr bwMode="auto">
          <a:xfrm>
            <a:off x="2209800" y="2514600"/>
            <a:ext cx="7543800" cy="3048000"/>
          </a:xfrm>
          <a:prstGeom prst="rect">
            <a:avLst/>
          </a:prstGeom>
          <a:solidFill>
            <a:schemeClr val="bg2"/>
          </a:solidFill>
          <a:ln w="38100">
            <a:solidFill>
              <a:srgbClr val="8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8" name="Rectangle 2">
            <a:extLst>
              <a:ext uri="{FF2B5EF4-FFF2-40B4-BE49-F238E27FC236}">
                <a16:creationId xmlns:a16="http://schemas.microsoft.com/office/drawing/2014/main" id="{4C52DE4D-2227-478B-AAB2-80E5AC483FE8}"/>
              </a:ext>
            </a:extLst>
          </p:cNvPr>
          <p:cNvSpPr>
            <a:spLocks noGrp="1" noChangeArrowheads="1"/>
          </p:cNvSpPr>
          <p:nvPr>
            <p:ph type="title"/>
          </p:nvPr>
        </p:nvSpPr>
        <p:spPr>
          <a:xfrm>
            <a:off x="2438400" y="762000"/>
            <a:ext cx="7391400" cy="1600200"/>
          </a:xfrm>
        </p:spPr>
        <p:txBody>
          <a:bodyPr/>
          <a:lstStyle/>
          <a:p>
            <a:pPr algn="l"/>
            <a:r>
              <a:rPr lang="en-US" altLang="en-US" b="1">
                <a:latin typeface="Arial" panose="020B0604020202020204" pitchFamily="34" charset="0"/>
              </a:rPr>
              <a:t>Recall</a:t>
            </a:r>
          </a:p>
        </p:txBody>
      </p:sp>
      <p:sp>
        <p:nvSpPr>
          <p:cNvPr id="4100" name="Line 4">
            <a:extLst>
              <a:ext uri="{FF2B5EF4-FFF2-40B4-BE49-F238E27FC236}">
                <a16:creationId xmlns:a16="http://schemas.microsoft.com/office/drawing/2014/main" id="{DFE98F61-9F1E-4FDF-AE70-94909D2C84D0}"/>
              </a:ext>
            </a:extLst>
          </p:cNvPr>
          <p:cNvSpPr>
            <a:spLocks noChangeShapeType="1"/>
          </p:cNvSpPr>
          <p:nvPr/>
        </p:nvSpPr>
        <p:spPr bwMode="auto">
          <a:xfrm>
            <a:off x="2438400" y="1981200"/>
            <a:ext cx="67056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 name="Text Box 6">
            <a:extLst>
              <a:ext uri="{FF2B5EF4-FFF2-40B4-BE49-F238E27FC236}">
                <a16:creationId xmlns:a16="http://schemas.microsoft.com/office/drawing/2014/main" id="{C6F6A314-05E1-40F3-9F17-AB1A1E0969A3}"/>
              </a:ext>
            </a:extLst>
          </p:cNvPr>
          <p:cNvSpPr txBox="1">
            <a:spLocks noChangeArrowheads="1"/>
          </p:cNvSpPr>
          <p:nvPr/>
        </p:nvSpPr>
        <p:spPr bwMode="auto">
          <a:xfrm>
            <a:off x="2362200" y="3657600"/>
            <a:ext cx="184308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200" b="1">
                <a:latin typeface="Arial" panose="020B0604020202020204" pitchFamily="34" charset="0"/>
              </a:rPr>
              <a:t>Recall = </a:t>
            </a:r>
          </a:p>
        </p:txBody>
      </p:sp>
      <p:sp>
        <p:nvSpPr>
          <p:cNvPr id="4103" name="Text Box 7">
            <a:extLst>
              <a:ext uri="{FF2B5EF4-FFF2-40B4-BE49-F238E27FC236}">
                <a16:creationId xmlns:a16="http://schemas.microsoft.com/office/drawing/2014/main" id="{7C4C3E65-407D-4984-BCE2-AA87BDE461F1}"/>
              </a:ext>
            </a:extLst>
          </p:cNvPr>
          <p:cNvSpPr txBox="1">
            <a:spLocks noChangeArrowheads="1"/>
          </p:cNvSpPr>
          <p:nvPr/>
        </p:nvSpPr>
        <p:spPr bwMode="auto">
          <a:xfrm>
            <a:off x="4114800" y="2819400"/>
            <a:ext cx="5334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3200" b="1" dirty="0">
                <a:latin typeface="Arial" panose="020B0604020202020204" pitchFamily="34" charset="0"/>
              </a:rPr>
              <a:t>No. of relevant records retrieved</a:t>
            </a:r>
          </a:p>
          <a:p>
            <a:pPr>
              <a:lnSpc>
                <a:spcPct val="90000"/>
              </a:lnSpc>
            </a:pPr>
            <a:endParaRPr lang="en-US" altLang="en-US" sz="3200" b="1" dirty="0">
              <a:latin typeface="Arial" panose="020B0604020202020204" pitchFamily="34" charset="0"/>
            </a:endParaRPr>
          </a:p>
          <a:p>
            <a:pPr>
              <a:lnSpc>
                <a:spcPct val="90000"/>
              </a:lnSpc>
            </a:pPr>
            <a:r>
              <a:rPr lang="en-US" altLang="en-US" sz="3200" b="1" dirty="0">
                <a:latin typeface="Arial" panose="020B0604020202020204" pitchFamily="34" charset="0"/>
              </a:rPr>
              <a:t>Total no. of relevant records in the database</a:t>
            </a:r>
          </a:p>
        </p:txBody>
      </p:sp>
      <p:sp>
        <p:nvSpPr>
          <p:cNvPr id="4104" name="Line 8">
            <a:extLst>
              <a:ext uri="{FF2B5EF4-FFF2-40B4-BE49-F238E27FC236}">
                <a16:creationId xmlns:a16="http://schemas.microsoft.com/office/drawing/2014/main" id="{2528A395-E404-4DFA-AC29-CE9AC2B8EE79}"/>
              </a:ext>
            </a:extLst>
          </p:cNvPr>
          <p:cNvSpPr>
            <a:spLocks noChangeShapeType="1"/>
          </p:cNvSpPr>
          <p:nvPr/>
        </p:nvSpPr>
        <p:spPr bwMode="auto">
          <a:xfrm>
            <a:off x="4191000" y="3962400"/>
            <a:ext cx="5181600" cy="0"/>
          </a:xfrm>
          <a:prstGeom prst="line">
            <a:avLst/>
          </a:prstGeom>
          <a:noFill/>
          <a:ln w="762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5575510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578"/>
            <a:ext cx="8229600" cy="1143000"/>
          </a:xfrm>
        </p:spPr>
        <p:txBody>
          <a:bodyPr>
            <a:normAutofit/>
          </a:bodyPr>
          <a:lstStyle/>
          <a:p>
            <a:r>
              <a:rPr lang="en-US" sz="2400" dirty="0">
                <a:latin typeface="Times New Roman" pitchFamily="18" charset="0"/>
                <a:cs typeface="Times New Roman" pitchFamily="18" charset="0"/>
              </a:rPr>
              <a:t>Uses of the </a:t>
            </a:r>
            <a:r>
              <a:rPr lang="en-US" sz="2400" dirty="0" err="1">
                <a:latin typeface="Times New Roman" pitchFamily="18" charset="0"/>
                <a:cs typeface="Times New Roman" pitchFamily="18" charset="0"/>
              </a:rPr>
              <a:t>McNemar</a:t>
            </a:r>
            <a:r>
              <a:rPr lang="en-US" sz="2400" dirty="0">
                <a:latin typeface="Times New Roman" pitchFamily="18" charset="0"/>
                <a:cs typeface="Times New Roman" pitchFamily="18" charset="0"/>
              </a:rPr>
              <a:t> Test</a:t>
            </a:r>
          </a:p>
        </p:txBody>
      </p:sp>
      <p:sp>
        <p:nvSpPr>
          <p:cNvPr id="3" name="Content Placeholder 2"/>
          <p:cNvSpPr>
            <a:spLocks noGrp="1"/>
          </p:cNvSpPr>
          <p:nvPr>
            <p:ph idx="1"/>
          </p:nvPr>
        </p:nvSpPr>
        <p:spPr>
          <a:xfrm>
            <a:off x="1981200" y="1066800"/>
            <a:ext cx="8229600" cy="5029200"/>
          </a:xfrm>
        </p:spPr>
        <p:txBody>
          <a:bodyPr>
            <a:normAutofit/>
          </a:bodyPr>
          <a:lstStyle/>
          <a:p>
            <a:r>
              <a:rPr lang="en-US" sz="2400" dirty="0">
                <a:latin typeface="Times New Roman" pitchFamily="18" charset="0"/>
                <a:cs typeface="Times New Roman" pitchFamily="18" charset="0"/>
              </a:rPr>
              <a:t>The </a:t>
            </a:r>
            <a:r>
              <a:rPr lang="en-US" sz="2400" dirty="0" err="1">
                <a:latin typeface="Times New Roman" pitchFamily="18" charset="0"/>
                <a:cs typeface="Times New Roman" pitchFamily="18" charset="0"/>
              </a:rPr>
              <a:t>McNemar</a:t>
            </a:r>
            <a:r>
              <a:rPr lang="en-US" sz="2400" dirty="0">
                <a:latin typeface="Times New Roman" pitchFamily="18" charset="0"/>
                <a:cs typeface="Times New Roman" pitchFamily="18" charset="0"/>
              </a:rPr>
              <a:t> test is a nonparametric chi-square procedure that compares proportions obtained from a 2 x 2 contingency table where the row variable (A) is the DV and the column variable (B) is the IV. </a:t>
            </a:r>
          </a:p>
          <a:p>
            <a:r>
              <a:rPr lang="en-US" sz="2400" dirty="0">
                <a:latin typeface="Times New Roman" pitchFamily="18" charset="0"/>
                <a:cs typeface="Times New Roman" pitchFamily="18" charset="0"/>
              </a:rPr>
              <a:t>The test is used to determine if there is a statistically significant difference between the probability of a (0,1) pair and the probability of a (1,0) pair. </a:t>
            </a:r>
          </a:p>
          <a:p>
            <a:r>
              <a:rPr lang="en-US" sz="2400" dirty="0">
                <a:latin typeface="Times New Roman" pitchFamily="18" charset="0"/>
                <a:cs typeface="Times New Roman" pitchFamily="18" charset="0"/>
              </a:rPr>
              <a:t>Dichotomous variables are employed where data are coded as "1" for those participants that display the property defined by the variable in question and "0" for those who do not display that property. The test addresses two possible outcomes (presence/absence of a characteristic) on each measurement. </a:t>
            </a:r>
          </a:p>
        </p:txBody>
      </p:sp>
      <p:sp>
        <p:nvSpPr>
          <p:cNvPr id="4" name="Footer Placeholder 3"/>
          <p:cNvSpPr>
            <a:spLocks noGrp="1"/>
          </p:cNvSpPr>
          <p:nvPr>
            <p:ph type="ftr" sz="quarter" idx="11"/>
          </p:nvPr>
        </p:nvSpPr>
        <p:spPr>
          <a:xfrm>
            <a:off x="3124200" y="6356351"/>
            <a:ext cx="6096000" cy="365125"/>
          </a:xfrm>
        </p:spPr>
        <p:txBody>
          <a:bodyPr/>
          <a:lstStyle/>
          <a:p>
            <a:r>
              <a:rPr lang="en-US" dirty="0">
                <a:latin typeface="Times New Roman" pitchFamily="18" charset="0"/>
                <a:cs typeface="Times New Roman" pitchFamily="18" charset="0"/>
              </a:rPr>
              <a:t>Copyright 2013 by Alfred P. Rovai, Jason D. Baker, and Michael K. Ponton</a:t>
            </a:r>
          </a:p>
        </p:txBody>
      </p:sp>
    </p:spTree>
    <p:extLst>
      <p:ext uri="{BB962C8B-B14F-4D97-AF65-F5344CB8AC3E}">
        <p14:creationId xmlns:p14="http://schemas.microsoft.com/office/powerpoint/2010/main" val="5174029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578"/>
            <a:ext cx="8229600" cy="1143000"/>
          </a:xfrm>
        </p:spPr>
        <p:txBody>
          <a:bodyPr>
            <a:normAutofit/>
          </a:bodyPr>
          <a:lstStyle/>
          <a:p>
            <a:r>
              <a:rPr lang="en-US" sz="2400" dirty="0">
                <a:latin typeface="Times New Roman" pitchFamily="18" charset="0"/>
                <a:cs typeface="Times New Roman" pitchFamily="18" charset="0"/>
              </a:rPr>
              <a:t>Uses of the </a:t>
            </a:r>
            <a:r>
              <a:rPr lang="en-US" sz="2400" dirty="0" err="1">
                <a:latin typeface="Times New Roman" pitchFamily="18" charset="0"/>
                <a:cs typeface="Times New Roman" pitchFamily="18" charset="0"/>
              </a:rPr>
              <a:t>McNemar</a:t>
            </a:r>
            <a:r>
              <a:rPr lang="en-US" sz="2400" dirty="0">
                <a:latin typeface="Times New Roman" pitchFamily="18" charset="0"/>
                <a:cs typeface="Times New Roman" pitchFamily="18" charset="0"/>
              </a:rPr>
              <a:t> Test</a:t>
            </a:r>
          </a:p>
        </p:txBody>
      </p:sp>
      <p:sp>
        <p:nvSpPr>
          <p:cNvPr id="3" name="Content Placeholder 2"/>
          <p:cNvSpPr>
            <a:spLocks noGrp="1"/>
          </p:cNvSpPr>
          <p:nvPr>
            <p:ph idx="1"/>
          </p:nvPr>
        </p:nvSpPr>
        <p:spPr>
          <a:xfrm>
            <a:off x="1981200" y="1066800"/>
            <a:ext cx="8229600" cy="5029200"/>
          </a:xfrm>
        </p:spPr>
        <p:txBody>
          <a:bodyPr>
            <a:normAutofit/>
          </a:bodyPr>
          <a:lstStyle/>
          <a:p>
            <a:r>
              <a:rPr lang="en-US" sz="2400" dirty="0">
                <a:latin typeface="Times New Roman" pitchFamily="18" charset="0"/>
                <a:cs typeface="Times New Roman" pitchFamily="18" charset="0"/>
              </a:rPr>
              <a:t>The test is often used for the situation where one tests for the presence (1) or absence (0) of something and variable A is the state at the first observation (i.e., pretest) and variable B is the state at the second observation (i.e., posttest).</a:t>
            </a:r>
          </a:p>
          <a:p>
            <a:r>
              <a:rPr lang="en-US" sz="2400" dirty="0">
                <a:latin typeface="Times New Roman" pitchFamily="18" charset="0"/>
                <a:cs typeface="Times New Roman" pitchFamily="18" charset="0"/>
              </a:rPr>
              <a:t>Below is a diagram of the data structure:</a:t>
            </a:r>
          </a:p>
          <a:p>
            <a:pPr marL="0" indent="0" algn="ctr">
              <a:buNone/>
            </a:pP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124200" y="6356351"/>
            <a:ext cx="6096000" cy="365125"/>
          </a:xfrm>
        </p:spPr>
        <p:txBody>
          <a:bodyPr/>
          <a:lstStyle/>
          <a:p>
            <a:r>
              <a:rPr lang="en-US" dirty="0">
                <a:latin typeface="Times New Roman" pitchFamily="18" charset="0"/>
                <a:cs typeface="Times New Roman" pitchFamily="18" charset="0"/>
              </a:rPr>
              <a:t>Copyright 2013 by Alfred P. Rovai, Jason D. Baker, and Michael K. Ponton</a:t>
            </a:r>
          </a:p>
        </p:txBody>
      </p:sp>
      <p:graphicFrame>
        <p:nvGraphicFramePr>
          <p:cNvPr id="5" name="Table 4"/>
          <p:cNvGraphicFramePr>
            <a:graphicFrameLocks noGrp="1"/>
          </p:cNvGraphicFramePr>
          <p:nvPr>
            <p:extLst/>
          </p:nvPr>
        </p:nvGraphicFramePr>
        <p:xfrm>
          <a:off x="2895600" y="3505200"/>
          <a:ext cx="6096000" cy="18288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50520">
                <a:tc rowSpan="2" gridSpan="2">
                  <a:txBody>
                    <a:bodyPr/>
                    <a:lstStyle/>
                    <a:p>
                      <a:endParaRPr lang="en-US" dirty="0"/>
                    </a:p>
                  </a:txBody>
                  <a:tcPr/>
                </a:tc>
                <a:tc rowSpan="2" hMerge="1">
                  <a:txBody>
                    <a:bodyPr/>
                    <a:lstStyle/>
                    <a:p>
                      <a:endParaRPr lang="en-US" dirty="0"/>
                    </a:p>
                  </a:txBody>
                  <a:tcPr/>
                </a:tc>
                <a:tc gridSpan="2">
                  <a:txBody>
                    <a:bodyPr/>
                    <a:lstStyle/>
                    <a:p>
                      <a:pPr algn="ctr"/>
                      <a:r>
                        <a:rPr lang="en-US" dirty="0"/>
                        <a:t>B</a:t>
                      </a:r>
                    </a:p>
                  </a:txBody>
                  <a:tcPr/>
                </a:tc>
                <a:tc hMerge="1">
                  <a:txBody>
                    <a:bodyPr/>
                    <a:lstStyle/>
                    <a:p>
                      <a:endParaRPr lang="en-US" dirty="0"/>
                    </a:p>
                  </a:txBody>
                  <a:tcPr/>
                </a:tc>
                <a:tc rowSpan="2">
                  <a:txBody>
                    <a:bodyPr/>
                    <a:lstStyle/>
                    <a:p>
                      <a:pPr algn="ctr"/>
                      <a:r>
                        <a:rPr lang="en-US" dirty="0"/>
                        <a:t>Totals</a:t>
                      </a:r>
                    </a:p>
                  </a:txBody>
                  <a:tcPr anchor="ctr"/>
                </a:tc>
                <a:extLst>
                  <a:ext uri="{0D108BD9-81ED-4DB2-BD59-A6C34878D82A}">
                    <a16:rowId xmlns:a16="http://schemas.microsoft.com/office/drawing/2014/main" val="10000"/>
                  </a:ext>
                </a:extLst>
              </a:tr>
              <a:tr h="350520">
                <a:tc gridSpan="2" vMerge="1">
                  <a:txBody>
                    <a:bodyPr/>
                    <a:lstStyle/>
                    <a:p>
                      <a:endParaRPr lang="en-US"/>
                    </a:p>
                  </a:txBody>
                  <a:tcPr/>
                </a:tc>
                <a:tc hMerge="1" vMerge="1">
                  <a:txBody>
                    <a:bodyPr/>
                    <a:lstStyle/>
                    <a:p>
                      <a:endParaRPr lang="en-US" dirty="0"/>
                    </a:p>
                  </a:txBody>
                  <a:tcPr/>
                </a:tc>
                <a:tc>
                  <a:txBody>
                    <a:bodyPr/>
                    <a:lstStyle/>
                    <a:p>
                      <a:pPr algn="ctr"/>
                      <a:r>
                        <a:rPr lang="en-US" dirty="0">
                          <a:solidFill>
                            <a:srgbClr val="1E1C11"/>
                          </a:solidFill>
                        </a:rPr>
                        <a:t>0</a:t>
                      </a:r>
                    </a:p>
                  </a:txBody>
                  <a:tcPr/>
                </a:tc>
                <a:tc>
                  <a:txBody>
                    <a:bodyPr/>
                    <a:lstStyle/>
                    <a:p>
                      <a:pPr algn="ctr"/>
                      <a:r>
                        <a:rPr lang="en-US" dirty="0">
                          <a:solidFill>
                            <a:srgbClr val="1E1C11"/>
                          </a:solidFill>
                        </a:rPr>
                        <a:t>1</a:t>
                      </a:r>
                    </a:p>
                  </a:txBody>
                  <a:tcPr/>
                </a:tc>
                <a:tc vMerge="1">
                  <a:txBody>
                    <a:bodyPr/>
                    <a:lstStyle/>
                    <a:p>
                      <a:pPr algn="ctr"/>
                      <a:endParaRPr lang="en-US" dirty="0">
                        <a:solidFill>
                          <a:srgbClr val="1E1C11"/>
                        </a:solidFill>
                      </a:endParaRPr>
                    </a:p>
                  </a:txBody>
                  <a:tcPr/>
                </a:tc>
                <a:extLst>
                  <a:ext uri="{0D108BD9-81ED-4DB2-BD59-A6C34878D82A}">
                    <a16:rowId xmlns:a16="http://schemas.microsoft.com/office/drawing/2014/main" val="10001"/>
                  </a:ext>
                </a:extLst>
              </a:tr>
              <a:tr h="350520">
                <a:tc rowSpan="2">
                  <a:txBody>
                    <a:bodyPr/>
                    <a:lstStyle/>
                    <a:p>
                      <a:pPr algn="ctr"/>
                      <a:r>
                        <a:rPr lang="en-US" dirty="0">
                          <a:solidFill>
                            <a:schemeClr val="bg2">
                              <a:lumMod val="10000"/>
                            </a:schemeClr>
                          </a:solidFill>
                        </a:rPr>
                        <a:t>A</a:t>
                      </a:r>
                    </a:p>
                  </a:txBody>
                  <a:tcPr anchor="ctr"/>
                </a:tc>
                <a:tc>
                  <a:txBody>
                    <a:bodyPr/>
                    <a:lstStyle/>
                    <a:p>
                      <a:pPr algn="ctr"/>
                      <a:r>
                        <a:rPr lang="en-US" dirty="0">
                          <a:solidFill>
                            <a:schemeClr val="bg2">
                              <a:lumMod val="10000"/>
                            </a:schemeClr>
                          </a:solidFill>
                        </a:rPr>
                        <a:t>0</a:t>
                      </a:r>
                    </a:p>
                  </a:txBody>
                  <a:tcPr/>
                </a:tc>
                <a:tc>
                  <a:txBody>
                    <a:bodyPr/>
                    <a:lstStyle/>
                    <a:p>
                      <a:pPr algn="ctr"/>
                      <a:r>
                        <a:rPr lang="en-US" dirty="0">
                          <a:solidFill>
                            <a:srgbClr val="1E1C11"/>
                          </a:solidFill>
                        </a:rPr>
                        <a:t>d</a:t>
                      </a:r>
                    </a:p>
                  </a:txBody>
                  <a:tcPr/>
                </a:tc>
                <a:tc>
                  <a:txBody>
                    <a:bodyPr/>
                    <a:lstStyle/>
                    <a:p>
                      <a:pPr algn="ctr"/>
                      <a:r>
                        <a:rPr lang="en-US" dirty="0">
                          <a:solidFill>
                            <a:srgbClr val="1E1C11"/>
                          </a:solidFill>
                        </a:rPr>
                        <a:t>c</a:t>
                      </a:r>
                    </a:p>
                  </a:txBody>
                  <a:tcPr/>
                </a:tc>
                <a:tc>
                  <a:txBody>
                    <a:bodyPr/>
                    <a:lstStyle/>
                    <a:p>
                      <a:pPr algn="ctr"/>
                      <a:r>
                        <a:rPr lang="en-US" dirty="0">
                          <a:solidFill>
                            <a:srgbClr val="1E1C11"/>
                          </a:solidFill>
                        </a:rPr>
                        <a:t>c + d</a:t>
                      </a:r>
                    </a:p>
                  </a:txBody>
                  <a:tcPr/>
                </a:tc>
                <a:extLst>
                  <a:ext uri="{0D108BD9-81ED-4DB2-BD59-A6C34878D82A}">
                    <a16:rowId xmlns:a16="http://schemas.microsoft.com/office/drawing/2014/main" val="10002"/>
                  </a:ext>
                </a:extLst>
              </a:tr>
              <a:tr h="350520">
                <a:tc vMerge="1">
                  <a:txBody>
                    <a:bodyPr/>
                    <a:lstStyle/>
                    <a:p>
                      <a:endParaRPr lang="en-US" dirty="0"/>
                    </a:p>
                  </a:txBody>
                  <a:tcPr/>
                </a:tc>
                <a:tc>
                  <a:txBody>
                    <a:bodyPr/>
                    <a:lstStyle/>
                    <a:p>
                      <a:pPr algn="ctr"/>
                      <a:r>
                        <a:rPr lang="en-US" dirty="0">
                          <a:solidFill>
                            <a:schemeClr val="bg2">
                              <a:lumMod val="10000"/>
                            </a:schemeClr>
                          </a:solidFill>
                        </a:rPr>
                        <a:t>1</a:t>
                      </a:r>
                    </a:p>
                  </a:txBody>
                  <a:tcPr/>
                </a:tc>
                <a:tc>
                  <a:txBody>
                    <a:bodyPr/>
                    <a:lstStyle/>
                    <a:p>
                      <a:pPr algn="ctr"/>
                      <a:r>
                        <a:rPr lang="en-US" dirty="0">
                          <a:solidFill>
                            <a:srgbClr val="1E1C11"/>
                          </a:solidFill>
                        </a:rPr>
                        <a:t>b</a:t>
                      </a:r>
                    </a:p>
                  </a:txBody>
                  <a:tcPr/>
                </a:tc>
                <a:tc>
                  <a:txBody>
                    <a:bodyPr/>
                    <a:lstStyle/>
                    <a:p>
                      <a:pPr algn="ctr"/>
                      <a:r>
                        <a:rPr lang="en-US" dirty="0">
                          <a:solidFill>
                            <a:srgbClr val="1E1C11"/>
                          </a:solidFill>
                        </a:rPr>
                        <a:t>a</a:t>
                      </a:r>
                    </a:p>
                  </a:txBody>
                  <a:tcPr/>
                </a:tc>
                <a:tc>
                  <a:txBody>
                    <a:bodyPr/>
                    <a:lstStyle/>
                    <a:p>
                      <a:pPr algn="ctr"/>
                      <a:r>
                        <a:rPr lang="en-US" dirty="0">
                          <a:solidFill>
                            <a:srgbClr val="1E1C11"/>
                          </a:solidFill>
                        </a:rPr>
                        <a:t>a + b</a:t>
                      </a:r>
                    </a:p>
                  </a:txBody>
                  <a:tcPr/>
                </a:tc>
                <a:extLst>
                  <a:ext uri="{0D108BD9-81ED-4DB2-BD59-A6C34878D82A}">
                    <a16:rowId xmlns:a16="http://schemas.microsoft.com/office/drawing/2014/main" val="10003"/>
                  </a:ext>
                </a:extLst>
              </a:tr>
              <a:tr h="350520">
                <a:tc gridSpan="2">
                  <a:txBody>
                    <a:bodyPr/>
                    <a:lstStyle/>
                    <a:p>
                      <a:pPr algn="ctr"/>
                      <a:r>
                        <a:rPr lang="en-US" dirty="0">
                          <a:solidFill>
                            <a:schemeClr val="bg2">
                              <a:lumMod val="10000"/>
                            </a:schemeClr>
                          </a:solidFill>
                        </a:rPr>
                        <a:t>Totals</a:t>
                      </a:r>
                    </a:p>
                  </a:txBody>
                  <a:tcPr/>
                </a:tc>
                <a:tc hMerge="1">
                  <a:txBody>
                    <a:bodyPr/>
                    <a:lstStyle/>
                    <a:p>
                      <a:endParaRPr lang="en-US" dirty="0"/>
                    </a:p>
                  </a:txBody>
                  <a:tcPr/>
                </a:tc>
                <a:tc>
                  <a:txBody>
                    <a:bodyPr/>
                    <a:lstStyle/>
                    <a:p>
                      <a:pPr algn="ctr"/>
                      <a:r>
                        <a:rPr lang="en-US" dirty="0">
                          <a:solidFill>
                            <a:srgbClr val="1E1C11"/>
                          </a:solidFill>
                        </a:rPr>
                        <a:t>b + d</a:t>
                      </a:r>
                    </a:p>
                  </a:txBody>
                  <a:tcPr/>
                </a:tc>
                <a:tc>
                  <a:txBody>
                    <a:bodyPr/>
                    <a:lstStyle/>
                    <a:p>
                      <a:pPr algn="ctr"/>
                      <a:r>
                        <a:rPr lang="en-US" dirty="0">
                          <a:solidFill>
                            <a:srgbClr val="1E1C11"/>
                          </a:solidFill>
                        </a:rPr>
                        <a:t>a + c</a:t>
                      </a:r>
                    </a:p>
                  </a:txBody>
                  <a:tcPr/>
                </a:tc>
                <a:tc>
                  <a:txBody>
                    <a:bodyPr/>
                    <a:lstStyle/>
                    <a:p>
                      <a:pPr algn="ctr"/>
                      <a:r>
                        <a:rPr lang="en-US" i="1" dirty="0">
                          <a:solidFill>
                            <a:srgbClr val="1E1C11"/>
                          </a:solidFill>
                        </a:rPr>
                        <a:t>N</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268036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A44C9-E364-466E-8C4B-75E5EF2211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B534B35-0CDF-48E9-A42F-E9995158304E}"/>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D2A5180-FA03-4449-9D97-02094A29347C}"/>
              </a:ext>
            </a:extLst>
          </p:cNvPr>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52</a:t>
            </a:fld>
            <a:endParaRPr lang="en-US">
              <a:solidFill>
                <a:prstClr val="black">
                  <a:tint val="75000"/>
                </a:prstClr>
              </a:solidFill>
              <a:latin typeface="Calibri"/>
            </a:endParaRPr>
          </a:p>
        </p:txBody>
      </p:sp>
      <p:sp>
        <p:nvSpPr>
          <p:cNvPr id="5" name="Rectangle 4">
            <a:extLst>
              <a:ext uri="{FF2B5EF4-FFF2-40B4-BE49-F238E27FC236}">
                <a16:creationId xmlns:a16="http://schemas.microsoft.com/office/drawing/2014/main" id="{30BAD5A8-896B-4ED3-82F0-0BCA1D09854C}"/>
              </a:ext>
            </a:extLst>
          </p:cNvPr>
          <p:cNvSpPr/>
          <p:nvPr/>
        </p:nvSpPr>
        <p:spPr>
          <a:xfrm>
            <a:off x="3048000" y="2274838"/>
            <a:ext cx="6096000" cy="2308324"/>
          </a:xfrm>
          <a:prstGeom prst="rect">
            <a:avLst/>
          </a:prstGeom>
        </p:spPr>
        <p:txBody>
          <a:bodyPr>
            <a:spAutoFit/>
          </a:bodyPr>
          <a:lstStyle/>
          <a:p>
            <a:pPr>
              <a:buFontTx/>
              <a:buChar char="•"/>
            </a:pPr>
            <a:r>
              <a:rPr lang="en-US" altLang="en-US" dirty="0">
                <a:solidFill>
                  <a:srgbClr val="0000FF"/>
                </a:solidFill>
                <a:latin typeface="Abadi MT Condensed Light" pitchFamily="34" charset="0"/>
              </a:rPr>
              <a:t>This statistics is distributed</a:t>
            </a:r>
            <a:r>
              <a:rPr lang="en-US" altLang="en-US" dirty="0">
                <a:solidFill>
                  <a:srgbClr val="000066"/>
                </a:solidFill>
                <a:latin typeface="Abadi MT Condensed Light" pitchFamily="34" charset="0"/>
              </a:rPr>
              <a:t> (approximately) as         with 1 degree </a:t>
            </a:r>
          </a:p>
          <a:p>
            <a:r>
              <a:rPr lang="en-US" altLang="en-US" dirty="0">
                <a:solidFill>
                  <a:srgbClr val="000066"/>
                </a:solidFill>
                <a:latin typeface="Abadi MT Condensed Light" pitchFamily="34" charset="0"/>
              </a:rPr>
              <a:t>   of freedom. (with a continuity correction since the statistics is discrete) </a:t>
            </a:r>
          </a:p>
          <a:p>
            <a:pPr>
              <a:buFontTx/>
              <a:buChar char="•"/>
            </a:pPr>
            <a:endParaRPr lang="en-US" altLang="en-US" dirty="0">
              <a:solidFill>
                <a:srgbClr val="000066"/>
              </a:solidFill>
              <a:latin typeface="Abadi MT Condensed Light" pitchFamily="34" charset="0"/>
            </a:endParaRPr>
          </a:p>
          <a:p>
            <a:pPr>
              <a:buFontTx/>
              <a:buChar char="•"/>
            </a:pPr>
            <a:r>
              <a:rPr lang="en-US" altLang="en-US" dirty="0">
                <a:solidFill>
                  <a:srgbClr val="000066"/>
                </a:solidFill>
                <a:latin typeface="Abadi MT Condensed Light" pitchFamily="34" charset="0"/>
              </a:rPr>
              <a:t> </a:t>
            </a:r>
            <a:r>
              <a:rPr lang="en-US" altLang="en-US" dirty="0">
                <a:solidFill>
                  <a:srgbClr val="0000FF"/>
                </a:solidFill>
                <a:latin typeface="Abadi MT Condensed Light" pitchFamily="34" charset="0"/>
              </a:rPr>
              <a:t>Example:</a:t>
            </a:r>
            <a:r>
              <a:rPr lang="en-US" altLang="en-US" dirty="0">
                <a:solidFill>
                  <a:srgbClr val="000066"/>
                </a:solidFill>
                <a:latin typeface="Abadi MT Condensed Light" pitchFamily="34" charset="0"/>
              </a:rPr>
              <a:t> Since                            we reject the hypothesis with </a:t>
            </a:r>
          </a:p>
          <a:p>
            <a:r>
              <a:rPr lang="en-US" altLang="en-US" dirty="0">
                <a:solidFill>
                  <a:srgbClr val="000066"/>
                </a:solidFill>
                <a:latin typeface="Abadi MT Condensed Light" pitchFamily="34" charset="0"/>
              </a:rPr>
              <a:t>   95%  confidence if the above ratio is greater the 3.841</a:t>
            </a:r>
          </a:p>
        </p:txBody>
      </p:sp>
    </p:spTree>
    <p:extLst>
      <p:ext uri="{BB962C8B-B14F-4D97-AF65-F5344CB8AC3E}">
        <p14:creationId xmlns:p14="http://schemas.microsoft.com/office/powerpoint/2010/main" val="2633595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5" name="Rectangle 7">
            <a:extLst>
              <a:ext uri="{FF2B5EF4-FFF2-40B4-BE49-F238E27FC236}">
                <a16:creationId xmlns:a16="http://schemas.microsoft.com/office/drawing/2014/main" id="{296AD881-D8F9-4593-8B45-E1AA49D762FC}"/>
              </a:ext>
            </a:extLst>
          </p:cNvPr>
          <p:cNvSpPr>
            <a:spLocks noChangeArrowheads="1"/>
          </p:cNvSpPr>
          <p:nvPr/>
        </p:nvSpPr>
        <p:spPr bwMode="auto">
          <a:xfrm>
            <a:off x="2209800" y="2514600"/>
            <a:ext cx="7543800" cy="3048000"/>
          </a:xfrm>
          <a:prstGeom prst="rect">
            <a:avLst/>
          </a:prstGeom>
          <a:solidFill>
            <a:schemeClr val="bg2"/>
          </a:solidFill>
          <a:ln w="38100">
            <a:solidFill>
              <a:srgbClr val="8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8290" name="Rectangle 2">
            <a:extLst>
              <a:ext uri="{FF2B5EF4-FFF2-40B4-BE49-F238E27FC236}">
                <a16:creationId xmlns:a16="http://schemas.microsoft.com/office/drawing/2014/main" id="{8EB2EF5E-253F-4F3A-B3D3-3DB8316F7714}"/>
              </a:ext>
            </a:extLst>
          </p:cNvPr>
          <p:cNvSpPr>
            <a:spLocks noGrp="1" noChangeArrowheads="1"/>
          </p:cNvSpPr>
          <p:nvPr>
            <p:ph type="title"/>
          </p:nvPr>
        </p:nvSpPr>
        <p:spPr>
          <a:xfrm>
            <a:off x="2438400" y="762000"/>
            <a:ext cx="7391400" cy="1600200"/>
          </a:xfrm>
        </p:spPr>
        <p:txBody>
          <a:bodyPr/>
          <a:lstStyle/>
          <a:p>
            <a:pPr algn="l"/>
            <a:r>
              <a:rPr lang="en-US" altLang="en-US" b="1">
                <a:latin typeface="Arial" panose="020B0604020202020204" pitchFamily="34" charset="0"/>
              </a:rPr>
              <a:t>Precision</a:t>
            </a:r>
          </a:p>
        </p:txBody>
      </p:sp>
      <p:sp>
        <p:nvSpPr>
          <p:cNvPr id="268291" name="Line 3">
            <a:extLst>
              <a:ext uri="{FF2B5EF4-FFF2-40B4-BE49-F238E27FC236}">
                <a16:creationId xmlns:a16="http://schemas.microsoft.com/office/drawing/2014/main" id="{525B5A2B-DA58-4B53-9D34-0F4A019F1636}"/>
              </a:ext>
            </a:extLst>
          </p:cNvPr>
          <p:cNvSpPr>
            <a:spLocks noChangeShapeType="1"/>
          </p:cNvSpPr>
          <p:nvPr/>
        </p:nvSpPr>
        <p:spPr bwMode="auto">
          <a:xfrm>
            <a:off x="2438400" y="1981200"/>
            <a:ext cx="67056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8292" name="Text Box 4">
            <a:extLst>
              <a:ext uri="{FF2B5EF4-FFF2-40B4-BE49-F238E27FC236}">
                <a16:creationId xmlns:a16="http://schemas.microsoft.com/office/drawing/2014/main" id="{6F683C28-4286-4D2F-AD20-34E043E37C90}"/>
              </a:ext>
            </a:extLst>
          </p:cNvPr>
          <p:cNvSpPr txBox="1">
            <a:spLocks noChangeArrowheads="1"/>
          </p:cNvSpPr>
          <p:nvPr/>
        </p:nvSpPr>
        <p:spPr bwMode="auto">
          <a:xfrm>
            <a:off x="2286000" y="3657601"/>
            <a:ext cx="25146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000" b="1">
                <a:latin typeface="Arial" panose="020B0604020202020204" pitchFamily="34" charset="0"/>
              </a:rPr>
              <a:t>Precision = </a:t>
            </a:r>
          </a:p>
        </p:txBody>
      </p:sp>
      <p:sp>
        <p:nvSpPr>
          <p:cNvPr id="268293" name="Text Box 5">
            <a:extLst>
              <a:ext uri="{FF2B5EF4-FFF2-40B4-BE49-F238E27FC236}">
                <a16:creationId xmlns:a16="http://schemas.microsoft.com/office/drawing/2014/main" id="{4196194D-58ED-4C84-97E1-E7E6D5C229C2}"/>
              </a:ext>
            </a:extLst>
          </p:cNvPr>
          <p:cNvSpPr txBox="1">
            <a:spLocks noChangeArrowheads="1"/>
          </p:cNvSpPr>
          <p:nvPr/>
        </p:nvSpPr>
        <p:spPr bwMode="auto">
          <a:xfrm>
            <a:off x="4572000" y="2895601"/>
            <a:ext cx="53340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pPr>
            <a:r>
              <a:rPr lang="en-US" altLang="en-US" sz="3000" b="1" dirty="0">
                <a:latin typeface="Arial" panose="020B0604020202020204" pitchFamily="34" charset="0"/>
              </a:rPr>
              <a:t>No. of relevant records retrieved</a:t>
            </a:r>
          </a:p>
          <a:p>
            <a:pPr>
              <a:lnSpc>
                <a:spcPct val="90000"/>
              </a:lnSpc>
            </a:pPr>
            <a:endParaRPr lang="en-US" altLang="en-US" sz="3000" b="1" dirty="0">
              <a:latin typeface="Arial" panose="020B0604020202020204" pitchFamily="34" charset="0"/>
            </a:endParaRPr>
          </a:p>
          <a:p>
            <a:pPr>
              <a:lnSpc>
                <a:spcPct val="90000"/>
              </a:lnSpc>
            </a:pPr>
            <a:r>
              <a:rPr lang="en-US" altLang="en-US" sz="3000" b="1" dirty="0">
                <a:latin typeface="Arial" panose="020B0604020202020204" pitchFamily="34" charset="0"/>
              </a:rPr>
              <a:t>Total no. of records retrieved from the database</a:t>
            </a:r>
          </a:p>
        </p:txBody>
      </p:sp>
      <p:sp>
        <p:nvSpPr>
          <p:cNvPr id="268294" name="Line 6">
            <a:extLst>
              <a:ext uri="{FF2B5EF4-FFF2-40B4-BE49-F238E27FC236}">
                <a16:creationId xmlns:a16="http://schemas.microsoft.com/office/drawing/2014/main" id="{E74A1FF8-269E-43CC-8C19-B12F504BD440}"/>
              </a:ext>
            </a:extLst>
          </p:cNvPr>
          <p:cNvSpPr>
            <a:spLocks noChangeShapeType="1"/>
          </p:cNvSpPr>
          <p:nvPr/>
        </p:nvSpPr>
        <p:spPr bwMode="auto">
          <a:xfrm>
            <a:off x="4572000" y="3962400"/>
            <a:ext cx="5029200" cy="0"/>
          </a:xfrm>
          <a:prstGeom prst="line">
            <a:avLst/>
          </a:prstGeom>
          <a:noFill/>
          <a:ln w="762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3092510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6" name="Rectangle 6">
            <a:extLst>
              <a:ext uri="{FF2B5EF4-FFF2-40B4-BE49-F238E27FC236}">
                <a16:creationId xmlns:a16="http://schemas.microsoft.com/office/drawing/2014/main" id="{39970EEC-4A58-4BD6-AE7C-48405023C827}"/>
              </a:ext>
            </a:extLst>
          </p:cNvPr>
          <p:cNvSpPr>
            <a:spLocks noChangeArrowheads="1"/>
          </p:cNvSpPr>
          <p:nvPr/>
        </p:nvSpPr>
        <p:spPr bwMode="auto">
          <a:xfrm>
            <a:off x="2362200" y="2667000"/>
            <a:ext cx="6934200" cy="2057400"/>
          </a:xfrm>
          <a:prstGeom prst="rect">
            <a:avLst/>
          </a:prstGeom>
          <a:solidFill>
            <a:schemeClr val="bg2"/>
          </a:solidFill>
          <a:ln w="38100">
            <a:solidFill>
              <a:srgbClr val="800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42" name="Rectangle 2">
            <a:extLst>
              <a:ext uri="{FF2B5EF4-FFF2-40B4-BE49-F238E27FC236}">
                <a16:creationId xmlns:a16="http://schemas.microsoft.com/office/drawing/2014/main" id="{7FA30ADB-8C35-4F89-A453-FE7009E217F1}"/>
              </a:ext>
            </a:extLst>
          </p:cNvPr>
          <p:cNvSpPr>
            <a:spLocks noGrp="1" noChangeArrowheads="1"/>
          </p:cNvSpPr>
          <p:nvPr>
            <p:ph type="title"/>
          </p:nvPr>
        </p:nvSpPr>
        <p:spPr>
          <a:xfrm>
            <a:off x="2438400" y="762000"/>
            <a:ext cx="7391400" cy="1600200"/>
          </a:xfrm>
        </p:spPr>
        <p:txBody>
          <a:bodyPr/>
          <a:lstStyle/>
          <a:p>
            <a:pPr algn="l"/>
            <a:r>
              <a:rPr lang="en-US" altLang="en-US" b="1">
                <a:latin typeface="Arial" panose="020B0604020202020204" pitchFamily="34" charset="0"/>
              </a:rPr>
              <a:t>Precision vs. Recall</a:t>
            </a:r>
          </a:p>
        </p:txBody>
      </p:sp>
      <p:sp>
        <p:nvSpPr>
          <p:cNvPr id="266243" name="Line 3">
            <a:extLst>
              <a:ext uri="{FF2B5EF4-FFF2-40B4-BE49-F238E27FC236}">
                <a16:creationId xmlns:a16="http://schemas.microsoft.com/office/drawing/2014/main" id="{30D0023E-797E-4D0C-B49C-248266CE66F8}"/>
              </a:ext>
            </a:extLst>
          </p:cNvPr>
          <p:cNvSpPr>
            <a:spLocks noChangeShapeType="1"/>
          </p:cNvSpPr>
          <p:nvPr/>
        </p:nvSpPr>
        <p:spPr bwMode="auto">
          <a:xfrm>
            <a:off x="2438400" y="1981200"/>
            <a:ext cx="6705600"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244" name="Text Box 4">
            <a:extLst>
              <a:ext uri="{FF2B5EF4-FFF2-40B4-BE49-F238E27FC236}">
                <a16:creationId xmlns:a16="http://schemas.microsoft.com/office/drawing/2014/main" id="{82B250E9-2D95-4920-B473-FA5214F7EFF3}"/>
              </a:ext>
            </a:extLst>
          </p:cNvPr>
          <p:cNvSpPr txBox="1">
            <a:spLocks noChangeArrowheads="1"/>
          </p:cNvSpPr>
          <p:nvPr/>
        </p:nvSpPr>
        <p:spPr bwMode="auto">
          <a:xfrm>
            <a:off x="2498726" y="2097088"/>
            <a:ext cx="27366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olidFill>
                  <a:schemeClr val="accent2"/>
                </a:solidFill>
                <a:latin typeface="Arial" panose="020B0604020202020204" pitchFamily="34" charset="0"/>
              </a:rPr>
              <a:t>An inverse relationship</a:t>
            </a:r>
          </a:p>
        </p:txBody>
      </p:sp>
      <p:sp>
        <p:nvSpPr>
          <p:cNvPr id="266245" name="Text Box 5">
            <a:extLst>
              <a:ext uri="{FF2B5EF4-FFF2-40B4-BE49-F238E27FC236}">
                <a16:creationId xmlns:a16="http://schemas.microsoft.com/office/drawing/2014/main" id="{7FEE5CEC-976D-4EAF-9D72-98E43C98C60F}"/>
              </a:ext>
            </a:extLst>
          </p:cNvPr>
          <p:cNvSpPr txBox="1">
            <a:spLocks noChangeArrowheads="1"/>
          </p:cNvSpPr>
          <p:nvPr/>
        </p:nvSpPr>
        <p:spPr bwMode="auto">
          <a:xfrm>
            <a:off x="2498726" y="2784475"/>
            <a:ext cx="6721475" cy="29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600" b="1">
                <a:latin typeface="Arial" panose="020B0604020202020204" pitchFamily="34" charset="0"/>
              </a:rPr>
              <a:t>As the level of recall rises the level of precision generally declines and vice versa.</a:t>
            </a:r>
          </a:p>
          <a:p>
            <a:endParaRPr lang="en-US" altLang="en-US" sz="3600" b="1">
              <a:latin typeface="Arial" panose="020B0604020202020204" pitchFamily="34" charset="0"/>
            </a:endParaRPr>
          </a:p>
          <a:p>
            <a:pPr algn="r"/>
            <a:r>
              <a:rPr lang="en-US" altLang="en-US" sz="2200" b="1">
                <a:latin typeface="Arial" panose="020B0604020202020204" pitchFamily="34" charset="0"/>
              </a:rPr>
              <a:t>The Cranfield experiments (1957 &amp; 1962)</a:t>
            </a:r>
          </a:p>
          <a:p>
            <a:pPr algn="r"/>
            <a:r>
              <a:rPr lang="en-US" altLang="en-US" sz="2200" b="1">
                <a:latin typeface="Arial" panose="020B0604020202020204" pitchFamily="34" charset="0"/>
              </a:rPr>
              <a:t>Cyril Cleverdon, p.i.</a:t>
            </a:r>
          </a:p>
        </p:txBody>
      </p:sp>
    </p:spTree>
    <p:extLst>
      <p:ext uri="{BB962C8B-B14F-4D97-AF65-F5344CB8AC3E}">
        <p14:creationId xmlns:p14="http://schemas.microsoft.com/office/powerpoint/2010/main" val="1646147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CBB3E-36F6-4EE4-A6F9-A4307384D54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D7D513F-D9FD-4E89-9C40-32463A114C7D}"/>
              </a:ext>
            </a:extLst>
          </p:cNvPr>
          <p:cNvSpPr>
            <a:spLocks noGrp="1"/>
          </p:cNvSpPr>
          <p:nvPr>
            <p:ph idx="1"/>
          </p:nvPr>
        </p:nvSpPr>
        <p:spPr/>
        <p:txBody>
          <a:bodyPr/>
          <a:lstStyle/>
          <a:p>
            <a:r>
              <a:rPr lang="en-US" b="1" dirty="0"/>
              <a:t>PRECISION</a:t>
            </a:r>
            <a:r>
              <a:rPr lang="en-US" dirty="0"/>
              <a:t>: ratio of the number of relevant records retrieved to the total number of irrelevant and relevant records retrieved.</a:t>
            </a:r>
          </a:p>
          <a:p>
            <a:endParaRPr lang="en-US" dirty="0"/>
          </a:p>
          <a:p>
            <a:r>
              <a:rPr lang="en-US" b="1" dirty="0"/>
              <a:t>RECALL</a:t>
            </a:r>
            <a:r>
              <a:rPr lang="en-US" dirty="0"/>
              <a:t>: ratio of the number of relevant records retrieved to the total number of relevant records in the database. </a:t>
            </a:r>
          </a:p>
          <a:p>
            <a:endParaRPr lang="en-US" dirty="0"/>
          </a:p>
          <a:p>
            <a:endParaRPr lang="en-US" dirty="0"/>
          </a:p>
        </p:txBody>
      </p:sp>
    </p:spTree>
    <p:extLst>
      <p:ext uri="{BB962C8B-B14F-4D97-AF65-F5344CB8AC3E}">
        <p14:creationId xmlns:p14="http://schemas.microsoft.com/office/powerpoint/2010/main" val="2204327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descr="latex-image-1.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0726" y="4716826"/>
            <a:ext cx="2908300" cy="774700"/>
          </a:xfrm>
          <a:prstGeom prst="rect">
            <a:avLst/>
          </a:prstGeom>
        </p:spPr>
      </p:pic>
      <p:pic>
        <p:nvPicPr>
          <p:cNvPr id="34" name="Picture 33"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98704" y="4716826"/>
            <a:ext cx="3403600" cy="774700"/>
          </a:xfrm>
          <a:prstGeom prst="rect">
            <a:avLst/>
          </a:prstGeom>
        </p:spPr>
      </p:pic>
      <p:sp>
        <p:nvSpPr>
          <p:cNvPr id="2" name="Title 1"/>
          <p:cNvSpPr>
            <a:spLocks noGrp="1"/>
          </p:cNvSpPr>
          <p:nvPr>
            <p:ph type="title"/>
          </p:nvPr>
        </p:nvSpPr>
        <p:spPr>
          <a:xfrm>
            <a:off x="910080" y="119367"/>
            <a:ext cx="10515600" cy="1325563"/>
          </a:xfrm>
        </p:spPr>
        <p:txBody>
          <a:bodyPr/>
          <a:lstStyle/>
          <a:p>
            <a:r>
              <a:rPr lang="en-US" dirty="0"/>
              <a:t>Confusion Matrix</a:t>
            </a:r>
          </a:p>
        </p:txBody>
      </p:sp>
      <p:sp>
        <p:nvSpPr>
          <p:cNvPr id="25" name="Content Placeholder 24"/>
          <p:cNvSpPr>
            <a:spLocks noGrp="1"/>
          </p:cNvSpPr>
          <p:nvPr>
            <p:ph idx="1"/>
          </p:nvPr>
        </p:nvSpPr>
        <p:spPr>
          <a:xfrm>
            <a:off x="1981200" y="1082262"/>
            <a:ext cx="8599943" cy="5043902"/>
          </a:xfrm>
        </p:spPr>
        <p:txBody>
          <a:bodyPr>
            <a:normAutofit/>
          </a:bodyPr>
          <a:lstStyle/>
          <a:p>
            <a:r>
              <a:rPr lang="en-US" sz="2400" dirty="0"/>
              <a:t>Given a dataset of </a:t>
            </a:r>
            <a:r>
              <a:rPr lang="en-US" sz="2400" dirty="0">
                <a:latin typeface="cmmi10"/>
                <a:cs typeface="cmmi10"/>
              </a:rPr>
              <a:t>P</a:t>
            </a:r>
            <a:r>
              <a:rPr lang="en-US" sz="2400" dirty="0"/>
              <a:t> positive instances and </a:t>
            </a:r>
            <a:r>
              <a:rPr lang="en-US" sz="2400" dirty="0">
                <a:latin typeface="cmmi10"/>
                <a:cs typeface="cmmi10"/>
              </a:rPr>
              <a:t>N</a:t>
            </a:r>
            <a:r>
              <a:rPr lang="en-US" sz="2400" dirty="0"/>
              <a:t> negative instances:</a:t>
            </a:r>
          </a:p>
          <a:p>
            <a:endParaRPr lang="en-US" sz="2400" dirty="0"/>
          </a:p>
          <a:p>
            <a:endParaRPr lang="en-US" sz="2400" dirty="0"/>
          </a:p>
          <a:p>
            <a:endParaRPr lang="en-US" sz="2400" dirty="0"/>
          </a:p>
          <a:p>
            <a:endParaRPr lang="en-US" sz="2400" dirty="0"/>
          </a:p>
          <a:p>
            <a:pPr marL="0" indent="0">
              <a:buNone/>
            </a:pPr>
            <a:endParaRPr lang="en-US" sz="2400" dirty="0"/>
          </a:p>
          <a:p>
            <a:pPr marL="0" indent="0">
              <a:buNone/>
            </a:pPr>
            <a:endParaRPr lang="en-US" sz="1000" dirty="0"/>
          </a:p>
          <a:p>
            <a:r>
              <a:rPr lang="en-US" sz="2400" dirty="0"/>
              <a:t>Imagine using classifier to identify positive cases (i.e., for information retrieval)</a:t>
            </a:r>
          </a:p>
        </p:txBody>
      </p:sp>
      <p:grpSp>
        <p:nvGrpSpPr>
          <p:cNvPr id="24" name="Group 23"/>
          <p:cNvGrpSpPr/>
          <p:nvPr/>
        </p:nvGrpSpPr>
        <p:grpSpPr>
          <a:xfrm>
            <a:off x="2835364" y="1528201"/>
            <a:ext cx="3067656" cy="2235613"/>
            <a:chOff x="457200" y="1279905"/>
            <a:chExt cx="3067656" cy="2235613"/>
          </a:xfrm>
        </p:grpSpPr>
        <p:cxnSp>
          <p:nvCxnSpPr>
            <p:cNvPr id="7" name="Straight Connector 6"/>
            <p:cNvCxnSpPr/>
            <p:nvPr/>
          </p:nvCxnSpPr>
          <p:spPr>
            <a:xfrm>
              <a:off x="963948" y="2053093"/>
              <a:ext cx="23840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963948" y="3307805"/>
              <a:ext cx="2384089"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527024" y="1741570"/>
              <a:ext cx="0" cy="1566235"/>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3348037" y="1741570"/>
              <a:ext cx="0" cy="1566235"/>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918865" y="2101021"/>
              <a:ext cx="608159" cy="461665"/>
            </a:xfrm>
            <a:prstGeom prst="rect">
              <a:avLst/>
            </a:prstGeom>
            <a:noFill/>
          </p:spPr>
          <p:txBody>
            <a:bodyPr wrap="none" rtlCol="0">
              <a:spAutoFit/>
            </a:bodyPr>
            <a:lstStyle/>
            <a:p>
              <a:r>
                <a:rPr lang="en-US" sz="2400" dirty="0"/>
                <a:t>Yes</a:t>
              </a:r>
            </a:p>
          </p:txBody>
        </p:sp>
        <p:sp>
          <p:nvSpPr>
            <p:cNvPr id="15" name="TextBox 14"/>
            <p:cNvSpPr txBox="1"/>
            <p:nvPr/>
          </p:nvSpPr>
          <p:spPr>
            <a:xfrm>
              <a:off x="950123" y="2777252"/>
              <a:ext cx="545642" cy="461665"/>
            </a:xfrm>
            <a:prstGeom prst="rect">
              <a:avLst/>
            </a:prstGeom>
            <a:noFill/>
          </p:spPr>
          <p:txBody>
            <a:bodyPr wrap="none" rtlCol="0">
              <a:spAutoFit/>
            </a:bodyPr>
            <a:lstStyle/>
            <a:p>
              <a:r>
                <a:rPr lang="en-US" sz="2400" dirty="0"/>
                <a:t>No</a:t>
              </a:r>
            </a:p>
          </p:txBody>
        </p:sp>
        <p:sp>
          <p:nvSpPr>
            <p:cNvPr id="16" name="TextBox 15"/>
            <p:cNvSpPr txBox="1"/>
            <p:nvPr/>
          </p:nvSpPr>
          <p:spPr>
            <a:xfrm>
              <a:off x="1831103" y="1594430"/>
              <a:ext cx="608159" cy="461665"/>
            </a:xfrm>
            <a:prstGeom prst="rect">
              <a:avLst/>
            </a:prstGeom>
            <a:noFill/>
          </p:spPr>
          <p:txBody>
            <a:bodyPr wrap="none" rtlCol="0">
              <a:spAutoFit/>
            </a:bodyPr>
            <a:lstStyle/>
            <a:p>
              <a:r>
                <a:rPr lang="en-US" sz="2400" dirty="0"/>
                <a:t>Yes</a:t>
              </a:r>
            </a:p>
          </p:txBody>
        </p:sp>
        <p:sp>
          <p:nvSpPr>
            <p:cNvPr id="17" name="TextBox 16"/>
            <p:cNvSpPr txBox="1"/>
            <p:nvPr/>
          </p:nvSpPr>
          <p:spPr>
            <a:xfrm>
              <a:off x="2636007" y="1594430"/>
              <a:ext cx="545642" cy="461665"/>
            </a:xfrm>
            <a:prstGeom prst="rect">
              <a:avLst/>
            </a:prstGeom>
            <a:noFill/>
          </p:spPr>
          <p:txBody>
            <a:bodyPr wrap="none" rtlCol="0">
              <a:spAutoFit/>
            </a:bodyPr>
            <a:lstStyle/>
            <a:p>
              <a:r>
                <a:rPr lang="en-US" sz="2400" dirty="0"/>
                <a:t>No</a:t>
              </a:r>
            </a:p>
          </p:txBody>
        </p:sp>
        <p:sp>
          <p:nvSpPr>
            <p:cNvPr id="18" name="TextBox 17"/>
            <p:cNvSpPr txBox="1"/>
            <p:nvPr/>
          </p:nvSpPr>
          <p:spPr>
            <a:xfrm rot="16200000">
              <a:off x="-146090" y="2450563"/>
              <a:ext cx="1668245" cy="461665"/>
            </a:xfrm>
            <a:prstGeom prst="rect">
              <a:avLst/>
            </a:prstGeom>
            <a:noFill/>
          </p:spPr>
          <p:txBody>
            <a:bodyPr wrap="none" rtlCol="0">
              <a:spAutoFit/>
            </a:bodyPr>
            <a:lstStyle/>
            <a:p>
              <a:r>
                <a:rPr lang="en-US" sz="2400" dirty="0">
                  <a:solidFill>
                    <a:srgbClr val="3366FF"/>
                  </a:solidFill>
                </a:rPr>
                <a:t>Actual Class</a:t>
              </a:r>
            </a:p>
          </p:txBody>
        </p:sp>
        <p:sp>
          <p:nvSpPr>
            <p:cNvPr id="19" name="TextBox 18"/>
            <p:cNvSpPr txBox="1"/>
            <p:nvPr/>
          </p:nvSpPr>
          <p:spPr>
            <a:xfrm>
              <a:off x="1447845" y="1279905"/>
              <a:ext cx="2077011" cy="461665"/>
            </a:xfrm>
            <a:prstGeom prst="rect">
              <a:avLst/>
            </a:prstGeom>
            <a:noFill/>
          </p:spPr>
          <p:txBody>
            <a:bodyPr wrap="none" rtlCol="0">
              <a:spAutoFit/>
            </a:bodyPr>
            <a:lstStyle/>
            <a:p>
              <a:r>
                <a:rPr lang="en-US" sz="2400" dirty="0">
                  <a:solidFill>
                    <a:srgbClr val="3366FF"/>
                  </a:solidFill>
                </a:rPr>
                <a:t>Predicted Class</a:t>
              </a:r>
            </a:p>
          </p:txBody>
        </p:sp>
        <p:sp>
          <p:nvSpPr>
            <p:cNvPr id="20" name="TextBox 19"/>
            <p:cNvSpPr txBox="1"/>
            <p:nvPr/>
          </p:nvSpPr>
          <p:spPr>
            <a:xfrm>
              <a:off x="1903216" y="2113873"/>
              <a:ext cx="493645" cy="461665"/>
            </a:xfrm>
            <a:prstGeom prst="rect">
              <a:avLst/>
            </a:prstGeom>
            <a:noFill/>
          </p:spPr>
          <p:txBody>
            <a:bodyPr wrap="none" rtlCol="0">
              <a:spAutoFit/>
            </a:bodyPr>
            <a:lstStyle/>
            <a:p>
              <a:r>
                <a:rPr lang="en-US" sz="2400" dirty="0"/>
                <a:t>TP</a:t>
              </a:r>
            </a:p>
          </p:txBody>
        </p:sp>
        <p:sp>
          <p:nvSpPr>
            <p:cNvPr id="21" name="TextBox 20"/>
            <p:cNvSpPr txBox="1"/>
            <p:nvPr/>
          </p:nvSpPr>
          <p:spPr>
            <a:xfrm>
              <a:off x="2636007" y="2114743"/>
              <a:ext cx="524753" cy="461665"/>
            </a:xfrm>
            <a:prstGeom prst="rect">
              <a:avLst/>
            </a:prstGeom>
            <a:noFill/>
          </p:spPr>
          <p:txBody>
            <a:bodyPr wrap="none" rtlCol="0">
              <a:spAutoFit/>
            </a:bodyPr>
            <a:lstStyle/>
            <a:p>
              <a:r>
                <a:rPr lang="en-US" sz="2400" dirty="0"/>
                <a:t>FN</a:t>
              </a:r>
            </a:p>
          </p:txBody>
        </p:sp>
        <p:sp>
          <p:nvSpPr>
            <p:cNvPr id="22" name="TextBox 21"/>
            <p:cNvSpPr txBox="1"/>
            <p:nvPr/>
          </p:nvSpPr>
          <p:spPr>
            <a:xfrm>
              <a:off x="1903216" y="2777252"/>
              <a:ext cx="485079" cy="461665"/>
            </a:xfrm>
            <a:prstGeom prst="rect">
              <a:avLst/>
            </a:prstGeom>
            <a:noFill/>
          </p:spPr>
          <p:txBody>
            <a:bodyPr wrap="none" rtlCol="0">
              <a:spAutoFit/>
            </a:bodyPr>
            <a:lstStyle/>
            <a:p>
              <a:r>
                <a:rPr lang="en-US" sz="2400" dirty="0"/>
                <a:t>FP</a:t>
              </a:r>
            </a:p>
          </p:txBody>
        </p:sp>
        <p:sp>
          <p:nvSpPr>
            <p:cNvPr id="23" name="TextBox 22"/>
            <p:cNvSpPr txBox="1"/>
            <p:nvPr/>
          </p:nvSpPr>
          <p:spPr>
            <a:xfrm>
              <a:off x="2636007" y="2777252"/>
              <a:ext cx="533319" cy="461665"/>
            </a:xfrm>
            <a:prstGeom prst="rect">
              <a:avLst/>
            </a:prstGeom>
            <a:noFill/>
          </p:spPr>
          <p:txBody>
            <a:bodyPr wrap="none" rtlCol="0">
              <a:spAutoFit/>
            </a:bodyPr>
            <a:lstStyle/>
            <a:p>
              <a:r>
                <a:rPr lang="en-US" sz="2400" dirty="0"/>
                <a:t>TN</a:t>
              </a:r>
            </a:p>
          </p:txBody>
        </p:sp>
      </p:grpSp>
      <p:pic>
        <p:nvPicPr>
          <p:cNvPr id="26" name="Picture 25" descr="latex-image-1.pd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18623" y="2301388"/>
            <a:ext cx="3403600" cy="774700"/>
          </a:xfrm>
          <a:prstGeom prst="rect">
            <a:avLst/>
          </a:prstGeom>
        </p:spPr>
      </p:pic>
      <p:sp>
        <p:nvSpPr>
          <p:cNvPr id="29" name="TextBox 28"/>
          <p:cNvSpPr txBox="1"/>
          <p:nvPr/>
        </p:nvSpPr>
        <p:spPr>
          <a:xfrm>
            <a:off x="2335144" y="5629967"/>
            <a:ext cx="3832736" cy="830997"/>
          </a:xfrm>
          <a:prstGeom prst="rect">
            <a:avLst/>
          </a:prstGeom>
          <a:noFill/>
        </p:spPr>
        <p:txBody>
          <a:bodyPr wrap="square" rtlCol="0">
            <a:spAutoFit/>
          </a:bodyPr>
          <a:lstStyle/>
          <a:p>
            <a:r>
              <a:rPr lang="en-US" sz="2400" dirty="0">
                <a:solidFill>
                  <a:srgbClr val="008000"/>
                </a:solidFill>
              </a:rPr>
              <a:t>Probability that a randomly selected result is relevant</a:t>
            </a:r>
          </a:p>
        </p:txBody>
      </p:sp>
      <p:sp>
        <p:nvSpPr>
          <p:cNvPr id="30" name="TextBox 29"/>
          <p:cNvSpPr txBox="1"/>
          <p:nvPr/>
        </p:nvSpPr>
        <p:spPr>
          <a:xfrm>
            <a:off x="6518623" y="5629966"/>
            <a:ext cx="3832736" cy="1200328"/>
          </a:xfrm>
          <a:prstGeom prst="rect">
            <a:avLst/>
          </a:prstGeom>
          <a:noFill/>
        </p:spPr>
        <p:txBody>
          <a:bodyPr wrap="square" rtlCol="0">
            <a:spAutoFit/>
          </a:bodyPr>
          <a:lstStyle/>
          <a:p>
            <a:r>
              <a:rPr lang="en-US" sz="2400" dirty="0">
                <a:solidFill>
                  <a:srgbClr val="FF0000"/>
                </a:solidFill>
              </a:rPr>
              <a:t>Probability that a randomly selected relevant document is retrieved</a:t>
            </a:r>
          </a:p>
        </p:txBody>
      </p:sp>
      <p:sp>
        <p:nvSpPr>
          <p:cNvPr id="31" name="Oval 30"/>
          <p:cNvSpPr/>
          <p:nvPr/>
        </p:nvSpPr>
        <p:spPr>
          <a:xfrm>
            <a:off x="4209268" y="2277425"/>
            <a:ext cx="608159" cy="1341035"/>
          </a:xfrm>
          <a:prstGeom prst="ellipse">
            <a:avLst/>
          </a:prstGeom>
          <a:noFill/>
          <a:ln w="28575"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Oval 31"/>
          <p:cNvSpPr/>
          <p:nvPr/>
        </p:nvSpPr>
        <p:spPr>
          <a:xfrm rot="16200000">
            <a:off x="4588288" y="1937953"/>
            <a:ext cx="608159" cy="1341035"/>
          </a:xfrm>
          <a:prstGeom prst="ellipse">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Slide Number Placeholder 34"/>
          <p:cNvSpPr>
            <a:spLocks noGrp="1"/>
          </p:cNvSpPr>
          <p:nvPr>
            <p:ph type="sldNum" sz="quarter" idx="12"/>
          </p:nvPr>
        </p:nvSpPr>
        <p:spPr/>
        <p:txBody>
          <a:bodyPr/>
          <a:lstStyle/>
          <a:p>
            <a:fld id="{24FE8A11-08F0-9A4C-9469-805DD3644C34}" type="slidenum">
              <a:rPr lang="en-US" smtClean="0">
                <a:solidFill>
                  <a:prstClr val="black">
                    <a:tint val="75000"/>
                  </a:prstClr>
                </a:solidFill>
                <a:latin typeface="Calibri"/>
              </a:rPr>
              <a:pPr/>
              <a:t>9</a:t>
            </a:fld>
            <a:endParaRPr lang="en-US">
              <a:solidFill>
                <a:prstClr val="black">
                  <a:tint val="75000"/>
                </a:prstClr>
              </a:solidFill>
              <a:latin typeface="Calibri"/>
            </a:endParaRPr>
          </a:p>
        </p:txBody>
      </p:sp>
    </p:spTree>
    <p:extLst>
      <p:ext uri="{BB962C8B-B14F-4D97-AF65-F5344CB8AC3E}">
        <p14:creationId xmlns:p14="http://schemas.microsoft.com/office/powerpoint/2010/main" val="116281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xEl>
                                              <p:pRg st="7" end="7"/>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animBg="1"/>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IS Class">
  <a:themeElements>
    <a:clrScheme name="Custom 2">
      <a:dk1>
        <a:srgbClr val="0F243E"/>
      </a:dk1>
      <a:lt1>
        <a:srgbClr val="FFFFFF"/>
      </a:lt1>
      <a:dk2>
        <a:srgbClr val="1F497D"/>
      </a:dk2>
      <a:lt2>
        <a:srgbClr val="FFFFFF"/>
      </a:lt2>
      <a:accent1>
        <a:srgbClr val="F79646"/>
      </a:accent1>
      <a:accent2>
        <a:srgbClr val="0F243E"/>
      </a:accent2>
      <a:accent3>
        <a:srgbClr val="17365D"/>
      </a:accent3>
      <a:accent4>
        <a:srgbClr val="8DB3E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3427</TotalTime>
  <Words>3425</Words>
  <Application>Microsoft Office PowerPoint</Application>
  <PresentationFormat>Widescreen</PresentationFormat>
  <Paragraphs>676</Paragraphs>
  <Slides>52</Slides>
  <Notes>24</Notes>
  <HiddenSlides>16</HiddenSlides>
  <MMClips>0</MMClips>
  <ScaleCrop>false</ScaleCrop>
  <HeadingPairs>
    <vt:vector size="8" baseType="variant">
      <vt:variant>
        <vt:lpstr>Fonts Used</vt:lpstr>
      </vt:variant>
      <vt:variant>
        <vt:i4>15</vt:i4>
      </vt:variant>
      <vt:variant>
        <vt:lpstr>Theme</vt:lpstr>
      </vt:variant>
      <vt:variant>
        <vt:i4>3</vt:i4>
      </vt:variant>
      <vt:variant>
        <vt:lpstr>Embedded OLE Servers</vt:lpstr>
      </vt:variant>
      <vt:variant>
        <vt:i4>2</vt:i4>
      </vt:variant>
      <vt:variant>
        <vt:lpstr>Slide Titles</vt:lpstr>
      </vt:variant>
      <vt:variant>
        <vt:i4>52</vt:i4>
      </vt:variant>
    </vt:vector>
  </HeadingPairs>
  <TitlesOfParts>
    <vt:vector size="72" baseType="lpstr">
      <vt:lpstr>MS PGothic</vt:lpstr>
      <vt:lpstr>新細明體</vt:lpstr>
      <vt:lpstr>Yu Gothic</vt:lpstr>
      <vt:lpstr>Abadi MT Condensed Light</vt:lpstr>
      <vt:lpstr>Arial</vt:lpstr>
      <vt:lpstr>Calibri</vt:lpstr>
      <vt:lpstr>Calibri Light</vt:lpstr>
      <vt:lpstr>Cambria Math</vt:lpstr>
      <vt:lpstr>cmmi10</vt:lpstr>
      <vt:lpstr>Courier</vt:lpstr>
      <vt:lpstr>Helvetica</vt:lpstr>
      <vt:lpstr>Palatino Linotype</vt:lpstr>
      <vt:lpstr>Symbol</vt:lpstr>
      <vt:lpstr>Times New Roman</vt:lpstr>
      <vt:lpstr>Wingdings</vt:lpstr>
      <vt:lpstr>Office Theme</vt:lpstr>
      <vt:lpstr>CIS Class</vt:lpstr>
      <vt:lpstr>1_Office Theme</vt:lpstr>
      <vt:lpstr>Equation</vt:lpstr>
      <vt:lpstr>Microsoft Equation 3.0</vt:lpstr>
      <vt:lpstr>Evaluation</vt:lpstr>
      <vt:lpstr>Announcements</vt:lpstr>
      <vt:lpstr>Stages of (Batch) Machine Learning</vt:lpstr>
      <vt:lpstr>Classification Metrics</vt:lpstr>
      <vt:lpstr>Recall</vt:lpstr>
      <vt:lpstr>Precision</vt:lpstr>
      <vt:lpstr>Precision vs. Recall</vt:lpstr>
      <vt:lpstr>PowerPoint Presentation</vt:lpstr>
      <vt:lpstr>Confusion Matrix</vt:lpstr>
      <vt:lpstr>Example</vt:lpstr>
      <vt:lpstr>Training Data and Test Data</vt:lpstr>
      <vt:lpstr>Training and Test Data</vt:lpstr>
      <vt:lpstr>Simple Decision Boundary</vt:lpstr>
      <vt:lpstr>More Complex Decision Boundary</vt:lpstr>
      <vt:lpstr>Overfitting</vt:lpstr>
      <vt:lpstr>Example: The Overfitting Phenomenon</vt:lpstr>
      <vt:lpstr>A Complex Model</vt:lpstr>
      <vt:lpstr>The True (simpler) Model</vt:lpstr>
      <vt:lpstr>Underfitting and Overfitting</vt:lpstr>
      <vt:lpstr>Notes on Overfitting</vt:lpstr>
      <vt:lpstr>How Overfitting Affects Prediction</vt:lpstr>
      <vt:lpstr>How Overfitting Affects Prediction</vt:lpstr>
      <vt:lpstr>How Overfitting Affects Prediction</vt:lpstr>
      <vt:lpstr>Comparing Classifiers</vt:lpstr>
      <vt:lpstr>k-Fold Cross-Validation</vt:lpstr>
      <vt:lpstr>N-fold cross validation</vt:lpstr>
      <vt:lpstr>Example 3-Fold CV</vt:lpstr>
      <vt:lpstr>Optimizing Model Parameters</vt:lpstr>
      <vt:lpstr>More on Cross-Validation</vt:lpstr>
      <vt:lpstr>Multiple Trials of k-Fold CV</vt:lpstr>
      <vt:lpstr>Comparing Multiple Classifiers</vt:lpstr>
      <vt:lpstr>Learning Curve</vt:lpstr>
      <vt:lpstr>Building Learning Curves</vt:lpstr>
      <vt:lpstr>N-fold cross validation</vt:lpstr>
      <vt:lpstr>Evaluation: significance tests</vt:lpstr>
      <vt:lpstr>Hypothesis testing</vt:lpstr>
      <vt:lpstr>Rejecting H0</vt:lpstr>
      <vt:lpstr>Excercise</vt:lpstr>
      <vt:lpstr>Paired t-test</vt:lpstr>
      <vt:lpstr>PowerPoint Presentation</vt:lpstr>
      <vt:lpstr>Procedure for carrying out Paired t-test</vt:lpstr>
      <vt:lpstr>Paired t-test example </vt:lpstr>
      <vt:lpstr>Paired t-test</vt:lpstr>
      <vt:lpstr>Paired t-test</vt:lpstr>
      <vt:lpstr>Paired t-test</vt:lpstr>
      <vt:lpstr>McNemar’s Test </vt:lpstr>
      <vt:lpstr>McNemar’s Test </vt:lpstr>
      <vt:lpstr>PowerPoint Presentation</vt:lpstr>
      <vt:lpstr>PowerPoint Presentation</vt:lpstr>
      <vt:lpstr>Uses of the McNemar Test</vt:lpstr>
      <vt:lpstr>Uses of the McNemar Test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dc:title>
  <dc:creator>Anietie Andy</dc:creator>
  <cp:lastModifiedBy>Anietie Andy</cp:lastModifiedBy>
  <cp:revision>67</cp:revision>
  <dcterms:created xsi:type="dcterms:W3CDTF">2018-01-28T08:54:51Z</dcterms:created>
  <dcterms:modified xsi:type="dcterms:W3CDTF">2018-01-30T18:02:16Z</dcterms:modified>
</cp:coreProperties>
</file>