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9" r:id="rId1"/>
  </p:sldMasterIdLst>
  <p:notesMasterIdLst>
    <p:notesMasterId r:id="rId115"/>
  </p:notesMasterIdLst>
  <p:handoutMasterIdLst>
    <p:handoutMasterId r:id="rId116"/>
  </p:handoutMasterIdLst>
  <p:sldIdLst>
    <p:sldId id="1197" r:id="rId2"/>
    <p:sldId id="1042" r:id="rId3"/>
    <p:sldId id="1043" r:id="rId4"/>
    <p:sldId id="1044" r:id="rId5"/>
    <p:sldId id="1045" r:id="rId6"/>
    <p:sldId id="1046" r:id="rId7"/>
    <p:sldId id="1047" r:id="rId8"/>
    <p:sldId id="1048" r:id="rId9"/>
    <p:sldId id="1049" r:id="rId10"/>
    <p:sldId id="1050" r:id="rId11"/>
    <p:sldId id="1051" r:id="rId12"/>
    <p:sldId id="1052" r:id="rId13"/>
    <p:sldId id="1053" r:id="rId14"/>
    <p:sldId id="1054" r:id="rId15"/>
    <p:sldId id="1055" r:id="rId16"/>
    <p:sldId id="1056" r:id="rId17"/>
    <p:sldId id="1057" r:id="rId18"/>
    <p:sldId id="1058" r:id="rId19"/>
    <p:sldId id="1091" r:id="rId20"/>
    <p:sldId id="1059" r:id="rId21"/>
    <p:sldId id="1092" r:id="rId22"/>
    <p:sldId id="1060" r:id="rId23"/>
    <p:sldId id="1061" r:id="rId24"/>
    <p:sldId id="1062" r:id="rId25"/>
    <p:sldId id="1063" r:id="rId26"/>
    <p:sldId id="1064" r:id="rId27"/>
    <p:sldId id="1071" r:id="rId28"/>
    <p:sldId id="1072" r:id="rId29"/>
    <p:sldId id="1076" r:id="rId30"/>
    <p:sldId id="1093" r:id="rId31"/>
    <p:sldId id="1078" r:id="rId32"/>
    <p:sldId id="1080" r:id="rId33"/>
    <p:sldId id="1094" r:id="rId34"/>
    <p:sldId id="1082" r:id="rId35"/>
    <p:sldId id="1083" r:id="rId36"/>
    <p:sldId id="1085" r:id="rId37"/>
    <p:sldId id="1086" r:id="rId38"/>
    <p:sldId id="1087" r:id="rId39"/>
    <p:sldId id="1088" r:id="rId40"/>
    <p:sldId id="1089" r:id="rId41"/>
    <p:sldId id="1090" r:id="rId42"/>
    <p:sldId id="1199" r:id="rId43"/>
    <p:sldId id="1109" r:id="rId44"/>
    <p:sldId id="1110" r:id="rId45"/>
    <p:sldId id="1111" r:id="rId46"/>
    <p:sldId id="1112" r:id="rId47"/>
    <p:sldId id="1113" r:id="rId48"/>
    <p:sldId id="1120" r:id="rId49"/>
    <p:sldId id="1121" r:id="rId50"/>
    <p:sldId id="1122" r:id="rId51"/>
    <p:sldId id="1123" r:id="rId52"/>
    <p:sldId id="1124" r:id="rId53"/>
    <p:sldId id="1125" r:id="rId54"/>
    <p:sldId id="1126" r:id="rId55"/>
    <p:sldId id="1136" r:id="rId56"/>
    <p:sldId id="1137" r:id="rId57"/>
    <p:sldId id="1138" r:id="rId58"/>
    <p:sldId id="1139" r:id="rId59"/>
    <p:sldId id="1140" r:id="rId60"/>
    <p:sldId id="1198" r:id="rId61"/>
    <p:sldId id="1141" r:id="rId62"/>
    <p:sldId id="1142" r:id="rId63"/>
    <p:sldId id="1143" r:id="rId64"/>
    <p:sldId id="1144" r:id="rId65"/>
    <p:sldId id="1145" r:id="rId66"/>
    <p:sldId id="1146" r:id="rId67"/>
    <p:sldId id="1147" r:id="rId68"/>
    <p:sldId id="1148" r:id="rId69"/>
    <p:sldId id="1149" r:id="rId70"/>
    <p:sldId id="1196" r:id="rId71"/>
    <p:sldId id="1150" r:id="rId72"/>
    <p:sldId id="1151" r:id="rId73"/>
    <p:sldId id="1152" r:id="rId74"/>
    <p:sldId id="1153" r:id="rId75"/>
    <p:sldId id="1154" r:id="rId76"/>
    <p:sldId id="1155" r:id="rId77"/>
    <p:sldId id="1156" r:id="rId78"/>
    <p:sldId id="1157" r:id="rId79"/>
    <p:sldId id="1158" r:id="rId80"/>
    <p:sldId id="1159" r:id="rId81"/>
    <p:sldId id="1160" r:id="rId82"/>
    <p:sldId id="1161" r:id="rId83"/>
    <p:sldId id="1162" r:id="rId84"/>
    <p:sldId id="1163" r:id="rId85"/>
    <p:sldId id="1164" r:id="rId86"/>
    <p:sldId id="1165" r:id="rId87"/>
    <p:sldId id="1166" r:id="rId88"/>
    <p:sldId id="1167" r:id="rId89"/>
    <p:sldId id="1169" r:id="rId90"/>
    <p:sldId id="1170" r:id="rId91"/>
    <p:sldId id="1171" r:id="rId92"/>
    <p:sldId id="1172" r:id="rId93"/>
    <p:sldId id="1173" r:id="rId94"/>
    <p:sldId id="1174" r:id="rId95"/>
    <p:sldId id="1175" r:id="rId96"/>
    <p:sldId id="1176" r:id="rId97"/>
    <p:sldId id="1177" r:id="rId98"/>
    <p:sldId id="1178" r:id="rId99"/>
    <p:sldId id="1179" r:id="rId100"/>
    <p:sldId id="1180" r:id="rId101"/>
    <p:sldId id="1181" r:id="rId102"/>
    <p:sldId id="1182" r:id="rId103"/>
    <p:sldId id="1183" r:id="rId104"/>
    <p:sldId id="1184" r:id="rId105"/>
    <p:sldId id="1185" r:id="rId106"/>
    <p:sldId id="1186" r:id="rId107"/>
    <p:sldId id="1187" r:id="rId108"/>
    <p:sldId id="1188" r:id="rId109"/>
    <p:sldId id="1189" r:id="rId110"/>
    <p:sldId id="1190" r:id="rId111"/>
    <p:sldId id="1191" r:id="rId112"/>
    <p:sldId id="1192" r:id="rId113"/>
    <p:sldId id="1193" r:id="rId114"/>
  </p:sldIdLst>
  <p:sldSz cx="9144000" cy="6858000" type="screen4x3"/>
  <p:notesSz cx="7010400" cy="9321800"/>
  <p:embeddedFontLst>
    <p:embeddedFont>
      <p:font typeface="Monotype Corsiva" panose="03010101010201010101" pitchFamily="66" charset="0"/>
      <p:italic r:id="rId117"/>
    </p:embeddedFont>
    <p:embeddedFont>
      <p:font typeface="Tempus Sans ITC" panose="04020404030D07020202" pitchFamily="82" charset="0"/>
      <p:regular r:id="rId118"/>
    </p:embeddedFont>
    <p:embeddedFont>
      <p:font typeface="新細明體" panose="020B0604020202020204" charset="0"/>
      <p:regular r:id="rId119"/>
    </p:embeddedFont>
    <p:embeddedFont>
      <p:font typeface="cmsy10" panose="020B0604020202020204"/>
      <p:regular r:id="rId120"/>
    </p:embeddedFont>
    <p:embeddedFont>
      <p:font typeface="Georgia" panose="02040502050405020303" pitchFamily="18" charset="0"/>
      <p:regular r:id="rId121"/>
      <p:bold r:id="rId122"/>
      <p:italic r:id="rId123"/>
      <p:boldItalic r:id="rId124"/>
    </p:embeddedFont>
    <p:embeddedFont>
      <p:font typeface="Arial Narrow" panose="020B0606020202030204" pitchFamily="34" charset="0"/>
      <p:regular r:id="rId125"/>
      <p:bold r:id="rId126"/>
      <p:italic r:id="rId127"/>
      <p:boldItalic r:id="rId128"/>
    </p:embeddedFont>
    <p:embeddedFont>
      <p:font typeface="Times" panose="02020603050405020304" pitchFamily="18" charset="0"/>
      <p:regular r:id="rId129"/>
      <p:bold r:id="rId130"/>
      <p:italic r:id="rId131"/>
      <p:boldItalic r:id="rId132"/>
    </p:embeddedFont>
    <p:embeddedFont>
      <p:font typeface="Calibri" panose="020F0502020204030204" pitchFamily="34" charset="0"/>
      <p:regular r:id="rId133"/>
      <p:bold r:id="rId134"/>
      <p:italic r:id="rId135"/>
      <p:boldItalic r:id="rId136"/>
    </p:embeddedFont>
    <p:embeddedFont>
      <p:font typeface="Verdana" panose="020B0604030504040204" pitchFamily="34" charset="0"/>
      <p:regular r:id="rId137"/>
      <p:bold r:id="rId138"/>
      <p:italic r:id="rId139"/>
      <p:boldItalic r:id="rId140"/>
    </p:embeddedFont>
    <p:embeddedFont>
      <p:font typeface="cmmi10" panose="020B0604020202020204"/>
      <p:regular r:id="rId141"/>
    </p:embeddedFont>
    <p:embeddedFont>
      <p:font typeface="Cambria Math" panose="02040503050406030204" pitchFamily="18" charset="0"/>
      <p:regular r:id="rId142"/>
    </p:embeddedFont>
    <p:embeddedFont>
      <p:font typeface="Comic Sans MS" panose="030F0702030302020204" pitchFamily="66" charset="0"/>
      <p:regular r:id="rId143"/>
      <p:bold r:id="rId144"/>
      <p:italic r:id="rId145"/>
      <p:boldItalic r:id="rId146"/>
    </p:embeddedFont>
    <p:embeddedFont>
      <p:font typeface="Tahoma" panose="020B0604030504040204" pitchFamily="34" charset="0"/>
      <p:regular r:id="rId147"/>
      <p:bold r:id="rId148"/>
    </p:embeddedFont>
  </p:embeddedFontLst>
  <p:custDataLst>
    <p:tags r:id="rId149"/>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1197"/>
            <p14:sldId id="1042"/>
            <p14:sldId id="1043"/>
            <p14:sldId id="1044"/>
            <p14:sldId id="1045"/>
            <p14:sldId id="1046"/>
            <p14:sldId id="1047"/>
            <p14:sldId id="1048"/>
            <p14:sldId id="1049"/>
            <p14:sldId id="1050"/>
            <p14:sldId id="1051"/>
            <p14:sldId id="1052"/>
            <p14:sldId id="1053"/>
            <p14:sldId id="1054"/>
            <p14:sldId id="1055"/>
            <p14:sldId id="1056"/>
            <p14:sldId id="1057"/>
            <p14:sldId id="1058"/>
            <p14:sldId id="1091"/>
            <p14:sldId id="1059"/>
            <p14:sldId id="1092"/>
            <p14:sldId id="1060"/>
            <p14:sldId id="1061"/>
            <p14:sldId id="1062"/>
            <p14:sldId id="1063"/>
            <p14:sldId id="1064"/>
            <p14:sldId id="1071"/>
            <p14:sldId id="1072"/>
            <p14:sldId id="1076"/>
            <p14:sldId id="1093"/>
            <p14:sldId id="1078"/>
            <p14:sldId id="1080"/>
            <p14:sldId id="1094"/>
            <p14:sldId id="1082"/>
            <p14:sldId id="1083"/>
            <p14:sldId id="1085"/>
            <p14:sldId id="1086"/>
            <p14:sldId id="1087"/>
            <p14:sldId id="1088"/>
            <p14:sldId id="1089"/>
            <p14:sldId id="1090"/>
          </p14:sldIdLst>
        </p14:section>
        <p14:section name="Example: What is Learning" id="{FE206563-2C0B-4881-B654-377F744CEB0F}">
          <p14:sldIdLst>
            <p14:sldId id="1199"/>
            <p14:sldId id="1109"/>
            <p14:sldId id="1110"/>
            <p14:sldId id="1111"/>
            <p14:sldId id="1112"/>
            <p14:sldId id="1113"/>
            <p14:sldId id="1120"/>
            <p14:sldId id="1121"/>
            <p14:sldId id="1122"/>
            <p14:sldId id="1123"/>
            <p14:sldId id="1124"/>
            <p14:sldId id="1125"/>
            <p14:sldId id="1126"/>
            <p14:sldId id="1136"/>
            <p14:sldId id="1137"/>
            <p14:sldId id="1138"/>
            <p14:sldId id="1139"/>
            <p14:sldId id="1140"/>
            <p14:sldId id="1198"/>
            <p14:sldId id="1141"/>
            <p14:sldId id="1142"/>
            <p14:sldId id="1143"/>
            <p14:sldId id="1144"/>
            <p14:sldId id="1145"/>
            <p14:sldId id="1146"/>
            <p14:sldId id="1147"/>
            <p14:sldId id="1148"/>
            <p14:sldId id="1149"/>
            <p14:sldId id="1196"/>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CC"/>
    <a:srgbClr val="245795"/>
    <a:srgbClr val="FC0128"/>
    <a:srgbClr val="FF9900"/>
    <a:srgbClr val="0066FF"/>
    <a:srgbClr val="FF6600"/>
    <a:srgbClr val="000000"/>
    <a:srgbClr val="9900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509" autoAdjust="0"/>
  </p:normalViewPr>
  <p:slideViewPr>
    <p:cSldViewPr>
      <p:cViewPr varScale="1">
        <p:scale>
          <a:sx n="109" d="100"/>
          <a:sy n="109" d="100"/>
        </p:scale>
        <p:origin x="1668" y="48"/>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73" d="100"/>
        <a:sy n="73" d="100"/>
      </p:scale>
      <p:origin x="0" y="-5520"/>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7.fntdata"/><Relationship Id="rId138" Type="http://schemas.openxmlformats.org/officeDocument/2006/relationships/font" Target="fonts/font2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7.fntdata"/><Relationship Id="rId128" Type="http://schemas.openxmlformats.org/officeDocument/2006/relationships/font" Target="fonts/font12.fntdata"/><Relationship Id="rId144" Type="http://schemas.openxmlformats.org/officeDocument/2006/relationships/font" Target="fonts/font28.fntdata"/><Relationship Id="rId149"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2.fntdata"/><Relationship Id="rId134" Type="http://schemas.openxmlformats.org/officeDocument/2006/relationships/font" Target="fonts/font18.fntdata"/><Relationship Id="rId139" Type="http://schemas.openxmlformats.org/officeDocument/2006/relationships/font" Target="fonts/font23.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124" Type="http://schemas.openxmlformats.org/officeDocument/2006/relationships/font" Target="fonts/font8.fntdata"/><Relationship Id="rId129" Type="http://schemas.openxmlformats.org/officeDocument/2006/relationships/font" Target="fonts/font13.fntdata"/><Relationship Id="rId13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16.fntdata"/><Relationship Id="rId140" Type="http://schemas.openxmlformats.org/officeDocument/2006/relationships/font" Target="fonts/font24.fntdata"/><Relationship Id="rId145" Type="http://schemas.openxmlformats.org/officeDocument/2006/relationships/font" Target="fonts/font29.fntdata"/><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3.fntdata"/><Relationship Id="rId12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6.fntdata"/><Relationship Id="rId130" Type="http://schemas.openxmlformats.org/officeDocument/2006/relationships/font" Target="fonts/font14.fntdata"/><Relationship Id="rId135" Type="http://schemas.openxmlformats.org/officeDocument/2006/relationships/font" Target="fonts/font19.fntdata"/><Relationship Id="rId143" Type="http://schemas.openxmlformats.org/officeDocument/2006/relationships/font" Target="fonts/font27.fntdata"/><Relationship Id="rId148" Type="http://schemas.openxmlformats.org/officeDocument/2006/relationships/font" Target="fonts/font32.fntdata"/><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4.fntdata"/><Relationship Id="rId125" Type="http://schemas.openxmlformats.org/officeDocument/2006/relationships/font" Target="fonts/font9.fntdata"/><Relationship Id="rId141" Type="http://schemas.openxmlformats.org/officeDocument/2006/relationships/font" Target="fonts/font25.fntdata"/><Relationship Id="rId146" Type="http://schemas.openxmlformats.org/officeDocument/2006/relationships/font" Target="fonts/font3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131" Type="http://schemas.openxmlformats.org/officeDocument/2006/relationships/font" Target="fonts/font15.fntdata"/><Relationship Id="rId136" Type="http://schemas.openxmlformats.org/officeDocument/2006/relationships/font" Target="fonts/font20.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0.fntdata"/><Relationship Id="rId147" Type="http://schemas.openxmlformats.org/officeDocument/2006/relationships/font" Target="fonts/font3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5.fntdata"/><Relationship Id="rId142" Type="http://schemas.openxmlformats.org/officeDocument/2006/relationships/font" Target="fonts/font26.fntdata"/><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6.wmf"/><Relationship Id="rId7" Type="http://schemas.openxmlformats.org/officeDocument/2006/relationships/image" Target="../media/image59.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8.wmf"/><Relationship Id="rId5" Type="http://schemas.openxmlformats.org/officeDocument/2006/relationships/image" Target="../media/image58.wmf"/><Relationship Id="rId4" Type="http://schemas.openxmlformats.org/officeDocument/2006/relationships/image" Target="../media/image57.wmf"/><Relationship Id="rId9"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861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12</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977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13</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181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ECF1A-E9E2-4C73-8B38-AB6F2A8F3A7F}" type="slidenum">
              <a:rPr lang="en-US"/>
              <a:pPr/>
              <a:t>14</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475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973D2-C2BD-42BA-B57B-F0E084372D7E}" type="slidenum">
              <a:rPr lang="en-US"/>
              <a:pPr/>
              <a:t>15</a:t>
            </a:fld>
            <a:endParaRPr 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06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0CB88-B0DB-4E81-97CA-08A72BF7B302}" type="slidenum">
              <a:rPr lang="en-US"/>
              <a:pPr/>
              <a:t>16</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748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0FC4E-9EAD-4D88-819C-35831E2723EF}" type="slidenum">
              <a:rPr lang="en-US"/>
              <a:pPr/>
              <a:t>17</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8023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3897-B148-416A-B8EA-0525051DA646}" type="slidenum">
              <a:rPr lang="en-US"/>
              <a:pPr/>
              <a:t>18</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0086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3897-B148-416A-B8EA-0525051DA646}" type="slidenum">
              <a:rPr lang="en-US"/>
              <a:pPr/>
              <a:t>19</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828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20</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3437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21</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575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68667-724C-4AA6-AEB8-1DEFB46CE784}" type="slidenum">
              <a:rPr lang="en-US"/>
              <a:pPr/>
              <a:t>4</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7379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5E61E-1C80-479D-B742-4455B0D46A8C}" type="slidenum">
              <a:rPr lang="en-US"/>
              <a:pPr/>
              <a:t>22</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1591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5E61E-1C80-479D-B742-4455B0D46A8C}" type="slidenum">
              <a:rPr lang="en-US"/>
              <a:pPr/>
              <a:t>23</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92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5E61E-1C80-479D-B742-4455B0D46A8C}" type="slidenum">
              <a:rPr lang="en-US"/>
              <a:pPr/>
              <a:t>24</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42413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25</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6245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26</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571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F822-BE40-435A-A660-6F45A8CD1512}" type="slidenum">
              <a:rPr lang="en-US"/>
              <a:pPr/>
              <a:t>27</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2227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CCDAC-C212-4A7B-89E8-4345A76040CB}" type="slidenum">
              <a:rPr lang="en-US"/>
              <a:pPr/>
              <a:t>28</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8420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71B53-7FD2-47A0-9545-5954ABE9A21E}" type="slidenum">
              <a:rPr lang="en-US"/>
              <a:pPr/>
              <a:t>29</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0195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30</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025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8D53F-8297-4E42-B510-351CFD4087BF}" type="slidenum">
              <a:rPr lang="en-US"/>
              <a:pPr/>
              <a:t>31</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183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573837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7C3C2-027F-4989-84DA-2B99428A1BD3}" type="slidenum">
              <a:rPr lang="en-US"/>
              <a:pPr/>
              <a:t>32</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3173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679A-55EC-4FDB-8C73-7B6C9BFAC46B}" type="slidenum">
              <a:rPr lang="en-US"/>
              <a:pPr/>
              <a:t>33</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9949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C4383-2B4D-474B-9612-E128EC65CB69}" type="slidenum">
              <a:rPr lang="en-US"/>
              <a:pPr/>
              <a:t>34</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1098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D907-13B5-4716-AFBD-5D5A0318A71D}" type="slidenum">
              <a:rPr lang="en-US"/>
              <a:pPr/>
              <a:t>35</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4802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9E6ED-A124-4792-8171-93FAC95F4377}" type="slidenum">
              <a:rPr lang="en-US"/>
              <a:pPr/>
              <a:t>38</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2640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EA99B-B820-4B6E-AC91-65A3A72D153B}" type="slidenum">
              <a:rPr lang="en-US"/>
              <a:pPr/>
              <a:t>39</a:t>
            </a:fld>
            <a:endParaRPr lang="en-US"/>
          </a:p>
        </p:txBody>
      </p:sp>
      <p:sp>
        <p:nvSpPr>
          <p:cNvPr id="764930" name="Rectangle 2"/>
          <p:cNvSpPr>
            <a:spLocks noGrp="1" noRot="1" noChangeAspect="1" noChangeArrowheads="1" noTextEdit="1"/>
          </p:cNvSpPr>
          <p:nvPr>
            <p:ph type="sldImg"/>
          </p:nvPr>
        </p:nvSpPr>
        <p:spPr>
          <a:xfrm>
            <a:off x="1212850" y="708025"/>
            <a:ext cx="4724400" cy="3543300"/>
          </a:xfrm>
          <a:ln/>
        </p:spPr>
      </p:sp>
      <p:sp>
        <p:nvSpPr>
          <p:cNvPr id="764931"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978108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E3F89-84E9-4F0F-861B-BB8BC330D92E}" type="slidenum">
              <a:rPr lang="en-US"/>
              <a:pPr/>
              <a:t>40</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2716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53D3A-E33D-415F-A932-57649EBBE9EF}" type="slidenum">
              <a:rPr lang="en-US"/>
              <a:pPr/>
              <a:t>41</a:t>
            </a:fld>
            <a:endParaRPr 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7776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30E8C-E6C4-4A2C-8CFD-7CF2D6E37C16}" type="slidenum">
              <a:rPr lang="en-US"/>
              <a:pPr/>
              <a:t>43</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080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D1011-DA92-4B39-B243-353283B86AA8}" type="slidenum">
              <a:rPr lang="en-US"/>
              <a:pPr/>
              <a:t>44</a:t>
            </a:fld>
            <a:endParaRPr lang="en-US"/>
          </a:p>
        </p:txBody>
      </p:sp>
      <p:sp>
        <p:nvSpPr>
          <p:cNvPr id="771074" name="Rectangle 2"/>
          <p:cNvSpPr>
            <a:spLocks noGrp="1" noRot="1" noChangeAspect="1" noChangeArrowheads="1" noTextEdit="1"/>
          </p:cNvSpPr>
          <p:nvPr>
            <p:ph type="sldImg"/>
          </p:nvPr>
        </p:nvSpPr>
        <p:spPr>
          <a:xfrm>
            <a:off x="1211263" y="708025"/>
            <a:ext cx="4725987" cy="3544888"/>
          </a:xfrm>
          <a:ln/>
        </p:spPr>
      </p:sp>
      <p:sp>
        <p:nvSpPr>
          <p:cNvPr id="771075" name="Rectangle 3"/>
          <p:cNvSpPr>
            <a:spLocks noGrp="1" noChangeArrowheads="1"/>
          </p:cNvSpPr>
          <p:nvPr>
            <p:ph type="body" idx="1"/>
          </p:nvPr>
        </p:nvSpPr>
        <p:spPr>
          <a:xfrm>
            <a:off x="954088" y="4489450"/>
            <a:ext cx="5241925" cy="4251325"/>
          </a:xfrm>
        </p:spPr>
        <p:txBody>
          <a:bodyPr lIns="97612" tIns="48806" rIns="97612" bIns="48806"/>
          <a:lstStyle/>
          <a:p>
            <a:endParaRPr lang="en-US" dirty="0"/>
          </a:p>
        </p:txBody>
      </p:sp>
    </p:spTree>
    <p:extLst>
      <p:ext uri="{BB962C8B-B14F-4D97-AF65-F5344CB8AC3E}">
        <p14:creationId xmlns:p14="http://schemas.microsoft.com/office/powerpoint/2010/main" val="80952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B96D8-23E8-43F6-A35D-36792C2F0870}" type="slidenum">
              <a:rPr lang="en-US"/>
              <a:pPr/>
              <a:t>6</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4764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A3D35-8E55-4542-B65B-94093E6CC33D}" type="slidenum">
              <a:rPr lang="en-US"/>
              <a:pPr/>
              <a:t>45</a:t>
            </a:fld>
            <a:endParaRPr 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r>
              <a:rPr lang="en-US" dirty="0" smtClean="0"/>
              <a:t>Second inequality: u\</a:t>
            </a:r>
            <a:r>
              <a:rPr lang="en-US" dirty="0" err="1" smtClean="0"/>
              <a:t>cdot</a:t>
            </a:r>
            <a:r>
              <a:rPr lang="en-US" dirty="0" smtClean="0"/>
              <a:t> v = ||u||</a:t>
            </a:r>
            <a:r>
              <a:rPr lang="en-US" baseline="0" dirty="0" smtClean="0"/>
              <a:t> ||v|| cos(</a:t>
            </a:r>
            <a:r>
              <a:rPr lang="en-US" baseline="0" dirty="0" err="1" smtClean="0"/>
              <a:t>u,v</a:t>
            </a:r>
            <a:r>
              <a:rPr lang="en-US" baseline="0" dirty="0" smtClean="0"/>
              <a:t>) &lt;=||u|| ||v|| &lt;= ||v||</a:t>
            </a:r>
          </a:p>
          <a:p>
            <a:r>
              <a:rPr lang="en-US" baseline="0" dirty="0" smtClean="0"/>
              <a:t>Interpretation: if the data satisfies this </a:t>
            </a:r>
            <a:r>
              <a:rPr lang="en-US" baseline="0" dirty="0" err="1" smtClean="0"/>
              <a:t>separability</a:t>
            </a:r>
            <a:r>
              <a:rPr lang="en-US" baseline="0" dirty="0" smtClean="0"/>
              <a:t> condition, then the number of mistake is bounded. It does not matter how many more examples you see – not more mistakes after you have done the r/\gamma)^2 mistakes. </a:t>
            </a:r>
            <a:endParaRPr lang="en-US" dirty="0"/>
          </a:p>
        </p:txBody>
      </p:sp>
    </p:spTree>
    <p:extLst>
      <p:ext uri="{BB962C8B-B14F-4D97-AF65-F5344CB8AC3E}">
        <p14:creationId xmlns:p14="http://schemas.microsoft.com/office/powerpoint/2010/main" val="2105970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understand \xi : </a:t>
            </a:r>
          </a:p>
          <a:p>
            <a:endParaRPr lang="en-US" dirty="0" smtClean="0"/>
          </a:p>
          <a:p>
            <a:r>
              <a:rPr lang="en-US" dirty="0" smtClean="0"/>
              <a:t>The interpretation of the theorem</a:t>
            </a:r>
            <a:r>
              <a:rPr lang="en-US" baseline="0" dirty="0" smtClean="0"/>
              <a:t> (as well as the Perceptron in the separable case): there is a sequence of examples satisfying these conditions; on </a:t>
            </a:r>
            <a:r>
              <a:rPr lang="en-US" b="1" baseline="0" dirty="0" smtClean="0"/>
              <a:t>this </a:t>
            </a:r>
            <a:r>
              <a:rPr lang="en-US" baseline="0" dirty="0" smtClean="0"/>
              <a:t>sequence of examples (irrespective of its size and irrespective of its dimensionality) this is the bound on the number of mistakes. </a:t>
            </a:r>
            <a:endParaRPr lang="en-US" dirty="0"/>
          </a:p>
        </p:txBody>
      </p:sp>
      <p:sp>
        <p:nvSpPr>
          <p:cNvPr id="4" name="Slide Number Placeholder 3"/>
          <p:cNvSpPr>
            <a:spLocks noGrp="1"/>
          </p:cNvSpPr>
          <p:nvPr>
            <p:ph type="sldNum" sz="quarter" idx="10"/>
          </p:nvPr>
        </p:nvSpPr>
        <p:spPr/>
        <p:txBody>
          <a:bodyPr/>
          <a:lstStyle/>
          <a:p>
            <a:fld id="{6EA8A359-9EF8-48DF-9190-FA3D3E4A2DBC}" type="slidenum">
              <a:rPr lang="en-US" smtClean="0"/>
              <a:pPr/>
              <a:t>46</a:t>
            </a:fld>
            <a:endParaRPr lang="en-US"/>
          </a:p>
        </p:txBody>
      </p:sp>
    </p:spTree>
    <p:extLst>
      <p:ext uri="{BB962C8B-B14F-4D97-AF65-F5344CB8AC3E}">
        <p14:creationId xmlns:p14="http://schemas.microsoft.com/office/powerpoint/2010/main" val="2400189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798BD-31EE-4616-BE88-AC54A98D252E}" type="slidenum">
              <a:rPr lang="en-US"/>
              <a:pPr/>
              <a:t>47</a:t>
            </a:fld>
            <a:endParaRPr 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51832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3DB9D-0C74-4A86-A2EC-F636FF79CCE6}" type="slidenum">
              <a:rPr lang="en-US"/>
              <a:pPr/>
              <a:t>48</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1783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AB27AC4-87DA-EB4C-8DCE-E74063B5B5EA}" type="slidenum">
              <a:rPr lang="en-US"/>
              <a:pPr/>
              <a:t>49</a:t>
            </a:fld>
            <a:endParaRPr lang="en-US"/>
          </a:p>
        </p:txBody>
      </p:sp>
      <p:sp>
        <p:nvSpPr>
          <p:cNvPr id="24579" name="Rectangle 2"/>
          <p:cNvSpPr>
            <a:spLocks noGrp="1" noRot="1" noChangeAspect="1" noChangeArrowheads="1" noTextEdit="1"/>
          </p:cNvSpPr>
          <p:nvPr>
            <p:ph type="sldImg"/>
          </p:nvPr>
        </p:nvSpPr>
        <p:spPr>
          <a:xfrm>
            <a:off x="1212850" y="708025"/>
            <a:ext cx="4724400" cy="3543300"/>
          </a:xfrm>
          <a:ln/>
        </p:spPr>
      </p:sp>
      <p:sp>
        <p:nvSpPr>
          <p:cNvPr id="24580" name="Rectangle 3"/>
          <p:cNvSpPr>
            <a:spLocks noGrp="1" noChangeArrowheads="1"/>
          </p:cNvSpPr>
          <p:nvPr>
            <p:ph type="body" idx="1"/>
          </p:nvPr>
        </p:nvSpPr>
        <p:spPr>
          <a:xfrm>
            <a:off x="715010" y="4488180"/>
            <a:ext cx="5720080" cy="4251960"/>
          </a:xfrm>
          <a:noFill/>
          <a:ln/>
        </p:spPr>
        <p:txBody>
          <a:bodyPr/>
          <a:lstStyle/>
          <a:p>
            <a:endParaRPr lang="en-US"/>
          </a:p>
        </p:txBody>
      </p:sp>
    </p:spTree>
    <p:extLst>
      <p:ext uri="{BB962C8B-B14F-4D97-AF65-F5344CB8AC3E}">
        <p14:creationId xmlns:p14="http://schemas.microsoft.com/office/powerpoint/2010/main" val="3817073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50</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dirty="0" smtClean="0"/>
              <a:t>Assume that you are hoping to see a stretch of 1000</a:t>
            </a:r>
            <a:r>
              <a:rPr lang="en-US" baseline="0" dirty="0" smtClean="0"/>
              <a:t> examples, with no mistakes; if you see that, you know that the algorithm is good enough. (to be justified when we talk about PAC).</a:t>
            </a:r>
          </a:p>
          <a:p>
            <a:r>
              <a:rPr lang="en-US" baseline="0" dirty="0" smtClean="0"/>
              <a:t>And assume that your mistake bound algorithm has a bound of 500.</a:t>
            </a:r>
          </a:p>
          <a:p>
            <a:r>
              <a:rPr lang="en-US" baseline="0" dirty="0" smtClean="0"/>
              <a:t>The worst scenario is that you go 999 examples, almost happy, but then you see a mistake; so you start again; see 999 examples, and another mistake; and so on. But this can happen at most 500 times. After that, you will get as long a stretch as you want. </a:t>
            </a:r>
          </a:p>
          <a:p>
            <a:r>
              <a:rPr lang="en-US" baseline="0" dirty="0" smtClean="0"/>
              <a:t>  </a:t>
            </a:r>
            <a:endParaRPr lang="en-US" dirty="0"/>
          </a:p>
        </p:txBody>
      </p:sp>
    </p:spTree>
    <p:extLst>
      <p:ext uri="{BB962C8B-B14F-4D97-AF65-F5344CB8AC3E}">
        <p14:creationId xmlns:p14="http://schemas.microsoft.com/office/powerpoint/2010/main" val="3066054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51</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28855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1F6E-2BD3-43AC-B4BE-934F11A2F8BE}" type="slidenum">
              <a:rPr lang="en-US"/>
              <a:pPr/>
              <a:t>52</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3232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8CC25-E300-479D-B7C5-70D9277A63F6}" type="slidenum">
              <a:rPr lang="en-US"/>
              <a:pPr/>
              <a:t>53</a:t>
            </a:fld>
            <a:endParaRPr lang="en-US"/>
          </a:p>
        </p:txBody>
      </p:sp>
      <p:sp>
        <p:nvSpPr>
          <p:cNvPr id="1055746" name="Rectangle 2"/>
          <p:cNvSpPr>
            <a:spLocks noGrp="1" noRot="1" noChangeAspect="1" noChangeArrowheads="1" noTextEdit="1"/>
          </p:cNvSpPr>
          <p:nvPr>
            <p:ph type="sldImg"/>
          </p:nvPr>
        </p:nvSpPr>
        <p:spPr>
          <a:xfrm>
            <a:off x="1212850" y="708025"/>
            <a:ext cx="4724400" cy="3543300"/>
          </a:xfrm>
          <a:ln/>
        </p:spPr>
      </p:sp>
      <p:sp>
        <p:nvSpPr>
          <p:cNvPr id="1055747" name="Rectangle 3"/>
          <p:cNvSpPr>
            <a:spLocks noGrp="1" noChangeArrowheads="1"/>
          </p:cNvSpPr>
          <p:nvPr>
            <p:ph type="body" idx="1"/>
          </p:nvPr>
        </p:nvSpPr>
        <p:spPr>
          <a:xfrm>
            <a:off x="954088" y="4487863"/>
            <a:ext cx="5241925" cy="4252912"/>
          </a:xfrm>
        </p:spPr>
        <p:txBody>
          <a:bodyPr/>
          <a:lstStyle/>
          <a:p>
            <a:r>
              <a:rPr lang="en-US" dirty="0" smtClean="0"/>
              <a:t>Derive the update rule by requiring that </a:t>
            </a:r>
            <a:r>
              <a:rPr lang="en-US" dirty="0" err="1" smtClean="0"/>
              <a:t>w’x</a:t>
            </a:r>
            <a:r>
              <a:rPr lang="en-US" dirty="0" smtClean="0"/>
              <a:t> &gt; \theta; that is (</a:t>
            </a:r>
            <a:r>
              <a:rPr lang="en-US" dirty="0" err="1" smtClean="0"/>
              <a:t>w+rx</a:t>
            </a:r>
            <a:r>
              <a:rPr lang="en-US" dirty="0" smtClean="0"/>
              <a:t>)</a:t>
            </a:r>
            <a:r>
              <a:rPr lang="en-US" baseline="0" dirty="0" smtClean="0"/>
              <a:t> x &gt; \theta</a:t>
            </a:r>
            <a:endParaRPr lang="en-US" dirty="0"/>
          </a:p>
        </p:txBody>
      </p:sp>
    </p:spTree>
    <p:extLst>
      <p:ext uri="{BB962C8B-B14F-4D97-AF65-F5344CB8AC3E}">
        <p14:creationId xmlns:p14="http://schemas.microsoft.com/office/powerpoint/2010/main" val="2234206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45002-305A-45E2-B2EA-66D82E9027D0}" type="slidenum">
              <a:rPr lang="en-US"/>
              <a:pPr/>
              <a:t>54</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327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0E092-1430-4940-891D-2645136411A6}" type="slidenum">
              <a:rPr lang="en-US"/>
              <a:pPr/>
              <a:t>7</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6949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55</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8891887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56</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4173169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57</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331525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58</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1158137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59</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75710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EF67A-EAA4-4082-B08D-855E1AF9C2E5}" type="slidenum">
              <a:rPr lang="en-US"/>
              <a:pPr/>
              <a:t>60</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4668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5D265-42C7-4BC5-8465-AFF10978754E}" type="slidenum">
              <a:rPr lang="en-US"/>
              <a:pPr/>
              <a:t>61</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98921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9C0B5-00B1-4A82-BB9F-B3E0D5E97B40}" type="slidenum">
              <a:rPr lang="en-US"/>
              <a:pPr/>
              <a:t>64</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98790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CD63-A509-489D-A2CC-4E3C4F83D8E2}" type="slidenum">
              <a:rPr lang="en-US"/>
              <a:pPr/>
              <a:t>65</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8375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C69DC-6DD5-4F4D-B074-C85950A4D887}" type="slidenum">
              <a:rPr lang="en-US"/>
              <a:pPr/>
              <a:t>66</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176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D163E-6157-4C42-AB42-A484650FEA63}" type="slidenum">
              <a:rPr lang="en-US"/>
              <a:pPr/>
              <a:t>8</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dirty="0" smtClean="0"/>
              <a:t>If you have a positive  example, you can start</a:t>
            </a:r>
            <a:r>
              <a:rPr lang="en-US" baseline="0" dirty="0" smtClean="0"/>
              <a:t> with a conjunction of size 100 (some positive and some negative literals) and continue choosing examples for elimination from there.</a:t>
            </a:r>
            <a:endParaRPr lang="en-US" dirty="0"/>
          </a:p>
        </p:txBody>
      </p:sp>
    </p:spTree>
    <p:extLst>
      <p:ext uri="{BB962C8B-B14F-4D97-AF65-F5344CB8AC3E}">
        <p14:creationId xmlns:p14="http://schemas.microsoft.com/office/powerpoint/2010/main" val="3338019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67</a:t>
            </a:fld>
            <a:endParaRPr lang="en-US"/>
          </a:p>
        </p:txBody>
      </p:sp>
      <p:sp>
        <p:nvSpPr>
          <p:cNvPr id="922626" name="Rectangle 2"/>
          <p:cNvSpPr>
            <a:spLocks noGrp="1" noRot="1" noChangeAspect="1" noChangeArrowheads="1" noTextEdit="1"/>
          </p:cNvSpPr>
          <p:nvPr>
            <p:ph type="sldImg"/>
          </p:nvPr>
        </p:nvSpPr>
        <p:spPr>
          <a:xfrm>
            <a:off x="1212850" y="708025"/>
            <a:ext cx="47244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34486201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68</a:t>
            </a:fld>
            <a:endParaRPr lang="en-US"/>
          </a:p>
        </p:txBody>
      </p:sp>
      <p:sp>
        <p:nvSpPr>
          <p:cNvPr id="922626" name="Rectangle 2"/>
          <p:cNvSpPr>
            <a:spLocks noGrp="1" noRot="1" noChangeAspect="1" noChangeArrowheads="1" noTextEdit="1"/>
          </p:cNvSpPr>
          <p:nvPr>
            <p:ph type="sldImg"/>
          </p:nvPr>
        </p:nvSpPr>
        <p:spPr>
          <a:xfrm>
            <a:off x="1212850" y="708025"/>
            <a:ext cx="47244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9909085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A1627-7B99-4A98-B1B5-7866F8942404}" type="slidenum">
              <a:rPr lang="en-US"/>
              <a:pPr/>
              <a:t>69</a:t>
            </a:fld>
            <a:endParaRPr lang="en-US"/>
          </a:p>
        </p:txBody>
      </p:sp>
      <p:sp>
        <p:nvSpPr>
          <p:cNvPr id="828418" name="Rectangle 2"/>
          <p:cNvSpPr>
            <a:spLocks noGrp="1" noRot="1" noChangeAspect="1" noChangeArrowheads="1" noTextEdit="1"/>
          </p:cNvSpPr>
          <p:nvPr>
            <p:ph type="sldImg"/>
          </p:nvPr>
        </p:nvSpPr>
        <p:spPr>
          <a:xfrm>
            <a:off x="1211263" y="706438"/>
            <a:ext cx="4725987" cy="3544887"/>
          </a:xfrm>
          <a:ln/>
        </p:spPr>
      </p:sp>
      <p:sp>
        <p:nvSpPr>
          <p:cNvPr id="828419" name="Rectangle 3"/>
          <p:cNvSpPr>
            <a:spLocks noGrp="1" noChangeArrowheads="1"/>
          </p:cNvSpPr>
          <p:nvPr>
            <p:ph type="body" idx="1"/>
          </p:nvPr>
        </p:nvSpPr>
        <p:spPr>
          <a:xfrm>
            <a:off x="954088" y="4487863"/>
            <a:ext cx="5241925" cy="4254500"/>
          </a:xfrm>
        </p:spPr>
        <p:txBody>
          <a:bodyPr/>
          <a:lstStyle/>
          <a:p>
            <a:r>
              <a:rPr lang="en-US"/>
              <a:t>The function is pretty reasonable for cases we are interested in; 10 out of these 100 variables</a:t>
            </a:r>
          </a:p>
          <a:p>
            <a:r>
              <a:rPr lang="en-US"/>
              <a:t>Should be active. Clearly,  linear threshold function. And observe that the multiplicative update algorithm</a:t>
            </a:r>
          </a:p>
          <a:p>
            <a:r>
              <a:rPr lang="en-US"/>
              <a:t>Scales very nicely; essentially, the total number of variables (n) does not affect that time (number of</a:t>
            </a:r>
          </a:p>
          <a:p>
            <a:r>
              <a:rPr lang="en-US"/>
              <a:t>Examples) required to learn. This is far from what happens with an additive update algorithm.</a:t>
            </a:r>
          </a:p>
          <a:p>
            <a:r>
              <a:rPr lang="en-US"/>
              <a:t>This phenomenon will allow us to generate many many potentially plausible features, and learn</a:t>
            </a:r>
          </a:p>
          <a:p>
            <a:r>
              <a:rPr lang="en-US"/>
              <a:t>On top of them.</a:t>
            </a:r>
          </a:p>
        </p:txBody>
      </p:sp>
    </p:spTree>
    <p:extLst>
      <p:ext uri="{BB962C8B-B14F-4D97-AF65-F5344CB8AC3E}">
        <p14:creationId xmlns:p14="http://schemas.microsoft.com/office/powerpoint/2010/main" val="71950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72</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74150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73</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21829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20ECF-A22A-43FA-9008-412250D6FE07}" type="slidenum">
              <a:rPr lang="en-US"/>
              <a:pPr/>
              <a:t>76</a:t>
            </a:fld>
            <a:endParaRPr lang="en-US"/>
          </a:p>
        </p:txBody>
      </p:sp>
      <p:sp>
        <p:nvSpPr>
          <p:cNvPr id="100354" name="Rectangle 2"/>
          <p:cNvSpPr>
            <a:spLocks noGrp="1" noRot="1" noChangeAspect="1" noChangeArrowheads="1" noTextEdit="1"/>
          </p:cNvSpPr>
          <p:nvPr>
            <p:ph type="sldImg"/>
          </p:nvPr>
        </p:nvSpPr>
        <p:spPr>
          <a:xfrm>
            <a:off x="1214438" y="709613"/>
            <a:ext cx="4724400" cy="3543300"/>
          </a:xfrm>
          <a:ln/>
        </p:spPr>
      </p:sp>
      <p:sp>
        <p:nvSpPr>
          <p:cNvPr id="100355"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9561492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BE5C3-4E79-4B02-959E-019142C83902}" type="slidenum">
              <a:rPr lang="en-US"/>
              <a:pPr/>
              <a:t>77</a:t>
            </a:fld>
            <a:endParaRPr lang="en-US"/>
          </a:p>
        </p:txBody>
      </p:sp>
      <p:sp>
        <p:nvSpPr>
          <p:cNvPr id="8194" name="Rectangle 2"/>
          <p:cNvSpPr>
            <a:spLocks noGrp="1" noRot="1" noChangeAspect="1" noChangeArrowheads="1" noTextEdit="1"/>
          </p:cNvSpPr>
          <p:nvPr>
            <p:ph type="sldImg"/>
          </p:nvPr>
        </p:nvSpPr>
        <p:spPr>
          <a:xfrm>
            <a:off x="1214438" y="709613"/>
            <a:ext cx="4724400" cy="3543300"/>
          </a:xfrm>
          <a:ln/>
        </p:spPr>
      </p:sp>
      <p:sp>
        <p:nvSpPr>
          <p:cNvPr id="819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840586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7708A-AF52-46F8-AD14-AAFB9746E912}" type="slidenum">
              <a:rPr lang="en-US"/>
              <a:pPr/>
              <a:t>78</a:t>
            </a:fld>
            <a:endParaRPr lang="en-US"/>
          </a:p>
        </p:txBody>
      </p:sp>
      <p:sp>
        <p:nvSpPr>
          <p:cNvPr id="10242" name="Rectangle 2"/>
          <p:cNvSpPr>
            <a:spLocks noGrp="1" noRot="1" noChangeAspect="1" noChangeArrowheads="1" noTextEdit="1"/>
          </p:cNvSpPr>
          <p:nvPr>
            <p:ph type="sldImg"/>
          </p:nvPr>
        </p:nvSpPr>
        <p:spPr>
          <a:xfrm>
            <a:off x="1214438" y="709613"/>
            <a:ext cx="4724400" cy="3543300"/>
          </a:xfrm>
          <a:ln/>
        </p:spPr>
      </p:sp>
      <p:sp>
        <p:nvSpPr>
          <p:cNvPr id="1024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990908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03E13-187C-467B-8C06-D38C11EB6CAE}" type="slidenum">
              <a:rPr lang="en-US"/>
              <a:pPr/>
              <a:t>79</a:t>
            </a:fld>
            <a:endParaRPr lang="en-US"/>
          </a:p>
        </p:txBody>
      </p:sp>
      <p:sp>
        <p:nvSpPr>
          <p:cNvPr id="12290" name="Rectangle 2"/>
          <p:cNvSpPr>
            <a:spLocks noGrp="1" noRot="1" noChangeAspect="1" noChangeArrowheads="1" noTextEdit="1"/>
          </p:cNvSpPr>
          <p:nvPr>
            <p:ph type="sldImg"/>
          </p:nvPr>
        </p:nvSpPr>
        <p:spPr>
          <a:xfrm>
            <a:off x="1214438" y="709613"/>
            <a:ext cx="4724400" cy="3543300"/>
          </a:xfrm>
          <a:ln/>
        </p:spPr>
      </p:sp>
      <p:sp>
        <p:nvSpPr>
          <p:cNvPr id="12291"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890094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49412-24E6-4945-999B-924EEE822B72}" type="slidenum">
              <a:rPr lang="en-US"/>
              <a:pPr/>
              <a:t>80</a:t>
            </a:fld>
            <a:endParaRPr lang="en-US"/>
          </a:p>
        </p:txBody>
      </p:sp>
      <p:sp>
        <p:nvSpPr>
          <p:cNvPr id="14338" name="Rectangle 2"/>
          <p:cNvSpPr>
            <a:spLocks noGrp="1" noRot="1" noChangeAspect="1" noChangeArrowheads="1" noTextEdit="1"/>
          </p:cNvSpPr>
          <p:nvPr>
            <p:ph type="sldImg"/>
          </p:nvPr>
        </p:nvSpPr>
        <p:spPr>
          <a:xfrm>
            <a:off x="1214438" y="709613"/>
            <a:ext cx="4724400" cy="3543300"/>
          </a:xfrm>
          <a:ln/>
        </p:spPr>
      </p:sp>
      <p:sp>
        <p:nvSpPr>
          <p:cNvPr id="14339"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28332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9</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7558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0E73C-D1EF-4A70-8C28-26F22CA0E36C}" type="slidenum">
              <a:rPr lang="en-US"/>
              <a:pPr/>
              <a:t>81</a:t>
            </a:fld>
            <a:endParaRPr lang="en-US"/>
          </a:p>
        </p:txBody>
      </p:sp>
      <p:sp>
        <p:nvSpPr>
          <p:cNvPr id="16386" name="Rectangle 2"/>
          <p:cNvSpPr>
            <a:spLocks noGrp="1" noRot="1" noChangeAspect="1" noChangeArrowheads="1" noTextEdit="1"/>
          </p:cNvSpPr>
          <p:nvPr>
            <p:ph type="sldImg"/>
          </p:nvPr>
        </p:nvSpPr>
        <p:spPr>
          <a:xfrm>
            <a:off x="1214438" y="709613"/>
            <a:ext cx="4724400" cy="3543300"/>
          </a:xfrm>
          <a:ln/>
        </p:spPr>
      </p:sp>
      <p:sp>
        <p:nvSpPr>
          <p:cNvPr id="16387"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42166401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49B58-5A66-4F47-A6B2-F87BAE9589F4}" type="slidenum">
              <a:rPr lang="en-US"/>
              <a:pPr/>
              <a:t>82</a:t>
            </a:fld>
            <a:endParaRPr lang="en-US"/>
          </a:p>
        </p:txBody>
      </p:sp>
      <p:sp>
        <p:nvSpPr>
          <p:cNvPr id="18434" name="Rectangle 2"/>
          <p:cNvSpPr>
            <a:spLocks noGrp="1" noRot="1" noChangeAspect="1" noChangeArrowheads="1" noTextEdit="1"/>
          </p:cNvSpPr>
          <p:nvPr>
            <p:ph type="sldImg"/>
          </p:nvPr>
        </p:nvSpPr>
        <p:spPr>
          <a:xfrm>
            <a:off x="1214438" y="709613"/>
            <a:ext cx="4724400" cy="3543300"/>
          </a:xfrm>
          <a:ln/>
        </p:spPr>
      </p:sp>
      <p:sp>
        <p:nvSpPr>
          <p:cNvPr id="1843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8246690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C325-CC96-41A6-A23A-04C2EBCEF117}" type="slidenum">
              <a:rPr lang="en-US"/>
              <a:pPr/>
              <a:t>83</a:t>
            </a:fld>
            <a:endParaRPr lang="en-US"/>
          </a:p>
        </p:txBody>
      </p:sp>
      <p:sp>
        <p:nvSpPr>
          <p:cNvPr id="20482" name="Rectangle 2"/>
          <p:cNvSpPr>
            <a:spLocks noGrp="1" noRot="1" noChangeAspect="1" noChangeArrowheads="1" noTextEdit="1"/>
          </p:cNvSpPr>
          <p:nvPr>
            <p:ph type="sldImg"/>
          </p:nvPr>
        </p:nvSpPr>
        <p:spPr>
          <a:xfrm>
            <a:off x="1214438" y="709613"/>
            <a:ext cx="4724400" cy="3543300"/>
          </a:xfrm>
          <a:ln/>
        </p:spPr>
      </p:sp>
      <p:sp>
        <p:nvSpPr>
          <p:cNvPr id="20483"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32326913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18CD0-E1AA-4186-BE48-E93D791E2E9B}" type="slidenum">
              <a:rPr lang="en-US"/>
              <a:pPr/>
              <a:t>84</a:t>
            </a:fld>
            <a:endParaRPr lang="en-US"/>
          </a:p>
        </p:txBody>
      </p:sp>
      <p:sp>
        <p:nvSpPr>
          <p:cNvPr id="22530" name="Rectangle 2"/>
          <p:cNvSpPr>
            <a:spLocks noGrp="1" noRot="1" noChangeAspect="1" noChangeArrowheads="1" noTextEdit="1"/>
          </p:cNvSpPr>
          <p:nvPr>
            <p:ph type="sldImg"/>
          </p:nvPr>
        </p:nvSpPr>
        <p:spPr>
          <a:xfrm>
            <a:off x="1214438" y="709613"/>
            <a:ext cx="4724400" cy="3543300"/>
          </a:xfrm>
          <a:ln/>
        </p:spPr>
      </p:sp>
      <p:sp>
        <p:nvSpPr>
          <p:cNvPr id="22531"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6281061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8543F-54AC-4F62-AD08-7054A3894352}" type="slidenum">
              <a:rPr lang="en-US"/>
              <a:pPr/>
              <a:t>85</a:t>
            </a:fld>
            <a:endParaRPr lang="en-US"/>
          </a:p>
        </p:txBody>
      </p:sp>
      <p:sp>
        <p:nvSpPr>
          <p:cNvPr id="24578" name="Rectangle 2"/>
          <p:cNvSpPr>
            <a:spLocks noGrp="1" noRot="1" noChangeAspect="1" noChangeArrowheads="1" noTextEdit="1"/>
          </p:cNvSpPr>
          <p:nvPr>
            <p:ph type="sldImg"/>
          </p:nvPr>
        </p:nvSpPr>
        <p:spPr>
          <a:xfrm>
            <a:off x="1214438" y="709613"/>
            <a:ext cx="4724400" cy="3543300"/>
          </a:xfrm>
          <a:ln/>
        </p:spPr>
      </p:sp>
      <p:sp>
        <p:nvSpPr>
          <p:cNvPr id="24579"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6620341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D0072-7178-4C52-B83B-B3B337981DC5}" type="slidenum">
              <a:rPr lang="en-US"/>
              <a:pPr/>
              <a:t>86</a:t>
            </a:fld>
            <a:endParaRPr lang="en-US"/>
          </a:p>
        </p:txBody>
      </p:sp>
      <p:sp>
        <p:nvSpPr>
          <p:cNvPr id="96258" name="Rectangle 2"/>
          <p:cNvSpPr>
            <a:spLocks noGrp="1" noRot="1" noChangeAspect="1" noChangeArrowheads="1" noTextEdit="1"/>
          </p:cNvSpPr>
          <p:nvPr>
            <p:ph type="sldImg"/>
          </p:nvPr>
        </p:nvSpPr>
        <p:spPr>
          <a:xfrm>
            <a:off x="1168400" y="698500"/>
            <a:ext cx="4764088" cy="3573463"/>
          </a:xfrm>
          <a:ln/>
        </p:spPr>
      </p:sp>
      <p:sp>
        <p:nvSpPr>
          <p:cNvPr id="96259" name="Rectangle 3"/>
          <p:cNvSpPr>
            <a:spLocks noGrp="1" noChangeArrowheads="1"/>
          </p:cNvSpPr>
          <p:nvPr>
            <p:ph type="body" idx="1"/>
          </p:nvPr>
        </p:nvSpPr>
        <p:spPr>
          <a:xfrm>
            <a:off x="936795" y="4504584"/>
            <a:ext cx="5225201" cy="4271645"/>
          </a:xfrm>
        </p:spPr>
        <p:txBody>
          <a:bodyPr/>
          <a:lstStyle/>
          <a:p>
            <a:endParaRPr lang="en-US"/>
          </a:p>
        </p:txBody>
      </p:sp>
    </p:spTree>
    <p:extLst>
      <p:ext uri="{BB962C8B-B14F-4D97-AF65-F5344CB8AC3E}">
        <p14:creationId xmlns:p14="http://schemas.microsoft.com/office/powerpoint/2010/main" val="7968354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67B6F-9C35-4753-A1F0-4D08AB492C90}" type="slidenum">
              <a:rPr lang="en-US"/>
              <a:pPr/>
              <a:t>87</a:t>
            </a:fld>
            <a:endParaRPr lang="en-US"/>
          </a:p>
        </p:txBody>
      </p:sp>
      <p:sp>
        <p:nvSpPr>
          <p:cNvPr id="28674" name="Rectangle 2"/>
          <p:cNvSpPr>
            <a:spLocks noGrp="1" noRot="1" noChangeAspect="1" noChangeArrowheads="1" noTextEdit="1"/>
          </p:cNvSpPr>
          <p:nvPr>
            <p:ph type="sldImg"/>
          </p:nvPr>
        </p:nvSpPr>
        <p:spPr>
          <a:xfrm>
            <a:off x="1214438" y="709613"/>
            <a:ext cx="4724400" cy="3543300"/>
          </a:xfrm>
          <a:ln/>
        </p:spPr>
      </p:sp>
      <p:sp>
        <p:nvSpPr>
          <p:cNvPr id="2867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147714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9A155-B3E8-42D3-95DE-82C8F03F2071}" type="slidenum">
              <a:rPr lang="en-US"/>
              <a:pPr/>
              <a:t>88</a:t>
            </a:fld>
            <a:endParaRPr lang="en-US"/>
          </a:p>
        </p:txBody>
      </p:sp>
      <p:sp>
        <p:nvSpPr>
          <p:cNvPr id="30722" name="Rectangle 2"/>
          <p:cNvSpPr>
            <a:spLocks noGrp="1" noRot="1" noChangeAspect="1" noChangeArrowheads="1" noTextEdit="1"/>
          </p:cNvSpPr>
          <p:nvPr>
            <p:ph type="sldImg"/>
          </p:nvPr>
        </p:nvSpPr>
        <p:spPr>
          <a:xfrm>
            <a:off x="1214438" y="709613"/>
            <a:ext cx="4724400" cy="3543300"/>
          </a:xfrm>
          <a:ln/>
        </p:spPr>
      </p:sp>
      <p:sp>
        <p:nvSpPr>
          <p:cNvPr id="3072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9495063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89</a:t>
            </a:fld>
            <a:endParaRPr lang="en-US"/>
          </a:p>
        </p:txBody>
      </p:sp>
      <p:sp>
        <p:nvSpPr>
          <p:cNvPr id="63491" name="Rectangle 2"/>
          <p:cNvSpPr>
            <a:spLocks noGrp="1" noRot="1" noChangeAspect="1" noChangeArrowheads="1" noTextEdit="1"/>
          </p:cNvSpPr>
          <p:nvPr>
            <p:ph type="sldImg"/>
          </p:nvPr>
        </p:nvSpPr>
        <p:spPr>
          <a:xfrm>
            <a:off x="1214438" y="709613"/>
            <a:ext cx="47244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8699524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90</a:t>
            </a:fld>
            <a:endParaRPr lang="en-US"/>
          </a:p>
        </p:txBody>
      </p:sp>
      <p:sp>
        <p:nvSpPr>
          <p:cNvPr id="63491" name="Rectangle 2"/>
          <p:cNvSpPr>
            <a:spLocks noGrp="1" noRot="1" noChangeAspect="1" noChangeArrowheads="1" noTextEdit="1"/>
          </p:cNvSpPr>
          <p:nvPr>
            <p:ph type="sldImg"/>
          </p:nvPr>
        </p:nvSpPr>
        <p:spPr>
          <a:xfrm>
            <a:off x="1214438" y="709613"/>
            <a:ext cx="47244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3888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10</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01744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853EE9DE-D5DC-47F7-83AC-B880EDE23DC5}" type="slidenum">
              <a:rPr lang="en-US"/>
              <a:pPr eaLnBrk="1" hangingPunct="1"/>
              <a:t>92</a:t>
            </a:fld>
            <a:endParaRPr lang="en-US"/>
          </a:p>
        </p:txBody>
      </p:sp>
      <p:sp>
        <p:nvSpPr>
          <p:cNvPr id="62467" name="Rectangle 2"/>
          <p:cNvSpPr>
            <a:spLocks noGrp="1" noRot="1" noChangeAspect="1" noChangeArrowheads="1" noTextEdit="1"/>
          </p:cNvSpPr>
          <p:nvPr>
            <p:ph type="sldImg"/>
          </p:nvPr>
        </p:nvSpPr>
        <p:spPr>
          <a:xfrm>
            <a:off x="1214438" y="709613"/>
            <a:ext cx="4724400" cy="3543300"/>
          </a:xfrm>
          <a:ln/>
        </p:spPr>
      </p:sp>
      <p:sp>
        <p:nvSpPr>
          <p:cNvPr id="62468"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167481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101</a:t>
            </a:fld>
            <a:endParaRPr lang="en-US"/>
          </a:p>
        </p:txBody>
      </p:sp>
      <p:sp>
        <p:nvSpPr>
          <p:cNvPr id="66563" name="Rectangle 2"/>
          <p:cNvSpPr>
            <a:spLocks noGrp="1" noRot="1" noChangeAspect="1" noChangeArrowheads="1" noTextEdit="1"/>
          </p:cNvSpPr>
          <p:nvPr>
            <p:ph type="sldImg"/>
          </p:nvPr>
        </p:nvSpPr>
        <p:spPr>
          <a:xfrm>
            <a:off x="1211263" y="708025"/>
            <a:ext cx="47259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1678416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102</a:t>
            </a:fld>
            <a:endParaRPr lang="en-US"/>
          </a:p>
        </p:txBody>
      </p:sp>
      <p:sp>
        <p:nvSpPr>
          <p:cNvPr id="66563" name="Rectangle 2"/>
          <p:cNvSpPr>
            <a:spLocks noGrp="1" noRot="1" noChangeAspect="1" noChangeArrowheads="1" noTextEdit="1"/>
          </p:cNvSpPr>
          <p:nvPr>
            <p:ph type="sldImg"/>
          </p:nvPr>
        </p:nvSpPr>
        <p:spPr>
          <a:xfrm>
            <a:off x="1211263" y="708025"/>
            <a:ext cx="47259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1440714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BAEB34B8-79BA-46D0-8FDE-B8918864BF8A}" type="slidenum">
              <a:rPr lang="en-US"/>
              <a:pPr eaLnBrk="1" hangingPunct="1"/>
              <a:t>103</a:t>
            </a:fld>
            <a:endParaRPr lang="en-US"/>
          </a:p>
        </p:txBody>
      </p:sp>
      <p:sp>
        <p:nvSpPr>
          <p:cNvPr id="70659" name="Rectangle 2"/>
          <p:cNvSpPr>
            <a:spLocks noGrp="1" noRot="1" noChangeAspect="1" noChangeArrowheads="1" noTextEdit="1"/>
          </p:cNvSpPr>
          <p:nvPr>
            <p:ph type="sldImg"/>
          </p:nvPr>
        </p:nvSpPr>
        <p:spPr>
          <a:xfrm>
            <a:off x="1214438" y="709613"/>
            <a:ext cx="4724400" cy="3543300"/>
          </a:xfrm>
          <a:ln/>
        </p:spPr>
      </p:sp>
      <p:sp>
        <p:nvSpPr>
          <p:cNvPr id="70660"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4640408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F24656C3-A912-4738-8F3C-B565D157A6A2}" type="slidenum">
              <a:rPr lang="en-US"/>
              <a:pPr eaLnBrk="1" hangingPunct="1"/>
              <a:t>104</a:t>
            </a:fld>
            <a:endParaRPr lang="en-US"/>
          </a:p>
        </p:txBody>
      </p:sp>
      <p:sp>
        <p:nvSpPr>
          <p:cNvPr id="71683" name="Rectangle 2"/>
          <p:cNvSpPr>
            <a:spLocks noGrp="1" noRot="1" noChangeAspect="1" noChangeArrowheads="1" noTextEdit="1"/>
          </p:cNvSpPr>
          <p:nvPr>
            <p:ph type="sldImg"/>
          </p:nvPr>
        </p:nvSpPr>
        <p:spPr>
          <a:xfrm>
            <a:off x="1214438" y="709613"/>
            <a:ext cx="4724400" cy="3543300"/>
          </a:xfrm>
          <a:ln/>
        </p:spPr>
      </p:sp>
      <p:sp>
        <p:nvSpPr>
          <p:cNvPr id="71684"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550252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A5F59491-EA08-4F89-AA01-970E7A61AAE1}" type="slidenum">
              <a:rPr lang="en-US"/>
              <a:pPr eaLnBrk="1" hangingPunct="1"/>
              <a:t>105</a:t>
            </a:fld>
            <a:endParaRPr lang="en-US"/>
          </a:p>
        </p:txBody>
      </p:sp>
      <p:sp>
        <p:nvSpPr>
          <p:cNvPr id="72707" name="Rectangle 2"/>
          <p:cNvSpPr>
            <a:spLocks noGrp="1" noRot="1" noChangeAspect="1" noChangeArrowheads="1" noTextEdit="1"/>
          </p:cNvSpPr>
          <p:nvPr>
            <p:ph type="sldImg"/>
          </p:nvPr>
        </p:nvSpPr>
        <p:spPr>
          <a:xfrm>
            <a:off x="1214438" y="709613"/>
            <a:ext cx="4724400" cy="3543300"/>
          </a:xfrm>
          <a:ln/>
        </p:spPr>
      </p:sp>
      <p:sp>
        <p:nvSpPr>
          <p:cNvPr id="72708"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7217787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6EED4DA-2DC7-4F93-8DE5-CAA38FFCE424}" type="slidenum">
              <a:rPr lang="en-US"/>
              <a:pPr eaLnBrk="1" hangingPunct="1"/>
              <a:t>106</a:t>
            </a:fld>
            <a:endParaRPr lang="en-US"/>
          </a:p>
        </p:txBody>
      </p:sp>
      <p:sp>
        <p:nvSpPr>
          <p:cNvPr id="73731" name="Rectangle 2"/>
          <p:cNvSpPr>
            <a:spLocks noGrp="1" noRot="1" noChangeAspect="1" noChangeArrowheads="1" noTextEdit="1"/>
          </p:cNvSpPr>
          <p:nvPr>
            <p:ph type="sldImg"/>
          </p:nvPr>
        </p:nvSpPr>
        <p:spPr>
          <a:xfrm>
            <a:off x="1168400" y="698500"/>
            <a:ext cx="4764088" cy="3573463"/>
          </a:xfrm>
          <a:ln/>
        </p:spPr>
      </p:sp>
      <p:sp>
        <p:nvSpPr>
          <p:cNvPr id="73732" name="Rectangle 3"/>
          <p:cNvSpPr>
            <a:spLocks noGrp="1" noChangeArrowheads="1"/>
          </p:cNvSpPr>
          <p:nvPr>
            <p:ph type="body" idx="1"/>
          </p:nvPr>
        </p:nvSpPr>
        <p:spPr>
          <a:xfrm>
            <a:off x="936795" y="4504584"/>
            <a:ext cx="5225201" cy="4271645"/>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0823767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107</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32640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108</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56518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109</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685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11</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01489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110</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2020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111</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37423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112</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15106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113</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489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30392156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371600"/>
            <a:ext cx="7772400" cy="45259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7020103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416840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Fall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7" r:id="rId6"/>
    <p:sldLayoutId id="2147483688" r:id="rId7"/>
    <p:sldLayoutId id="2147483690" r:id="rId8"/>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roth@seas.upenn.edu" TargetMode="External"/><Relationship Id="rId2" Type="http://schemas.openxmlformats.org/officeDocument/2006/relationships/hyperlink" Target="http://www.seas.upenn.edu/~cis519" TargetMode="External"/><Relationship Id="rId1" Type="http://schemas.openxmlformats.org/officeDocument/2006/relationships/slideLayout" Target="../slideLayouts/slideLayout1.xml"/><Relationship Id="rId4" Type="http://schemas.openxmlformats.org/officeDocument/2006/relationships/hyperlink" Target="http://www.cis.upenn.edu/~danrot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53.emf"/><Relationship Id="rId4" Type="http://schemas.openxmlformats.org/officeDocument/2006/relationships/oleObject" Target="../embeddings/oleObject40.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hyperlink" Target="Collins-kernels.pdf" TargetMode="External"/><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people.idsia.ch/~juergen/who-invented-backpropagation.html"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8.wmf"/><Relationship Id="rId18" Type="http://schemas.openxmlformats.org/officeDocument/2006/relationships/oleObject" Target="../embeddings/oleObject48.bin"/><Relationship Id="rId3" Type="http://schemas.openxmlformats.org/officeDocument/2006/relationships/notesSlide" Target="../notesSlides/notesSlide91.xml"/><Relationship Id="rId21" Type="http://schemas.openxmlformats.org/officeDocument/2006/relationships/image" Target="../media/image61.wmf"/><Relationship Id="rId7" Type="http://schemas.openxmlformats.org/officeDocument/2006/relationships/image" Target="../media/image55.wmf"/><Relationship Id="rId12" Type="http://schemas.openxmlformats.org/officeDocument/2006/relationships/oleObject" Target="../embeddings/oleObject45.bin"/><Relationship Id="rId17" Type="http://schemas.openxmlformats.org/officeDocument/2006/relationships/image" Target="../media/image59.wmf"/><Relationship Id="rId2" Type="http://schemas.openxmlformats.org/officeDocument/2006/relationships/slideLayout" Target="../slideLayouts/slideLayout3.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20.vml"/><Relationship Id="rId6" Type="http://schemas.openxmlformats.org/officeDocument/2006/relationships/oleObject" Target="../embeddings/oleObject42.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8.wmf"/><Relationship Id="rId10" Type="http://schemas.openxmlformats.org/officeDocument/2006/relationships/oleObject" Target="../embeddings/oleObject44.bin"/><Relationship Id="rId19" Type="http://schemas.openxmlformats.org/officeDocument/2006/relationships/image" Target="../media/image60.wmf"/><Relationship Id="rId4" Type="http://schemas.openxmlformats.org/officeDocument/2006/relationships/oleObject" Target="../embeddings/oleObject41.bin"/><Relationship Id="rId9" Type="http://schemas.openxmlformats.org/officeDocument/2006/relationships/image" Target="../media/image56.wmf"/><Relationship Id="rId14" Type="http://schemas.openxmlformats.org/officeDocument/2006/relationships/oleObject" Target="../embeddings/oleObject46.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eas.upenn.edu/~cis519/fall2018/project.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9.png"/><Relationship Id="rId3" Type="http://schemas.openxmlformats.org/officeDocument/2006/relationships/notesSlide" Target="../notesSlides/notesSlide31.xml"/><Relationship Id="rId7" Type="http://schemas.openxmlformats.org/officeDocument/2006/relationships/oleObject" Target="../embeddings/oleObject2.bin"/><Relationship Id="rId12"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image" Target="../media/image8.png"/><Relationship Id="rId9" Type="http://schemas.openxmlformats.org/officeDocument/2006/relationships/oleObject" Target="../embeddings/oleObject3.bin"/><Relationship Id="rId1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0.wmf"/><Relationship Id="rId3" Type="http://schemas.openxmlformats.org/officeDocument/2006/relationships/notesSlide" Target="../notesSlides/notesSlide32.xml"/><Relationship Id="rId7" Type="http://schemas.openxmlformats.org/officeDocument/2006/relationships/image" Target="../media/image7.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8.wmf"/><Relationship Id="rId1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9.gi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13.bin"/><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aggle.com/c/kdd-cup-2013-author-paper-identification-challen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8.png"/><Relationship Id="rId5" Type="http://schemas.openxmlformats.org/officeDocument/2006/relationships/image" Target="../media/image23.e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5.emf"/><Relationship Id="rId4" Type="http://schemas.openxmlformats.org/officeDocument/2006/relationships/oleObject" Target="../embeddings/oleObject16.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57.xml"/><Relationship Id="rId7" Type="http://schemas.openxmlformats.org/officeDocument/2006/relationships/image" Target="../media/image28.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7.wmf"/><Relationship Id="rId4" Type="http://schemas.openxmlformats.org/officeDocument/2006/relationships/oleObject" Target="../embeddings/oleObject18.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hyperlink" Target="../homework/hw2/HW2-cis519.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1.bin"/><Relationship Id="rId4" Type="http://schemas.openxmlformats.org/officeDocument/2006/relationships/image" Target="../media/image31.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22.bin"/></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28.w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73.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6.bin"/><Relationship Id="rId11"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8.w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40.emf"/><Relationship Id="rId4" Type="http://schemas.openxmlformats.org/officeDocument/2006/relationships/oleObject" Target="../embeddings/oleObject29.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75.xml"/><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2.bin"/><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4.w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6.bin"/><Relationship Id="rId5" Type="http://schemas.openxmlformats.org/officeDocument/2006/relationships/image" Target="../media/image46.emf"/><Relationship Id="rId4" Type="http://schemas.openxmlformats.org/officeDocument/2006/relationships/oleObject" Target="../embeddings/oleObject3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8.bin"/><Relationship Id="rId5" Type="http://schemas.openxmlformats.org/officeDocument/2006/relationships/image" Target="../media/image48.emf"/><Relationship Id="rId4" Type="http://schemas.openxmlformats.org/officeDocument/2006/relationships/oleObject" Target="../embeddings/oleObject37.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79.xml"/><Relationship Id="rId7"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17.vml"/><Relationship Id="rId6" Type="http://schemas.openxmlformats.org/officeDocument/2006/relationships/image" Target="../media/image48.emf"/><Relationship Id="rId5" Type="http://schemas.openxmlformats.org/officeDocument/2006/relationships/oleObject" Target="../embeddings/oleObject37.bin"/><Relationship Id="rId4" Type="http://schemas.openxmlformats.org/officeDocument/2006/relationships/image" Target="../media/image33.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image" Target="../media/image51.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76201"/>
            <a:ext cx="7772400" cy="2057400"/>
          </a:xfrm>
        </p:spPr>
        <p:txBody>
          <a:bodyPr/>
          <a:lstStyle/>
          <a:p>
            <a:r>
              <a:rPr lang="en-US" sz="3600" dirty="0"/>
              <a:t/>
            </a:r>
            <a:br>
              <a:rPr lang="en-US" sz="3600" dirty="0"/>
            </a:br>
            <a:r>
              <a:rPr lang="en-US" sz="3600" b="1" dirty="0">
                <a:solidFill>
                  <a:srgbClr val="0000FF"/>
                </a:solidFill>
              </a:rPr>
              <a:t>CIS 519/419 </a:t>
            </a:r>
            <a:br>
              <a:rPr lang="en-US" sz="3600" b="1" dirty="0">
                <a:solidFill>
                  <a:srgbClr val="0000FF"/>
                </a:solidFill>
              </a:rPr>
            </a:br>
            <a:r>
              <a:rPr lang="en-US" sz="3600" b="1" dirty="0">
                <a:solidFill>
                  <a:srgbClr val="0000FF"/>
                </a:solidFill>
              </a:rPr>
              <a:t>Applied Machine Learning</a:t>
            </a:r>
            <a:r>
              <a:rPr lang="en-US" sz="3600" dirty="0"/>
              <a:t/>
            </a:r>
            <a:br>
              <a:rPr lang="en-US" sz="3600" dirty="0"/>
            </a:br>
            <a:r>
              <a:rPr lang="en-US" sz="3600" dirty="0">
                <a:hlinkClick r:id="rId2"/>
              </a:rPr>
              <a:t>www.seas.upenn.edu/~</a:t>
            </a:r>
            <a:r>
              <a:rPr lang="en-US" sz="3600" dirty="0" smtClean="0">
                <a:hlinkClick r:id="rId2"/>
              </a:rPr>
              <a:t>cis519</a:t>
            </a:r>
            <a:r>
              <a:rPr lang="en-US" sz="3600" dirty="0" smtClean="0"/>
              <a:t> </a:t>
            </a:r>
            <a:r>
              <a:rPr lang="en-US" sz="3600" dirty="0"/>
              <a:t/>
            </a:r>
            <a:br>
              <a:rPr lang="en-US" sz="3600" dirty="0"/>
            </a:br>
            <a:r>
              <a:rPr lang="en-US" sz="3600" dirty="0"/>
              <a:t/>
            </a:r>
            <a:br>
              <a:rPr lang="en-US" sz="3600" dirty="0"/>
            </a:br>
            <a:endParaRPr lang="en-US" sz="3600" dirty="0"/>
          </a:p>
        </p:txBody>
      </p:sp>
      <p:sp>
        <p:nvSpPr>
          <p:cNvPr id="6" name="Subtitle 5"/>
          <p:cNvSpPr>
            <a:spLocks noGrp="1"/>
          </p:cNvSpPr>
          <p:nvPr>
            <p:ph type="subTitle" idx="1"/>
          </p:nvPr>
        </p:nvSpPr>
        <p:spPr/>
        <p:txBody>
          <a:bodyPr/>
          <a:lstStyle/>
          <a:p>
            <a:pPr algn="l"/>
            <a:r>
              <a:rPr lang="nl-NL" dirty="0">
                <a:solidFill>
                  <a:schemeClr val="tx1"/>
                </a:solidFill>
              </a:rPr>
              <a:t>Dan Roth</a:t>
            </a:r>
          </a:p>
          <a:p>
            <a:pPr algn="l"/>
            <a:r>
              <a:rPr lang="nl-NL" dirty="0" smtClean="0">
                <a:hlinkClick r:id="rId3"/>
              </a:rPr>
              <a:t>danroth@seas.upenn.edu</a:t>
            </a:r>
            <a:r>
              <a:rPr lang="nl-NL" dirty="0" smtClean="0"/>
              <a:t> </a:t>
            </a:r>
            <a:endParaRPr lang="nl-NL" dirty="0"/>
          </a:p>
          <a:p>
            <a:pPr algn="l"/>
            <a:r>
              <a:rPr lang="nl-NL" dirty="0">
                <a:hlinkClick r:id="rId4"/>
              </a:rPr>
              <a:t>http://www.cis.upenn.edu/~danroth</a:t>
            </a:r>
            <a:r>
              <a:rPr lang="nl-NL" dirty="0" smtClean="0">
                <a:hlinkClick r:id="rId4"/>
              </a:rPr>
              <a:t>/</a:t>
            </a:r>
            <a:r>
              <a:rPr lang="nl-NL" dirty="0" smtClean="0"/>
              <a:t> </a:t>
            </a:r>
            <a:endParaRPr lang="nl-NL" dirty="0"/>
          </a:p>
          <a:p>
            <a:pPr algn="l"/>
            <a:r>
              <a:rPr lang="nl-NL" dirty="0">
                <a:solidFill>
                  <a:schemeClr val="tx1"/>
                </a:solidFill>
              </a:rPr>
              <a:t>461C, 3401 Walnut</a:t>
            </a:r>
          </a:p>
          <a:p>
            <a:pPr algn="l"/>
            <a:endParaRPr lang="nl-NL" dirty="0"/>
          </a:p>
        </p:txBody>
      </p:sp>
      <p:sp>
        <p:nvSpPr>
          <p:cNvPr id="7" name="Rectangle 6"/>
          <p:cNvSpPr/>
          <p:nvPr/>
        </p:nvSpPr>
        <p:spPr>
          <a:xfrm>
            <a:off x="336605" y="5638800"/>
            <a:ext cx="8382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243E"/>
                </a:solidFill>
                <a:effectLst/>
                <a:uLnTx/>
                <a:uFillTx/>
                <a:latin typeface="Calibri"/>
                <a:ea typeface="+mn-ea"/>
                <a:cs typeface="+mn-cs"/>
              </a:rPr>
              <a:t>Slides were created by Dan Roth (for CIS519/419 at Penn or CS446 at UIUC), Eric Eaton for CIS519/419 at Penn, or from other authors who have made their ML slides available. </a:t>
            </a:r>
          </a:p>
        </p:txBody>
      </p:sp>
    </p:spTree>
    <p:extLst>
      <p:ext uri="{BB962C8B-B14F-4D97-AF65-F5344CB8AC3E}">
        <p14:creationId xmlns:p14="http://schemas.microsoft.com/office/powerpoint/2010/main" val="1747803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a:t>
            </a:r>
            <a:endParaRPr lang="en-US" dirty="0"/>
          </a:p>
        </p:txBody>
      </p:sp>
      <p:sp>
        <p:nvSpPr>
          <p:cNvPr id="9" name="Content Placeholder 8"/>
          <p:cNvSpPr>
            <a:spLocks noGrp="1"/>
          </p:cNvSpPr>
          <p:nvPr>
            <p:ph idx="1"/>
          </p:nvPr>
        </p:nvSpPr>
        <p:spPr/>
        <p:txBody>
          <a:bodyPr/>
          <a:lstStyle/>
          <a:p>
            <a:r>
              <a:rPr lang="en-US" dirty="0"/>
              <a:t>Protocol II:  The teacher (who knows f) provides training </a:t>
            </a:r>
            <a:r>
              <a:rPr lang="en-US" dirty="0" smtClean="0"/>
              <a:t>examples</a:t>
            </a:r>
            <a:endParaRPr lang="en-US" dirty="0"/>
          </a:p>
          <a:p>
            <a:r>
              <a:rPr lang="en-US" dirty="0"/>
              <a:t> &lt;(0,1,1,1,1,0,…,0,1), 1&gt;</a:t>
            </a:r>
          </a:p>
        </p:txBody>
      </p:sp>
      <p:sp>
        <p:nvSpPr>
          <p:cNvPr id="3" name="Slide Number Placeholder 2"/>
          <p:cNvSpPr>
            <a:spLocks noGrp="1"/>
          </p:cNvSpPr>
          <p:nvPr>
            <p:ph type="sldNum" sz="quarter" idx="4"/>
          </p:nvPr>
        </p:nvSpPr>
        <p:spPr/>
        <p:txBody>
          <a:bodyPr/>
          <a:lstStyle/>
          <a:p>
            <a:fld id="{0C921938-476A-4922-BE24-3B8F6A2854D9}" type="slidenum">
              <a:rPr lang="en-US" smtClean="0"/>
              <a:pPr/>
              <a:t>10</a:t>
            </a:fld>
            <a:endParaRPr lang="en-US" dirty="0"/>
          </a:p>
        </p:txBody>
      </p:sp>
    </p:spTree>
    <p:extLst>
      <p:ext uri="{BB962C8B-B14F-4D97-AF65-F5344CB8AC3E}">
        <p14:creationId xmlns:p14="http://schemas.microsoft.com/office/powerpoint/2010/main" val="110637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Kernels Over (Finite) Sets</a:t>
            </a:r>
            <a:endParaRPr lang="en-US" dirty="0"/>
          </a:p>
        </p:txBody>
      </p:sp>
      <p:sp>
        <p:nvSpPr>
          <p:cNvPr id="4" name="Content Placeholder 3"/>
          <p:cNvSpPr>
            <a:spLocks noGrp="1"/>
          </p:cNvSpPr>
          <p:nvPr>
            <p:ph idx="1"/>
          </p:nvPr>
        </p:nvSpPr>
        <p:spPr/>
        <p:txBody>
          <a:bodyPr>
            <a:noAutofit/>
          </a:bodyPr>
          <a:lstStyle/>
          <a:p>
            <a:r>
              <a:rPr lang="en-US" sz="2400" dirty="0" smtClean="0">
                <a:solidFill>
                  <a:srgbClr val="000000"/>
                </a:solidFill>
              </a:rPr>
              <a:t>X, Z: subsets of </a:t>
            </a:r>
            <a:r>
              <a:rPr lang="en-US" sz="2400" dirty="0"/>
              <a:t>a finite set </a:t>
            </a:r>
            <a:r>
              <a:rPr lang="en-US" sz="2400" dirty="0" smtClean="0">
                <a:solidFill>
                  <a:srgbClr val="000000"/>
                </a:solidFill>
              </a:rPr>
              <a:t>D </a:t>
            </a:r>
            <a:r>
              <a:rPr lang="en-US" sz="2400" dirty="0" smtClean="0"/>
              <a:t>with </a:t>
            </a:r>
            <a:r>
              <a:rPr lang="en-US" sz="2400" dirty="0"/>
              <a:t>|D| </a:t>
            </a:r>
            <a:r>
              <a:rPr lang="en-US" sz="2400" dirty="0" smtClean="0"/>
              <a:t>elements</a:t>
            </a:r>
          </a:p>
          <a:p>
            <a:endParaRPr lang="en-US" i="1" dirty="0">
              <a:solidFill>
                <a:srgbClr val="000000"/>
              </a:solidFill>
            </a:endParaRPr>
          </a:p>
          <a:p>
            <a:r>
              <a:rPr lang="en-US" sz="2400" i="1" dirty="0" smtClean="0">
                <a:solidFill>
                  <a:srgbClr val="000000"/>
                </a:solidFill>
              </a:rPr>
              <a:t>k</a:t>
            </a:r>
            <a:r>
              <a:rPr lang="en-US" sz="2400" dirty="0" smtClean="0">
                <a:solidFill>
                  <a:srgbClr val="000000"/>
                </a:solidFill>
              </a:rPr>
              <a:t>(X</a:t>
            </a:r>
            <a:r>
              <a:rPr lang="en-US" sz="2400" dirty="0">
                <a:solidFill>
                  <a:srgbClr val="000000"/>
                </a:solidFill>
              </a:rPr>
              <a:t>, Z) </a:t>
            </a:r>
            <a:r>
              <a:rPr lang="en-US" sz="2400" dirty="0" smtClean="0">
                <a:solidFill>
                  <a:srgbClr val="000000"/>
                </a:solidFill>
              </a:rPr>
              <a:t>= |</a:t>
            </a:r>
            <a:r>
              <a:rPr lang="en-US" sz="2400" dirty="0">
                <a:solidFill>
                  <a:srgbClr val="000000"/>
                </a:solidFill>
              </a:rPr>
              <a:t>X∩</a:t>
            </a:r>
            <a:r>
              <a:rPr lang="en-US" sz="2400" dirty="0" smtClean="0">
                <a:solidFill>
                  <a:srgbClr val="000000"/>
                </a:solidFill>
              </a:rPr>
              <a:t>Z| (the number of elements in X and Z) </a:t>
            </a:r>
            <a:br>
              <a:rPr lang="en-US" sz="2400" dirty="0" smtClean="0">
                <a:solidFill>
                  <a:srgbClr val="000000"/>
                </a:solidFill>
              </a:rPr>
            </a:br>
            <a:r>
              <a:rPr lang="en-US" sz="2400" dirty="0" smtClean="0"/>
              <a:t>is a valid kernel:</a:t>
            </a:r>
          </a:p>
          <a:p>
            <a:pPr lvl="2"/>
            <a:r>
              <a:rPr lang="en-US" sz="2000" i="1" dirty="0" smtClean="0">
                <a:solidFill>
                  <a:srgbClr val="000000"/>
                </a:solidFill>
              </a:rPr>
              <a:t>k</a:t>
            </a:r>
            <a:r>
              <a:rPr lang="en-US" sz="2000" dirty="0">
                <a:solidFill>
                  <a:srgbClr val="000000"/>
                </a:solidFill>
              </a:rPr>
              <a:t>(X, Z</a:t>
            </a:r>
            <a:r>
              <a:rPr lang="en-US" sz="2000" dirty="0" smtClean="0">
                <a:solidFill>
                  <a:srgbClr val="000000"/>
                </a:solidFill>
              </a:rPr>
              <a:t>) = φ</a:t>
            </a:r>
            <a:r>
              <a:rPr lang="en-US" sz="2000" dirty="0">
                <a:solidFill>
                  <a:srgbClr val="000000"/>
                </a:solidFill>
              </a:rPr>
              <a:t>(X</a:t>
            </a:r>
            <a:r>
              <a:rPr lang="en-US" sz="2000" dirty="0" smtClean="0">
                <a:solidFill>
                  <a:srgbClr val="000000"/>
                </a:solidFill>
              </a:rPr>
              <a:t>)φ(Z) where </a:t>
            </a:r>
            <a:r>
              <a:rPr lang="en-US" sz="2000" dirty="0">
                <a:solidFill>
                  <a:srgbClr val="000000"/>
                </a:solidFill>
              </a:rPr>
              <a:t>φ(X</a:t>
            </a:r>
            <a:r>
              <a:rPr lang="en-US" sz="2000" dirty="0" smtClean="0">
                <a:solidFill>
                  <a:srgbClr val="000000"/>
                </a:solidFill>
              </a:rPr>
              <a:t>) maps X to a bit vector of length |D|</a:t>
            </a:r>
          </a:p>
          <a:p>
            <a:pPr lvl="2"/>
            <a:r>
              <a:rPr lang="en-US" sz="2000" dirty="0" smtClean="0">
                <a:solidFill>
                  <a:srgbClr val="000000"/>
                </a:solidFill>
              </a:rPr>
              <a:t>(</a:t>
            </a:r>
            <a:r>
              <a:rPr lang="en-US" sz="2000" i="1" dirty="0" err="1" smtClean="0"/>
              <a:t>i</a:t>
            </a:r>
            <a:r>
              <a:rPr lang="en-US" sz="2000" dirty="0" err="1" smtClean="0"/>
              <a:t>th</a:t>
            </a:r>
            <a:r>
              <a:rPr lang="en-US" sz="2000" dirty="0" smtClean="0"/>
              <a:t> bit: does X </a:t>
            </a:r>
            <a:r>
              <a:rPr lang="en-US" sz="2000" dirty="0"/>
              <a:t>contains the </a:t>
            </a:r>
            <a:r>
              <a:rPr lang="en-US" sz="2000" i="1" dirty="0" err="1"/>
              <a:t>i-</a:t>
            </a:r>
            <a:r>
              <a:rPr lang="en-US" sz="2000" dirty="0" err="1" smtClean="0"/>
              <a:t>th</a:t>
            </a:r>
            <a:r>
              <a:rPr lang="en-US" sz="2000" dirty="0" smtClean="0"/>
              <a:t> element </a:t>
            </a:r>
            <a:r>
              <a:rPr lang="en-US" sz="2000" dirty="0"/>
              <a:t>of </a:t>
            </a:r>
            <a:r>
              <a:rPr lang="en-US" sz="2000" dirty="0" smtClean="0"/>
              <a:t>D?). </a:t>
            </a:r>
          </a:p>
          <a:p>
            <a:r>
              <a:rPr lang="en-US" i="1" dirty="0" smtClean="0">
                <a:solidFill>
                  <a:srgbClr val="000000"/>
                </a:solidFill>
              </a:rPr>
              <a:t>k</a:t>
            </a:r>
            <a:r>
              <a:rPr lang="en-US" dirty="0" smtClean="0">
                <a:solidFill>
                  <a:srgbClr val="000000"/>
                </a:solidFill>
              </a:rPr>
              <a:t>(X, Z) </a:t>
            </a:r>
            <a:r>
              <a:rPr lang="en-US" dirty="0">
                <a:solidFill>
                  <a:srgbClr val="000000"/>
                </a:solidFill>
              </a:rPr>
              <a:t>= 2</a:t>
            </a:r>
            <a:r>
              <a:rPr lang="en-US" baseline="30000" dirty="0">
                <a:solidFill>
                  <a:srgbClr val="000000"/>
                </a:solidFill>
              </a:rPr>
              <a:t>|X∩Z</a:t>
            </a:r>
            <a:r>
              <a:rPr lang="en-US" baseline="30000" dirty="0" smtClean="0">
                <a:solidFill>
                  <a:srgbClr val="000000"/>
                </a:solidFill>
              </a:rPr>
              <a:t>| </a:t>
            </a:r>
            <a:r>
              <a:rPr lang="en-US" dirty="0"/>
              <a:t>(</a:t>
            </a:r>
            <a:r>
              <a:rPr lang="en-US" dirty="0" smtClean="0"/>
              <a:t>the number of subsets shared by X and Z) is a valid kernel: </a:t>
            </a:r>
          </a:p>
          <a:p>
            <a:pPr lvl="2"/>
            <a:r>
              <a:rPr lang="en-US" sz="2000" dirty="0" smtClean="0"/>
              <a:t>φ(X)  maps X to a bit vector of length 2</a:t>
            </a:r>
            <a:r>
              <a:rPr lang="en-US" sz="2000" baseline="30000" dirty="0" smtClean="0"/>
              <a:t>|D| </a:t>
            </a:r>
          </a:p>
          <a:p>
            <a:pPr lvl="2"/>
            <a:r>
              <a:rPr lang="en-US" sz="2000" dirty="0" smtClean="0"/>
              <a:t>(</a:t>
            </a:r>
            <a:r>
              <a:rPr lang="en-US" sz="2000" i="1" dirty="0" err="1" smtClean="0"/>
              <a:t>i-</a:t>
            </a:r>
            <a:r>
              <a:rPr lang="en-US" sz="2000" dirty="0" err="1" smtClean="0"/>
              <a:t>th</a:t>
            </a:r>
            <a:r>
              <a:rPr lang="en-US" sz="2000" dirty="0" smtClean="0"/>
              <a:t> bit: does X contains the </a:t>
            </a:r>
            <a:r>
              <a:rPr lang="en-US" sz="2000" i="1" dirty="0" err="1" smtClean="0"/>
              <a:t>i-</a:t>
            </a:r>
            <a:r>
              <a:rPr lang="en-US" sz="2000" dirty="0" err="1" smtClean="0"/>
              <a:t>th</a:t>
            </a:r>
            <a:r>
              <a:rPr lang="en-US" sz="2000" dirty="0" smtClean="0"/>
              <a:t> subset of D?) </a:t>
            </a:r>
          </a:p>
        </p:txBody>
      </p:sp>
      <p:sp>
        <p:nvSpPr>
          <p:cNvPr id="5" name="Slide Number Placeholder 4"/>
          <p:cNvSpPr>
            <a:spLocks noGrp="1"/>
          </p:cNvSpPr>
          <p:nvPr>
            <p:ph type="sldNum" sz="quarter" idx="4294967295"/>
          </p:nvPr>
        </p:nvSpPr>
        <p:spPr>
          <a:xfrm>
            <a:off x="7010400" y="6356350"/>
            <a:ext cx="2133600" cy="365125"/>
          </a:xfrm>
        </p:spPr>
        <p:txBody>
          <a:bodyPr/>
          <a:lstStyle/>
          <a:p>
            <a:fld id="{2066355A-084C-D24E-9AD2-7E4FC41EA627}" type="slidenum">
              <a:rPr lang="en-US" smtClean="0"/>
              <a:t>100</a:t>
            </a:fld>
            <a:endParaRPr lang="en-US" dirty="0"/>
          </a:p>
        </p:txBody>
      </p:sp>
    </p:spTree>
    <p:extLst>
      <p:ext uri="{BB962C8B-B14F-4D97-AF65-F5344CB8AC3E}">
        <p14:creationId xmlns:p14="http://schemas.microsoft.com/office/powerpoint/2010/main" val="416758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A46ED1E-4D44-4B7C-9567-12BAA6F94DB7}" type="slidenum">
              <a:rPr lang="en-US"/>
              <a:pPr>
                <a:defRPr/>
              </a:pPr>
              <a:t>101</a:t>
            </a:fld>
            <a:endParaRPr lang="en-US"/>
          </a:p>
        </p:txBody>
      </p:sp>
      <p:sp>
        <p:nvSpPr>
          <p:cNvPr id="19461" name="Rectangle 2"/>
          <p:cNvSpPr>
            <a:spLocks noGrp="1" noChangeArrowheads="1"/>
          </p:cNvSpPr>
          <p:nvPr>
            <p:ph type="body" idx="1"/>
          </p:nvPr>
        </p:nvSpPr>
        <p:spPr>
          <a:xfrm>
            <a:off x="381000" y="1676400"/>
            <a:ext cx="8458200" cy="4343400"/>
          </a:xfrm>
        </p:spPr>
        <p:txBody>
          <a:bodyPr/>
          <a:lstStyle/>
          <a:p>
            <a:pPr eaLnBrk="1" hangingPunct="1">
              <a:lnSpc>
                <a:spcPct val="90000"/>
              </a:lnSpc>
              <a:spcBef>
                <a:spcPct val="0"/>
              </a:spcBef>
              <a:buFontTx/>
              <a:buNone/>
            </a:pPr>
            <a:endParaRPr lang="en-US" sz="2400" dirty="0" smtClean="0"/>
          </a:p>
          <a:p>
            <a:pPr eaLnBrk="1" hangingPunct="1">
              <a:lnSpc>
                <a:spcPct val="90000"/>
              </a:lnSpc>
              <a:spcBef>
                <a:spcPct val="0"/>
              </a:spcBef>
            </a:pPr>
            <a:r>
              <a:rPr lang="en-US" dirty="0"/>
              <a:t>A method to  run Perceptron on a very large feature set, without incurring the cost of keeping a very large weight vector. </a:t>
            </a:r>
          </a:p>
          <a:p>
            <a:pPr eaLnBrk="1" hangingPunct="1">
              <a:lnSpc>
                <a:spcPct val="90000"/>
              </a:lnSpc>
              <a:spcBef>
                <a:spcPct val="0"/>
              </a:spcBef>
            </a:pPr>
            <a:endParaRPr lang="en-US" dirty="0" smtClean="0"/>
          </a:p>
          <a:p>
            <a:pPr eaLnBrk="1" hangingPunct="1">
              <a:lnSpc>
                <a:spcPct val="90000"/>
              </a:lnSpc>
              <a:spcBef>
                <a:spcPct val="0"/>
              </a:spcBef>
            </a:pPr>
            <a:r>
              <a:rPr lang="en-US" dirty="0" smtClean="0"/>
              <a:t>Computing </a:t>
            </a:r>
            <a:r>
              <a:rPr lang="en-US" dirty="0"/>
              <a:t>the weight vector can </a:t>
            </a:r>
            <a:r>
              <a:rPr lang="en-US" dirty="0" smtClean="0"/>
              <a:t>be </a:t>
            </a:r>
            <a:r>
              <a:rPr lang="en-US" dirty="0"/>
              <a:t>done in the original feature space.</a:t>
            </a:r>
          </a:p>
          <a:p>
            <a:pPr eaLnBrk="1" hangingPunct="1">
              <a:lnSpc>
                <a:spcPct val="90000"/>
              </a:lnSpc>
              <a:spcBef>
                <a:spcPct val="0"/>
              </a:spcBef>
            </a:pPr>
            <a:endParaRPr lang="en-US" dirty="0" smtClean="0"/>
          </a:p>
          <a:p>
            <a:pPr eaLnBrk="1" hangingPunct="1">
              <a:lnSpc>
                <a:spcPct val="90000"/>
              </a:lnSpc>
              <a:spcBef>
                <a:spcPct val="0"/>
              </a:spcBef>
            </a:pPr>
            <a:r>
              <a:rPr lang="en-US" dirty="0" smtClean="0">
                <a:solidFill>
                  <a:schemeClr val="accent1"/>
                </a:solidFill>
              </a:rPr>
              <a:t>Notice</a:t>
            </a:r>
            <a:r>
              <a:rPr lang="en-US" dirty="0">
                <a:solidFill>
                  <a:schemeClr val="accent1"/>
                </a:solidFill>
              </a:rPr>
              <a:t>:</a:t>
            </a:r>
            <a:r>
              <a:rPr lang="en-US" dirty="0">
                <a:solidFill>
                  <a:srgbClr val="FFC000"/>
                </a:solidFill>
              </a:rPr>
              <a:t> </a:t>
            </a:r>
            <a:r>
              <a:rPr lang="en-US" dirty="0"/>
              <a:t>this pertains only to </a:t>
            </a:r>
            <a:r>
              <a:rPr lang="en-US" dirty="0">
                <a:solidFill>
                  <a:schemeClr val="accent1"/>
                </a:solidFill>
              </a:rPr>
              <a:t>efficiency:</a:t>
            </a:r>
            <a:r>
              <a:rPr lang="en-US" dirty="0"/>
              <a:t> </a:t>
            </a:r>
            <a:r>
              <a:rPr lang="en-US" dirty="0" smtClean="0"/>
              <a:t>the </a:t>
            </a:r>
            <a:r>
              <a:rPr lang="en-US" dirty="0"/>
              <a:t>classifier is identical to the one you get by blowing up the feature space.</a:t>
            </a:r>
          </a:p>
          <a:p>
            <a:pPr eaLnBrk="1" hangingPunct="1">
              <a:lnSpc>
                <a:spcPct val="90000"/>
              </a:lnSpc>
              <a:spcBef>
                <a:spcPct val="0"/>
              </a:spcBef>
            </a:pPr>
            <a:r>
              <a:rPr lang="en-US" dirty="0">
                <a:solidFill>
                  <a:schemeClr val="accent1"/>
                </a:solidFill>
              </a:rPr>
              <a:t>Generalization</a:t>
            </a:r>
            <a:r>
              <a:rPr lang="en-US" dirty="0"/>
              <a:t> is still relative to the real dimensionality (or, related properties).</a:t>
            </a:r>
          </a:p>
          <a:p>
            <a:pPr eaLnBrk="1" hangingPunct="1">
              <a:lnSpc>
                <a:spcPct val="90000"/>
              </a:lnSpc>
              <a:spcBef>
                <a:spcPct val="0"/>
              </a:spcBef>
            </a:pPr>
            <a:r>
              <a:rPr lang="en-US" dirty="0"/>
              <a:t>Kernels were popularized by </a:t>
            </a:r>
            <a:r>
              <a:rPr lang="en-US" dirty="0" smtClean="0"/>
              <a:t>SVMs but apply to a range of models, Perceptron, Gaussian Models, PCAs, etc. </a:t>
            </a:r>
            <a:endParaRPr lang="en-US" dirty="0"/>
          </a:p>
          <a:p>
            <a:pPr algn="ctr" eaLnBrk="1" hangingPunct="1">
              <a:lnSpc>
                <a:spcPct val="90000"/>
              </a:lnSpc>
              <a:spcBef>
                <a:spcPct val="0"/>
              </a:spcBef>
              <a:buFontTx/>
              <a:buNone/>
            </a:pPr>
            <a:endParaRPr lang="en-US" sz="2400" dirty="0" smtClean="0">
              <a:solidFill>
                <a:srgbClr val="FF0000"/>
              </a:solidFill>
            </a:endParaRPr>
          </a:p>
        </p:txBody>
      </p:sp>
      <p:sp>
        <p:nvSpPr>
          <p:cNvPr id="19462" name="Rectangle 3"/>
          <p:cNvSpPr>
            <a:spLocks noGrp="1" noChangeArrowheads="1"/>
          </p:cNvSpPr>
          <p:nvPr>
            <p:ph type="title"/>
          </p:nvPr>
        </p:nvSpPr>
        <p:spPr>
          <a:xfrm>
            <a:off x="457200" y="152400"/>
            <a:ext cx="8229600" cy="1143000"/>
          </a:xfrm>
        </p:spPr>
        <p:txBody>
          <a:bodyPr/>
          <a:lstStyle/>
          <a:p>
            <a:pPr eaLnBrk="1" hangingPunct="1"/>
            <a:r>
              <a:rPr lang="en-US" dirty="0"/>
              <a:t>Summary – Kernel Based </a:t>
            </a:r>
            <a:r>
              <a:rPr lang="en-US" dirty="0" smtClean="0"/>
              <a:t>Methods</a:t>
            </a:r>
          </a:p>
        </p:txBody>
      </p:sp>
      <p:graphicFrame>
        <p:nvGraphicFramePr>
          <p:cNvPr id="2" name="Object 1"/>
          <p:cNvGraphicFramePr>
            <a:graphicFrameLocks noChangeAspect="1"/>
          </p:cNvGraphicFramePr>
          <p:nvPr/>
        </p:nvGraphicFramePr>
        <p:xfrm>
          <a:off x="1905000" y="1171575"/>
          <a:ext cx="4768850" cy="1114425"/>
        </p:xfrm>
        <a:graphic>
          <a:graphicData uri="http://schemas.openxmlformats.org/presentationml/2006/ole">
            <mc:AlternateContent xmlns:mc="http://schemas.openxmlformats.org/markup-compatibility/2006">
              <mc:Choice xmlns:v="urn:schemas-microsoft-com:vml" Requires="v">
                <p:oleObj spid="_x0000_s5121" name="Equation" r:id="rId4" imgW="2754720" imgH="647640" progId="Equation.3">
                  <p:embed/>
                </p:oleObj>
              </mc:Choice>
              <mc:Fallback>
                <p:oleObj name="Equation" r:id="rId4" imgW="2754720" imgH="647640" progId="Equation.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71575"/>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87047819"/>
      </p:ext>
    </p:extLst>
  </p:cSld>
  <p:clrMapOvr>
    <a:masterClrMapping/>
  </p:clrMapOvr>
  <p:transition>
    <p:zoom dir="in"/>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62" name="Rectangle 3"/>
          <p:cNvSpPr>
            <a:spLocks noGrp="1" noChangeArrowheads="1"/>
          </p:cNvSpPr>
          <p:nvPr>
            <p:ph type="title"/>
          </p:nvPr>
        </p:nvSpPr>
        <p:spPr/>
        <p:txBody>
          <a:bodyPr/>
          <a:lstStyle/>
          <a:p>
            <a:pPr eaLnBrk="1" hangingPunct="1"/>
            <a:r>
              <a:rPr lang="en-US" smtClean="0"/>
              <a:t>Efficiency-Generalization Tradeoff</a:t>
            </a:r>
          </a:p>
        </p:txBody>
      </p:sp>
      <p:sp>
        <p:nvSpPr>
          <p:cNvPr id="19461" name="Rectangle 2"/>
          <p:cNvSpPr>
            <a:spLocks noGrp="1" noChangeArrowheads="1"/>
          </p:cNvSpPr>
          <p:nvPr>
            <p:ph idx="4294967295"/>
          </p:nvPr>
        </p:nvSpPr>
        <p:spPr>
          <a:xfrm>
            <a:off x="1981200" y="1371600"/>
            <a:ext cx="7162800" cy="4525963"/>
          </a:xfrm>
        </p:spPr>
        <p:txBody>
          <a:bodyPr/>
          <a:lstStyle/>
          <a:p>
            <a:pPr eaLnBrk="1" hangingPunct="1">
              <a:lnSpc>
                <a:spcPct val="90000"/>
              </a:lnSpc>
              <a:spcBef>
                <a:spcPct val="0"/>
              </a:spcBef>
            </a:pPr>
            <a:r>
              <a:rPr lang="en-US" sz="2400" dirty="0" smtClean="0"/>
              <a:t>There is a </a:t>
            </a:r>
            <a:r>
              <a:rPr lang="en-US" sz="2400" dirty="0" smtClean="0">
                <a:solidFill>
                  <a:srgbClr val="FF0000"/>
                </a:solidFill>
              </a:rPr>
              <a:t>tradeoff between the computational</a:t>
            </a:r>
            <a:r>
              <a:rPr lang="en-US" sz="2400" u="sng" dirty="0" smtClean="0">
                <a:solidFill>
                  <a:srgbClr val="FF0000"/>
                </a:solidFill>
              </a:rPr>
              <a:t> </a:t>
            </a:r>
            <a:r>
              <a:rPr lang="en-US" sz="2400" dirty="0" smtClean="0">
                <a:solidFill>
                  <a:srgbClr val="FF0000"/>
                </a:solidFill>
              </a:rPr>
              <a:t>efficiency</a:t>
            </a:r>
            <a:r>
              <a:rPr lang="en-US" sz="2400" dirty="0" smtClean="0"/>
              <a:t> with which these kernels can be computed </a:t>
            </a:r>
            <a:r>
              <a:rPr lang="en-US" sz="2400" dirty="0" smtClean="0">
                <a:solidFill>
                  <a:srgbClr val="FF0000"/>
                </a:solidFill>
              </a:rPr>
              <a:t>and the generalization ability</a:t>
            </a:r>
            <a:r>
              <a:rPr lang="en-US" sz="2400" dirty="0" smtClean="0"/>
              <a:t> of the classifier.  </a:t>
            </a:r>
          </a:p>
          <a:p>
            <a:pPr eaLnBrk="1" hangingPunct="1">
              <a:lnSpc>
                <a:spcPct val="90000"/>
              </a:lnSpc>
              <a:spcBef>
                <a:spcPct val="0"/>
              </a:spcBef>
              <a:buFontTx/>
              <a:buNone/>
            </a:pPr>
            <a:endParaRPr lang="en-US" sz="2400" dirty="0" smtClean="0"/>
          </a:p>
          <a:p>
            <a:pPr eaLnBrk="1" hangingPunct="1">
              <a:lnSpc>
                <a:spcPct val="90000"/>
              </a:lnSpc>
              <a:spcBef>
                <a:spcPct val="0"/>
              </a:spcBef>
              <a:buFontTx/>
              <a:buNone/>
            </a:pPr>
            <a:endParaRPr lang="en-US" sz="2400" dirty="0" smtClean="0"/>
          </a:p>
          <a:p>
            <a:pPr algn="just" eaLnBrk="1" hangingPunct="1">
              <a:lnSpc>
                <a:spcPct val="90000"/>
              </a:lnSpc>
              <a:spcBef>
                <a:spcPct val="0"/>
              </a:spcBef>
            </a:pPr>
            <a:r>
              <a:rPr lang="en-US" sz="2400" dirty="0" smtClean="0"/>
              <a:t>For example, using such kernels the </a:t>
            </a:r>
            <a:r>
              <a:rPr lang="en-US" sz="2400" dirty="0" smtClean="0">
                <a:solidFill>
                  <a:srgbClr val="FF0000"/>
                </a:solidFill>
              </a:rPr>
              <a:t>Perceptron algorithm can make an exponential number of mistakes</a:t>
            </a:r>
            <a:r>
              <a:rPr lang="en-US" sz="2400" dirty="0" smtClean="0"/>
              <a:t> even when learning simple functions. </a:t>
            </a:r>
            <a:r>
              <a:rPr lang="en-US" sz="1800" dirty="0" smtClean="0"/>
              <a:t>[Khardon,Roth,Servedio,NIPS’01; Ben David et al.]</a:t>
            </a:r>
          </a:p>
          <a:p>
            <a:pPr algn="just" eaLnBrk="1" hangingPunct="1">
              <a:lnSpc>
                <a:spcPct val="90000"/>
              </a:lnSpc>
              <a:spcBef>
                <a:spcPct val="0"/>
              </a:spcBef>
            </a:pPr>
            <a:endParaRPr lang="en-US" sz="1800" dirty="0" smtClean="0"/>
          </a:p>
          <a:p>
            <a:pPr algn="just" eaLnBrk="1" hangingPunct="1">
              <a:lnSpc>
                <a:spcPct val="90000"/>
              </a:lnSpc>
              <a:spcBef>
                <a:spcPct val="0"/>
              </a:spcBef>
            </a:pPr>
            <a:endParaRPr lang="en-US" sz="2400" dirty="0" smtClean="0"/>
          </a:p>
          <a:p>
            <a:pPr algn="just" eaLnBrk="1" hangingPunct="1">
              <a:lnSpc>
                <a:spcPct val="90000"/>
              </a:lnSpc>
              <a:spcBef>
                <a:spcPct val="0"/>
              </a:spcBef>
            </a:pPr>
            <a:r>
              <a:rPr lang="en-US" sz="2400" dirty="0" smtClean="0"/>
              <a:t>In addition, computing with kernels depends strongly on the number of examples. It turns out that </a:t>
            </a:r>
            <a:r>
              <a:rPr lang="en-US" sz="2400" dirty="0" smtClean="0">
                <a:solidFill>
                  <a:srgbClr val="FF0000"/>
                </a:solidFill>
              </a:rPr>
              <a:t>sometimes working in the blown up space is more efficient than using kernels. </a:t>
            </a:r>
            <a:r>
              <a:rPr lang="en-US" sz="1800" dirty="0" smtClean="0"/>
              <a:t>[Cumby,Roth,ICML’03]</a:t>
            </a:r>
          </a:p>
          <a:p>
            <a:pPr algn="ctr" eaLnBrk="1" hangingPunct="1">
              <a:lnSpc>
                <a:spcPct val="90000"/>
              </a:lnSpc>
              <a:spcBef>
                <a:spcPct val="0"/>
              </a:spcBef>
              <a:buFontTx/>
              <a:buNone/>
            </a:pPr>
            <a:endParaRPr lang="en-US" sz="2400" dirty="0" smtClean="0">
              <a:solidFill>
                <a:srgbClr val="FF0000"/>
              </a:solidFill>
            </a:endParaRPr>
          </a:p>
        </p:txBody>
      </p:sp>
      <p:sp>
        <p:nvSpPr>
          <p:cNvPr id="6" name="Slide Number Placeholder 5"/>
          <p:cNvSpPr>
            <a:spLocks noGrp="1"/>
          </p:cNvSpPr>
          <p:nvPr>
            <p:ph type="sldNum" sz="quarter" idx="4294967295"/>
          </p:nvPr>
        </p:nvSpPr>
        <p:spPr>
          <a:xfrm>
            <a:off x="7010400" y="6356350"/>
            <a:ext cx="2133600" cy="365125"/>
          </a:xfrm>
        </p:spPr>
        <p:txBody>
          <a:bodyPr/>
          <a:lstStyle/>
          <a:p>
            <a:pPr>
              <a:defRPr/>
            </a:pPr>
            <a:fld id="{0A46ED1E-4D44-4B7C-9567-12BAA6F94DB7}" type="slidenum">
              <a:rPr lang="en-US"/>
              <a:pPr>
                <a:defRPr/>
              </a:pPr>
              <a:t>102</a:t>
            </a:fld>
            <a:endParaRPr lang="en-US"/>
          </a:p>
        </p:txBody>
      </p:sp>
    </p:spTree>
    <p:extLst>
      <p:ext uri="{BB962C8B-B14F-4D97-AF65-F5344CB8AC3E}">
        <p14:creationId xmlns:p14="http://schemas.microsoft.com/office/powerpoint/2010/main" val="740025184"/>
      </p:ext>
    </p:extLst>
  </p:cSld>
  <p:clrMapOvr>
    <a:masterClrMapping/>
  </p:clrMapOvr>
  <p:transition>
    <p:zoom dir="in"/>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sz="4000" dirty="0" smtClean="0"/>
              <a:t>Explicit &amp; Implicit Kernels: Complexity</a:t>
            </a:r>
          </a:p>
        </p:txBody>
      </p:sp>
      <p:sp>
        <p:nvSpPr>
          <p:cNvPr id="23558" name="Rectangle 3"/>
          <p:cNvSpPr>
            <a:spLocks noGrp="1" noChangeArrowheads="1"/>
          </p:cNvSpPr>
          <p:nvPr>
            <p:ph idx="4294967295"/>
          </p:nvPr>
        </p:nvSpPr>
        <p:spPr>
          <a:xfrm>
            <a:off x="838200" y="1447800"/>
            <a:ext cx="7162800" cy="4525963"/>
          </a:xfrm>
        </p:spPr>
        <p:txBody>
          <a:bodyPr/>
          <a:lstStyle/>
          <a:p>
            <a:pPr eaLnBrk="1" hangingPunct="1">
              <a:lnSpc>
                <a:spcPct val="90000"/>
              </a:lnSpc>
            </a:pPr>
            <a:r>
              <a:rPr lang="en-US" dirty="0" smtClean="0">
                <a:solidFill>
                  <a:srgbClr val="000099"/>
                </a:solidFill>
              </a:rPr>
              <a:t>Is it always worthwhile to define kernels and work in the dual space? </a:t>
            </a:r>
          </a:p>
          <a:p>
            <a:pPr eaLnBrk="1" hangingPunct="1">
              <a:lnSpc>
                <a:spcPct val="90000"/>
              </a:lnSpc>
            </a:pPr>
            <a:r>
              <a:rPr lang="en-US" dirty="0" smtClean="0">
                <a:solidFill>
                  <a:srgbClr val="000099"/>
                </a:solidFill>
              </a:rPr>
              <a:t>Computationally: </a:t>
            </a:r>
            <a:endParaRPr lang="en-US" sz="1600" dirty="0" smtClean="0">
              <a:solidFill>
                <a:srgbClr val="000099"/>
              </a:solidFill>
            </a:endParaRPr>
          </a:p>
          <a:p>
            <a:pPr lvl="1" eaLnBrk="1" hangingPunct="1">
              <a:lnSpc>
                <a:spcPct val="90000"/>
              </a:lnSpc>
            </a:pPr>
            <a:r>
              <a:rPr lang="en-US" dirty="0" smtClean="0">
                <a:solidFill>
                  <a:srgbClr val="000099"/>
                </a:solidFill>
              </a:rPr>
              <a:t>Let </a:t>
            </a:r>
            <a:r>
              <a:rPr lang="en-US" dirty="0" smtClean="0">
                <a:solidFill>
                  <a:srgbClr val="FF0000"/>
                </a:solidFill>
              </a:rPr>
              <a:t>m</a:t>
            </a:r>
            <a:r>
              <a:rPr lang="en-US" dirty="0" smtClean="0">
                <a:solidFill>
                  <a:srgbClr val="000099"/>
                </a:solidFill>
              </a:rPr>
              <a:t> be # of examples,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t</a:t>
            </a:r>
            <a:r>
              <a:rPr lang="en-US" baseline="-25000" dirty="0" smtClean="0">
                <a:solidFill>
                  <a:srgbClr val="FF0000"/>
                </a:solidFill>
              </a:rPr>
              <a:t>2</a:t>
            </a:r>
            <a:r>
              <a:rPr lang="en-US" dirty="0" smtClean="0">
                <a:solidFill>
                  <a:srgbClr val="000099"/>
                </a:solidFill>
              </a:rPr>
              <a:t> be the sizes of the (Dual, Primal) feature spaces, respectively.</a:t>
            </a:r>
          </a:p>
          <a:p>
            <a:pPr lvl="1">
              <a:lnSpc>
                <a:spcPct val="90000"/>
              </a:lnSpc>
            </a:pPr>
            <a:r>
              <a:rPr lang="en-US" dirty="0" smtClean="0">
                <a:solidFill>
                  <a:srgbClr val="000099"/>
                </a:solidFill>
              </a:rPr>
              <a:t>Then, computational cost is:</a:t>
            </a:r>
          </a:p>
          <a:p>
            <a:pPr lvl="2">
              <a:lnSpc>
                <a:spcPct val="90000"/>
              </a:lnSpc>
            </a:pPr>
            <a:r>
              <a:rPr lang="en-US" dirty="0" smtClean="0">
                <a:solidFill>
                  <a:srgbClr val="000099"/>
                </a:solidFill>
              </a:rPr>
              <a:t>Dual </a:t>
            </a:r>
            <a:r>
              <a:rPr lang="en-US" dirty="0">
                <a:solidFill>
                  <a:srgbClr val="000099"/>
                </a:solidFill>
              </a:rPr>
              <a:t>space – </a:t>
            </a:r>
            <a:r>
              <a:rPr lang="en-US" dirty="0">
                <a:solidFill>
                  <a:srgbClr val="FF0000"/>
                </a:solidFill>
              </a:rPr>
              <a:t>t</a:t>
            </a:r>
            <a:r>
              <a:rPr lang="en-US" baseline="-25000" dirty="0">
                <a:solidFill>
                  <a:srgbClr val="FF0000"/>
                </a:solidFill>
              </a:rPr>
              <a:t>1</a:t>
            </a:r>
            <a:r>
              <a:rPr lang="en-US" dirty="0">
                <a:solidFill>
                  <a:srgbClr val="FF0000"/>
                </a:solidFill>
              </a:rPr>
              <a:t> m</a:t>
            </a:r>
            <a:r>
              <a:rPr lang="en-US" baseline="30000" dirty="0">
                <a:solidFill>
                  <a:srgbClr val="FF0000"/>
                </a:solidFill>
              </a:rPr>
              <a:t>2</a:t>
            </a:r>
            <a:r>
              <a:rPr lang="en-US" dirty="0">
                <a:solidFill>
                  <a:srgbClr val="000099"/>
                </a:solidFill>
              </a:rPr>
              <a:t> vs, Primal Space – </a:t>
            </a:r>
            <a:r>
              <a:rPr lang="en-US" dirty="0">
                <a:solidFill>
                  <a:srgbClr val="FF0000"/>
                </a:solidFill>
              </a:rPr>
              <a:t>t</a:t>
            </a:r>
            <a:r>
              <a:rPr lang="en-US" baseline="-25000" dirty="0">
                <a:solidFill>
                  <a:srgbClr val="FF0000"/>
                </a:solidFill>
              </a:rPr>
              <a:t>2</a:t>
            </a:r>
            <a:r>
              <a:rPr lang="en-US" dirty="0">
                <a:solidFill>
                  <a:srgbClr val="FF0000"/>
                </a:solidFill>
              </a:rPr>
              <a:t> m</a:t>
            </a:r>
          </a:p>
          <a:p>
            <a:pPr lvl="1" eaLnBrk="1" hangingPunct="1">
              <a:lnSpc>
                <a:spcPct val="90000"/>
              </a:lnSpc>
            </a:pPr>
            <a:r>
              <a:rPr lang="en-US" dirty="0" smtClean="0">
                <a:solidFill>
                  <a:srgbClr val="000099"/>
                </a:solidFill>
              </a:rPr>
              <a:t>Typically,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&lt;&lt; t</a:t>
            </a:r>
            <a:r>
              <a:rPr lang="en-US" baseline="-25000" dirty="0" smtClean="0">
                <a:solidFill>
                  <a:srgbClr val="FF0000"/>
                </a:solidFill>
              </a:rPr>
              <a:t>2</a:t>
            </a:r>
            <a:r>
              <a:rPr lang="en-US" dirty="0" smtClean="0">
                <a:solidFill>
                  <a:srgbClr val="000099"/>
                </a:solidFill>
              </a:rPr>
              <a:t>, so it boils down to the </a:t>
            </a:r>
            <a:r>
              <a:rPr lang="en-US" dirty="0" smtClean="0">
                <a:solidFill>
                  <a:srgbClr val="FF0000"/>
                </a:solidFill>
              </a:rPr>
              <a:t>number of examples </a:t>
            </a:r>
            <a:r>
              <a:rPr lang="en-US" dirty="0" smtClean="0">
                <a:solidFill>
                  <a:srgbClr val="000099"/>
                </a:solidFill>
              </a:rPr>
              <a:t>one needs to consider</a:t>
            </a:r>
            <a:r>
              <a:rPr lang="en-US" dirty="0">
                <a:solidFill>
                  <a:srgbClr val="000099"/>
                </a:solidFill>
              </a:rPr>
              <a:t> </a:t>
            </a:r>
            <a:r>
              <a:rPr lang="en-US" dirty="0" smtClean="0">
                <a:solidFill>
                  <a:srgbClr val="000099"/>
                </a:solidFill>
              </a:rPr>
              <a:t>relative to the growth in dimensionality. </a:t>
            </a:r>
          </a:p>
          <a:p>
            <a:pPr>
              <a:lnSpc>
                <a:spcPct val="90000"/>
              </a:lnSpc>
            </a:pPr>
            <a:r>
              <a:rPr lang="en-US" sz="2000" dirty="0" smtClean="0">
                <a:solidFill>
                  <a:srgbClr val="000099"/>
                </a:solidFill>
              </a:rPr>
              <a:t>Rule of thumb: a lot of examples </a:t>
            </a:r>
            <a:r>
              <a:rPr lang="en-US" sz="2000" dirty="0" smtClean="0">
                <a:solidFill>
                  <a:srgbClr val="000099"/>
                </a:solidFill>
                <a:sym typeface="Wingdings" panose="05000000000000000000" pitchFamily="2" charset="2"/>
              </a:rPr>
              <a:t></a:t>
            </a:r>
            <a:r>
              <a:rPr lang="en-US" sz="2000" dirty="0" smtClean="0">
                <a:solidFill>
                  <a:srgbClr val="000099"/>
                </a:solidFill>
              </a:rPr>
              <a:t> use Primal space</a:t>
            </a:r>
          </a:p>
          <a:p>
            <a:pPr>
              <a:lnSpc>
                <a:spcPct val="90000"/>
              </a:lnSpc>
            </a:pPr>
            <a:r>
              <a:rPr lang="en-US" sz="2000" dirty="0" smtClean="0">
                <a:solidFill>
                  <a:srgbClr val="000099"/>
                </a:solidFill>
              </a:rPr>
              <a:t>Most applications today: People use </a:t>
            </a:r>
            <a:r>
              <a:rPr lang="en-US" sz="2000" dirty="0" smtClean="0">
                <a:solidFill>
                  <a:srgbClr val="FF0000"/>
                </a:solidFill>
              </a:rPr>
              <a:t>explicit</a:t>
            </a:r>
            <a:r>
              <a:rPr lang="en-US" sz="2000" dirty="0" smtClean="0">
                <a:solidFill>
                  <a:srgbClr val="000099"/>
                </a:solidFill>
              </a:rPr>
              <a:t> kernels. That is, they blow up the feature space explicitly. </a:t>
            </a:r>
          </a:p>
        </p:txBody>
      </p:sp>
      <p:sp>
        <p:nvSpPr>
          <p:cNvPr id="6" name="Slide Number Placeholder 5"/>
          <p:cNvSpPr>
            <a:spLocks noGrp="1"/>
          </p:cNvSpPr>
          <p:nvPr>
            <p:ph type="sldNum" sz="quarter" idx="4294967295"/>
          </p:nvPr>
        </p:nvSpPr>
        <p:spPr>
          <a:xfrm>
            <a:off x="7010400" y="6356350"/>
            <a:ext cx="2133600" cy="365125"/>
          </a:xfrm>
        </p:spPr>
        <p:txBody>
          <a:bodyPr/>
          <a:lstStyle/>
          <a:p>
            <a:pPr>
              <a:defRPr/>
            </a:pPr>
            <a:fld id="{7F6B2CEC-3D6C-46CA-BA48-A77FBAFE0EB5}" type="slidenum">
              <a:rPr lang="en-US"/>
              <a:pPr>
                <a:defRPr/>
              </a:pPr>
              <a:t>103</a:t>
            </a:fld>
            <a:endParaRPr lang="en-US"/>
          </a:p>
        </p:txBody>
      </p:sp>
    </p:spTree>
    <p:extLst>
      <p:ext uri="{BB962C8B-B14F-4D97-AF65-F5344CB8AC3E}">
        <p14:creationId xmlns:p14="http://schemas.microsoft.com/office/powerpoint/2010/main" val="286123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en-US" smtClean="0"/>
              <a:t>Kernels: Generalization</a:t>
            </a:r>
          </a:p>
        </p:txBody>
      </p:sp>
      <p:sp>
        <p:nvSpPr>
          <p:cNvPr id="24582" name="Rectangle 3"/>
          <p:cNvSpPr>
            <a:spLocks noGrp="1" noChangeArrowheads="1"/>
          </p:cNvSpPr>
          <p:nvPr>
            <p:ph idx="1"/>
          </p:nvPr>
        </p:nvSpPr>
        <p:spPr/>
        <p:txBody>
          <a:bodyPr/>
          <a:lstStyle/>
          <a:p>
            <a:r>
              <a:rPr lang="en-US" dirty="0" smtClean="0"/>
              <a:t>Do we want to use the most expressive kernels we can? </a:t>
            </a:r>
          </a:p>
          <a:p>
            <a:pPr lvl="1"/>
            <a:r>
              <a:rPr lang="en-US" dirty="0" smtClean="0"/>
              <a:t>(e.g., when you want to add quadratic terms, do you really want to add all of them?)</a:t>
            </a:r>
          </a:p>
          <a:p>
            <a:r>
              <a:rPr lang="en-US" dirty="0" smtClean="0"/>
              <a:t>No; this is equivalent to working in a larger feature space, and will lead to overfitting. </a:t>
            </a:r>
          </a:p>
          <a:p>
            <a:endParaRPr lang="en-US" dirty="0" smtClean="0"/>
          </a:p>
          <a:p>
            <a:r>
              <a:rPr lang="en-US" dirty="0" smtClean="0"/>
              <a:t>It’s possible to give simple arguments that show that simply adding irrelevant features does not help. </a:t>
            </a:r>
          </a:p>
          <a:p>
            <a:endParaRPr lang="en-US" dirty="0" smtClean="0"/>
          </a:p>
        </p:txBody>
      </p:sp>
      <p:sp>
        <p:nvSpPr>
          <p:cNvPr id="6" name="Slide Number Placeholder 5"/>
          <p:cNvSpPr>
            <a:spLocks noGrp="1"/>
          </p:cNvSpPr>
          <p:nvPr>
            <p:ph type="sldNum" sz="quarter" idx="4"/>
          </p:nvPr>
        </p:nvSpPr>
        <p:spPr/>
        <p:txBody>
          <a:bodyPr/>
          <a:lstStyle/>
          <a:p>
            <a:fld id="{3AB95D4F-ABFF-488E-B3ED-851D502CAA62}" type="slidenum">
              <a:rPr lang="en-US" smtClean="0"/>
              <a:pPr/>
              <a:t>104</a:t>
            </a:fld>
            <a:endParaRPr lang="en-US"/>
          </a:p>
        </p:txBody>
      </p:sp>
    </p:spTree>
    <p:extLst>
      <p:ext uri="{BB962C8B-B14F-4D97-AF65-F5344CB8AC3E}">
        <p14:creationId xmlns:p14="http://schemas.microsoft.com/office/powerpoint/2010/main" val="24008842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sz="2800" smtClean="0"/>
              <a:t>Kernels: Generalization(2)</a:t>
            </a:r>
          </a:p>
        </p:txBody>
      </p:sp>
      <p:sp>
        <p:nvSpPr>
          <p:cNvPr id="6" name="Slide Number Placeholder 5"/>
          <p:cNvSpPr>
            <a:spLocks noGrp="1"/>
          </p:cNvSpPr>
          <p:nvPr>
            <p:ph type="sldNum" sz="quarter" idx="4294967295"/>
          </p:nvPr>
        </p:nvSpPr>
        <p:spPr>
          <a:xfrm>
            <a:off x="7010400" y="6356350"/>
            <a:ext cx="2133600" cy="365125"/>
          </a:xfrm>
        </p:spPr>
        <p:txBody>
          <a:bodyPr/>
          <a:lstStyle/>
          <a:p>
            <a:pPr>
              <a:defRPr/>
            </a:pPr>
            <a:fld id="{83DF88A6-070C-46E2-82E1-70291F1DA9F2}" type="slidenum">
              <a:rPr lang="en-US"/>
              <a:pPr>
                <a:defRPr/>
              </a:pPr>
              <a:t>105</a:t>
            </a:fld>
            <a:endParaRPr lang="en-US"/>
          </a:p>
        </p:txBody>
      </p:sp>
      <p:sp>
        <p:nvSpPr>
          <p:cNvPr id="25606" name="Rectangle 3"/>
          <p:cNvSpPr>
            <a:spLocks noGrp="1" noChangeArrowheads="1"/>
          </p:cNvSpPr>
          <p:nvPr>
            <p:ph type="body" idx="4294967295"/>
          </p:nvPr>
        </p:nvSpPr>
        <p:spPr>
          <a:xfrm>
            <a:off x="914400" y="1219200"/>
            <a:ext cx="8229600" cy="4724400"/>
          </a:xfrm>
        </p:spPr>
        <p:txBody>
          <a:bodyPr/>
          <a:lstStyle/>
          <a:p>
            <a:pPr eaLnBrk="1" hangingPunct="1">
              <a:lnSpc>
                <a:spcPct val="90000"/>
              </a:lnSpc>
            </a:pPr>
            <a:r>
              <a:rPr lang="en-US" sz="2400" dirty="0" smtClean="0"/>
              <a:t>Given:  A linearly separable set of points </a:t>
            </a:r>
            <a:r>
              <a:rPr lang="en-US" sz="2400" dirty="0" smtClean="0">
                <a:solidFill>
                  <a:srgbClr val="FF0000"/>
                </a:solidFill>
              </a:rPr>
              <a:t>S={x</a:t>
            </a:r>
            <a:r>
              <a:rPr lang="en-US" sz="2400" baseline="-25000" dirty="0" smtClean="0">
                <a:solidFill>
                  <a:srgbClr val="FF0000"/>
                </a:solidFill>
              </a:rPr>
              <a:t>1</a:t>
            </a:r>
            <a:r>
              <a:rPr lang="en-US" sz="2400" dirty="0" smtClean="0">
                <a:solidFill>
                  <a:srgbClr val="FF0000"/>
                </a:solidFill>
              </a:rPr>
              <a:t>,…</a:t>
            </a:r>
            <a:r>
              <a:rPr lang="en-US" sz="2400" dirty="0" err="1" smtClean="0">
                <a:solidFill>
                  <a:srgbClr val="FF0000"/>
                </a:solidFill>
              </a:rPr>
              <a:t>x</a:t>
            </a:r>
            <a:r>
              <a:rPr lang="en-US" sz="2400" baseline="-25000" dirty="0" err="1" smtClean="0">
                <a:solidFill>
                  <a:srgbClr val="FF0000"/>
                </a:solidFill>
              </a:rPr>
              <a:t>n</a:t>
            </a:r>
            <a:r>
              <a:rPr lang="en-US" sz="2400" dirty="0" smtClean="0">
                <a:solidFill>
                  <a:srgbClr val="FF0000"/>
                </a:solidFill>
              </a:rPr>
              <a:t>} </a:t>
            </a:r>
            <a:r>
              <a:rPr lang="en-US" sz="2400" dirty="0" smtClean="0">
                <a:solidFill>
                  <a:srgbClr val="FF0000"/>
                </a:solidFill>
                <a:latin typeface="cmsy10"/>
              </a:rPr>
              <a:t>2</a:t>
            </a:r>
            <a:r>
              <a:rPr lang="en-US" sz="2400" dirty="0" smtClean="0">
                <a:solidFill>
                  <a:srgbClr val="FF0000"/>
                </a:solidFill>
              </a:rPr>
              <a:t> R</a:t>
            </a:r>
            <a:r>
              <a:rPr lang="en-US" sz="2400" baseline="30000" dirty="0" smtClean="0">
                <a:solidFill>
                  <a:srgbClr val="FF0000"/>
                </a:solidFill>
              </a:rPr>
              <a:t>n</a:t>
            </a:r>
            <a:r>
              <a:rPr lang="en-US" sz="2400" dirty="0" smtClean="0"/>
              <a:t> with separator  </a:t>
            </a:r>
            <a:r>
              <a:rPr lang="en-US" sz="2400" dirty="0" smtClean="0">
                <a:solidFill>
                  <a:srgbClr val="FF0000"/>
                </a:solidFill>
              </a:rPr>
              <a:t>w </a:t>
            </a:r>
            <a:r>
              <a:rPr lang="en-US" dirty="0">
                <a:latin typeface="Arial" pitchFamily="34" charset="0"/>
                <a:sym typeface="Symbol" pitchFamily="18" charset="2"/>
              </a:rPr>
              <a:t></a:t>
            </a:r>
            <a:r>
              <a:rPr lang="en-US" sz="2400" dirty="0" smtClean="0">
                <a:solidFill>
                  <a:srgbClr val="FF0000"/>
                </a:solidFill>
                <a:latin typeface="Tempus Sans ITC" pitchFamily="82" charset="0"/>
              </a:rPr>
              <a:t> </a:t>
            </a:r>
            <a:r>
              <a:rPr lang="en-US" sz="2400" dirty="0" smtClean="0">
                <a:solidFill>
                  <a:srgbClr val="FF0000"/>
                </a:solidFill>
              </a:rPr>
              <a:t>R</a:t>
            </a:r>
            <a:r>
              <a:rPr lang="en-US" sz="2400" baseline="30000" dirty="0" smtClean="0">
                <a:solidFill>
                  <a:srgbClr val="FF0000"/>
                </a:solidFill>
              </a:rPr>
              <a:t>n</a:t>
            </a:r>
          </a:p>
          <a:p>
            <a:pPr eaLnBrk="1" hangingPunct="1">
              <a:lnSpc>
                <a:spcPct val="90000"/>
              </a:lnSpc>
            </a:pPr>
            <a:r>
              <a:rPr lang="en-US" sz="2400" dirty="0" smtClean="0"/>
              <a:t>Embed  </a:t>
            </a:r>
            <a:r>
              <a:rPr lang="en-US" sz="2400" i="1" dirty="0" smtClean="0">
                <a:solidFill>
                  <a:srgbClr val="FF0000"/>
                </a:solidFill>
              </a:rPr>
              <a:t>S </a:t>
            </a:r>
            <a:r>
              <a:rPr lang="en-US" sz="2400" i="1" dirty="0" smtClean="0"/>
              <a:t> </a:t>
            </a:r>
            <a:r>
              <a:rPr lang="en-US" sz="2400" dirty="0" smtClean="0"/>
              <a:t>into a higher  dimensional space </a:t>
            </a:r>
            <a:r>
              <a:rPr lang="en-US" dirty="0">
                <a:solidFill>
                  <a:srgbClr val="FF0000"/>
                </a:solidFill>
              </a:rPr>
              <a:t>n’&gt;n</a:t>
            </a:r>
            <a:r>
              <a:rPr lang="en-US" dirty="0"/>
              <a:t> </a:t>
            </a:r>
            <a:r>
              <a:rPr lang="en-US" dirty="0" smtClean="0"/>
              <a:t>, by </a:t>
            </a:r>
            <a:r>
              <a:rPr lang="en-US" sz="2400" dirty="0" smtClean="0"/>
              <a:t>adding zero-mean random noise </a:t>
            </a:r>
            <a:r>
              <a:rPr lang="en-US" sz="2400" i="1" dirty="0" smtClean="0">
                <a:solidFill>
                  <a:srgbClr val="FF0000"/>
                </a:solidFill>
              </a:rPr>
              <a:t>e</a:t>
            </a:r>
            <a:r>
              <a:rPr lang="en-US" sz="2400" i="1" dirty="0" smtClean="0"/>
              <a:t> </a:t>
            </a:r>
            <a:r>
              <a:rPr lang="en-US" sz="2400" dirty="0" smtClean="0"/>
              <a:t>to the additional dimensions.</a:t>
            </a:r>
            <a:endParaRPr lang="en-US" sz="2400" dirty="0" smtClean="0">
              <a:latin typeface="Tempus Sans ITC" pitchFamily="82" charset="0"/>
            </a:endParaRPr>
          </a:p>
          <a:p>
            <a:pPr eaLnBrk="1" hangingPunct="1">
              <a:lnSpc>
                <a:spcPct val="90000"/>
              </a:lnSpc>
            </a:pPr>
            <a:r>
              <a:rPr lang="en-US" sz="2400" dirty="0" smtClean="0"/>
              <a:t>Then </a:t>
            </a:r>
            <a:r>
              <a:rPr lang="en-US" dirty="0" err="1">
                <a:solidFill>
                  <a:srgbClr val="FC0128"/>
                </a:solidFill>
              </a:rPr>
              <a:t>w’</a:t>
            </a:r>
            <a:r>
              <a:rPr lang="en-US" baseline="30000" dirty="0" err="1">
                <a:solidFill>
                  <a:srgbClr val="FC0128"/>
                </a:solidFill>
              </a:rPr>
              <a:t>T</a:t>
            </a:r>
            <a:r>
              <a:rPr lang="en-US" sz="2400" dirty="0" smtClean="0">
                <a:solidFill>
                  <a:srgbClr val="FC0128"/>
                </a:solidFill>
              </a:rPr>
              <a:t> </a:t>
            </a:r>
            <a:r>
              <a:rPr lang="en-US" sz="2400" dirty="0" smtClean="0">
                <a:solidFill>
                  <a:srgbClr val="FF0000"/>
                </a:solidFill>
              </a:rPr>
              <a:t>x’= (</a:t>
            </a:r>
            <a:r>
              <a:rPr lang="en-US" sz="2400" smtClean="0">
                <a:solidFill>
                  <a:srgbClr val="FF0000"/>
                </a:solidFill>
              </a:rPr>
              <a:t>w,0)</a:t>
            </a:r>
            <a:r>
              <a:rPr lang="en-US" baseline="30000"/>
              <a:t> T</a:t>
            </a:r>
            <a:r>
              <a:rPr lang="en-US" sz="2400" smtClean="0">
                <a:solidFill>
                  <a:srgbClr val="FF0000"/>
                </a:solidFill>
              </a:rPr>
              <a:t> </a:t>
            </a:r>
            <a:r>
              <a:rPr lang="el-GR" dirty="0" smtClean="0">
                <a:solidFill>
                  <a:srgbClr val="0000FF"/>
                </a:solidFill>
              </a:rPr>
              <a:t>∙</a:t>
            </a:r>
            <a:r>
              <a:rPr lang="en-US" sz="2400" dirty="0" smtClean="0">
                <a:solidFill>
                  <a:srgbClr val="FF0000"/>
                </a:solidFill>
              </a:rPr>
              <a:t> (</a:t>
            </a:r>
            <a:r>
              <a:rPr lang="en-US" sz="2400" dirty="0" err="1" smtClean="0">
                <a:solidFill>
                  <a:srgbClr val="FF0000"/>
                </a:solidFill>
              </a:rPr>
              <a:t>x,e</a:t>
            </a:r>
            <a:r>
              <a:rPr lang="en-US" sz="2400" dirty="0" smtClean="0">
                <a:solidFill>
                  <a:srgbClr val="FF0000"/>
                </a:solidFill>
              </a:rPr>
              <a:t>) = </a:t>
            </a:r>
            <a:r>
              <a:rPr lang="en-US" dirty="0" smtClean="0"/>
              <a:t>w</a:t>
            </a:r>
            <a:r>
              <a:rPr lang="en-US" baseline="30000" dirty="0" smtClean="0"/>
              <a:t>T</a:t>
            </a:r>
            <a:r>
              <a:rPr lang="en-US" sz="2400" dirty="0" smtClean="0">
                <a:solidFill>
                  <a:srgbClr val="FF0000"/>
                </a:solidFill>
              </a:rPr>
              <a:t> x </a:t>
            </a:r>
          </a:p>
          <a:p>
            <a:pPr eaLnBrk="1" hangingPunct="1">
              <a:lnSpc>
                <a:spcPct val="90000"/>
              </a:lnSpc>
            </a:pPr>
            <a:r>
              <a:rPr lang="en-US" sz="2400" dirty="0" smtClean="0"/>
              <a:t>So</a:t>
            </a:r>
            <a:r>
              <a:rPr lang="en-US" sz="2400" dirty="0" smtClean="0">
                <a:solidFill>
                  <a:srgbClr val="FF0000"/>
                </a:solidFill>
              </a:rPr>
              <a:t> w’ </a:t>
            </a:r>
            <a:r>
              <a:rPr lang="en-US" dirty="0">
                <a:latin typeface="Arial" pitchFamily="34" charset="0"/>
                <a:sym typeface="Symbol" pitchFamily="18" charset="2"/>
              </a:rPr>
              <a:t></a:t>
            </a:r>
            <a:r>
              <a:rPr lang="en-US" sz="2400" dirty="0" smtClean="0">
                <a:solidFill>
                  <a:srgbClr val="FF0000"/>
                </a:solidFill>
              </a:rPr>
              <a:t> R</a:t>
            </a:r>
            <a:r>
              <a:rPr lang="en-US" sz="2400" baseline="30000" dirty="0" smtClean="0">
                <a:solidFill>
                  <a:srgbClr val="FF0000"/>
                </a:solidFill>
              </a:rPr>
              <a:t>n</a:t>
            </a:r>
            <a:r>
              <a:rPr lang="en-US" sz="2400" dirty="0" smtClean="0">
                <a:solidFill>
                  <a:srgbClr val="FF0000"/>
                </a:solidFill>
              </a:rPr>
              <a:t>’</a:t>
            </a:r>
            <a:r>
              <a:rPr lang="en-US" sz="2400" dirty="0" smtClean="0"/>
              <a:t>  still separates </a:t>
            </a:r>
            <a:r>
              <a:rPr lang="en-US" sz="2400" i="1" dirty="0" smtClean="0">
                <a:solidFill>
                  <a:srgbClr val="FF0000"/>
                </a:solidFill>
              </a:rPr>
              <a:t>S</a:t>
            </a:r>
            <a:r>
              <a:rPr lang="en-US" sz="2400" dirty="0" smtClean="0">
                <a:solidFill>
                  <a:srgbClr val="FF0000"/>
                </a:solidFill>
              </a:rPr>
              <a:t>.</a:t>
            </a:r>
          </a:p>
          <a:p>
            <a:pPr eaLnBrk="1" hangingPunct="1">
              <a:lnSpc>
                <a:spcPct val="90000"/>
              </a:lnSpc>
            </a:pPr>
            <a:r>
              <a:rPr lang="en-US" sz="2400" dirty="0" smtClean="0"/>
              <a:t>We will now look at </a:t>
            </a:r>
            <a:r>
              <a:rPr lang="el-GR" dirty="0">
                <a:latin typeface="Calibri" panose="020F0502020204030204" pitchFamily="34" charset="0"/>
                <a:cs typeface="Calibri" panose="020F0502020204030204" pitchFamily="34" charset="0"/>
                <a:sym typeface="Symbol" pitchFamily="18" charset="2"/>
              </a:rPr>
              <a:t>ϒ </a:t>
            </a:r>
            <a:r>
              <a:rPr lang="en-US" sz="2400" dirty="0" smtClean="0"/>
              <a:t>/||x|| which </a:t>
            </a:r>
            <a:r>
              <a:rPr lang="en-US" dirty="0" smtClean="0"/>
              <a:t>we have shown to be inversely proportional to generalization (and mistake bound).</a:t>
            </a:r>
          </a:p>
          <a:p>
            <a:pPr eaLnBrk="1" hangingPunct="1">
              <a:lnSpc>
                <a:spcPct val="90000"/>
              </a:lnSpc>
            </a:pPr>
            <a:r>
              <a:rPr lang="en-US" dirty="0" smtClean="0"/>
              <a:t> </a:t>
            </a:r>
            <a:r>
              <a:rPr lang="en-US" sz="2400" dirty="0" smtClean="0">
                <a:solidFill>
                  <a:srgbClr val="FF0000"/>
                </a:solidFill>
                <a:sym typeface="Symbol" pitchFamily="18" charset="2"/>
              </a:rPr>
              <a:t>	</a:t>
            </a:r>
            <a:r>
              <a:rPr lang="el-GR" dirty="0">
                <a:latin typeface="Calibri" panose="020F0502020204030204" pitchFamily="34" charset="0"/>
                <a:cs typeface="Calibri" panose="020F0502020204030204" pitchFamily="34" charset="0"/>
                <a:sym typeface="Symbol" pitchFamily="18" charset="2"/>
              </a:rPr>
              <a:t> ϒ</a:t>
            </a:r>
            <a:r>
              <a:rPr lang="en-US" sz="2400" dirty="0" smtClean="0"/>
              <a:t> (S, w’)/||x’|| = </a:t>
            </a:r>
            <a:r>
              <a:rPr lang="en-US" sz="2400" dirty="0" err="1" smtClean="0"/>
              <a:t>min</a:t>
            </a:r>
            <a:r>
              <a:rPr lang="en-US" sz="2400" baseline="-25000" dirty="0" err="1" smtClean="0"/>
              <a:t>S</a:t>
            </a:r>
            <a:r>
              <a:rPr lang="en-US" sz="2400" dirty="0" smtClean="0"/>
              <a:t>  </a:t>
            </a:r>
            <a:r>
              <a:rPr lang="en-US" sz="2400" dirty="0" err="1" smtClean="0"/>
              <a:t>w’</a:t>
            </a:r>
            <a:r>
              <a:rPr lang="en-US" sz="2400" baseline="30000" dirty="0" err="1" smtClean="0"/>
              <a:t>T</a:t>
            </a:r>
            <a:r>
              <a:rPr lang="en-US" sz="2400" dirty="0" smtClean="0"/>
              <a:t> x’ / ||w’|| ||x’|| = </a:t>
            </a:r>
          </a:p>
          <a:p>
            <a:pPr algn="ctr" eaLnBrk="1" hangingPunct="1">
              <a:lnSpc>
                <a:spcPct val="90000"/>
              </a:lnSpc>
              <a:buFontTx/>
              <a:buNone/>
            </a:pPr>
            <a:r>
              <a:rPr lang="en-US" dirty="0"/>
              <a:t> </a:t>
            </a:r>
            <a:r>
              <a:rPr lang="en-US" dirty="0" smtClean="0"/>
              <a:t>                                          </a:t>
            </a:r>
            <a:r>
              <a:rPr lang="en-US" sz="2400" dirty="0" err="1" smtClean="0"/>
              <a:t>min</a:t>
            </a:r>
            <a:r>
              <a:rPr lang="en-US" sz="2400" baseline="-25000" dirty="0" err="1" smtClean="0"/>
              <a:t>S</a:t>
            </a:r>
            <a:r>
              <a:rPr lang="en-US" sz="2400" dirty="0" smtClean="0"/>
              <a:t> w</a:t>
            </a:r>
            <a:r>
              <a:rPr lang="en-US" sz="2400" baseline="30000" dirty="0" smtClean="0"/>
              <a:t>T</a:t>
            </a:r>
            <a:r>
              <a:rPr lang="en-US" sz="2400" dirty="0" smtClean="0"/>
              <a:t> x /||w|| ||x’|| &lt; </a:t>
            </a:r>
            <a:r>
              <a:rPr lang="en-US" dirty="0">
                <a:solidFill>
                  <a:srgbClr val="FF0000"/>
                </a:solidFill>
              </a:rPr>
              <a:t> </a:t>
            </a:r>
            <a:r>
              <a:rPr lang="el-GR" dirty="0" smtClean="0">
                <a:latin typeface="Calibri" panose="020F0502020204030204" pitchFamily="34" charset="0"/>
                <a:cs typeface="Calibri" panose="020F0502020204030204" pitchFamily="34" charset="0"/>
                <a:sym typeface="Symbol" pitchFamily="18" charset="2"/>
              </a:rPr>
              <a:t>ϒ</a:t>
            </a:r>
            <a:r>
              <a:rPr lang="en-US" dirty="0" smtClean="0"/>
              <a:t> </a:t>
            </a:r>
            <a:r>
              <a:rPr lang="en-US" dirty="0"/>
              <a:t>(S, w’)/||</a:t>
            </a:r>
            <a:r>
              <a:rPr lang="en-US" dirty="0" smtClean="0"/>
              <a:t>x|| </a:t>
            </a:r>
            <a:endParaRPr lang="en-US" sz="2400" dirty="0" smtClean="0"/>
          </a:p>
          <a:p>
            <a:pPr eaLnBrk="1" hangingPunct="1">
              <a:lnSpc>
                <a:spcPct val="90000"/>
              </a:lnSpc>
            </a:pPr>
            <a:r>
              <a:rPr lang="en-US" sz="2400" dirty="0" smtClean="0"/>
              <a:t>Since </a:t>
            </a:r>
            <a:r>
              <a:rPr lang="en-US" sz="2400" dirty="0" smtClean="0">
                <a:solidFill>
                  <a:srgbClr val="FF0000"/>
                </a:solidFill>
              </a:rPr>
              <a:t>||x’|| = ||(</a:t>
            </a:r>
            <a:r>
              <a:rPr lang="en-US" sz="2400" dirty="0" err="1" smtClean="0">
                <a:solidFill>
                  <a:srgbClr val="FF0000"/>
                </a:solidFill>
              </a:rPr>
              <a:t>x,e</a:t>
            </a:r>
            <a:r>
              <a:rPr lang="en-US" sz="2400" dirty="0" smtClean="0">
                <a:solidFill>
                  <a:srgbClr val="FF0000"/>
                </a:solidFill>
              </a:rPr>
              <a:t>)|| &gt; ||x||</a:t>
            </a:r>
          </a:p>
          <a:p>
            <a:pPr eaLnBrk="1" hangingPunct="1">
              <a:lnSpc>
                <a:spcPct val="90000"/>
              </a:lnSpc>
            </a:pPr>
            <a:r>
              <a:rPr lang="en-US" sz="2400" dirty="0" smtClean="0"/>
              <a:t>The new ratio is smaller, which implies generalization</a:t>
            </a:r>
            <a:r>
              <a:rPr lang="en-US" dirty="0"/>
              <a:t> </a:t>
            </a:r>
            <a:r>
              <a:rPr lang="en-US" dirty="0" smtClean="0"/>
              <a:t>suffers.</a:t>
            </a:r>
            <a:endParaRPr lang="en-US" dirty="0"/>
          </a:p>
          <a:p>
            <a:pPr eaLnBrk="1" hangingPunct="1">
              <a:lnSpc>
                <a:spcPct val="90000"/>
              </a:lnSpc>
            </a:pPr>
            <a:r>
              <a:rPr lang="en-US" sz="2400" dirty="0" smtClean="0">
                <a:solidFill>
                  <a:schemeClr val="accent1">
                    <a:lumMod val="75000"/>
                  </a:schemeClr>
                </a:solidFill>
              </a:rPr>
              <a:t>Intuition: </a:t>
            </a:r>
            <a:r>
              <a:rPr lang="en-US" sz="2400" dirty="0" smtClean="0"/>
              <a:t>adding a lot of noisy/irrelevant features cannot help</a:t>
            </a:r>
          </a:p>
        </p:txBody>
      </p:sp>
    </p:spTree>
    <p:extLst>
      <p:ext uri="{BB962C8B-B14F-4D97-AF65-F5344CB8AC3E}">
        <p14:creationId xmlns:p14="http://schemas.microsoft.com/office/powerpoint/2010/main" val="28165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8CBA1C-9902-4357-A086-F13180DD6E31}" type="slidenum">
              <a:rPr lang="en-US"/>
              <a:pPr>
                <a:defRPr/>
              </a:pPr>
              <a:t>106</a:t>
            </a:fld>
            <a:endParaRPr lang="en-US"/>
          </a:p>
        </p:txBody>
      </p:sp>
      <p:sp>
        <p:nvSpPr>
          <p:cNvPr id="26629" name="Rectangle 2"/>
          <p:cNvSpPr>
            <a:spLocks noGrp="1" noChangeArrowheads="1"/>
          </p:cNvSpPr>
          <p:nvPr>
            <p:ph type="title"/>
          </p:nvPr>
        </p:nvSpPr>
        <p:spPr/>
        <p:txBody>
          <a:bodyPr/>
          <a:lstStyle/>
          <a:p>
            <a:pPr eaLnBrk="1" hangingPunct="1"/>
            <a:r>
              <a:rPr lang="en-US" dirty="0" smtClean="0"/>
              <a:t>Conclusion- Kernels</a:t>
            </a:r>
          </a:p>
        </p:txBody>
      </p:sp>
      <p:sp>
        <p:nvSpPr>
          <p:cNvPr id="26630" name="Rectangle 3"/>
          <p:cNvSpPr>
            <a:spLocks noGrp="1" noChangeArrowheads="1"/>
          </p:cNvSpPr>
          <p:nvPr>
            <p:ph type="body" idx="1"/>
          </p:nvPr>
        </p:nvSpPr>
        <p:spPr>
          <a:xfrm>
            <a:off x="228600" y="1371600"/>
            <a:ext cx="8610600" cy="4611688"/>
          </a:xfrm>
        </p:spPr>
        <p:txBody>
          <a:bodyPr/>
          <a:lstStyle/>
          <a:p>
            <a:pPr eaLnBrk="1" hangingPunct="1"/>
            <a:r>
              <a:rPr lang="en-US" dirty="0" smtClean="0"/>
              <a:t>The use of Kernels to learn in the dual space is an important idea</a:t>
            </a:r>
          </a:p>
          <a:p>
            <a:pPr lvl="1" eaLnBrk="1" hangingPunct="1"/>
            <a:r>
              <a:rPr lang="en-US" dirty="0" smtClean="0"/>
              <a:t>Different kernels may expand/restrict the hypothesis space in useful ways.</a:t>
            </a:r>
          </a:p>
          <a:p>
            <a:pPr lvl="1" eaLnBrk="1" hangingPunct="1"/>
            <a:r>
              <a:rPr lang="en-US" dirty="0" smtClean="0"/>
              <a:t>Need to know the benefits and hazards</a:t>
            </a:r>
          </a:p>
          <a:p>
            <a:pPr eaLnBrk="1" hangingPunct="1"/>
            <a:r>
              <a:rPr lang="en-US" dirty="0" smtClean="0"/>
              <a:t>To justify these methods we must embed in a space much larger than the training set size.</a:t>
            </a:r>
          </a:p>
          <a:p>
            <a:pPr lvl="1" eaLnBrk="1" hangingPunct="1"/>
            <a:r>
              <a:rPr lang="en-US" dirty="0" smtClean="0"/>
              <a:t>Can affect generalization</a:t>
            </a:r>
          </a:p>
          <a:p>
            <a:pPr eaLnBrk="1" hangingPunct="1"/>
            <a:r>
              <a:rPr lang="en-US" dirty="0" smtClean="0"/>
              <a:t>Expressive structures in the input data could give rise to specific kernels, designed to exploit these structures.</a:t>
            </a:r>
          </a:p>
          <a:p>
            <a:pPr lvl="1"/>
            <a:r>
              <a:rPr lang="en-US" dirty="0" smtClean="0">
                <a:solidFill>
                  <a:schemeClr val="tx2"/>
                </a:solidFill>
              </a:rPr>
              <a:t>E.g., people </a:t>
            </a:r>
            <a:r>
              <a:rPr lang="en-US" dirty="0">
                <a:solidFill>
                  <a:schemeClr val="tx2"/>
                </a:solidFill>
              </a:rPr>
              <a:t>have developed </a:t>
            </a:r>
            <a:r>
              <a:rPr lang="en-US" dirty="0">
                <a:solidFill>
                  <a:schemeClr val="tx2"/>
                </a:solidFill>
                <a:hlinkClick r:id="rId3" action="ppaction://hlinkfile"/>
              </a:rPr>
              <a:t>kernels over parse </a:t>
            </a:r>
            <a:r>
              <a:rPr lang="en-US" dirty="0" smtClean="0">
                <a:solidFill>
                  <a:schemeClr val="tx2"/>
                </a:solidFill>
                <a:hlinkClick r:id="rId3" action="ppaction://hlinkfile"/>
              </a:rPr>
              <a:t>trees</a:t>
            </a:r>
            <a:r>
              <a:rPr lang="en-US" dirty="0" smtClean="0">
                <a:solidFill>
                  <a:schemeClr val="tx2"/>
                </a:solidFill>
              </a:rPr>
              <a:t>: corresponds to features that are sub-trees.</a:t>
            </a:r>
            <a:endParaRPr lang="en-US" dirty="0">
              <a:solidFill>
                <a:schemeClr val="tx2"/>
              </a:solidFill>
            </a:endParaRPr>
          </a:p>
          <a:p>
            <a:pPr lvl="1"/>
            <a:r>
              <a:rPr lang="en-US" dirty="0" smtClean="0"/>
              <a:t>It is always possible to trade these with explicitly generated features, but it might help one’s thinking about appropriate features. </a:t>
            </a:r>
          </a:p>
        </p:txBody>
      </p:sp>
    </p:spTree>
    <p:extLst>
      <p:ext uri="{BB962C8B-B14F-4D97-AF65-F5344CB8AC3E}">
        <p14:creationId xmlns:p14="http://schemas.microsoft.com/office/powerpoint/2010/main" val="16900524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4294967295"/>
          </p:nvPr>
        </p:nvSpPr>
        <p:spPr>
          <a:xfrm>
            <a:off x="1981200" y="1371600"/>
            <a:ext cx="7162800" cy="4525963"/>
          </a:xfrm>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107</a:t>
            </a:fld>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206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4294967295"/>
          </p:nvPr>
        </p:nvSpPr>
        <p:spPr>
          <a:xfrm>
            <a:off x="1981200" y="1371600"/>
            <a:ext cx="7162800" cy="4525963"/>
          </a:xfrm>
        </p:spPr>
        <p:txBody>
          <a:bodyPr/>
          <a:lstStyle/>
          <a:p>
            <a:r>
              <a:rPr lang="en-US" dirty="0"/>
              <a:t>Data are separable in &lt;x, x</a:t>
            </a:r>
            <a:r>
              <a:rPr lang="en-US" baseline="30000" dirty="0"/>
              <a:t>2</a:t>
            </a:r>
            <a:r>
              <a:rPr lang="en-US" dirty="0"/>
              <a:t>&gt; space</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108</a:t>
            </a:fld>
            <a:endParaRPr lang="en-US" dirty="0"/>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r>
              <a:rPr lang="en-US" sz="2400" u="none" baseline="30000" dirty="0"/>
              <a:t>2</a:t>
            </a:r>
            <a:endParaRPr lang="en-US" sz="2400" u="none" dirty="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6725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Multi-Layer Neural Network</a:t>
            </a:r>
            <a:endParaRPr lang="en-US" dirty="0">
              <a:solidFill>
                <a:schemeClr val="tx1"/>
              </a:solidFill>
            </a:endParaRPr>
          </a:p>
        </p:txBody>
      </p:sp>
      <p:sp>
        <p:nvSpPr>
          <p:cNvPr id="808963" name="Rectangle 3"/>
          <p:cNvSpPr>
            <a:spLocks noGrp="1" noChangeArrowheads="1"/>
          </p:cNvSpPr>
          <p:nvPr>
            <p:ph idx="4294967295"/>
          </p:nvPr>
        </p:nvSpPr>
        <p:spPr>
          <a:xfrm>
            <a:off x="1295400" y="1371600"/>
            <a:ext cx="7162800" cy="4525963"/>
          </a:xfrm>
          <a:ln>
            <a:noFill/>
          </a:ln>
        </p:spPr>
        <p:txBody>
          <a:bodyPr/>
          <a:lstStyle/>
          <a:p>
            <a:r>
              <a:rPr lang="en-US" dirty="0" smtClean="0">
                <a:latin typeface="+mj-lt"/>
              </a:rPr>
              <a:t>Multi-layer network were designed to overcome the computational (expressivity) limitation  of a single threshold element. </a:t>
            </a:r>
          </a:p>
          <a:p>
            <a:r>
              <a:rPr lang="en-US" dirty="0" smtClean="0">
                <a:latin typeface="+mj-lt"/>
              </a:rPr>
              <a:t>The idea is to stack several </a:t>
            </a:r>
          </a:p>
          <a:p>
            <a:pPr marL="0" indent="0">
              <a:buNone/>
            </a:pPr>
            <a:r>
              <a:rPr lang="en-US" dirty="0">
                <a:latin typeface="+mj-lt"/>
              </a:rPr>
              <a:t> </a:t>
            </a:r>
            <a:r>
              <a:rPr lang="en-US" dirty="0" smtClean="0">
                <a:latin typeface="+mj-lt"/>
              </a:rPr>
              <a:t>    layers of threshold elements, </a:t>
            </a:r>
          </a:p>
          <a:p>
            <a:pPr marL="0" indent="0">
              <a:buNone/>
            </a:pPr>
            <a:r>
              <a:rPr lang="en-US" dirty="0">
                <a:latin typeface="+mj-lt"/>
              </a:rPr>
              <a:t> </a:t>
            </a:r>
            <a:r>
              <a:rPr lang="en-US" dirty="0" smtClean="0">
                <a:latin typeface="+mj-lt"/>
              </a:rPr>
              <a:t>    each layer using the output of </a:t>
            </a:r>
          </a:p>
          <a:p>
            <a:pPr marL="0" indent="0">
              <a:buNone/>
            </a:pPr>
            <a:r>
              <a:rPr lang="en-US" dirty="0">
                <a:latin typeface="+mj-lt"/>
              </a:rPr>
              <a:t> </a:t>
            </a:r>
            <a:r>
              <a:rPr lang="en-US" dirty="0" smtClean="0">
                <a:latin typeface="+mj-lt"/>
              </a:rPr>
              <a:t>    the previous layer as input.  </a:t>
            </a:r>
          </a:p>
          <a:p>
            <a:endParaRPr lang="en-US" dirty="0">
              <a:latin typeface="+mj-lt"/>
            </a:endParaRPr>
          </a:p>
          <a:p>
            <a:r>
              <a:rPr lang="en-US" dirty="0" smtClean="0">
                <a:latin typeface="+mj-lt"/>
              </a:rPr>
              <a:t>Multi-layer </a:t>
            </a:r>
            <a:r>
              <a:rPr lang="en-US" dirty="0">
                <a:latin typeface="+mj-lt"/>
              </a:rPr>
              <a:t>networks can represent arbitrary functions, </a:t>
            </a:r>
            <a:r>
              <a:rPr lang="en-US" dirty="0" smtClean="0">
                <a:latin typeface="+mj-lt"/>
              </a:rPr>
              <a:t>but  building </a:t>
            </a:r>
            <a:r>
              <a:rPr lang="en-US" dirty="0">
                <a:latin typeface="+mj-lt"/>
              </a:rPr>
              <a:t>effective learning methods for such network </a:t>
            </a:r>
            <a:r>
              <a:rPr lang="en-US" dirty="0" smtClean="0">
                <a:latin typeface="+mj-lt"/>
              </a:rPr>
              <a:t>was [thought to be] difficult.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109</a:t>
            </a:fld>
            <a:endParaRPr lang="en-US"/>
          </a:p>
        </p:txBody>
      </p:sp>
      <p:grpSp>
        <p:nvGrpSpPr>
          <p:cNvPr id="4" name="Group 3"/>
          <p:cNvGrpSpPr/>
          <p:nvPr/>
        </p:nvGrpSpPr>
        <p:grpSpPr>
          <a:xfrm>
            <a:off x="5410200" y="2286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24832229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a:t>
            </a:r>
            <a:endParaRPr lang="en-US" dirty="0"/>
          </a:p>
        </p:txBody>
      </p:sp>
      <p:sp>
        <p:nvSpPr>
          <p:cNvPr id="9" name="Content Placeholder 8"/>
          <p:cNvSpPr>
            <a:spLocks noGrp="1"/>
          </p:cNvSpPr>
          <p:nvPr>
            <p:ph idx="1"/>
          </p:nvPr>
        </p:nvSpPr>
        <p:spPr/>
        <p:txBody>
          <a:bodyPr/>
          <a:lstStyle/>
          <a:p>
            <a:r>
              <a:rPr lang="en-US" dirty="0"/>
              <a:t>Protocol II:  The teacher (who knows f) provides training </a:t>
            </a:r>
            <a:r>
              <a:rPr lang="en-US" dirty="0" smtClean="0"/>
              <a:t>examples</a:t>
            </a:r>
            <a:endParaRPr lang="en-US" dirty="0"/>
          </a:p>
          <a:p>
            <a:r>
              <a:rPr lang="en-US" dirty="0"/>
              <a:t> &lt;(0,1,1,1,1,0,…,0,1), 1</a:t>
            </a:r>
            <a:r>
              <a:rPr lang="en-US" dirty="0" smtClean="0"/>
              <a:t>&gt; </a:t>
            </a:r>
            <a:r>
              <a:rPr lang="en-US" sz="1800" dirty="0" smtClean="0"/>
              <a:t>(We learned a superset of the good variables)</a:t>
            </a:r>
            <a:endParaRPr lang="en-US" sz="1800"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11</a:t>
            </a:fld>
            <a:endParaRPr lang="en-US" dirty="0"/>
          </a:p>
        </p:txBody>
      </p:sp>
    </p:spTree>
    <p:extLst>
      <p:ext uri="{BB962C8B-B14F-4D97-AF65-F5344CB8AC3E}">
        <p14:creationId xmlns:p14="http://schemas.microsoft.com/office/powerpoint/2010/main" val="271317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Basic Units </a:t>
            </a:r>
            <a:endParaRPr lang="en-US" dirty="0">
              <a:solidFill>
                <a:schemeClr val="tx1"/>
              </a:solidFill>
            </a:endParaRPr>
          </a:p>
        </p:txBody>
      </p:sp>
      <p:sp>
        <p:nvSpPr>
          <p:cNvPr id="808963" name="Rectangle 3"/>
          <p:cNvSpPr>
            <a:spLocks noGrp="1" noChangeArrowheads="1"/>
          </p:cNvSpPr>
          <p:nvPr>
            <p:ph idx="4294967295"/>
          </p:nvPr>
        </p:nvSpPr>
        <p:spPr>
          <a:xfrm>
            <a:off x="990600" y="1371600"/>
            <a:ext cx="7162800" cy="4525963"/>
          </a:xfrm>
          <a:ln>
            <a:noFill/>
          </a:ln>
        </p:spPr>
        <p:txBody>
          <a:bodyPr/>
          <a:lstStyle/>
          <a:p>
            <a:r>
              <a:rPr lang="en-US" dirty="0" smtClean="0">
                <a:solidFill>
                  <a:schemeClr val="accent1">
                    <a:lumMod val="75000"/>
                  </a:schemeClr>
                </a:solidFill>
                <a:latin typeface="+mj-lt"/>
              </a:rPr>
              <a:t>Linear </a:t>
            </a:r>
            <a:r>
              <a:rPr lang="en-US" dirty="0">
                <a:solidFill>
                  <a:schemeClr val="accent1">
                    <a:lumMod val="75000"/>
                  </a:schemeClr>
                </a:solidFill>
                <a:latin typeface="+mj-lt"/>
              </a:rPr>
              <a:t>Unit: </a:t>
            </a:r>
            <a:r>
              <a:rPr lang="en-US" dirty="0" smtClean="0">
                <a:solidFill>
                  <a:schemeClr val="accent1">
                    <a:lumMod val="75000"/>
                  </a:schemeClr>
                </a:solidFill>
                <a:latin typeface="+mj-lt"/>
              </a:rPr>
              <a:t> </a:t>
            </a:r>
            <a:r>
              <a:rPr lang="en-US" dirty="0" smtClean="0">
                <a:latin typeface="+mj-lt"/>
              </a:rPr>
              <a:t>Multiple </a:t>
            </a:r>
            <a:r>
              <a:rPr lang="en-US" dirty="0">
                <a:latin typeface="+mj-lt"/>
              </a:rPr>
              <a:t>layers of linear functions  </a:t>
            </a:r>
            <a:r>
              <a:rPr lang="en-US" dirty="0" smtClean="0">
                <a:latin typeface="+mj-lt"/>
              </a:rPr>
              <a:t>         </a:t>
            </a:r>
            <a:r>
              <a:rPr lang="en-US" dirty="0" err="1" smtClean="0">
                <a:solidFill>
                  <a:schemeClr val="accent1">
                    <a:lumMod val="75000"/>
                  </a:schemeClr>
                </a:solidFill>
              </a:rPr>
              <a:t>o</a:t>
            </a:r>
            <a:r>
              <a:rPr lang="en-US" baseline="-25000" dirty="0" err="1" smtClean="0">
                <a:solidFill>
                  <a:schemeClr val="accent1">
                    <a:lumMod val="75000"/>
                  </a:schemeClr>
                </a:solidFill>
              </a:rPr>
              <a:t>j</a:t>
            </a:r>
            <a:r>
              <a:rPr lang="en-US" dirty="0" smtClean="0">
                <a:solidFill>
                  <a:schemeClr val="accent1">
                    <a:lumMod val="75000"/>
                  </a:schemeClr>
                </a:solidFill>
              </a:rPr>
              <a:t> </a:t>
            </a:r>
            <a:r>
              <a:rPr lang="en-US" dirty="0">
                <a:solidFill>
                  <a:schemeClr val="accent1">
                    <a:lumMod val="75000"/>
                  </a:schemeClr>
                </a:solidFill>
              </a:rPr>
              <a:t>= 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r>
              <a:rPr lang="en-US" dirty="0" smtClean="0">
                <a:latin typeface="+mj-lt"/>
              </a:rPr>
              <a:t>produce </a:t>
            </a:r>
            <a:r>
              <a:rPr lang="en-US" dirty="0">
                <a:latin typeface="+mj-lt"/>
              </a:rPr>
              <a:t>linear functions.  </a:t>
            </a:r>
            <a:r>
              <a:rPr lang="en-US" dirty="0" smtClean="0">
                <a:latin typeface="+mj-lt"/>
              </a:rPr>
              <a:t>We </a:t>
            </a:r>
            <a:r>
              <a:rPr lang="en-US" dirty="0">
                <a:latin typeface="+mj-lt"/>
              </a:rPr>
              <a:t>want to represent nonlinear </a:t>
            </a:r>
            <a:r>
              <a:rPr lang="en-US" dirty="0" smtClean="0">
                <a:latin typeface="+mj-lt"/>
              </a:rPr>
              <a:t>functions</a:t>
            </a:r>
            <a:r>
              <a:rPr lang="en-US" dirty="0">
                <a:latin typeface="+mj-lt"/>
              </a:rPr>
              <a:t>.</a:t>
            </a:r>
          </a:p>
          <a:p>
            <a:r>
              <a:rPr lang="en-US" dirty="0" smtClean="0">
                <a:solidFill>
                  <a:srgbClr val="0000FF"/>
                </a:solidFill>
                <a:latin typeface="+mj-lt"/>
              </a:rPr>
              <a:t>Need to do it in a way that </a:t>
            </a:r>
          </a:p>
          <a:p>
            <a:pPr marL="0" indent="0">
              <a:buNone/>
            </a:pPr>
            <a:r>
              <a:rPr lang="en-US" dirty="0">
                <a:solidFill>
                  <a:srgbClr val="0000FF"/>
                </a:solidFill>
                <a:latin typeface="+mj-lt"/>
              </a:rPr>
              <a:t> </a:t>
            </a:r>
            <a:r>
              <a:rPr lang="en-US" dirty="0" smtClean="0">
                <a:solidFill>
                  <a:srgbClr val="0000FF"/>
                </a:solidFill>
                <a:latin typeface="+mj-lt"/>
              </a:rPr>
              <a:t>     facilitates learning</a:t>
            </a:r>
          </a:p>
          <a:p>
            <a:r>
              <a:rPr lang="en-US" dirty="0" smtClean="0">
                <a:solidFill>
                  <a:schemeClr val="accent1">
                    <a:lumMod val="75000"/>
                  </a:schemeClr>
                </a:solidFill>
                <a:latin typeface="+mj-lt"/>
              </a:rPr>
              <a:t>Threshold units: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err="1" smtClean="0">
                <a:solidFill>
                  <a:schemeClr val="accent1">
                    <a:lumMod val="75000"/>
                  </a:schemeClr>
                </a:solidFill>
              </a:rPr>
              <a:t>sgn</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p>
          <a:p>
            <a:pPr marL="0" indent="0">
              <a:buNone/>
            </a:pPr>
            <a:r>
              <a:rPr lang="en-US" dirty="0">
                <a:latin typeface="+mj-lt"/>
              </a:rPr>
              <a:t> </a:t>
            </a:r>
            <a:r>
              <a:rPr lang="en-US" dirty="0" smtClean="0">
                <a:latin typeface="+mj-lt"/>
              </a:rPr>
              <a:t>    are </a:t>
            </a:r>
            <a:r>
              <a:rPr lang="en-US" dirty="0">
                <a:latin typeface="+mj-lt"/>
              </a:rPr>
              <a:t>not differentiable, </a:t>
            </a:r>
            <a:r>
              <a:rPr lang="en-US" dirty="0" smtClean="0">
                <a:latin typeface="+mj-lt"/>
              </a:rPr>
              <a:t> hence </a:t>
            </a:r>
          </a:p>
          <a:p>
            <a:pPr marL="0" indent="0">
              <a:buNone/>
            </a:pPr>
            <a:r>
              <a:rPr lang="en-US" dirty="0">
                <a:latin typeface="+mj-lt"/>
              </a:rPr>
              <a:t> </a:t>
            </a:r>
            <a:r>
              <a:rPr lang="en-US" dirty="0" smtClean="0">
                <a:latin typeface="+mj-lt"/>
              </a:rPr>
              <a:t>    unsuitable </a:t>
            </a:r>
            <a:r>
              <a:rPr lang="en-US" dirty="0">
                <a:latin typeface="+mj-lt"/>
              </a:rPr>
              <a:t>for gradient </a:t>
            </a:r>
            <a:r>
              <a:rPr lang="en-US" dirty="0" smtClean="0">
                <a:latin typeface="+mj-lt"/>
              </a:rPr>
              <a:t>descent. </a:t>
            </a:r>
            <a:endParaRPr lang="en-US" dirty="0">
              <a:latin typeface="+mj-lt"/>
            </a:endParaRPr>
          </a:p>
          <a:p>
            <a:r>
              <a:rPr lang="en-US" dirty="0" smtClean="0">
                <a:latin typeface="+mj-lt"/>
              </a:rPr>
              <a:t>The key idea was to notice that the discontinuity of the threshold element can be represents by a smooth non-linear approximation: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smtClean="0">
                <a:solidFill>
                  <a:schemeClr val="accent1">
                    <a:lumMod val="75000"/>
                  </a:schemeClr>
                </a:solidFill>
              </a:rPr>
              <a:t>[1+ </a:t>
            </a:r>
            <a:r>
              <a:rPr lang="en-US" dirty="0" err="1" smtClean="0">
                <a:solidFill>
                  <a:schemeClr val="accent1">
                    <a:lumMod val="75000"/>
                  </a:schemeClr>
                </a:solidFill>
              </a:rPr>
              <a:t>exp</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a:t>
            </a:r>
            <a:r>
              <a:rPr lang="en-US" dirty="0" smtClean="0">
                <a:solidFill>
                  <a:schemeClr val="accent1">
                    <a:lumMod val="75000"/>
                  </a:schemeClr>
                </a:solidFill>
                <a:latin typeface="Calibri"/>
              </a:rPr>
              <a:t>}]</a:t>
            </a:r>
            <a:r>
              <a:rPr lang="en-US" baseline="30000" dirty="0" smtClean="0">
                <a:solidFill>
                  <a:schemeClr val="accent1">
                    <a:lumMod val="75000"/>
                  </a:schemeClr>
                </a:solidFill>
                <a:latin typeface="Calibri"/>
              </a:rPr>
              <a:t>-</a:t>
            </a:r>
            <a:r>
              <a:rPr lang="en-US" baseline="30000" dirty="0" smtClean="0">
                <a:solidFill>
                  <a:schemeClr val="accent1">
                    <a:lumMod val="75000"/>
                  </a:schemeClr>
                </a:solidFill>
              </a:rPr>
              <a:t>1</a:t>
            </a:r>
            <a:r>
              <a:rPr lang="en-US" dirty="0" smtClean="0">
                <a:solidFill>
                  <a:schemeClr val="accent1">
                    <a:lumMod val="75000"/>
                  </a:schemeClr>
                </a:solidFill>
              </a:rPr>
              <a:t> </a:t>
            </a:r>
          </a:p>
          <a:p>
            <a:r>
              <a:rPr lang="en-US" sz="1200" dirty="0"/>
              <a:t>(</a:t>
            </a:r>
            <a:r>
              <a:rPr lang="en-US" sz="1200" dirty="0" err="1"/>
              <a:t>Rumelhart</a:t>
            </a:r>
            <a:r>
              <a:rPr lang="en-US" sz="1200" dirty="0"/>
              <a:t>, Hinton, </a:t>
            </a:r>
            <a:r>
              <a:rPr lang="en-US" sz="1200" dirty="0" err="1"/>
              <a:t>Williiam</a:t>
            </a:r>
            <a:r>
              <a:rPr lang="en-US" sz="1200" dirty="0"/>
              <a:t>, 1986), (</a:t>
            </a:r>
            <a:r>
              <a:rPr lang="en-US" sz="1200" dirty="0" err="1"/>
              <a:t>Linnainmaa</a:t>
            </a:r>
            <a:r>
              <a:rPr lang="en-US" sz="1200" dirty="0"/>
              <a:t>, 1970) , see: </a:t>
            </a:r>
            <a:r>
              <a:rPr lang="en-US" sz="1200" dirty="0">
                <a:hlinkClick r:id="rId3"/>
              </a:rPr>
              <a:t>http://people.idsia.ch/~juergen/who-invented-backpropagation.html</a:t>
            </a:r>
            <a:r>
              <a:rPr lang="en-US" sz="1200" dirty="0"/>
              <a:t> )</a:t>
            </a:r>
            <a:endParaRPr lang="en-US" sz="1200" dirty="0" smtClean="0">
              <a:solidFill>
                <a:schemeClr val="accent1">
                  <a:lumMod val="75000"/>
                </a:schemeClr>
              </a:solidFill>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110</a:t>
            </a:fld>
            <a:endParaRPr lang="en-US" dirty="0"/>
          </a:p>
        </p:txBody>
      </p:sp>
      <p:grpSp>
        <p:nvGrpSpPr>
          <p:cNvPr id="5" name="Group 4"/>
          <p:cNvGrpSpPr/>
          <p:nvPr/>
        </p:nvGrpSpPr>
        <p:grpSpPr>
          <a:xfrm>
            <a:off x="5638599" y="2140638"/>
            <a:ext cx="3454839" cy="2312432"/>
            <a:chOff x="5410200" y="2488168"/>
            <a:chExt cx="3454839" cy="2312432"/>
          </a:xfrm>
        </p:grpSpPr>
        <p:grpSp>
          <p:nvGrpSpPr>
            <p:cNvPr id="4" name="Group 3"/>
            <p:cNvGrpSpPr/>
            <p:nvPr/>
          </p:nvGrpSpPr>
          <p:grpSpPr>
            <a:xfrm>
              <a:off x="5410200" y="2488168"/>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47" name="Rectangle 46"/>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48" name="Rectangle 47"/>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spTree>
    <p:extLst>
      <p:ext uri="{BB962C8B-B14F-4D97-AF65-F5344CB8AC3E}">
        <p14:creationId xmlns:p14="http://schemas.microsoft.com/office/powerpoint/2010/main" val="22143362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Model Neuron (Logistic)</a:t>
            </a:r>
            <a:endParaRPr lang="en-US" dirty="0"/>
          </a:p>
        </p:txBody>
      </p:sp>
      <p:sp>
        <p:nvSpPr>
          <p:cNvPr id="3" name="Content Placeholder 2"/>
          <p:cNvSpPr>
            <a:spLocks noGrp="1"/>
          </p:cNvSpPr>
          <p:nvPr>
            <p:ph idx="4294967295"/>
          </p:nvPr>
        </p:nvSpPr>
        <p:spPr>
          <a:xfrm>
            <a:off x="1981200" y="1371600"/>
            <a:ext cx="7162800" cy="4525963"/>
          </a:xfrm>
        </p:spPr>
        <p:txBody>
          <a:bodyPr/>
          <a:lstStyle/>
          <a:p>
            <a:r>
              <a:rPr lang="en-US" altLang="en-US" dirty="0" smtClean="0"/>
              <a:t> Us a non-linear, differentiable output function such as the sigmoid or logistic function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 Net input to a unit is defined as: </a:t>
            </a:r>
          </a:p>
          <a:p>
            <a:r>
              <a:rPr lang="en-US" altLang="en-US" dirty="0" smtClean="0"/>
              <a:t> Output of a unit is defined as:</a:t>
            </a:r>
          </a:p>
          <a:p>
            <a:endParaRPr lang="en-US" dirty="0"/>
          </a:p>
        </p:txBody>
      </p:sp>
      <p:sp>
        <p:nvSpPr>
          <p:cNvPr id="45" name="Slide Number Placeholder 3"/>
          <p:cNvSpPr>
            <a:spLocks noGrp="1"/>
          </p:cNvSpPr>
          <p:nvPr>
            <p:ph type="sldNum" sz="quarter" idx="4294967295"/>
          </p:nvPr>
        </p:nvSpPr>
        <p:spPr>
          <a:xfrm>
            <a:off x="7010400" y="6356350"/>
            <a:ext cx="2133600" cy="365125"/>
          </a:xfrm>
        </p:spPr>
        <p:txBody>
          <a:bodyPr/>
          <a:lstStyle/>
          <a:p>
            <a:fld id="{D0000DCA-2177-4C5C-89EA-59EF7175DB0D}" type="slidenum">
              <a:rPr lang="en-US" altLang="en-US" smtClean="0"/>
              <a:pPr/>
              <a:t>111</a:t>
            </a:fld>
            <a:endParaRPr lang="en-US" altLang="en-US"/>
          </a:p>
        </p:txBody>
      </p:sp>
      <p:graphicFrame>
        <p:nvGraphicFramePr>
          <p:cNvPr id="454694" name="Object 38"/>
          <p:cNvGraphicFramePr>
            <a:graphicFrameLocks noChangeAspect="1"/>
          </p:cNvGraphicFramePr>
          <p:nvPr>
            <p:extLst/>
          </p:nvPr>
        </p:nvGraphicFramePr>
        <p:xfrm>
          <a:off x="6220618" y="4267200"/>
          <a:ext cx="2624138" cy="606425"/>
        </p:xfrm>
        <a:graphic>
          <a:graphicData uri="http://schemas.openxmlformats.org/presentationml/2006/ole">
            <mc:AlternateContent xmlns:mc="http://schemas.openxmlformats.org/markup-compatibility/2006">
              <mc:Choice xmlns:v="urn:schemas-microsoft-com:vml" Requires="v">
                <p:oleObj spid="_x0000_s52946" name="Equation" r:id="rId4" imgW="1091880" imgH="253800" progId="Equation.3">
                  <p:embed/>
                </p:oleObj>
              </mc:Choice>
              <mc:Fallback>
                <p:oleObj name="Equation" r:id="rId4" imgW="1091880" imgH="253800" progId="Equation.3">
                  <p:embed/>
                  <p:pic>
                    <p:nvPicPr>
                      <p:cNvPr id="454694"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618" y="4267200"/>
                        <a:ext cx="2624138"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95" name="Object 39"/>
          <p:cNvGraphicFramePr>
            <a:graphicFrameLocks noChangeAspect="1"/>
          </p:cNvGraphicFramePr>
          <p:nvPr>
            <p:extLst/>
          </p:nvPr>
        </p:nvGraphicFramePr>
        <p:xfrm>
          <a:off x="3574995" y="5257800"/>
          <a:ext cx="2978205" cy="1066800"/>
        </p:xfrm>
        <a:graphic>
          <a:graphicData uri="http://schemas.openxmlformats.org/presentationml/2006/ole">
            <mc:AlternateContent xmlns:mc="http://schemas.openxmlformats.org/markup-compatibility/2006">
              <mc:Choice xmlns:v="urn:schemas-microsoft-com:vml" Requires="v">
                <p:oleObj spid="_x0000_s52947" name="Equation" r:id="rId6" imgW="1130040" imgH="406080" progId="Equation.3">
                  <p:embed/>
                </p:oleObj>
              </mc:Choice>
              <mc:Fallback>
                <p:oleObj name="Equation" r:id="rId6" imgW="1130040" imgH="406080" progId="Equation.3">
                  <p:embed/>
                  <p:pic>
                    <p:nvPicPr>
                      <p:cNvPr id="454695"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995" y="5257800"/>
                        <a:ext cx="2978205" cy="1066800"/>
                      </a:xfrm>
                      <a:prstGeom prst="rect">
                        <a:avLst/>
                      </a:prstGeom>
                      <a:noFill/>
                      <a:ln>
                        <a:noFill/>
                      </a:ln>
                      <a:effectLst/>
                    </p:spPr>
                  </p:pic>
                </p:oleObj>
              </mc:Fallback>
            </mc:AlternateContent>
          </a:graphicData>
        </a:graphic>
      </p:graphicFrame>
      <p:grpSp>
        <p:nvGrpSpPr>
          <p:cNvPr id="13" name="Group 12"/>
          <p:cNvGrpSpPr/>
          <p:nvPr/>
        </p:nvGrpSpPr>
        <p:grpSpPr>
          <a:xfrm>
            <a:off x="1041400" y="1935163"/>
            <a:ext cx="7035800" cy="2179637"/>
            <a:chOff x="671513" y="1554163"/>
            <a:chExt cx="7035800" cy="2179637"/>
          </a:xfrm>
        </p:grpSpPr>
        <p:graphicFrame>
          <p:nvGraphicFramePr>
            <p:cNvPr id="454660" name="Object 4"/>
            <p:cNvGraphicFramePr>
              <a:graphicFrameLocks noChangeAspect="1"/>
            </p:cNvGraphicFramePr>
            <p:nvPr>
              <p:extLst/>
            </p:nvPr>
          </p:nvGraphicFramePr>
          <p:xfrm>
            <a:off x="5865813" y="2971800"/>
            <a:ext cx="334962" cy="576263"/>
          </p:xfrm>
          <a:graphic>
            <a:graphicData uri="http://schemas.openxmlformats.org/presentationml/2006/ole">
              <mc:AlternateContent xmlns:mc="http://schemas.openxmlformats.org/markup-compatibility/2006">
                <mc:Choice xmlns:v="urn:schemas-microsoft-com:vml" Requires="v">
                  <p:oleObj spid="_x0000_s52948" name="Equation" r:id="rId8" imgW="139680" imgH="241200" progId="Equation.3">
                    <p:embed/>
                  </p:oleObj>
                </mc:Choice>
                <mc:Fallback>
                  <p:oleObj name="Equation" r:id="rId8" imgW="139680" imgH="241200" progId="Equation.3">
                    <p:embed/>
                    <p:pic>
                      <p:nvPicPr>
                        <p:cNvPr id="45466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5813" y="2971800"/>
                          <a:ext cx="3349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61" name="Oval 5"/>
            <p:cNvSpPr>
              <a:spLocks noChangeArrowheads="1"/>
            </p:cNvSpPr>
            <p:nvPr/>
          </p:nvSpPr>
          <p:spPr bwMode="auto">
            <a:xfrm>
              <a:off x="2743200" y="2743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1524000" y="1981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1524000" y="22860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1524000" y="25908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1524000" y="28956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1524000" y="32004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1524000" y="3505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1589088" y="2060575"/>
              <a:ext cx="1165225" cy="6794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1614488" y="23241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1614488" y="26289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1614488" y="27813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1614488" y="27813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1600200" y="2822575"/>
              <a:ext cx="1154113" cy="7620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4" name="Text Box 18"/>
            <p:cNvSpPr txBox="1">
              <a:spLocks noChangeArrowheads="1"/>
            </p:cNvSpPr>
            <p:nvPr/>
          </p:nvSpPr>
          <p:spPr bwMode="auto">
            <a:xfrm>
              <a:off x="1146175" y="17367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1</a:t>
              </a:r>
              <a:endParaRPr lang="en-US" altLang="en-US" sz="2800" u="none">
                <a:solidFill>
                  <a:srgbClr val="000066"/>
                </a:solidFill>
                <a:effectLst/>
                <a:latin typeface="Arial Narrow" pitchFamily="34" charset="0"/>
              </a:endParaRPr>
            </a:p>
          </p:txBody>
        </p:sp>
        <p:sp>
          <p:nvSpPr>
            <p:cNvPr id="454675" name="Text Box 19"/>
            <p:cNvSpPr txBox="1">
              <a:spLocks noChangeArrowheads="1"/>
            </p:cNvSpPr>
            <p:nvPr/>
          </p:nvSpPr>
          <p:spPr bwMode="auto">
            <a:xfrm>
              <a:off x="1143000" y="20574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2</a:t>
              </a:r>
              <a:endParaRPr lang="en-US" altLang="en-US" sz="2800" u="none">
                <a:solidFill>
                  <a:srgbClr val="000066"/>
                </a:solidFill>
                <a:effectLst/>
                <a:latin typeface="Arial Narrow" pitchFamily="34" charset="0"/>
              </a:endParaRPr>
            </a:p>
          </p:txBody>
        </p:sp>
        <p:sp>
          <p:nvSpPr>
            <p:cNvPr id="454676" name="Text Box 20"/>
            <p:cNvSpPr txBox="1">
              <a:spLocks noChangeArrowheads="1"/>
            </p:cNvSpPr>
            <p:nvPr/>
          </p:nvSpPr>
          <p:spPr bwMode="auto">
            <a:xfrm>
              <a:off x="1143000" y="33369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6</a:t>
              </a:r>
              <a:endParaRPr lang="en-US" altLang="en-US" sz="2800" u="none">
                <a:solidFill>
                  <a:srgbClr val="000066"/>
                </a:solidFill>
                <a:effectLst/>
                <a:latin typeface="Arial Narrow" pitchFamily="34" charset="0"/>
              </a:endParaRPr>
            </a:p>
          </p:txBody>
        </p:sp>
        <p:sp>
          <p:nvSpPr>
            <p:cNvPr id="454677" name="Text Box 21"/>
            <p:cNvSpPr txBox="1">
              <a:spLocks noChangeArrowheads="1"/>
            </p:cNvSpPr>
            <p:nvPr/>
          </p:nvSpPr>
          <p:spPr bwMode="auto">
            <a:xfrm>
              <a:off x="1146175" y="24225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3</a:t>
              </a:r>
              <a:endParaRPr lang="en-US" altLang="en-US" sz="2800" u="none">
                <a:solidFill>
                  <a:srgbClr val="000066"/>
                </a:solidFill>
                <a:effectLst/>
                <a:latin typeface="Arial Narrow" pitchFamily="34" charset="0"/>
              </a:endParaRPr>
            </a:p>
          </p:txBody>
        </p:sp>
        <p:sp>
          <p:nvSpPr>
            <p:cNvPr id="454678" name="Text Box 22"/>
            <p:cNvSpPr txBox="1">
              <a:spLocks noChangeArrowheads="1"/>
            </p:cNvSpPr>
            <p:nvPr/>
          </p:nvSpPr>
          <p:spPr bwMode="auto">
            <a:xfrm>
              <a:off x="1146175" y="27273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4</a:t>
              </a:r>
              <a:endParaRPr lang="en-US" altLang="en-US" sz="2800" u="none">
                <a:solidFill>
                  <a:srgbClr val="000066"/>
                </a:solidFill>
                <a:effectLst/>
                <a:latin typeface="Arial Narrow" pitchFamily="34" charset="0"/>
              </a:endParaRPr>
            </a:p>
          </p:txBody>
        </p:sp>
        <p:sp>
          <p:nvSpPr>
            <p:cNvPr id="454679" name="Text Box 23"/>
            <p:cNvSpPr txBox="1">
              <a:spLocks noChangeArrowheads="1"/>
            </p:cNvSpPr>
            <p:nvPr/>
          </p:nvSpPr>
          <p:spPr bwMode="auto">
            <a:xfrm>
              <a:off x="1146175" y="30321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5</a:t>
              </a:r>
              <a:endParaRPr lang="en-US" altLang="en-US" sz="2800" u="none">
                <a:solidFill>
                  <a:srgbClr val="000066"/>
                </a:solidFill>
                <a:effectLst/>
                <a:latin typeface="Arial Narrow" pitchFamily="34" charset="0"/>
              </a:endParaRPr>
            </a:p>
          </p:txBody>
        </p:sp>
        <p:sp>
          <p:nvSpPr>
            <p:cNvPr id="454680" name="Text Box 24"/>
            <p:cNvSpPr txBox="1">
              <a:spLocks noChangeArrowheads="1"/>
            </p:cNvSpPr>
            <p:nvPr/>
          </p:nvSpPr>
          <p:spPr bwMode="auto">
            <a:xfrm>
              <a:off x="2670175" y="22098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7</a:t>
              </a:r>
              <a:endParaRPr lang="en-US" altLang="en-US" sz="2800" u="none">
                <a:solidFill>
                  <a:srgbClr val="000066"/>
                </a:solidFill>
                <a:effectLst/>
                <a:latin typeface="Arial Narrow" pitchFamily="34" charset="0"/>
              </a:endParaRPr>
            </a:p>
          </p:txBody>
        </p:sp>
        <p:graphicFrame>
          <p:nvGraphicFramePr>
            <p:cNvPr id="454681" name="Object 25"/>
            <p:cNvGraphicFramePr>
              <a:graphicFrameLocks noChangeAspect="1"/>
            </p:cNvGraphicFramePr>
            <p:nvPr>
              <p:extLst/>
            </p:nvPr>
          </p:nvGraphicFramePr>
          <p:xfrm>
            <a:off x="1908175" y="3200400"/>
            <a:ext cx="606425" cy="514350"/>
          </p:xfrm>
          <a:graphic>
            <a:graphicData uri="http://schemas.openxmlformats.org/presentationml/2006/ole">
              <mc:AlternateContent xmlns:mc="http://schemas.openxmlformats.org/markup-compatibility/2006">
                <mc:Choice xmlns:v="urn:schemas-microsoft-com:vml" Requires="v">
                  <p:oleObj spid="_x0000_s52949" name="Equation" r:id="rId10" imgW="253800" imgH="215640" progId="Equation.3">
                    <p:embed/>
                  </p:oleObj>
                </mc:Choice>
                <mc:Fallback>
                  <p:oleObj name="Equation" r:id="rId10" imgW="253800" imgH="215640" progId="Equation.3">
                    <p:embed/>
                    <p:pic>
                      <p:nvPicPr>
                        <p:cNvPr id="454681"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3200400"/>
                          <a:ext cx="6064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2" name="Object 26"/>
            <p:cNvGraphicFramePr>
              <a:graphicFrameLocks noChangeAspect="1"/>
            </p:cNvGraphicFramePr>
            <p:nvPr>
              <p:extLst/>
            </p:nvPr>
          </p:nvGraphicFramePr>
          <p:xfrm>
            <a:off x="1905000" y="1905000"/>
            <a:ext cx="574675" cy="515938"/>
          </p:xfrm>
          <a:graphic>
            <a:graphicData uri="http://schemas.openxmlformats.org/presentationml/2006/ole">
              <mc:AlternateContent xmlns:mc="http://schemas.openxmlformats.org/markup-compatibility/2006">
                <mc:Choice xmlns:v="urn:schemas-microsoft-com:vml" Requires="v">
                  <p:oleObj spid="_x0000_s52950" name="Equation" r:id="rId12" imgW="241200" imgH="215640" progId="Equation.3">
                    <p:embed/>
                  </p:oleObj>
                </mc:Choice>
                <mc:Fallback>
                  <p:oleObj name="Equation" r:id="rId12" imgW="241200" imgH="215640" progId="Equation.3">
                    <p:embed/>
                    <p:pic>
                      <p:nvPicPr>
                        <p:cNvPr id="454682"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1905000"/>
                          <a:ext cx="5746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3" name="Object 27"/>
            <p:cNvGraphicFramePr>
              <a:graphicFrameLocks noChangeAspect="1"/>
            </p:cNvGraphicFramePr>
            <p:nvPr>
              <p:extLst/>
            </p:nvPr>
          </p:nvGraphicFramePr>
          <p:xfrm>
            <a:off x="2819400" y="2470150"/>
            <a:ext cx="882650" cy="606425"/>
          </p:xfrm>
          <a:graphic>
            <a:graphicData uri="http://schemas.openxmlformats.org/presentationml/2006/ole">
              <mc:AlternateContent xmlns:mc="http://schemas.openxmlformats.org/markup-compatibility/2006">
                <mc:Choice xmlns:v="urn:schemas-microsoft-com:vml" Requires="v">
                  <p:oleObj spid="_x0000_s52951" name="Equation" r:id="rId14" imgW="368280" imgH="253800" progId="Equation.3">
                    <p:embed/>
                  </p:oleObj>
                </mc:Choice>
                <mc:Fallback>
                  <p:oleObj name="Equation" r:id="rId14" imgW="368280" imgH="253800" progId="Equation.3">
                    <p:embed/>
                    <p:pic>
                      <p:nvPicPr>
                        <p:cNvPr id="454683"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2470150"/>
                          <a:ext cx="8826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84" name="Oval 28"/>
            <p:cNvSpPr>
              <a:spLocks noChangeArrowheads="1"/>
            </p:cNvSpPr>
            <p:nvPr/>
          </p:nvSpPr>
          <p:spPr bwMode="auto">
            <a:xfrm>
              <a:off x="2819400" y="2438400"/>
              <a:ext cx="8382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5" name="Line 29"/>
            <p:cNvSpPr>
              <a:spLocks noChangeShapeType="1"/>
            </p:cNvSpPr>
            <p:nvPr/>
          </p:nvSpPr>
          <p:spPr bwMode="auto">
            <a:xfrm>
              <a:off x="3657600" y="28194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6" name="Oval 30"/>
            <p:cNvSpPr>
              <a:spLocks noChangeArrowheads="1"/>
            </p:cNvSpPr>
            <p:nvPr/>
          </p:nvSpPr>
          <p:spPr bwMode="auto">
            <a:xfrm>
              <a:off x="4953000" y="2057400"/>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7" name="Line 31"/>
            <p:cNvSpPr>
              <a:spLocks noChangeShapeType="1"/>
            </p:cNvSpPr>
            <p:nvPr/>
          </p:nvSpPr>
          <p:spPr bwMode="auto">
            <a:xfrm>
              <a:off x="5080000" y="2819400"/>
              <a:ext cx="1230313"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8" name="Line 32"/>
            <p:cNvSpPr>
              <a:spLocks noChangeShapeType="1"/>
            </p:cNvSpPr>
            <p:nvPr/>
          </p:nvSpPr>
          <p:spPr bwMode="auto">
            <a:xfrm>
              <a:off x="5334000" y="2209800"/>
              <a:ext cx="317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257800" y="2286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3" name="Text Box 37"/>
            <p:cNvSpPr txBox="1">
              <a:spLocks noChangeArrowheads="1"/>
            </p:cNvSpPr>
            <p:nvPr/>
          </p:nvSpPr>
          <p:spPr bwMode="auto">
            <a:xfrm>
              <a:off x="5029200" y="20574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T</a:t>
              </a:r>
              <a:endParaRPr lang="en-US" altLang="en-US" sz="2800" u="none">
                <a:solidFill>
                  <a:srgbClr val="000066"/>
                </a:solidFill>
                <a:effectLst/>
                <a:latin typeface="Arial Narrow" pitchFamily="34" charset="0"/>
              </a:endParaRPr>
            </a:p>
          </p:txBody>
        </p:sp>
        <p:sp>
          <p:nvSpPr>
            <p:cNvPr id="454699" name="Line 43"/>
            <p:cNvSpPr>
              <a:spLocks noChangeShapeType="1"/>
            </p:cNvSpPr>
            <p:nvPr/>
          </p:nvSpPr>
          <p:spPr bwMode="auto">
            <a:xfrm>
              <a:off x="6553200" y="2819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54700" name="Object 44"/>
            <p:cNvGraphicFramePr>
              <a:graphicFrameLocks noChangeAspect="1"/>
            </p:cNvGraphicFramePr>
            <p:nvPr>
              <p:extLst/>
            </p:nvPr>
          </p:nvGraphicFramePr>
          <p:xfrm>
            <a:off x="7223125" y="2362200"/>
            <a:ext cx="484188" cy="576263"/>
          </p:xfrm>
          <a:graphic>
            <a:graphicData uri="http://schemas.openxmlformats.org/presentationml/2006/ole">
              <mc:AlternateContent xmlns:mc="http://schemas.openxmlformats.org/markup-compatibility/2006">
                <mc:Choice xmlns:v="urn:schemas-microsoft-com:vml" Requires="v">
                  <p:oleObj spid="_x0000_s52952" name="Equation" r:id="rId16" imgW="203040" imgH="241200" progId="Equation.3">
                    <p:embed/>
                  </p:oleObj>
                </mc:Choice>
                <mc:Fallback>
                  <p:oleObj name="Equation" r:id="rId16" imgW="203040" imgH="241200" progId="Equation.3">
                    <p:embed/>
                    <p:pic>
                      <p:nvPicPr>
                        <p:cNvPr id="45470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23125" y="2362200"/>
                          <a:ext cx="484188"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1" name="Object 45"/>
            <p:cNvGraphicFramePr>
              <a:graphicFrameLocks noChangeAspect="1"/>
            </p:cNvGraphicFramePr>
            <p:nvPr>
              <p:extLst/>
            </p:nvPr>
          </p:nvGraphicFramePr>
          <p:xfrm>
            <a:off x="762000" y="1554163"/>
            <a:ext cx="392113" cy="515937"/>
          </p:xfrm>
          <a:graphic>
            <a:graphicData uri="http://schemas.openxmlformats.org/presentationml/2006/ole">
              <mc:AlternateContent xmlns:mc="http://schemas.openxmlformats.org/markup-compatibility/2006">
                <mc:Choice xmlns:v="urn:schemas-microsoft-com:vml" Requires="v">
                  <p:oleObj spid="_x0000_s52953" name="Equation" r:id="rId18" imgW="164880" imgH="215640" progId="Equation.3">
                    <p:embed/>
                  </p:oleObj>
                </mc:Choice>
                <mc:Fallback>
                  <p:oleObj name="Equation" r:id="rId18" imgW="164880" imgH="215640" progId="Equation.3">
                    <p:embed/>
                    <p:pic>
                      <p:nvPicPr>
                        <p:cNvPr id="454701"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1554163"/>
                          <a:ext cx="3921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2" name="Object 46"/>
            <p:cNvGraphicFramePr>
              <a:graphicFrameLocks noChangeAspect="1"/>
            </p:cNvGraphicFramePr>
            <p:nvPr>
              <p:extLst/>
            </p:nvPr>
          </p:nvGraphicFramePr>
          <p:xfrm>
            <a:off x="671513" y="3200400"/>
            <a:ext cx="422275" cy="515938"/>
          </p:xfrm>
          <a:graphic>
            <a:graphicData uri="http://schemas.openxmlformats.org/presentationml/2006/ole">
              <mc:AlternateContent xmlns:mc="http://schemas.openxmlformats.org/markup-compatibility/2006">
                <mc:Choice xmlns:v="urn:schemas-microsoft-com:vml" Requires="v">
                  <p:oleObj spid="_x0000_s52954" name="Equation" r:id="rId20" imgW="177480" imgH="215640" progId="Equation.3">
                    <p:embed/>
                  </p:oleObj>
                </mc:Choice>
                <mc:Fallback>
                  <p:oleObj name="Equation" r:id="rId20" imgW="177480" imgH="215640" progId="Equation.3">
                    <p:embed/>
                    <p:pic>
                      <p:nvPicPr>
                        <p:cNvPr id="454702"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1513" y="3200400"/>
                          <a:ext cx="422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704" name="Freeform 48"/>
            <p:cNvSpPr>
              <a:spLocks/>
            </p:cNvSpPr>
            <p:nvPr/>
          </p:nvSpPr>
          <p:spPr bwMode="auto">
            <a:xfrm>
              <a:off x="5334000" y="2286000"/>
              <a:ext cx="1066800" cy="558800"/>
            </a:xfrm>
            <a:custGeom>
              <a:avLst/>
              <a:gdLst>
                <a:gd name="T0" fmla="*/ 0 w 672"/>
                <a:gd name="T1" fmla="*/ 336 h 352"/>
                <a:gd name="T2" fmla="*/ 336 w 672"/>
                <a:gd name="T3" fmla="*/ 336 h 352"/>
                <a:gd name="T4" fmla="*/ 384 w 672"/>
                <a:gd name="T5" fmla="*/ 240 h 352"/>
                <a:gd name="T6" fmla="*/ 408 w 672"/>
                <a:gd name="T7" fmla="*/ 160 h 352"/>
                <a:gd name="T8" fmla="*/ 448 w 672"/>
                <a:gd name="T9" fmla="*/ 32 h 352"/>
                <a:gd name="T10" fmla="*/ 672 w 672"/>
                <a:gd name="T11" fmla="*/ 0 h 352"/>
              </a:gdLst>
              <a:ahLst/>
              <a:cxnLst>
                <a:cxn ang="0">
                  <a:pos x="T0" y="T1"/>
                </a:cxn>
                <a:cxn ang="0">
                  <a:pos x="T2" y="T3"/>
                </a:cxn>
                <a:cxn ang="0">
                  <a:pos x="T4" y="T5"/>
                </a:cxn>
                <a:cxn ang="0">
                  <a:pos x="T6" y="T7"/>
                </a:cxn>
                <a:cxn ang="0">
                  <a:pos x="T8" y="T9"/>
                </a:cxn>
                <a:cxn ang="0">
                  <a:pos x="T10" y="T11"/>
                </a:cxn>
              </a:cxnLst>
              <a:rect l="0" t="0" r="r" b="b"/>
              <a:pathLst>
                <a:path w="672" h="352">
                  <a:moveTo>
                    <a:pt x="0" y="336"/>
                  </a:moveTo>
                  <a:cubicBezTo>
                    <a:pt x="136" y="344"/>
                    <a:pt x="272" y="352"/>
                    <a:pt x="336" y="336"/>
                  </a:cubicBezTo>
                  <a:cubicBezTo>
                    <a:pt x="400" y="320"/>
                    <a:pt x="376" y="271"/>
                    <a:pt x="384" y="240"/>
                  </a:cubicBezTo>
                  <a:cubicBezTo>
                    <a:pt x="392" y="209"/>
                    <a:pt x="397" y="195"/>
                    <a:pt x="408" y="160"/>
                  </a:cubicBezTo>
                  <a:cubicBezTo>
                    <a:pt x="419" y="125"/>
                    <a:pt x="404" y="59"/>
                    <a:pt x="448" y="32"/>
                  </a:cubicBezTo>
                  <a:cubicBezTo>
                    <a:pt x="492" y="5"/>
                    <a:pt x="625" y="7"/>
                    <a:pt x="672"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705" name="Line 49"/>
            <p:cNvSpPr>
              <a:spLocks noChangeShapeType="1"/>
            </p:cNvSpPr>
            <p:nvPr/>
          </p:nvSpPr>
          <p:spPr bwMode="auto">
            <a:xfrm>
              <a:off x="5981700" y="2616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0068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4294967295"/>
          </p:nvPr>
        </p:nvSpPr>
        <p:spPr>
          <a:xfrm>
            <a:off x="533400" y="1371600"/>
            <a:ext cx="7162800" cy="4525963"/>
          </a:xfrm>
        </p:spPr>
        <p:txBody>
          <a:bodyPr/>
          <a:lstStyle/>
          <a:p>
            <a:r>
              <a:rPr lang="en-US" sz="2000" dirty="0" smtClean="0">
                <a:latin typeface="+mj-lt"/>
              </a:rPr>
              <a:t>It’s easy to learn the top layer – it’s just a linear unit. </a:t>
            </a:r>
          </a:p>
          <a:p>
            <a:r>
              <a:rPr lang="en-US" sz="2000" dirty="0" smtClean="0">
                <a:latin typeface="+mj-lt"/>
              </a:rPr>
              <a:t>Given feedback (truth) at the top layer, and the activation at the layer below it, you can use the Perceptron update rule (more generally, gradient descent) to updated these weights.</a:t>
            </a:r>
          </a:p>
          <a:p>
            <a:r>
              <a:rPr lang="en-US" sz="2000" dirty="0" smtClean="0">
                <a:latin typeface="+mj-lt"/>
              </a:rPr>
              <a:t>The problem is what to do with </a:t>
            </a:r>
          </a:p>
          <a:p>
            <a:pPr marL="0" indent="0">
              <a:buNone/>
            </a:pPr>
            <a:r>
              <a:rPr lang="en-US" sz="2000" dirty="0">
                <a:latin typeface="+mj-lt"/>
              </a:rPr>
              <a:t> </a:t>
            </a:r>
            <a:r>
              <a:rPr lang="en-US" sz="2000" dirty="0" smtClean="0">
                <a:latin typeface="+mj-lt"/>
              </a:rPr>
              <a:t>     the other set of weights – we do</a:t>
            </a:r>
          </a:p>
          <a:p>
            <a:pPr marL="0" indent="0">
              <a:buNone/>
            </a:pPr>
            <a:r>
              <a:rPr lang="en-US" sz="2000" dirty="0">
                <a:latin typeface="+mj-lt"/>
              </a:rPr>
              <a:t> </a:t>
            </a:r>
            <a:r>
              <a:rPr lang="en-US" sz="2000" dirty="0" smtClean="0">
                <a:latin typeface="+mj-lt"/>
              </a:rPr>
              <a:t>     not get feedback in the </a:t>
            </a:r>
          </a:p>
          <a:p>
            <a:pPr marL="0" indent="0">
              <a:buNone/>
            </a:pPr>
            <a:r>
              <a:rPr lang="en-US" sz="2000" dirty="0">
                <a:latin typeface="+mj-lt"/>
              </a:rPr>
              <a:t> </a:t>
            </a:r>
            <a:r>
              <a:rPr lang="en-US" sz="2000" dirty="0" smtClean="0">
                <a:latin typeface="+mj-lt"/>
              </a:rPr>
              <a:t>     intermediate layer(s).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112</a:t>
            </a:fld>
            <a:endParaRPr lang="en-US"/>
          </a:p>
        </p:txBody>
      </p:sp>
      <p:grpSp>
        <p:nvGrpSpPr>
          <p:cNvPr id="4" name="Group 3"/>
          <p:cNvGrpSpPr/>
          <p:nvPr/>
        </p:nvGrpSpPr>
        <p:grpSpPr>
          <a:xfrm>
            <a:off x="5334000" y="2819400"/>
            <a:ext cx="3581400" cy="2590800"/>
            <a:chOff x="5562600" y="1981200"/>
            <a:chExt cx="3581400"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16794466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3600" dirty="0" smtClean="0">
                <a:solidFill>
                  <a:schemeClr val="tx1"/>
                </a:solidFill>
              </a:rPr>
              <a:t>Learning with a Multi-Layer  Perceptron</a:t>
            </a:r>
            <a:endParaRPr lang="en-US" sz="3600" dirty="0">
              <a:solidFill>
                <a:schemeClr val="tx1"/>
              </a:solidFill>
            </a:endParaRPr>
          </a:p>
        </p:txBody>
      </p:sp>
      <p:sp>
        <p:nvSpPr>
          <p:cNvPr id="808963" name="Rectangle 3"/>
          <p:cNvSpPr>
            <a:spLocks noGrp="1" noChangeArrowheads="1"/>
          </p:cNvSpPr>
          <p:nvPr>
            <p:ph idx="4294967295"/>
          </p:nvPr>
        </p:nvSpPr>
        <p:spPr>
          <a:xfrm>
            <a:off x="1524000" y="1371600"/>
            <a:ext cx="7620000" cy="4525963"/>
          </a:xfrm>
        </p:spPr>
        <p:txBody>
          <a:bodyPr/>
          <a:lstStyle/>
          <a:p>
            <a:r>
              <a:rPr lang="en-US" sz="1800" dirty="0" smtClean="0">
                <a:latin typeface="+mj-lt"/>
              </a:rPr>
              <a:t>The problem is what to do with </a:t>
            </a:r>
          </a:p>
          <a:p>
            <a:pPr marL="0" indent="0">
              <a:buNone/>
            </a:pPr>
            <a:r>
              <a:rPr lang="en-US" sz="1800" dirty="0">
                <a:latin typeface="+mj-lt"/>
              </a:rPr>
              <a:t> </a:t>
            </a:r>
            <a:r>
              <a:rPr lang="en-US" sz="1800" dirty="0" smtClean="0">
                <a:latin typeface="+mj-lt"/>
              </a:rPr>
              <a:t>     the other set of weights – we do </a:t>
            </a:r>
          </a:p>
          <a:p>
            <a:pPr marL="0" indent="0">
              <a:buNone/>
            </a:pPr>
            <a:r>
              <a:rPr lang="en-US" sz="1800" dirty="0">
                <a:latin typeface="+mj-lt"/>
              </a:rPr>
              <a:t> </a:t>
            </a:r>
            <a:r>
              <a:rPr lang="en-US" sz="1800" dirty="0" smtClean="0">
                <a:latin typeface="+mj-lt"/>
              </a:rPr>
              <a:t>     not get feedback in the </a:t>
            </a:r>
          </a:p>
          <a:p>
            <a:pPr marL="0" indent="0">
              <a:buNone/>
            </a:pPr>
            <a:r>
              <a:rPr lang="en-US" sz="1800" dirty="0">
                <a:latin typeface="+mj-lt"/>
              </a:rPr>
              <a:t> </a:t>
            </a:r>
            <a:r>
              <a:rPr lang="en-US" sz="1800" dirty="0" smtClean="0">
                <a:latin typeface="+mj-lt"/>
              </a:rPr>
              <a:t>     intermediate layer(s). </a:t>
            </a:r>
          </a:p>
          <a:p>
            <a:r>
              <a:rPr lang="en-US" sz="1800" dirty="0" smtClean="0">
                <a:solidFill>
                  <a:srgbClr val="0000FF"/>
                </a:solidFill>
                <a:latin typeface="+mj-lt"/>
              </a:rPr>
              <a:t>Solution:</a:t>
            </a:r>
            <a:r>
              <a:rPr lang="en-US" sz="1800" dirty="0" smtClean="0">
                <a:latin typeface="+mj-lt"/>
              </a:rPr>
              <a:t> If all the activation </a:t>
            </a:r>
          </a:p>
          <a:p>
            <a:pPr marL="0" indent="0">
              <a:buNone/>
            </a:pPr>
            <a:r>
              <a:rPr lang="en-US" sz="1800" dirty="0">
                <a:latin typeface="+mj-lt"/>
              </a:rPr>
              <a:t> </a:t>
            </a:r>
            <a:r>
              <a:rPr lang="en-US" sz="1800" dirty="0" smtClean="0">
                <a:latin typeface="+mj-lt"/>
              </a:rPr>
              <a:t>     functions are differentiable, then </a:t>
            </a:r>
          </a:p>
          <a:p>
            <a:pPr marL="0" indent="0">
              <a:buNone/>
            </a:pPr>
            <a:r>
              <a:rPr lang="en-US" sz="1800" dirty="0">
                <a:latin typeface="+mj-lt"/>
              </a:rPr>
              <a:t> </a:t>
            </a:r>
            <a:r>
              <a:rPr lang="en-US" sz="1800" dirty="0" smtClean="0">
                <a:latin typeface="+mj-lt"/>
              </a:rPr>
              <a:t>     the output of the network is also </a:t>
            </a:r>
          </a:p>
          <a:p>
            <a:pPr marL="0" indent="0">
              <a:buNone/>
            </a:pPr>
            <a:r>
              <a:rPr lang="en-US" sz="1800" dirty="0">
                <a:latin typeface="+mj-lt"/>
              </a:rPr>
              <a:t> </a:t>
            </a:r>
            <a:r>
              <a:rPr lang="en-US" sz="1800" dirty="0" smtClean="0">
                <a:latin typeface="+mj-lt"/>
              </a:rPr>
              <a:t>     a differentiable function of the input and weights in the network.</a:t>
            </a:r>
          </a:p>
          <a:p>
            <a:r>
              <a:rPr lang="en-US" sz="1800" dirty="0">
                <a:latin typeface="+mj-lt"/>
              </a:rPr>
              <a:t>D</a:t>
            </a:r>
            <a:r>
              <a:rPr lang="en-US" sz="1800" dirty="0" smtClean="0">
                <a:latin typeface="+mj-lt"/>
              </a:rPr>
              <a:t>efine an </a:t>
            </a:r>
            <a:r>
              <a:rPr lang="en-US" sz="1800" dirty="0" smtClean="0">
                <a:solidFill>
                  <a:srgbClr val="0000FF"/>
                </a:solidFill>
                <a:latin typeface="+mj-lt"/>
              </a:rPr>
              <a:t>error function </a:t>
            </a:r>
            <a:r>
              <a:rPr lang="en-US" sz="1800" dirty="0" smtClean="0">
                <a:latin typeface="+mj-lt"/>
              </a:rPr>
              <a:t>(multiple options) that is a differentiable function of the output, that this error function is also a differentiable function of the weights. </a:t>
            </a:r>
          </a:p>
          <a:p>
            <a:r>
              <a:rPr lang="en-US" sz="1800" dirty="0" smtClean="0">
                <a:latin typeface="+mj-lt"/>
              </a:rPr>
              <a:t>We can then evaluate the derivatives of the error with respect to the weights, and use these derivatives to find weight values that minimize this error function.  This can be done, for example, using gradient descent .  </a:t>
            </a:r>
          </a:p>
          <a:p>
            <a:r>
              <a:rPr lang="en-US" sz="1800" dirty="0" smtClean="0">
                <a:latin typeface="+mj-lt"/>
              </a:rPr>
              <a:t>This results in an algorithm called back-propagation.</a:t>
            </a:r>
          </a:p>
          <a:p>
            <a:pPr marL="0" indent="0">
              <a:buNone/>
            </a:pPr>
            <a:endParaRPr lang="en-US" sz="2000" dirty="0" smtClean="0">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113</a:t>
            </a:fld>
            <a:endParaRPr lang="en-US"/>
          </a:p>
        </p:txBody>
      </p:sp>
      <p:grpSp>
        <p:nvGrpSpPr>
          <p:cNvPr id="4" name="Group 3"/>
          <p:cNvGrpSpPr/>
          <p:nvPr/>
        </p:nvGrpSpPr>
        <p:grpSpPr>
          <a:xfrm>
            <a:off x="5455045" y="1109530"/>
            <a:ext cx="3581400" cy="2636123"/>
            <a:chOff x="5519870" y="1816947"/>
            <a:chExt cx="3581400" cy="2636123"/>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21551355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896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8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a:t>
            </a:r>
            <a:endParaRPr lang="en-US" dirty="0"/>
          </a:p>
        </p:txBody>
      </p:sp>
      <p:sp>
        <p:nvSpPr>
          <p:cNvPr id="9" name="Content Placeholder 8"/>
          <p:cNvSpPr>
            <a:spLocks noGrp="1"/>
          </p:cNvSpPr>
          <p:nvPr>
            <p:ph idx="1"/>
          </p:nvPr>
        </p:nvSpPr>
        <p:spPr/>
        <p:txBody>
          <a:bodyPr/>
          <a:lstStyle/>
          <a:p>
            <a:r>
              <a:rPr lang="en-US" dirty="0"/>
              <a:t>Protocol II:  The teacher (who knows f) provides training </a:t>
            </a:r>
            <a:r>
              <a:rPr lang="en-US" dirty="0" smtClean="0"/>
              <a:t>examples</a:t>
            </a:r>
            <a:endParaRPr lang="en-US" dirty="0"/>
          </a:p>
          <a:p>
            <a:r>
              <a:rPr lang="en-US" dirty="0"/>
              <a:t> &lt;(0,1,1,1,1,0,…,0,1), 1</a:t>
            </a:r>
            <a:r>
              <a:rPr lang="en-US" dirty="0" smtClean="0"/>
              <a:t>&gt; </a:t>
            </a:r>
            <a:r>
              <a:rPr lang="en-US" sz="1800" dirty="0" smtClean="0"/>
              <a:t>(We learned a superset of the good variables)</a:t>
            </a:r>
          </a:p>
          <a:p>
            <a:r>
              <a:rPr lang="en-US" dirty="0" smtClean="0"/>
              <a:t>To show you that all these variables are required…</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12</a:t>
            </a:fld>
            <a:endParaRPr lang="en-US" dirty="0"/>
          </a:p>
        </p:txBody>
      </p:sp>
    </p:spTree>
    <p:extLst>
      <p:ext uri="{BB962C8B-B14F-4D97-AF65-F5344CB8AC3E}">
        <p14:creationId xmlns:p14="http://schemas.microsoft.com/office/powerpoint/2010/main" val="280756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a:t>
            </a:r>
            <a:endParaRPr lang="en-US" dirty="0"/>
          </a:p>
        </p:txBody>
      </p:sp>
      <p:sp>
        <p:nvSpPr>
          <p:cNvPr id="9" name="Content Placeholder 8"/>
          <p:cNvSpPr>
            <a:spLocks noGrp="1"/>
          </p:cNvSpPr>
          <p:nvPr>
            <p:ph idx="1"/>
          </p:nvPr>
        </p:nvSpPr>
        <p:spPr/>
        <p:txBody>
          <a:bodyPr/>
          <a:lstStyle/>
          <a:p>
            <a:r>
              <a:rPr lang="en-US" dirty="0"/>
              <a:t>Protocol II:  The teacher (who knows f) provides training </a:t>
            </a:r>
            <a:r>
              <a:rPr lang="en-US" dirty="0" smtClean="0"/>
              <a:t>examples</a:t>
            </a:r>
            <a:endParaRPr lang="en-US" dirty="0"/>
          </a:p>
          <a:p>
            <a:r>
              <a:rPr lang="en-US" dirty="0"/>
              <a:t> &lt;(0,1,1,1,1,0,…,0,1), 1</a:t>
            </a:r>
            <a:r>
              <a:rPr lang="en-US" dirty="0" smtClean="0"/>
              <a:t>&gt; </a:t>
            </a:r>
            <a:r>
              <a:rPr lang="en-US" sz="1800" dirty="0" smtClean="0"/>
              <a:t>(We learned a superset of the good variables)</a:t>
            </a:r>
          </a:p>
          <a:p>
            <a:r>
              <a:rPr lang="en-US" dirty="0" smtClean="0"/>
              <a:t>To show you that all these variables are required…</a:t>
            </a:r>
          </a:p>
          <a:p>
            <a:pPr lvl="1"/>
            <a:r>
              <a:rPr lang="en-US" dirty="0"/>
              <a:t>&lt;(0,0,1,1,1,0,…,0,1), 0&gt;   </a:t>
            </a:r>
            <a:r>
              <a:rPr lang="en-US" dirty="0" smtClean="0"/>
              <a:t>need </a:t>
            </a:r>
            <a:r>
              <a:rPr lang="en-US" dirty="0" smtClean="0">
                <a:solidFill>
                  <a:srgbClr val="0066FF"/>
                </a:solidFill>
                <a:latin typeface="Calibri"/>
              </a:rPr>
              <a:t>x</a:t>
            </a:r>
            <a:r>
              <a:rPr lang="en-US" baseline="-25000" dirty="0" smtClean="0">
                <a:solidFill>
                  <a:srgbClr val="0066FF"/>
                </a:solidFill>
                <a:latin typeface="Calibri"/>
              </a:rPr>
              <a:t>2</a:t>
            </a:r>
            <a:r>
              <a:rPr lang="en-US" dirty="0" smtClean="0"/>
              <a:t> </a:t>
            </a:r>
          </a:p>
          <a:p>
            <a:pPr lvl="1"/>
            <a:r>
              <a:rPr lang="en-US" dirty="0" smtClean="0"/>
              <a:t>&lt;(</a:t>
            </a:r>
            <a:r>
              <a:rPr lang="en-US" dirty="0"/>
              <a:t>0,1,0,1,1,0,…,0,1), 0&gt;   </a:t>
            </a:r>
            <a:r>
              <a:rPr lang="en-US" dirty="0" smtClean="0"/>
              <a:t>need </a:t>
            </a:r>
            <a:r>
              <a:rPr lang="en-US" dirty="0" smtClean="0">
                <a:solidFill>
                  <a:srgbClr val="0066FF"/>
                </a:solidFill>
                <a:latin typeface="Calibri"/>
              </a:rPr>
              <a:t>x</a:t>
            </a:r>
            <a:r>
              <a:rPr lang="en-US" baseline="-25000" dirty="0" smtClean="0">
                <a:solidFill>
                  <a:srgbClr val="0066FF"/>
                </a:solidFill>
                <a:latin typeface="Calibri"/>
              </a:rPr>
              <a:t>3</a:t>
            </a:r>
            <a:r>
              <a:rPr lang="en-US" dirty="0" smtClean="0"/>
              <a:t> </a:t>
            </a:r>
            <a:endParaRPr lang="en-US" dirty="0"/>
          </a:p>
          <a:p>
            <a:pPr lvl="1"/>
            <a:r>
              <a:rPr lang="en-US" dirty="0"/>
              <a:t>…..</a:t>
            </a:r>
          </a:p>
          <a:p>
            <a:pPr lvl="1"/>
            <a:r>
              <a:rPr lang="en-US" dirty="0" smtClean="0"/>
              <a:t>&lt;(</a:t>
            </a:r>
            <a:r>
              <a:rPr lang="en-US" dirty="0"/>
              <a:t>0,1,1,1,1,0,…,0,0), 0&gt;   </a:t>
            </a:r>
            <a:r>
              <a:rPr lang="en-US" dirty="0" smtClean="0"/>
              <a:t>need </a:t>
            </a:r>
            <a:r>
              <a:rPr lang="en-US" dirty="0" smtClean="0">
                <a:solidFill>
                  <a:srgbClr val="0066FF"/>
                </a:solidFill>
                <a:latin typeface="Calibri"/>
              </a:rPr>
              <a:t>x</a:t>
            </a:r>
            <a:r>
              <a:rPr lang="en-US" baseline="-25000" dirty="0" smtClean="0">
                <a:solidFill>
                  <a:srgbClr val="0066FF"/>
                </a:solidFill>
                <a:latin typeface="Calibri"/>
              </a:rPr>
              <a:t>100</a:t>
            </a:r>
            <a:endParaRPr lang="en-US" baseline="-25000" dirty="0">
              <a:solidFill>
                <a:srgbClr val="0066FF"/>
              </a:solidFill>
              <a:latin typeface="Calibri"/>
            </a:endParaRPr>
          </a:p>
          <a:p>
            <a:pPr marL="0" indent="0">
              <a:buNone/>
            </a:pPr>
            <a:endParaRPr lang="en-US" dirty="0"/>
          </a:p>
          <a:p>
            <a:r>
              <a:rPr lang="en-US" dirty="0" smtClean="0"/>
              <a:t>A </a:t>
            </a:r>
            <a:r>
              <a:rPr lang="en-US" dirty="0"/>
              <a:t>straight forward algorithm requires k = 6 examples </a:t>
            </a:r>
            <a:r>
              <a:rPr lang="en-US" dirty="0" smtClean="0"/>
              <a:t>to </a:t>
            </a:r>
            <a:r>
              <a:rPr lang="en-US" dirty="0"/>
              <a:t>produce the hidden conjunction (exactly</a:t>
            </a:r>
            <a:r>
              <a:rPr lang="en-US" dirty="0" smtClean="0"/>
              <a:t>).</a:t>
            </a:r>
          </a:p>
          <a:p>
            <a:pPr marL="0" indent="0">
              <a:buNone/>
            </a:pPr>
            <a:r>
              <a:rPr lang="en-US" dirty="0" smtClean="0">
                <a:solidFill>
                  <a:srgbClr val="0000FF"/>
                </a:solidFill>
              </a:rPr>
              <a:t>		h(x</a:t>
            </a:r>
            <a:r>
              <a:rPr lang="en-US" baseline="-25000" dirty="0" smtClean="0">
                <a:solidFill>
                  <a:srgbClr val="0000FF"/>
                </a:solidFill>
              </a:rPr>
              <a:t>1</a:t>
            </a:r>
            <a:r>
              <a:rPr lang="en-US" dirty="0">
                <a:solidFill>
                  <a:srgbClr val="0000FF"/>
                </a:solidFill>
              </a:rPr>
              <a:t>, x</a:t>
            </a:r>
            <a:r>
              <a:rPr lang="en-US" baseline="-25000" dirty="0">
                <a:solidFill>
                  <a:srgbClr val="0000FF"/>
                </a:solidFill>
              </a:rPr>
              <a:t>2</a:t>
            </a:r>
            <a:r>
              <a:rPr lang="en-US" dirty="0">
                <a:solidFill>
                  <a:srgbClr val="0000FF"/>
                </a:solidFill>
              </a:rPr>
              <a:t>,…,x</a:t>
            </a:r>
            <a:r>
              <a:rPr lang="en-US" baseline="-25000" dirty="0">
                <a:solidFill>
                  <a:srgbClr val="0000FF"/>
                </a:solidFill>
              </a:rPr>
              <a:t>100</a:t>
            </a:r>
            <a:r>
              <a:rPr lang="en-US" dirty="0">
                <a:solidFill>
                  <a:srgbClr val="0000FF"/>
                </a:solidFill>
              </a:rPr>
              <a:t>) = 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a:t>
            </a:r>
            <a:endParaRPr lang="en-US" dirty="0"/>
          </a:p>
        </p:txBody>
      </p:sp>
      <p:sp>
        <p:nvSpPr>
          <p:cNvPr id="12" name="Rectangle 8"/>
          <p:cNvSpPr>
            <a:spLocks noChangeArrowheads="1"/>
          </p:cNvSpPr>
          <p:nvPr/>
        </p:nvSpPr>
        <p:spPr bwMode="auto">
          <a:xfrm>
            <a:off x="6705600" y="3092450"/>
            <a:ext cx="20043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a:solidFill>
                  <a:srgbClr val="000066"/>
                </a:solidFill>
                <a:latin typeface="Calibri" pitchFamily="34" charset="0"/>
                <a:cs typeface="Calibri" pitchFamily="34" charset="0"/>
              </a:rPr>
              <a:t>Modeling Teaching </a:t>
            </a:r>
          </a:p>
          <a:p>
            <a:r>
              <a:rPr lang="en-US" sz="1800" u="none" dirty="0">
                <a:solidFill>
                  <a:srgbClr val="000066"/>
                </a:solidFill>
                <a:latin typeface="Calibri" pitchFamily="34" charset="0"/>
                <a:cs typeface="Calibri" pitchFamily="34" charset="0"/>
              </a:rPr>
              <a:t>Is tricky</a:t>
            </a:r>
          </a:p>
          <a:p>
            <a:endParaRPr lang="en-US" sz="1800" u="none" dirty="0">
              <a:solidFill>
                <a:srgbClr val="000066"/>
              </a:solidFill>
              <a:latin typeface="Calibri" pitchFamily="34" charset="0"/>
              <a:cs typeface="Calibri" pitchFamily="34" charset="0"/>
            </a:endParaRPr>
          </a:p>
        </p:txBody>
      </p:sp>
      <p:sp>
        <p:nvSpPr>
          <p:cNvPr id="2" name="Slide Number Placeholder 1"/>
          <p:cNvSpPr>
            <a:spLocks noGrp="1"/>
          </p:cNvSpPr>
          <p:nvPr>
            <p:ph type="sldNum" sz="quarter" idx="4"/>
          </p:nvPr>
        </p:nvSpPr>
        <p:spPr/>
        <p:txBody>
          <a:bodyPr/>
          <a:lstStyle/>
          <a:p>
            <a:fld id="{0C921938-476A-4922-BE24-3B8F6A2854D9}" type="slidenum">
              <a:rPr lang="en-US" smtClean="0"/>
              <a:pPr/>
              <a:t>13</a:t>
            </a:fld>
            <a:endParaRPr lang="en-US" dirty="0"/>
          </a:p>
        </p:txBody>
      </p:sp>
    </p:spTree>
    <p:extLst>
      <p:ext uri="{BB962C8B-B14F-4D97-AF65-F5344CB8AC3E}">
        <p14:creationId xmlns:p14="http://schemas.microsoft.com/office/powerpoint/2010/main" val="55869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(III)</a:t>
            </a:r>
            <a:endParaRPr lang="en-US" dirty="0"/>
          </a:p>
        </p:txBody>
      </p:sp>
      <p:sp>
        <p:nvSpPr>
          <p:cNvPr id="9" name="Content Placeholder 8"/>
          <p:cNvSpPr>
            <a:spLocks noGrp="1"/>
          </p:cNvSpPr>
          <p:nvPr>
            <p:ph idx="1"/>
          </p:nvPr>
        </p:nvSpPr>
        <p:spPr/>
        <p:txBody>
          <a:bodyPr/>
          <a:lstStyle/>
          <a:p>
            <a:r>
              <a:rPr lang="en-US" dirty="0" smtClean="0"/>
              <a:t>Protocol </a:t>
            </a:r>
            <a:r>
              <a:rPr lang="en-US" dirty="0"/>
              <a:t>III:  Some random source (e.g., Nature) provides training examples</a:t>
            </a:r>
          </a:p>
          <a:p>
            <a:r>
              <a:rPr lang="en-US" dirty="0" smtClean="0"/>
              <a:t>Teacher </a:t>
            </a:r>
            <a:r>
              <a:rPr lang="en-US" dirty="0"/>
              <a:t>(Nature) provides the labels (f(x)) </a:t>
            </a:r>
            <a:endParaRPr lang="en-US" dirty="0" smtClean="0"/>
          </a:p>
          <a:p>
            <a:pPr lvl="1"/>
            <a:r>
              <a:rPr lang="en-US" dirty="0" smtClean="0"/>
              <a:t>&lt;(</a:t>
            </a:r>
            <a:r>
              <a:rPr lang="en-US" dirty="0"/>
              <a:t>1,1,1,1,1,1,…,1,1), 1</a:t>
            </a:r>
            <a:r>
              <a:rPr lang="en-US" dirty="0" smtClean="0"/>
              <a:t>&gt;</a:t>
            </a:r>
          </a:p>
          <a:p>
            <a:pPr lvl="1"/>
            <a:r>
              <a:rPr lang="en-US" dirty="0" smtClean="0"/>
              <a:t>&lt;(</a:t>
            </a:r>
            <a:r>
              <a:rPr lang="en-US" dirty="0"/>
              <a:t>1,1,1,0,0,0,…,0,0), 0&gt;</a:t>
            </a:r>
          </a:p>
          <a:p>
            <a:pPr lvl="1"/>
            <a:r>
              <a:rPr lang="en-US" dirty="0" smtClean="0"/>
              <a:t>&lt;(</a:t>
            </a:r>
            <a:r>
              <a:rPr lang="en-US" dirty="0"/>
              <a:t>1,1,1,1,1,0,...0,1,1), 1&gt;</a:t>
            </a:r>
          </a:p>
          <a:p>
            <a:pPr lvl="1"/>
            <a:r>
              <a:rPr lang="en-US" dirty="0" smtClean="0"/>
              <a:t>&lt;(</a:t>
            </a:r>
            <a:r>
              <a:rPr lang="en-US" dirty="0"/>
              <a:t>1,0,1,1,1,0,...0,1,1), 0&gt;</a:t>
            </a:r>
          </a:p>
          <a:p>
            <a:pPr lvl="1"/>
            <a:r>
              <a:rPr lang="en-US" dirty="0" smtClean="0"/>
              <a:t>&lt;(</a:t>
            </a:r>
            <a:r>
              <a:rPr lang="en-US" dirty="0"/>
              <a:t>1,1,1,1,1,0,...0,0,1), 1&gt;</a:t>
            </a:r>
          </a:p>
          <a:p>
            <a:pPr lvl="1"/>
            <a:r>
              <a:rPr lang="en-US" dirty="0" smtClean="0"/>
              <a:t>&lt;(</a:t>
            </a:r>
            <a:r>
              <a:rPr lang="en-US" dirty="0"/>
              <a:t>1,0,1,0,0,0,...0,1,1), 0&gt;</a:t>
            </a:r>
          </a:p>
          <a:p>
            <a:pPr lvl="1"/>
            <a:r>
              <a:rPr lang="en-US" dirty="0" smtClean="0"/>
              <a:t>&lt;(</a:t>
            </a:r>
            <a:r>
              <a:rPr lang="en-US" dirty="0"/>
              <a:t>1,1,1,1,1,1,…,0,1), 1&gt;</a:t>
            </a:r>
          </a:p>
          <a:p>
            <a:pPr lvl="1"/>
            <a:r>
              <a:rPr lang="en-US" dirty="0" smtClean="0"/>
              <a:t>&lt;(</a:t>
            </a:r>
            <a:r>
              <a:rPr lang="en-US" dirty="0"/>
              <a:t>0,1,0,1,0,0,...0,1,1), 0&gt;</a:t>
            </a:r>
          </a:p>
          <a:p>
            <a:r>
              <a:rPr lang="en-US" dirty="0" smtClean="0"/>
              <a:t>How should we learn?</a:t>
            </a:r>
            <a:endParaRPr lang="en-US" dirty="0" smtClean="0">
              <a:hlinkClick r:id="rId3" action="ppaction://hlinksldjump"/>
            </a:endParaRPr>
          </a:p>
          <a:p>
            <a:r>
              <a:rPr lang="en-US" dirty="0" smtClean="0">
                <a:hlinkClick r:id="rId3" action="ppaction://hlinksldjump"/>
              </a:rPr>
              <a:t>Skip</a:t>
            </a:r>
            <a:endParaRPr lang="en-US" dirty="0"/>
          </a:p>
        </p:txBody>
      </p:sp>
      <p:sp>
        <p:nvSpPr>
          <p:cNvPr id="2" name="Rectangle 1"/>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14</a:t>
            </a:fld>
            <a:endParaRPr lang="en-US" dirty="0"/>
          </a:p>
        </p:txBody>
      </p:sp>
    </p:spTree>
    <p:extLst>
      <p:ext uri="{BB962C8B-B14F-4D97-AF65-F5344CB8AC3E}">
        <p14:creationId xmlns:p14="http://schemas.microsoft.com/office/powerpoint/2010/main" val="170250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(III)</a:t>
            </a:r>
            <a:endParaRPr lang="en-US" dirty="0"/>
          </a:p>
        </p:txBody>
      </p:sp>
      <p:sp>
        <p:nvSpPr>
          <p:cNvPr id="9" name="Content Placeholder 8"/>
          <p:cNvSpPr>
            <a:spLocks noGrp="1"/>
          </p:cNvSpPr>
          <p:nvPr>
            <p:ph idx="1"/>
          </p:nvPr>
        </p:nvSpPr>
        <p:spPr/>
        <p:txBody>
          <a:bodyPr/>
          <a:lstStyle/>
          <a:p>
            <a:r>
              <a:rPr lang="en-US" dirty="0" smtClean="0"/>
              <a:t>Protocol </a:t>
            </a:r>
            <a:r>
              <a:rPr lang="en-US" dirty="0"/>
              <a:t>III:  Some random source (e.g., Nature) provides training </a:t>
            </a:r>
            <a:r>
              <a:rPr lang="en-US" dirty="0" smtClean="0"/>
              <a:t>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a:t>
            </a:r>
            <a:r>
              <a:rPr lang="en-US" dirty="0" smtClean="0"/>
              <a:t>candidates</a:t>
            </a:r>
          </a:p>
          <a:p>
            <a:pPr lvl="1"/>
            <a:r>
              <a:rPr lang="en-US" dirty="0" smtClean="0"/>
              <a:t>Eliminate </a:t>
            </a:r>
            <a:r>
              <a:rPr lang="en-US" dirty="0"/>
              <a:t>a literal that is not active (0) in a positive example</a:t>
            </a:r>
          </a:p>
          <a:p>
            <a:endParaRPr lang="en-US" dirty="0"/>
          </a:p>
        </p:txBody>
      </p:sp>
      <p:sp>
        <p:nvSpPr>
          <p:cNvPr id="6" name="Rectangle 5"/>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15</a:t>
            </a:fld>
            <a:endParaRPr lang="en-US" dirty="0"/>
          </a:p>
        </p:txBody>
      </p:sp>
    </p:spTree>
    <p:extLst>
      <p:ext uri="{BB962C8B-B14F-4D97-AF65-F5344CB8AC3E}">
        <p14:creationId xmlns:p14="http://schemas.microsoft.com/office/powerpoint/2010/main" val="296861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(III)</a:t>
            </a:r>
            <a:endParaRPr lang="en-US" dirty="0"/>
          </a:p>
        </p:txBody>
      </p:sp>
      <p:sp>
        <p:nvSpPr>
          <p:cNvPr id="9" name="Content Placeholder 8"/>
          <p:cNvSpPr>
            <a:spLocks noGrp="1"/>
          </p:cNvSpPr>
          <p:nvPr>
            <p:ph idx="1"/>
          </p:nvPr>
        </p:nvSpPr>
        <p:spPr/>
        <p:txBody>
          <a:bodyPr/>
          <a:lstStyle/>
          <a:p>
            <a:r>
              <a:rPr lang="en-US" dirty="0" smtClean="0"/>
              <a:t>Protocol </a:t>
            </a:r>
            <a:r>
              <a:rPr lang="en-US" dirty="0"/>
              <a:t>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endParaRPr lang="en-US" dirty="0"/>
          </a:p>
        </p:txBody>
      </p:sp>
      <p:sp>
        <p:nvSpPr>
          <p:cNvPr id="7" name="Rectangle 6"/>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16</a:t>
            </a:fld>
            <a:endParaRPr lang="en-US" dirty="0"/>
          </a:p>
        </p:txBody>
      </p:sp>
    </p:spTree>
    <p:extLst>
      <p:ext uri="{BB962C8B-B14F-4D97-AF65-F5344CB8AC3E}">
        <p14:creationId xmlns:p14="http://schemas.microsoft.com/office/powerpoint/2010/main" val="210886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(III)</a:t>
            </a:r>
            <a:endParaRPr lang="en-US" dirty="0"/>
          </a:p>
        </p:txBody>
      </p:sp>
      <p:sp>
        <p:nvSpPr>
          <p:cNvPr id="9" name="Content Placeholder 8"/>
          <p:cNvSpPr>
            <a:spLocks noGrp="1"/>
          </p:cNvSpPr>
          <p:nvPr>
            <p:ph idx="1"/>
          </p:nvPr>
        </p:nvSpPr>
        <p:spPr/>
        <p:txBody>
          <a:bodyPr/>
          <a:lstStyle/>
          <a:p>
            <a:r>
              <a:rPr lang="en-US" dirty="0" smtClean="0"/>
              <a:t>Protocol </a:t>
            </a:r>
            <a:r>
              <a:rPr lang="en-US" dirty="0"/>
              <a:t>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a:t>
            </a:r>
          </a:p>
          <a:p>
            <a:endParaRPr lang="en-US" dirty="0"/>
          </a:p>
        </p:txBody>
      </p:sp>
      <p:sp>
        <p:nvSpPr>
          <p:cNvPr id="7" name="Rectangle 6"/>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17</a:t>
            </a:fld>
            <a:endParaRPr lang="en-US" dirty="0"/>
          </a:p>
        </p:txBody>
      </p:sp>
    </p:spTree>
    <p:extLst>
      <p:ext uri="{BB962C8B-B14F-4D97-AF65-F5344CB8AC3E}">
        <p14:creationId xmlns:p14="http://schemas.microsoft.com/office/powerpoint/2010/main" val="308794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Learning </a:t>
            </a:r>
            <a:r>
              <a:rPr lang="en-US" dirty="0" smtClean="0"/>
              <a:t>Conjunctions (III)</a:t>
            </a:r>
            <a:endParaRPr lang="en-US" dirty="0"/>
          </a:p>
        </p:txBody>
      </p:sp>
      <p:sp>
        <p:nvSpPr>
          <p:cNvPr id="9" name="Content Placeholder 8"/>
          <p:cNvSpPr>
            <a:spLocks noGrp="1"/>
          </p:cNvSpPr>
          <p:nvPr>
            <p:ph idx="1"/>
          </p:nvPr>
        </p:nvSpPr>
        <p:spPr>
          <a:xfrm>
            <a:off x="685800" y="1219200"/>
            <a:ext cx="8305800" cy="4983163"/>
          </a:xfrm>
        </p:spPr>
        <p:txBody>
          <a:bodyPr/>
          <a:lstStyle/>
          <a:p>
            <a:r>
              <a:rPr lang="en-US" dirty="0" smtClean="0"/>
              <a:t>Protocol </a:t>
            </a:r>
            <a:r>
              <a:rPr lang="en-US" dirty="0"/>
              <a:t>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a:t>
            </a:r>
            <a:r>
              <a:rPr lang="en-US" dirty="0" smtClean="0">
                <a:sym typeface="Wingdings" pitchFamily="2" charset="2"/>
              </a:rPr>
              <a:t></a:t>
            </a:r>
            <a:r>
              <a:rPr lang="en-US" dirty="0" smtClean="0"/>
              <a:t> </a:t>
            </a:r>
            <a:r>
              <a:rPr lang="en-US" dirty="0"/>
              <a:t>learned </a:t>
            </a:r>
            <a:r>
              <a:rPr lang="en-US" dirty="0" smtClean="0"/>
              <a:t>nothing: </a:t>
            </a:r>
            <a:r>
              <a:rPr lang="en-US" dirty="0" smtClean="0">
                <a:solidFill>
                  <a:srgbClr val="0000FF"/>
                </a:solidFill>
              </a:rPr>
              <a:t> h= x</a:t>
            </a:r>
            <a:r>
              <a:rPr lang="en-US" baseline="-25000" dirty="0" smtClean="0">
                <a:solidFill>
                  <a:srgbClr val="0000FF"/>
                </a:solidFill>
              </a:rPr>
              <a:t>1 </a:t>
            </a:r>
            <a:r>
              <a:rPr lang="en-US" dirty="0">
                <a:solidFill>
                  <a:srgbClr val="0000FF"/>
                </a:solidFill>
                <a:latin typeface="cmsy10" pitchFamily="34" charset="0"/>
              </a:rPr>
              <a:t>˄ </a:t>
            </a:r>
            <a:r>
              <a:rPr lang="en-US" dirty="0" smtClean="0">
                <a:solidFill>
                  <a:srgbClr val="0000FF"/>
                </a:solidFill>
              </a:rPr>
              <a:t>x</a:t>
            </a:r>
            <a:r>
              <a:rPr lang="en-US" baseline="-25000" dirty="0" smtClean="0">
                <a:solidFill>
                  <a:srgbClr val="0000FF"/>
                </a:solidFill>
              </a:rPr>
              <a:t>2</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a:t>
            </a:r>
            <a:r>
              <a:rPr lang="en-US" dirty="0">
                <a:solidFill>
                  <a:srgbClr val="0000FF"/>
                </a:solidFill>
              </a:rPr>
              <a:t>x</a:t>
            </a:r>
            <a:r>
              <a:rPr lang="en-US" baseline="-25000" dirty="0">
                <a:solidFill>
                  <a:srgbClr val="0000FF"/>
                </a:solidFill>
              </a:rPr>
              <a:t>100 </a:t>
            </a:r>
            <a:endParaRPr lang="en-US" dirty="0"/>
          </a:p>
          <a:p>
            <a:pPr lvl="1"/>
            <a:endParaRPr lang="en-US" dirty="0"/>
          </a:p>
          <a:p>
            <a:pPr lvl="1"/>
            <a:r>
              <a:rPr lang="en-US" dirty="0" smtClean="0"/>
              <a:t>&lt;(1,1,1,1,1,0,...0,1,1), 1&gt;</a:t>
            </a:r>
            <a:endParaRPr lang="en-US" dirty="0"/>
          </a:p>
        </p:txBody>
      </p:sp>
      <p:sp>
        <p:nvSpPr>
          <p:cNvPr id="7" name="Rectangle 6"/>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18</a:t>
            </a:fld>
            <a:endParaRPr lang="en-US" dirty="0"/>
          </a:p>
        </p:txBody>
      </p:sp>
    </p:spTree>
    <p:extLst>
      <p:ext uri="{BB962C8B-B14F-4D97-AF65-F5344CB8AC3E}">
        <p14:creationId xmlns:p14="http://schemas.microsoft.com/office/powerpoint/2010/main" val="68321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wipe(right)">
                                      <p:cBhvr>
                                        <p:cTn id="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Learning </a:t>
            </a:r>
            <a:r>
              <a:rPr lang="en-US" dirty="0" smtClean="0"/>
              <a:t>Conjunctions (III)</a:t>
            </a:r>
            <a:endParaRPr lang="en-US" dirty="0"/>
          </a:p>
        </p:txBody>
      </p:sp>
      <p:sp>
        <p:nvSpPr>
          <p:cNvPr id="9" name="Content Placeholder 8"/>
          <p:cNvSpPr>
            <a:spLocks noGrp="1"/>
          </p:cNvSpPr>
          <p:nvPr>
            <p:ph idx="1"/>
          </p:nvPr>
        </p:nvSpPr>
        <p:spPr>
          <a:xfrm>
            <a:off x="685800" y="1219200"/>
            <a:ext cx="8305800" cy="4983163"/>
          </a:xfrm>
        </p:spPr>
        <p:txBody>
          <a:bodyPr/>
          <a:lstStyle/>
          <a:p>
            <a:r>
              <a:rPr lang="en-US" dirty="0" smtClean="0"/>
              <a:t>Protocol </a:t>
            </a:r>
            <a:r>
              <a:rPr lang="en-US" dirty="0"/>
              <a:t>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a:t>
            </a:r>
            <a:r>
              <a:rPr lang="en-US" dirty="0" smtClean="0">
                <a:sym typeface="Wingdings" pitchFamily="2" charset="2"/>
              </a:rPr>
              <a:t></a:t>
            </a:r>
            <a:r>
              <a:rPr lang="en-US" dirty="0" smtClean="0"/>
              <a:t> </a:t>
            </a:r>
            <a:r>
              <a:rPr lang="en-US" dirty="0"/>
              <a:t>learned </a:t>
            </a:r>
            <a:r>
              <a:rPr lang="en-US" dirty="0" smtClean="0"/>
              <a:t>nothing: </a:t>
            </a:r>
            <a:r>
              <a:rPr lang="en-US" dirty="0" smtClean="0">
                <a:solidFill>
                  <a:srgbClr val="0000FF"/>
                </a:solidFill>
              </a:rPr>
              <a:t> h= x</a:t>
            </a:r>
            <a:r>
              <a:rPr lang="en-US" baseline="-25000" dirty="0" smtClean="0">
                <a:solidFill>
                  <a:srgbClr val="0000FF"/>
                </a:solidFill>
              </a:rPr>
              <a:t>1 </a:t>
            </a:r>
            <a:r>
              <a:rPr lang="en-US" dirty="0">
                <a:solidFill>
                  <a:srgbClr val="0000FF"/>
                </a:solidFill>
                <a:latin typeface="cmsy10" pitchFamily="34" charset="0"/>
              </a:rPr>
              <a:t>˄ </a:t>
            </a:r>
            <a:r>
              <a:rPr lang="en-US" dirty="0" smtClean="0">
                <a:solidFill>
                  <a:srgbClr val="0000FF"/>
                </a:solidFill>
              </a:rPr>
              <a:t>x</a:t>
            </a:r>
            <a:r>
              <a:rPr lang="en-US" baseline="-25000" dirty="0" smtClean="0">
                <a:solidFill>
                  <a:srgbClr val="0000FF"/>
                </a:solidFill>
              </a:rPr>
              <a:t>2</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a:t>
            </a:r>
            <a:r>
              <a:rPr lang="en-US" dirty="0">
                <a:solidFill>
                  <a:srgbClr val="0000FF"/>
                </a:solidFill>
              </a:rPr>
              <a:t>x</a:t>
            </a:r>
            <a:r>
              <a:rPr lang="en-US" baseline="-25000" dirty="0">
                <a:solidFill>
                  <a:srgbClr val="0000FF"/>
                </a:solidFill>
              </a:rPr>
              <a:t>100 </a:t>
            </a:r>
            <a:endParaRPr lang="en-US" dirty="0"/>
          </a:p>
          <a:p>
            <a:pPr lvl="1"/>
            <a:endParaRPr lang="en-US" dirty="0"/>
          </a:p>
          <a:p>
            <a:pPr lvl="1"/>
            <a:r>
              <a:rPr lang="en-US" dirty="0" smtClean="0"/>
              <a:t>&lt;(1,1,1,1,1,0,...0,1,1), 1&gt;   </a:t>
            </a:r>
            <a:r>
              <a:rPr lang="en-US" dirty="0" smtClean="0">
                <a:sym typeface="Wingdings" panose="05000000000000000000" pitchFamily="2" charset="2"/>
              </a:rPr>
              <a:t> </a:t>
            </a:r>
            <a:r>
              <a:rPr lang="en-US" dirty="0" smtClean="0">
                <a:solidFill>
                  <a:srgbClr val="0000FF"/>
                </a:solidFill>
              </a:rPr>
              <a:t>h= x</a:t>
            </a:r>
            <a:r>
              <a:rPr lang="en-US" baseline="-25000" dirty="0" smtClean="0">
                <a:solidFill>
                  <a:srgbClr val="0000FF"/>
                </a:solidFill>
              </a:rPr>
              <a:t>1 </a:t>
            </a:r>
            <a:r>
              <a:rPr lang="en-US" dirty="0" smtClean="0">
                <a:solidFill>
                  <a:srgbClr val="0000FF"/>
                </a:solidFill>
                <a:latin typeface="cmsy10" pitchFamily="34" charset="0"/>
              </a:rPr>
              <a:t>˄ </a:t>
            </a:r>
            <a:r>
              <a:rPr lang="en-US" dirty="0" smtClean="0">
                <a:solidFill>
                  <a:srgbClr val="0000FF"/>
                </a:solidFill>
              </a:rPr>
              <a:t>x</a:t>
            </a:r>
            <a:r>
              <a:rPr lang="en-US" baseline="-25000" dirty="0" smtClean="0">
                <a:solidFill>
                  <a:srgbClr val="0000FF"/>
                </a:solidFill>
              </a:rPr>
              <a:t>2</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3</a:t>
            </a:r>
            <a:r>
              <a:rPr lang="en-US" dirty="0" smtClean="0">
                <a:solidFill>
                  <a:srgbClr val="0000FF"/>
                </a:solidFill>
              </a:rPr>
              <a:t> </a:t>
            </a:r>
            <a:r>
              <a:rPr lang="en-US" dirty="0" smtClean="0">
                <a:solidFill>
                  <a:srgbClr val="0000FF"/>
                </a:solidFill>
                <a:latin typeface="cmsy10" pitchFamily="34" charset="0"/>
              </a:rPr>
              <a:t>˄ </a:t>
            </a:r>
            <a:r>
              <a:rPr lang="en-US" dirty="0" smtClean="0">
                <a:solidFill>
                  <a:srgbClr val="0000FF"/>
                </a:solidFill>
              </a:rPr>
              <a:t>x</a:t>
            </a:r>
            <a:r>
              <a:rPr lang="en-US" baseline="-25000" dirty="0" smtClean="0">
                <a:solidFill>
                  <a:srgbClr val="0000FF"/>
                </a:solidFill>
              </a:rPr>
              <a:t>4</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5</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99</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100 </a:t>
            </a:r>
            <a:endParaRPr lang="en-US" dirty="0" smtClean="0"/>
          </a:p>
          <a:p>
            <a:endParaRPr lang="en-US" dirty="0"/>
          </a:p>
        </p:txBody>
      </p:sp>
      <p:sp>
        <p:nvSpPr>
          <p:cNvPr id="5" name="Rectangle 4"/>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19</a:t>
            </a:fld>
            <a:endParaRPr lang="en-US" dirty="0"/>
          </a:p>
        </p:txBody>
      </p:sp>
    </p:spTree>
    <p:extLst>
      <p:ext uri="{BB962C8B-B14F-4D97-AF65-F5344CB8AC3E}">
        <p14:creationId xmlns:p14="http://schemas.microsoft.com/office/powerpoint/2010/main" val="224957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Administration </a:t>
            </a:r>
            <a:endParaRPr lang="en-US" dirty="0"/>
          </a:p>
        </p:txBody>
      </p:sp>
      <p:sp>
        <p:nvSpPr>
          <p:cNvPr id="3" name="Content Placeholder 2"/>
          <p:cNvSpPr>
            <a:spLocks noGrp="1"/>
          </p:cNvSpPr>
          <p:nvPr>
            <p:ph idx="1"/>
          </p:nvPr>
        </p:nvSpPr>
        <p:spPr>
          <a:xfrm>
            <a:off x="685800" y="1219200"/>
            <a:ext cx="8229600" cy="4983163"/>
          </a:xfrm>
        </p:spPr>
        <p:txBody>
          <a:bodyPr/>
          <a:lstStyle/>
          <a:p>
            <a:r>
              <a:rPr lang="en-US" dirty="0" smtClean="0"/>
              <a:t>Registration </a:t>
            </a:r>
            <a:r>
              <a:rPr lang="en-US" dirty="0" smtClean="0">
                <a:sym typeface="Wingdings" panose="05000000000000000000" pitchFamily="2" charset="2"/>
              </a:rPr>
              <a:t></a:t>
            </a:r>
            <a:endParaRPr lang="en-US" dirty="0" smtClean="0"/>
          </a:p>
          <a:p>
            <a:r>
              <a:rPr lang="en-US" dirty="0" smtClean="0"/>
              <a:t>Hw1 is due next week</a:t>
            </a:r>
          </a:p>
          <a:p>
            <a:pPr lvl="1"/>
            <a:r>
              <a:rPr lang="en-US" dirty="0"/>
              <a:t>Y</a:t>
            </a:r>
            <a:r>
              <a:rPr lang="en-US" dirty="0" smtClean="0"/>
              <a:t>ou should have started working on it already… </a:t>
            </a:r>
          </a:p>
          <a:p>
            <a:pPr lvl="1"/>
            <a:r>
              <a:rPr lang="en-US" dirty="0">
                <a:sym typeface="Wingdings" panose="05000000000000000000" pitchFamily="2" charset="2"/>
              </a:rPr>
              <a:t>Recall that this is an Applied Machine Learning class. </a:t>
            </a:r>
          </a:p>
          <a:p>
            <a:pPr lvl="1"/>
            <a:r>
              <a:rPr lang="en-US" dirty="0"/>
              <a:t>We are not asking you to simply give us back what you’ve seen in class.</a:t>
            </a:r>
          </a:p>
          <a:p>
            <a:pPr lvl="1"/>
            <a:r>
              <a:rPr lang="en-US" dirty="0"/>
              <a:t>The HW will try to simulate challenges you might face when you want to apply ML.</a:t>
            </a:r>
          </a:p>
          <a:p>
            <a:pPr lvl="1"/>
            <a:r>
              <a:rPr lang="en-US" dirty="0"/>
              <a:t>Allow you to experience various ML scenarios and make observations that are best experienced when you play with it yourself.  </a:t>
            </a:r>
          </a:p>
          <a:p>
            <a:r>
              <a:rPr lang="en-US" dirty="0" smtClean="0"/>
              <a:t>Hw2 will be out next week</a:t>
            </a:r>
          </a:p>
          <a:p>
            <a:endParaRPr lang="en-US" dirty="0"/>
          </a:p>
        </p:txBody>
      </p:sp>
      <p:sp>
        <p:nvSpPr>
          <p:cNvPr id="7" name="Slide Number Placeholder 6"/>
          <p:cNvSpPr>
            <a:spLocks noGrp="1"/>
          </p:cNvSpPr>
          <p:nvPr>
            <p:ph type="sldNum" sz="quarter" idx="4"/>
          </p:nvPr>
        </p:nvSpPr>
        <p:spPr/>
        <p:txBody>
          <a:bodyPr/>
          <a:lstStyle/>
          <a:p>
            <a:fld id="{0C921938-476A-4922-BE24-3B8F6A2854D9}" type="slidenum">
              <a:rPr lang="en-US" smtClean="0"/>
              <a:pPr/>
              <a:t>2</a:t>
            </a:fld>
            <a:endParaRPr lang="en-US" dirty="0"/>
          </a:p>
        </p:txBody>
      </p:sp>
      <p:sp>
        <p:nvSpPr>
          <p:cNvPr id="9" name="Text Box 4"/>
          <p:cNvSpPr txBox="1">
            <a:spLocks noChangeArrowheads="1"/>
          </p:cNvSpPr>
          <p:nvPr/>
        </p:nvSpPr>
        <p:spPr bwMode="auto">
          <a:xfrm>
            <a:off x="5562600" y="1371600"/>
            <a:ext cx="32004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Questions</a:t>
            </a:r>
            <a:endParaRPr lang="en-US" sz="2000" b="1" dirty="0"/>
          </a:p>
        </p:txBody>
      </p:sp>
    </p:spTree>
    <p:extLst>
      <p:ext uri="{BB962C8B-B14F-4D97-AF65-F5344CB8AC3E}">
        <p14:creationId xmlns:p14="http://schemas.microsoft.com/office/powerpoint/2010/main" val="290660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a:t>
            </a:r>
            <a:r>
              <a:rPr lang="en-US" dirty="0" smtClean="0"/>
              <a:t>Conjunctions (III)</a:t>
            </a:r>
            <a:endParaRPr lang="en-US" dirty="0"/>
          </a:p>
        </p:txBody>
      </p:sp>
      <p:sp>
        <p:nvSpPr>
          <p:cNvPr id="9" name="Content Placeholder 8"/>
          <p:cNvSpPr>
            <a:spLocks noGrp="1"/>
          </p:cNvSpPr>
          <p:nvPr>
            <p:ph idx="1"/>
          </p:nvPr>
        </p:nvSpPr>
        <p:spPr/>
        <p:txBody>
          <a:bodyPr/>
          <a:lstStyle/>
          <a:p>
            <a:r>
              <a:rPr lang="en-US" dirty="0" smtClean="0"/>
              <a:t>Protocol </a:t>
            </a:r>
            <a:r>
              <a:rPr lang="en-US" dirty="0"/>
              <a:t>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a:t>
            </a:r>
            <a:r>
              <a:rPr lang="en-US" dirty="0" smtClean="0"/>
              <a:t>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a:t>
            </a:r>
            <a:r>
              <a:rPr lang="en-US" dirty="0" smtClean="0">
                <a:sym typeface="Wingdings" pitchFamily="2" charset="2"/>
              </a:rPr>
              <a:t> </a:t>
            </a:r>
            <a:r>
              <a:rPr lang="en-US" dirty="0" smtClean="0"/>
              <a:t>learned </a:t>
            </a:r>
            <a:r>
              <a:rPr lang="en-US" dirty="0"/>
              <a:t>nothing</a:t>
            </a:r>
          </a:p>
          <a:p>
            <a:pPr lvl="1"/>
            <a:r>
              <a:rPr lang="en-US" dirty="0" smtClean="0"/>
              <a:t>&lt;(</a:t>
            </a:r>
            <a:r>
              <a:rPr lang="en-US" dirty="0"/>
              <a:t>1,1,1,1,1,0,...0,1,1), 1</a:t>
            </a:r>
            <a:r>
              <a:rPr lang="en-US" dirty="0" smtClean="0"/>
              <a:t>&gt; </a:t>
            </a:r>
            <a:r>
              <a:rPr lang="en-US" dirty="0">
                <a:sym typeface="Wingdings" panose="05000000000000000000" pitchFamily="2" charset="2"/>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99</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smtClean="0"/>
              <a:t>&lt;(</a:t>
            </a:r>
            <a:r>
              <a:rPr lang="en-US" dirty="0"/>
              <a:t>1,0,1,1,0,0,...0,0,1), 0&gt;   </a:t>
            </a:r>
            <a:r>
              <a:rPr lang="en-US" dirty="0" smtClean="0">
                <a:sym typeface="Wingdings" pitchFamily="2" charset="2"/>
              </a:rPr>
              <a:t></a:t>
            </a:r>
            <a:r>
              <a:rPr lang="en-US" dirty="0">
                <a:sym typeface="Wingdings" pitchFamily="2" charset="2"/>
              </a:rPr>
              <a:t> </a:t>
            </a:r>
            <a:r>
              <a:rPr lang="en-US" dirty="0" smtClean="0"/>
              <a:t>learned </a:t>
            </a:r>
            <a:r>
              <a:rPr lang="en-US" dirty="0"/>
              <a:t>nothing</a:t>
            </a:r>
          </a:p>
          <a:p>
            <a:pPr lvl="1"/>
            <a:r>
              <a:rPr lang="en-US" dirty="0" smtClean="0"/>
              <a:t>&lt;(</a:t>
            </a:r>
            <a:r>
              <a:rPr lang="en-US" dirty="0"/>
              <a:t>1,1,1,1,1,0,...0,0,1), 1&gt;</a:t>
            </a:r>
          </a:p>
          <a:p>
            <a:endParaRPr lang="en-US" dirty="0"/>
          </a:p>
        </p:txBody>
      </p:sp>
      <p:sp>
        <p:nvSpPr>
          <p:cNvPr id="8" name="Rectangle 7"/>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20</a:t>
            </a:fld>
            <a:endParaRPr lang="en-US" dirty="0"/>
          </a:p>
        </p:txBody>
      </p:sp>
    </p:spTree>
    <p:extLst>
      <p:ext uri="{BB962C8B-B14F-4D97-AF65-F5344CB8AC3E}">
        <p14:creationId xmlns:p14="http://schemas.microsoft.com/office/powerpoint/2010/main" val="289241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a:t>
            </a:r>
            <a:r>
              <a:rPr lang="en-US" dirty="0" smtClean="0"/>
              <a:t>Conjunctions (III)</a:t>
            </a:r>
            <a:endParaRPr lang="en-US" dirty="0"/>
          </a:p>
        </p:txBody>
      </p:sp>
      <p:sp>
        <p:nvSpPr>
          <p:cNvPr id="9" name="Content Placeholder 8"/>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a:t>
            </a:r>
            <a:r>
              <a:rPr lang="en-US" dirty="0" smtClean="0"/>
              <a:t>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a:t>
            </a:r>
            <a:r>
              <a:rPr lang="en-US" dirty="0" smtClean="0">
                <a:sym typeface="Wingdings" pitchFamily="2" charset="2"/>
              </a:rPr>
              <a:t> </a:t>
            </a:r>
            <a:r>
              <a:rPr lang="en-US" dirty="0" smtClean="0"/>
              <a:t>learned </a:t>
            </a:r>
            <a:r>
              <a:rPr lang="en-US" dirty="0"/>
              <a:t>nothing</a:t>
            </a:r>
          </a:p>
          <a:p>
            <a:pPr lvl="1"/>
            <a:r>
              <a:rPr lang="en-US" dirty="0" smtClean="0"/>
              <a:t>&lt;(</a:t>
            </a:r>
            <a:r>
              <a:rPr lang="en-US" dirty="0"/>
              <a:t>1,1,1,1,1,0,...0,1,1), 1</a:t>
            </a:r>
            <a:r>
              <a:rPr lang="en-US" dirty="0" smtClean="0"/>
              <a:t>&gt;   </a:t>
            </a:r>
            <a:r>
              <a:rPr lang="en-US" dirty="0" smtClean="0">
                <a:sym typeface="Wingdings" panose="05000000000000000000" pitchFamily="2" charset="2"/>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99</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smtClean="0"/>
              <a:t>&lt;(</a:t>
            </a:r>
            <a:r>
              <a:rPr lang="en-US" dirty="0"/>
              <a:t>1,0,1,1,0,0,...0,0,1), 0&gt;   </a:t>
            </a:r>
            <a:r>
              <a:rPr lang="en-US" dirty="0" smtClean="0">
                <a:sym typeface="Wingdings" pitchFamily="2" charset="2"/>
              </a:rPr>
              <a:t></a:t>
            </a:r>
            <a:r>
              <a:rPr lang="en-US" dirty="0">
                <a:sym typeface="Wingdings" pitchFamily="2" charset="2"/>
              </a:rPr>
              <a:t> </a:t>
            </a:r>
            <a:r>
              <a:rPr lang="en-US" dirty="0" smtClean="0"/>
              <a:t>learned </a:t>
            </a:r>
            <a:r>
              <a:rPr lang="en-US" dirty="0"/>
              <a:t>nothing</a:t>
            </a:r>
          </a:p>
          <a:p>
            <a:pPr lvl="1"/>
            <a:r>
              <a:rPr lang="en-US" dirty="0" smtClean="0"/>
              <a:t>&lt;(</a:t>
            </a:r>
            <a:r>
              <a:rPr lang="en-US" dirty="0"/>
              <a:t>1,1,1,1,1,0,...0,0,1), 1</a:t>
            </a:r>
            <a:r>
              <a:rPr lang="en-US" dirty="0" smtClean="0"/>
              <a:t>&gt;   </a:t>
            </a:r>
            <a:r>
              <a:rPr lang="en-US" dirty="0" smtClean="0">
                <a:sym typeface="Wingdings" panose="05000000000000000000" pitchFamily="2" charset="2"/>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a:t>
            </a:r>
            <a:r>
              <a:rPr lang="en-US" dirty="0" smtClean="0">
                <a:solidFill>
                  <a:srgbClr val="0000FF"/>
                </a:solidFill>
              </a:rPr>
              <a:t>x</a:t>
            </a:r>
            <a:r>
              <a:rPr lang="en-US" baseline="-25000" dirty="0" smtClean="0">
                <a:solidFill>
                  <a:srgbClr val="0000FF"/>
                </a:solidFill>
              </a:rPr>
              <a:t>100 </a:t>
            </a:r>
            <a:endParaRPr lang="en-US" dirty="0"/>
          </a:p>
          <a:p>
            <a:endParaRPr lang="en-US" dirty="0"/>
          </a:p>
        </p:txBody>
      </p:sp>
      <p:sp>
        <p:nvSpPr>
          <p:cNvPr id="6" name="Rectangle 5"/>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21</a:t>
            </a:fld>
            <a:endParaRPr lang="en-US" dirty="0"/>
          </a:p>
        </p:txBody>
      </p:sp>
    </p:spTree>
    <p:extLst>
      <p:ext uri="{BB962C8B-B14F-4D97-AF65-F5344CB8AC3E}">
        <p14:creationId xmlns:p14="http://schemas.microsoft.com/office/powerpoint/2010/main" val="211797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a:t>
            </a:r>
            <a:r>
              <a:rPr lang="en-US" dirty="0" smtClean="0"/>
              <a:t>Conjunctions (III)</a:t>
            </a:r>
            <a:endParaRPr lang="en-US" dirty="0"/>
          </a:p>
        </p:txBody>
      </p:sp>
      <p:sp>
        <p:nvSpPr>
          <p:cNvPr id="6" name="Content Placeholder 5"/>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learned nothing</a:t>
            </a:r>
          </a:p>
          <a:p>
            <a:pPr lvl="1"/>
            <a:r>
              <a:rPr lang="en-US" dirty="0" smtClean="0"/>
              <a:t>&lt;(</a:t>
            </a:r>
            <a:r>
              <a:rPr lang="en-US" dirty="0"/>
              <a:t>1,1,1,1,1,0,...0,1,1), 1&gt;</a:t>
            </a:r>
          </a:p>
          <a:p>
            <a:pPr lvl="1"/>
            <a:r>
              <a:rPr lang="en-US" dirty="0" smtClean="0"/>
              <a:t>&lt;(</a:t>
            </a:r>
            <a:r>
              <a:rPr lang="en-US" dirty="0"/>
              <a:t>1,0,1,1,0,0,...0,0,1), 0&gt;     learned nothing</a:t>
            </a:r>
          </a:p>
          <a:p>
            <a:pPr lvl="1"/>
            <a:r>
              <a:rPr lang="en-US" dirty="0" smtClean="0"/>
              <a:t>&lt;(</a:t>
            </a:r>
            <a:r>
              <a:rPr lang="en-US" dirty="0"/>
              <a:t>1,1,1,1,1,0,...0,0,1), 1</a:t>
            </a:r>
            <a:r>
              <a:rPr lang="en-US" dirty="0" smtClean="0"/>
              <a:t>&gt;    </a:t>
            </a:r>
            <a:r>
              <a:rPr lang="en-US" dirty="0" smtClean="0">
                <a:sym typeface="Wingdings" panose="05000000000000000000" pitchFamily="2" charset="2"/>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smtClean="0"/>
              <a:t>&lt;(</a:t>
            </a:r>
            <a:r>
              <a:rPr lang="en-US" dirty="0"/>
              <a:t>1,0,1,0,0,0,...0,1,1), 0&gt;</a:t>
            </a:r>
          </a:p>
          <a:p>
            <a:pPr lvl="1"/>
            <a:r>
              <a:rPr lang="en-US" dirty="0" smtClean="0"/>
              <a:t>&lt;(</a:t>
            </a:r>
            <a:r>
              <a:rPr lang="en-US" dirty="0"/>
              <a:t>1,1,1,1,1,1,…,0,1), 1&gt;</a:t>
            </a:r>
          </a:p>
          <a:p>
            <a:pPr lvl="1"/>
            <a:r>
              <a:rPr lang="en-US" dirty="0" smtClean="0"/>
              <a:t>&lt;(</a:t>
            </a:r>
            <a:r>
              <a:rPr lang="en-US" dirty="0"/>
              <a:t>0,1,0,1,0,0,...0,1,1), 0&gt;</a:t>
            </a:r>
          </a:p>
          <a:p>
            <a:endParaRPr lang="en-US" dirty="0"/>
          </a:p>
        </p:txBody>
      </p:sp>
      <p:sp>
        <p:nvSpPr>
          <p:cNvPr id="9" name="Rectangle 8"/>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22</a:t>
            </a:fld>
            <a:endParaRPr lang="en-US" dirty="0"/>
          </a:p>
        </p:txBody>
      </p:sp>
    </p:spTree>
    <p:extLst>
      <p:ext uri="{BB962C8B-B14F-4D97-AF65-F5344CB8AC3E}">
        <p14:creationId xmlns:p14="http://schemas.microsoft.com/office/powerpoint/2010/main" val="361052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Conjunctions(III)</a:t>
            </a:r>
            <a:endParaRPr lang="en-US" dirty="0"/>
          </a:p>
        </p:txBody>
      </p:sp>
      <p:sp>
        <p:nvSpPr>
          <p:cNvPr id="6" name="Content Placeholder 5"/>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learned nothing</a:t>
            </a:r>
          </a:p>
          <a:p>
            <a:pPr lvl="1"/>
            <a:r>
              <a:rPr lang="en-US" dirty="0" smtClean="0"/>
              <a:t>&lt;(</a:t>
            </a:r>
            <a:r>
              <a:rPr lang="en-US" dirty="0"/>
              <a:t>1,1,1,1,1,0,...0,1,1), 1&gt;</a:t>
            </a:r>
          </a:p>
          <a:p>
            <a:pPr lvl="1"/>
            <a:r>
              <a:rPr lang="en-US" dirty="0" smtClean="0"/>
              <a:t>&lt;(</a:t>
            </a:r>
            <a:r>
              <a:rPr lang="en-US" dirty="0"/>
              <a:t>1,0,1,1,0,0,...0,0,1), 0&gt;     learned nothing</a:t>
            </a:r>
          </a:p>
          <a:p>
            <a:pPr lvl="1"/>
            <a:r>
              <a:rPr lang="en-US" dirty="0" smtClean="0"/>
              <a:t>&lt;(</a:t>
            </a:r>
            <a:r>
              <a:rPr lang="en-US" dirty="0"/>
              <a:t>1,1,1,1,1,0,...0,0,1), 1&gt;</a:t>
            </a:r>
          </a:p>
          <a:p>
            <a:pPr lvl="1"/>
            <a:r>
              <a:rPr lang="en-US" dirty="0" smtClean="0"/>
              <a:t>&lt;(</a:t>
            </a:r>
            <a:r>
              <a:rPr lang="en-US" dirty="0"/>
              <a:t>1,0,1,0,0,0,...0,1,1), 0</a:t>
            </a:r>
            <a:r>
              <a:rPr lang="en-US" dirty="0" smtClean="0"/>
              <a:t>&gt;    </a:t>
            </a:r>
            <a:r>
              <a:rPr lang="en-US" dirty="0">
                <a:solidFill>
                  <a:srgbClr val="FF0000"/>
                </a:solidFill>
                <a:latin typeface="Arial Narrow" pitchFamily="34" charset="0"/>
              </a:rPr>
              <a:t>Final hypothesis</a:t>
            </a:r>
            <a:r>
              <a:rPr lang="en-US" dirty="0" smtClean="0">
                <a:solidFill>
                  <a:srgbClr val="FF0000"/>
                </a:solidFill>
                <a:latin typeface="Arial Narrow" pitchFamily="34" charset="0"/>
              </a:rPr>
              <a:t>: </a:t>
            </a:r>
          </a:p>
          <a:p>
            <a:pPr lvl="1"/>
            <a:r>
              <a:rPr lang="en-US" dirty="0" smtClean="0"/>
              <a:t>&lt;(</a:t>
            </a:r>
            <a:r>
              <a:rPr lang="en-US" dirty="0"/>
              <a:t>1,1,1,1,1,1,…,0,1), 1</a:t>
            </a:r>
            <a:r>
              <a:rPr lang="en-US" dirty="0" smtClean="0"/>
              <a:t>&gt;       </a:t>
            </a:r>
            <a:r>
              <a:rPr lang="en-US" dirty="0">
                <a:solidFill>
                  <a:srgbClr val="A50021"/>
                </a:solidFill>
                <a:latin typeface="Arial Narrow" pitchFamily="34" charset="0"/>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smtClean="0"/>
              <a:t>&lt;(0,1,0,1,0,0,...0,1,1), 0&gt;</a:t>
            </a:r>
          </a:p>
          <a:p>
            <a:endParaRPr lang="en-US" dirty="0"/>
          </a:p>
        </p:txBody>
      </p:sp>
      <p:sp>
        <p:nvSpPr>
          <p:cNvPr id="12" name="Text Box 8"/>
          <p:cNvSpPr txBox="1">
            <a:spLocks noChangeArrowheads="1"/>
          </p:cNvSpPr>
          <p:nvPr/>
        </p:nvSpPr>
        <p:spPr bwMode="auto">
          <a:xfrm>
            <a:off x="6477000" y="1844209"/>
            <a:ext cx="2209800" cy="923330"/>
          </a:xfrm>
          <a:prstGeom prst="rect">
            <a:avLst/>
          </a:prstGeom>
          <a:solidFill>
            <a:srgbClr val="FFFFCC"/>
          </a:solidFill>
          <a:ln>
            <a:solidFill>
              <a:schemeClr val="accent1">
                <a:lumMod val="75000"/>
              </a:schemeClr>
            </a:solidFill>
          </a:ln>
          <a:effectLst/>
        </p:spPr>
        <p:txBody>
          <a:bodyPr wrap="square">
            <a:spAutoFit/>
          </a:bodyPr>
          <a:lstStyle/>
          <a:p>
            <a:pPr marL="285750" indent="-285750">
              <a:buFont typeface="Arial" pitchFamily="34" charset="0"/>
              <a:buChar char="•"/>
            </a:pPr>
            <a:r>
              <a:rPr lang="en-US" sz="1800" u="none" dirty="0">
                <a:latin typeface="+mn-lt"/>
              </a:rPr>
              <a:t>Is </a:t>
            </a:r>
            <a:r>
              <a:rPr lang="en-US" sz="1800" u="none" dirty="0" smtClean="0">
                <a:latin typeface="+mn-lt"/>
              </a:rPr>
              <a:t>it  good</a:t>
            </a:r>
          </a:p>
          <a:p>
            <a:pPr marL="285750" indent="-285750">
              <a:buFont typeface="Arial" pitchFamily="34" charset="0"/>
              <a:buChar char="•"/>
            </a:pPr>
            <a:r>
              <a:rPr lang="en-US" sz="1800" u="none" dirty="0" smtClean="0">
                <a:latin typeface="+mn-lt"/>
              </a:rPr>
              <a:t>Performance ?</a:t>
            </a:r>
          </a:p>
          <a:p>
            <a:pPr marL="285750" indent="-285750">
              <a:buFont typeface="Arial" pitchFamily="34" charset="0"/>
              <a:buChar char="•"/>
            </a:pPr>
            <a:r>
              <a:rPr lang="en-US" sz="1800" u="none" dirty="0" smtClean="0">
                <a:latin typeface="+mn-lt"/>
              </a:rPr>
              <a:t># </a:t>
            </a:r>
            <a:r>
              <a:rPr lang="en-US" sz="1800" u="none" dirty="0">
                <a:latin typeface="+mn-lt"/>
              </a:rPr>
              <a:t>of examples ?</a:t>
            </a:r>
          </a:p>
        </p:txBody>
      </p:sp>
      <p:sp>
        <p:nvSpPr>
          <p:cNvPr id="13" name="Rectangle 12"/>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23</a:t>
            </a:fld>
            <a:endParaRPr lang="en-US" dirty="0"/>
          </a:p>
        </p:txBody>
      </p:sp>
    </p:spTree>
    <p:extLst>
      <p:ext uri="{BB962C8B-B14F-4D97-AF65-F5344CB8AC3E}">
        <p14:creationId xmlns:p14="http://schemas.microsoft.com/office/powerpoint/2010/main" val="364940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Conjunctions (III)</a:t>
            </a:r>
            <a:endParaRPr lang="en-US" dirty="0"/>
          </a:p>
        </p:txBody>
      </p:sp>
      <p:sp>
        <p:nvSpPr>
          <p:cNvPr id="6" name="Content Placeholder 5"/>
          <p:cNvSpPr>
            <a:spLocks noGrp="1"/>
          </p:cNvSpPr>
          <p:nvPr>
            <p:ph idx="1"/>
          </p:nvPr>
        </p:nvSpPr>
        <p:spPr/>
        <p:txBody>
          <a:bodyPr/>
          <a:lstStyle/>
          <a:p>
            <a:r>
              <a:rPr lang="en-US" dirty="0" smtClean="0"/>
              <a:t>Protocol </a:t>
            </a:r>
            <a:r>
              <a:rPr lang="en-US" dirty="0"/>
              <a:t>III:  Some random source (e.g., Nature) provides training examples</a:t>
            </a:r>
          </a:p>
          <a:p>
            <a:pPr lvl="1"/>
            <a:r>
              <a:rPr lang="en-US" dirty="0" smtClean="0"/>
              <a:t>Teacher </a:t>
            </a:r>
            <a:r>
              <a:rPr lang="en-US" dirty="0"/>
              <a:t>(Nature) provides the labels (f(x)) </a:t>
            </a:r>
          </a:p>
          <a:p>
            <a:r>
              <a:rPr lang="en-US" dirty="0"/>
              <a:t> Algorithm:  </a:t>
            </a:r>
            <a:r>
              <a:rPr lang="en-US" dirty="0" smtClean="0"/>
              <a:t>……. </a:t>
            </a:r>
            <a:endParaRPr lang="en-US" dirty="0"/>
          </a:p>
          <a:p>
            <a:pPr lvl="1"/>
            <a:r>
              <a:rPr lang="en-US" dirty="0" smtClean="0"/>
              <a:t>&lt;(</a:t>
            </a:r>
            <a:r>
              <a:rPr lang="en-US" dirty="0"/>
              <a:t>1,1,1,1,1,1,…,1,1), 1&gt;     </a:t>
            </a:r>
          </a:p>
          <a:p>
            <a:pPr lvl="1"/>
            <a:r>
              <a:rPr lang="en-US" dirty="0" smtClean="0"/>
              <a:t>&lt;(</a:t>
            </a:r>
            <a:r>
              <a:rPr lang="en-US" dirty="0"/>
              <a:t>1,1,1,0,0,0,…,0,0), 0&gt;      </a:t>
            </a:r>
            <a:endParaRPr lang="en-US" dirty="0" smtClean="0"/>
          </a:p>
          <a:p>
            <a:pPr lvl="1"/>
            <a:r>
              <a:rPr lang="en-US" dirty="0" smtClean="0"/>
              <a:t>&lt;(1,1,1,1,1,0,...0,1,1), 1&gt;</a:t>
            </a:r>
          </a:p>
          <a:p>
            <a:pPr lvl="1"/>
            <a:r>
              <a:rPr lang="en-US" dirty="0" smtClean="0"/>
              <a:t>&lt;(</a:t>
            </a:r>
            <a:r>
              <a:rPr lang="en-US" dirty="0"/>
              <a:t>1,0,1,1,0,0,...0,0,1), 0&gt;     </a:t>
            </a:r>
          </a:p>
          <a:p>
            <a:pPr lvl="1"/>
            <a:r>
              <a:rPr lang="en-US" dirty="0" smtClean="0"/>
              <a:t>&lt;(</a:t>
            </a:r>
            <a:r>
              <a:rPr lang="en-US" dirty="0"/>
              <a:t>1,1,1,1,1,0,...0,0,1), 1&gt;</a:t>
            </a:r>
          </a:p>
          <a:p>
            <a:pPr lvl="1"/>
            <a:r>
              <a:rPr lang="en-US" dirty="0" smtClean="0"/>
              <a:t>&lt;(</a:t>
            </a:r>
            <a:r>
              <a:rPr lang="en-US" dirty="0"/>
              <a:t>1,0,1,0,0,0,...0,1,1), 0</a:t>
            </a:r>
            <a:r>
              <a:rPr lang="en-US" dirty="0" smtClean="0"/>
              <a:t>&gt;   </a:t>
            </a:r>
            <a:r>
              <a:rPr lang="en-US" dirty="0" smtClean="0">
                <a:solidFill>
                  <a:srgbClr val="FF0000"/>
                </a:solidFill>
                <a:latin typeface="Arial Narrow" pitchFamily="34" charset="0"/>
              </a:rPr>
              <a:t>Final </a:t>
            </a:r>
            <a:r>
              <a:rPr lang="en-US" dirty="0">
                <a:solidFill>
                  <a:srgbClr val="FF0000"/>
                </a:solidFill>
                <a:latin typeface="Arial Narrow" pitchFamily="34" charset="0"/>
              </a:rPr>
              <a:t>hypothesis</a:t>
            </a:r>
            <a:r>
              <a:rPr lang="en-US" dirty="0" smtClean="0">
                <a:solidFill>
                  <a:srgbClr val="FF0000"/>
                </a:solidFill>
                <a:latin typeface="Arial Narrow" pitchFamily="34" charset="0"/>
              </a:rPr>
              <a:t>:</a:t>
            </a:r>
            <a:endParaRPr lang="en-US" dirty="0">
              <a:solidFill>
                <a:srgbClr val="FF0000"/>
              </a:solidFill>
            </a:endParaRPr>
          </a:p>
          <a:p>
            <a:pPr lvl="1"/>
            <a:r>
              <a:rPr lang="en-US" dirty="0" smtClean="0"/>
              <a:t>&lt;(</a:t>
            </a:r>
            <a:r>
              <a:rPr lang="en-US" dirty="0"/>
              <a:t>1,1,1,1,1,1,…,0,1), 1</a:t>
            </a:r>
            <a:r>
              <a:rPr lang="en-US" dirty="0" smtClean="0"/>
              <a:t>&gt;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a:t>&lt;(0,1,0,1,0,0,...0,1,1), 0&gt;</a:t>
            </a:r>
          </a:p>
          <a:p>
            <a:pPr lvl="1"/>
            <a:r>
              <a:rPr lang="en-US" dirty="0" smtClean="0"/>
              <a:t>&lt;(0,1,0,1,0,0,...0,1,1), 0&gt;</a:t>
            </a:r>
            <a:endParaRPr lang="en-US" sz="1800" dirty="0" smtClean="0"/>
          </a:p>
          <a:p>
            <a:endParaRPr lang="en-US" dirty="0"/>
          </a:p>
        </p:txBody>
      </p:sp>
      <p:sp>
        <p:nvSpPr>
          <p:cNvPr id="11" name="Text Box 8"/>
          <p:cNvSpPr txBox="1">
            <a:spLocks noChangeArrowheads="1"/>
          </p:cNvSpPr>
          <p:nvPr/>
        </p:nvSpPr>
        <p:spPr bwMode="auto">
          <a:xfrm>
            <a:off x="6477000" y="1844209"/>
            <a:ext cx="2209800" cy="923330"/>
          </a:xfrm>
          <a:prstGeom prst="rect">
            <a:avLst/>
          </a:prstGeom>
          <a:solidFill>
            <a:srgbClr val="FFFFCC"/>
          </a:solidFill>
          <a:ln>
            <a:solidFill>
              <a:schemeClr val="accent1">
                <a:lumMod val="75000"/>
              </a:schemeClr>
            </a:solidFill>
          </a:ln>
          <a:effectLst/>
        </p:spPr>
        <p:txBody>
          <a:bodyPr wrap="square">
            <a:spAutoFit/>
          </a:bodyPr>
          <a:lstStyle/>
          <a:p>
            <a:pPr marL="285750" indent="-285750">
              <a:buFont typeface="Arial" pitchFamily="34" charset="0"/>
              <a:buChar char="•"/>
            </a:pPr>
            <a:r>
              <a:rPr lang="en-US" sz="1800" u="none" dirty="0">
                <a:latin typeface="+mn-lt"/>
              </a:rPr>
              <a:t>Is </a:t>
            </a:r>
            <a:r>
              <a:rPr lang="en-US" sz="1800" u="none" dirty="0" smtClean="0">
                <a:latin typeface="+mn-lt"/>
              </a:rPr>
              <a:t>it  good</a:t>
            </a:r>
          </a:p>
          <a:p>
            <a:pPr marL="285750" indent="-285750">
              <a:buFont typeface="Arial" pitchFamily="34" charset="0"/>
              <a:buChar char="•"/>
            </a:pPr>
            <a:r>
              <a:rPr lang="en-US" sz="1800" u="none" dirty="0" smtClean="0">
                <a:latin typeface="+mn-lt"/>
              </a:rPr>
              <a:t>Performance ?</a:t>
            </a:r>
          </a:p>
          <a:p>
            <a:pPr marL="285750" indent="-285750">
              <a:buFont typeface="Arial" pitchFamily="34" charset="0"/>
              <a:buChar char="•"/>
            </a:pPr>
            <a:r>
              <a:rPr lang="en-US" sz="1800" u="none" dirty="0" smtClean="0">
                <a:latin typeface="+mn-lt"/>
              </a:rPr>
              <a:t># </a:t>
            </a:r>
            <a:r>
              <a:rPr lang="en-US" sz="1800" u="none" dirty="0">
                <a:latin typeface="+mn-lt"/>
              </a:rPr>
              <a:t>of examples ?</a:t>
            </a:r>
          </a:p>
        </p:txBody>
      </p:sp>
      <p:sp>
        <p:nvSpPr>
          <p:cNvPr id="4" name="Rectangle 3"/>
          <p:cNvSpPr/>
          <p:nvPr/>
        </p:nvSpPr>
        <p:spPr>
          <a:xfrm>
            <a:off x="4191000" y="2848070"/>
            <a:ext cx="4495800" cy="1754326"/>
          </a:xfrm>
          <a:prstGeom prst="rect">
            <a:avLst/>
          </a:prstGeom>
          <a:solidFill>
            <a:srgbClr val="FFFFCC"/>
          </a:solidFill>
          <a:ln>
            <a:solidFill>
              <a:srgbClr val="FC0128"/>
            </a:solidFill>
          </a:ln>
        </p:spPr>
        <p:txBody>
          <a:bodyPr wrap="square">
            <a:spAutoFit/>
          </a:bodyPr>
          <a:lstStyle/>
          <a:p>
            <a:pPr marL="285750" indent="-285750">
              <a:buFont typeface="Wingdings" panose="05000000000000000000" pitchFamily="2" charset="2"/>
              <a:buChar char="§"/>
            </a:pPr>
            <a:r>
              <a:rPr lang="en-US" sz="1800" dirty="0">
                <a:latin typeface="+mn-lt"/>
              </a:rPr>
              <a:t>With the given data, we only learned an “approximation” to the true </a:t>
            </a:r>
            <a:r>
              <a:rPr lang="en-US" sz="1800" dirty="0" smtClean="0">
                <a:latin typeface="+mn-lt"/>
              </a:rPr>
              <a:t>concept</a:t>
            </a:r>
          </a:p>
          <a:p>
            <a:pPr marL="285750" indent="-285750">
              <a:buFont typeface="Wingdings" panose="05000000000000000000" pitchFamily="2" charset="2"/>
              <a:buChar char="§"/>
            </a:pPr>
            <a:r>
              <a:rPr lang="en-US" sz="1800" dirty="0" smtClean="0">
                <a:latin typeface="+mn-lt"/>
              </a:rPr>
              <a:t>We don’t know </a:t>
            </a:r>
            <a:r>
              <a:rPr lang="en-US" sz="1800" b="1" dirty="0" smtClean="0">
                <a:latin typeface="+mn-lt"/>
              </a:rPr>
              <a:t>how many examples </a:t>
            </a:r>
            <a:r>
              <a:rPr lang="en-US" sz="1800" dirty="0" smtClean="0">
                <a:latin typeface="+mn-lt"/>
              </a:rPr>
              <a:t>we need to see to learn </a:t>
            </a:r>
            <a:r>
              <a:rPr lang="en-US" sz="1800" b="1" dirty="0" smtClean="0">
                <a:latin typeface="+mn-lt"/>
              </a:rPr>
              <a:t>exactly</a:t>
            </a:r>
            <a:r>
              <a:rPr lang="en-US" sz="1800" dirty="0" smtClean="0">
                <a:latin typeface="+mn-lt"/>
              </a:rPr>
              <a:t>. (do we care?)</a:t>
            </a:r>
          </a:p>
          <a:p>
            <a:pPr marL="285750" indent="-285750">
              <a:buFont typeface="Wingdings" panose="05000000000000000000" pitchFamily="2" charset="2"/>
              <a:buChar char="§"/>
            </a:pPr>
            <a:r>
              <a:rPr lang="en-US" sz="1800" dirty="0" smtClean="0">
                <a:latin typeface="+mn-lt"/>
              </a:rPr>
              <a:t>But we know that we can make a limited </a:t>
            </a:r>
            <a:r>
              <a:rPr lang="en-US" sz="1800" b="1" dirty="0" smtClean="0">
                <a:latin typeface="+mn-lt"/>
              </a:rPr>
              <a:t># of mistakes</a:t>
            </a:r>
            <a:r>
              <a:rPr lang="en-US" sz="1800" dirty="0" smtClean="0">
                <a:latin typeface="+mn-lt"/>
              </a:rPr>
              <a:t>. </a:t>
            </a:r>
            <a:endParaRPr lang="en-US" sz="1800" dirty="0">
              <a:latin typeface="+mn-lt"/>
            </a:endParaRPr>
          </a:p>
        </p:txBody>
      </p:sp>
      <p:sp>
        <p:nvSpPr>
          <p:cNvPr id="9" name="Rectangle 8"/>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24</a:t>
            </a:fld>
            <a:endParaRPr lang="en-US" dirty="0"/>
          </a:p>
        </p:txBody>
      </p:sp>
    </p:spTree>
    <p:extLst>
      <p:ext uri="{BB962C8B-B14F-4D97-AF65-F5344CB8AC3E}">
        <p14:creationId xmlns:p14="http://schemas.microsoft.com/office/powerpoint/2010/main" val="122634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dirty="0" smtClean="0"/>
              <a:t>Two Directions</a:t>
            </a:r>
            <a:endParaRPr lang="en-US" dirty="0"/>
          </a:p>
        </p:txBody>
      </p:sp>
      <p:sp>
        <p:nvSpPr>
          <p:cNvPr id="486403" name="Rectangle 3"/>
          <p:cNvSpPr>
            <a:spLocks noGrp="1" noChangeArrowheads="1"/>
          </p:cNvSpPr>
          <p:nvPr>
            <p:ph idx="1"/>
          </p:nvPr>
        </p:nvSpPr>
        <p:spPr/>
        <p:txBody>
          <a:bodyPr/>
          <a:lstStyle/>
          <a:p>
            <a:r>
              <a:rPr lang="en-US" dirty="0" smtClean="0"/>
              <a:t>Can continue to analyze the probabilistic intuition:</a:t>
            </a:r>
          </a:p>
          <a:p>
            <a:pPr lvl="1"/>
            <a:r>
              <a:rPr lang="en-US" dirty="0" smtClean="0"/>
              <a:t>Never saw </a:t>
            </a:r>
            <a:r>
              <a:rPr lang="en-US" dirty="0" smtClean="0">
                <a:latin typeface="Calibri"/>
              </a:rPr>
              <a:t>x</a:t>
            </a:r>
            <a:r>
              <a:rPr lang="en-US" baseline="-25000" dirty="0" smtClean="0">
                <a:latin typeface="Calibri"/>
              </a:rPr>
              <a:t>1</a:t>
            </a:r>
            <a:r>
              <a:rPr lang="en-US" dirty="0" smtClean="0"/>
              <a:t>=0 in positive examples, maybe we’ll never see it?</a:t>
            </a:r>
          </a:p>
          <a:p>
            <a:pPr lvl="1"/>
            <a:r>
              <a:rPr lang="en-US" dirty="0" smtClean="0"/>
              <a:t>And if we will, it will be with small probability, so the concepts we learn may be pretty </a:t>
            </a:r>
            <a:r>
              <a:rPr lang="en-US" dirty="0" smtClean="0">
                <a:solidFill>
                  <a:srgbClr val="FF0000"/>
                </a:solidFill>
              </a:rPr>
              <a:t>good</a:t>
            </a:r>
          </a:p>
          <a:p>
            <a:pPr lvl="1"/>
            <a:r>
              <a:rPr lang="en-US" dirty="0" smtClean="0">
                <a:solidFill>
                  <a:srgbClr val="FF0000"/>
                </a:solidFill>
              </a:rPr>
              <a:t>Good</a:t>
            </a:r>
            <a:r>
              <a:rPr lang="en-US" dirty="0" smtClean="0">
                <a:solidFill>
                  <a:schemeClr val="tx1"/>
                </a:solidFill>
              </a:rPr>
              <a:t>: in terms of performance on future data</a:t>
            </a:r>
          </a:p>
          <a:p>
            <a:pPr lvl="1"/>
            <a:r>
              <a:rPr lang="en-US" dirty="0" smtClean="0"/>
              <a:t>PAC framework</a:t>
            </a:r>
          </a:p>
          <a:p>
            <a:r>
              <a:rPr lang="en-US" dirty="0" smtClean="0"/>
              <a:t>Mistake Driven Learning algorithms/On line algorithms</a:t>
            </a:r>
          </a:p>
          <a:p>
            <a:pPr lvl="1"/>
            <a:r>
              <a:rPr lang="en-US" dirty="0" smtClean="0"/>
              <a:t>Now, we can only reason </a:t>
            </a:r>
            <a:r>
              <a:rPr lang="en-US" dirty="0"/>
              <a:t>about </a:t>
            </a:r>
            <a:r>
              <a:rPr lang="en-US" dirty="0" smtClean="0"/>
              <a:t>#(mistakes), not #(examples)</a:t>
            </a:r>
          </a:p>
          <a:p>
            <a:pPr lvl="2"/>
            <a:r>
              <a:rPr lang="en-US" dirty="0" smtClean="0"/>
              <a:t>any relations?</a:t>
            </a:r>
          </a:p>
          <a:p>
            <a:pPr lvl="1"/>
            <a:r>
              <a:rPr lang="en-US" dirty="0" smtClean="0"/>
              <a:t>Update your hypothesis only when you make mistakes</a:t>
            </a:r>
          </a:p>
          <a:p>
            <a:pPr lvl="2"/>
            <a:r>
              <a:rPr lang="en-US" dirty="0" smtClean="0">
                <a:solidFill>
                  <a:schemeClr val="tx1"/>
                </a:solidFill>
              </a:rPr>
              <a:t>Not all on-line algorithms are mistake driven, so performance measure could be different.</a:t>
            </a:r>
            <a:endParaRPr lang="en-US" dirty="0" smtClean="0"/>
          </a:p>
          <a:p>
            <a:pPr lvl="1"/>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25</a:t>
            </a:fld>
            <a:endParaRPr lang="en-US" dirty="0"/>
          </a:p>
        </p:txBody>
      </p:sp>
    </p:spTree>
    <p:extLst>
      <p:ext uri="{BB962C8B-B14F-4D97-AF65-F5344CB8AC3E}">
        <p14:creationId xmlns:p14="http://schemas.microsoft.com/office/powerpoint/2010/main" val="255746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40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40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640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dirty="0"/>
              <a:t>On-Line Learning</a:t>
            </a:r>
          </a:p>
        </p:txBody>
      </p:sp>
      <p:sp>
        <p:nvSpPr>
          <p:cNvPr id="486403" name="Rectangle 3"/>
          <p:cNvSpPr>
            <a:spLocks noGrp="1" noChangeArrowheads="1"/>
          </p:cNvSpPr>
          <p:nvPr>
            <p:ph idx="1"/>
          </p:nvPr>
        </p:nvSpPr>
        <p:spPr/>
        <p:txBody>
          <a:bodyPr/>
          <a:lstStyle/>
          <a:p>
            <a:r>
              <a:rPr lang="en-US" dirty="0" smtClean="0"/>
              <a:t>New </a:t>
            </a:r>
            <a:r>
              <a:rPr lang="en-US" dirty="0"/>
              <a:t>learning algorithms</a:t>
            </a:r>
          </a:p>
          <a:p>
            <a:pPr>
              <a:buFontTx/>
              <a:buNone/>
            </a:pPr>
            <a:r>
              <a:rPr lang="en-US" dirty="0"/>
              <a:t>    </a:t>
            </a:r>
            <a:r>
              <a:rPr lang="en-US" dirty="0" smtClean="0"/>
              <a:t>(all learn </a:t>
            </a:r>
            <a:r>
              <a:rPr lang="en-US" dirty="0"/>
              <a:t>a linear function over the feature space) </a:t>
            </a:r>
          </a:p>
          <a:p>
            <a:pPr lvl="1"/>
            <a:r>
              <a:rPr lang="en-US" dirty="0"/>
              <a:t>Perceptron                   (+ many variations)</a:t>
            </a:r>
          </a:p>
          <a:p>
            <a:pPr lvl="1"/>
            <a:r>
              <a:rPr lang="en-US" dirty="0" smtClean="0"/>
              <a:t>General Gradient Descent view</a:t>
            </a:r>
            <a:endParaRPr lang="en-US" dirty="0"/>
          </a:p>
          <a:p>
            <a:endParaRPr lang="en-US" dirty="0" smtClean="0"/>
          </a:p>
          <a:p>
            <a:r>
              <a:rPr lang="en-US" dirty="0" smtClean="0"/>
              <a:t>Issues:</a:t>
            </a:r>
          </a:p>
          <a:p>
            <a:pPr lvl="1"/>
            <a:r>
              <a:rPr lang="en-US" dirty="0" smtClean="0"/>
              <a:t>Importance </a:t>
            </a:r>
            <a:r>
              <a:rPr lang="en-US" dirty="0"/>
              <a:t>of Representation</a:t>
            </a:r>
          </a:p>
          <a:p>
            <a:pPr lvl="1"/>
            <a:r>
              <a:rPr lang="en-US" dirty="0"/>
              <a:t>Complexity of Learning</a:t>
            </a:r>
          </a:p>
          <a:p>
            <a:pPr lvl="1"/>
            <a:r>
              <a:rPr lang="en-US" dirty="0"/>
              <a:t>Idea of Kernel Based </a:t>
            </a:r>
            <a:r>
              <a:rPr lang="en-US" dirty="0" smtClean="0"/>
              <a:t>Methods</a:t>
            </a:r>
          </a:p>
          <a:p>
            <a:pPr lvl="1"/>
            <a:r>
              <a:rPr lang="en-US" dirty="0" smtClean="0"/>
              <a:t>More about features</a:t>
            </a:r>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26</a:t>
            </a:fld>
            <a:endParaRPr lang="en-US" dirty="0"/>
          </a:p>
        </p:txBody>
      </p:sp>
    </p:spTree>
    <p:extLst>
      <p:ext uri="{BB962C8B-B14F-4D97-AF65-F5344CB8AC3E}">
        <p14:creationId xmlns:p14="http://schemas.microsoft.com/office/powerpoint/2010/main" val="427364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640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640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640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t>Generic Mistake Bound Algorithms</a:t>
            </a:r>
            <a:endParaRPr lang="en-US" sz="4000" dirty="0"/>
          </a:p>
        </p:txBody>
      </p:sp>
      <p:sp>
        <p:nvSpPr>
          <p:cNvPr id="9" name="Content Placeholder 8"/>
          <p:cNvSpPr>
            <a:spLocks noGrp="1"/>
          </p:cNvSpPr>
          <p:nvPr>
            <p:ph idx="1"/>
          </p:nvPr>
        </p:nvSpPr>
        <p:spPr/>
        <p:txBody>
          <a:bodyPr/>
          <a:lstStyle/>
          <a:p>
            <a:r>
              <a:rPr lang="en-US" dirty="0"/>
              <a:t> Is it clear that we can bound the number of mistakes ? </a:t>
            </a:r>
          </a:p>
          <a:p>
            <a:r>
              <a:rPr lang="en-US" dirty="0"/>
              <a:t> Let C be a </a:t>
            </a:r>
            <a:r>
              <a:rPr lang="en-US" dirty="0" smtClean="0"/>
              <a:t>finite concept </a:t>
            </a:r>
            <a:r>
              <a:rPr lang="en-US" dirty="0"/>
              <a:t>class. Learn </a:t>
            </a:r>
            <a:r>
              <a:rPr lang="en-US" dirty="0" smtClean="0"/>
              <a:t>f </a:t>
            </a:r>
            <a:r>
              <a:rPr lang="en-US" dirty="0">
                <a:solidFill>
                  <a:srgbClr val="0066FF"/>
                </a:solidFill>
                <a:latin typeface="cmsy10"/>
              </a:rPr>
              <a:t>2</a:t>
            </a:r>
            <a:r>
              <a:rPr lang="en-US" dirty="0" smtClean="0"/>
              <a:t> </a:t>
            </a:r>
            <a:r>
              <a:rPr lang="en-US" dirty="0"/>
              <a:t>C</a:t>
            </a:r>
          </a:p>
          <a:p>
            <a:r>
              <a:rPr lang="en-US" dirty="0"/>
              <a:t>   </a:t>
            </a:r>
            <a:r>
              <a:rPr lang="en-US" dirty="0" smtClean="0"/>
              <a:t>CON:</a:t>
            </a:r>
          </a:p>
          <a:p>
            <a:pPr lvl="1"/>
            <a:r>
              <a:rPr lang="en-US" dirty="0" smtClean="0">
                <a:solidFill>
                  <a:srgbClr val="0000FF"/>
                </a:solidFill>
              </a:rPr>
              <a:t>In the </a:t>
            </a:r>
            <a:r>
              <a:rPr lang="en-US" dirty="0" err="1">
                <a:solidFill>
                  <a:srgbClr val="0000FF"/>
                </a:solidFill>
              </a:rPr>
              <a:t>ith</a:t>
            </a:r>
            <a:r>
              <a:rPr lang="en-US" dirty="0">
                <a:solidFill>
                  <a:srgbClr val="0000FF"/>
                </a:solidFill>
              </a:rPr>
              <a:t> stage of the algorithm:</a:t>
            </a:r>
          </a:p>
          <a:p>
            <a:pPr lvl="1"/>
            <a:r>
              <a:rPr lang="en-US" dirty="0" err="1" smtClean="0">
                <a:solidFill>
                  <a:srgbClr val="0000FF"/>
                </a:solidFill>
                <a:latin typeface="Calibri"/>
              </a:rPr>
              <a:t>C</a:t>
            </a:r>
            <a:r>
              <a:rPr lang="en-US" baseline="-25000" dirty="0" err="1" smtClean="0">
                <a:solidFill>
                  <a:srgbClr val="0000FF"/>
                </a:solidFill>
                <a:latin typeface="Calibri"/>
              </a:rPr>
              <a:t>i</a:t>
            </a:r>
            <a:r>
              <a:rPr lang="en-US" dirty="0" smtClean="0">
                <a:solidFill>
                  <a:srgbClr val="0000FF"/>
                </a:solidFill>
              </a:rPr>
              <a:t> </a:t>
            </a:r>
            <a:r>
              <a:rPr lang="en-US" dirty="0">
                <a:solidFill>
                  <a:srgbClr val="0000FF"/>
                </a:solidFill>
              </a:rPr>
              <a:t>all concepts in C consistent with all i-1 previously seen </a:t>
            </a:r>
            <a:r>
              <a:rPr lang="en-US" dirty="0" smtClean="0">
                <a:solidFill>
                  <a:srgbClr val="0000FF"/>
                </a:solidFill>
              </a:rPr>
              <a:t>examples</a:t>
            </a:r>
          </a:p>
          <a:p>
            <a:pPr lvl="1"/>
            <a:r>
              <a:rPr lang="en-US" dirty="0" smtClean="0">
                <a:solidFill>
                  <a:srgbClr val="0000FF"/>
                </a:solidFill>
              </a:rPr>
              <a:t>Choose </a:t>
            </a:r>
            <a:r>
              <a:rPr lang="en-US" dirty="0">
                <a:solidFill>
                  <a:srgbClr val="0000FF"/>
                </a:solidFill>
              </a:rPr>
              <a:t>randomly </a:t>
            </a:r>
            <a:r>
              <a:rPr lang="en-US" dirty="0" smtClean="0">
                <a:solidFill>
                  <a:srgbClr val="0000FF"/>
                </a:solidFill>
              </a:rPr>
              <a:t>f </a:t>
            </a:r>
            <a:r>
              <a:rPr lang="en-US" dirty="0" smtClean="0">
                <a:solidFill>
                  <a:srgbClr val="0000FF"/>
                </a:solidFill>
                <a:latin typeface="cmsy10"/>
              </a:rPr>
              <a:t>2</a:t>
            </a:r>
            <a:r>
              <a:rPr lang="en-US" dirty="0" smtClean="0">
                <a:solidFill>
                  <a:srgbClr val="0000FF"/>
                </a:solidFill>
              </a:rPr>
              <a:t> </a:t>
            </a:r>
            <a:r>
              <a:rPr lang="en-US" dirty="0" err="1" smtClean="0">
                <a:solidFill>
                  <a:srgbClr val="0000FF"/>
                </a:solidFill>
                <a:latin typeface="Calibri"/>
              </a:rPr>
              <a:t>C</a:t>
            </a:r>
            <a:r>
              <a:rPr lang="en-US" baseline="-25000" dirty="0" err="1" smtClean="0">
                <a:solidFill>
                  <a:srgbClr val="0000FF"/>
                </a:solidFill>
                <a:latin typeface="Calibri"/>
              </a:rPr>
              <a:t>i</a:t>
            </a:r>
            <a:r>
              <a:rPr lang="en-US" dirty="0" smtClean="0">
                <a:solidFill>
                  <a:srgbClr val="0000FF"/>
                </a:solidFill>
              </a:rPr>
              <a:t> </a:t>
            </a:r>
            <a:r>
              <a:rPr lang="en-US" dirty="0">
                <a:solidFill>
                  <a:srgbClr val="0000FF"/>
                </a:solidFill>
              </a:rPr>
              <a:t>and use to predict the next </a:t>
            </a:r>
            <a:r>
              <a:rPr lang="en-US" dirty="0" smtClean="0">
                <a:solidFill>
                  <a:srgbClr val="0000FF"/>
                </a:solidFill>
              </a:rPr>
              <a:t>example</a:t>
            </a:r>
          </a:p>
          <a:p>
            <a:pPr lvl="1"/>
            <a:r>
              <a:rPr lang="en-US" dirty="0" smtClean="0">
                <a:solidFill>
                  <a:srgbClr val="0000FF"/>
                </a:solidFill>
              </a:rPr>
              <a:t>Clearly</a:t>
            </a:r>
            <a:r>
              <a:rPr lang="en-US" dirty="0">
                <a:solidFill>
                  <a:srgbClr val="0000FF"/>
                </a:solidFill>
              </a:rPr>
              <a:t>, </a:t>
            </a:r>
            <a:r>
              <a:rPr lang="en-US" dirty="0" smtClean="0">
                <a:solidFill>
                  <a:srgbClr val="0000FF"/>
                </a:solidFill>
                <a:latin typeface="Calibri"/>
              </a:rPr>
              <a:t>C</a:t>
            </a:r>
            <a:r>
              <a:rPr lang="en-US" baseline="-25000" dirty="0" smtClean="0">
                <a:solidFill>
                  <a:srgbClr val="0000FF"/>
                </a:solidFill>
                <a:latin typeface="Calibri"/>
              </a:rPr>
              <a:t>i+1</a:t>
            </a:r>
            <a:r>
              <a:rPr lang="en-US" dirty="0" smtClean="0">
                <a:solidFill>
                  <a:srgbClr val="0000FF"/>
                </a:solidFill>
              </a:rPr>
              <a:t>  </a:t>
            </a:r>
            <a:r>
              <a:rPr lang="en-US" dirty="0" smtClean="0">
                <a:solidFill>
                  <a:srgbClr val="0000FF"/>
                </a:solidFill>
                <a:latin typeface="cmsy10"/>
              </a:rPr>
              <a:t>µ</a:t>
            </a:r>
            <a:r>
              <a:rPr lang="en-US" dirty="0" smtClean="0">
                <a:solidFill>
                  <a:srgbClr val="0000FF"/>
                </a:solidFill>
              </a:rPr>
              <a:t> </a:t>
            </a:r>
            <a:r>
              <a:rPr lang="en-US" dirty="0" err="1" smtClean="0">
                <a:solidFill>
                  <a:srgbClr val="0000FF"/>
                </a:solidFill>
                <a:latin typeface="Calibri"/>
              </a:rPr>
              <a:t>C</a:t>
            </a:r>
            <a:r>
              <a:rPr lang="en-US" baseline="-25000" dirty="0" err="1" smtClean="0">
                <a:solidFill>
                  <a:srgbClr val="0000FF"/>
                </a:solidFill>
                <a:latin typeface="Calibri"/>
              </a:rPr>
              <a:t>i</a:t>
            </a:r>
            <a:r>
              <a:rPr lang="en-US" dirty="0" smtClean="0">
                <a:solidFill>
                  <a:srgbClr val="0000FF"/>
                </a:solidFill>
              </a:rPr>
              <a:t> </a:t>
            </a:r>
            <a:r>
              <a:rPr lang="en-US" dirty="0">
                <a:solidFill>
                  <a:srgbClr val="0000FF"/>
                </a:solidFill>
              </a:rPr>
              <a:t>and, if a mistake is made on the </a:t>
            </a:r>
            <a:r>
              <a:rPr lang="en-US" dirty="0" err="1">
                <a:solidFill>
                  <a:srgbClr val="0000FF"/>
                </a:solidFill>
              </a:rPr>
              <a:t>ith</a:t>
            </a:r>
            <a:r>
              <a:rPr lang="en-US" dirty="0">
                <a:solidFill>
                  <a:srgbClr val="0000FF"/>
                </a:solidFill>
              </a:rPr>
              <a:t> example, </a:t>
            </a:r>
            <a:r>
              <a:rPr lang="en-US" dirty="0" smtClean="0">
                <a:solidFill>
                  <a:srgbClr val="0000FF"/>
                </a:solidFill>
              </a:rPr>
              <a:t>then |</a:t>
            </a:r>
            <a:r>
              <a:rPr lang="en-US" dirty="0" smtClean="0">
                <a:solidFill>
                  <a:srgbClr val="0000FF"/>
                </a:solidFill>
                <a:latin typeface="Calibri"/>
              </a:rPr>
              <a:t>C</a:t>
            </a:r>
            <a:r>
              <a:rPr lang="en-US" baseline="-25000" dirty="0" smtClean="0">
                <a:solidFill>
                  <a:srgbClr val="0000FF"/>
                </a:solidFill>
                <a:latin typeface="Calibri"/>
              </a:rPr>
              <a:t>i+1</a:t>
            </a:r>
            <a:r>
              <a:rPr lang="en-US" dirty="0" smtClean="0">
                <a:solidFill>
                  <a:srgbClr val="0000FF"/>
                </a:solidFill>
              </a:rPr>
              <a:t>| </a:t>
            </a:r>
            <a:r>
              <a:rPr lang="en-US" dirty="0">
                <a:solidFill>
                  <a:srgbClr val="0000FF"/>
                </a:solidFill>
              </a:rPr>
              <a:t>&lt; |</a:t>
            </a:r>
            <a:r>
              <a:rPr lang="en-US" dirty="0" err="1" smtClean="0">
                <a:solidFill>
                  <a:srgbClr val="0000FF"/>
                </a:solidFill>
                <a:latin typeface="Calibri"/>
              </a:rPr>
              <a:t>C</a:t>
            </a:r>
            <a:r>
              <a:rPr lang="en-US" baseline="-25000" dirty="0" err="1" smtClean="0">
                <a:solidFill>
                  <a:srgbClr val="0000FF"/>
                </a:solidFill>
                <a:latin typeface="Calibri"/>
              </a:rPr>
              <a:t>i</a:t>
            </a:r>
            <a:r>
              <a:rPr lang="en-US" dirty="0" smtClean="0">
                <a:solidFill>
                  <a:srgbClr val="0000FF"/>
                </a:solidFill>
              </a:rPr>
              <a:t>|       </a:t>
            </a:r>
            <a:r>
              <a:rPr lang="en-US" dirty="0">
                <a:solidFill>
                  <a:srgbClr val="0000FF"/>
                </a:solidFill>
              </a:rPr>
              <a:t>so progress is made.</a:t>
            </a:r>
          </a:p>
          <a:p>
            <a:r>
              <a:rPr lang="en-US" dirty="0"/>
              <a:t> The CON algorithm makes at most |C|-1 mistakes</a:t>
            </a:r>
          </a:p>
          <a:p>
            <a:r>
              <a:rPr lang="en-US" dirty="0"/>
              <a:t> Can we do better ?</a:t>
            </a:r>
          </a:p>
          <a:p>
            <a:endParaRPr lang="en-US" dirty="0"/>
          </a:p>
          <a:p>
            <a:pPr marL="0" indent="0">
              <a:buNone/>
            </a:pPr>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27</a:t>
            </a:fld>
            <a:endParaRPr lang="en-US" dirty="0"/>
          </a:p>
        </p:txBody>
      </p:sp>
      <p:sp>
        <p:nvSpPr>
          <p:cNvPr id="6" name="Rectangle 5"/>
          <p:cNvSpPr/>
          <p:nvPr/>
        </p:nvSpPr>
        <p:spPr>
          <a:xfrm>
            <a:off x="5334000" y="4905593"/>
            <a:ext cx="3581400" cy="1815882"/>
          </a:xfrm>
          <a:prstGeom prst="rect">
            <a:avLst/>
          </a:prstGeom>
          <a:solidFill>
            <a:srgbClr val="FFFFCC"/>
          </a:solidFill>
          <a:ln>
            <a:solidFill>
              <a:srgbClr val="FC0128"/>
            </a:solidFill>
          </a:ln>
        </p:spPr>
        <p:txBody>
          <a:bodyPr wrap="square">
            <a:spAutoFit/>
          </a:bodyPr>
          <a:lstStyle/>
          <a:p>
            <a:r>
              <a:rPr lang="en-US" sz="1600" dirty="0" smtClean="0">
                <a:latin typeface="+mn-lt"/>
              </a:rPr>
              <a:t>The goal of the following discussion is to think about hypothesis spaces, and some “optimal” algorithms, as a way to understand what might be possible. </a:t>
            </a:r>
          </a:p>
          <a:p>
            <a:r>
              <a:rPr lang="en-US" sz="1600" dirty="0" smtClean="0">
                <a:solidFill>
                  <a:srgbClr val="245795"/>
                </a:solidFill>
                <a:latin typeface="+mn-lt"/>
              </a:rPr>
              <a:t>For this reason, here we think about the class of possible target functions and the class of hypothesis as the same. </a:t>
            </a:r>
            <a:endParaRPr lang="en-US" sz="1600" dirty="0">
              <a:solidFill>
                <a:srgbClr val="245795"/>
              </a:solidFill>
              <a:latin typeface="+mn-lt"/>
            </a:endParaRPr>
          </a:p>
        </p:txBody>
      </p:sp>
    </p:spTree>
    <p:extLst>
      <p:ext uri="{BB962C8B-B14F-4D97-AF65-F5344CB8AC3E}">
        <p14:creationId xmlns:p14="http://schemas.microsoft.com/office/powerpoint/2010/main" val="206680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Halving Algorithm</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85800" y="914400"/>
                <a:ext cx="8153400" cy="4983163"/>
              </a:xfrm>
            </p:spPr>
            <p:txBody>
              <a:bodyPr/>
              <a:lstStyle/>
              <a:p>
                <a:r>
                  <a:rPr lang="en-US" dirty="0" smtClean="0"/>
                  <a:t>Let </a:t>
                </a:r>
                <a:r>
                  <a:rPr lang="en-US" dirty="0"/>
                  <a:t>C be a concept class. Learn f </a:t>
                </a:r>
                <a:r>
                  <a:rPr lang="en-US" dirty="0">
                    <a:latin typeface="cmsy10"/>
                  </a:rPr>
                  <a:t>2</a:t>
                </a:r>
                <a:r>
                  <a:rPr lang="en-US" dirty="0"/>
                  <a:t> C</a:t>
                </a:r>
              </a:p>
              <a:p>
                <a:r>
                  <a:rPr lang="en-US" dirty="0" smtClean="0"/>
                  <a:t>Algorithm:</a:t>
                </a:r>
                <a:endParaRPr lang="en-US" dirty="0"/>
              </a:p>
              <a:p>
                <a:r>
                  <a:rPr lang="en-US" dirty="0"/>
                  <a:t> In the </a:t>
                </a:r>
                <a:r>
                  <a:rPr lang="en-US" dirty="0" err="1"/>
                  <a:t>ith</a:t>
                </a:r>
                <a:r>
                  <a:rPr lang="en-US" dirty="0"/>
                  <a:t> stage of the </a:t>
                </a:r>
                <a:r>
                  <a:rPr lang="en-US" dirty="0" smtClean="0"/>
                  <a:t>algorithm:</a:t>
                </a:r>
              </a:p>
              <a:p>
                <a:pPr lvl="1"/>
                <a:r>
                  <a:rPr lang="en-US" dirty="0" smtClean="0">
                    <a:solidFill>
                      <a:srgbClr val="0000FF"/>
                    </a:solidFill>
                  </a:rPr>
                  <a:t>C</a:t>
                </a:r>
                <a:r>
                  <a:rPr lang="en-US" baseline="-25000" dirty="0" smtClean="0">
                    <a:solidFill>
                      <a:srgbClr val="0000FF"/>
                    </a:solidFill>
                  </a:rPr>
                  <a:t>i</a:t>
                </a:r>
                <a:r>
                  <a:rPr lang="en-US" dirty="0" smtClean="0">
                    <a:solidFill>
                      <a:srgbClr val="0000FF"/>
                    </a:solidFill>
                  </a:rPr>
                  <a:t>  all </a:t>
                </a:r>
                <a:r>
                  <a:rPr lang="en-US" dirty="0">
                    <a:solidFill>
                      <a:srgbClr val="0000FF"/>
                    </a:solidFill>
                  </a:rPr>
                  <a:t>concepts in C </a:t>
                </a:r>
                <a:r>
                  <a:rPr lang="en-US" dirty="0" smtClean="0">
                    <a:solidFill>
                      <a:srgbClr val="0000FF"/>
                    </a:solidFill>
                  </a:rPr>
                  <a:t>consistent </a:t>
                </a:r>
                <a:r>
                  <a:rPr lang="en-US" dirty="0">
                    <a:solidFill>
                      <a:srgbClr val="0000FF"/>
                    </a:solidFill>
                  </a:rPr>
                  <a:t>with all i-1 previously seen </a:t>
                </a:r>
                <a:r>
                  <a:rPr lang="en-US" dirty="0" smtClean="0">
                    <a:solidFill>
                      <a:srgbClr val="0000FF"/>
                    </a:solidFill>
                  </a:rPr>
                  <a:t>examples</a:t>
                </a:r>
                <a:endParaRPr lang="en-US" dirty="0">
                  <a:solidFill>
                    <a:srgbClr val="0000FF"/>
                  </a:solidFill>
                </a:endParaRPr>
              </a:p>
              <a:p>
                <a:r>
                  <a:rPr lang="en-US" dirty="0"/>
                  <a:t> Given an example </a:t>
                </a:r>
                <a:r>
                  <a:rPr lang="en-US" dirty="0" smtClean="0">
                    <a:solidFill>
                      <a:srgbClr val="0000FF"/>
                    </a:solidFill>
                  </a:rPr>
                  <a:t>e</a:t>
                </a:r>
                <a:r>
                  <a:rPr lang="en-US" baseline="-25000" dirty="0" smtClean="0">
                    <a:solidFill>
                      <a:srgbClr val="0000FF"/>
                    </a:solidFill>
                  </a:rPr>
                  <a:t>t</a:t>
                </a:r>
                <a:r>
                  <a:rPr lang="en-US" dirty="0" smtClean="0">
                    <a:solidFill>
                      <a:srgbClr val="0000FF"/>
                    </a:solidFill>
                  </a:rPr>
                  <a:t> </a:t>
                </a:r>
                <a:r>
                  <a:rPr lang="en-US" dirty="0" smtClean="0"/>
                  <a:t> consider </a:t>
                </a:r>
                <a:r>
                  <a:rPr lang="en-US" dirty="0"/>
                  <a:t>the value </a:t>
                </a:r>
                <a:r>
                  <a:rPr lang="en-US" dirty="0" smtClean="0">
                    <a:solidFill>
                      <a:srgbClr val="0000FF"/>
                    </a:solidFill>
                  </a:rPr>
                  <a:t>f</a:t>
                </a:r>
                <a:r>
                  <a:rPr lang="en-US" baseline="-25000" dirty="0" smtClean="0">
                    <a:solidFill>
                      <a:srgbClr val="0000FF"/>
                    </a:solidFill>
                  </a:rPr>
                  <a:t>j</a:t>
                </a:r>
                <a:r>
                  <a:rPr lang="en-US" dirty="0" smtClean="0">
                    <a:solidFill>
                      <a:srgbClr val="0000FF"/>
                    </a:solidFill>
                  </a:rPr>
                  <a:t> (e</a:t>
                </a:r>
                <a:r>
                  <a:rPr lang="en-US" baseline="-25000" dirty="0" smtClean="0">
                    <a:solidFill>
                      <a:srgbClr val="0000FF"/>
                    </a:solidFill>
                  </a:rPr>
                  <a:t>t</a:t>
                </a:r>
                <a:r>
                  <a:rPr lang="en-US" dirty="0" smtClean="0">
                    <a:solidFill>
                      <a:srgbClr val="0000FF"/>
                    </a:solidFill>
                  </a:rPr>
                  <a:t>) </a:t>
                </a:r>
                <a:r>
                  <a:rPr lang="en-US" dirty="0" smtClean="0"/>
                  <a:t>for </a:t>
                </a:r>
                <a:r>
                  <a:rPr lang="en-US" dirty="0"/>
                  <a:t>all </a:t>
                </a:r>
                <a:r>
                  <a:rPr lang="en-US" dirty="0">
                    <a:solidFill>
                      <a:srgbClr val="0000FF"/>
                    </a:solidFill>
                  </a:rPr>
                  <a:t>f</a:t>
                </a:r>
                <a:r>
                  <a:rPr lang="en-US" baseline="-25000" dirty="0">
                    <a:solidFill>
                      <a:srgbClr val="0000FF"/>
                    </a:solidFill>
                  </a:rPr>
                  <a:t>j</a:t>
                </a:r>
                <a:r>
                  <a:rPr lang="en-US" dirty="0">
                    <a:solidFill>
                      <a:srgbClr val="0000FF"/>
                    </a:solidFill>
                  </a:rPr>
                  <a:t> </a:t>
                </a:r>
                <a:r>
                  <a:rPr lang="en-US" dirty="0">
                    <a:solidFill>
                      <a:srgbClr val="0000FF"/>
                    </a:solidFill>
                    <a:latin typeface="cmsy10"/>
                  </a:rPr>
                  <a:t>2 </a:t>
                </a:r>
                <a:r>
                  <a:rPr lang="en-US" dirty="0" smtClean="0">
                    <a:solidFill>
                      <a:srgbClr val="0000FF"/>
                    </a:solidFill>
                  </a:rPr>
                  <a:t>C</a:t>
                </a:r>
                <a:r>
                  <a:rPr lang="en-US" baseline="-25000" dirty="0" smtClean="0">
                    <a:solidFill>
                      <a:srgbClr val="0000FF"/>
                    </a:solidFill>
                  </a:rPr>
                  <a:t>i</a:t>
                </a:r>
                <a:r>
                  <a:rPr lang="en-US" dirty="0" smtClean="0">
                    <a:solidFill>
                      <a:srgbClr val="0000FF"/>
                    </a:solidFill>
                  </a:rPr>
                  <a:t>     </a:t>
                </a:r>
                <a:r>
                  <a:rPr lang="en-US" dirty="0"/>
                  <a:t>and predict  by majority</a:t>
                </a:r>
                <a:r>
                  <a:rPr lang="en-US" dirty="0" smtClean="0"/>
                  <a:t>.</a:t>
                </a:r>
              </a:p>
              <a:p>
                <a:r>
                  <a:rPr lang="en-US" dirty="0" smtClean="0"/>
                  <a:t>Predict 1 </a:t>
                </a:r>
                <a:r>
                  <a:rPr lang="en-US" dirty="0" err="1" smtClean="0"/>
                  <a:t>iff</a:t>
                </a:r>
                <a:r>
                  <a:rPr lang="en-US" dirty="0" smtClean="0"/>
                  <a:t> </a:t>
                </a:r>
                <a:endParaRPr lang="en-US" b="0" i="1" dirty="0" smtClean="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                     </m:t>
                    </m:r>
                    <m:r>
                      <a:rPr lang="en-US" b="0" i="1" smtClean="0">
                        <a:solidFill>
                          <a:srgbClr val="0000FF"/>
                        </a:solidFill>
                        <a:latin typeface="Cambria Math" panose="02040503050406030204" pitchFamily="18" charset="0"/>
                      </a:rPr>
                      <m:t>|{</m:t>
                    </m:r>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𝑓</m:t>
                        </m:r>
                      </m:e>
                      <m:sub>
                        <m:r>
                          <a:rPr lang="en-US" b="0" i="1" smtClean="0">
                            <a:solidFill>
                              <a:srgbClr val="0000FF"/>
                            </a:solidFill>
                            <a:latin typeface="Cambria Math" panose="02040503050406030204" pitchFamily="18" charset="0"/>
                          </a:rPr>
                          <m:t>𝑗</m:t>
                        </m:r>
                      </m:sub>
                    </m:sSub>
                  </m:oMath>
                </a14:m>
                <a:r>
                  <a:rPr lang="en-US" dirty="0" smtClean="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r>
                      <a:rPr lang="en-US" b="0" i="1" dirty="0" smtClean="0">
                        <a:solidFill>
                          <a:srgbClr val="0000FF"/>
                        </a:solidFill>
                        <a:latin typeface="Cambria Math" panose="02040503050406030204" pitchFamily="18" charset="0"/>
                        <a:ea typeface="Cambria Math" panose="02040503050406030204" pitchFamily="18" charset="0"/>
                      </a:rPr>
                      <m:t> </m:t>
                    </m:r>
                    <m:sSub>
                      <m:sSubPr>
                        <m:ctrlPr>
                          <a:rPr lang="en-US" b="0" i="1" dirty="0" smtClean="0">
                            <a:solidFill>
                              <a:srgbClr val="0000FF"/>
                            </a:solidFill>
                            <a:latin typeface="Cambria Math" panose="02040503050406030204" pitchFamily="18" charset="0"/>
                            <a:ea typeface="Cambria Math" panose="02040503050406030204" pitchFamily="18" charset="0"/>
                          </a:rPr>
                        </m:ctrlPr>
                      </m:sSubPr>
                      <m:e>
                        <m:r>
                          <a:rPr lang="en-US" b="0" i="1" dirty="0" smtClean="0">
                            <a:solidFill>
                              <a:srgbClr val="0000FF"/>
                            </a:solidFill>
                            <a:latin typeface="Cambria Math" panose="02040503050406030204" pitchFamily="18" charset="0"/>
                            <a:ea typeface="Cambria Math" panose="02040503050406030204" pitchFamily="18" charset="0"/>
                          </a:rPr>
                          <m:t>𝐶</m:t>
                        </m:r>
                      </m:e>
                      <m:sub>
                        <m:r>
                          <a:rPr lang="en-US" b="0" i="1" dirty="0" smtClean="0">
                            <a:solidFill>
                              <a:srgbClr val="0000FF"/>
                            </a:solidFill>
                            <a:latin typeface="Cambria Math" panose="02040503050406030204" pitchFamily="18" charset="0"/>
                            <a:ea typeface="Cambria Math" panose="02040503050406030204" pitchFamily="18" charset="0"/>
                          </a:rPr>
                          <m:t>𝑖</m:t>
                        </m:r>
                      </m:sub>
                    </m:sSub>
                  </m:oMath>
                </a14:m>
                <a:r>
                  <a:rPr lang="en-US" dirty="0" smtClean="0">
                    <a:solidFill>
                      <a:srgbClr val="0000FF"/>
                    </a:solidFill>
                  </a:rPr>
                  <a:t>; </a:t>
                </a:r>
                <a14:m>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𝑓</m:t>
                        </m:r>
                      </m:e>
                      <m:sub>
                        <m:r>
                          <a:rPr lang="en-US" i="1">
                            <a:solidFill>
                              <a:srgbClr val="0000FF"/>
                            </a:solidFill>
                            <a:latin typeface="Cambria Math" panose="02040503050406030204" pitchFamily="18" charset="0"/>
                          </a:rPr>
                          <m:t>𝑗</m:t>
                        </m:r>
                      </m:sub>
                    </m:sSub>
                  </m:oMath>
                </a14:m>
                <a:r>
                  <a:rPr lang="en-US" dirty="0">
                    <a:solidFill>
                      <a:srgbClr val="0000FF"/>
                    </a:solidFill>
                  </a:rPr>
                  <a:t> </a:t>
                </a:r>
                <a:r>
                  <a:rPr lang="en-US" dirty="0" smtClean="0">
                    <a:solidFill>
                      <a:srgbClr val="0000FF"/>
                    </a:solidFill>
                  </a:rPr>
                  <a:t>(</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b="0" i="1" dirty="0" smtClean="0">
                            <a:solidFill>
                              <a:srgbClr val="0000FF"/>
                            </a:solidFill>
                            <a:latin typeface="Cambria Math" panose="02040503050406030204" pitchFamily="18" charset="0"/>
                            <a:ea typeface="Cambria Math" panose="02040503050406030204" pitchFamily="18" charset="0"/>
                          </a:rPr>
                          <m:t>𝑒</m:t>
                        </m:r>
                      </m:e>
                      <m:sub>
                        <m:r>
                          <a:rPr lang="en-US" i="1" dirty="0">
                            <a:solidFill>
                              <a:srgbClr val="0000FF"/>
                            </a:solidFill>
                            <a:latin typeface="Cambria Math" panose="02040503050406030204" pitchFamily="18" charset="0"/>
                            <a:ea typeface="Cambria Math" panose="02040503050406030204" pitchFamily="18" charset="0"/>
                          </a:rPr>
                          <m:t>𝑖</m:t>
                        </m:r>
                      </m:sub>
                    </m:sSub>
                    <m:r>
                      <a:rPr lang="en-US" b="0" i="1" dirty="0" smtClean="0">
                        <a:solidFill>
                          <a:srgbClr val="0000FF"/>
                        </a:solidFill>
                        <a:latin typeface="Cambria Math" panose="02040503050406030204" pitchFamily="18" charset="0"/>
                        <a:ea typeface="Cambria Math" panose="02040503050406030204" pitchFamily="18" charset="0"/>
                      </a:rPr>
                      <m:t>)=0}|&lt;</m:t>
                    </m:r>
                  </m:oMath>
                </a14:m>
                <a:r>
                  <a:rPr lang="en-US" dirty="0">
                    <a:solidFill>
                      <a:srgbClr val="0000FF"/>
                    </a:solidFill>
                  </a:rPr>
                  <a:t> </a:t>
                </a:r>
                <a14:m>
                  <m:oMath xmlns:m="http://schemas.openxmlformats.org/officeDocument/2006/math">
                    <m:r>
                      <a:rPr lang="en-US" i="1">
                        <a:solidFill>
                          <a:srgbClr val="0000FF"/>
                        </a:solidFill>
                        <a:latin typeface="Cambria Math" panose="02040503050406030204" pitchFamily="18" charset="0"/>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𝑓</m:t>
                        </m:r>
                      </m:e>
                      <m:sub>
                        <m:r>
                          <a:rPr lang="en-US" i="1">
                            <a:solidFill>
                              <a:srgbClr val="0000FF"/>
                            </a:solidFill>
                            <a:latin typeface="Cambria Math" panose="02040503050406030204" pitchFamily="18" charset="0"/>
                          </a:rPr>
                          <m:t>𝑗</m:t>
                        </m:r>
                      </m:sub>
                    </m:sSub>
                  </m:oMath>
                </a14:m>
                <a:r>
                  <a:rPr lang="en-US" dirty="0">
                    <a:solidFill>
                      <a:srgbClr val="0000FF"/>
                    </a:solidFill>
                  </a:rPr>
                  <a:t> </a:t>
                </a:r>
                <a14:m>
                  <m:oMath xmlns:m="http://schemas.openxmlformats.org/officeDocument/2006/math">
                    <m:r>
                      <a:rPr lang="en-US" i="1" dirty="0">
                        <a:solidFill>
                          <a:srgbClr val="0000FF"/>
                        </a:solidFill>
                        <a:latin typeface="Cambria Math" panose="02040503050406030204" pitchFamily="18" charset="0"/>
                        <a:ea typeface="Cambria Math" panose="02040503050406030204" pitchFamily="18" charset="0"/>
                      </a:rPr>
                      <m:t>∈ </m:t>
                    </m:r>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i="1" dirty="0">
                            <a:solidFill>
                              <a:srgbClr val="0000FF"/>
                            </a:solidFill>
                            <a:latin typeface="Cambria Math" panose="02040503050406030204" pitchFamily="18" charset="0"/>
                            <a:ea typeface="Cambria Math" panose="02040503050406030204" pitchFamily="18" charset="0"/>
                          </a:rPr>
                          <m:t>𝑖</m:t>
                        </m:r>
                      </m:sub>
                    </m:sSub>
                  </m:oMath>
                </a14:m>
                <a:r>
                  <a:rPr lang="en-US" dirty="0">
                    <a:solidFill>
                      <a:srgbClr val="0000FF"/>
                    </a:solidFill>
                  </a:rPr>
                  <a:t>; </a:t>
                </a:r>
                <a14:m>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𝑓</m:t>
                        </m:r>
                      </m:e>
                      <m:sub>
                        <m:r>
                          <a:rPr lang="en-US" i="1">
                            <a:solidFill>
                              <a:srgbClr val="0000FF"/>
                            </a:solidFill>
                            <a:latin typeface="Cambria Math" panose="02040503050406030204" pitchFamily="18" charset="0"/>
                          </a:rPr>
                          <m:t>𝑗</m:t>
                        </m:r>
                      </m:sub>
                    </m:sSub>
                  </m:oMath>
                </a14:m>
                <a:r>
                  <a:rPr lang="en-US" dirty="0">
                    <a:solidFill>
                      <a:srgbClr val="0000FF"/>
                    </a:solidFill>
                  </a:rPr>
                  <a:t> (</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𝑒</m:t>
                        </m:r>
                      </m:e>
                      <m:sub>
                        <m:r>
                          <a:rPr lang="en-US" i="1" dirty="0">
                            <a:solidFill>
                              <a:srgbClr val="0000FF"/>
                            </a:solidFill>
                            <a:latin typeface="Cambria Math" panose="02040503050406030204" pitchFamily="18" charset="0"/>
                            <a:ea typeface="Cambria Math" panose="02040503050406030204" pitchFamily="18" charset="0"/>
                          </a:rPr>
                          <m:t>𝑖</m:t>
                        </m:r>
                      </m:sub>
                    </m:sSub>
                    <m:r>
                      <a:rPr lang="en-US" i="1" dirty="0">
                        <a:solidFill>
                          <a:srgbClr val="0000FF"/>
                        </a:solidFill>
                        <a:latin typeface="Cambria Math" panose="02040503050406030204" pitchFamily="18" charset="0"/>
                        <a:ea typeface="Cambria Math" panose="02040503050406030204" pitchFamily="18" charset="0"/>
                      </a:rPr>
                      <m:t>)=</m:t>
                    </m:r>
                    <m:r>
                      <a:rPr lang="en-US" b="0" i="1" dirty="0" smtClean="0">
                        <a:solidFill>
                          <a:srgbClr val="0000FF"/>
                        </a:solidFill>
                        <a:latin typeface="Cambria Math" panose="02040503050406030204" pitchFamily="18" charset="0"/>
                        <a:ea typeface="Cambria Math" panose="02040503050406030204" pitchFamily="18" charset="0"/>
                      </a:rPr>
                      <m:t>1</m:t>
                    </m:r>
                    <m:r>
                      <a:rPr lang="en-US" i="1" dirty="0">
                        <a:solidFill>
                          <a:srgbClr val="0000FF"/>
                        </a:solidFill>
                        <a:latin typeface="Cambria Math" panose="02040503050406030204" pitchFamily="18" charset="0"/>
                        <a:ea typeface="Cambria Math" panose="02040503050406030204" pitchFamily="18" charset="0"/>
                      </a:rPr>
                      <m:t>}|</m:t>
                    </m:r>
                  </m:oMath>
                </a14:m>
                <a:endParaRPr lang="en-US" dirty="0" smtClean="0">
                  <a:solidFill>
                    <a:srgbClr val="0000FF"/>
                  </a:solidFill>
                </a:endParaRPr>
              </a:p>
              <a:p>
                <a:r>
                  <a:rPr lang="en-US" dirty="0"/>
                  <a:t>Clearly    </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b="0" i="1" dirty="0" smtClean="0">
                            <a:solidFill>
                              <a:srgbClr val="0000FF"/>
                            </a:solidFill>
                            <a:latin typeface="Cambria Math" panose="02040503050406030204" pitchFamily="18" charset="0"/>
                            <a:ea typeface="Cambria Math" panose="02040503050406030204" pitchFamily="18" charset="0"/>
                          </a:rPr>
                          <m:t>𝑖</m:t>
                        </m:r>
                        <m:r>
                          <a:rPr lang="en-US" b="0" i="1" dirty="0" smtClean="0">
                            <a:solidFill>
                              <a:srgbClr val="0000FF"/>
                            </a:solidFill>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r>
                      <a:rPr lang="en-US" i="1" dirty="0" smtClean="0">
                        <a:solidFill>
                          <a:srgbClr val="0000FF"/>
                        </a:solidFill>
                        <a:latin typeface="Cambria Math" panose="02040503050406030204" pitchFamily="18" charset="0"/>
                      </a:rPr>
                      <m:t>⊆</m:t>
                    </m:r>
                  </m:oMath>
                </a14:m>
                <a:r>
                  <a:rPr lang="en-US" dirty="0" smtClean="0"/>
                  <a:t> </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i="1" dirty="0">
                            <a:solidFill>
                              <a:srgbClr val="0000FF"/>
                            </a:solidFill>
                            <a:latin typeface="Cambria Math" panose="02040503050406030204" pitchFamily="18" charset="0"/>
                            <a:ea typeface="Cambria Math" panose="02040503050406030204" pitchFamily="18" charset="0"/>
                          </a:rPr>
                          <m:t>𝑖</m:t>
                        </m:r>
                      </m:sub>
                    </m:sSub>
                  </m:oMath>
                </a14:m>
                <a:r>
                  <a:rPr lang="en-US" dirty="0" smtClean="0"/>
                  <a:t>     </a:t>
                </a:r>
                <a:r>
                  <a:rPr lang="en-US" dirty="0"/>
                  <a:t>and if a mistake is made in the </a:t>
                </a:r>
                <a:r>
                  <a:rPr lang="en-US" dirty="0" err="1"/>
                  <a:t>ith</a:t>
                </a:r>
                <a:r>
                  <a:rPr lang="en-US" dirty="0"/>
                  <a:t> example, </a:t>
                </a:r>
                <a:r>
                  <a:rPr lang="en-US" dirty="0" smtClean="0"/>
                  <a:t>then </a:t>
                </a:r>
                <a14:m>
                  <m:oMath xmlns:m="http://schemas.openxmlformats.org/officeDocument/2006/math">
                    <m:d>
                      <m:dPr>
                        <m:begChr m:val="|"/>
                        <m:endChr m:val="|"/>
                        <m:ctrlPr>
                          <a:rPr lang="en-US" b="0" i="1" dirty="0" smtClean="0">
                            <a:solidFill>
                              <a:srgbClr val="0000FF"/>
                            </a:solidFill>
                            <a:latin typeface="Cambria Math" panose="02040503050406030204" pitchFamily="18" charset="0"/>
                            <a:ea typeface="Cambria Math" panose="02040503050406030204" pitchFamily="18" charset="0"/>
                          </a:rPr>
                        </m:ctrlPr>
                      </m:dPr>
                      <m:e>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i="1" dirty="0">
                                <a:solidFill>
                                  <a:srgbClr val="0000FF"/>
                                </a:solidFill>
                                <a:latin typeface="Cambria Math" panose="02040503050406030204" pitchFamily="18" charset="0"/>
                                <a:ea typeface="Cambria Math" panose="02040503050406030204" pitchFamily="18" charset="0"/>
                              </a:rPr>
                              <m:t>𝑖</m:t>
                            </m:r>
                            <m:r>
                              <a:rPr lang="en-US" i="1" dirty="0">
                                <a:solidFill>
                                  <a:srgbClr val="0000FF"/>
                                </a:solidFill>
                                <a:latin typeface="Cambria Math" panose="02040503050406030204" pitchFamily="18" charset="0"/>
                                <a:ea typeface="Cambria Math" panose="02040503050406030204" pitchFamily="18" charset="0"/>
                              </a:rPr>
                              <m:t>+1</m:t>
                            </m:r>
                          </m:sub>
                        </m:sSub>
                      </m:e>
                    </m:d>
                    <m:r>
                      <a:rPr lang="en-US" b="0" i="1" dirty="0" smtClean="0">
                        <a:solidFill>
                          <a:srgbClr val="0000FF"/>
                        </a:solidFill>
                        <a:latin typeface="Cambria Math" panose="02040503050406030204" pitchFamily="18" charset="0"/>
                        <a:ea typeface="Cambria Math" panose="02040503050406030204" pitchFamily="18" charset="0"/>
                      </a:rPr>
                      <m:t>&lt;</m:t>
                    </m:r>
                  </m:oMath>
                </a14:m>
                <a:r>
                  <a:rPr lang="en-US" dirty="0">
                    <a:solidFill>
                      <a:srgbClr val="0000FF"/>
                    </a:solidFill>
                  </a:rPr>
                  <a:t> </a:t>
                </a:r>
                <a:r>
                  <a:rPr lang="en-US" dirty="0" smtClean="0">
                    <a:solidFill>
                      <a:srgbClr val="0000FF"/>
                    </a:solidFill>
                  </a:rPr>
                  <a:t>1/2 |</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i="1" dirty="0">
                            <a:solidFill>
                              <a:srgbClr val="0000FF"/>
                            </a:solidFill>
                            <a:latin typeface="Cambria Math" panose="02040503050406030204" pitchFamily="18" charset="0"/>
                            <a:ea typeface="Cambria Math" panose="02040503050406030204" pitchFamily="18" charset="0"/>
                          </a:rPr>
                          <m:t>𝑖</m:t>
                        </m:r>
                      </m:sub>
                    </m:sSub>
                    <m:r>
                      <a:rPr lang="en-US" b="0" i="1" dirty="0" smtClean="0">
                        <a:solidFill>
                          <a:srgbClr val="0000FF"/>
                        </a:solidFill>
                        <a:latin typeface="Cambria Math" panose="02040503050406030204" pitchFamily="18" charset="0"/>
                        <a:ea typeface="Cambria Math" panose="02040503050406030204" pitchFamily="18" charset="0"/>
                      </a:rPr>
                      <m:t>|</m:t>
                    </m:r>
                  </m:oMath>
                </a14:m>
                <a:endParaRPr lang="en-US" dirty="0">
                  <a:solidFill>
                    <a:srgbClr val="0000FF"/>
                  </a:solidFill>
                </a:endParaRPr>
              </a:p>
              <a:p>
                <a:r>
                  <a:rPr lang="en-US" dirty="0"/>
                  <a:t>The Halving algorithm makes at most </a:t>
                </a:r>
                <a:r>
                  <a:rPr lang="en-US" dirty="0">
                    <a:solidFill>
                      <a:srgbClr val="0000FF"/>
                    </a:solidFill>
                  </a:rPr>
                  <a:t>log(|C|) </a:t>
                </a:r>
                <a:r>
                  <a:rPr lang="en-US" dirty="0" smtClean="0"/>
                  <a:t>mistakes</a:t>
                </a:r>
              </a:p>
              <a:p>
                <a:pPr lvl="1"/>
                <a:r>
                  <a:rPr lang="en-US" dirty="0" smtClean="0"/>
                  <a:t>Of course, this is a theoretical algorithm; can this ne achieved with an efficient algorithm?</a:t>
                </a:r>
                <a:endParaRPr lang="en-US" dirty="0"/>
              </a:p>
              <a:p>
                <a:pPr marL="0" indent="0">
                  <a:buNone/>
                </a:pPr>
                <a:endParaRPr lang="en-US" dirty="0">
                  <a:solidFill>
                    <a:srgbClr val="0000FF"/>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85800" y="914400"/>
                <a:ext cx="8153400" cy="4983163"/>
              </a:xfrm>
              <a:blipFill>
                <a:blip r:embed="rId3"/>
                <a:stretch>
                  <a:fillRect l="-1047" t="-1102" r="-748" b="-9302"/>
                </a:stretch>
              </a:blipFill>
            </p:spPr>
            <p:txBody>
              <a:bodyPr/>
              <a:lstStyle/>
              <a:p>
                <a:r>
                  <a:rPr lang="en-US">
                    <a:noFill/>
                  </a:rPr>
                  <a:t> </a:t>
                </a:r>
              </a:p>
            </p:txBody>
          </p:sp>
        </mc:Fallback>
      </mc:AlternateContent>
      <p:sp>
        <p:nvSpPr>
          <p:cNvPr id="2" name="Slide Number Placeholder 1"/>
          <p:cNvSpPr>
            <a:spLocks noGrp="1"/>
          </p:cNvSpPr>
          <p:nvPr>
            <p:ph type="sldNum" sz="quarter" idx="4"/>
          </p:nvPr>
        </p:nvSpPr>
        <p:spPr/>
        <p:txBody>
          <a:bodyPr/>
          <a:lstStyle/>
          <a:p>
            <a:fld id="{0C921938-476A-4922-BE24-3B8F6A2854D9}" type="slidenum">
              <a:rPr lang="en-US" smtClean="0"/>
              <a:pPr/>
              <a:t>28</a:t>
            </a:fld>
            <a:endParaRPr lang="en-US" dirty="0"/>
          </a:p>
        </p:txBody>
      </p:sp>
    </p:spTree>
    <p:extLst>
      <p:ext uri="{BB962C8B-B14F-4D97-AF65-F5344CB8AC3E}">
        <p14:creationId xmlns:p14="http://schemas.microsoft.com/office/powerpoint/2010/main" val="276558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Conjunctions</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t> There is a hidden conjunctions </a:t>
                </a:r>
                <a:r>
                  <a:rPr lang="en-US" dirty="0"/>
                  <a:t>the learner is to </a:t>
                </a:r>
                <a:r>
                  <a:rPr lang="en-US" dirty="0" smtClean="0"/>
                  <a:t>learn</a:t>
                </a:r>
              </a:p>
              <a:p>
                <a:pPr marL="0" indent="0">
                  <a:buNone/>
                </a:pPr>
                <a:r>
                  <a:rPr lang="en-US" dirty="0" smtClean="0">
                    <a:solidFill>
                      <a:srgbClr val="0000FF"/>
                    </a:solidFill>
                  </a:rPr>
                  <a:t>	 </a:t>
                </a:r>
                <a:r>
                  <a:rPr lang="en-US" dirty="0">
                    <a:solidFill>
                      <a:srgbClr val="0000FF"/>
                    </a:solidFill>
                  </a:rPr>
                  <a:t>f(x</a:t>
                </a:r>
                <a:r>
                  <a:rPr lang="en-US" baseline="-25000" dirty="0">
                    <a:solidFill>
                      <a:srgbClr val="0000FF"/>
                    </a:solidFill>
                  </a:rPr>
                  <a:t>1</a:t>
                </a:r>
                <a:r>
                  <a:rPr lang="en-US" dirty="0">
                    <a:solidFill>
                      <a:srgbClr val="0000FF"/>
                    </a:solidFill>
                  </a:rPr>
                  <a:t>, x</a:t>
                </a:r>
                <a:r>
                  <a:rPr lang="en-US" baseline="-25000" dirty="0">
                    <a:solidFill>
                      <a:srgbClr val="0000FF"/>
                    </a:solidFill>
                  </a:rPr>
                  <a:t>2</a:t>
                </a:r>
                <a:r>
                  <a:rPr lang="en-US" dirty="0">
                    <a:solidFill>
                      <a:srgbClr val="0000FF"/>
                    </a:solidFill>
                  </a:rPr>
                  <a:t>,…,x</a:t>
                </a:r>
                <a:r>
                  <a:rPr lang="en-US" baseline="-25000" dirty="0">
                    <a:solidFill>
                      <a:srgbClr val="0000FF"/>
                    </a:solidFill>
                  </a:rPr>
                  <a:t>100</a:t>
                </a:r>
                <a:r>
                  <a:rPr lang="en-US" dirty="0">
                    <a:solidFill>
                      <a:srgbClr val="0000FF"/>
                    </a:solidFill>
                  </a:rPr>
                  <a:t>) = 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r>
                  <a:rPr lang="en-US" dirty="0" smtClean="0"/>
                  <a:t> </a:t>
                </a:r>
                <a:r>
                  <a:rPr lang="en-US" dirty="0"/>
                  <a:t>The number of </a:t>
                </a:r>
                <a:r>
                  <a:rPr lang="en-US" dirty="0" smtClean="0"/>
                  <a:t>(all; not monotone) conjunctions</a:t>
                </a:r>
                <a:r>
                  <a:rPr lang="en-US" dirty="0"/>
                  <a:t>: </a:t>
                </a:r>
                <a14:m>
                  <m:oMath xmlns:m="http://schemas.openxmlformats.org/officeDocument/2006/math">
                    <m:sSup>
                      <m:sSupPr>
                        <m:ctrlPr>
                          <a:rPr lang="en-US" i="1" smtClean="0">
                            <a:solidFill>
                              <a:srgbClr val="0000FF"/>
                            </a:solidFill>
                            <a:latin typeface="Cambria Math" panose="02040503050406030204" pitchFamily="18" charset="0"/>
                          </a:rPr>
                        </m:ctrlPr>
                      </m:sSupPr>
                      <m:e>
                        <m:r>
                          <a:rPr lang="en-US" b="0" i="1" smtClean="0">
                            <a:solidFill>
                              <a:srgbClr val="0000FF"/>
                            </a:solidFill>
                            <a:latin typeface="Cambria Math" panose="02040503050406030204" pitchFamily="18" charset="0"/>
                          </a:rPr>
                          <m:t>3</m:t>
                        </m:r>
                      </m:e>
                      <m:sup>
                        <m:r>
                          <a:rPr lang="en-US" b="0" i="1" smtClean="0">
                            <a:solidFill>
                              <a:srgbClr val="0000FF"/>
                            </a:solidFill>
                            <a:latin typeface="Cambria Math" panose="02040503050406030204" pitchFamily="18" charset="0"/>
                          </a:rPr>
                          <m:t>𝑛</m:t>
                        </m:r>
                      </m:sup>
                    </m:sSup>
                  </m:oMath>
                </a14:m>
                <a:endParaRPr lang="en-US" dirty="0"/>
              </a:p>
              <a:p>
                <a:r>
                  <a:rPr lang="en-US" dirty="0"/>
                  <a:t> </a:t>
                </a:r>
                <a:r>
                  <a:rPr lang="en-US" dirty="0" smtClean="0"/>
                  <a:t>log(|C</a:t>
                </a:r>
                <a:r>
                  <a:rPr lang="en-US" dirty="0"/>
                  <a:t>|) = </a:t>
                </a:r>
                <a:r>
                  <a:rPr lang="en-US" dirty="0" smtClean="0">
                    <a:solidFill>
                      <a:srgbClr val="0000FF"/>
                    </a:solidFill>
                  </a:rPr>
                  <a:t>n</a:t>
                </a:r>
              </a:p>
              <a:p>
                <a:r>
                  <a:rPr lang="en-US" dirty="0"/>
                  <a:t>The </a:t>
                </a:r>
                <a:r>
                  <a:rPr lang="en-US" dirty="0" smtClean="0"/>
                  <a:t>elimination </a:t>
                </a:r>
                <a:r>
                  <a:rPr lang="en-US" dirty="0"/>
                  <a:t>algorithm makes </a:t>
                </a:r>
                <a:r>
                  <a:rPr lang="en-US" dirty="0">
                    <a:solidFill>
                      <a:srgbClr val="0000FF"/>
                    </a:solidFill>
                  </a:rPr>
                  <a:t>n</a:t>
                </a:r>
                <a:r>
                  <a:rPr lang="en-US" dirty="0"/>
                  <a:t> </a:t>
                </a:r>
                <a:r>
                  <a:rPr lang="en-US" dirty="0" smtClean="0"/>
                  <a:t>mistakes</a:t>
                </a:r>
              </a:p>
              <a:p>
                <a:pPr lvl="1"/>
                <a:r>
                  <a:rPr lang="en-US" dirty="0"/>
                  <a:t>Learn </a:t>
                </a:r>
                <a:r>
                  <a:rPr lang="en-US" dirty="0" smtClean="0"/>
                  <a:t>…..</a:t>
                </a:r>
              </a:p>
              <a:p>
                <a:r>
                  <a:rPr lang="en-US" dirty="0"/>
                  <a:t> </a:t>
                </a:r>
                <a:r>
                  <a:rPr lang="en-US" dirty="0" smtClean="0"/>
                  <a:t>k-conjunctions</a:t>
                </a:r>
                <a:r>
                  <a:rPr lang="en-US" dirty="0"/>
                  <a:t>:</a:t>
                </a:r>
              </a:p>
              <a:p>
                <a:pPr lvl="1"/>
                <a:r>
                  <a:rPr lang="en-US" dirty="0" smtClean="0"/>
                  <a:t>Assume </a:t>
                </a:r>
                <a:r>
                  <a:rPr lang="en-US" dirty="0"/>
                  <a:t>that only k&lt;&lt;n attributes occur in the </a:t>
                </a:r>
                <a:r>
                  <a:rPr lang="en-US" dirty="0" smtClean="0"/>
                  <a:t>disjunction</a:t>
                </a:r>
              </a:p>
              <a:p>
                <a:r>
                  <a:rPr lang="en-US" dirty="0" smtClean="0"/>
                  <a:t>The </a:t>
                </a:r>
                <a:r>
                  <a:rPr lang="en-US" dirty="0"/>
                  <a:t>number of </a:t>
                </a:r>
                <a:r>
                  <a:rPr lang="en-US" dirty="0" smtClean="0"/>
                  <a:t>k-conjunctions</a:t>
                </a:r>
                <a:r>
                  <a:rPr lang="en-US" dirty="0"/>
                  <a:t>: </a:t>
                </a:r>
                <a14:m>
                  <m:oMath xmlns:m="http://schemas.openxmlformats.org/officeDocument/2006/math">
                    <m:d>
                      <m:dPr>
                        <m:ctrlPr>
                          <a:rPr lang="pt-BR" i="1" smtClean="0">
                            <a:solidFill>
                              <a:srgbClr val="0000FF"/>
                            </a:solidFill>
                            <a:latin typeface="Cambria Math" panose="02040503050406030204" pitchFamily="18" charset="0"/>
                          </a:rPr>
                        </m:ctrlPr>
                      </m:dPr>
                      <m:e>
                        <m:f>
                          <m:fPr>
                            <m:type m:val="noBar"/>
                            <m:ctrlPr>
                              <a:rPr lang="pt-BR" i="1">
                                <a:solidFill>
                                  <a:srgbClr val="0000FF"/>
                                </a:solidFill>
                                <a:latin typeface="Cambria Math" panose="02040503050406030204" pitchFamily="18" charset="0"/>
                              </a:rPr>
                            </m:ctrlPr>
                          </m:fPr>
                          <m:num>
                            <m:r>
                              <a:rPr lang="pt-BR" i="1">
                                <a:solidFill>
                                  <a:srgbClr val="0000FF"/>
                                </a:solidFill>
                                <a:latin typeface="Cambria Math" panose="02040503050406030204" pitchFamily="18" charset="0"/>
                              </a:rPr>
                              <m:t>𝑛</m:t>
                            </m:r>
                          </m:num>
                          <m:den>
                            <m:r>
                              <a:rPr lang="pt-BR" i="1">
                                <a:solidFill>
                                  <a:srgbClr val="0000FF"/>
                                </a:solidFill>
                                <a:latin typeface="Cambria Math" panose="02040503050406030204" pitchFamily="18" charset="0"/>
                              </a:rPr>
                              <m:t>𝑘</m:t>
                            </m:r>
                          </m:den>
                        </m:f>
                      </m:e>
                    </m:d>
                    <m:sSup>
                      <m:sSupPr>
                        <m:ctrlPr>
                          <a:rPr lang="pt-BR" i="1">
                            <a:solidFill>
                              <a:srgbClr val="0000FF"/>
                            </a:solidFill>
                            <a:latin typeface="Cambria Math" panose="02040503050406030204" pitchFamily="18" charset="0"/>
                          </a:rPr>
                        </m:ctrlPr>
                      </m:sSupPr>
                      <m:e>
                        <m:r>
                          <a:rPr lang="en-US" b="0" i="1" smtClean="0">
                            <a:solidFill>
                              <a:srgbClr val="0000FF"/>
                            </a:solidFill>
                            <a:latin typeface="Cambria Math" panose="02040503050406030204" pitchFamily="18" charset="0"/>
                          </a:rPr>
                          <m:t>2</m:t>
                        </m:r>
                      </m:e>
                      <m:sup>
                        <m:r>
                          <a:rPr lang="pt-BR" i="1">
                            <a:solidFill>
                              <a:srgbClr val="0000FF"/>
                            </a:solidFill>
                            <a:latin typeface="Cambria Math" panose="02040503050406030204" pitchFamily="18" charset="0"/>
                          </a:rPr>
                          <m:t>𝑘</m:t>
                        </m:r>
                      </m:sup>
                    </m:sSup>
                  </m:oMath>
                </a14:m>
                <a:endParaRPr lang="en-US" i="1" dirty="0" smtClean="0">
                  <a:latin typeface="Cambria Math" panose="02040503050406030204" pitchFamily="18" charset="0"/>
                </a:endParaRPr>
              </a:p>
              <a:p>
                <a:pPr lvl="1"/>
                <a:r>
                  <a:rPr lang="en-US" dirty="0" smtClean="0"/>
                  <a:t>  </a:t>
                </a:r>
                <a:r>
                  <a:rPr lang="en-US" dirty="0"/>
                  <a:t>log(|C|) </a:t>
                </a:r>
                <a:r>
                  <a:rPr lang="en-US" dirty="0" smtClean="0"/>
                  <a:t>= </a:t>
                </a:r>
                <a:r>
                  <a:rPr lang="en-US" dirty="0" err="1" smtClean="0">
                    <a:solidFill>
                      <a:srgbClr val="0000FF"/>
                    </a:solidFill>
                  </a:rPr>
                  <a:t>klog</a:t>
                </a:r>
                <a:r>
                  <a:rPr lang="en-US" dirty="0" smtClean="0">
                    <a:solidFill>
                      <a:srgbClr val="0000FF"/>
                    </a:solidFill>
                  </a:rPr>
                  <a:t> n</a:t>
                </a:r>
                <a:endParaRPr lang="en-US" dirty="0">
                  <a:solidFill>
                    <a:srgbClr val="0000FF"/>
                  </a:solidFill>
                </a:endParaRPr>
              </a:p>
              <a:p>
                <a:pPr lvl="1"/>
                <a:r>
                  <a:rPr lang="en-US" dirty="0"/>
                  <a:t>  Can we learn efficiently with this number of mistakes ? </a:t>
                </a:r>
                <a:endParaRPr lang="en-US" dirty="0" smtClean="0"/>
              </a:p>
              <a:p>
                <a:pPr lvl="1"/>
                <a:endParaRPr lang="en-US" dirty="0"/>
              </a:p>
              <a:p>
                <a:pPr lvl="1"/>
                <a:endParaRPr lang="en-US" dirty="0" smtClean="0"/>
              </a:p>
              <a:p>
                <a:endParaRPr lang="en-US" dirty="0" smtClean="0"/>
              </a:p>
              <a:p>
                <a:endParaRPr lang="en-US" dirty="0" smtClean="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3"/>
                <a:stretch>
                  <a:fillRect l="-1098" t="-979"/>
                </a:stretch>
              </a:blipFill>
            </p:spPr>
            <p:txBody>
              <a:bodyPr/>
              <a:lstStyle/>
              <a:p>
                <a:r>
                  <a:rPr lang="en-US">
                    <a:noFill/>
                  </a:rPr>
                  <a:t> </a:t>
                </a:r>
              </a:p>
            </p:txBody>
          </p:sp>
        </mc:Fallback>
      </mc:AlternateContent>
      <p:sp>
        <p:nvSpPr>
          <p:cNvPr id="8" name="Rectangle 7"/>
          <p:cNvSpPr/>
          <p:nvPr/>
        </p:nvSpPr>
        <p:spPr>
          <a:xfrm>
            <a:off x="7391400" y="82659"/>
            <a:ext cx="1676400" cy="584775"/>
          </a:xfrm>
          <a:prstGeom prst="rect">
            <a:avLst/>
          </a:prstGeom>
          <a:solidFill>
            <a:srgbClr val="FFFFCC"/>
          </a:solidFill>
          <a:ln>
            <a:solidFill>
              <a:schemeClr val="accent1"/>
            </a:solidFill>
          </a:ln>
        </p:spPr>
        <p:txBody>
          <a:bodyPr wrap="square">
            <a:spAutoFit/>
          </a:bodyPr>
          <a:lstStyle/>
          <a:p>
            <a:r>
              <a:rPr lang="en-US" sz="1600" u="none" dirty="0" smtClean="0">
                <a:latin typeface="+mj-lt"/>
              </a:rPr>
              <a:t>Can this bound be achieved?</a:t>
            </a:r>
            <a:endParaRPr lang="en-US" sz="1600" u="none" dirty="0">
              <a:latin typeface="+mj-lt"/>
            </a:endParaRPr>
          </a:p>
        </p:txBody>
      </p:sp>
      <p:sp>
        <p:nvSpPr>
          <p:cNvPr id="12" name="Rectangle 11"/>
          <p:cNvSpPr/>
          <p:nvPr/>
        </p:nvSpPr>
        <p:spPr>
          <a:xfrm>
            <a:off x="6858000" y="1745484"/>
            <a:ext cx="2214175" cy="923330"/>
          </a:xfrm>
          <a:prstGeom prst="rect">
            <a:avLst/>
          </a:prstGeom>
          <a:solidFill>
            <a:srgbClr val="FFFFCC"/>
          </a:solidFill>
          <a:ln>
            <a:solidFill>
              <a:schemeClr val="accent1"/>
            </a:solidFill>
          </a:ln>
        </p:spPr>
        <p:txBody>
          <a:bodyPr wrap="square">
            <a:spAutoFit/>
          </a:bodyPr>
          <a:lstStyle/>
          <a:p>
            <a:r>
              <a:rPr lang="en-US" sz="1800" u="none" dirty="0">
                <a:latin typeface="+mj-lt"/>
              </a:rPr>
              <a:t>Can </a:t>
            </a:r>
            <a:r>
              <a:rPr lang="en-US" sz="1800" u="none" dirty="0" smtClean="0">
                <a:latin typeface="+mj-lt"/>
              </a:rPr>
              <a:t>mistakes be bounded in </a:t>
            </a:r>
            <a:r>
              <a:rPr lang="en-US" sz="1800" u="none" dirty="0">
                <a:latin typeface="+mj-lt"/>
              </a:rPr>
              <a:t>the </a:t>
            </a:r>
            <a:r>
              <a:rPr lang="en-US" sz="1800" b="1" u="none" dirty="0">
                <a:latin typeface="+mj-lt"/>
              </a:rPr>
              <a:t>non-finite </a:t>
            </a:r>
            <a:r>
              <a:rPr lang="en-US" sz="1800" b="1" u="none" dirty="0" smtClean="0">
                <a:latin typeface="+mj-lt"/>
              </a:rPr>
              <a:t>case?</a:t>
            </a:r>
          </a:p>
        </p:txBody>
      </p:sp>
      <p:sp>
        <p:nvSpPr>
          <p:cNvPr id="7" name="Rectangle 6"/>
          <p:cNvSpPr/>
          <p:nvPr/>
        </p:nvSpPr>
        <p:spPr>
          <a:xfrm>
            <a:off x="533400" y="2819400"/>
            <a:ext cx="8077200" cy="1631216"/>
          </a:xfrm>
          <a:prstGeom prst="rect">
            <a:avLst/>
          </a:prstGeom>
          <a:solidFill>
            <a:srgbClr val="FFFFCC"/>
          </a:solidFill>
          <a:ln>
            <a:solidFill>
              <a:schemeClr val="accent1"/>
            </a:solidFill>
          </a:ln>
        </p:spPr>
        <p:txBody>
          <a:bodyPr wrap="square">
            <a:spAutoFit/>
          </a:bodyPr>
          <a:lstStyle/>
          <a:p>
            <a:r>
              <a:rPr lang="en-US" sz="2000" u="none" dirty="0" smtClean="0">
                <a:solidFill>
                  <a:srgbClr val="0000FF"/>
                </a:solidFill>
                <a:latin typeface="+mj-lt"/>
              </a:rPr>
              <a:t>Earlier: </a:t>
            </a:r>
          </a:p>
          <a:p>
            <a:pPr marL="342900" indent="-342900">
              <a:buFont typeface="Arial" panose="020B0604020202020204" pitchFamily="34" charset="0"/>
              <a:buChar char="•"/>
            </a:pPr>
            <a:r>
              <a:rPr lang="en-US" sz="2000" dirty="0" smtClean="0">
                <a:latin typeface="+mj-lt"/>
              </a:rPr>
              <a:t>Talked about various learning protocols &amp; on algorithms for conjunctions. </a:t>
            </a:r>
            <a:endParaRPr lang="en-US" sz="2000" u="none" dirty="0" smtClean="0">
              <a:latin typeface="+mj-lt"/>
            </a:endParaRPr>
          </a:p>
          <a:p>
            <a:pPr marL="285750" indent="-285750">
              <a:buFont typeface="Arial" panose="020B0604020202020204" pitchFamily="34" charset="0"/>
              <a:buChar char="•"/>
            </a:pPr>
            <a:r>
              <a:rPr lang="en-US" sz="2000" u="none" dirty="0" smtClean="0">
                <a:latin typeface="+mj-lt"/>
              </a:rPr>
              <a:t>Discussed the performance of the algorithms in terms of bounding the </a:t>
            </a:r>
            <a:r>
              <a:rPr lang="en-US" sz="2000" u="none" dirty="0" smtClean="0">
                <a:solidFill>
                  <a:srgbClr val="0000FF"/>
                </a:solidFill>
                <a:latin typeface="+mj-lt"/>
              </a:rPr>
              <a:t>number of mistakes </a:t>
            </a:r>
            <a:r>
              <a:rPr lang="en-US" sz="2000" u="none" dirty="0" smtClean="0">
                <a:latin typeface="+mj-lt"/>
              </a:rPr>
              <a:t>that algorithm makes. </a:t>
            </a:r>
          </a:p>
          <a:p>
            <a:pPr marL="285750" indent="-285750">
              <a:buFont typeface="Arial" panose="020B0604020202020204" pitchFamily="34" charset="0"/>
              <a:buChar char="•"/>
            </a:pPr>
            <a:r>
              <a:rPr lang="en-US" sz="2000" dirty="0" smtClean="0">
                <a:latin typeface="+mj-lt"/>
              </a:rPr>
              <a:t>Gave a “theoretical” algorithm with </a:t>
            </a:r>
            <a:r>
              <a:rPr lang="en-US" sz="2000" dirty="0" err="1" smtClean="0">
                <a:latin typeface="+mj-lt"/>
              </a:rPr>
              <a:t>log|C</a:t>
            </a:r>
            <a:r>
              <a:rPr lang="en-US" sz="2000" dirty="0" smtClean="0">
                <a:latin typeface="+mj-lt"/>
              </a:rPr>
              <a:t>| mistakes.</a:t>
            </a:r>
            <a:endParaRPr lang="en-US" sz="2000" u="none" dirty="0" smtClean="0">
              <a:latin typeface="+mj-lt"/>
            </a:endParaRPr>
          </a:p>
        </p:txBody>
      </p:sp>
      <p:sp>
        <p:nvSpPr>
          <p:cNvPr id="2" name="Slide Number Placeholder 1"/>
          <p:cNvSpPr>
            <a:spLocks noGrp="1"/>
          </p:cNvSpPr>
          <p:nvPr>
            <p:ph type="sldNum" sz="quarter" idx="4"/>
          </p:nvPr>
        </p:nvSpPr>
        <p:spPr/>
        <p:txBody>
          <a:bodyPr/>
          <a:lstStyle/>
          <a:p>
            <a:fld id="{0C921938-476A-4922-BE24-3B8F6A2854D9}" type="slidenum">
              <a:rPr lang="en-US" smtClean="0"/>
              <a:pPr/>
              <a:t>29</a:t>
            </a:fld>
            <a:endParaRPr lang="en-US" dirty="0"/>
          </a:p>
        </p:txBody>
      </p:sp>
    </p:spTree>
    <p:extLst>
      <p:ext uri="{BB962C8B-B14F-4D97-AF65-F5344CB8AC3E}">
        <p14:creationId xmlns:p14="http://schemas.microsoft.com/office/powerpoint/2010/main" val="153959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dirty="0"/>
              <a:t>Projects</a:t>
            </a:r>
            <a:br>
              <a:rPr lang="en-US" dirty="0"/>
            </a:br>
            <a:r>
              <a:rPr lang="en-US" sz="1800" dirty="0">
                <a:hlinkClick r:id="rId3"/>
              </a:rPr>
              <a:t>https://www.seas.upenn.edu/~</a:t>
            </a:r>
            <a:r>
              <a:rPr lang="en-US" sz="1800" dirty="0" smtClean="0">
                <a:hlinkClick r:id="rId3"/>
              </a:rPr>
              <a:t>cis519/fall2018/project.html</a:t>
            </a:r>
            <a:r>
              <a:rPr lang="en-US" sz="1800" dirty="0" smtClean="0"/>
              <a:t> </a:t>
            </a:r>
            <a:endParaRPr lang="en-US" dirty="0"/>
          </a:p>
        </p:txBody>
      </p:sp>
      <p:sp>
        <p:nvSpPr>
          <p:cNvPr id="719875" name="Rectangle 3"/>
          <p:cNvSpPr>
            <a:spLocks noGrp="1" noChangeArrowheads="1"/>
          </p:cNvSpPr>
          <p:nvPr>
            <p:ph idx="1"/>
          </p:nvPr>
        </p:nvSpPr>
        <p:spPr>
          <a:xfrm>
            <a:off x="685800" y="1112837"/>
            <a:ext cx="7772400" cy="4983163"/>
          </a:xfrm>
        </p:spPr>
        <p:txBody>
          <a:bodyPr/>
          <a:lstStyle/>
          <a:p>
            <a:r>
              <a:rPr lang="en-US" sz="2000" dirty="0" smtClean="0"/>
              <a:t>CIS 519 students need to do a team project</a:t>
            </a:r>
          </a:p>
          <a:p>
            <a:pPr lvl="1"/>
            <a:r>
              <a:rPr lang="en-US" sz="1800" dirty="0" smtClean="0"/>
              <a:t>Teams will be of size 2-3</a:t>
            </a:r>
          </a:p>
          <a:p>
            <a:r>
              <a:rPr lang="en-US" sz="2000" dirty="0" smtClean="0"/>
              <a:t>Projects proposals are due on Friday 10/26/18</a:t>
            </a:r>
          </a:p>
          <a:p>
            <a:pPr lvl="1"/>
            <a:r>
              <a:rPr lang="en-US" sz="1800" dirty="0" smtClean="0"/>
              <a:t>Details will be available on the website</a:t>
            </a:r>
          </a:p>
          <a:p>
            <a:pPr lvl="1"/>
            <a:r>
              <a:rPr lang="en-US" sz="1800" dirty="0" smtClean="0"/>
              <a:t>We will give comments and/or requests to modify / augment/ do a different project. </a:t>
            </a:r>
          </a:p>
          <a:p>
            <a:pPr lvl="1"/>
            <a:r>
              <a:rPr lang="en-US" sz="1800" dirty="0" smtClean="0"/>
              <a:t>There may also be a mechanism for peer comments.</a:t>
            </a:r>
          </a:p>
          <a:p>
            <a:r>
              <a:rPr lang="en-US" sz="2000" dirty="0" smtClean="0"/>
              <a:t>Please start thinking and working on the project now.</a:t>
            </a:r>
          </a:p>
          <a:p>
            <a:pPr lvl="1"/>
            <a:r>
              <a:rPr lang="en-US" sz="1800" dirty="0" smtClean="0"/>
              <a:t>Your proposal is limited to 1-2 pages, but needs to include references and, ideally,  some preliminary results/ideas.</a:t>
            </a:r>
          </a:p>
          <a:p>
            <a:r>
              <a:rPr lang="en-US" sz="2000" dirty="0" smtClean="0"/>
              <a:t>Any project with a significant Machine Learning component is good. </a:t>
            </a:r>
          </a:p>
          <a:p>
            <a:pPr lvl="1"/>
            <a:r>
              <a:rPr lang="en-US" sz="1800" dirty="0" smtClean="0"/>
              <a:t>Experimental work,  theoretical work, a combination of both or a critical survey of results in some specialized topic. </a:t>
            </a:r>
          </a:p>
          <a:p>
            <a:pPr lvl="1"/>
            <a:r>
              <a:rPr lang="en-US" sz="1800" dirty="0" smtClean="0"/>
              <a:t>The work has to include some reading of the literature . </a:t>
            </a:r>
          </a:p>
          <a:p>
            <a:pPr lvl="1"/>
            <a:r>
              <a:rPr lang="en-US" sz="1800" dirty="0" smtClean="0"/>
              <a:t>Originality is not mandatory but is encouraged. </a:t>
            </a:r>
          </a:p>
          <a:p>
            <a:r>
              <a:rPr lang="en-US" sz="2000" dirty="0" smtClean="0"/>
              <a:t> Try to make it interesting! </a:t>
            </a:r>
            <a:endParaRPr lang="en-US" sz="2000" dirty="0"/>
          </a:p>
        </p:txBody>
      </p:sp>
      <p:sp>
        <p:nvSpPr>
          <p:cNvPr id="8" name="Slide Number Placeholder 7"/>
          <p:cNvSpPr>
            <a:spLocks noGrp="1"/>
          </p:cNvSpPr>
          <p:nvPr>
            <p:ph type="sldNum" sz="quarter" idx="4"/>
          </p:nvPr>
        </p:nvSpPr>
        <p:spPr/>
        <p:txBody>
          <a:bodyPr/>
          <a:lstStyle/>
          <a:p>
            <a:fld id="{FA6F6034-1516-478C-9756-BC6A8296D6DE}" type="slidenum">
              <a:rPr lang="en-US" smtClean="0"/>
              <a:pPr/>
              <a:t>3</a:t>
            </a:fld>
            <a:endParaRPr lang="en-US" dirty="0"/>
          </a:p>
        </p:txBody>
      </p:sp>
    </p:spTree>
    <p:extLst>
      <p:ext uri="{BB962C8B-B14F-4D97-AF65-F5344CB8AC3E}">
        <p14:creationId xmlns:p14="http://schemas.microsoft.com/office/powerpoint/2010/main" val="222948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1143000" y="30822"/>
            <a:ext cx="7772400" cy="1143000"/>
          </a:xfrm>
        </p:spPr>
        <p:txBody>
          <a:bodyPr/>
          <a:lstStyle/>
          <a:p>
            <a:r>
              <a:rPr lang="en-US" dirty="0" smtClean="0">
                <a:solidFill>
                  <a:schemeClr val="tx2">
                    <a:lumMod val="50000"/>
                  </a:schemeClr>
                </a:solidFill>
              </a:rPr>
              <a:t>Linear Threshold Functions  </a:t>
            </a:r>
            <a:endParaRPr lang="en-US" dirty="0">
              <a:solidFill>
                <a:schemeClr val="tx2">
                  <a:lumMod val="50000"/>
                </a:schemeClr>
              </a:solidFill>
            </a:endParaRP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p:txBody>
              <a:bodyPr/>
              <a:lstStyle/>
              <a:p>
                <a:pPr algn="ctr">
                  <a:buNone/>
                </a:pPr>
                <a:r>
                  <a:rPr lang="en-US" sz="2400" dirty="0" smtClean="0"/>
                  <a:t> </a:t>
                </a:r>
                <a:r>
                  <a:rPr lang="en-US" dirty="0" smtClean="0"/>
                  <a:t>f(x) = </a:t>
                </a:r>
                <a:r>
                  <a:rPr lang="en-US" dirty="0" err="1" smtClean="0"/>
                  <a:t>sgn</a:t>
                </a:r>
                <a:r>
                  <a:rPr lang="en-US" dirty="0" smtClean="0"/>
                  <a:t> {</a:t>
                </a:r>
                <a14:m>
                  <m:oMath xmlns:m="http://schemas.openxmlformats.org/officeDocument/2006/math">
                    <m:sSup>
                      <m:sSupPr>
                        <m:ctrlPr>
                          <a:rPr lang="pt-BR"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oMath>
                </a14:m>
                <a:r>
                  <a:rPr lang="en-US" dirty="0" smtClean="0"/>
                  <a:t>- </a:t>
                </a:r>
                <a:r>
                  <a:rPr lang="en-US" dirty="0" smtClean="0">
                    <a:latin typeface="Symbol" pitchFamily="18" charset="2"/>
                    <a:sym typeface="Symbol" pitchFamily="18" charset="2"/>
                  </a:rPr>
                  <a:t></a:t>
                </a:r>
                <a:r>
                  <a:rPr lang="en-US" dirty="0" smtClean="0"/>
                  <a:t>} = </a:t>
                </a:r>
                <a:r>
                  <a:rPr lang="en-US" dirty="0" err="1" smtClean="0"/>
                  <a:t>sgn</a:t>
                </a:r>
                <a:r>
                  <a:rPr lang="en-US" dirty="0" smtClean="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smtClean="0"/>
                  <a:t>- </a:t>
                </a:r>
                <a:r>
                  <a:rPr lang="en-US" dirty="0" smtClean="0">
                    <a:latin typeface="Symbol" pitchFamily="18" charset="2"/>
                    <a:sym typeface="Symbol" pitchFamily="18" charset="2"/>
                  </a:rPr>
                  <a:t> </a:t>
                </a:r>
                <a:r>
                  <a:rPr lang="en-US" dirty="0" smtClean="0"/>
                  <a:t>}</a:t>
                </a:r>
                <a:endParaRPr lang="en-US" dirty="0" smtClean="0">
                  <a:solidFill>
                    <a:srgbClr val="000066"/>
                  </a:solidFill>
                </a:endParaRPr>
              </a:p>
              <a:p>
                <a:r>
                  <a:rPr lang="en-US" sz="2400" dirty="0" smtClean="0">
                    <a:solidFill>
                      <a:srgbClr val="0000FF"/>
                    </a:solidFill>
                  </a:rPr>
                  <a:t>Many functions are Linear </a:t>
                </a:r>
              </a:p>
              <a:p>
                <a:pPr lvl="1"/>
                <a:r>
                  <a:rPr lang="en-US" sz="2000" dirty="0" smtClean="0">
                    <a:solidFill>
                      <a:schemeClr val="tx1"/>
                    </a:solidFill>
                  </a:rPr>
                  <a:t>Conjunctions:</a:t>
                </a:r>
              </a:p>
              <a:p>
                <a:pPr lvl="2"/>
                <a:r>
                  <a:rPr lang="en-US" dirty="0" smtClean="0">
                    <a:solidFill>
                      <a:srgbClr val="0000FF"/>
                    </a:solidFill>
                  </a:rPr>
                  <a:t>y = x</a:t>
                </a:r>
                <a:r>
                  <a:rPr lang="en-US" baseline="-25000" dirty="0" smtClean="0">
                    <a:solidFill>
                      <a:srgbClr val="0000FF"/>
                    </a:solidFill>
                  </a:rPr>
                  <a:t>1</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3</a:t>
                </a:r>
                <a:r>
                  <a:rPr lang="en-US" dirty="0" smtClean="0">
                    <a:solidFill>
                      <a:srgbClr val="0000FF"/>
                    </a:solidFill>
                  </a:rPr>
                  <a:t> </a:t>
                </a:r>
                <a:r>
                  <a:rPr lang="en-US" dirty="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5                                        </a:t>
                </a:r>
              </a:p>
              <a:p>
                <a:pPr lvl="2"/>
                <a:r>
                  <a:rPr lang="en-US" dirty="0" smtClean="0">
                    <a:solidFill>
                      <a:srgbClr val="0000FF"/>
                    </a:solidFill>
                  </a:rPr>
                  <a:t>y = </a:t>
                </a:r>
                <a:r>
                  <a:rPr lang="en-US" dirty="0" err="1" smtClean="0">
                    <a:solidFill>
                      <a:srgbClr val="0000FF"/>
                    </a:solidFill>
                  </a:rPr>
                  <a:t>sgn</a:t>
                </a:r>
                <a:r>
                  <a:rPr lang="en-US" dirty="0" smtClean="0">
                    <a:solidFill>
                      <a:srgbClr val="0000FF"/>
                    </a:solidFill>
                  </a:rPr>
                  <a:t>{1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1</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3</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- 3</a:t>
                </a:r>
                <a:r>
                  <a:rPr lang="en-US" dirty="0" smtClean="0"/>
                  <a:t>};             w = (1, 0, 1, 0, 1) </a:t>
                </a:r>
                <a:r>
                  <a:rPr lang="en-US" dirty="0" smtClean="0">
                    <a:latin typeface="Symbol" pitchFamily="18" charset="2"/>
                    <a:sym typeface="Symbol" pitchFamily="18" charset="2"/>
                  </a:rPr>
                  <a:t>=3</a:t>
                </a:r>
                <a:endParaRPr lang="en-US" dirty="0" smtClean="0"/>
              </a:p>
              <a:p>
                <a:pPr lvl="1"/>
                <a:r>
                  <a:rPr lang="en-US" sz="2000" dirty="0" smtClean="0">
                    <a:solidFill>
                      <a:schemeClr val="tx1"/>
                    </a:solidFill>
                  </a:rPr>
                  <a:t>At least m of n:</a:t>
                </a:r>
              </a:p>
              <a:p>
                <a:pPr lvl="2"/>
                <a:r>
                  <a:rPr lang="en-US" dirty="0" smtClean="0">
                    <a:solidFill>
                      <a:srgbClr val="0000FF"/>
                    </a:solidFill>
                  </a:rPr>
                  <a:t>y = at least 2 of {</a:t>
                </a:r>
                <a:r>
                  <a:rPr lang="en-US" dirty="0" smtClean="0">
                    <a:solidFill>
                      <a:srgbClr val="3333FF"/>
                    </a:solidFill>
                  </a:rPr>
                  <a:t>x</a:t>
                </a:r>
                <a:r>
                  <a:rPr lang="en-US" baseline="-25000" dirty="0" smtClean="0">
                    <a:solidFill>
                      <a:srgbClr val="3333FF"/>
                    </a:solidFill>
                  </a:rPr>
                  <a:t>1</a:t>
                </a:r>
                <a:r>
                  <a:rPr lang="en-US" dirty="0" smtClean="0">
                    <a:solidFill>
                      <a:srgbClr val="3333FF"/>
                    </a:solidFill>
                  </a:rPr>
                  <a:t> ,x</a:t>
                </a:r>
                <a:r>
                  <a:rPr lang="en-US" b="0" baseline="-25000" dirty="0" smtClean="0">
                    <a:solidFill>
                      <a:srgbClr val="3333FF"/>
                    </a:solidFill>
                  </a:rPr>
                  <a:t>3</a:t>
                </a:r>
                <a:r>
                  <a:rPr lang="en-US" dirty="0" smtClean="0">
                    <a:solidFill>
                      <a:srgbClr val="3333FF"/>
                    </a:solidFill>
                  </a:rPr>
                  <a:t>,</a:t>
                </a:r>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       </a:t>
                </a:r>
              </a:p>
              <a:p>
                <a:pPr lvl="2"/>
                <a:r>
                  <a:rPr lang="en-US" dirty="0" smtClean="0">
                    <a:solidFill>
                      <a:srgbClr val="0000FF"/>
                    </a:solidFill>
                  </a:rPr>
                  <a:t>y = </a:t>
                </a:r>
                <a:r>
                  <a:rPr lang="en-US" dirty="0" err="1" smtClean="0">
                    <a:solidFill>
                      <a:srgbClr val="0000FF"/>
                    </a:solidFill>
                  </a:rPr>
                  <a:t>sgn</a:t>
                </a:r>
                <a:r>
                  <a:rPr lang="en-US" dirty="0" smtClean="0">
                    <a:solidFill>
                      <a:srgbClr val="0000FF"/>
                    </a:solidFill>
                  </a:rPr>
                  <a:t>{1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1</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3</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a:t>
                </a:r>
                <a:r>
                  <a:rPr lang="en-US" dirty="0" smtClean="0">
                    <a:solidFill>
                      <a:srgbClr val="0000FF"/>
                    </a:solidFill>
                    <a:latin typeface="cmsy10" pitchFamily="34" charset="0"/>
                  </a:rPr>
                  <a:t> </a:t>
                </a:r>
                <a:r>
                  <a:rPr lang="en-US" dirty="0" smtClean="0">
                    <a:solidFill>
                      <a:srgbClr val="0000FF"/>
                    </a:solidFill>
                  </a:rPr>
                  <a:t>- 2} </a:t>
                </a:r>
                <a:r>
                  <a:rPr lang="en-US" dirty="0" smtClean="0"/>
                  <a:t>};           w = (1, 0, 1, 0, 1) </a:t>
                </a:r>
                <a:r>
                  <a:rPr lang="en-US" dirty="0" smtClean="0">
                    <a:latin typeface="Symbol" pitchFamily="18" charset="2"/>
                    <a:sym typeface="Symbol" pitchFamily="18" charset="2"/>
                  </a:rPr>
                  <a:t>=2</a:t>
                </a:r>
                <a:endParaRPr lang="en-US" dirty="0" smtClean="0">
                  <a:solidFill>
                    <a:srgbClr val="0000FF"/>
                  </a:solidFill>
                </a:endParaRPr>
              </a:p>
              <a:p>
                <a:r>
                  <a:rPr lang="en-US" sz="2400" dirty="0" smtClean="0">
                    <a:solidFill>
                      <a:srgbClr val="0000FF"/>
                    </a:solidFill>
                  </a:rPr>
                  <a:t>Many functions are not</a:t>
                </a:r>
              </a:p>
              <a:p>
                <a:pPr lvl="1"/>
                <a:r>
                  <a:rPr lang="en-US" sz="2000" dirty="0" err="1" smtClean="0"/>
                  <a:t>Xor</a:t>
                </a:r>
                <a:r>
                  <a:rPr lang="en-US" sz="2000" dirty="0" smtClean="0"/>
                  <a:t>: </a:t>
                </a:r>
                <a:r>
                  <a:rPr lang="en-US" sz="2000" dirty="0" smtClean="0">
                    <a:solidFill>
                      <a:srgbClr val="0000FF"/>
                    </a:solidFill>
                  </a:rPr>
                  <a:t>y = (x</a:t>
                </a:r>
                <a:r>
                  <a:rPr lang="en-US" sz="2000" baseline="-25000" dirty="0" smtClean="0">
                    <a:solidFill>
                      <a:srgbClr val="0000FF"/>
                    </a:solidFill>
                  </a:rPr>
                  <a:t>1</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aseline="-25000" dirty="0" smtClean="0">
                    <a:solidFill>
                      <a:srgbClr val="0000FF"/>
                    </a:solidFill>
                  </a:rPr>
                  <a:t>2 </a:t>
                </a:r>
                <a:r>
                  <a:rPr lang="en-US" dirty="0">
                    <a:solidFill>
                      <a:srgbClr val="0000FF"/>
                    </a:solidFill>
                  </a:rPr>
                  <a:t>) </a:t>
                </a:r>
                <a:r>
                  <a:rPr lang="en-US" sz="2000" dirty="0" smtClean="0">
                    <a:solidFill>
                      <a:srgbClr val="0000FF"/>
                    </a:solidFill>
                    <a:latin typeface="cmsy10" pitchFamily="34" charset="0"/>
                  </a:rPr>
                  <a:t>˅(</a:t>
                </a:r>
                <a14:m>
                  <m:oMath xmlns:m="http://schemas.openxmlformats.org/officeDocument/2006/math">
                    <m:r>
                      <a:rPr lang="en-US" i="1" dirty="0">
                        <a:solidFill>
                          <a:srgbClr val="0000FF"/>
                        </a:solidFill>
                        <a:latin typeface="Cambria Math" panose="02040503050406030204" pitchFamily="18" charset="0"/>
                      </a:rPr>
                      <m:t>¬</m:t>
                    </m:r>
                    <m:r>
                      <a:rPr lang="en-US" i="1" dirty="0">
                        <a:solidFill>
                          <a:srgbClr val="0000FF"/>
                        </a:solidFill>
                        <a:latin typeface="Cambria Math" panose="02040503050406030204" pitchFamily="18" charset="0"/>
                      </a:rPr>
                      <m:t>𝑥</m:t>
                    </m:r>
                    <m:r>
                      <a:rPr lang="en-US" sz="2000" b="0" i="1" baseline="-25000" dirty="0" smtClean="0">
                        <a:solidFill>
                          <a:srgbClr val="0000FF"/>
                        </a:solidFill>
                        <a:latin typeface="Cambria Math" panose="02040503050406030204" pitchFamily="18" charset="0"/>
                      </a:rPr>
                      <m:t>1</m:t>
                    </m:r>
                    <m:r>
                      <a:rPr lang="en-US" sz="2000" i="1" dirty="0" smtClean="0">
                        <a:solidFill>
                          <a:srgbClr val="0000FF"/>
                        </a:solidFill>
                        <a:latin typeface="Cambria Math" panose="02040503050406030204" pitchFamily="18" charset="0"/>
                      </a:rPr>
                      <m:t> </m:t>
                    </m:r>
                  </m:oMath>
                </a14:m>
                <a:r>
                  <a:rPr lang="en-US" dirty="0">
                    <a:solidFill>
                      <a:srgbClr val="0000FF"/>
                    </a:solidFill>
                    <a:latin typeface="cmsy10" pitchFamily="34" charset="0"/>
                  </a:rPr>
                  <a:t>˄</a:t>
                </a:r>
                <a:r>
                  <a:rPr lang="en-US" sz="2000" dirty="0" smtClean="0">
                    <a:solidFill>
                      <a:srgbClr val="0000FF"/>
                    </a:solidFill>
                  </a:rPr>
                  <a:t> </a:t>
                </a:r>
                <a14:m>
                  <m:oMath xmlns:m="http://schemas.openxmlformats.org/officeDocument/2006/math">
                    <m:r>
                      <a:rPr lang="en-US" i="1" dirty="0">
                        <a:solidFill>
                          <a:srgbClr val="0000FF"/>
                        </a:solidFill>
                        <a:latin typeface="Cambria Math" panose="02040503050406030204" pitchFamily="18" charset="0"/>
                      </a:rPr>
                      <m:t>¬ </m:t>
                    </m:r>
                  </m:oMath>
                </a14:m>
                <a:r>
                  <a:rPr lang="en-US" sz="2000" dirty="0" smtClean="0">
                    <a:solidFill>
                      <a:srgbClr val="0000FF"/>
                    </a:solidFill>
                  </a:rPr>
                  <a:t>x</a:t>
                </a:r>
                <a:r>
                  <a:rPr lang="en-US" sz="2000" b="0" baseline="-25000" dirty="0" smtClean="0">
                    <a:solidFill>
                      <a:srgbClr val="0000FF"/>
                    </a:solidFill>
                  </a:rPr>
                  <a:t>2</a:t>
                </a:r>
                <a:r>
                  <a:rPr lang="en-US" sz="2000" dirty="0" smtClean="0">
                    <a:solidFill>
                      <a:srgbClr val="0000FF"/>
                    </a:solidFill>
                  </a:rPr>
                  <a:t> )</a:t>
                </a:r>
              </a:p>
              <a:p>
                <a:pPr lvl="1"/>
                <a:r>
                  <a:rPr lang="en-US" sz="2000" dirty="0" smtClean="0"/>
                  <a:t>Non trivial DNF: </a:t>
                </a:r>
                <a:r>
                  <a:rPr lang="en-US" sz="2000" dirty="0" smtClean="0">
                    <a:solidFill>
                      <a:srgbClr val="0000FF"/>
                    </a:solidFill>
                  </a:rPr>
                  <a:t>y = </a:t>
                </a:r>
                <a:r>
                  <a:rPr lang="en-US" dirty="0">
                    <a:solidFill>
                      <a:srgbClr val="0000FF"/>
                    </a:solidFill>
                  </a:rPr>
                  <a:t>( x</a:t>
                </a:r>
                <a:r>
                  <a:rPr lang="en-US" sz="2000" baseline="-25000" dirty="0" smtClean="0">
                    <a:solidFill>
                      <a:srgbClr val="0000FF"/>
                    </a:solidFill>
                  </a:rPr>
                  <a:t>1</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aseline="-25000" dirty="0" smtClean="0">
                    <a:solidFill>
                      <a:srgbClr val="0000FF"/>
                    </a:solidFill>
                  </a:rPr>
                  <a:t>2 </a:t>
                </a:r>
                <a:r>
                  <a:rPr lang="en-US" dirty="0">
                    <a:solidFill>
                      <a:srgbClr val="0000FF"/>
                    </a:solidFill>
                  </a:rPr>
                  <a:t>) </a:t>
                </a:r>
                <a:r>
                  <a:rPr lang="en-US" dirty="0" smtClean="0">
                    <a:solidFill>
                      <a:srgbClr val="0000FF"/>
                    </a:solidFill>
                    <a:latin typeface="cmsy10" pitchFamily="34" charset="0"/>
                  </a:rPr>
                  <a:t>˅</a:t>
                </a:r>
                <a:r>
                  <a:rPr lang="en-US" dirty="0">
                    <a:solidFill>
                      <a:srgbClr val="0000FF"/>
                    </a:solidFill>
                  </a:rPr>
                  <a:t> (  </a:t>
                </a:r>
                <a:r>
                  <a:rPr lang="en-US" sz="2000" dirty="0" smtClean="0">
                    <a:solidFill>
                      <a:srgbClr val="0000FF"/>
                    </a:solidFill>
                  </a:rPr>
                  <a:t>x</a:t>
                </a:r>
                <a:r>
                  <a:rPr lang="en-US" sz="2000" b="0" baseline="-25000" dirty="0" smtClean="0">
                    <a:solidFill>
                      <a:srgbClr val="0000FF"/>
                    </a:solidFill>
                  </a:rPr>
                  <a:t>3</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0" baseline="-25000" dirty="0" smtClean="0">
                    <a:solidFill>
                      <a:srgbClr val="0000FF"/>
                    </a:solidFill>
                  </a:rPr>
                  <a:t>4</a:t>
                </a:r>
                <a:r>
                  <a:rPr lang="en-US" sz="2000" dirty="0" smtClean="0">
                    <a:solidFill>
                      <a:srgbClr val="0000FF"/>
                    </a:solidFill>
                  </a:rPr>
                  <a:t> </a:t>
                </a:r>
                <a:r>
                  <a:rPr lang="en-US" dirty="0">
                    <a:solidFill>
                      <a:srgbClr val="0000FF"/>
                    </a:solidFill>
                  </a:rPr>
                  <a:t>) </a:t>
                </a:r>
                <a:endParaRPr lang="en-US" sz="2000" dirty="0" smtClean="0">
                  <a:solidFill>
                    <a:srgbClr val="0000FF"/>
                  </a:solidFill>
                </a:endParaRPr>
              </a:p>
              <a:p>
                <a:r>
                  <a:rPr lang="en-US" sz="2400" dirty="0" smtClean="0">
                    <a:solidFill>
                      <a:srgbClr val="0000FF"/>
                    </a:solidFill>
                  </a:rPr>
                  <a:t>But can be made linear</a:t>
                </a:r>
              </a:p>
              <a:p>
                <a:r>
                  <a:rPr lang="en-US" sz="2000" dirty="0" smtClean="0"/>
                  <a:t>Note: all the variables above are Boolean variables</a:t>
                </a:r>
                <a:endParaRPr lang="en-US" sz="2000" dirty="0"/>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blipFill>
                <a:blip r:embed="rId3"/>
                <a:stretch>
                  <a:fillRect l="-1098" t="-13342" b="-11186"/>
                </a:stretch>
              </a:blipFill>
            </p:spPr>
            <p:txBody>
              <a:bodyPr/>
              <a:lstStyle/>
              <a:p>
                <a:r>
                  <a:rPr lang="en-US">
                    <a:noFill/>
                  </a:rPr>
                  <a:t> </a:t>
                </a:r>
              </a:p>
            </p:txBody>
          </p:sp>
        </mc:Fallback>
      </mc:AlternateContent>
      <p:sp>
        <p:nvSpPr>
          <p:cNvPr id="3" name="Slide Number Placeholder 2"/>
          <p:cNvSpPr>
            <a:spLocks noGrp="1"/>
          </p:cNvSpPr>
          <p:nvPr>
            <p:ph type="sldNum" sz="quarter" idx="15"/>
          </p:nvPr>
        </p:nvSpPr>
        <p:spPr/>
        <p:txBody>
          <a:bodyPr/>
          <a:lstStyle/>
          <a:p>
            <a:fld id="{0C921938-476A-4922-BE24-3B8F6A2854D9}" type="slidenum">
              <a:rPr lang="en-US" smtClean="0"/>
              <a:t>30</a:t>
            </a:fld>
            <a:endParaRPr lang="en-US" dirty="0"/>
          </a:p>
        </p:txBody>
      </p:sp>
      <mc:AlternateContent xmlns:mc="http://schemas.openxmlformats.org/markup-compatibility/2006" xmlns:a14="http://schemas.microsoft.com/office/drawing/2010/main">
        <mc:Choice Requires="a14">
          <p:sp>
            <p:nvSpPr>
              <p:cNvPr id="2" name="Rectangle 1"/>
              <p:cNvSpPr/>
              <p:nvPr/>
            </p:nvSpPr>
            <p:spPr>
              <a:xfrm>
                <a:off x="152400" y="2705410"/>
                <a:ext cx="8839200" cy="3477875"/>
              </a:xfrm>
              <a:prstGeom prst="rect">
                <a:avLst/>
              </a:prstGeom>
              <a:solidFill>
                <a:srgbClr val="FFFFCC"/>
              </a:solidFill>
              <a:ln>
                <a:solidFill>
                  <a:schemeClr val="accent1"/>
                </a:solidFill>
              </a:ln>
            </p:spPr>
            <p:txBody>
              <a:bodyPr wrap="square">
                <a:spAutoFit/>
              </a:bodyPr>
              <a:lstStyle/>
              <a:p>
                <a:pPr lvl="1"/>
                <a:r>
                  <a:rPr lang="en-US" sz="2400" dirty="0">
                    <a:solidFill>
                      <a:srgbClr val="0000FF"/>
                    </a:solidFill>
                    <a:latin typeface="+mn-lt"/>
                  </a:rPr>
                  <a:t>y = x</a:t>
                </a:r>
                <a:r>
                  <a:rPr lang="en-US" sz="2400" baseline="-25000" dirty="0">
                    <a:solidFill>
                      <a:srgbClr val="0000FF"/>
                    </a:solidFill>
                    <a:latin typeface="+mn-lt"/>
                  </a:rPr>
                  <a:t>1</a:t>
                </a:r>
                <a:r>
                  <a:rPr lang="en-US" sz="2400" dirty="0">
                    <a:solidFill>
                      <a:srgbClr val="0000FF"/>
                    </a:solidFill>
                    <a:latin typeface="+mn-lt"/>
                  </a:rPr>
                  <a:t> ˄ x</a:t>
                </a:r>
                <a:r>
                  <a:rPr lang="en-US" sz="2400" baseline="-25000" dirty="0">
                    <a:solidFill>
                      <a:srgbClr val="0000FF"/>
                    </a:solidFill>
                    <a:latin typeface="+mn-lt"/>
                  </a:rPr>
                  <a:t>3</a:t>
                </a:r>
                <a:r>
                  <a:rPr lang="en-US" sz="2400" dirty="0">
                    <a:solidFill>
                      <a:srgbClr val="0000FF"/>
                    </a:solidFill>
                    <a:latin typeface="+mn-lt"/>
                  </a:rPr>
                  <a:t> ˄ x</a:t>
                </a:r>
                <a:r>
                  <a:rPr lang="en-US" sz="2400" baseline="-25000" dirty="0">
                    <a:solidFill>
                      <a:srgbClr val="0000FF"/>
                    </a:solidFill>
                    <a:latin typeface="+mn-lt"/>
                  </a:rPr>
                  <a:t>5                                        </a:t>
                </a:r>
              </a:p>
              <a:p>
                <a:pPr lvl="1"/>
                <a:r>
                  <a:rPr lang="en-US" sz="2400" dirty="0">
                    <a:solidFill>
                      <a:srgbClr val="0000FF"/>
                    </a:solidFill>
                    <a:latin typeface="+mn-lt"/>
                  </a:rPr>
                  <a:t>y = </a:t>
                </a:r>
                <a:r>
                  <a:rPr lang="en-US" sz="2400" dirty="0" err="1">
                    <a:solidFill>
                      <a:srgbClr val="0000FF"/>
                    </a:solidFill>
                    <a:latin typeface="+mn-lt"/>
                  </a:rPr>
                  <a:t>sgn</a:t>
                </a:r>
                <a:r>
                  <a:rPr lang="en-US" sz="2400" dirty="0">
                    <a:solidFill>
                      <a:srgbClr val="0000FF"/>
                    </a:solidFill>
                    <a:latin typeface="+mn-lt"/>
                  </a:rPr>
                  <a:t>{1 </a:t>
                </a:r>
                <a14:m>
                  <m:oMath xmlns:m="http://schemas.openxmlformats.org/officeDocument/2006/math">
                    <m:r>
                      <a:rPr lang="pt-BR" sz="2400" i="1">
                        <a:latin typeface="Cambria Math" panose="02040503050406030204" pitchFamily="18" charset="0"/>
                        <a:ea typeface="Cambria Math" panose="02040503050406030204" pitchFamily="18" charset="0"/>
                      </a:rPr>
                      <m:t>∙</m:t>
                    </m:r>
                  </m:oMath>
                </a14:m>
                <a:r>
                  <a:rPr lang="en-US" sz="2400" dirty="0">
                    <a:solidFill>
                      <a:srgbClr val="0000FF"/>
                    </a:solidFill>
                    <a:latin typeface="+mn-lt"/>
                  </a:rPr>
                  <a:t> x</a:t>
                </a:r>
                <a:r>
                  <a:rPr lang="en-US" sz="2400" baseline="-25000" dirty="0">
                    <a:solidFill>
                      <a:srgbClr val="0000FF"/>
                    </a:solidFill>
                    <a:latin typeface="+mn-lt"/>
                  </a:rPr>
                  <a:t>1</a:t>
                </a:r>
                <a:r>
                  <a:rPr lang="en-US" sz="2400" dirty="0">
                    <a:solidFill>
                      <a:srgbClr val="0000FF"/>
                    </a:solidFill>
                    <a:latin typeface="+mn-lt"/>
                  </a:rPr>
                  <a:t> + 1 </a:t>
                </a:r>
                <a14:m>
                  <m:oMath xmlns:m="http://schemas.openxmlformats.org/officeDocument/2006/math">
                    <m:r>
                      <a:rPr lang="pt-BR" sz="2400" i="1">
                        <a:latin typeface="Cambria Math" panose="02040503050406030204" pitchFamily="18" charset="0"/>
                        <a:ea typeface="Cambria Math" panose="02040503050406030204" pitchFamily="18" charset="0"/>
                      </a:rPr>
                      <m:t>∙</m:t>
                    </m:r>
                  </m:oMath>
                </a14:m>
                <a:r>
                  <a:rPr lang="en-US" sz="2400" dirty="0">
                    <a:solidFill>
                      <a:srgbClr val="0000FF"/>
                    </a:solidFill>
                    <a:latin typeface="+mn-lt"/>
                  </a:rPr>
                  <a:t> x</a:t>
                </a:r>
                <a:r>
                  <a:rPr lang="en-US" sz="2400" baseline="-25000" dirty="0">
                    <a:solidFill>
                      <a:srgbClr val="0000FF"/>
                    </a:solidFill>
                    <a:latin typeface="+mn-lt"/>
                  </a:rPr>
                  <a:t>3</a:t>
                </a:r>
                <a:r>
                  <a:rPr lang="en-US" sz="2400" dirty="0">
                    <a:solidFill>
                      <a:srgbClr val="0000FF"/>
                    </a:solidFill>
                    <a:latin typeface="+mn-lt"/>
                  </a:rPr>
                  <a:t> + 1 </a:t>
                </a:r>
                <a14:m>
                  <m:oMath xmlns:m="http://schemas.openxmlformats.org/officeDocument/2006/math">
                    <m:r>
                      <a:rPr lang="pt-BR" sz="2400" i="1">
                        <a:latin typeface="Cambria Math" panose="02040503050406030204" pitchFamily="18" charset="0"/>
                        <a:ea typeface="Cambria Math" panose="02040503050406030204" pitchFamily="18" charset="0"/>
                      </a:rPr>
                      <m:t>∙</m:t>
                    </m:r>
                  </m:oMath>
                </a14:m>
                <a:r>
                  <a:rPr lang="en-US" sz="2400" dirty="0">
                    <a:solidFill>
                      <a:srgbClr val="0000FF"/>
                    </a:solidFill>
                    <a:latin typeface="+mn-lt"/>
                  </a:rPr>
                  <a:t> x</a:t>
                </a:r>
                <a:r>
                  <a:rPr lang="en-US" sz="2400" baseline="-25000" dirty="0">
                    <a:solidFill>
                      <a:srgbClr val="0000FF"/>
                    </a:solidFill>
                    <a:latin typeface="+mn-lt"/>
                  </a:rPr>
                  <a:t>5</a:t>
                </a:r>
                <a:r>
                  <a:rPr lang="en-US" sz="2400" dirty="0">
                    <a:solidFill>
                      <a:srgbClr val="0000FF"/>
                    </a:solidFill>
                    <a:latin typeface="+mn-lt"/>
                  </a:rPr>
                  <a:t>  - 3</a:t>
                </a:r>
                <a:r>
                  <a:rPr lang="en-US" sz="2400" dirty="0">
                    <a:latin typeface="+mn-lt"/>
                  </a:rPr>
                  <a:t>};             w = (1, 0, 1, 0, 1) </a:t>
                </a:r>
                <a:r>
                  <a:rPr lang="en-US" sz="2400" dirty="0">
                    <a:latin typeface="+mn-lt"/>
                    <a:sym typeface="Symbol" pitchFamily="18" charset="2"/>
                  </a:rPr>
                  <a:t>=</a:t>
                </a:r>
                <a:r>
                  <a:rPr lang="en-US" sz="2400" dirty="0" smtClean="0">
                    <a:latin typeface="+mn-lt"/>
                    <a:sym typeface="Symbol" pitchFamily="18" charset="2"/>
                  </a:rPr>
                  <a:t>3</a:t>
                </a:r>
              </a:p>
              <a:p>
                <a:pPr lvl="1"/>
                <a:endParaRPr lang="en-US" sz="2400" dirty="0">
                  <a:latin typeface="+mn-lt"/>
                  <a:sym typeface="Symbol" pitchFamily="18" charset="2"/>
                </a:endParaRPr>
              </a:p>
              <a:p>
                <a:pPr marL="800100" lvl="1" indent="-342900">
                  <a:buFont typeface="Wingdings" panose="05000000000000000000" pitchFamily="2" charset="2"/>
                  <a:buChar char="§"/>
                </a:pPr>
                <a:r>
                  <a:rPr lang="en-US" sz="2000" dirty="0" smtClean="0">
                    <a:latin typeface="+mn-lt"/>
                    <a:sym typeface="Symbol" pitchFamily="18" charset="2"/>
                  </a:rPr>
                  <a:t>In our Elimination Algorithm we started with:</a:t>
                </a:r>
              </a:p>
              <a:p>
                <a:pPr lvl="1"/>
                <a:r>
                  <a:rPr lang="en-US" sz="2000" dirty="0">
                    <a:latin typeface="+mn-lt"/>
                  </a:rPr>
                  <a:t>w = (1, 1</a:t>
                </a:r>
                <a:r>
                  <a:rPr lang="en-US" sz="2000" dirty="0" smtClean="0">
                    <a:latin typeface="+mn-lt"/>
                  </a:rPr>
                  <a:t>, </a:t>
                </a:r>
                <a:r>
                  <a:rPr lang="en-US" sz="2000" dirty="0">
                    <a:latin typeface="+mn-lt"/>
                  </a:rPr>
                  <a:t>1, </a:t>
                </a:r>
                <a:r>
                  <a:rPr lang="en-US" sz="2000" dirty="0" smtClean="0">
                    <a:latin typeface="+mn-lt"/>
                  </a:rPr>
                  <a:t>1, 1, n) and changed </a:t>
                </a:r>
                <a:r>
                  <a:rPr lang="en-US" sz="2000" dirty="0" err="1" smtClean="0">
                    <a:solidFill>
                      <a:srgbClr val="0000FF"/>
                    </a:solidFill>
                    <a:latin typeface="+mn-lt"/>
                  </a:rPr>
                  <a:t>w</a:t>
                </a:r>
                <a:r>
                  <a:rPr lang="en-US" sz="2000" baseline="-25000" dirty="0" err="1" smtClean="0">
                    <a:solidFill>
                      <a:srgbClr val="0000FF"/>
                    </a:solidFill>
                    <a:latin typeface="+mn-lt"/>
                  </a:rPr>
                  <a:t>i</a:t>
                </a:r>
                <a:r>
                  <a:rPr lang="en-US" sz="2000" baseline="-25000" dirty="0" smtClean="0">
                    <a:solidFill>
                      <a:srgbClr val="0000FF"/>
                    </a:solidFill>
                    <a:latin typeface="+mn-lt"/>
                  </a:rPr>
                  <a:t>  </a:t>
                </a:r>
                <a:r>
                  <a:rPr lang="en-US" sz="2000" dirty="0" smtClean="0">
                    <a:latin typeface="+mn-lt"/>
                  </a:rPr>
                  <a:t>from 1</a:t>
                </a:r>
                <a:r>
                  <a:rPr lang="en-US" sz="2000" dirty="0" smtClean="0">
                    <a:latin typeface="+mn-lt"/>
                    <a:sym typeface="Wingdings" panose="05000000000000000000" pitchFamily="2" charset="2"/>
                  </a:rPr>
                  <a:t>0 following a mistake</a:t>
                </a:r>
              </a:p>
              <a:p>
                <a:pPr lvl="1"/>
                <a:endParaRPr lang="en-US" sz="2000" dirty="0" smtClean="0">
                  <a:latin typeface="+mn-lt"/>
                  <a:sym typeface="Wingdings" panose="05000000000000000000" pitchFamily="2" charset="2"/>
                </a:endParaRPr>
              </a:p>
              <a:p>
                <a:pPr lvl="1"/>
                <a:endParaRPr lang="en-US" sz="2000" dirty="0">
                  <a:latin typeface="+mn-lt"/>
                  <a:sym typeface="Wingdings" panose="05000000000000000000" pitchFamily="2" charset="2"/>
                </a:endParaRPr>
              </a:p>
              <a:p>
                <a:pPr marL="800100" lvl="1" indent="-342900">
                  <a:buFont typeface="Wingdings" panose="05000000000000000000" pitchFamily="2" charset="2"/>
                  <a:buChar char="§"/>
                </a:pPr>
                <a:r>
                  <a:rPr lang="en-US" sz="2000" dirty="0" smtClean="0">
                    <a:latin typeface="+mn-lt"/>
                    <a:sym typeface="Wingdings" panose="05000000000000000000" pitchFamily="2" charset="2"/>
                  </a:rPr>
                  <a:t>In general, when learning linear functions, we will change </a:t>
                </a:r>
                <a:r>
                  <a:rPr lang="en-US" sz="2000" dirty="0" err="1">
                    <a:solidFill>
                      <a:srgbClr val="0000FF"/>
                    </a:solidFill>
                  </a:rPr>
                  <a:t>w</a:t>
                </a:r>
                <a:r>
                  <a:rPr lang="en-US" sz="2000" baseline="-25000" dirty="0" err="1">
                    <a:solidFill>
                      <a:srgbClr val="0000FF"/>
                    </a:solidFill>
                  </a:rPr>
                  <a:t>i</a:t>
                </a:r>
                <a:r>
                  <a:rPr lang="en-US" sz="2000" baseline="-25000" dirty="0">
                    <a:solidFill>
                      <a:srgbClr val="0000FF"/>
                    </a:solidFill>
                  </a:rPr>
                  <a:t> </a:t>
                </a:r>
                <a:r>
                  <a:rPr lang="en-US" sz="2000" dirty="0" smtClean="0">
                    <a:sym typeface="Wingdings" panose="05000000000000000000" pitchFamily="2" charset="2"/>
                  </a:rPr>
                  <a:t>more carefully</a:t>
                </a:r>
                <a:endParaRPr lang="en-US" sz="2000" dirty="0" smtClean="0">
                  <a:latin typeface="+mn-lt"/>
                  <a:sym typeface="Symbol" pitchFamily="18" charset="2"/>
                </a:endParaRPr>
              </a:p>
              <a:p>
                <a:pPr lvl="1"/>
                <a:r>
                  <a:rPr lang="en-US" sz="2400" dirty="0" smtClean="0">
                    <a:solidFill>
                      <a:srgbClr val="0000FF"/>
                    </a:solidFill>
                  </a:rPr>
                  <a:t>     y </a:t>
                </a:r>
                <a:r>
                  <a:rPr lang="en-US" sz="2400" dirty="0">
                    <a:solidFill>
                      <a:srgbClr val="0000FF"/>
                    </a:solidFill>
                  </a:rPr>
                  <a:t>= </a:t>
                </a:r>
                <a:r>
                  <a:rPr lang="en-US" sz="2400" dirty="0" err="1" smtClean="0">
                    <a:solidFill>
                      <a:srgbClr val="0000FF"/>
                    </a:solidFill>
                  </a:rPr>
                  <a:t>sgn</a:t>
                </a:r>
                <a:r>
                  <a:rPr lang="en-US" sz="2400" dirty="0" smtClean="0">
                    <a:solidFill>
                      <a:srgbClr val="0000FF"/>
                    </a:solidFill>
                  </a:rPr>
                  <a:t>{w</a:t>
                </a:r>
                <a:r>
                  <a:rPr lang="en-US" sz="2400" baseline="-25000" dirty="0" smtClean="0">
                    <a:solidFill>
                      <a:srgbClr val="0000FF"/>
                    </a:solidFill>
                  </a:rPr>
                  <a:t>1</a:t>
                </a:r>
                <a14:m>
                  <m:oMath xmlns:m="http://schemas.openxmlformats.org/officeDocument/2006/math">
                    <m:r>
                      <a:rPr lang="pt-BR" sz="2400" i="1">
                        <a:latin typeface="Cambria Math" panose="02040503050406030204" pitchFamily="18" charset="0"/>
                        <a:ea typeface="Cambria Math" panose="02040503050406030204" pitchFamily="18" charset="0"/>
                      </a:rPr>
                      <m:t>∙</m:t>
                    </m:r>
                  </m:oMath>
                </a14:m>
                <a:r>
                  <a:rPr lang="en-US" sz="2400" dirty="0">
                    <a:solidFill>
                      <a:srgbClr val="0000FF"/>
                    </a:solidFill>
                  </a:rPr>
                  <a:t>x</a:t>
                </a:r>
                <a:r>
                  <a:rPr lang="en-US" sz="2400" baseline="-25000" dirty="0">
                    <a:solidFill>
                      <a:srgbClr val="0000FF"/>
                    </a:solidFill>
                  </a:rPr>
                  <a:t>1</a:t>
                </a:r>
                <a:r>
                  <a:rPr lang="en-US" sz="2400" dirty="0">
                    <a:solidFill>
                      <a:srgbClr val="0000FF"/>
                    </a:solidFill>
                  </a:rPr>
                  <a:t> + </a:t>
                </a:r>
                <a:r>
                  <a:rPr lang="en-US" sz="2400" dirty="0" smtClean="0">
                    <a:solidFill>
                      <a:srgbClr val="0000FF"/>
                    </a:solidFill>
                  </a:rPr>
                  <a:t>w</a:t>
                </a:r>
                <a:r>
                  <a:rPr lang="en-US" sz="2400" baseline="-25000" dirty="0" smtClean="0">
                    <a:solidFill>
                      <a:srgbClr val="0000FF"/>
                    </a:solidFill>
                  </a:rPr>
                  <a:t>2</a:t>
                </a:r>
                <a14:m>
                  <m:oMath xmlns:m="http://schemas.openxmlformats.org/officeDocument/2006/math">
                    <m:r>
                      <a:rPr lang="pt-BR" sz="2400" i="1">
                        <a:latin typeface="Cambria Math" panose="02040503050406030204" pitchFamily="18" charset="0"/>
                        <a:ea typeface="Cambria Math" panose="02040503050406030204" pitchFamily="18" charset="0"/>
                      </a:rPr>
                      <m:t>∙</m:t>
                    </m:r>
                  </m:oMath>
                </a14:m>
                <a:r>
                  <a:rPr lang="en-US" sz="2400" dirty="0" smtClean="0">
                    <a:solidFill>
                      <a:srgbClr val="0000FF"/>
                    </a:solidFill>
                  </a:rPr>
                  <a:t>x</a:t>
                </a:r>
                <a:r>
                  <a:rPr lang="en-US" sz="2400" baseline="-25000" dirty="0" smtClean="0">
                    <a:solidFill>
                      <a:srgbClr val="0000FF"/>
                    </a:solidFill>
                  </a:rPr>
                  <a:t>2</a:t>
                </a:r>
                <a:r>
                  <a:rPr lang="en-US" sz="2400" dirty="0" smtClean="0">
                    <a:solidFill>
                      <a:srgbClr val="0000FF"/>
                    </a:solidFill>
                  </a:rPr>
                  <a:t> +  w</a:t>
                </a:r>
                <a:r>
                  <a:rPr lang="en-US" sz="2400" baseline="-25000" dirty="0" smtClean="0">
                    <a:solidFill>
                      <a:srgbClr val="0000FF"/>
                    </a:solidFill>
                  </a:rPr>
                  <a:t>3</a:t>
                </a:r>
                <a14:m>
                  <m:oMath xmlns:m="http://schemas.openxmlformats.org/officeDocument/2006/math">
                    <m:r>
                      <a:rPr lang="pt-BR" sz="2400" i="1">
                        <a:latin typeface="Cambria Math" panose="02040503050406030204" pitchFamily="18" charset="0"/>
                        <a:ea typeface="Cambria Math" panose="02040503050406030204" pitchFamily="18" charset="0"/>
                      </a:rPr>
                      <m:t>∙</m:t>
                    </m:r>
                  </m:oMath>
                </a14:m>
                <a:r>
                  <a:rPr lang="en-US" sz="2400" dirty="0">
                    <a:solidFill>
                      <a:srgbClr val="0000FF"/>
                    </a:solidFill>
                  </a:rPr>
                  <a:t>x</a:t>
                </a:r>
                <a:r>
                  <a:rPr lang="en-US" sz="2400" baseline="-25000" dirty="0">
                    <a:solidFill>
                      <a:srgbClr val="0000FF"/>
                    </a:solidFill>
                  </a:rPr>
                  <a:t>3</a:t>
                </a:r>
                <a:r>
                  <a:rPr lang="en-US" sz="2400" dirty="0">
                    <a:solidFill>
                      <a:srgbClr val="0000FF"/>
                    </a:solidFill>
                  </a:rPr>
                  <a:t> + </a:t>
                </a:r>
                <a:r>
                  <a:rPr lang="en-US" sz="2400" dirty="0" smtClean="0">
                    <a:solidFill>
                      <a:srgbClr val="0000FF"/>
                    </a:solidFill>
                  </a:rPr>
                  <a:t>w</a:t>
                </a:r>
                <a:r>
                  <a:rPr lang="en-US" sz="2400" baseline="-25000" dirty="0" smtClean="0">
                    <a:solidFill>
                      <a:srgbClr val="0000FF"/>
                    </a:solidFill>
                  </a:rPr>
                  <a:t>4</a:t>
                </a:r>
                <a14:m>
                  <m:oMath xmlns:m="http://schemas.openxmlformats.org/officeDocument/2006/math">
                    <m:r>
                      <a:rPr lang="pt-BR" sz="2400" i="1">
                        <a:latin typeface="Cambria Math" panose="02040503050406030204" pitchFamily="18" charset="0"/>
                        <a:ea typeface="Cambria Math" panose="02040503050406030204" pitchFamily="18" charset="0"/>
                      </a:rPr>
                      <m:t>∙</m:t>
                    </m:r>
                  </m:oMath>
                </a14:m>
                <a:r>
                  <a:rPr lang="en-US" sz="2400" dirty="0" smtClean="0">
                    <a:solidFill>
                      <a:srgbClr val="0000FF"/>
                    </a:solidFill>
                  </a:rPr>
                  <a:t>x</a:t>
                </a:r>
                <a:r>
                  <a:rPr lang="en-US" sz="2400" baseline="-25000" dirty="0" smtClean="0">
                    <a:solidFill>
                      <a:srgbClr val="0000FF"/>
                    </a:solidFill>
                  </a:rPr>
                  <a:t>4</a:t>
                </a:r>
                <a:r>
                  <a:rPr lang="en-US" sz="2400" dirty="0" smtClean="0">
                    <a:solidFill>
                      <a:srgbClr val="0000FF"/>
                    </a:solidFill>
                  </a:rPr>
                  <a:t> + w</a:t>
                </a:r>
                <a:r>
                  <a:rPr lang="en-US" sz="2400" baseline="-25000" dirty="0" smtClean="0">
                    <a:solidFill>
                      <a:srgbClr val="0000FF"/>
                    </a:solidFill>
                  </a:rPr>
                  <a:t>5</a:t>
                </a:r>
                <a14:m>
                  <m:oMath xmlns:m="http://schemas.openxmlformats.org/officeDocument/2006/math">
                    <m:r>
                      <a:rPr lang="pt-BR" sz="2400" i="1">
                        <a:latin typeface="Cambria Math" panose="02040503050406030204" pitchFamily="18" charset="0"/>
                        <a:ea typeface="Cambria Math" panose="02040503050406030204" pitchFamily="18" charset="0"/>
                      </a:rPr>
                      <m:t>∙</m:t>
                    </m:r>
                  </m:oMath>
                </a14:m>
                <a:r>
                  <a:rPr lang="en-US" sz="2400" dirty="0">
                    <a:solidFill>
                      <a:srgbClr val="0000FF"/>
                    </a:solidFill>
                  </a:rPr>
                  <a:t>x</a:t>
                </a:r>
                <a:r>
                  <a:rPr lang="en-US" sz="2400" baseline="-25000" dirty="0">
                    <a:solidFill>
                      <a:srgbClr val="0000FF"/>
                    </a:solidFill>
                  </a:rPr>
                  <a:t>5</a:t>
                </a:r>
                <a:r>
                  <a:rPr lang="en-US" sz="2400" dirty="0">
                    <a:solidFill>
                      <a:srgbClr val="0000FF"/>
                    </a:solidFill>
                  </a:rPr>
                  <a:t> </a:t>
                </a:r>
                <a:r>
                  <a:rPr lang="en-US" sz="2400" dirty="0" smtClean="0">
                    <a:solidFill>
                      <a:srgbClr val="0000FF"/>
                    </a:solidFill>
                  </a:rPr>
                  <a:t>- </a:t>
                </a:r>
                <a:r>
                  <a:rPr lang="en-US" sz="2400" dirty="0">
                    <a:sym typeface="Symbol" pitchFamily="18" charset="2"/>
                  </a:rPr>
                  <a:t></a:t>
                </a:r>
                <a:r>
                  <a:rPr lang="en-US" sz="2400" dirty="0" smtClean="0"/>
                  <a:t>};</a:t>
                </a:r>
                <a:endParaRPr lang="en-US" sz="2400" dirty="0" smtClean="0">
                  <a:latin typeface="+mn-lt"/>
                </a:endParaRPr>
              </a:p>
              <a:p>
                <a:pPr lvl="1"/>
                <a:endParaRPr lang="en-US" sz="2400" dirty="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2705410"/>
                <a:ext cx="8839200" cy="3477875"/>
              </a:xfrm>
              <a:prstGeom prst="rect">
                <a:avLst/>
              </a:prstGeom>
              <a:blipFill>
                <a:blip r:embed="rId4"/>
                <a:stretch>
                  <a:fillRect t="-1224" r="-62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72980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54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54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54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54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549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54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54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549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549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15491">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Representation</a:t>
            </a:r>
            <a:endParaRPr lang="en-US" dirty="0"/>
          </a:p>
        </p:txBody>
      </p:sp>
      <p:sp>
        <p:nvSpPr>
          <p:cNvPr id="9" name="Content Placeholder 8"/>
          <p:cNvSpPr>
            <a:spLocks noGrp="1"/>
          </p:cNvSpPr>
          <p:nvPr>
            <p:ph idx="1"/>
          </p:nvPr>
        </p:nvSpPr>
        <p:spPr/>
        <p:txBody>
          <a:bodyPr/>
          <a:lstStyle/>
          <a:p>
            <a:r>
              <a:rPr lang="en-US" sz="2000" dirty="0" smtClean="0"/>
              <a:t>Assume that you want to learn conjunctions. Should your hypothesis space be the class of conjunctions?</a:t>
            </a:r>
          </a:p>
          <a:p>
            <a:pPr lvl="1"/>
            <a:r>
              <a:rPr lang="en-US" sz="1600" b="1" dirty="0" smtClean="0"/>
              <a:t>Theorem</a:t>
            </a:r>
            <a:r>
              <a:rPr lang="en-US" sz="1600" b="1" dirty="0"/>
              <a:t>:   </a:t>
            </a:r>
            <a:r>
              <a:rPr lang="en-US" sz="1600" dirty="0"/>
              <a:t>Given a sample on n attributes that is consistent </a:t>
            </a:r>
            <a:r>
              <a:rPr lang="en-US" sz="1600" dirty="0" smtClean="0"/>
              <a:t>with a conjunctive </a:t>
            </a:r>
            <a:r>
              <a:rPr lang="en-US" sz="1600" dirty="0"/>
              <a:t>concept, it is NP-hard to find a </a:t>
            </a:r>
            <a:r>
              <a:rPr lang="en-US" sz="1600" dirty="0" smtClean="0"/>
              <a:t>pure conjunctive </a:t>
            </a:r>
            <a:r>
              <a:rPr lang="en-US" sz="1600" dirty="0"/>
              <a:t>hypothesis that is both consistent with the </a:t>
            </a:r>
            <a:r>
              <a:rPr lang="en-US" sz="1600" dirty="0" smtClean="0"/>
              <a:t>sample </a:t>
            </a:r>
            <a:r>
              <a:rPr lang="en-US" sz="1600" dirty="0"/>
              <a:t>and has the minimum number of </a:t>
            </a:r>
            <a:r>
              <a:rPr lang="en-US" sz="1600" dirty="0" smtClean="0"/>
              <a:t>attributes. </a:t>
            </a:r>
          </a:p>
          <a:p>
            <a:pPr lvl="1"/>
            <a:r>
              <a:rPr lang="en-US" sz="1100" dirty="0" smtClean="0">
                <a:solidFill>
                  <a:schemeClr val="tx1"/>
                </a:solidFill>
              </a:rPr>
              <a:t>[David Haussler, AIJ’88: “Quantifying </a:t>
            </a:r>
            <a:r>
              <a:rPr lang="en-US" sz="1100" dirty="0">
                <a:solidFill>
                  <a:schemeClr val="tx1"/>
                </a:solidFill>
              </a:rPr>
              <a:t>Inductive Bias: </a:t>
            </a:r>
            <a:r>
              <a:rPr lang="en-US" sz="1100" dirty="0" smtClean="0">
                <a:solidFill>
                  <a:schemeClr val="tx1"/>
                </a:solidFill>
              </a:rPr>
              <a:t>AI </a:t>
            </a:r>
            <a:r>
              <a:rPr lang="en-US" sz="1100" dirty="0">
                <a:solidFill>
                  <a:schemeClr val="tx1"/>
                </a:solidFill>
              </a:rPr>
              <a:t>Learning Algorithms and </a:t>
            </a:r>
            <a:r>
              <a:rPr lang="en-US" sz="1100" dirty="0" err="1" smtClean="0">
                <a:solidFill>
                  <a:schemeClr val="tx1"/>
                </a:solidFill>
              </a:rPr>
              <a:t>Valiant's</a:t>
            </a:r>
            <a:r>
              <a:rPr lang="en-US" sz="1100" dirty="0" smtClean="0">
                <a:solidFill>
                  <a:schemeClr val="tx1"/>
                </a:solidFill>
              </a:rPr>
              <a:t> </a:t>
            </a:r>
            <a:r>
              <a:rPr lang="en-US" sz="1100" dirty="0">
                <a:solidFill>
                  <a:schemeClr val="tx1"/>
                </a:solidFill>
              </a:rPr>
              <a:t>Learning </a:t>
            </a:r>
            <a:r>
              <a:rPr lang="en-US" sz="1100" dirty="0" smtClean="0">
                <a:solidFill>
                  <a:schemeClr val="tx1"/>
                </a:solidFill>
              </a:rPr>
              <a:t>Framework”] </a:t>
            </a:r>
          </a:p>
          <a:p>
            <a:r>
              <a:rPr lang="en-US" sz="2000" dirty="0" smtClean="0"/>
              <a:t>Same </a:t>
            </a:r>
            <a:r>
              <a:rPr lang="en-US" sz="2000" dirty="0"/>
              <a:t>holds for </a:t>
            </a:r>
            <a:r>
              <a:rPr lang="en-US" sz="2000" dirty="0" smtClean="0"/>
              <a:t>Disjunctions</a:t>
            </a:r>
            <a:r>
              <a:rPr lang="en-US" sz="2000" dirty="0"/>
              <a:t>.</a:t>
            </a:r>
          </a:p>
          <a:p>
            <a:r>
              <a:rPr lang="en-US" sz="2000" dirty="0" smtClean="0"/>
              <a:t>Intuition</a:t>
            </a:r>
            <a:r>
              <a:rPr lang="en-US" sz="2000" dirty="0"/>
              <a:t>: Reduction to minimum set cover problem.</a:t>
            </a:r>
          </a:p>
          <a:p>
            <a:pPr lvl="1"/>
            <a:r>
              <a:rPr lang="en-US" sz="1600" dirty="0" smtClean="0"/>
              <a:t>Given </a:t>
            </a:r>
            <a:r>
              <a:rPr lang="en-US" sz="1600" dirty="0"/>
              <a:t>a collection of sets that cover X, define a set of examples  </a:t>
            </a:r>
            <a:r>
              <a:rPr lang="en-US" sz="1600" dirty="0" smtClean="0"/>
              <a:t>so </a:t>
            </a:r>
            <a:r>
              <a:rPr lang="en-US" sz="1600" dirty="0"/>
              <a:t>that learning the best </a:t>
            </a:r>
            <a:r>
              <a:rPr lang="en-US" sz="1600" dirty="0" smtClean="0"/>
              <a:t>(dis/</a:t>
            </a:r>
            <a:r>
              <a:rPr lang="en-US" sz="1600" dirty="0" err="1" smtClean="0"/>
              <a:t>conj</a:t>
            </a:r>
            <a:r>
              <a:rPr lang="en-US" sz="1600" dirty="0" smtClean="0"/>
              <a:t>)junction </a:t>
            </a:r>
            <a:r>
              <a:rPr lang="en-US" sz="1600" dirty="0"/>
              <a:t>implies a minimal cover</a:t>
            </a:r>
            <a:r>
              <a:rPr lang="en-US" sz="1600" dirty="0" smtClean="0"/>
              <a:t>.</a:t>
            </a:r>
          </a:p>
          <a:p>
            <a:r>
              <a:rPr lang="en-US" sz="2000" dirty="0" smtClean="0"/>
              <a:t>Consequently</a:t>
            </a:r>
            <a:r>
              <a:rPr lang="en-US" sz="2000" dirty="0"/>
              <a:t>, we cannot learn the concept efficiently </a:t>
            </a:r>
            <a:r>
              <a:rPr lang="en-US" sz="2000" b="1" dirty="0" smtClean="0"/>
              <a:t>as </a:t>
            </a:r>
            <a:r>
              <a:rPr lang="en-US" sz="2000" b="1" dirty="0"/>
              <a:t>a </a:t>
            </a:r>
            <a:r>
              <a:rPr lang="en-US" sz="2000" b="1" dirty="0" smtClean="0"/>
              <a:t>(dis/con)junction</a:t>
            </a:r>
            <a:r>
              <a:rPr lang="en-US" sz="2000" b="1" dirty="0"/>
              <a:t>.</a:t>
            </a:r>
          </a:p>
          <a:p>
            <a:r>
              <a:rPr lang="en-US" sz="2000" dirty="0" smtClean="0"/>
              <a:t>But</a:t>
            </a:r>
            <a:r>
              <a:rPr lang="en-US" sz="2000" dirty="0"/>
              <a:t>, we will see that we can do that, if we are willing to </a:t>
            </a:r>
            <a:r>
              <a:rPr lang="en-US" sz="2000" dirty="0" smtClean="0"/>
              <a:t>learn the </a:t>
            </a:r>
            <a:r>
              <a:rPr lang="en-US" sz="2000" dirty="0"/>
              <a:t>concept as a </a:t>
            </a:r>
            <a:r>
              <a:rPr lang="en-US" sz="2000" dirty="0">
                <a:solidFill>
                  <a:srgbClr val="0000FF"/>
                </a:solidFill>
              </a:rPr>
              <a:t>Linear Threshold function</a:t>
            </a:r>
            <a:r>
              <a:rPr lang="en-US" sz="2000" dirty="0" smtClean="0"/>
              <a:t>.</a:t>
            </a:r>
          </a:p>
          <a:p>
            <a:r>
              <a:rPr lang="en-US" sz="2000" b="1" dirty="0" smtClean="0"/>
              <a:t>In a more expressive class, the search for a good hypothesis sometimes becomes combinatorially easier.</a:t>
            </a:r>
          </a:p>
          <a:p>
            <a:pPr marL="0" indent="0">
              <a:buNone/>
            </a:pPr>
            <a:endParaRPr lang="en-US" sz="20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31</a:t>
            </a:fld>
            <a:endParaRPr lang="en-US" dirty="0"/>
          </a:p>
        </p:txBody>
      </p:sp>
    </p:spTree>
    <p:extLst>
      <p:ext uri="{BB962C8B-B14F-4D97-AF65-F5344CB8AC3E}">
        <p14:creationId xmlns:p14="http://schemas.microsoft.com/office/powerpoint/2010/main" val="261775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9" name="Slide Number Placeholder 4"/>
          <p:cNvSpPr>
            <a:spLocks noGrp="1"/>
          </p:cNvSpPr>
          <p:nvPr>
            <p:ph type="sldNum" sz="quarter" idx="4294967295"/>
          </p:nvPr>
        </p:nvSpPr>
        <p:spPr/>
        <p:txBody>
          <a:bodyPr/>
          <a:lstStyle/>
          <a:p>
            <a:fld id="{CAACDFE5-C15A-4FDB-926B-CDE831110A2E}" type="slidenum">
              <a:rPr lang="en-US"/>
              <a:pPr/>
              <a:t>32</a:t>
            </a:fld>
            <a:endParaRPr lang="en-US"/>
          </a:p>
        </p:txBody>
      </p:sp>
      <p:sp>
        <p:nvSpPr>
          <p:cNvPr id="759811" name="Line 3"/>
          <p:cNvSpPr>
            <a:spLocks noChangeShapeType="1"/>
          </p:cNvSpPr>
          <p:nvPr/>
        </p:nvSpPr>
        <p:spPr bwMode="auto">
          <a:xfrm>
            <a:off x="2133600" y="2286000"/>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2" name="Line 4"/>
          <p:cNvSpPr>
            <a:spLocks noChangeShapeType="1"/>
          </p:cNvSpPr>
          <p:nvPr/>
        </p:nvSpPr>
        <p:spPr bwMode="auto">
          <a:xfrm>
            <a:off x="2133600" y="50292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3" name="Line 5"/>
          <p:cNvSpPr>
            <a:spLocks noChangeShapeType="1"/>
          </p:cNvSpPr>
          <p:nvPr/>
        </p:nvSpPr>
        <p:spPr bwMode="auto">
          <a:xfrm>
            <a:off x="990600" y="43815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4" name="Line 6"/>
          <p:cNvSpPr>
            <a:spLocks noChangeShapeType="1"/>
          </p:cNvSpPr>
          <p:nvPr/>
        </p:nvSpPr>
        <p:spPr bwMode="auto">
          <a:xfrm flipV="1">
            <a:off x="2133600" y="42672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5" name="Text Box 7"/>
          <p:cNvSpPr txBox="1">
            <a:spLocks noChangeArrowheads="1"/>
          </p:cNvSpPr>
          <p:nvPr/>
        </p:nvSpPr>
        <p:spPr bwMode="auto">
          <a:xfrm>
            <a:off x="304800" y="3971925"/>
            <a:ext cx="915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smtClean="0">
                <a:solidFill>
                  <a:srgbClr val="0000FF"/>
                </a:solidFill>
                <a:latin typeface="+mn-lt"/>
              </a:rPr>
              <a:t>w</a:t>
            </a:r>
            <a:r>
              <a:rPr lang="en-US" sz="1800" u="none" baseline="30000" dirty="0" smtClean="0">
                <a:solidFill>
                  <a:srgbClr val="0000FF"/>
                </a:solidFill>
                <a:latin typeface="+mn-lt"/>
              </a:rPr>
              <a:t>T</a:t>
            </a:r>
            <a:r>
              <a:rPr lang="en-US" sz="1800" u="none" dirty="0" smtClean="0">
                <a:solidFill>
                  <a:srgbClr val="0000FF"/>
                </a:solidFill>
                <a:latin typeface="+mn-lt"/>
              </a:rPr>
              <a:t> x </a:t>
            </a:r>
            <a:r>
              <a:rPr lang="en-US" sz="1800" u="none" dirty="0">
                <a:solidFill>
                  <a:srgbClr val="0000FF"/>
                </a:solidFill>
                <a:latin typeface="+mn-lt"/>
              </a:rPr>
              <a:t>= 0</a:t>
            </a:r>
          </a:p>
        </p:txBody>
      </p:sp>
      <p:sp>
        <p:nvSpPr>
          <p:cNvPr id="759816" name="Text Box 8"/>
          <p:cNvSpPr txBox="1">
            <a:spLocks noChangeArrowheads="1"/>
          </p:cNvSpPr>
          <p:nvPr/>
        </p:nvSpPr>
        <p:spPr bwMode="auto">
          <a:xfrm>
            <a:off x="23622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7" name="Text Box 9"/>
          <p:cNvSpPr txBox="1">
            <a:spLocks noChangeArrowheads="1"/>
          </p:cNvSpPr>
          <p:nvPr/>
        </p:nvSpPr>
        <p:spPr bwMode="auto">
          <a:xfrm>
            <a:off x="33528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8" name="Text Box 10"/>
          <p:cNvSpPr txBox="1">
            <a:spLocks noChangeArrowheads="1"/>
          </p:cNvSpPr>
          <p:nvPr/>
        </p:nvSpPr>
        <p:spPr bwMode="auto">
          <a:xfrm>
            <a:off x="2743200" y="33528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9" name="Text Box 11"/>
          <p:cNvSpPr txBox="1">
            <a:spLocks noChangeArrowheads="1"/>
          </p:cNvSpPr>
          <p:nvPr/>
        </p:nvSpPr>
        <p:spPr bwMode="auto">
          <a:xfrm>
            <a:off x="2895600" y="3581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0" name="Text Box 12"/>
          <p:cNvSpPr txBox="1">
            <a:spLocks noChangeArrowheads="1"/>
          </p:cNvSpPr>
          <p:nvPr/>
        </p:nvSpPr>
        <p:spPr bwMode="auto">
          <a:xfrm>
            <a:off x="3200400" y="3429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1" name="Text Box 13"/>
          <p:cNvSpPr txBox="1">
            <a:spLocks noChangeArrowheads="1"/>
          </p:cNvSpPr>
          <p:nvPr/>
        </p:nvSpPr>
        <p:spPr bwMode="auto">
          <a:xfrm>
            <a:off x="3657600" y="3962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2" name="Text Box 14"/>
          <p:cNvSpPr txBox="1">
            <a:spLocks noChangeArrowheads="1"/>
          </p:cNvSpPr>
          <p:nvPr/>
        </p:nvSpPr>
        <p:spPr bwMode="auto">
          <a:xfrm>
            <a:off x="36576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3" name="Text Box 15"/>
          <p:cNvSpPr txBox="1">
            <a:spLocks noChangeArrowheads="1"/>
          </p:cNvSpPr>
          <p:nvPr/>
        </p:nvSpPr>
        <p:spPr bwMode="auto">
          <a:xfrm>
            <a:off x="3657600" y="3581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4" name="Text Box 16"/>
          <p:cNvSpPr txBox="1">
            <a:spLocks noChangeArrowheads="1"/>
          </p:cNvSpPr>
          <p:nvPr/>
        </p:nvSpPr>
        <p:spPr bwMode="auto">
          <a:xfrm>
            <a:off x="4267200" y="35052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5" name="Text Box 17"/>
          <p:cNvSpPr txBox="1">
            <a:spLocks noChangeArrowheads="1"/>
          </p:cNvSpPr>
          <p:nvPr/>
        </p:nvSpPr>
        <p:spPr bwMode="auto">
          <a:xfrm>
            <a:off x="4495800" y="3810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6" name="Text Box 18"/>
          <p:cNvSpPr txBox="1">
            <a:spLocks noChangeArrowheads="1"/>
          </p:cNvSpPr>
          <p:nvPr/>
        </p:nvSpPr>
        <p:spPr bwMode="auto">
          <a:xfrm>
            <a:off x="5105400" y="37338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7" name="Text Box 19"/>
          <p:cNvSpPr txBox="1">
            <a:spLocks noChangeArrowheads="1"/>
          </p:cNvSpPr>
          <p:nvPr/>
        </p:nvSpPr>
        <p:spPr bwMode="auto">
          <a:xfrm>
            <a:off x="2574925" y="28638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8" name="Text Box 20"/>
          <p:cNvSpPr txBox="1">
            <a:spLocks noChangeArrowheads="1"/>
          </p:cNvSpPr>
          <p:nvPr/>
        </p:nvSpPr>
        <p:spPr bwMode="auto">
          <a:xfrm>
            <a:off x="3124200" y="3048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9" name="Text Box 21"/>
          <p:cNvSpPr txBox="1">
            <a:spLocks noChangeArrowheads="1"/>
          </p:cNvSpPr>
          <p:nvPr/>
        </p:nvSpPr>
        <p:spPr bwMode="auto">
          <a:xfrm>
            <a:off x="3886200" y="3657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30" name="Oval 22"/>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1" name="Text Box 23"/>
          <p:cNvSpPr txBox="1">
            <a:spLocks noChangeArrowheads="1"/>
          </p:cNvSpPr>
          <p:nvPr/>
        </p:nvSpPr>
        <p:spPr bwMode="auto">
          <a:xfrm>
            <a:off x="2727325" y="30162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32" name="Oval 24"/>
          <p:cNvSpPr>
            <a:spLocks noChangeArrowheads="1"/>
          </p:cNvSpPr>
          <p:nvPr/>
        </p:nvSpPr>
        <p:spPr bwMode="auto">
          <a:xfrm>
            <a:off x="32766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3" name="Oval 25"/>
          <p:cNvSpPr>
            <a:spLocks noChangeArrowheads="1"/>
          </p:cNvSpPr>
          <p:nvPr/>
        </p:nvSpPr>
        <p:spPr bwMode="auto">
          <a:xfrm>
            <a:off x="38100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4" name="Oval 26"/>
          <p:cNvSpPr>
            <a:spLocks noChangeArrowheads="1"/>
          </p:cNvSpPr>
          <p:nvPr/>
        </p:nvSpPr>
        <p:spPr bwMode="auto">
          <a:xfrm>
            <a:off x="39624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5" name="Oval 27"/>
          <p:cNvSpPr>
            <a:spLocks noChangeArrowheads="1"/>
          </p:cNvSpPr>
          <p:nvPr/>
        </p:nvSpPr>
        <p:spPr bwMode="auto">
          <a:xfrm>
            <a:off x="44196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6" name="Oval 28"/>
          <p:cNvSpPr>
            <a:spLocks noChangeArrowheads="1"/>
          </p:cNvSpPr>
          <p:nvPr/>
        </p:nvSpPr>
        <p:spPr bwMode="auto">
          <a:xfrm>
            <a:off x="4572000" y="2895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7" name="Oval 29"/>
          <p:cNvSpPr>
            <a:spLocks noChangeArrowheads="1"/>
          </p:cNvSpPr>
          <p:nvPr/>
        </p:nvSpPr>
        <p:spPr bwMode="auto">
          <a:xfrm>
            <a:off x="4419600" y="3124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8" name="Oval 30"/>
          <p:cNvSpPr>
            <a:spLocks noChangeArrowheads="1"/>
          </p:cNvSpPr>
          <p:nvPr/>
        </p:nvSpPr>
        <p:spPr bwMode="auto">
          <a:xfrm>
            <a:off x="3886200" y="2895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9" name="Oval 31"/>
          <p:cNvSpPr>
            <a:spLocks noChangeArrowheads="1"/>
          </p:cNvSpPr>
          <p:nvPr/>
        </p:nvSpPr>
        <p:spPr bwMode="auto">
          <a:xfrm>
            <a:off x="5029200" y="3124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0" name="Oval 32"/>
          <p:cNvSpPr>
            <a:spLocks noChangeArrowheads="1"/>
          </p:cNvSpPr>
          <p:nvPr/>
        </p:nvSpPr>
        <p:spPr bwMode="auto">
          <a:xfrm>
            <a:off x="47244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1" name="Oval 33"/>
          <p:cNvSpPr>
            <a:spLocks noChangeArrowheads="1"/>
          </p:cNvSpPr>
          <p:nvPr/>
        </p:nvSpPr>
        <p:spPr bwMode="auto">
          <a:xfrm>
            <a:off x="4191000" y="3352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2" name="Oval 34"/>
          <p:cNvSpPr>
            <a:spLocks noChangeArrowheads="1"/>
          </p:cNvSpPr>
          <p:nvPr/>
        </p:nvSpPr>
        <p:spPr bwMode="auto">
          <a:xfrm>
            <a:off x="5562600" y="3429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3" name="Line 35"/>
          <p:cNvSpPr>
            <a:spLocks noChangeShapeType="1"/>
          </p:cNvSpPr>
          <p:nvPr/>
        </p:nvSpPr>
        <p:spPr bwMode="auto">
          <a:xfrm>
            <a:off x="2819400" y="2667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4" name="Text Box 36"/>
          <p:cNvSpPr txBox="1">
            <a:spLocks noChangeArrowheads="1"/>
          </p:cNvSpPr>
          <p:nvPr/>
        </p:nvSpPr>
        <p:spPr bwMode="auto">
          <a:xfrm>
            <a:off x="2286000" y="2205038"/>
            <a:ext cx="1250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dirty="0">
                <a:solidFill>
                  <a:srgbClr val="0000FF"/>
                </a:solidFill>
              </a:rPr>
              <a:t>w</a:t>
            </a:r>
            <a:r>
              <a:rPr lang="en-US" sz="1800" baseline="30000" dirty="0">
                <a:solidFill>
                  <a:srgbClr val="0000FF"/>
                </a:solidFill>
              </a:rPr>
              <a:t>T</a:t>
            </a:r>
            <a:r>
              <a:rPr lang="en-US" sz="1800" dirty="0">
                <a:solidFill>
                  <a:srgbClr val="0000FF"/>
                </a:solidFill>
              </a:rPr>
              <a:t> x </a:t>
            </a:r>
            <a:r>
              <a:rPr lang="en-US" sz="1800" dirty="0" smtClean="0">
                <a:solidFill>
                  <a:srgbClr val="0000FF"/>
                </a:solidFill>
              </a:rPr>
              <a:t>=</a:t>
            </a:r>
            <a:r>
              <a:rPr lang="en-US" sz="1800" dirty="0">
                <a:solidFill>
                  <a:srgbClr val="0000FF"/>
                </a:solidFill>
              </a:rPr>
              <a:t> </a:t>
            </a:r>
            <a:r>
              <a:rPr lang="en-US" sz="1800" u="none" dirty="0" smtClean="0">
                <a:solidFill>
                  <a:srgbClr val="0000FF"/>
                </a:solidFill>
                <a:latin typeface="Symbol" pitchFamily="18" charset="2"/>
                <a:sym typeface="Symbol" pitchFamily="18" charset="2"/>
              </a:rPr>
              <a:t></a:t>
            </a:r>
            <a:endParaRPr lang="en-US" sz="1800" u="none" dirty="0">
              <a:solidFill>
                <a:srgbClr val="0000FF"/>
              </a:solidFill>
              <a:latin typeface="Symbol" pitchFamily="18" charset="2"/>
              <a:sym typeface="Symbol" pitchFamily="18" charset="2"/>
            </a:endParaRPr>
          </a:p>
        </p:txBody>
      </p:sp>
      <p:sp>
        <p:nvSpPr>
          <p:cNvPr id="38" name="Text Box 7"/>
          <p:cNvSpPr txBox="1">
            <a:spLocks noChangeArrowheads="1"/>
          </p:cNvSpPr>
          <p:nvPr/>
        </p:nvSpPr>
        <p:spPr bwMode="auto">
          <a:xfrm>
            <a:off x="2666382" y="4236787"/>
            <a:ext cx="349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smtClean="0">
                <a:solidFill>
                  <a:srgbClr val="0000FF"/>
                </a:solidFill>
                <a:latin typeface="+mn-lt"/>
              </a:rPr>
              <a:t>w</a:t>
            </a:r>
            <a:endParaRPr lang="en-US" sz="1800" u="none" dirty="0">
              <a:solidFill>
                <a:srgbClr val="0000FF"/>
              </a:solidFill>
              <a:latin typeface="+mn-lt"/>
            </a:endParaRPr>
          </a:p>
        </p:txBody>
      </p:sp>
    </p:spTree>
    <p:extLst>
      <p:ext uri="{BB962C8B-B14F-4D97-AF65-F5344CB8AC3E}">
        <p14:creationId xmlns:p14="http://schemas.microsoft.com/office/powerpoint/2010/main" val="231670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98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9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98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98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3" grpId="0" animBg="1"/>
      <p:bldP spid="759814" grpId="0" animBg="1"/>
      <p:bldP spid="759815" grpId="0"/>
      <p:bldP spid="759843" grpId="0" animBg="1"/>
      <p:bldP spid="759844"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dirty="0" smtClean="0"/>
              <a:t>Canonical Representation</a:t>
            </a:r>
            <a:endParaRPr lang="en-US" dirty="0"/>
          </a:p>
        </p:txBody>
      </p:sp>
      <mc:AlternateContent xmlns:mc="http://schemas.openxmlformats.org/markup-compatibility/2006" xmlns:a14="http://schemas.microsoft.com/office/drawing/2010/main">
        <mc:Choice Requires="a14">
          <p:sp>
            <p:nvSpPr>
              <p:cNvPr id="1158147" name="Rectangle 3"/>
              <p:cNvSpPr>
                <a:spLocks noGrp="1" noChangeArrowheads="1"/>
              </p:cNvSpPr>
              <p:nvPr>
                <p:ph idx="1"/>
              </p:nvPr>
            </p:nvSpPr>
            <p:spPr>
              <a:xfrm>
                <a:off x="381000" y="1219200"/>
                <a:ext cx="8686800" cy="4983163"/>
              </a:xfrm>
            </p:spPr>
            <p:txBody>
              <a:bodyPr/>
              <a:lstStyle/>
              <a:p>
                <a:pPr marL="0" indent="0">
                  <a:buNone/>
                </a:pPr>
                <a:r>
                  <a:rPr lang="en-US" dirty="0"/>
                  <a:t>	</a:t>
                </a:r>
                <a:r>
                  <a:rPr lang="en-US" dirty="0" smtClean="0"/>
                  <a:t>f(x</a:t>
                </a:r>
                <a:r>
                  <a:rPr lang="en-US" dirty="0"/>
                  <a:t>) = </a:t>
                </a:r>
                <a:r>
                  <a:rPr lang="en-US" dirty="0" err="1"/>
                  <a:t>sgn</a:t>
                </a:r>
                <a:r>
                  <a:rPr lang="en-US" dirty="0"/>
                  <a:t>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a:t>
                </a:r>
                <a:r>
                  <a:rPr lang="en-US" dirty="0">
                    <a:sym typeface="Symbol" pitchFamily="18" charset="2"/>
                  </a:rPr>
                  <a:t></a:t>
                </a:r>
                <a:r>
                  <a:rPr lang="en-US" dirty="0"/>
                  <a:t>} = </a:t>
                </a:r>
                <a:r>
                  <a:rPr lang="en-US" dirty="0" err="1"/>
                  <a:t>sgn</a:t>
                </a:r>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r>
                          <a:rPr lang="en-US">
                            <a:latin typeface="Cambria Math" panose="02040503050406030204" pitchFamily="18" charset="0"/>
                          </a:rPr>
                          <m:t>𝑤</m:t>
                        </m:r>
                        <m:r>
                          <a:rPr lang="en-US" baseline="-25000">
                            <a:latin typeface="Cambria Math" panose="02040503050406030204" pitchFamily="18" charset="0"/>
                          </a:rPr>
                          <m:t>𝑖</m:t>
                        </m:r>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r>
                  <a:rPr lang="en-US" dirty="0"/>
                  <a:t>- </a:t>
                </a:r>
                <a:r>
                  <a:rPr lang="en-US" dirty="0">
                    <a:sym typeface="Symbol" pitchFamily="18" charset="2"/>
                  </a:rPr>
                  <a:t> </a:t>
                </a:r>
                <a:r>
                  <a:rPr lang="en-US" dirty="0"/>
                  <a:t>}</a:t>
                </a:r>
              </a:p>
              <a:p>
                <a:r>
                  <a:rPr lang="en-US" b="1" dirty="0" smtClean="0"/>
                  <a:t>Note: </a:t>
                </a:r>
                <a:r>
                  <a:rPr lang="en-US" dirty="0" err="1" smtClean="0"/>
                  <a:t>sgn</a:t>
                </a:r>
                <a:r>
                  <a:rPr lang="en-US" dirty="0" smtClean="0"/>
                  <a:t> </a:t>
                </a:r>
                <a:r>
                  <a:rPr lang="en-US" dirty="0"/>
                  <a:t>{</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a:t>
                </a:r>
                <a:r>
                  <a:rPr lang="en-US" dirty="0">
                    <a:sym typeface="Symbol" pitchFamily="18" charset="2"/>
                  </a:rPr>
                  <a:t></a:t>
                </a:r>
                <a:r>
                  <a:rPr lang="en-US" dirty="0"/>
                  <a:t>}  </a:t>
                </a:r>
                <a:r>
                  <a:rPr lang="en-US" dirty="0" smtClean="0"/>
                  <a:t>= </a:t>
                </a:r>
                <a:r>
                  <a:rPr lang="en-US" dirty="0"/>
                  <a:t>sgn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smtClean="0">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r>
                      <a:rPr lang="en-US" smtClean="0">
                        <a:latin typeface="Cambria Math" panose="02040503050406030204" pitchFamily="18" charset="0"/>
                      </a:rPr>
                      <m:t>′</m:t>
                    </m:r>
                  </m:oMath>
                </a14:m>
                <a:r>
                  <a:rPr lang="en-US" dirty="0" smtClean="0"/>
                  <a:t>} </a:t>
                </a:r>
                <a:endParaRPr lang="en-US" dirty="0"/>
              </a:p>
              <a:p>
                <a:r>
                  <a:rPr lang="en-US" dirty="0"/>
                  <a:t>Where: </a:t>
                </a:r>
              </a:p>
              <a:p>
                <a:pPr lvl="1"/>
                <a:r>
                  <a:rPr lang="en-US" dirty="0"/>
                  <a:t>x’ = (x, -</a:t>
                </a:r>
                <a:r>
                  <a:rPr lang="en-US" dirty="0">
                    <a:sym typeface="Symbol" pitchFamily="18" charset="2"/>
                  </a:rPr>
                  <a:t>1</a:t>
                </a:r>
                <a:r>
                  <a:rPr lang="en-US" dirty="0"/>
                  <a:t>)  and w’ = (w, </a:t>
                </a:r>
                <a:r>
                  <a:rPr lang="en-US" dirty="0">
                    <a:sym typeface="Symbol" pitchFamily="18" charset="2"/>
                  </a:rPr>
                  <a:t></a:t>
                </a:r>
                <a:r>
                  <a:rPr lang="en-US" dirty="0"/>
                  <a:t>) </a:t>
                </a:r>
              </a:p>
              <a:p>
                <a:r>
                  <a:rPr lang="en-US" sz="2000" dirty="0" smtClean="0"/>
                  <a:t>Moved </a:t>
                </a:r>
                <a:r>
                  <a:rPr lang="en-US" sz="2000" dirty="0"/>
                  <a:t>from an n dimensional representation to an (n+1) dimensional representation, but now can look for </a:t>
                </a:r>
                <a:r>
                  <a:rPr lang="en-US" sz="2000" dirty="0" smtClean="0"/>
                  <a:t>hyperplanes </a:t>
                </a:r>
                <a:r>
                  <a:rPr lang="en-US" sz="2000" dirty="0"/>
                  <a:t>that go through the origin. </a:t>
                </a:r>
                <a:endParaRPr lang="en-US" sz="2000" dirty="0" smtClean="0"/>
              </a:p>
              <a:p>
                <a:r>
                  <a:rPr lang="en-US" sz="2000" dirty="0" smtClean="0"/>
                  <a:t>Basically, that means that we learn both </a:t>
                </a:r>
                <a:r>
                  <a:rPr lang="en-US" sz="2000" dirty="0" smtClean="0">
                    <a:solidFill>
                      <a:srgbClr val="0000FF"/>
                    </a:solidFill>
                  </a:rPr>
                  <a:t>w</a:t>
                </a:r>
                <a:r>
                  <a:rPr lang="en-US" sz="2000" dirty="0" smtClean="0"/>
                  <a:t> and </a:t>
                </a:r>
                <a:r>
                  <a:rPr lang="en-US" sz="2000" dirty="0">
                    <a:solidFill>
                      <a:srgbClr val="0000FF"/>
                    </a:solidFill>
                    <a:sym typeface="Symbol" pitchFamily="18" charset="2"/>
                  </a:rPr>
                  <a:t></a:t>
                </a:r>
                <a:endParaRPr lang="en-US" sz="2000" dirty="0">
                  <a:solidFill>
                    <a:srgbClr val="0000FF"/>
                  </a:solidFill>
                </a:endParaRPr>
              </a:p>
              <a:p>
                <a:endParaRPr lang="en-US" dirty="0"/>
              </a:p>
              <a:p>
                <a:endParaRPr lang="en-US" dirty="0"/>
              </a:p>
            </p:txBody>
          </p:sp>
        </mc:Choice>
        <mc:Fallback xmlns="">
          <p:sp>
            <p:nvSpPr>
              <p:cNvPr id="1158147" name="Rectangle 3"/>
              <p:cNvSpPr>
                <a:spLocks noGrp="1" noRot="1" noChangeAspect="1" noMove="1" noResize="1" noEditPoints="1" noAdjustHandles="1" noChangeArrowheads="1" noChangeShapeType="1" noTextEdit="1"/>
              </p:cNvSpPr>
              <p:nvPr>
                <p:ph idx="1"/>
              </p:nvPr>
            </p:nvSpPr>
            <p:spPr>
              <a:xfrm>
                <a:off x="381000" y="1219200"/>
                <a:ext cx="8686800" cy="4983163"/>
              </a:xfrm>
              <a:blipFill>
                <a:blip r:embed="rId4"/>
                <a:stretch>
                  <a:fillRect l="-982" t="-12118"/>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0C921938-476A-4922-BE24-3B8F6A2854D9}" type="slidenum">
              <a:rPr lang="en-US" smtClean="0"/>
              <a:pPr/>
              <a:t>33</a:t>
            </a:fld>
            <a:endParaRPr lang="en-US" dirty="0"/>
          </a:p>
        </p:txBody>
      </p:sp>
      <p:sp>
        <p:nvSpPr>
          <p:cNvPr id="50" name="Line 4"/>
          <p:cNvSpPr>
            <a:spLocks noChangeShapeType="1"/>
          </p:cNvSpPr>
          <p:nvPr/>
        </p:nvSpPr>
        <p:spPr bwMode="auto">
          <a:xfrm>
            <a:off x="1770719" y="4779962"/>
            <a:ext cx="0" cy="1254125"/>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5"/>
          <p:cNvSpPr>
            <a:spLocks noChangeShapeType="1"/>
          </p:cNvSpPr>
          <p:nvPr/>
        </p:nvSpPr>
        <p:spPr bwMode="auto">
          <a:xfrm>
            <a:off x="1770719" y="6034087"/>
            <a:ext cx="1497013"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 name="Group 6"/>
          <p:cNvGrpSpPr>
            <a:grpSpLocks/>
          </p:cNvGrpSpPr>
          <p:nvPr/>
        </p:nvGrpSpPr>
        <p:grpSpPr bwMode="auto">
          <a:xfrm>
            <a:off x="1108732" y="4132262"/>
            <a:ext cx="2819400" cy="2209800"/>
            <a:chOff x="576" y="1824"/>
            <a:chExt cx="1776" cy="1392"/>
          </a:xfrm>
        </p:grpSpPr>
        <p:sp>
          <p:nvSpPr>
            <p:cNvPr id="57" name="Line 7"/>
            <p:cNvSpPr>
              <a:spLocks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8"/>
            <p:cNvSpPr>
              <a:spLocks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9"/>
            <p:cNvSpPr>
              <a:spLocks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10"/>
            <p:cNvSpPr>
              <a:spLocks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11"/>
            <p:cNvSpPr>
              <a:spLocks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2"/>
            <p:cNvSpPr>
              <a:spLocks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13"/>
            <p:cNvSpPr>
              <a:spLocks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4"/>
            <p:cNvSpPr>
              <a:spLocks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5" name="Oval 15"/>
            <p:cNvSpPr>
              <a:spLocks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6" name="Oval 16"/>
            <p:cNvSpPr>
              <a:spLocks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7" name="Oval 17"/>
            <p:cNvSpPr>
              <a:spLocks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8" name="Oval 18"/>
            <p:cNvSpPr>
              <a:spLocks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9" name="Oval 19"/>
            <p:cNvSpPr>
              <a:spLocks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0" name="Oval 20"/>
            <p:cNvSpPr>
              <a:spLocks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1" name="Oval 21"/>
            <p:cNvSpPr>
              <a:spLocks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2" name="Oval 22"/>
            <p:cNvSpPr>
              <a:spLocks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 name="Oval 23"/>
            <p:cNvSpPr>
              <a:spLocks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4" name="Oval 24"/>
            <p:cNvSpPr>
              <a:spLocks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 name="Oval 25"/>
            <p:cNvSpPr>
              <a:spLocks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6" name="Oval 26"/>
            <p:cNvSpPr>
              <a:spLocks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7" name="Oval 27"/>
            <p:cNvSpPr>
              <a:spLocks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8" name="Oval 28"/>
            <p:cNvSpPr>
              <a:spLocks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9" name="Oval 29"/>
            <p:cNvSpPr>
              <a:spLocks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0" name="Rectangle 30"/>
            <p:cNvSpPr>
              <a:spLocks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31"/>
            <p:cNvSpPr>
              <a:spLocks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32"/>
            <p:cNvSpPr>
              <a:spLocks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33"/>
            <p:cNvSpPr>
              <a:spLocks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34"/>
            <p:cNvSpPr>
              <a:spLocks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35"/>
            <p:cNvSpPr>
              <a:spLocks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36"/>
            <p:cNvSpPr>
              <a:spLocks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37"/>
            <p:cNvSpPr>
              <a:spLocks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38"/>
            <p:cNvSpPr>
              <a:spLocks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39"/>
            <p:cNvSpPr>
              <a:spLocks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40"/>
            <p:cNvSpPr>
              <a:spLocks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41"/>
            <p:cNvSpPr>
              <a:spLocks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42"/>
            <p:cNvSpPr>
              <a:spLocks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43"/>
            <p:cNvSpPr>
              <a:spLocks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44"/>
            <p:cNvSpPr>
              <a:spLocks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45"/>
            <p:cNvSpPr>
              <a:spLocks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46"/>
            <p:cNvSpPr>
              <a:spLocks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47"/>
            <p:cNvSpPr>
              <a:spLocks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48"/>
            <p:cNvSpPr>
              <a:spLocks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49"/>
            <p:cNvSpPr>
              <a:spLocks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 name="Line 50"/>
          <p:cNvSpPr>
            <a:spLocks noChangeShapeType="1"/>
          </p:cNvSpPr>
          <p:nvPr/>
        </p:nvSpPr>
        <p:spPr bwMode="auto">
          <a:xfrm flipV="1">
            <a:off x="1770719" y="5641975"/>
            <a:ext cx="230188" cy="39211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2090050330"/>
              </p:ext>
            </p:extLst>
          </p:nvPr>
        </p:nvGraphicFramePr>
        <p:xfrm>
          <a:off x="1489732" y="4589462"/>
          <a:ext cx="247650" cy="342900"/>
        </p:xfrm>
        <a:graphic>
          <a:graphicData uri="http://schemas.openxmlformats.org/presentationml/2006/ole">
            <mc:AlternateContent xmlns:mc="http://schemas.openxmlformats.org/markup-compatibility/2006">
              <mc:Choice xmlns:v="urn:schemas-microsoft-com:vml" Requires="v">
                <p:oleObj spid="_x0000_s18433" name="Equation" r:id="rId5" imgW="164880" imgH="228600" progId="Equation.3">
                  <p:embed/>
                </p:oleObj>
              </mc:Choice>
              <mc:Fallback>
                <p:oleObj name="Equation" r:id="rId5" imgW="164880" imgH="228600" progId="Equation.3">
                  <p:embed/>
                  <p:pic>
                    <p:nvPicPr>
                      <p:cNvPr id="735285"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732" y="4589462"/>
                        <a:ext cx="247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998034379"/>
              </p:ext>
            </p:extLst>
          </p:nvPr>
        </p:nvGraphicFramePr>
        <p:xfrm>
          <a:off x="3328057" y="5818187"/>
          <a:ext cx="228600" cy="323850"/>
        </p:xfrm>
        <a:graphic>
          <a:graphicData uri="http://schemas.openxmlformats.org/presentationml/2006/ole">
            <mc:AlternateContent xmlns:mc="http://schemas.openxmlformats.org/markup-compatibility/2006">
              <mc:Choice xmlns:v="urn:schemas-microsoft-com:vml" Requires="v">
                <p:oleObj spid="_x0000_s18434" name="Equation" r:id="rId7" imgW="152280" imgH="215640" progId="Equation.3">
                  <p:embed/>
                </p:oleObj>
              </mc:Choice>
              <mc:Fallback>
                <p:oleObj name="Equation" r:id="rId7" imgW="152280" imgH="215640" progId="Equation.3">
                  <p:embed/>
                  <p:pic>
                    <p:nvPicPr>
                      <p:cNvPr id="735286" name="Object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8057" y="5818187"/>
                        <a:ext cx="228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 name="AutoShape 57"/>
          <p:cNvSpPr>
            <a:spLocks noChangeAspect="1" noChangeArrowheads="1"/>
          </p:cNvSpPr>
          <p:nvPr/>
        </p:nvSpPr>
        <p:spPr bwMode="auto">
          <a:xfrm>
            <a:off x="5013325" y="5902325"/>
            <a:ext cx="2463800" cy="879475"/>
          </a:xfrm>
          <a:prstGeom prst="parallelogram">
            <a:avLst>
              <a:gd name="adj" fmla="val 82331"/>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58"/>
          <p:cNvSpPr>
            <a:spLocks noChangeShapeType="1"/>
          </p:cNvSpPr>
          <p:nvPr/>
        </p:nvSpPr>
        <p:spPr bwMode="auto">
          <a:xfrm flipH="1">
            <a:off x="5335588" y="5815013"/>
            <a:ext cx="646112" cy="280988"/>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59"/>
          <p:cNvSpPr>
            <a:spLocks noChangeAspect="1" noChangeShapeType="1"/>
          </p:cNvSpPr>
          <p:nvPr/>
        </p:nvSpPr>
        <p:spPr bwMode="auto">
          <a:xfrm flipV="1">
            <a:off x="5718175" y="4846638"/>
            <a:ext cx="1671637" cy="792163"/>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 name="Group 60"/>
          <p:cNvGrpSpPr>
            <a:grpSpLocks noChangeAspect="1"/>
          </p:cNvGrpSpPr>
          <p:nvPr/>
        </p:nvGrpSpPr>
        <p:grpSpPr bwMode="auto">
          <a:xfrm rot="5400000">
            <a:off x="5903913" y="4043363"/>
            <a:ext cx="1298575" cy="2552700"/>
            <a:chOff x="576" y="1824"/>
            <a:chExt cx="1776" cy="1392"/>
          </a:xfrm>
        </p:grpSpPr>
        <p:sp>
          <p:nvSpPr>
            <p:cNvPr id="116" name="Line 61"/>
            <p:cNvSpPr>
              <a:spLocks noChangeAspect="1"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62"/>
            <p:cNvSpPr>
              <a:spLocks noChangeAspect="1"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63"/>
            <p:cNvSpPr>
              <a:spLocks noChangeAspect="1"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64"/>
            <p:cNvSpPr>
              <a:spLocks noChangeAspect="1"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Line 65"/>
            <p:cNvSpPr>
              <a:spLocks noChangeAspect="1"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66"/>
            <p:cNvSpPr>
              <a:spLocks noChangeAspect="1"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Line 67"/>
            <p:cNvSpPr>
              <a:spLocks noChangeAspect="1"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68"/>
            <p:cNvSpPr>
              <a:spLocks noChangeAspect="1"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4" name="Oval 69"/>
            <p:cNvSpPr>
              <a:spLocks noChangeAspect="1"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5" name="Oval 70"/>
            <p:cNvSpPr>
              <a:spLocks noChangeAspect="1"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6" name="Oval 71"/>
            <p:cNvSpPr>
              <a:spLocks noChangeAspect="1"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7" name="Oval 72"/>
            <p:cNvSpPr>
              <a:spLocks noChangeAspect="1"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8" name="Oval 73"/>
            <p:cNvSpPr>
              <a:spLocks noChangeAspect="1"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9" name="Oval 74"/>
            <p:cNvSpPr>
              <a:spLocks noChangeAspect="1"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0" name="Oval 75"/>
            <p:cNvSpPr>
              <a:spLocks noChangeAspect="1"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1" name="Oval 76"/>
            <p:cNvSpPr>
              <a:spLocks noChangeAspect="1"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2" name="Oval 77"/>
            <p:cNvSpPr>
              <a:spLocks noChangeAspect="1"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3" name="Oval 78"/>
            <p:cNvSpPr>
              <a:spLocks noChangeAspect="1"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4" name="Oval 79"/>
            <p:cNvSpPr>
              <a:spLocks noChangeAspect="1"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5" name="Oval 80"/>
            <p:cNvSpPr>
              <a:spLocks noChangeAspect="1"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6" name="Oval 81"/>
            <p:cNvSpPr>
              <a:spLocks noChangeAspect="1"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7" name="Oval 82"/>
            <p:cNvSpPr>
              <a:spLocks noChangeAspect="1"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8" name="Oval 83"/>
            <p:cNvSpPr>
              <a:spLocks noChangeAspect="1"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9" name="Rectangle 84"/>
            <p:cNvSpPr>
              <a:spLocks noChangeAspect="1"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Line 85"/>
            <p:cNvSpPr>
              <a:spLocks noChangeAspect="1"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Rectangle 86"/>
            <p:cNvSpPr>
              <a:spLocks noChangeAspect="1"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Rectangle 87"/>
            <p:cNvSpPr>
              <a:spLocks noChangeAspect="1"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Rectangle 88"/>
            <p:cNvSpPr>
              <a:spLocks noChangeAspect="1"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Rectangle 89"/>
            <p:cNvSpPr>
              <a:spLocks noChangeAspect="1"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Rectangle 90"/>
            <p:cNvSpPr>
              <a:spLocks noChangeAspect="1"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Rectangle 91"/>
            <p:cNvSpPr>
              <a:spLocks noChangeAspect="1"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Rectangle 92"/>
            <p:cNvSpPr>
              <a:spLocks noChangeAspect="1"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Rectangle 93"/>
            <p:cNvSpPr>
              <a:spLocks noChangeAspect="1"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Rectangle 94"/>
            <p:cNvSpPr>
              <a:spLocks noChangeAspect="1"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Rectangle 95"/>
            <p:cNvSpPr>
              <a:spLocks noChangeAspect="1"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Rectangle 96"/>
            <p:cNvSpPr>
              <a:spLocks noChangeAspect="1"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Rectangle 97"/>
            <p:cNvSpPr>
              <a:spLocks noChangeAspect="1"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Rectangle 98"/>
            <p:cNvSpPr>
              <a:spLocks noChangeAspect="1"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Rectangle 99"/>
            <p:cNvSpPr>
              <a:spLocks noChangeAspect="1"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Rectangle 100"/>
            <p:cNvSpPr>
              <a:spLocks noChangeAspect="1"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Rectangle 101"/>
            <p:cNvSpPr>
              <a:spLocks noChangeAspect="1"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Rectangle 102"/>
            <p:cNvSpPr>
              <a:spLocks noChangeAspect="1"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Rectangle 103"/>
            <p:cNvSpPr>
              <a:spLocks noChangeAspect="1"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 name="Line 104"/>
          <p:cNvSpPr>
            <a:spLocks noChangeAspect="1" noChangeShapeType="1"/>
          </p:cNvSpPr>
          <p:nvPr/>
        </p:nvSpPr>
        <p:spPr bwMode="auto">
          <a:xfrm>
            <a:off x="5718175" y="4191000"/>
            <a:ext cx="0" cy="14478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105"/>
          <p:cNvSpPr>
            <a:spLocks noChangeAspect="1" noChangeShapeType="1"/>
          </p:cNvSpPr>
          <p:nvPr/>
        </p:nvSpPr>
        <p:spPr bwMode="auto">
          <a:xfrm>
            <a:off x="5718175" y="5638800"/>
            <a:ext cx="1728787"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106"/>
          <p:cNvSpPr>
            <a:spLocks noChangeAspect="1" noChangeShapeType="1"/>
          </p:cNvSpPr>
          <p:nvPr/>
        </p:nvSpPr>
        <p:spPr bwMode="auto">
          <a:xfrm flipH="1">
            <a:off x="4926013" y="5638800"/>
            <a:ext cx="792162" cy="8794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107"/>
          <p:cNvSpPr>
            <a:spLocks noChangeAspect="1" noChangeShapeType="1"/>
          </p:cNvSpPr>
          <p:nvPr/>
        </p:nvSpPr>
        <p:spPr bwMode="auto">
          <a:xfrm>
            <a:off x="5718175" y="5651500"/>
            <a:ext cx="263525" cy="4270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AutoShape 108"/>
          <p:cNvSpPr>
            <a:spLocks noChangeAspect="1" noChangeArrowheads="1"/>
          </p:cNvSpPr>
          <p:nvPr/>
        </p:nvSpPr>
        <p:spPr bwMode="auto">
          <a:xfrm>
            <a:off x="4573588" y="4583113"/>
            <a:ext cx="3884612" cy="1387475"/>
          </a:xfrm>
          <a:prstGeom prst="parallelogram">
            <a:avLst>
              <a:gd name="adj" fmla="val 82282"/>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109"/>
          <p:cNvSpPr>
            <a:spLocks noChangeAspect="1" noChangeShapeType="1"/>
          </p:cNvSpPr>
          <p:nvPr/>
        </p:nvSpPr>
        <p:spPr bwMode="auto">
          <a:xfrm flipH="1">
            <a:off x="5326063" y="5638800"/>
            <a:ext cx="392112" cy="457200"/>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1" name="Object 110"/>
          <p:cNvGraphicFramePr>
            <a:graphicFrameLocks noChangeAspect="1"/>
          </p:cNvGraphicFramePr>
          <p:nvPr/>
        </p:nvGraphicFramePr>
        <p:xfrm>
          <a:off x="7621588" y="5486400"/>
          <a:ext cx="247650" cy="342900"/>
        </p:xfrm>
        <a:graphic>
          <a:graphicData uri="http://schemas.openxmlformats.org/presentationml/2006/ole">
            <mc:AlternateContent xmlns:mc="http://schemas.openxmlformats.org/markup-compatibility/2006">
              <mc:Choice xmlns:v="urn:schemas-microsoft-com:vml" Requires="v">
                <p:oleObj spid="_x0000_s18435" name="Equation" r:id="rId9" imgW="164880" imgH="228600" progId="Equation.3">
                  <p:embed/>
                </p:oleObj>
              </mc:Choice>
              <mc:Fallback>
                <p:oleObj name="Equation" r:id="rId9" imgW="164880" imgH="228600" progId="Equation.3">
                  <p:embed/>
                  <p:pic>
                    <p:nvPicPr>
                      <p:cNvPr id="735342" name="Object 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1588" y="5486400"/>
                        <a:ext cx="247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 name="Object 111"/>
          <p:cNvGraphicFramePr>
            <a:graphicFrameLocks noChangeAspect="1"/>
          </p:cNvGraphicFramePr>
          <p:nvPr/>
        </p:nvGraphicFramePr>
        <p:xfrm>
          <a:off x="4725988" y="6400800"/>
          <a:ext cx="228600" cy="323850"/>
        </p:xfrm>
        <a:graphic>
          <a:graphicData uri="http://schemas.openxmlformats.org/presentationml/2006/ole">
            <mc:AlternateContent xmlns:mc="http://schemas.openxmlformats.org/markup-compatibility/2006">
              <mc:Choice xmlns:v="urn:schemas-microsoft-com:vml" Requires="v">
                <p:oleObj spid="_x0000_s18436" name="Equation" r:id="rId10" imgW="152280" imgH="215640" progId="Equation.3">
                  <p:embed/>
                </p:oleObj>
              </mc:Choice>
              <mc:Fallback>
                <p:oleObj name="Equation" r:id="rId10" imgW="152280" imgH="215640" progId="Equation.3">
                  <p:embed/>
                  <p:pic>
                    <p:nvPicPr>
                      <p:cNvPr id="735343" name="Object 1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5988" y="6400800"/>
                        <a:ext cx="228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 name="Object 112"/>
          <p:cNvGraphicFramePr>
            <a:graphicFrameLocks noChangeAspect="1"/>
          </p:cNvGraphicFramePr>
          <p:nvPr/>
        </p:nvGraphicFramePr>
        <p:xfrm>
          <a:off x="5659438" y="3914775"/>
          <a:ext cx="190500" cy="266700"/>
        </p:xfrm>
        <a:graphic>
          <a:graphicData uri="http://schemas.openxmlformats.org/presentationml/2006/ole">
            <mc:AlternateContent xmlns:mc="http://schemas.openxmlformats.org/markup-compatibility/2006">
              <mc:Choice xmlns:v="urn:schemas-microsoft-com:vml" Requires="v">
                <p:oleObj spid="_x0000_s18437" name="Equation" r:id="rId11" imgW="126720" imgH="177480" progId="Equation.3">
                  <p:embed/>
                </p:oleObj>
              </mc:Choice>
              <mc:Fallback>
                <p:oleObj name="Equation" r:id="rId11" imgW="126720" imgH="177480" progId="Equation.3">
                  <p:embed/>
                  <p:pic>
                    <p:nvPicPr>
                      <p:cNvPr id="735344" name="Object 1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9438" y="391477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 name="Line 114"/>
          <p:cNvSpPr>
            <a:spLocks noChangeShapeType="1"/>
          </p:cNvSpPr>
          <p:nvPr/>
        </p:nvSpPr>
        <p:spPr bwMode="auto">
          <a:xfrm flipH="1">
            <a:off x="7258050" y="4365625"/>
            <a:ext cx="152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7288572" y="3888522"/>
                <a:ext cx="1399679" cy="400110"/>
              </a:xfrm>
              <a:prstGeom prst="rect">
                <a:avLst/>
              </a:prstGeom>
              <a:ln>
                <a:solidFill>
                  <a:srgbClr val="FC0128"/>
                </a:solidFill>
              </a:ln>
            </p:spPr>
            <p:txBody>
              <a:bodyPr wrap="none">
                <a:spAutoFit/>
              </a:bodyPr>
              <a:lstStyle/>
              <a:p>
                <a14:m>
                  <m:oMath xmlns:m="http://schemas.openxmlformats.org/officeDocument/2006/math">
                    <m:sSup>
                      <m:sSupPr>
                        <m:ctrlPr>
                          <a:rPr lang="pt-BR" sz="2000" i="1">
                            <a:latin typeface="Cambria Math" panose="02040503050406030204" pitchFamily="18" charset="0"/>
                          </a:rPr>
                        </m:ctrlPr>
                      </m:sSupPr>
                      <m:e>
                        <m:r>
                          <a:rPr lang="en-US" sz="2000">
                            <a:latin typeface="Cambria Math" panose="02040503050406030204" pitchFamily="18" charset="0"/>
                          </a:rPr>
                          <m:t>𝑤</m:t>
                        </m:r>
                      </m:e>
                      <m:sup>
                        <m:r>
                          <a:rPr lang="en-US" sz="2000">
                            <a:latin typeface="Cambria Math" panose="02040503050406030204" pitchFamily="18" charset="0"/>
                          </a:rPr>
                          <m:t>′</m:t>
                        </m:r>
                        <m:r>
                          <a:rPr lang="en-US" sz="2000">
                            <a:latin typeface="Cambria Math" panose="02040503050406030204" pitchFamily="18" charset="0"/>
                          </a:rPr>
                          <m:t>𝑇</m:t>
                        </m:r>
                      </m:sup>
                    </m:sSup>
                    <m:r>
                      <a:rPr lang="pt-BR" sz="2000">
                        <a:latin typeface="Cambria Math" panose="02040503050406030204" pitchFamily="18" charset="0"/>
                      </a:rPr>
                      <m:t>∙</m:t>
                    </m:r>
                    <m:r>
                      <a:rPr lang="en-US" sz="2000">
                        <a:latin typeface="Cambria Math" panose="02040503050406030204" pitchFamily="18" charset="0"/>
                      </a:rPr>
                      <m:t>𝑥</m:t>
                    </m:r>
                  </m:oMath>
                </a14:m>
                <a:r>
                  <a:rPr lang="en-US" sz="2000" dirty="0" smtClean="0"/>
                  <a:t>’ = 0</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7288572" y="3888522"/>
                <a:ext cx="1399679" cy="400110"/>
              </a:xfrm>
              <a:prstGeom prst="rect">
                <a:avLst/>
              </a:prstGeom>
              <a:blipFill>
                <a:blip r:embed="rId13"/>
                <a:stretch>
                  <a:fillRect t="-5882" r="-3030" b="-25000"/>
                </a:stretch>
              </a:blipFill>
              <a:ln>
                <a:solidFill>
                  <a:srgbClr val="FC0128"/>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p:cNvSpPr/>
              <p:nvPr/>
            </p:nvSpPr>
            <p:spPr>
              <a:xfrm>
                <a:off x="152400" y="4095690"/>
                <a:ext cx="1345048" cy="400110"/>
              </a:xfrm>
              <a:prstGeom prst="rect">
                <a:avLst/>
              </a:prstGeom>
              <a:ln>
                <a:solidFill>
                  <a:srgbClr val="FC0128"/>
                </a:solidFill>
              </a:ln>
            </p:spPr>
            <p:txBody>
              <a:bodyPr wrap="none">
                <a:spAutoFit/>
              </a:bodyPr>
              <a:lstStyle/>
              <a:p>
                <a14:m>
                  <m:oMath xmlns:m="http://schemas.openxmlformats.org/officeDocument/2006/math">
                    <m:sSup>
                      <m:sSupPr>
                        <m:ctrlPr>
                          <a:rPr lang="pt-BR" sz="2000" i="1">
                            <a:latin typeface="Cambria Math" panose="02040503050406030204" pitchFamily="18" charset="0"/>
                          </a:rPr>
                        </m:ctrlPr>
                      </m:sSupPr>
                      <m:e>
                        <m:r>
                          <a:rPr lang="en-US" sz="2000">
                            <a:latin typeface="Cambria Math" panose="02040503050406030204" pitchFamily="18" charset="0"/>
                          </a:rPr>
                          <m:t>𝑤</m:t>
                        </m:r>
                      </m:e>
                      <m:sup>
                        <m:r>
                          <a:rPr lang="en-US" sz="2000">
                            <a:latin typeface="Cambria Math" panose="02040503050406030204" pitchFamily="18" charset="0"/>
                          </a:rPr>
                          <m:t>𝑇</m:t>
                        </m:r>
                      </m:sup>
                    </m:sSup>
                    <m:r>
                      <a:rPr lang="pt-BR" sz="2000">
                        <a:latin typeface="Cambria Math" panose="02040503050406030204" pitchFamily="18" charset="0"/>
                      </a:rPr>
                      <m:t>∙</m:t>
                    </m:r>
                    <m:r>
                      <a:rPr lang="en-US" sz="2000">
                        <a:latin typeface="Cambria Math" panose="02040503050406030204" pitchFamily="18" charset="0"/>
                      </a:rPr>
                      <m:t>𝑥</m:t>
                    </m:r>
                  </m:oMath>
                </a14:m>
                <a:r>
                  <a:rPr lang="en-US" sz="2000" dirty="0" smtClean="0"/>
                  <a:t> = </a:t>
                </a:r>
                <a:r>
                  <a:rPr lang="en-US" sz="2000" dirty="0">
                    <a:sym typeface="Symbol" pitchFamily="18" charset="2"/>
                  </a:rPr>
                  <a:t> </a:t>
                </a:r>
                <a:endParaRPr lang="en-US" sz="2000" dirty="0"/>
              </a:p>
            </p:txBody>
          </p:sp>
        </mc:Choice>
        <mc:Fallback xmlns="">
          <p:sp>
            <p:nvSpPr>
              <p:cNvPr id="161" name="Rectangle 160"/>
              <p:cNvSpPr>
                <a:spLocks noRot="1" noChangeAspect="1" noMove="1" noResize="1" noEditPoints="1" noAdjustHandles="1" noChangeArrowheads="1" noChangeShapeType="1" noTextEdit="1"/>
              </p:cNvSpPr>
              <p:nvPr/>
            </p:nvSpPr>
            <p:spPr>
              <a:xfrm>
                <a:off x="152400" y="4095690"/>
                <a:ext cx="1345048" cy="400110"/>
              </a:xfrm>
              <a:prstGeom prst="rect">
                <a:avLst/>
              </a:prstGeom>
              <a:blipFill>
                <a:blip r:embed="rId14"/>
                <a:stretch>
                  <a:fillRect t="-7353" b="-25000"/>
                </a:stretch>
              </a:blipFill>
              <a:ln>
                <a:solidFill>
                  <a:srgbClr val="FC0128"/>
                </a:solidFill>
              </a:ln>
            </p:spPr>
            <p:txBody>
              <a:bodyPr/>
              <a:lstStyle/>
              <a:p>
                <a:r>
                  <a:rPr lang="en-US">
                    <a:noFill/>
                  </a:rPr>
                  <a:t> </a:t>
                </a:r>
              </a:p>
            </p:txBody>
          </p:sp>
        </mc:Fallback>
      </mc:AlternateContent>
    </p:spTree>
    <p:extLst>
      <p:ext uri="{BB962C8B-B14F-4D97-AF65-F5344CB8AC3E}">
        <p14:creationId xmlns:p14="http://schemas.microsoft.com/office/powerpoint/2010/main" val="3801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lstStyle/>
          <a:p>
            <a:r>
              <a:rPr lang="en-US" dirty="0"/>
              <a:t>Perceptron learning rule</a:t>
            </a:r>
            <a:endParaRPr lang="en-US" sz="4000" dirty="0"/>
          </a:p>
        </p:txBody>
      </p:sp>
      <p:sp>
        <p:nvSpPr>
          <p:cNvPr id="731139" name="Rectangle 3"/>
          <p:cNvSpPr>
            <a:spLocks noGrp="1" noChangeArrowheads="1"/>
          </p:cNvSpPr>
          <p:nvPr>
            <p:ph idx="1"/>
          </p:nvPr>
        </p:nvSpPr>
        <p:spPr/>
        <p:txBody>
          <a:bodyPr/>
          <a:lstStyle/>
          <a:p>
            <a:r>
              <a:rPr lang="en-US" dirty="0"/>
              <a:t>On-line, mistake driven algorithm.</a:t>
            </a:r>
          </a:p>
          <a:p>
            <a:r>
              <a:rPr lang="en-US" dirty="0" smtClean="0">
                <a:solidFill>
                  <a:schemeClr val="tx1">
                    <a:lumMod val="75000"/>
                    <a:lumOff val="25000"/>
                  </a:schemeClr>
                </a:solidFill>
              </a:rPr>
              <a:t>Rosenblatt</a:t>
            </a:r>
            <a:r>
              <a:rPr lang="en-US" dirty="0" smtClean="0"/>
              <a:t> </a:t>
            </a:r>
            <a:r>
              <a:rPr lang="en-US" dirty="0"/>
              <a:t>(</a:t>
            </a:r>
            <a:r>
              <a:rPr lang="en-US" dirty="0" smtClean="0"/>
              <a:t>1959) suggested </a:t>
            </a:r>
            <a:r>
              <a:rPr lang="en-US" dirty="0"/>
              <a:t>that when a target output value is </a:t>
            </a:r>
            <a:r>
              <a:rPr lang="en-US" dirty="0" smtClean="0"/>
              <a:t>provided </a:t>
            </a:r>
            <a:r>
              <a:rPr lang="en-US" dirty="0"/>
              <a:t>for a single neuron with fixed input, it can </a:t>
            </a:r>
            <a:r>
              <a:rPr lang="en-US" dirty="0" smtClean="0"/>
              <a:t>incrementally </a:t>
            </a:r>
            <a:r>
              <a:rPr lang="en-US" dirty="0"/>
              <a:t>change weights and learn to produce the </a:t>
            </a:r>
            <a:r>
              <a:rPr lang="en-US" dirty="0" smtClean="0"/>
              <a:t>output </a:t>
            </a:r>
            <a:r>
              <a:rPr lang="en-US" dirty="0"/>
              <a:t>using the </a:t>
            </a:r>
            <a:r>
              <a:rPr lang="en-US" u="sng" dirty="0"/>
              <a:t>Perceptron learning </a:t>
            </a:r>
            <a:r>
              <a:rPr lang="en-US" u="sng" dirty="0" smtClean="0"/>
              <a:t>rule</a:t>
            </a:r>
          </a:p>
          <a:p>
            <a:r>
              <a:rPr lang="en-US" dirty="0" smtClean="0"/>
              <a:t>(Perceptron </a:t>
            </a:r>
            <a:r>
              <a:rPr lang="en-US" dirty="0"/>
              <a:t>== Linear Threshold </a:t>
            </a:r>
            <a:r>
              <a:rPr lang="en-US" dirty="0" smtClean="0"/>
              <a:t>Unit)</a:t>
            </a:r>
            <a:endParaRPr lang="en-US" dirty="0"/>
          </a:p>
        </p:txBody>
      </p:sp>
      <p:grpSp>
        <p:nvGrpSpPr>
          <p:cNvPr id="731140" name="Group 4"/>
          <p:cNvGrpSpPr>
            <a:grpSpLocks/>
          </p:cNvGrpSpPr>
          <p:nvPr/>
        </p:nvGrpSpPr>
        <p:grpSpPr bwMode="auto">
          <a:xfrm>
            <a:off x="1617663" y="4191000"/>
            <a:ext cx="6992937" cy="1955800"/>
            <a:chOff x="519" y="2784"/>
            <a:chExt cx="4405" cy="1232"/>
          </a:xfrm>
        </p:grpSpPr>
        <p:sp>
          <p:nvSpPr>
            <p:cNvPr id="731141" name="Oval 5"/>
            <p:cNvSpPr>
              <a:spLocks noChangeArrowheads="1"/>
            </p:cNvSpPr>
            <p:nvPr/>
          </p:nvSpPr>
          <p:spPr bwMode="auto">
            <a:xfrm>
              <a:off x="1837" y="343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2" name="Oval 6"/>
            <p:cNvSpPr>
              <a:spLocks noChangeArrowheads="1"/>
            </p:cNvSpPr>
            <p:nvPr/>
          </p:nvSpPr>
          <p:spPr bwMode="auto">
            <a:xfrm>
              <a:off x="1067" y="3019"/>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3" name="Oval 7"/>
            <p:cNvSpPr>
              <a:spLocks noChangeArrowheads="1"/>
            </p:cNvSpPr>
            <p:nvPr/>
          </p:nvSpPr>
          <p:spPr bwMode="auto">
            <a:xfrm>
              <a:off x="1067" y="3187"/>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4" name="Oval 8"/>
            <p:cNvSpPr>
              <a:spLocks noChangeArrowheads="1"/>
            </p:cNvSpPr>
            <p:nvPr/>
          </p:nvSpPr>
          <p:spPr bwMode="auto">
            <a:xfrm>
              <a:off x="1067" y="3355"/>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5" name="Oval 9"/>
            <p:cNvSpPr>
              <a:spLocks noChangeArrowheads="1"/>
            </p:cNvSpPr>
            <p:nvPr/>
          </p:nvSpPr>
          <p:spPr bwMode="auto">
            <a:xfrm>
              <a:off x="1067" y="3522"/>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6" name="Oval 10"/>
            <p:cNvSpPr>
              <a:spLocks noChangeArrowheads="1"/>
            </p:cNvSpPr>
            <p:nvPr/>
          </p:nvSpPr>
          <p:spPr bwMode="auto">
            <a:xfrm>
              <a:off x="1067" y="3690"/>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7" name="Oval 11"/>
            <p:cNvSpPr>
              <a:spLocks noChangeArrowheads="1"/>
            </p:cNvSpPr>
            <p:nvPr/>
          </p:nvSpPr>
          <p:spPr bwMode="auto">
            <a:xfrm>
              <a:off x="1067" y="385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effectLst>
                  <a:outerShdw blurRad="38100" dist="38100" dir="2700000" algn="tl">
                    <a:srgbClr val="FFFFFF"/>
                  </a:outerShdw>
                </a:effectLst>
              </a:endParaRPr>
            </a:p>
          </p:txBody>
        </p:sp>
        <p:cxnSp>
          <p:nvCxnSpPr>
            <p:cNvPr id="731148" name="AutoShape 12"/>
            <p:cNvCxnSpPr>
              <a:cxnSpLocks noChangeShapeType="1"/>
              <a:stCxn id="731142" idx="5"/>
              <a:endCxn id="731141" idx="1"/>
            </p:cNvCxnSpPr>
            <p:nvPr/>
          </p:nvCxnSpPr>
          <p:spPr bwMode="auto">
            <a:xfrm>
              <a:off x="1108" y="3063"/>
              <a:ext cx="736" cy="37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49" name="AutoShape 13"/>
            <p:cNvCxnSpPr>
              <a:cxnSpLocks noChangeShapeType="1"/>
              <a:stCxn id="731141" idx="2"/>
              <a:endCxn id="731143" idx="6"/>
            </p:cNvCxnSpPr>
            <p:nvPr/>
          </p:nvCxnSpPr>
          <p:spPr bwMode="auto">
            <a:xfrm flipH="1" flipV="1">
              <a:off x="1124" y="3208"/>
              <a:ext cx="704" cy="25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0" name="AutoShape 14"/>
            <p:cNvCxnSpPr>
              <a:cxnSpLocks noChangeShapeType="1"/>
              <a:stCxn id="731144" idx="6"/>
              <a:endCxn id="731141" idx="2"/>
            </p:cNvCxnSpPr>
            <p:nvPr/>
          </p:nvCxnSpPr>
          <p:spPr bwMode="auto">
            <a:xfrm>
              <a:off x="1124" y="3376"/>
              <a:ext cx="704" cy="8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1" name="AutoShape 15"/>
            <p:cNvCxnSpPr>
              <a:cxnSpLocks noChangeShapeType="1"/>
              <a:stCxn id="731145" idx="6"/>
              <a:endCxn id="731141" idx="2"/>
            </p:cNvCxnSpPr>
            <p:nvPr/>
          </p:nvCxnSpPr>
          <p:spPr bwMode="auto">
            <a:xfrm flipV="1">
              <a:off x="1124" y="3459"/>
              <a:ext cx="704" cy="8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2" name="AutoShape 16"/>
            <p:cNvCxnSpPr>
              <a:cxnSpLocks noChangeShapeType="1"/>
              <a:stCxn id="731146" idx="6"/>
              <a:endCxn id="731141" idx="2"/>
            </p:cNvCxnSpPr>
            <p:nvPr/>
          </p:nvCxnSpPr>
          <p:spPr bwMode="auto">
            <a:xfrm flipV="1">
              <a:off x="1124" y="3459"/>
              <a:ext cx="704" cy="25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3" name="AutoShape 17"/>
            <p:cNvCxnSpPr>
              <a:cxnSpLocks noChangeShapeType="1"/>
              <a:endCxn id="731141" idx="3"/>
            </p:cNvCxnSpPr>
            <p:nvPr/>
          </p:nvCxnSpPr>
          <p:spPr bwMode="auto">
            <a:xfrm flipV="1">
              <a:off x="1115" y="3483"/>
              <a:ext cx="729" cy="42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1154" name="Text Box 18"/>
            <p:cNvSpPr txBox="1">
              <a:spLocks noChangeArrowheads="1"/>
            </p:cNvSpPr>
            <p:nvPr/>
          </p:nvSpPr>
          <p:spPr bwMode="auto">
            <a:xfrm>
              <a:off x="828" y="2885"/>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1</a:t>
              </a:r>
              <a:endParaRPr lang="en-US" sz="2800" u="none">
                <a:solidFill>
                  <a:srgbClr val="000066"/>
                </a:solidFill>
                <a:latin typeface="Arial Narrow" pitchFamily="34" charset="0"/>
              </a:endParaRPr>
            </a:p>
          </p:txBody>
        </p:sp>
        <p:sp>
          <p:nvSpPr>
            <p:cNvPr id="731155" name="Text Box 19"/>
            <p:cNvSpPr txBox="1">
              <a:spLocks noChangeArrowheads="1"/>
            </p:cNvSpPr>
            <p:nvPr/>
          </p:nvSpPr>
          <p:spPr bwMode="auto">
            <a:xfrm>
              <a:off x="826" y="3061"/>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2</a:t>
              </a:r>
              <a:endParaRPr lang="en-US" sz="2800" u="none">
                <a:solidFill>
                  <a:srgbClr val="000066"/>
                </a:solidFill>
                <a:latin typeface="Arial Narrow" pitchFamily="34" charset="0"/>
              </a:endParaRPr>
            </a:p>
          </p:txBody>
        </p:sp>
        <p:sp>
          <p:nvSpPr>
            <p:cNvPr id="731156" name="Text Box 20"/>
            <p:cNvSpPr txBox="1">
              <a:spLocks noChangeArrowheads="1"/>
            </p:cNvSpPr>
            <p:nvPr/>
          </p:nvSpPr>
          <p:spPr bwMode="auto">
            <a:xfrm>
              <a:off x="826" y="3766"/>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6</a:t>
              </a:r>
              <a:endParaRPr lang="en-US" sz="2800" u="none">
                <a:solidFill>
                  <a:srgbClr val="000066"/>
                </a:solidFill>
                <a:latin typeface="Arial Narrow" pitchFamily="34" charset="0"/>
              </a:endParaRPr>
            </a:p>
          </p:txBody>
        </p:sp>
        <p:sp>
          <p:nvSpPr>
            <p:cNvPr id="731157" name="Text Box 21"/>
            <p:cNvSpPr txBox="1">
              <a:spLocks noChangeArrowheads="1"/>
            </p:cNvSpPr>
            <p:nvPr/>
          </p:nvSpPr>
          <p:spPr bwMode="auto">
            <a:xfrm>
              <a:off x="828" y="3262"/>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3</a:t>
              </a:r>
              <a:endParaRPr lang="en-US" sz="2800" u="none">
                <a:solidFill>
                  <a:srgbClr val="000066"/>
                </a:solidFill>
                <a:latin typeface="Arial Narrow" pitchFamily="34" charset="0"/>
              </a:endParaRPr>
            </a:p>
          </p:txBody>
        </p:sp>
        <p:sp>
          <p:nvSpPr>
            <p:cNvPr id="731158" name="Text Box 22"/>
            <p:cNvSpPr txBox="1">
              <a:spLocks noChangeArrowheads="1"/>
            </p:cNvSpPr>
            <p:nvPr/>
          </p:nvSpPr>
          <p:spPr bwMode="auto">
            <a:xfrm>
              <a:off x="828" y="3430"/>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4</a:t>
              </a:r>
              <a:endParaRPr lang="en-US" sz="2800" u="none">
                <a:solidFill>
                  <a:srgbClr val="000066"/>
                </a:solidFill>
                <a:latin typeface="Arial Narrow" pitchFamily="34" charset="0"/>
              </a:endParaRPr>
            </a:p>
          </p:txBody>
        </p:sp>
        <p:sp>
          <p:nvSpPr>
            <p:cNvPr id="731159" name="Text Box 23"/>
            <p:cNvSpPr txBox="1">
              <a:spLocks noChangeArrowheads="1"/>
            </p:cNvSpPr>
            <p:nvPr/>
          </p:nvSpPr>
          <p:spPr bwMode="auto">
            <a:xfrm>
              <a:off x="828" y="3597"/>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5</a:t>
              </a:r>
              <a:endParaRPr lang="en-US" sz="2800" u="none">
                <a:solidFill>
                  <a:srgbClr val="000066"/>
                </a:solidFill>
                <a:latin typeface="Arial Narrow" pitchFamily="34" charset="0"/>
              </a:endParaRPr>
            </a:p>
          </p:txBody>
        </p:sp>
        <p:sp>
          <p:nvSpPr>
            <p:cNvPr id="731160" name="Text Box 24"/>
            <p:cNvSpPr txBox="1">
              <a:spLocks noChangeArrowheads="1"/>
            </p:cNvSpPr>
            <p:nvPr/>
          </p:nvSpPr>
          <p:spPr bwMode="auto">
            <a:xfrm>
              <a:off x="1791" y="3145"/>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7</a:t>
              </a:r>
              <a:endParaRPr lang="en-US" sz="2800" u="none">
                <a:solidFill>
                  <a:srgbClr val="000066"/>
                </a:solidFill>
                <a:latin typeface="Arial Narrow" pitchFamily="34" charset="0"/>
              </a:endParaRPr>
            </a:p>
          </p:txBody>
        </p:sp>
        <p:graphicFrame>
          <p:nvGraphicFramePr>
            <p:cNvPr id="731161" name="Object 25"/>
            <p:cNvGraphicFramePr>
              <a:graphicFrameLocks noChangeAspect="1"/>
            </p:cNvGraphicFramePr>
            <p:nvPr/>
          </p:nvGraphicFramePr>
          <p:xfrm>
            <a:off x="1328" y="3682"/>
            <a:ext cx="345" cy="300"/>
          </p:xfrm>
          <a:graphic>
            <a:graphicData uri="http://schemas.openxmlformats.org/presentationml/2006/ole">
              <mc:AlternateContent xmlns:mc="http://schemas.openxmlformats.org/markup-compatibility/2006">
                <mc:Choice xmlns:v="urn:schemas-microsoft-com:vml" Requires="v">
                  <p:oleObj spid="_x0000_s9217" name="Equation" r:id="rId4" imgW="228600" imgH="228600" progId="Equation.3">
                    <p:embed/>
                  </p:oleObj>
                </mc:Choice>
                <mc:Fallback>
                  <p:oleObj name="Equation" r:id="rId4" imgW="228600" imgH="228600" progId="Equation.3">
                    <p:embed/>
                    <p:pic>
                      <p:nvPicPr>
                        <p:cNvPr id="731161"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 y="3682"/>
                          <a:ext cx="345"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2" name="Object 26"/>
            <p:cNvGraphicFramePr>
              <a:graphicFrameLocks noChangeAspect="1"/>
            </p:cNvGraphicFramePr>
            <p:nvPr/>
          </p:nvGraphicFramePr>
          <p:xfrm>
            <a:off x="1326" y="2977"/>
            <a:ext cx="325" cy="284"/>
          </p:xfrm>
          <a:graphic>
            <a:graphicData uri="http://schemas.openxmlformats.org/presentationml/2006/ole">
              <mc:AlternateContent xmlns:mc="http://schemas.openxmlformats.org/markup-compatibility/2006">
                <mc:Choice xmlns:v="urn:schemas-microsoft-com:vml" Requires="v">
                  <p:oleObj spid="_x0000_s9218" name="Equation" r:id="rId6" imgW="215640" imgH="215640" progId="Equation.3">
                    <p:embed/>
                  </p:oleObj>
                </mc:Choice>
                <mc:Fallback>
                  <p:oleObj name="Equation" r:id="rId6" imgW="215640" imgH="215640" progId="Equation.3">
                    <p:embed/>
                    <p:pic>
                      <p:nvPicPr>
                        <p:cNvPr id="731162"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6" y="2977"/>
                          <a:ext cx="325"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3" name="Object 27"/>
            <p:cNvGraphicFramePr>
              <a:graphicFrameLocks noChangeAspect="1"/>
            </p:cNvGraphicFramePr>
            <p:nvPr/>
          </p:nvGraphicFramePr>
          <p:xfrm>
            <a:off x="1885" y="3288"/>
            <a:ext cx="558" cy="334"/>
          </p:xfrm>
          <a:graphic>
            <a:graphicData uri="http://schemas.openxmlformats.org/presentationml/2006/ole">
              <mc:AlternateContent xmlns:mc="http://schemas.openxmlformats.org/markup-compatibility/2006">
                <mc:Choice xmlns:v="urn:schemas-microsoft-com:vml" Requires="v">
                  <p:oleObj spid="_x0000_s9219" name="Equation" r:id="rId8" imgW="368280" imgH="253800" progId="Equation.3">
                    <p:embed/>
                  </p:oleObj>
                </mc:Choice>
                <mc:Fallback>
                  <p:oleObj name="Equation" r:id="rId8" imgW="368280" imgH="253800" progId="Equation.3">
                    <p:embed/>
                    <p:pic>
                      <p:nvPicPr>
                        <p:cNvPr id="731163"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 y="3288"/>
                          <a:ext cx="558"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1164" name="Oval 28"/>
            <p:cNvSpPr>
              <a:spLocks noChangeArrowheads="1"/>
            </p:cNvSpPr>
            <p:nvPr/>
          </p:nvSpPr>
          <p:spPr bwMode="auto">
            <a:xfrm>
              <a:off x="1885" y="3271"/>
              <a:ext cx="530" cy="41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5" name="Line 29"/>
            <p:cNvSpPr>
              <a:spLocks noChangeShapeType="1"/>
            </p:cNvSpPr>
            <p:nvPr/>
          </p:nvSpPr>
          <p:spPr bwMode="auto">
            <a:xfrm>
              <a:off x="2415" y="3480"/>
              <a:ext cx="8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6" name="Oval 30"/>
            <p:cNvSpPr>
              <a:spLocks noChangeArrowheads="1"/>
            </p:cNvSpPr>
            <p:nvPr/>
          </p:nvSpPr>
          <p:spPr bwMode="auto">
            <a:xfrm>
              <a:off x="3233" y="3061"/>
              <a:ext cx="1011" cy="83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7" name="Line 31"/>
            <p:cNvSpPr>
              <a:spLocks noChangeShapeType="1"/>
            </p:cNvSpPr>
            <p:nvPr/>
          </p:nvSpPr>
          <p:spPr bwMode="auto">
            <a:xfrm>
              <a:off x="3313" y="3480"/>
              <a:ext cx="777"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8" name="Line 32"/>
            <p:cNvSpPr>
              <a:spLocks noChangeShapeType="1"/>
            </p:cNvSpPr>
            <p:nvPr/>
          </p:nvSpPr>
          <p:spPr bwMode="auto">
            <a:xfrm>
              <a:off x="3474" y="3145"/>
              <a:ext cx="2"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9" name="Line 33"/>
            <p:cNvSpPr>
              <a:spLocks noChangeShapeType="1"/>
            </p:cNvSpPr>
            <p:nvPr/>
          </p:nvSpPr>
          <p:spPr bwMode="auto">
            <a:xfrm>
              <a:off x="3474" y="3480"/>
              <a:ext cx="233"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0" name="Line 34"/>
            <p:cNvSpPr>
              <a:spLocks noChangeShapeType="1"/>
            </p:cNvSpPr>
            <p:nvPr/>
          </p:nvSpPr>
          <p:spPr bwMode="auto">
            <a:xfrm>
              <a:off x="3721" y="3201"/>
              <a:ext cx="234"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1" name="Line 35"/>
            <p:cNvSpPr>
              <a:spLocks noChangeShapeType="1"/>
            </p:cNvSpPr>
            <p:nvPr/>
          </p:nvSpPr>
          <p:spPr bwMode="auto">
            <a:xfrm flipV="1">
              <a:off x="3713" y="3201"/>
              <a:ext cx="2" cy="2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2" name="Line 36"/>
            <p:cNvSpPr>
              <a:spLocks noChangeShapeType="1"/>
            </p:cNvSpPr>
            <p:nvPr/>
          </p:nvSpPr>
          <p:spPr bwMode="auto">
            <a:xfrm>
              <a:off x="3426" y="3187"/>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3" name="Text Box 37"/>
            <p:cNvSpPr txBox="1">
              <a:spLocks noChangeArrowheads="1"/>
            </p:cNvSpPr>
            <p:nvPr/>
          </p:nvSpPr>
          <p:spPr bwMode="auto">
            <a:xfrm>
              <a:off x="3281" y="306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T</a:t>
              </a:r>
              <a:endParaRPr lang="en-US" sz="2800" u="none">
                <a:solidFill>
                  <a:srgbClr val="000066"/>
                </a:solidFill>
                <a:latin typeface="Arial Narrow" pitchFamily="34" charset="0"/>
              </a:endParaRPr>
            </a:p>
          </p:txBody>
        </p:sp>
        <p:sp>
          <p:nvSpPr>
            <p:cNvPr id="731174" name="Line 38"/>
            <p:cNvSpPr>
              <a:spLocks noChangeShapeType="1"/>
            </p:cNvSpPr>
            <p:nvPr/>
          </p:nvSpPr>
          <p:spPr bwMode="auto">
            <a:xfrm>
              <a:off x="4244" y="3480"/>
              <a:ext cx="38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31175" name="Object 39"/>
            <p:cNvGraphicFramePr>
              <a:graphicFrameLocks noChangeAspect="1"/>
            </p:cNvGraphicFramePr>
            <p:nvPr/>
          </p:nvGraphicFramePr>
          <p:xfrm>
            <a:off x="4715" y="3270"/>
            <a:ext cx="209" cy="234"/>
          </p:xfrm>
          <a:graphic>
            <a:graphicData uri="http://schemas.openxmlformats.org/presentationml/2006/ole">
              <mc:AlternateContent xmlns:mc="http://schemas.openxmlformats.org/markup-compatibility/2006">
                <mc:Choice xmlns:v="urn:schemas-microsoft-com:vml" Requires="v">
                  <p:oleObj spid="_x0000_s9220" name="Equation" r:id="rId10" imgW="139680" imgH="177480" progId="Equation.3">
                    <p:embed/>
                  </p:oleObj>
                </mc:Choice>
                <mc:Fallback>
                  <p:oleObj name="Equation" r:id="rId10" imgW="139680" imgH="177480" progId="Equation.3">
                    <p:embed/>
                    <p:pic>
                      <p:nvPicPr>
                        <p:cNvPr id="731175"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5" y="3270"/>
                          <a:ext cx="209"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6" name="Object 40"/>
            <p:cNvGraphicFramePr>
              <a:graphicFrameLocks noChangeAspect="1"/>
            </p:cNvGraphicFramePr>
            <p:nvPr/>
          </p:nvGraphicFramePr>
          <p:xfrm>
            <a:off x="576" y="2784"/>
            <a:ext cx="267" cy="284"/>
          </p:xfrm>
          <a:graphic>
            <a:graphicData uri="http://schemas.openxmlformats.org/presentationml/2006/ole">
              <mc:AlternateContent xmlns:mc="http://schemas.openxmlformats.org/markup-compatibility/2006">
                <mc:Choice xmlns:v="urn:schemas-microsoft-com:vml" Requires="v">
                  <p:oleObj spid="_x0000_s9221" name="Equation" r:id="rId12" imgW="177480" imgH="215640" progId="Equation.3">
                    <p:embed/>
                  </p:oleObj>
                </mc:Choice>
                <mc:Fallback>
                  <p:oleObj name="Equation" r:id="rId12" imgW="177480" imgH="215640" progId="Equation.3">
                    <p:embed/>
                    <p:pic>
                      <p:nvPicPr>
                        <p:cNvPr id="731176" name="Object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 y="2784"/>
                          <a:ext cx="26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7" name="Object 41"/>
            <p:cNvGraphicFramePr>
              <a:graphicFrameLocks noChangeAspect="1"/>
            </p:cNvGraphicFramePr>
            <p:nvPr/>
          </p:nvGraphicFramePr>
          <p:xfrm>
            <a:off x="519" y="3682"/>
            <a:ext cx="286" cy="301"/>
          </p:xfrm>
          <a:graphic>
            <a:graphicData uri="http://schemas.openxmlformats.org/presentationml/2006/ole">
              <mc:AlternateContent xmlns:mc="http://schemas.openxmlformats.org/markup-compatibility/2006">
                <mc:Choice xmlns:v="urn:schemas-microsoft-com:vml" Requires="v">
                  <p:oleObj spid="_x0000_s9222" name="Equation" r:id="rId14" imgW="190440" imgH="228600" progId="Equation.3">
                    <p:embed/>
                  </p:oleObj>
                </mc:Choice>
                <mc:Fallback>
                  <p:oleObj name="Equation" r:id="rId14" imgW="190440" imgH="228600" progId="Equation.3">
                    <p:embed/>
                    <p:pic>
                      <p:nvPicPr>
                        <p:cNvPr id="731177" name="Object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 y="3682"/>
                          <a:ext cx="286"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4"/>
          </p:nvPr>
        </p:nvSpPr>
        <p:spPr/>
        <p:txBody>
          <a:bodyPr/>
          <a:lstStyle/>
          <a:p>
            <a:fld id="{0C921938-476A-4922-BE24-3B8F6A2854D9}" type="slidenum">
              <a:rPr lang="en-US" smtClean="0"/>
              <a:pPr/>
              <a:t>34</a:t>
            </a:fld>
            <a:endParaRPr lang="en-US" dirty="0"/>
          </a:p>
        </p:txBody>
      </p:sp>
    </p:spTree>
    <p:extLst>
      <p:ext uri="{BB962C8B-B14F-4D97-AF65-F5344CB8AC3E}">
        <p14:creationId xmlns:p14="http://schemas.microsoft.com/office/powerpoint/2010/main" val="295823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3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r>
              <a:rPr lang="en-US" dirty="0" smtClean="0"/>
              <a:t>Perceptron </a:t>
            </a:r>
            <a:r>
              <a:rPr lang="en-US" dirty="0"/>
              <a:t>learning rule</a:t>
            </a:r>
            <a:endParaRPr lang="en-US" sz="4000" dirty="0"/>
          </a:p>
        </p:txBody>
      </p:sp>
      <p:sp>
        <p:nvSpPr>
          <p:cNvPr id="733187" name="Rectangle 3"/>
          <p:cNvSpPr>
            <a:spLocks noGrp="1" noChangeArrowheads="1"/>
          </p:cNvSpPr>
          <p:nvPr>
            <p:ph idx="1"/>
          </p:nvPr>
        </p:nvSpPr>
        <p:spPr>
          <a:ln/>
        </p:spPr>
        <p:txBody>
          <a:bodyPr/>
          <a:lstStyle/>
          <a:p>
            <a:r>
              <a:rPr lang="en-US" sz="2800" dirty="0"/>
              <a:t>We learn f:X</a:t>
            </a:r>
            <a:r>
              <a:rPr lang="en-US" sz="2800" dirty="0">
                <a:sym typeface="Symbol" pitchFamily="18" charset="2"/>
              </a:rPr>
              <a:t>{-1,+1</a:t>
            </a:r>
            <a:r>
              <a:rPr lang="en-US" sz="2800" dirty="0" smtClean="0">
                <a:sym typeface="Symbol" pitchFamily="18" charset="2"/>
              </a:rPr>
              <a:t>} </a:t>
            </a:r>
            <a:r>
              <a:rPr lang="en-US" sz="2800" dirty="0">
                <a:sym typeface="Symbol" pitchFamily="18" charset="2"/>
              </a:rPr>
              <a:t>represented </a:t>
            </a:r>
            <a:r>
              <a:rPr lang="en-US" sz="2800" dirty="0" smtClean="0">
                <a:sym typeface="Symbol" pitchFamily="18" charset="2"/>
              </a:rPr>
              <a:t>as f </a:t>
            </a:r>
            <a:r>
              <a:rPr lang="en-US" sz="2800" dirty="0">
                <a:sym typeface="Symbol" pitchFamily="18" charset="2"/>
              </a:rPr>
              <a:t>=</a:t>
            </a:r>
            <a:r>
              <a:rPr lang="en-US" sz="2800" dirty="0" err="1" smtClean="0">
                <a:sym typeface="Symbol" pitchFamily="18" charset="2"/>
              </a:rPr>
              <a:t>sgn</a:t>
            </a:r>
            <a:r>
              <a:rPr lang="en-US" sz="2800" dirty="0" smtClean="0">
                <a:sym typeface="Symbol" pitchFamily="18" charset="2"/>
              </a:rPr>
              <a:t>{w</a:t>
            </a:r>
            <a:r>
              <a:rPr lang="en-US" sz="2800" baseline="30000" dirty="0" smtClean="0">
                <a:sym typeface="Symbol" pitchFamily="18" charset="2"/>
              </a:rPr>
              <a:t>T</a:t>
            </a:r>
            <a:r>
              <a:rPr lang="en-US" sz="2800" dirty="0" smtClean="0">
                <a:sym typeface="Symbol" pitchFamily="18" charset="2"/>
              </a:rPr>
              <a:t></a:t>
            </a:r>
            <a:r>
              <a:rPr lang="en-US" sz="2800" dirty="0">
                <a:sym typeface="Symbol" pitchFamily="18" charset="2"/>
              </a:rPr>
              <a:t>x</a:t>
            </a:r>
            <a:r>
              <a:rPr lang="en-US" sz="2800" dirty="0" smtClean="0">
                <a:sym typeface="Symbol" pitchFamily="18" charset="2"/>
              </a:rPr>
              <a:t>)</a:t>
            </a:r>
          </a:p>
          <a:p>
            <a:r>
              <a:rPr lang="en-US" sz="2800" dirty="0" smtClean="0">
                <a:sym typeface="Symbol" pitchFamily="18" charset="2"/>
              </a:rPr>
              <a:t>Where </a:t>
            </a:r>
            <a:r>
              <a:rPr lang="en-US" sz="2800" dirty="0">
                <a:sym typeface="Symbol" pitchFamily="18" charset="2"/>
              </a:rPr>
              <a:t>X=  </a:t>
            </a:r>
            <a:r>
              <a:rPr lang="en-US" sz="2800" dirty="0" smtClean="0">
                <a:sym typeface="Symbol" pitchFamily="18" charset="2"/>
              </a:rPr>
              <a:t>{</a:t>
            </a:r>
            <a:r>
              <a:rPr lang="en-US" sz="2800" dirty="0" smtClean="0">
                <a:latin typeface="Calibri"/>
                <a:sym typeface="Symbol" pitchFamily="18" charset="2"/>
              </a:rPr>
              <a:t>0,1}</a:t>
            </a:r>
            <a:r>
              <a:rPr lang="en-US" sz="2800" baseline="30000" dirty="0" smtClean="0">
                <a:latin typeface="Calibri"/>
                <a:sym typeface="Symbol" pitchFamily="18" charset="2"/>
              </a:rPr>
              <a:t>n  </a:t>
            </a:r>
            <a:r>
              <a:rPr lang="en-US" sz="2800" dirty="0" smtClean="0">
                <a:sym typeface="Symbol" pitchFamily="18" charset="2"/>
              </a:rPr>
              <a:t>or X</a:t>
            </a:r>
            <a:r>
              <a:rPr lang="en-US" sz="2800" dirty="0">
                <a:sym typeface="Symbol" pitchFamily="18" charset="2"/>
              </a:rPr>
              <a:t>= </a:t>
            </a:r>
            <a:r>
              <a:rPr lang="en-US" sz="2800" dirty="0" smtClean="0">
                <a:latin typeface="Calibri"/>
                <a:sym typeface="Symbol" pitchFamily="18" charset="2"/>
              </a:rPr>
              <a:t>R</a:t>
            </a:r>
            <a:r>
              <a:rPr lang="en-US" sz="2800" baseline="30000" dirty="0" smtClean="0">
                <a:latin typeface="Calibri"/>
                <a:sym typeface="Symbol" pitchFamily="18" charset="2"/>
              </a:rPr>
              <a:t>n</a:t>
            </a:r>
            <a:r>
              <a:rPr lang="en-US" sz="2800" dirty="0" smtClean="0">
                <a:sym typeface="Symbol" pitchFamily="18" charset="2"/>
              </a:rPr>
              <a:t>    and w </a:t>
            </a:r>
            <a:r>
              <a:rPr lang="en-US" sz="2800" dirty="0" smtClean="0">
                <a:latin typeface="Calibri"/>
                <a:sym typeface="Symbol" pitchFamily="18" charset="2"/>
              </a:rPr>
              <a:t>R</a:t>
            </a:r>
            <a:r>
              <a:rPr lang="en-US" sz="2800" baseline="30000" dirty="0" smtClean="0">
                <a:latin typeface="Calibri"/>
                <a:sym typeface="Symbol" pitchFamily="18" charset="2"/>
              </a:rPr>
              <a:t>n</a:t>
            </a:r>
          </a:p>
          <a:p>
            <a:r>
              <a:rPr lang="en-US" sz="2800" dirty="0" smtClean="0">
                <a:sym typeface="Symbol" pitchFamily="18" charset="2"/>
              </a:rPr>
              <a:t>Given Labeled examples</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x</a:t>
            </a:r>
            <a:r>
              <a:rPr lang="en-US" baseline="-25000" dirty="0" smtClean="0">
                <a:solidFill>
                  <a:srgbClr val="000066"/>
                </a:solidFill>
                <a:latin typeface="Calibri"/>
                <a:sym typeface="Symbol" pitchFamily="18" charset="2"/>
              </a:rPr>
              <a:t>1</a:t>
            </a:r>
            <a:r>
              <a:rPr lang="en-US" dirty="0" smtClean="0">
                <a:solidFill>
                  <a:srgbClr val="000066"/>
                </a:solidFill>
                <a:latin typeface="Calibri"/>
                <a:sym typeface="Symbol" pitchFamily="18" charset="2"/>
              </a:rPr>
              <a:t>, y</a:t>
            </a:r>
            <a:r>
              <a:rPr lang="en-US" baseline="-25000" dirty="0" smtClean="0">
                <a:solidFill>
                  <a:srgbClr val="000066"/>
                </a:solidFill>
                <a:latin typeface="Calibri"/>
                <a:sym typeface="Symbol" pitchFamily="18" charset="2"/>
              </a:rPr>
              <a:t>1</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x</a:t>
            </a:r>
            <a:r>
              <a:rPr lang="en-US" baseline="-25000" dirty="0" smtClean="0">
                <a:solidFill>
                  <a:srgbClr val="000066"/>
                </a:solidFill>
                <a:latin typeface="Calibri"/>
                <a:sym typeface="Symbol" pitchFamily="18" charset="2"/>
              </a:rPr>
              <a:t>2</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y</a:t>
            </a:r>
            <a:r>
              <a:rPr lang="en-US" baseline="-25000" dirty="0" smtClean="0">
                <a:solidFill>
                  <a:srgbClr val="000066"/>
                </a:solidFill>
                <a:latin typeface="Calibri"/>
                <a:sym typeface="Symbol" pitchFamily="18" charset="2"/>
              </a:rPr>
              <a:t>2</a:t>
            </a:r>
            <a:r>
              <a:rPr lang="en-US" dirty="0" smtClean="0">
                <a:solidFill>
                  <a:srgbClr val="000066"/>
                </a:solidFill>
                <a:sym typeface="Symbol" pitchFamily="18" charset="2"/>
              </a:rPr>
              <a:t>),…(</a:t>
            </a:r>
            <a:r>
              <a:rPr lang="en-US" dirty="0" err="1" smtClean="0">
                <a:solidFill>
                  <a:srgbClr val="000066"/>
                </a:solidFill>
                <a:latin typeface="Calibri"/>
                <a:sym typeface="Symbol" pitchFamily="18" charset="2"/>
              </a:rPr>
              <a:t>x</a:t>
            </a:r>
            <a:r>
              <a:rPr lang="en-US" baseline="-25000" dirty="0" err="1" smtClean="0">
                <a:solidFill>
                  <a:srgbClr val="000066"/>
                </a:solidFill>
                <a:latin typeface="Calibri"/>
                <a:sym typeface="Symbol" pitchFamily="18" charset="2"/>
              </a:rPr>
              <a:t>m</a:t>
            </a:r>
            <a:r>
              <a:rPr lang="en-US" dirty="0" smtClean="0">
                <a:solidFill>
                  <a:srgbClr val="000066"/>
                </a:solidFill>
                <a:latin typeface="Calibri"/>
                <a:sym typeface="Symbol" pitchFamily="18" charset="2"/>
              </a:rPr>
              <a:t>, </a:t>
            </a:r>
            <a:r>
              <a:rPr lang="en-US" dirty="0" err="1" smtClean="0">
                <a:solidFill>
                  <a:srgbClr val="000066"/>
                </a:solidFill>
                <a:latin typeface="Calibri"/>
                <a:sym typeface="Symbol" pitchFamily="18" charset="2"/>
              </a:rPr>
              <a:t>y</a:t>
            </a:r>
            <a:r>
              <a:rPr lang="en-US" baseline="-25000" dirty="0" err="1" smtClean="0">
                <a:solidFill>
                  <a:srgbClr val="000066"/>
                </a:solidFill>
                <a:latin typeface="Calibri"/>
                <a:sym typeface="Symbol" pitchFamily="18" charset="2"/>
              </a:rPr>
              <a:t>m</a:t>
            </a:r>
            <a:r>
              <a:rPr lang="en-US" dirty="0" smtClean="0">
                <a:solidFill>
                  <a:srgbClr val="000066"/>
                </a:solidFill>
                <a:latin typeface="Calibri"/>
                <a:sym typeface="Symbol" pitchFamily="18" charset="2"/>
              </a:rPr>
              <a:t>)}</a:t>
            </a:r>
            <a:endParaRPr lang="en-US" dirty="0" smtClean="0">
              <a:sym typeface="Symbol" pitchFamily="18" charset="2"/>
            </a:endParaRPr>
          </a:p>
        </p:txBody>
      </p:sp>
      <p:sp>
        <p:nvSpPr>
          <p:cNvPr id="733195" name="Line 11"/>
          <p:cNvSpPr>
            <a:spLocks noChangeShapeType="1"/>
          </p:cNvSpPr>
          <p:nvPr/>
        </p:nvSpPr>
        <p:spPr bwMode="auto">
          <a:xfrm>
            <a:off x="0" y="2971800"/>
            <a:ext cx="91440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3196" name="Group 12"/>
          <p:cNvGrpSpPr>
            <a:grpSpLocks/>
          </p:cNvGrpSpPr>
          <p:nvPr/>
        </p:nvGrpSpPr>
        <p:grpSpPr bwMode="auto">
          <a:xfrm>
            <a:off x="1447800" y="3200288"/>
            <a:ext cx="7543800" cy="3037049"/>
            <a:chOff x="501" y="2153"/>
            <a:chExt cx="5280" cy="2147"/>
          </a:xfrm>
        </p:grpSpPr>
        <p:sp>
          <p:nvSpPr>
            <p:cNvPr id="733197" name="Rectangle 13"/>
            <p:cNvSpPr>
              <a:spLocks noChangeArrowheads="1"/>
            </p:cNvSpPr>
            <p:nvPr/>
          </p:nvSpPr>
          <p:spPr bwMode="auto">
            <a:xfrm>
              <a:off x="501" y="2172"/>
              <a:ext cx="5280" cy="2128"/>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lvl="1" indent="-457200">
                <a:lnSpc>
                  <a:spcPct val="90000"/>
                </a:lnSpc>
                <a:spcBef>
                  <a:spcPct val="50000"/>
                </a:spcBef>
                <a:buFontTx/>
                <a:buAutoNum type="arabicPeriod"/>
              </a:pPr>
              <a:r>
                <a:rPr lang="en-US" sz="2400" u="none" dirty="0">
                  <a:latin typeface="+mj-lt"/>
                  <a:sym typeface="Symbol" pitchFamily="18" charset="2"/>
                </a:rPr>
                <a:t>Initialize w=0</a:t>
              </a:r>
            </a:p>
            <a:p>
              <a:pPr marL="457200" indent="-457200">
                <a:lnSpc>
                  <a:spcPct val="90000"/>
                </a:lnSpc>
                <a:spcBef>
                  <a:spcPct val="50000"/>
                </a:spcBef>
              </a:pPr>
              <a:r>
                <a:rPr lang="en-US" sz="2400" u="none" dirty="0">
                  <a:latin typeface="+mj-lt"/>
                  <a:sym typeface="Symbol" pitchFamily="18" charset="2"/>
                </a:rPr>
                <a:t>      2.   Cycle through all examples  </a:t>
              </a:r>
              <a:r>
                <a:rPr lang="en-US" sz="2400" u="none" dirty="0" smtClean="0">
                  <a:solidFill>
                    <a:schemeClr val="bg2">
                      <a:lumMod val="85000"/>
                    </a:schemeClr>
                  </a:solidFill>
                  <a:latin typeface="+mj-lt"/>
                  <a:sym typeface="Symbol" pitchFamily="18" charset="2"/>
                </a:rPr>
                <a:t>[multiple times]        </a:t>
              </a:r>
              <a:endParaRPr lang="en-US" sz="2400" u="none" dirty="0">
                <a:solidFill>
                  <a:schemeClr val="bg2">
                    <a:lumMod val="85000"/>
                  </a:schemeClr>
                </a:solidFill>
                <a:latin typeface="+mj-lt"/>
                <a:sym typeface="Symbol" pitchFamily="18" charset="2"/>
              </a:endParaRPr>
            </a:p>
            <a:p>
              <a:pPr marL="914400" lvl="1" indent="-457200">
                <a:lnSpc>
                  <a:spcPct val="90000"/>
                </a:lnSpc>
                <a:spcBef>
                  <a:spcPct val="50000"/>
                </a:spcBef>
              </a:pPr>
              <a:r>
                <a:rPr lang="en-US" sz="2400" u="none" dirty="0">
                  <a:latin typeface="+mj-lt"/>
                </a:rPr>
                <a:t>      a. Predict the label of instance x to be</a:t>
              </a:r>
              <a:r>
                <a:rPr lang="en-US" sz="2400" u="none" dirty="0">
                  <a:solidFill>
                    <a:srgbClr val="000066"/>
                  </a:solidFill>
                  <a:latin typeface="+mj-lt"/>
                </a:rPr>
                <a:t> </a:t>
              </a:r>
              <a:r>
                <a:rPr lang="en-US" sz="2400" u="none" dirty="0">
                  <a:solidFill>
                    <a:schemeClr val="accent2"/>
                  </a:solidFill>
                  <a:latin typeface="+mj-lt"/>
                </a:rPr>
                <a:t>y’ = </a:t>
              </a:r>
              <a:r>
                <a:rPr lang="en-US" sz="2400" u="none" dirty="0" err="1" smtClean="0">
                  <a:solidFill>
                    <a:schemeClr val="accent2"/>
                  </a:solidFill>
                  <a:latin typeface="+mj-lt"/>
                  <a:sym typeface="Symbol" pitchFamily="18" charset="2"/>
                </a:rPr>
                <a:t>sgn</a:t>
              </a:r>
              <a:r>
                <a:rPr lang="en-US" sz="2400" u="none" dirty="0" smtClean="0">
                  <a:solidFill>
                    <a:schemeClr val="accent2"/>
                  </a:solidFill>
                  <a:latin typeface="+mj-lt"/>
                  <a:sym typeface="Symbol" pitchFamily="18" charset="2"/>
                </a:rPr>
                <a:t>{</a:t>
              </a:r>
              <a:r>
                <a:rPr lang="en-US" sz="2400" dirty="0">
                  <a:sym typeface="Symbol" pitchFamily="18" charset="2"/>
                </a:rPr>
                <a:t>w</a:t>
              </a:r>
              <a:r>
                <a:rPr lang="en-US" sz="2400" baseline="30000" dirty="0">
                  <a:sym typeface="Symbol" pitchFamily="18" charset="2"/>
                </a:rPr>
                <a:t>T</a:t>
              </a:r>
              <a:r>
                <a:rPr lang="en-US" sz="2400" u="none" dirty="0" smtClean="0">
                  <a:solidFill>
                    <a:schemeClr val="accent2"/>
                  </a:solidFill>
                  <a:latin typeface="+mj-lt"/>
                  <a:sym typeface="Symbol" pitchFamily="18" charset="2"/>
                </a:rPr>
                <a:t></a:t>
              </a:r>
              <a:r>
                <a:rPr lang="en-US" sz="2400" u="none" dirty="0">
                  <a:solidFill>
                    <a:schemeClr val="accent2"/>
                  </a:solidFill>
                  <a:latin typeface="+mj-lt"/>
                  <a:sym typeface="Symbol" pitchFamily="18" charset="2"/>
                </a:rPr>
                <a:t>x)</a:t>
              </a:r>
            </a:p>
            <a:p>
              <a:pPr marL="914400" lvl="1" indent="-457200">
                <a:lnSpc>
                  <a:spcPct val="90000"/>
                </a:lnSpc>
                <a:spcBef>
                  <a:spcPct val="50000"/>
                </a:spcBef>
              </a:pPr>
              <a:r>
                <a:rPr lang="en-US" sz="2400" u="none" dirty="0">
                  <a:latin typeface="+mj-lt"/>
                  <a:sym typeface="Symbol" pitchFamily="18" charset="2"/>
                </a:rPr>
                <a:t>      b. If </a:t>
              </a:r>
              <a:r>
                <a:rPr lang="en-US" sz="2400" u="none" dirty="0" err="1">
                  <a:solidFill>
                    <a:schemeClr val="accent2"/>
                  </a:solidFill>
                  <a:latin typeface="+mj-lt"/>
                  <a:sym typeface="Symbol" pitchFamily="18" charset="2"/>
                </a:rPr>
                <a:t>y’y</a:t>
              </a:r>
              <a:r>
                <a:rPr lang="en-US" sz="2400" u="none" dirty="0">
                  <a:solidFill>
                    <a:schemeClr val="accent2"/>
                  </a:solidFill>
                  <a:latin typeface="+mj-lt"/>
                  <a:sym typeface="Symbol" pitchFamily="18" charset="2"/>
                </a:rPr>
                <a:t>, </a:t>
              </a:r>
              <a:r>
                <a:rPr lang="en-US" sz="2400" u="none" dirty="0">
                  <a:solidFill>
                    <a:srgbClr val="FF0000"/>
                  </a:solidFill>
                  <a:latin typeface="+mj-lt"/>
                  <a:sym typeface="Symbol" pitchFamily="18" charset="2"/>
                </a:rPr>
                <a:t>update</a:t>
              </a:r>
              <a:r>
                <a:rPr lang="en-US" sz="2400" u="none" dirty="0">
                  <a:latin typeface="+mj-lt"/>
                  <a:sym typeface="Symbol" pitchFamily="18" charset="2"/>
                </a:rPr>
                <a:t> the weight vector: </a:t>
              </a:r>
            </a:p>
            <a:p>
              <a:pPr marL="457200" indent="-457200">
                <a:lnSpc>
                  <a:spcPct val="90000"/>
                </a:lnSpc>
                <a:spcBef>
                  <a:spcPct val="50000"/>
                </a:spcBef>
              </a:pPr>
              <a:r>
                <a:rPr lang="en-US" sz="2400" u="none" dirty="0">
                  <a:solidFill>
                    <a:schemeClr val="accent2"/>
                  </a:solidFill>
                  <a:latin typeface="+mj-lt"/>
                  <a:sym typeface="Symbol" pitchFamily="18" charset="2"/>
                </a:rPr>
                <a:t>                </a:t>
              </a:r>
              <a:r>
                <a:rPr lang="en-US" sz="2400" b="1" u="none" dirty="0">
                  <a:solidFill>
                    <a:srgbClr val="FF0000"/>
                  </a:solidFill>
                  <a:latin typeface="+mj-lt"/>
                  <a:sym typeface="Symbol" pitchFamily="18" charset="2"/>
                </a:rPr>
                <a:t>w = w + r y x</a:t>
              </a:r>
              <a:r>
                <a:rPr lang="en-US" sz="2400" u="none" dirty="0">
                  <a:solidFill>
                    <a:schemeClr val="accent2"/>
                  </a:solidFill>
                  <a:latin typeface="+mj-lt"/>
                  <a:sym typeface="Symbol" pitchFamily="18" charset="2"/>
                </a:rPr>
                <a:t>      </a:t>
              </a:r>
              <a:r>
                <a:rPr lang="en-US" sz="2400" u="none" dirty="0">
                  <a:latin typeface="+mj-lt"/>
                  <a:sym typeface="Symbol" pitchFamily="18" charset="2"/>
                </a:rPr>
                <a:t>(r - a constant, learning rate)</a:t>
              </a:r>
            </a:p>
            <a:p>
              <a:pPr marL="457200" indent="-457200">
                <a:lnSpc>
                  <a:spcPct val="90000"/>
                </a:lnSpc>
                <a:spcBef>
                  <a:spcPct val="50000"/>
                </a:spcBef>
              </a:pPr>
              <a:r>
                <a:rPr lang="en-US" sz="2400" u="none" dirty="0">
                  <a:latin typeface="+mj-lt"/>
                  <a:sym typeface="Symbol" pitchFamily="18" charset="2"/>
                </a:rPr>
                <a:t>                Otherwise, if </a:t>
              </a:r>
              <a:r>
                <a:rPr lang="en-US" sz="2400" u="none" dirty="0">
                  <a:solidFill>
                    <a:schemeClr val="accent2"/>
                  </a:solidFill>
                  <a:latin typeface="+mj-lt"/>
                  <a:sym typeface="Symbol" pitchFamily="18" charset="2"/>
                </a:rPr>
                <a:t>y’=y,</a:t>
              </a:r>
              <a:r>
                <a:rPr lang="en-US" sz="2400" u="none" dirty="0">
                  <a:latin typeface="+mj-lt"/>
                  <a:sym typeface="Symbol" pitchFamily="18" charset="2"/>
                </a:rPr>
                <a:t> leave weights unchanged.</a:t>
              </a:r>
            </a:p>
          </p:txBody>
        </p:sp>
        <p:graphicFrame>
          <p:nvGraphicFramePr>
            <p:cNvPr id="733198" name="Object 14"/>
            <p:cNvGraphicFramePr>
              <a:graphicFrameLocks noChangeAspect="1"/>
            </p:cNvGraphicFramePr>
            <p:nvPr>
              <p:extLst/>
            </p:nvPr>
          </p:nvGraphicFramePr>
          <p:xfrm>
            <a:off x="2475" y="2153"/>
            <a:ext cx="323" cy="288"/>
          </p:xfrm>
          <a:graphic>
            <a:graphicData uri="http://schemas.openxmlformats.org/presentationml/2006/ole">
              <mc:AlternateContent xmlns:mc="http://schemas.openxmlformats.org/markup-compatibility/2006">
                <mc:Choice xmlns:v="urn:schemas-microsoft-com:vml" Requires="v">
                  <p:oleObj spid="_x0000_s7169" name="Equation" r:id="rId4" imgW="215640" imgH="190440" progId="Equation.3">
                    <p:embed/>
                  </p:oleObj>
                </mc:Choice>
                <mc:Fallback>
                  <p:oleObj name="Equation" r:id="rId4" imgW="215640" imgH="190440" progId="Equation.3">
                    <p:embed/>
                    <p:pic>
                      <p:nvPicPr>
                        <p:cNvPr id="733198"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5" y="2153"/>
                          <a:ext cx="32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4"/>
          </p:nvPr>
        </p:nvSpPr>
        <p:spPr/>
        <p:txBody>
          <a:bodyPr/>
          <a:lstStyle/>
          <a:p>
            <a:fld id="{0C921938-476A-4922-BE24-3B8F6A2854D9}" type="slidenum">
              <a:rPr lang="en-US" smtClean="0"/>
              <a:pPr/>
              <a:t>35</a:t>
            </a:fld>
            <a:endParaRPr lang="en-US" dirty="0"/>
          </a:p>
        </p:txBody>
      </p:sp>
    </p:spTree>
    <p:extLst>
      <p:ext uri="{BB962C8B-B14F-4D97-AF65-F5344CB8AC3E}">
        <p14:creationId xmlns:p14="http://schemas.microsoft.com/office/powerpoint/2010/main" val="193399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3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33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Perceptron in action</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36</a:t>
            </a:fld>
            <a:endParaRPr lang="en-US" dirty="0"/>
          </a:p>
        </p:txBody>
      </p:sp>
      <p:pic>
        <p:nvPicPr>
          <p:cNvPr id="7" name="Picture 6" descr="Figure4.7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1316689"/>
            <a:ext cx="2705100" cy="2705100"/>
          </a:xfrm>
          <a:prstGeom prst="rect">
            <a:avLst/>
          </a:prstGeom>
        </p:spPr>
      </p:pic>
      <p:pic>
        <p:nvPicPr>
          <p:cNvPr id="8" name="Picture 7" descr="Figure4.7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23" y="1337005"/>
            <a:ext cx="2705100" cy="2705100"/>
          </a:xfrm>
          <a:prstGeom prst="rect">
            <a:avLst/>
          </a:prstGeom>
        </p:spPr>
      </p:pic>
      <p:grpSp>
        <p:nvGrpSpPr>
          <p:cNvPr id="6" name="Group 5"/>
          <p:cNvGrpSpPr/>
          <p:nvPr/>
        </p:nvGrpSpPr>
        <p:grpSpPr>
          <a:xfrm>
            <a:off x="609600" y="1337005"/>
            <a:ext cx="2705100" cy="2705100"/>
            <a:chOff x="609600" y="1337005"/>
            <a:chExt cx="2705100" cy="2705100"/>
          </a:xfrm>
        </p:grpSpPr>
        <p:pic>
          <p:nvPicPr>
            <p:cNvPr id="11" name="Picture 10" descr="Figure4.7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7005"/>
              <a:ext cx="2705100" cy="2705100"/>
            </a:xfrm>
            <a:prstGeom prst="rect">
              <a:avLst/>
            </a:prstGeom>
          </p:spPr>
        </p:pic>
        <p:sp>
          <p:nvSpPr>
            <p:cNvPr id="12" name="Donut 11"/>
            <p:cNvSpPr/>
            <p:nvPr/>
          </p:nvSpPr>
          <p:spPr>
            <a:xfrm>
              <a:off x="2291460" y="1679854"/>
              <a:ext cx="208314" cy="208302"/>
            </a:xfrm>
            <a:prstGeom prst="donut">
              <a:avLst>
                <a:gd name="adj" fmla="val 362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rot="1380000">
              <a:off x="2178025" y="180930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p:cNvSpPr/>
          <p:nvPr/>
        </p:nvSpPr>
        <p:spPr>
          <a:xfrm rot="1380000">
            <a:off x="1727179" y="262845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424656" y="2227816"/>
            <a:ext cx="908845" cy="801925"/>
          </a:xfrm>
          <a:prstGeom prst="wedgeRoundRectCallout">
            <a:avLst>
              <a:gd name="adj1" fmla="val 88781"/>
              <a:gd name="adj2" fmla="val -3153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none" dirty="0" smtClean="0">
                <a:solidFill>
                  <a:srgbClr val="000000"/>
                </a:solidFill>
              </a:rPr>
              <a:t>w</a:t>
            </a:r>
            <a:r>
              <a:rPr lang="en-US" sz="1200" b="1" u="none" baseline="30000" dirty="0" smtClean="0">
                <a:solidFill>
                  <a:srgbClr val="000000"/>
                </a:solidFill>
              </a:rPr>
              <a:t>T</a:t>
            </a:r>
            <a:r>
              <a:rPr lang="en-US" sz="1200" b="1" u="none" dirty="0" smtClean="0">
                <a:solidFill>
                  <a:srgbClr val="000000"/>
                </a:solidFill>
              </a:rPr>
              <a:t>x</a:t>
            </a:r>
            <a:r>
              <a:rPr lang="en-US" sz="1200" u="none" dirty="0" smtClean="0">
                <a:solidFill>
                  <a:srgbClr val="000000"/>
                </a:solidFill>
              </a:rPr>
              <a:t> </a:t>
            </a:r>
            <a:r>
              <a:rPr lang="en-US" sz="1200" u="none" dirty="0">
                <a:solidFill>
                  <a:srgbClr val="000000"/>
                </a:solidFill>
              </a:rPr>
              <a:t>= 0</a:t>
            </a:r>
            <a:endParaRPr lang="en-US" sz="1200" b="1" u="none" dirty="0">
              <a:solidFill>
                <a:srgbClr val="000000"/>
              </a:solidFill>
            </a:endParaRPr>
          </a:p>
          <a:p>
            <a:pPr algn="ctr"/>
            <a:r>
              <a:rPr lang="en-US" sz="1200" u="none" dirty="0" smtClean="0">
                <a:solidFill>
                  <a:srgbClr val="000000"/>
                </a:solidFill>
              </a:rPr>
              <a:t>Current decision boundary</a:t>
            </a:r>
            <a:endParaRPr lang="en-US" sz="1200" u="none" dirty="0">
              <a:solidFill>
                <a:srgbClr val="000000"/>
              </a:solidFill>
            </a:endParaRPr>
          </a:p>
        </p:txBody>
      </p:sp>
      <p:sp>
        <p:nvSpPr>
          <p:cNvPr id="18" name="Rounded Rectangular Callout 17"/>
          <p:cNvSpPr/>
          <p:nvPr/>
        </p:nvSpPr>
        <p:spPr>
          <a:xfrm>
            <a:off x="1939240" y="3006346"/>
            <a:ext cx="1136541" cy="5972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a:t>
            </a:r>
            <a:br>
              <a:rPr lang="en-US" sz="1200" b="1" u="none" dirty="0" smtClean="0">
                <a:solidFill>
                  <a:srgbClr val="000000"/>
                </a:solidFill>
              </a:rPr>
            </a:br>
            <a:r>
              <a:rPr lang="en-US" sz="1200" u="none" dirty="0" smtClean="0">
                <a:solidFill>
                  <a:srgbClr val="000000"/>
                </a:solidFill>
              </a:rPr>
              <a:t>Current 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9" name="Rounded Rectangular Callout 18"/>
          <p:cNvSpPr/>
          <p:nvPr/>
        </p:nvSpPr>
        <p:spPr>
          <a:xfrm>
            <a:off x="817563" y="1316688"/>
            <a:ext cx="1430337" cy="571467"/>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(with y = +1)</a:t>
            </a:r>
            <a:endParaRPr lang="en-US" sz="1200" u="none" dirty="0">
              <a:solidFill>
                <a:srgbClr val="000000"/>
              </a:solidFill>
            </a:endParaRPr>
          </a:p>
          <a:p>
            <a:pPr algn="ctr"/>
            <a:r>
              <a:rPr lang="en-US" sz="1200" u="none" dirty="0" smtClean="0">
                <a:solidFill>
                  <a:srgbClr val="000000"/>
                </a:solidFill>
              </a:rPr>
              <a:t>next item to be classified</a:t>
            </a:r>
          </a:p>
        </p:txBody>
      </p:sp>
      <p:sp>
        <p:nvSpPr>
          <p:cNvPr id="20" name="Rounded Rectangular Callout 19"/>
          <p:cNvSpPr/>
          <p:nvPr/>
        </p:nvSpPr>
        <p:spPr>
          <a:xfrm>
            <a:off x="3455247" y="1874498"/>
            <a:ext cx="1430337" cy="293610"/>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a:t>
            </a:r>
            <a:endParaRPr lang="en-US" sz="1200" b="1" u="none" dirty="0" smtClean="0">
              <a:solidFill>
                <a:srgbClr val="000000"/>
              </a:solidFill>
            </a:endParaRPr>
          </a:p>
        </p:txBody>
      </p:sp>
      <p:sp>
        <p:nvSpPr>
          <p:cNvPr id="21" name="Rounded Rectangular Callout 20"/>
          <p:cNvSpPr/>
          <p:nvPr/>
        </p:nvSpPr>
        <p:spPr>
          <a:xfrm>
            <a:off x="4665940" y="3302130"/>
            <a:ext cx="1430337" cy="371401"/>
          </a:xfrm>
          <a:prstGeom prst="wedgeRoundRectCallout">
            <a:avLst>
              <a:gd name="adj1" fmla="val -58305"/>
              <a:gd name="adj2" fmla="val -14570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 added to </a:t>
            </a:r>
            <a:r>
              <a:rPr lang="en-US" sz="1200" b="1" u="none" dirty="0" smtClean="0">
                <a:solidFill>
                  <a:srgbClr val="000000"/>
                </a:solidFill>
              </a:rPr>
              <a:t>w</a:t>
            </a:r>
          </a:p>
        </p:txBody>
      </p:sp>
      <p:sp>
        <p:nvSpPr>
          <p:cNvPr id="22" name="Rounded Rectangular Callout 21"/>
          <p:cNvSpPr/>
          <p:nvPr/>
        </p:nvSpPr>
        <p:spPr>
          <a:xfrm>
            <a:off x="7777955" y="1964112"/>
            <a:ext cx="908845" cy="80192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w</a:t>
            </a:r>
            <a:r>
              <a:rPr lang="en-US" sz="1200" b="1" baseline="30000" dirty="0">
                <a:solidFill>
                  <a:srgbClr val="000000"/>
                </a:solidFill>
              </a:rPr>
              <a:t>T</a:t>
            </a:r>
            <a:r>
              <a:rPr lang="en-US" sz="1200" b="1" u="none" dirty="0" smtClean="0">
                <a:solidFill>
                  <a:srgbClr val="000000"/>
                </a:solidFill>
              </a:rPr>
              <a:t>x</a:t>
            </a:r>
            <a:r>
              <a:rPr lang="en-US" sz="1200" u="none" dirty="0" smtClean="0">
                <a:solidFill>
                  <a:srgbClr val="000000"/>
                </a:solidFill>
              </a:rPr>
              <a:t> </a:t>
            </a:r>
            <a:r>
              <a:rPr lang="en-US" sz="1200" u="none" dirty="0">
                <a:solidFill>
                  <a:srgbClr val="000000"/>
                </a:solidFill>
              </a:rPr>
              <a:t>= 0</a:t>
            </a:r>
            <a:endParaRPr lang="en-US" sz="1200" b="1" u="none" dirty="0">
              <a:solidFill>
                <a:srgbClr val="000000"/>
              </a:solidFill>
            </a:endParaRPr>
          </a:p>
          <a:p>
            <a:pPr algn="ctr"/>
            <a:r>
              <a:rPr lang="en-US" sz="1200" u="none" dirty="0" smtClean="0">
                <a:solidFill>
                  <a:srgbClr val="000000"/>
                </a:solidFill>
              </a:rPr>
              <a:t>New</a:t>
            </a:r>
            <a:br>
              <a:rPr lang="en-US" sz="1200" u="none" dirty="0" smtClean="0">
                <a:solidFill>
                  <a:srgbClr val="000000"/>
                </a:solidFill>
              </a:rPr>
            </a:br>
            <a:r>
              <a:rPr lang="en-US" sz="1200" u="none" dirty="0" smtClean="0">
                <a:solidFill>
                  <a:srgbClr val="000000"/>
                </a:solidFill>
              </a:rPr>
              <a:t>decision boundary</a:t>
            </a:r>
            <a:endParaRPr lang="en-US" sz="1200" u="none" dirty="0">
              <a:solidFill>
                <a:srgbClr val="000000"/>
              </a:solidFill>
            </a:endParaRPr>
          </a:p>
        </p:txBody>
      </p:sp>
      <p:sp>
        <p:nvSpPr>
          <p:cNvPr id="23" name="Rounded Rectangular Callout 22"/>
          <p:cNvSpPr/>
          <p:nvPr/>
        </p:nvSpPr>
        <p:spPr>
          <a:xfrm>
            <a:off x="6413575" y="3003490"/>
            <a:ext cx="1136541" cy="597279"/>
          </a:xfrm>
          <a:prstGeom prst="wedgeRoundRectCallout">
            <a:avLst>
              <a:gd name="adj1" fmla="val 21334"/>
              <a:gd name="adj2" fmla="val -8735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 </a:t>
            </a:r>
            <a:br>
              <a:rPr lang="en-US" sz="1200" b="1" u="none" dirty="0" smtClean="0">
                <a:solidFill>
                  <a:srgbClr val="000000"/>
                </a:solidFill>
              </a:rPr>
            </a:br>
            <a:r>
              <a:rPr lang="en-US" sz="1200" u="none" dirty="0" smtClean="0">
                <a:solidFill>
                  <a:srgbClr val="000000"/>
                </a:solidFill>
              </a:rPr>
              <a:t>New</a:t>
            </a:r>
            <a:r>
              <a:rPr lang="en-US" sz="1200" b="1" u="none" dirty="0">
                <a:solidFill>
                  <a:srgbClr val="000000"/>
                </a:solidFill>
              </a:rPr>
              <a:t> </a:t>
            </a:r>
            <a:r>
              <a:rPr lang="en-US" sz="1200" u="none" dirty="0" smtClean="0">
                <a:solidFill>
                  <a:srgbClr val="000000"/>
                </a:solidFill>
              </a:rPr>
              <a:t>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9" name="TextBox 8"/>
          <p:cNvSpPr txBox="1"/>
          <p:nvPr/>
        </p:nvSpPr>
        <p:spPr>
          <a:xfrm>
            <a:off x="773331" y="5841999"/>
            <a:ext cx="2990434" cy="400110"/>
          </a:xfrm>
          <a:prstGeom prst="rect">
            <a:avLst/>
          </a:prstGeom>
          <a:noFill/>
        </p:spPr>
        <p:txBody>
          <a:bodyPr wrap="none" rtlCol="0">
            <a:spAutoFit/>
          </a:bodyPr>
          <a:lstStyle/>
          <a:p>
            <a:r>
              <a:rPr lang="en-US" sz="2000" dirty="0" smtClean="0">
                <a:latin typeface="+mn-lt"/>
              </a:rPr>
              <a:t>(Figures from Bishop 2006)</a:t>
            </a:r>
            <a:endParaRPr lang="en-US" sz="2000" dirty="0">
              <a:latin typeface="+mn-lt"/>
            </a:endParaRPr>
          </a:p>
        </p:txBody>
      </p:sp>
      <p:grpSp>
        <p:nvGrpSpPr>
          <p:cNvPr id="15" name="Group 14"/>
          <p:cNvGrpSpPr/>
          <p:nvPr/>
        </p:nvGrpSpPr>
        <p:grpSpPr>
          <a:xfrm>
            <a:off x="7944144" y="5610185"/>
            <a:ext cx="971256" cy="485815"/>
            <a:chOff x="51913" y="1190585"/>
            <a:chExt cx="971256" cy="485815"/>
          </a:xfrm>
        </p:grpSpPr>
        <p:sp>
          <p:nvSpPr>
            <p:cNvPr id="2" name="Oval 1"/>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02962" y="1190585"/>
              <a:ext cx="753220" cy="307777"/>
            </a:xfrm>
            <a:prstGeom prst="rect">
              <a:avLst/>
            </a:prstGeom>
            <a:noFill/>
          </p:spPr>
          <p:txBody>
            <a:bodyPr wrap="none" rtlCol="0">
              <a:spAutoFit/>
            </a:bodyPr>
            <a:lstStyle/>
            <a:p>
              <a:r>
                <a:rPr lang="en-US" sz="1400" u="none" dirty="0" smtClean="0">
                  <a:solidFill>
                    <a:srgbClr val="FF0000"/>
                  </a:solidFill>
                  <a:latin typeface="+mn-lt"/>
                </a:rPr>
                <a:t>Positive</a:t>
              </a:r>
              <a:endParaRPr lang="en-US" sz="2400" u="none" dirty="0">
                <a:solidFill>
                  <a:srgbClr val="FF0000"/>
                </a:solidFill>
                <a:latin typeface="+mn-lt"/>
              </a:endParaRPr>
            </a:p>
          </p:txBody>
        </p:sp>
        <p:sp>
          <p:nvSpPr>
            <p:cNvPr id="25" name="TextBox 24"/>
            <p:cNvSpPr txBox="1"/>
            <p:nvPr/>
          </p:nvSpPr>
          <p:spPr>
            <a:xfrm>
              <a:off x="194416" y="1368623"/>
              <a:ext cx="828753" cy="307777"/>
            </a:xfrm>
            <a:prstGeom prst="rect">
              <a:avLst/>
            </a:prstGeom>
            <a:noFill/>
          </p:spPr>
          <p:txBody>
            <a:bodyPr wrap="none" rtlCol="0">
              <a:spAutoFit/>
            </a:bodyPr>
            <a:lstStyle/>
            <a:p>
              <a:r>
                <a:rPr lang="en-US" sz="1400" u="none" dirty="0" smtClean="0">
                  <a:solidFill>
                    <a:srgbClr val="0000FF"/>
                  </a:solidFill>
                  <a:latin typeface="+mn-lt"/>
                </a:rPr>
                <a:t>Negative</a:t>
              </a:r>
              <a:endParaRPr lang="en-US" sz="1400" u="none" dirty="0">
                <a:solidFill>
                  <a:srgbClr val="0000FF"/>
                </a:solidFill>
                <a:latin typeface="+mn-lt"/>
              </a:endParaRPr>
            </a:p>
          </p:txBody>
        </p:sp>
        <p:sp>
          <p:nvSpPr>
            <p:cNvPr id="10" name="Rectangle 9"/>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8505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Perceptron in action</a:t>
            </a:r>
            <a:endParaRPr lang="en-US" dirty="0"/>
          </a:p>
        </p:txBody>
      </p:sp>
      <p:pic>
        <p:nvPicPr>
          <p:cNvPr id="9" name="Picture 8" descr="Figure4.7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616" y="1731344"/>
            <a:ext cx="2705100" cy="2705100"/>
          </a:xfrm>
          <a:prstGeom prst="rect">
            <a:avLst/>
          </a:prstGeom>
        </p:spPr>
      </p:pic>
      <p:pic>
        <p:nvPicPr>
          <p:cNvPr id="10" name="Picture 9" descr="Figure4.7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163" y="1731344"/>
            <a:ext cx="2705100" cy="2705100"/>
          </a:xfrm>
          <a:prstGeom prst="rect">
            <a:avLst/>
          </a:prstGeom>
        </p:spPr>
      </p:pic>
      <p:pic>
        <p:nvPicPr>
          <p:cNvPr id="11" name="Picture 10" descr="Figure4.7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36" y="1731344"/>
            <a:ext cx="2705100" cy="2705100"/>
          </a:xfrm>
          <a:prstGeom prst="rect">
            <a:avLst/>
          </a:prstGeom>
        </p:spPr>
      </p:pic>
      <p:sp>
        <p:nvSpPr>
          <p:cNvPr id="12" name="Rounded Rectangular Callout 11"/>
          <p:cNvSpPr/>
          <p:nvPr/>
        </p:nvSpPr>
        <p:spPr>
          <a:xfrm>
            <a:off x="424656" y="2227816"/>
            <a:ext cx="908845" cy="801925"/>
          </a:xfrm>
          <a:prstGeom prst="wedgeRoundRectCallout">
            <a:avLst>
              <a:gd name="adj1" fmla="val 86563"/>
              <a:gd name="adj2" fmla="val -1225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w</a:t>
            </a:r>
            <a:r>
              <a:rPr lang="en-US" sz="1200" b="1" baseline="30000" dirty="0">
                <a:solidFill>
                  <a:srgbClr val="000000"/>
                </a:solidFill>
              </a:rPr>
              <a:t>T</a:t>
            </a:r>
            <a:r>
              <a:rPr lang="en-US" sz="1200" b="1" u="none" dirty="0" smtClean="0">
                <a:solidFill>
                  <a:srgbClr val="000000"/>
                </a:solidFill>
              </a:rPr>
              <a:t>x</a:t>
            </a:r>
            <a:r>
              <a:rPr lang="en-US" sz="1200" u="none" dirty="0" smtClean="0">
                <a:solidFill>
                  <a:srgbClr val="000000"/>
                </a:solidFill>
              </a:rPr>
              <a:t> </a:t>
            </a:r>
            <a:r>
              <a:rPr lang="en-US" sz="1200" u="none" dirty="0">
                <a:solidFill>
                  <a:srgbClr val="000000"/>
                </a:solidFill>
              </a:rPr>
              <a:t>= 0</a:t>
            </a:r>
            <a:endParaRPr lang="en-US" sz="1200" b="1" u="none" dirty="0">
              <a:solidFill>
                <a:srgbClr val="000000"/>
              </a:solidFill>
            </a:endParaRPr>
          </a:p>
          <a:p>
            <a:pPr algn="ctr"/>
            <a:r>
              <a:rPr lang="en-US" sz="1200" u="none" dirty="0" smtClean="0">
                <a:solidFill>
                  <a:srgbClr val="000000"/>
                </a:solidFill>
              </a:rPr>
              <a:t>Current decision boundary</a:t>
            </a:r>
            <a:endParaRPr lang="en-US" sz="1200" u="none" dirty="0">
              <a:solidFill>
                <a:srgbClr val="000000"/>
              </a:solidFill>
            </a:endParaRPr>
          </a:p>
        </p:txBody>
      </p:sp>
      <p:sp>
        <p:nvSpPr>
          <p:cNvPr id="13" name="Rounded Rectangular Callout 12"/>
          <p:cNvSpPr/>
          <p:nvPr/>
        </p:nvSpPr>
        <p:spPr>
          <a:xfrm>
            <a:off x="1939240" y="3228087"/>
            <a:ext cx="1136541" cy="5972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a:t>
            </a:r>
            <a:br>
              <a:rPr lang="en-US" sz="1200" b="1" u="none" dirty="0" smtClean="0">
                <a:solidFill>
                  <a:srgbClr val="000000"/>
                </a:solidFill>
              </a:rPr>
            </a:br>
            <a:r>
              <a:rPr lang="en-US" sz="1200" u="none" dirty="0" smtClean="0">
                <a:solidFill>
                  <a:srgbClr val="000000"/>
                </a:solidFill>
              </a:rPr>
              <a:t>Current 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4" name="Rounded Rectangular Callout 13"/>
          <p:cNvSpPr/>
          <p:nvPr/>
        </p:nvSpPr>
        <p:spPr>
          <a:xfrm>
            <a:off x="1578279" y="1445610"/>
            <a:ext cx="1430337" cy="571467"/>
          </a:xfrm>
          <a:prstGeom prst="wedgeRoundRectCallout">
            <a:avLst>
              <a:gd name="adj1" fmla="val 19637"/>
              <a:gd name="adj2" fmla="val 14514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(with y = +1)</a:t>
            </a:r>
            <a:endParaRPr lang="en-US" sz="1200" u="none" dirty="0">
              <a:solidFill>
                <a:srgbClr val="000000"/>
              </a:solidFill>
            </a:endParaRPr>
          </a:p>
          <a:p>
            <a:pPr algn="ctr"/>
            <a:r>
              <a:rPr lang="en-US" sz="1200" u="none" dirty="0" smtClean="0">
                <a:solidFill>
                  <a:srgbClr val="000000"/>
                </a:solidFill>
              </a:rPr>
              <a:t>next item to be classified</a:t>
            </a:r>
          </a:p>
        </p:txBody>
      </p:sp>
      <p:sp>
        <p:nvSpPr>
          <p:cNvPr id="15" name="Rounded Rectangular Callout 14"/>
          <p:cNvSpPr/>
          <p:nvPr/>
        </p:nvSpPr>
        <p:spPr>
          <a:xfrm>
            <a:off x="3455247" y="1874498"/>
            <a:ext cx="1430337" cy="293610"/>
          </a:xfrm>
          <a:prstGeom prst="wedgeRoundRectCallout">
            <a:avLst>
              <a:gd name="adj1" fmla="val 37019"/>
              <a:gd name="adj2" fmla="val 25981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a:t>
            </a:r>
            <a:endParaRPr lang="en-US" sz="1200" b="1" u="none" dirty="0" smtClean="0">
              <a:solidFill>
                <a:srgbClr val="000000"/>
              </a:solidFill>
            </a:endParaRPr>
          </a:p>
        </p:txBody>
      </p:sp>
      <p:sp>
        <p:nvSpPr>
          <p:cNvPr id="16" name="Rounded Rectangular Callout 15"/>
          <p:cNvSpPr/>
          <p:nvPr/>
        </p:nvSpPr>
        <p:spPr>
          <a:xfrm>
            <a:off x="3725165" y="3302129"/>
            <a:ext cx="1430337" cy="371401"/>
          </a:xfrm>
          <a:prstGeom prst="wedgeRoundRectCallout">
            <a:avLst>
              <a:gd name="adj1" fmla="val 11227"/>
              <a:gd name="adj2" fmla="val -129423"/>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 added to </a:t>
            </a:r>
            <a:r>
              <a:rPr lang="en-US" sz="1200" b="1" u="none" dirty="0" smtClean="0">
                <a:solidFill>
                  <a:srgbClr val="000000"/>
                </a:solidFill>
              </a:rPr>
              <a:t>w</a:t>
            </a:r>
          </a:p>
        </p:txBody>
      </p:sp>
      <p:sp>
        <p:nvSpPr>
          <p:cNvPr id="17" name="Rounded Rectangular Callout 16"/>
          <p:cNvSpPr/>
          <p:nvPr/>
        </p:nvSpPr>
        <p:spPr>
          <a:xfrm>
            <a:off x="6474308" y="1016675"/>
            <a:ext cx="908845" cy="80192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w</a:t>
            </a:r>
            <a:r>
              <a:rPr lang="en-US" sz="1200" b="1" baseline="30000" dirty="0">
                <a:solidFill>
                  <a:srgbClr val="000000"/>
                </a:solidFill>
              </a:rPr>
              <a:t>T</a:t>
            </a:r>
            <a:r>
              <a:rPr lang="en-US" sz="1200" b="1" u="none" dirty="0" smtClean="0">
                <a:solidFill>
                  <a:srgbClr val="000000"/>
                </a:solidFill>
              </a:rPr>
              <a:t>x</a:t>
            </a:r>
            <a:r>
              <a:rPr lang="en-US" sz="1200" u="none" dirty="0" smtClean="0">
                <a:solidFill>
                  <a:srgbClr val="000000"/>
                </a:solidFill>
              </a:rPr>
              <a:t> </a:t>
            </a:r>
            <a:r>
              <a:rPr lang="en-US" sz="1200" u="none" dirty="0">
                <a:solidFill>
                  <a:srgbClr val="000000"/>
                </a:solidFill>
              </a:rPr>
              <a:t>= 0</a:t>
            </a:r>
            <a:endParaRPr lang="en-US" sz="1200" b="1" u="none" dirty="0">
              <a:solidFill>
                <a:srgbClr val="000000"/>
              </a:solidFill>
            </a:endParaRPr>
          </a:p>
          <a:p>
            <a:pPr algn="ctr"/>
            <a:r>
              <a:rPr lang="en-US" sz="1200" u="none" dirty="0" smtClean="0">
                <a:solidFill>
                  <a:srgbClr val="000000"/>
                </a:solidFill>
              </a:rPr>
              <a:t>New</a:t>
            </a:r>
            <a:br>
              <a:rPr lang="en-US" sz="1200" u="none" dirty="0" smtClean="0">
                <a:solidFill>
                  <a:srgbClr val="000000"/>
                </a:solidFill>
              </a:rPr>
            </a:br>
            <a:r>
              <a:rPr lang="en-US" sz="1200" u="none" dirty="0" smtClean="0">
                <a:solidFill>
                  <a:srgbClr val="000000"/>
                </a:solidFill>
              </a:rPr>
              <a:t>decision boundary</a:t>
            </a:r>
            <a:endParaRPr lang="en-US" sz="1200" u="none" dirty="0">
              <a:solidFill>
                <a:srgbClr val="000000"/>
              </a:solidFill>
            </a:endParaRPr>
          </a:p>
        </p:txBody>
      </p:sp>
      <p:sp>
        <p:nvSpPr>
          <p:cNvPr id="18" name="Rounded Rectangular Callout 17"/>
          <p:cNvSpPr/>
          <p:nvPr/>
        </p:nvSpPr>
        <p:spPr>
          <a:xfrm>
            <a:off x="5906037" y="4523796"/>
            <a:ext cx="1136541" cy="597279"/>
          </a:xfrm>
          <a:prstGeom prst="wedgeRoundRectCallout">
            <a:avLst>
              <a:gd name="adj1" fmla="val 49123"/>
              <a:gd name="adj2" fmla="val -30785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 </a:t>
            </a:r>
            <a:br>
              <a:rPr lang="en-US" sz="1200" b="1" u="none" dirty="0" smtClean="0">
                <a:solidFill>
                  <a:srgbClr val="000000"/>
                </a:solidFill>
              </a:rPr>
            </a:br>
            <a:r>
              <a:rPr lang="en-US" sz="1200" u="none" dirty="0" smtClean="0">
                <a:solidFill>
                  <a:srgbClr val="000000"/>
                </a:solidFill>
              </a:rPr>
              <a:t>New</a:t>
            </a:r>
            <a:r>
              <a:rPr lang="en-US" sz="1200" b="1" u="none" dirty="0">
                <a:solidFill>
                  <a:srgbClr val="000000"/>
                </a:solidFill>
              </a:rPr>
              <a:t> </a:t>
            </a:r>
            <a:r>
              <a:rPr lang="en-US" sz="1200" u="none" dirty="0" smtClean="0">
                <a:solidFill>
                  <a:srgbClr val="000000"/>
                </a:solidFill>
              </a:rPr>
              <a:t>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9" name="TextBox 18"/>
          <p:cNvSpPr txBox="1"/>
          <p:nvPr/>
        </p:nvSpPr>
        <p:spPr>
          <a:xfrm>
            <a:off x="773331" y="5841999"/>
            <a:ext cx="2990434" cy="400110"/>
          </a:xfrm>
          <a:prstGeom prst="rect">
            <a:avLst/>
          </a:prstGeom>
          <a:noFill/>
        </p:spPr>
        <p:txBody>
          <a:bodyPr wrap="none" rtlCol="0">
            <a:spAutoFit/>
          </a:bodyPr>
          <a:lstStyle/>
          <a:p>
            <a:r>
              <a:rPr lang="en-US" sz="2000" dirty="0" smtClean="0">
                <a:latin typeface="+mn-lt"/>
              </a:rPr>
              <a:t>(Figures from Bishop 2006)</a:t>
            </a:r>
            <a:endParaRPr lang="en-US" sz="2000" dirty="0">
              <a:latin typeface="+mn-lt"/>
            </a:endParaRPr>
          </a:p>
        </p:txBody>
      </p:sp>
      <p:grpSp>
        <p:nvGrpSpPr>
          <p:cNvPr id="20" name="Group 19"/>
          <p:cNvGrpSpPr/>
          <p:nvPr/>
        </p:nvGrpSpPr>
        <p:grpSpPr>
          <a:xfrm>
            <a:off x="7944144" y="5610185"/>
            <a:ext cx="971256" cy="485815"/>
            <a:chOff x="51913" y="1190585"/>
            <a:chExt cx="971256" cy="485815"/>
          </a:xfrm>
        </p:grpSpPr>
        <p:sp>
          <p:nvSpPr>
            <p:cNvPr id="21" name="Oval 20"/>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Oval 21"/>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p:cNvSpPr txBox="1"/>
            <p:nvPr/>
          </p:nvSpPr>
          <p:spPr>
            <a:xfrm>
              <a:off x="202962" y="1190585"/>
              <a:ext cx="753220" cy="307777"/>
            </a:xfrm>
            <a:prstGeom prst="rect">
              <a:avLst/>
            </a:prstGeom>
            <a:noFill/>
          </p:spPr>
          <p:txBody>
            <a:bodyPr wrap="none" rtlCol="0">
              <a:spAutoFit/>
            </a:bodyPr>
            <a:lstStyle/>
            <a:p>
              <a:r>
                <a:rPr lang="en-US" sz="1400" u="none" dirty="0" smtClean="0">
                  <a:solidFill>
                    <a:srgbClr val="FF0000"/>
                  </a:solidFill>
                  <a:latin typeface="+mn-lt"/>
                </a:rPr>
                <a:t>Positive</a:t>
              </a:r>
              <a:endParaRPr lang="en-US" sz="1400" u="none" dirty="0">
                <a:solidFill>
                  <a:srgbClr val="FF0000"/>
                </a:solidFill>
                <a:latin typeface="+mn-lt"/>
              </a:endParaRPr>
            </a:p>
          </p:txBody>
        </p:sp>
        <p:sp>
          <p:nvSpPr>
            <p:cNvPr id="24" name="TextBox 23"/>
            <p:cNvSpPr txBox="1"/>
            <p:nvPr/>
          </p:nvSpPr>
          <p:spPr>
            <a:xfrm>
              <a:off x="194416" y="1368623"/>
              <a:ext cx="828753" cy="307777"/>
            </a:xfrm>
            <a:prstGeom prst="rect">
              <a:avLst/>
            </a:prstGeom>
            <a:noFill/>
          </p:spPr>
          <p:txBody>
            <a:bodyPr wrap="none" rtlCol="0">
              <a:spAutoFit/>
            </a:bodyPr>
            <a:lstStyle/>
            <a:p>
              <a:r>
                <a:rPr lang="en-US" sz="1400" u="none" dirty="0" smtClean="0">
                  <a:solidFill>
                    <a:srgbClr val="0000FF"/>
                  </a:solidFill>
                  <a:latin typeface="+mn-lt"/>
                </a:rPr>
                <a:t>Negative</a:t>
              </a:r>
              <a:endParaRPr lang="en-US" sz="1400" u="none" dirty="0">
                <a:solidFill>
                  <a:srgbClr val="0000FF"/>
                </a:solidFill>
                <a:latin typeface="+mn-lt"/>
              </a:endParaRPr>
            </a:p>
          </p:txBody>
        </p:sp>
        <p:sp>
          <p:nvSpPr>
            <p:cNvPr id="25" name="Rectangle 24"/>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 name="Slide Number Placeholder 1"/>
          <p:cNvSpPr>
            <a:spLocks noGrp="1"/>
          </p:cNvSpPr>
          <p:nvPr>
            <p:ph type="sldNum" sz="quarter" idx="12"/>
          </p:nvPr>
        </p:nvSpPr>
        <p:spPr/>
        <p:txBody>
          <a:bodyPr/>
          <a:lstStyle/>
          <a:p>
            <a:fld id="{2066355A-084C-D24E-9AD2-7E4FC41EA627}" type="slidenum">
              <a:rPr lang="en-US" smtClean="0"/>
              <a:t>37</a:t>
            </a:fld>
            <a:endParaRPr lang="en-US"/>
          </a:p>
        </p:txBody>
      </p:sp>
    </p:spTree>
    <p:extLst>
      <p:ext uri="{BB962C8B-B14F-4D97-AF65-F5344CB8AC3E}">
        <p14:creationId xmlns:p14="http://schemas.microsoft.com/office/powerpoint/2010/main" val="321842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dirty="0"/>
              <a:t>Perceptron learning rule</a:t>
            </a:r>
            <a:endParaRPr lang="en-US" sz="4000" dirty="0"/>
          </a:p>
        </p:txBody>
      </p:sp>
      <mc:AlternateContent xmlns:mc="http://schemas.openxmlformats.org/markup-compatibility/2006" xmlns:a14="http://schemas.microsoft.com/office/drawing/2010/main">
        <mc:Choice Requires="a14">
          <p:sp>
            <p:nvSpPr>
              <p:cNvPr id="745478" name="Rectangle 6"/>
              <p:cNvSpPr>
                <a:spLocks noGrp="1" noChangeArrowheads="1"/>
              </p:cNvSpPr>
              <p:nvPr>
                <p:ph idx="1"/>
              </p:nvPr>
            </p:nvSpPr>
            <p:spPr>
              <a:noFill/>
              <a:ln/>
            </p:spPr>
            <p:txBody>
              <a:bodyPr/>
              <a:lstStyle/>
              <a:p>
                <a:pPr marL="0" algn="just">
                  <a:spcBef>
                    <a:spcPts val="0"/>
                  </a:spcBef>
                </a:pPr>
                <a:r>
                  <a:rPr lang="en-US" sz="2000" dirty="0" smtClean="0"/>
                  <a:t>If  x is Boolean, only </a:t>
                </a:r>
                <a:r>
                  <a:rPr lang="en-US" sz="2000" dirty="0"/>
                  <a:t>weights </a:t>
                </a:r>
                <a:r>
                  <a:rPr lang="en-US" sz="2000" dirty="0" smtClean="0"/>
                  <a:t>of </a:t>
                </a:r>
                <a:r>
                  <a:rPr lang="en-US" sz="2000" dirty="0" smtClean="0">
                    <a:solidFill>
                      <a:schemeClr val="accent6"/>
                    </a:solidFill>
                  </a:rPr>
                  <a:t>active </a:t>
                </a:r>
                <a:r>
                  <a:rPr lang="en-US" sz="2000" dirty="0">
                    <a:solidFill>
                      <a:schemeClr val="accent6"/>
                    </a:solidFill>
                  </a:rPr>
                  <a:t>features </a:t>
                </a:r>
                <a:r>
                  <a:rPr lang="en-US" sz="2000" dirty="0" smtClean="0"/>
                  <a:t>are updated</a:t>
                </a:r>
              </a:p>
              <a:p>
                <a:pPr marL="0" algn="just">
                  <a:spcBef>
                    <a:spcPts val="0"/>
                  </a:spcBef>
                </a:pPr>
                <a:r>
                  <a:rPr lang="en-US" sz="2000" dirty="0"/>
                  <a:t>W</a:t>
                </a:r>
                <a:r>
                  <a:rPr lang="en-US" sz="2000" dirty="0" smtClean="0"/>
                  <a:t>hy is this important?</a:t>
                </a:r>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14:m>
                  <m:oMath xmlns:m="http://schemas.openxmlformats.org/officeDocument/2006/math">
                    <m:sSup>
                      <m:sSupPr>
                        <m:ctrlPr>
                          <a:rPr lang="en-US" sz="2000" i="1" smtClean="0">
                            <a:solidFill>
                              <a:schemeClr val="tx1"/>
                            </a:solidFill>
                            <a:latin typeface="Cambria Math" panose="02040503050406030204" pitchFamily="18" charset="0"/>
                            <a:sym typeface="Symbol" pitchFamily="18" charset="2"/>
                          </a:rPr>
                        </m:ctrlPr>
                      </m:sSupPr>
                      <m:e>
                        <m:r>
                          <a:rPr lang="en-US" sz="2000" i="1">
                            <a:solidFill>
                              <a:schemeClr val="tx1"/>
                            </a:solidFill>
                            <a:latin typeface="Cambria Math" panose="02040503050406030204" pitchFamily="18" charset="0"/>
                            <a:sym typeface="Symbol" pitchFamily="18" charset="2"/>
                          </a:rPr>
                          <m:t>𝑤</m:t>
                        </m:r>
                      </m:e>
                      <m:sup>
                        <m:r>
                          <a:rPr lang="en-US" sz="2000" i="1">
                            <a:solidFill>
                              <a:schemeClr val="tx1"/>
                            </a:solidFill>
                            <a:latin typeface="Cambria Math" panose="02040503050406030204" pitchFamily="18" charset="0"/>
                            <a:sym typeface="Symbol" pitchFamily="18" charset="2"/>
                          </a:rPr>
                          <m:t>𝑇</m:t>
                        </m:r>
                      </m:sup>
                    </m:sSup>
                    <m:r>
                      <a:rPr lang="en-US" sz="2000" i="1">
                        <a:solidFill>
                          <a:schemeClr val="tx1"/>
                        </a:solidFill>
                        <a:latin typeface="Cambria Math" panose="02040503050406030204" pitchFamily="18" charset="0"/>
                        <a:sym typeface="Symbol" pitchFamily="18" charset="2"/>
                      </a:rPr>
                      <m:t>𝑥</m:t>
                    </m:r>
                    <m:r>
                      <a:rPr lang="en-US" sz="2000" b="0" i="1" smtClean="0">
                        <a:solidFill>
                          <a:schemeClr val="tx1"/>
                        </a:solidFill>
                        <a:latin typeface="Cambria Math" panose="02040503050406030204" pitchFamily="18" charset="0"/>
                        <a:sym typeface="Symbol" pitchFamily="18" charset="2"/>
                      </a:rPr>
                      <m:t>&gt;0 </m:t>
                    </m:r>
                    <m:r>
                      <m:rPr>
                        <m:sty m:val="p"/>
                      </m:rPr>
                      <a:rPr lang="en-US" sz="2000" b="0" i="0" smtClean="0">
                        <a:solidFill>
                          <a:schemeClr val="tx1"/>
                        </a:solidFill>
                        <a:latin typeface="Cambria Math" panose="02040503050406030204" pitchFamily="18" charset="0"/>
                        <a:sym typeface="Symbol" pitchFamily="18" charset="2"/>
                      </a:rPr>
                      <m:t>is</m:t>
                    </m:r>
                    <m:r>
                      <a:rPr lang="en-US" sz="2000" b="0" i="0" smtClean="0">
                        <a:solidFill>
                          <a:schemeClr val="tx1"/>
                        </a:solidFill>
                        <a:latin typeface="Cambria Math" panose="02040503050406030204" pitchFamily="18" charset="0"/>
                        <a:sym typeface="Symbol" pitchFamily="18" charset="2"/>
                      </a:rPr>
                      <m:t> </m:t>
                    </m:r>
                    <m:r>
                      <m:rPr>
                        <m:sty m:val="p"/>
                      </m:rPr>
                      <a:rPr lang="en-US" sz="2000" b="0" i="0" smtClean="0">
                        <a:solidFill>
                          <a:schemeClr val="tx1"/>
                        </a:solidFill>
                        <a:latin typeface="Cambria Math" panose="02040503050406030204" pitchFamily="18" charset="0"/>
                        <a:sym typeface="Symbol" pitchFamily="18" charset="2"/>
                      </a:rPr>
                      <m:t>equivalent</m:t>
                    </m:r>
                    <m:r>
                      <a:rPr lang="en-US" sz="2000" b="0" i="0" smtClean="0">
                        <a:solidFill>
                          <a:schemeClr val="tx1"/>
                        </a:solidFill>
                        <a:latin typeface="Cambria Math" panose="02040503050406030204" pitchFamily="18" charset="0"/>
                        <a:sym typeface="Symbol" pitchFamily="18" charset="2"/>
                      </a:rPr>
                      <m:t> </m:t>
                    </m:r>
                    <m:r>
                      <m:rPr>
                        <m:sty m:val="p"/>
                      </m:rPr>
                      <a:rPr lang="en-US" sz="2000" b="0" i="0" smtClean="0">
                        <a:solidFill>
                          <a:schemeClr val="tx1"/>
                        </a:solidFill>
                        <a:latin typeface="Cambria Math" panose="02040503050406030204" pitchFamily="18" charset="0"/>
                        <a:sym typeface="Symbol" pitchFamily="18" charset="2"/>
                      </a:rPr>
                      <m:t>to</m:t>
                    </m:r>
                    <m:r>
                      <a:rPr lang="en-US" sz="2000" b="0" i="0" smtClean="0">
                        <a:solidFill>
                          <a:schemeClr val="tx1"/>
                        </a:solidFill>
                        <a:latin typeface="Cambria Math" panose="02040503050406030204" pitchFamily="18" charset="0"/>
                        <a:sym typeface="Symbol" pitchFamily="18" charset="2"/>
                      </a:rPr>
                      <m:t>: </m:t>
                    </m:r>
                    <m:r>
                      <a:rPr lang="en-US" sz="2000" i="1">
                        <a:solidFill>
                          <a:schemeClr val="tx1"/>
                        </a:solidFill>
                        <a:latin typeface="Cambria Math" panose="02040503050406030204" pitchFamily="18" charset="0"/>
                        <a:sym typeface="Symbol" pitchFamily="18" charset="2"/>
                      </a:rPr>
                      <m:t>𝑃</m:t>
                    </m:r>
                    <m:d>
                      <m:dPr>
                        <m:ctrlPr>
                          <a:rPr lang="en-US" sz="2000" i="1">
                            <a:solidFill>
                              <a:schemeClr val="tx1"/>
                            </a:solidFill>
                            <a:latin typeface="Cambria Math" panose="02040503050406030204" pitchFamily="18" charset="0"/>
                            <a:sym typeface="Symbol" pitchFamily="18" charset="2"/>
                          </a:rPr>
                        </m:ctrlPr>
                      </m:dPr>
                      <m:e>
                        <m:r>
                          <a:rPr lang="en-US" sz="2000" i="1">
                            <a:solidFill>
                              <a:schemeClr val="tx1"/>
                            </a:solidFill>
                            <a:latin typeface="Cambria Math" panose="02040503050406030204" pitchFamily="18" charset="0"/>
                            <a:sym typeface="Symbol" pitchFamily="18" charset="2"/>
                          </a:rPr>
                          <m:t>𝑦</m:t>
                        </m:r>
                        <m:r>
                          <a:rPr lang="en-US" sz="2000" i="1">
                            <a:solidFill>
                              <a:schemeClr val="tx1"/>
                            </a:solidFill>
                            <a:latin typeface="Cambria Math" panose="02040503050406030204" pitchFamily="18" charset="0"/>
                            <a:sym typeface="Symbol" pitchFamily="18" charset="2"/>
                          </a:rPr>
                          <m:t>=+1</m:t>
                        </m:r>
                      </m:e>
                      <m:e>
                        <m:r>
                          <a:rPr lang="en-US" sz="2000" i="1">
                            <a:solidFill>
                              <a:schemeClr val="tx1"/>
                            </a:solidFill>
                            <a:latin typeface="Cambria Math" panose="02040503050406030204" pitchFamily="18" charset="0"/>
                            <a:sym typeface="Symbol" pitchFamily="18" charset="2"/>
                          </a:rPr>
                          <m:t>𝑥</m:t>
                        </m:r>
                      </m:e>
                    </m:d>
                    <m:r>
                      <a:rPr lang="en-US" sz="2000" i="1">
                        <a:solidFill>
                          <a:schemeClr val="tx1"/>
                        </a:solidFill>
                        <a:latin typeface="Cambria Math" panose="02040503050406030204" pitchFamily="18" charset="0"/>
                        <a:sym typeface="Symbol" pitchFamily="18" charset="2"/>
                      </a:rPr>
                      <m:t>= </m:t>
                    </m:r>
                    <m:f>
                      <m:fPr>
                        <m:ctrlPr>
                          <a:rPr lang="en-US" sz="2000" i="1">
                            <a:solidFill>
                              <a:schemeClr val="tx1"/>
                            </a:solidFill>
                            <a:latin typeface="Cambria Math" panose="02040503050406030204" pitchFamily="18" charset="0"/>
                            <a:sym typeface="Symbol" pitchFamily="18" charset="2"/>
                          </a:rPr>
                        </m:ctrlPr>
                      </m:fPr>
                      <m:num>
                        <m:r>
                          <a:rPr lang="en-US" sz="2000" i="1">
                            <a:solidFill>
                              <a:schemeClr val="tx1"/>
                            </a:solidFill>
                            <a:latin typeface="Cambria Math" panose="02040503050406030204" pitchFamily="18" charset="0"/>
                            <a:sym typeface="Symbol" pitchFamily="18" charset="2"/>
                          </a:rPr>
                          <m:t>1</m:t>
                        </m:r>
                      </m:num>
                      <m:den>
                        <m:r>
                          <a:rPr lang="en-US" sz="2000" i="1">
                            <a:solidFill>
                              <a:schemeClr val="tx1"/>
                            </a:solidFill>
                            <a:latin typeface="Cambria Math" panose="02040503050406030204" pitchFamily="18" charset="0"/>
                            <a:sym typeface="Symbol" pitchFamily="18" charset="2"/>
                          </a:rPr>
                          <m:t>1+</m:t>
                        </m:r>
                        <m:sSup>
                          <m:sSupPr>
                            <m:ctrlPr>
                              <a:rPr lang="en-US" sz="2000" i="1">
                                <a:solidFill>
                                  <a:schemeClr val="tx1"/>
                                </a:solidFill>
                                <a:latin typeface="Cambria Math" panose="02040503050406030204" pitchFamily="18" charset="0"/>
                                <a:sym typeface="Symbol" pitchFamily="18" charset="2"/>
                              </a:rPr>
                            </m:ctrlPr>
                          </m:sSupPr>
                          <m:e>
                            <m:r>
                              <a:rPr lang="en-US" sz="2000" i="1">
                                <a:solidFill>
                                  <a:schemeClr val="tx1"/>
                                </a:solidFill>
                                <a:latin typeface="Cambria Math" panose="02040503050406030204" pitchFamily="18" charset="0"/>
                                <a:sym typeface="Symbol" pitchFamily="18" charset="2"/>
                              </a:rPr>
                              <m:t>𝑒</m:t>
                            </m:r>
                          </m:e>
                          <m:sup>
                            <m:r>
                              <a:rPr lang="en-US" sz="2000" i="1">
                                <a:solidFill>
                                  <a:schemeClr val="tx1"/>
                                </a:solidFill>
                                <a:latin typeface="Cambria Math" panose="02040503050406030204" pitchFamily="18" charset="0"/>
                                <a:sym typeface="Symbol" pitchFamily="18" charset="2"/>
                              </a:rPr>
                              <m:t>−</m:t>
                            </m:r>
                            <m:sSup>
                              <m:sSupPr>
                                <m:ctrlPr>
                                  <a:rPr lang="en-US" sz="2000" i="1">
                                    <a:solidFill>
                                      <a:schemeClr val="tx1"/>
                                    </a:solidFill>
                                    <a:latin typeface="Cambria Math" panose="02040503050406030204" pitchFamily="18" charset="0"/>
                                    <a:sym typeface="Symbol" pitchFamily="18" charset="2"/>
                                  </a:rPr>
                                </m:ctrlPr>
                              </m:sSupPr>
                              <m:e>
                                <m:r>
                                  <a:rPr lang="en-US" sz="2000" i="1">
                                    <a:solidFill>
                                      <a:schemeClr val="tx1"/>
                                    </a:solidFill>
                                    <a:latin typeface="Cambria Math" panose="02040503050406030204" pitchFamily="18" charset="0"/>
                                    <a:sym typeface="Symbol" pitchFamily="18" charset="2"/>
                                  </a:rPr>
                                  <m:t>𝑤</m:t>
                                </m:r>
                              </m:e>
                              <m:sup>
                                <m:r>
                                  <a:rPr lang="en-US" sz="2000" i="1">
                                    <a:solidFill>
                                      <a:schemeClr val="tx1"/>
                                    </a:solidFill>
                                    <a:latin typeface="Cambria Math" panose="02040503050406030204" pitchFamily="18" charset="0"/>
                                    <a:sym typeface="Symbol" pitchFamily="18" charset="2"/>
                                  </a:rPr>
                                  <m:t>𝑇</m:t>
                                </m:r>
                              </m:sup>
                            </m:sSup>
                            <m:r>
                              <a:rPr lang="en-US" sz="2000" i="1">
                                <a:solidFill>
                                  <a:schemeClr val="tx1"/>
                                </a:solidFill>
                                <a:latin typeface="Cambria Math" panose="02040503050406030204" pitchFamily="18" charset="0"/>
                                <a:sym typeface="Symbol" pitchFamily="18" charset="2"/>
                              </a:rPr>
                              <m:t>𝑥</m:t>
                            </m:r>
                          </m:sup>
                        </m:sSup>
                      </m:den>
                    </m:f>
                  </m:oMath>
                </a14:m>
                <a:r>
                  <a:rPr lang="en-US" sz="2000" dirty="0" smtClean="0">
                    <a:solidFill>
                      <a:schemeClr val="tx1"/>
                    </a:solidFill>
                  </a:rPr>
                  <a:t> &gt;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2</m:t>
                        </m:r>
                      </m:den>
                    </m:f>
                  </m:oMath>
                </a14:m>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p:txBody>
          </p:sp>
        </mc:Choice>
        <mc:Fallback xmlns="">
          <p:sp>
            <p:nvSpPr>
              <p:cNvPr id="745478" name="Rectangle 6"/>
              <p:cNvSpPr>
                <a:spLocks noGrp="1" noRot="1" noChangeAspect="1" noMove="1" noResize="1" noEditPoints="1" noAdjustHandles="1" noChangeArrowheads="1" noChangeShapeType="1" noTextEdit="1"/>
              </p:cNvSpPr>
              <p:nvPr>
                <p:ph idx="1"/>
              </p:nvPr>
            </p:nvSpPr>
            <p:spPr>
              <a:blipFill>
                <a:blip r:embed="rId4"/>
                <a:stretch>
                  <a:fillRect l="-706" t="-612"/>
                </a:stretch>
              </a:blipFill>
              <a:ln/>
            </p:spPr>
            <p:txBody>
              <a:bodyPr/>
              <a:lstStyle/>
              <a:p>
                <a:r>
                  <a:rPr lang="en-US">
                    <a:noFill/>
                  </a:rPr>
                  <a:t> </a:t>
                </a:r>
              </a:p>
            </p:txBody>
          </p:sp>
        </mc:Fallback>
      </mc:AlternateContent>
      <p:grpSp>
        <p:nvGrpSpPr>
          <p:cNvPr id="745475" name="Group 3"/>
          <p:cNvGrpSpPr>
            <a:grpSpLocks/>
          </p:cNvGrpSpPr>
          <p:nvPr/>
        </p:nvGrpSpPr>
        <p:grpSpPr bwMode="auto">
          <a:xfrm>
            <a:off x="1447325" y="2361878"/>
            <a:ext cx="7543800" cy="3009417"/>
            <a:chOff x="501" y="1681"/>
            <a:chExt cx="5280" cy="1872"/>
          </a:xfrm>
        </p:grpSpPr>
        <p:sp>
          <p:nvSpPr>
            <p:cNvPr id="745476" name="Rectangle 4"/>
            <p:cNvSpPr>
              <a:spLocks noChangeArrowheads="1"/>
            </p:cNvSpPr>
            <p:nvPr/>
          </p:nvSpPr>
          <p:spPr bwMode="auto">
            <a:xfrm>
              <a:off x="501" y="1681"/>
              <a:ext cx="5280" cy="187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lvl="1" indent="-457200">
                <a:lnSpc>
                  <a:spcPct val="90000"/>
                </a:lnSpc>
                <a:spcBef>
                  <a:spcPct val="50000"/>
                </a:spcBef>
                <a:buFontTx/>
                <a:buAutoNum type="arabicPeriod"/>
              </a:pPr>
              <a:r>
                <a:rPr lang="en-US" sz="2400" u="none" dirty="0">
                  <a:latin typeface="+mj-lt"/>
                  <a:sym typeface="Symbol" pitchFamily="18" charset="2"/>
                </a:rPr>
                <a:t>Initialize w=0</a:t>
              </a:r>
            </a:p>
            <a:p>
              <a:pPr marL="457200" indent="-457200">
                <a:lnSpc>
                  <a:spcPct val="90000"/>
                </a:lnSpc>
                <a:spcBef>
                  <a:spcPct val="50000"/>
                </a:spcBef>
              </a:pPr>
              <a:r>
                <a:rPr lang="en-US" sz="2400" u="none" dirty="0">
                  <a:latin typeface="+mj-lt"/>
                  <a:sym typeface="Symbol" pitchFamily="18" charset="2"/>
                </a:rPr>
                <a:t>      2.   Cycle through all examples          </a:t>
              </a:r>
            </a:p>
            <a:p>
              <a:pPr marL="914400" lvl="1" indent="-457200">
                <a:lnSpc>
                  <a:spcPct val="90000"/>
                </a:lnSpc>
                <a:spcBef>
                  <a:spcPct val="50000"/>
                </a:spcBef>
              </a:pPr>
              <a:r>
                <a:rPr lang="en-US" sz="2400" u="none" dirty="0">
                  <a:latin typeface="+mj-lt"/>
                </a:rPr>
                <a:t>      a. Predict the label of instance x to be</a:t>
              </a:r>
              <a:r>
                <a:rPr lang="en-US" sz="2400" u="none" dirty="0">
                  <a:solidFill>
                    <a:srgbClr val="000066"/>
                  </a:solidFill>
                  <a:latin typeface="+mj-lt"/>
                </a:rPr>
                <a:t> </a:t>
              </a:r>
              <a:r>
                <a:rPr lang="en-US" sz="2400" u="none" dirty="0">
                  <a:solidFill>
                    <a:schemeClr val="accent2"/>
                  </a:solidFill>
                  <a:latin typeface="+mj-lt"/>
                </a:rPr>
                <a:t>y’ = </a:t>
              </a:r>
              <a:r>
                <a:rPr lang="en-US" sz="2400" u="none" dirty="0" err="1" smtClean="0">
                  <a:solidFill>
                    <a:schemeClr val="accent2"/>
                  </a:solidFill>
                  <a:latin typeface="+mj-lt"/>
                  <a:sym typeface="Symbol" pitchFamily="18" charset="2"/>
                </a:rPr>
                <a:t>sgn</a:t>
              </a:r>
              <a:r>
                <a:rPr lang="en-US" sz="2400" u="none" dirty="0" smtClean="0">
                  <a:solidFill>
                    <a:schemeClr val="accent2"/>
                  </a:solidFill>
                  <a:latin typeface="+mj-lt"/>
                  <a:sym typeface="Symbol" pitchFamily="18" charset="2"/>
                </a:rPr>
                <a:t>{</a:t>
              </a:r>
              <a:r>
                <a:rPr lang="en-US" sz="2400" b="1" dirty="0">
                  <a:solidFill>
                    <a:srgbClr val="000000"/>
                  </a:solidFill>
                </a:rPr>
                <a:t>w</a:t>
              </a:r>
              <a:r>
                <a:rPr lang="en-US" sz="2400" b="1" baseline="30000" dirty="0">
                  <a:solidFill>
                    <a:srgbClr val="000000"/>
                  </a:solidFill>
                </a:rPr>
                <a:t>T</a:t>
              </a:r>
              <a:r>
                <a:rPr lang="en-US" sz="2400" u="none" dirty="0" smtClean="0">
                  <a:solidFill>
                    <a:schemeClr val="accent2"/>
                  </a:solidFill>
                  <a:latin typeface="+mj-lt"/>
                  <a:sym typeface="Symbol" pitchFamily="18" charset="2"/>
                </a:rPr>
                <a:t></a:t>
              </a:r>
              <a:r>
                <a:rPr lang="en-US" sz="2400" u="none" dirty="0">
                  <a:solidFill>
                    <a:schemeClr val="accent2"/>
                  </a:solidFill>
                  <a:latin typeface="+mj-lt"/>
                  <a:sym typeface="Symbol" pitchFamily="18" charset="2"/>
                </a:rPr>
                <a:t>x)</a:t>
              </a:r>
            </a:p>
            <a:p>
              <a:pPr marL="914400" lvl="1" indent="-457200">
                <a:lnSpc>
                  <a:spcPct val="90000"/>
                </a:lnSpc>
                <a:spcBef>
                  <a:spcPct val="50000"/>
                </a:spcBef>
              </a:pPr>
              <a:r>
                <a:rPr lang="en-US" sz="2400" u="none" dirty="0">
                  <a:latin typeface="+mj-lt"/>
                  <a:sym typeface="Symbol" pitchFamily="18" charset="2"/>
                </a:rPr>
                <a:t>      b. If </a:t>
              </a:r>
              <a:r>
                <a:rPr lang="en-US" sz="2400" u="none" dirty="0" err="1">
                  <a:solidFill>
                    <a:schemeClr val="accent2"/>
                  </a:solidFill>
                  <a:latin typeface="+mj-lt"/>
                  <a:sym typeface="Symbol" pitchFamily="18" charset="2"/>
                </a:rPr>
                <a:t>y’y</a:t>
              </a:r>
              <a:r>
                <a:rPr lang="en-US" sz="2400" u="none" dirty="0">
                  <a:solidFill>
                    <a:schemeClr val="accent2"/>
                  </a:solidFill>
                  <a:latin typeface="+mj-lt"/>
                  <a:sym typeface="Symbol" pitchFamily="18" charset="2"/>
                </a:rPr>
                <a:t>, </a:t>
              </a:r>
              <a:r>
                <a:rPr lang="en-US" sz="2400" u="none" dirty="0">
                  <a:solidFill>
                    <a:srgbClr val="FF0000"/>
                  </a:solidFill>
                  <a:latin typeface="+mj-lt"/>
                  <a:sym typeface="Symbol" pitchFamily="18" charset="2"/>
                </a:rPr>
                <a:t>update</a:t>
              </a:r>
              <a:r>
                <a:rPr lang="en-US" sz="2400" u="none" dirty="0">
                  <a:latin typeface="+mj-lt"/>
                  <a:sym typeface="Symbol" pitchFamily="18" charset="2"/>
                </a:rPr>
                <a:t> the weight vector to </a:t>
              </a:r>
            </a:p>
            <a:p>
              <a:pPr marL="457200" indent="-457200">
                <a:lnSpc>
                  <a:spcPct val="90000"/>
                </a:lnSpc>
                <a:spcBef>
                  <a:spcPct val="50000"/>
                </a:spcBef>
              </a:pPr>
              <a:r>
                <a:rPr lang="en-US" sz="2400" u="none" dirty="0">
                  <a:solidFill>
                    <a:schemeClr val="accent2"/>
                  </a:solidFill>
                  <a:latin typeface="+mj-lt"/>
                  <a:sym typeface="Symbol" pitchFamily="18" charset="2"/>
                </a:rPr>
                <a:t>               </a:t>
              </a:r>
              <a:r>
                <a:rPr lang="en-US" sz="2400" b="1" u="none" dirty="0">
                  <a:solidFill>
                    <a:srgbClr val="FF0000"/>
                  </a:solidFill>
                  <a:latin typeface="+mj-lt"/>
                  <a:sym typeface="Symbol" pitchFamily="18" charset="2"/>
                </a:rPr>
                <a:t>w = w + r y x </a:t>
              </a:r>
              <a:r>
                <a:rPr lang="en-US" sz="2400" u="none" dirty="0">
                  <a:solidFill>
                    <a:schemeClr val="accent2"/>
                  </a:solidFill>
                  <a:latin typeface="+mj-lt"/>
                  <a:sym typeface="Symbol" pitchFamily="18" charset="2"/>
                </a:rPr>
                <a:t>         </a:t>
              </a:r>
              <a:r>
                <a:rPr lang="en-US" sz="2400" u="none" dirty="0">
                  <a:latin typeface="+mj-lt"/>
                  <a:sym typeface="Symbol" pitchFamily="18" charset="2"/>
                </a:rPr>
                <a:t>(r - a constant, learning rate)</a:t>
              </a:r>
            </a:p>
            <a:p>
              <a:pPr marL="457200" indent="-457200">
                <a:lnSpc>
                  <a:spcPct val="90000"/>
                </a:lnSpc>
                <a:spcBef>
                  <a:spcPct val="50000"/>
                </a:spcBef>
              </a:pPr>
              <a:r>
                <a:rPr lang="en-US" sz="2400" u="none" dirty="0">
                  <a:latin typeface="+mj-lt"/>
                  <a:sym typeface="Symbol" pitchFamily="18" charset="2"/>
                </a:rPr>
                <a:t>               Otherwise, if </a:t>
              </a:r>
              <a:r>
                <a:rPr lang="en-US" sz="2400" u="none" dirty="0">
                  <a:solidFill>
                    <a:schemeClr val="accent2"/>
                  </a:solidFill>
                  <a:latin typeface="+mj-lt"/>
                  <a:sym typeface="Symbol" pitchFamily="18" charset="2"/>
                </a:rPr>
                <a:t>y’=y,</a:t>
              </a:r>
              <a:r>
                <a:rPr lang="en-US" sz="2400" u="none" dirty="0">
                  <a:latin typeface="+mj-lt"/>
                  <a:sym typeface="Symbol" pitchFamily="18" charset="2"/>
                </a:rPr>
                <a:t> leave weights unchanged</a:t>
              </a:r>
              <a:r>
                <a:rPr lang="en-US" sz="2400" u="none" dirty="0" smtClean="0">
                  <a:latin typeface="+mj-lt"/>
                  <a:sym typeface="Symbol" pitchFamily="18" charset="2"/>
                </a:rPr>
                <a:t>.</a:t>
              </a:r>
            </a:p>
          </p:txBody>
        </p:sp>
        <p:graphicFrame>
          <p:nvGraphicFramePr>
            <p:cNvPr id="745477" name="Object 5"/>
            <p:cNvGraphicFramePr>
              <a:graphicFrameLocks noChangeAspect="1"/>
            </p:cNvGraphicFramePr>
            <p:nvPr>
              <p:extLst/>
            </p:nvPr>
          </p:nvGraphicFramePr>
          <p:xfrm>
            <a:off x="2475" y="1701"/>
            <a:ext cx="217" cy="193"/>
          </p:xfrm>
          <a:graphic>
            <a:graphicData uri="http://schemas.openxmlformats.org/presentationml/2006/ole">
              <mc:AlternateContent xmlns:mc="http://schemas.openxmlformats.org/markup-compatibility/2006">
                <mc:Choice xmlns:v="urn:schemas-microsoft-com:vml" Requires="v">
                  <p:oleObj spid="_x0000_s19457" name="Equation" r:id="rId5" imgW="215640" imgH="190440" progId="Equation.3">
                    <p:embed/>
                  </p:oleObj>
                </mc:Choice>
                <mc:Fallback>
                  <p:oleObj name="Equation" r:id="rId5" imgW="215640" imgH="190440" progId="Equation.3">
                    <p:embed/>
                    <p:pic>
                      <p:nvPicPr>
                        <p:cNvPr id="74547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5" y="1701"/>
                          <a:ext cx="217" cy="193"/>
                        </a:xfrm>
                        <a:prstGeom prst="rect">
                          <a:avLst/>
                        </a:prstGeom>
                        <a:noFill/>
                        <a:ln>
                          <a:noFill/>
                        </a:ln>
                        <a:effectLst/>
                      </p:spPr>
                    </p:pic>
                  </p:oleObj>
                </mc:Fallback>
              </mc:AlternateContent>
            </a:graphicData>
          </a:graphic>
        </p:graphicFrame>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6" y="3505200"/>
            <a:ext cx="1887196" cy="1798984"/>
          </a:xfrm>
          <a:prstGeom prst="rect">
            <a:avLst/>
          </a:prstGeom>
          <a:ln w="19050">
            <a:solidFill>
              <a:srgbClr val="FFC000"/>
            </a:solidFill>
          </a:ln>
        </p:spPr>
      </p:pic>
      <p:sp>
        <p:nvSpPr>
          <p:cNvPr id="2" name="Rectangle 1"/>
          <p:cNvSpPr/>
          <p:nvPr/>
        </p:nvSpPr>
        <p:spPr>
          <a:xfrm>
            <a:off x="3919375" y="5520129"/>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0C921938-476A-4922-BE24-3B8F6A2854D9}" type="slidenum">
              <a:rPr lang="en-US" smtClean="0"/>
              <a:pPr/>
              <a:t>38</a:t>
            </a:fld>
            <a:endParaRPr lang="en-US" dirty="0"/>
          </a:p>
        </p:txBody>
      </p:sp>
    </p:spTree>
    <p:extLst>
      <p:ext uri="{BB962C8B-B14F-4D97-AF65-F5344CB8AC3E}">
        <p14:creationId xmlns:p14="http://schemas.microsoft.com/office/powerpoint/2010/main" val="404525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5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54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5478">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8" grpId="0" build="p" autoUpdateAnimBg="0"/>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lstStyle/>
          <a:p>
            <a:r>
              <a:rPr lang="en-US"/>
              <a:t>Perceptron Learnability</a:t>
            </a:r>
          </a:p>
        </p:txBody>
      </p:sp>
      <p:sp>
        <p:nvSpPr>
          <p:cNvPr id="763907" name="Rectangle 3"/>
          <p:cNvSpPr>
            <a:spLocks noGrp="1" noChangeArrowheads="1"/>
          </p:cNvSpPr>
          <p:nvPr>
            <p:ph idx="1"/>
          </p:nvPr>
        </p:nvSpPr>
        <p:spPr/>
        <p:txBody>
          <a:bodyPr/>
          <a:lstStyle/>
          <a:p>
            <a:pPr>
              <a:lnSpc>
                <a:spcPct val="80000"/>
              </a:lnSpc>
            </a:pPr>
            <a:r>
              <a:rPr lang="en-US" sz="2400" dirty="0">
                <a:latin typeface="+mj-lt"/>
                <a:cs typeface="Arial" pitchFamily="34" charset="0"/>
              </a:rPr>
              <a:t>Obviously can’t learn what it can’t </a:t>
            </a:r>
            <a:r>
              <a:rPr lang="en-US" sz="2400" dirty="0" smtClean="0">
                <a:latin typeface="+mj-lt"/>
                <a:cs typeface="Arial" pitchFamily="34" charset="0"/>
              </a:rPr>
              <a:t>represent </a:t>
            </a:r>
            <a:r>
              <a:rPr lang="en-US" sz="2400" dirty="0" smtClean="0">
                <a:solidFill>
                  <a:srgbClr val="FF0000"/>
                </a:solidFill>
                <a:latin typeface="+mj-lt"/>
                <a:cs typeface="Arial" pitchFamily="34" charset="0"/>
              </a:rPr>
              <a:t>(???)</a:t>
            </a:r>
            <a:endParaRPr lang="en-US" sz="2400" dirty="0">
              <a:solidFill>
                <a:srgbClr val="FF0000"/>
              </a:solidFill>
              <a:latin typeface="+mj-lt"/>
              <a:cs typeface="Arial" pitchFamily="34" charset="0"/>
            </a:endParaRPr>
          </a:p>
          <a:p>
            <a:pPr lvl="1">
              <a:lnSpc>
                <a:spcPct val="80000"/>
              </a:lnSpc>
            </a:pPr>
            <a:r>
              <a:rPr lang="en-US" sz="2000" dirty="0">
                <a:latin typeface="+mj-lt"/>
                <a:cs typeface="Arial" pitchFamily="34" charset="0"/>
              </a:rPr>
              <a:t>Only linearly separable functions</a:t>
            </a:r>
          </a:p>
          <a:p>
            <a:pPr>
              <a:lnSpc>
                <a:spcPct val="80000"/>
              </a:lnSpc>
            </a:pPr>
            <a:r>
              <a:rPr lang="en-US" sz="2400" dirty="0" err="1">
                <a:solidFill>
                  <a:schemeClr val="accent2"/>
                </a:solidFill>
                <a:latin typeface="+mj-lt"/>
                <a:cs typeface="Arial" pitchFamily="34" charset="0"/>
              </a:rPr>
              <a:t>Minsky</a:t>
            </a:r>
            <a:r>
              <a:rPr lang="en-US" sz="2400" dirty="0">
                <a:solidFill>
                  <a:schemeClr val="accent2"/>
                </a:solidFill>
                <a:latin typeface="+mj-lt"/>
                <a:cs typeface="Arial" pitchFamily="34" charset="0"/>
              </a:rPr>
              <a:t> and </a:t>
            </a:r>
            <a:r>
              <a:rPr lang="en-US" sz="2400" dirty="0" err="1">
                <a:solidFill>
                  <a:schemeClr val="accent2"/>
                </a:solidFill>
                <a:latin typeface="+mj-lt"/>
                <a:cs typeface="Arial" pitchFamily="34" charset="0"/>
              </a:rPr>
              <a:t>Papert</a:t>
            </a:r>
            <a:r>
              <a:rPr lang="en-US" sz="2400" dirty="0">
                <a:solidFill>
                  <a:schemeClr val="accent2"/>
                </a:solidFill>
                <a:latin typeface="+mj-lt"/>
                <a:cs typeface="Arial" pitchFamily="34" charset="0"/>
              </a:rPr>
              <a:t> (1969)</a:t>
            </a:r>
            <a:r>
              <a:rPr lang="en-US" sz="2400" dirty="0">
                <a:solidFill>
                  <a:schemeClr val="hlink"/>
                </a:solidFill>
                <a:latin typeface="+mj-lt"/>
                <a:cs typeface="Arial" pitchFamily="34" charset="0"/>
              </a:rPr>
              <a:t> </a:t>
            </a:r>
            <a:r>
              <a:rPr lang="en-US" sz="2400" dirty="0">
                <a:latin typeface="+mj-lt"/>
                <a:cs typeface="Arial" pitchFamily="34" charset="0"/>
              </a:rPr>
              <a:t>wrote an influential book demonstrating Perceptron’s representational limitations</a:t>
            </a:r>
          </a:p>
          <a:p>
            <a:pPr lvl="1">
              <a:lnSpc>
                <a:spcPct val="80000"/>
              </a:lnSpc>
            </a:pPr>
            <a:r>
              <a:rPr lang="en-US" sz="2000" dirty="0">
                <a:latin typeface="+mj-lt"/>
                <a:cs typeface="Arial" pitchFamily="34" charset="0"/>
              </a:rPr>
              <a:t>Parity functions can’t be learned (XOR)</a:t>
            </a:r>
          </a:p>
          <a:p>
            <a:pPr lvl="1">
              <a:lnSpc>
                <a:spcPct val="80000"/>
              </a:lnSpc>
            </a:pPr>
            <a:r>
              <a:rPr lang="en-US" sz="2000" dirty="0">
                <a:latin typeface="+mj-lt"/>
                <a:cs typeface="Arial" pitchFamily="34" charset="0"/>
              </a:rPr>
              <a:t>In vision, if patterns are represented with local features, can’t represent symmetry, connectivity</a:t>
            </a:r>
          </a:p>
          <a:p>
            <a:pPr>
              <a:lnSpc>
                <a:spcPct val="80000"/>
              </a:lnSpc>
            </a:pPr>
            <a:r>
              <a:rPr lang="en-US" sz="2400" dirty="0">
                <a:latin typeface="+mj-lt"/>
                <a:cs typeface="Arial" pitchFamily="34" charset="0"/>
              </a:rPr>
              <a:t>Research on Neural Networks stopped for years</a:t>
            </a:r>
          </a:p>
          <a:p>
            <a:pPr>
              <a:lnSpc>
                <a:spcPct val="80000"/>
              </a:lnSpc>
            </a:pPr>
            <a:endParaRPr lang="en-US" sz="2400" dirty="0">
              <a:latin typeface="+mj-lt"/>
              <a:cs typeface="Arial" pitchFamily="34" charset="0"/>
            </a:endParaRPr>
          </a:p>
          <a:p>
            <a:pPr>
              <a:lnSpc>
                <a:spcPct val="80000"/>
              </a:lnSpc>
            </a:pPr>
            <a:r>
              <a:rPr lang="en-US" sz="2400" dirty="0">
                <a:latin typeface="+mj-lt"/>
                <a:cs typeface="Arial" pitchFamily="34" charset="0"/>
              </a:rPr>
              <a:t>Rosenblatt himself (1959) asked,</a:t>
            </a:r>
          </a:p>
          <a:p>
            <a:pPr>
              <a:lnSpc>
                <a:spcPct val="80000"/>
              </a:lnSpc>
            </a:pPr>
            <a:endParaRPr lang="en-US" sz="2400" dirty="0">
              <a:latin typeface="+mj-lt"/>
              <a:cs typeface="Arial" pitchFamily="34" charset="0"/>
            </a:endParaRPr>
          </a:p>
          <a:p>
            <a:pPr lvl="1">
              <a:lnSpc>
                <a:spcPct val="80000"/>
              </a:lnSpc>
              <a:spcBef>
                <a:spcPct val="0"/>
              </a:spcBef>
              <a:buFontTx/>
              <a:buChar char="•"/>
            </a:pPr>
            <a:r>
              <a:rPr lang="en-US" sz="2000" i="1" dirty="0">
                <a:solidFill>
                  <a:schemeClr val="accent2"/>
                </a:solidFill>
                <a:latin typeface="+mj-lt"/>
                <a:cs typeface="Arial" pitchFamily="34" charset="0"/>
              </a:rPr>
              <a:t>“What pattern recognition problems can be transformed so as to become linearly separable?” </a:t>
            </a:r>
            <a:endParaRPr lang="en-US" sz="2000" dirty="0">
              <a:latin typeface="+mj-lt"/>
              <a:cs typeface="Arial" pitchFamily="34" charset="0"/>
            </a:endParaRPr>
          </a:p>
        </p:txBody>
      </p:sp>
      <p:sp>
        <p:nvSpPr>
          <p:cNvPr id="2" name="Content Placeholder 1"/>
          <p:cNvSpPr>
            <a:spLocks noGrp="1"/>
          </p:cNvSpPr>
          <p:nvPr>
            <p:ph sz="quarter" idx="4294967295"/>
          </p:nvPr>
        </p:nvSpPr>
        <p:spPr>
          <a:xfrm>
            <a:off x="0" y="3681413"/>
            <a:ext cx="2184400" cy="1558925"/>
          </a:xfrm>
        </p:spPr>
        <p:txBody>
          <a:bodyPr/>
          <a:lstStyle/>
          <a:p>
            <a:r>
              <a:rPr lang="en-US" smtClean="0"/>
              <a:t>Perceptron</a:t>
            </a:r>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39</a:t>
            </a:fld>
            <a:endParaRPr lang="en-US" dirty="0"/>
          </a:p>
        </p:txBody>
      </p:sp>
    </p:spTree>
    <p:extLst>
      <p:ext uri="{BB962C8B-B14F-4D97-AF65-F5344CB8AC3E}">
        <p14:creationId xmlns:p14="http://schemas.microsoft.com/office/powerpoint/2010/main" val="1960659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390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3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ular Callout 5"/>
          <p:cNvSpPr/>
          <p:nvPr/>
        </p:nvSpPr>
        <p:spPr>
          <a:xfrm>
            <a:off x="5824743" y="4343400"/>
            <a:ext cx="3243057" cy="1066800"/>
          </a:xfrm>
          <a:prstGeom prst="wedgeRectCallout">
            <a:avLst>
              <a:gd name="adj1" fmla="val -120335"/>
              <a:gd name="adj2" fmla="val -251895"/>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You need to have a “thesis”.</a:t>
            </a:r>
          </a:p>
          <a:p>
            <a:pPr algn="ctr"/>
            <a:r>
              <a:rPr lang="en-US" sz="1600" b="1" dirty="0" smtClean="0">
                <a:solidFill>
                  <a:schemeClr val="tx1"/>
                </a:solidFill>
              </a:rPr>
              <a:t>Example:</a:t>
            </a:r>
            <a:r>
              <a:rPr lang="en-US" sz="1600" dirty="0" smtClean="0">
                <a:solidFill>
                  <a:schemeClr val="tx1"/>
                </a:solidFill>
              </a:rPr>
              <a:t> classify internal organisms; </a:t>
            </a:r>
            <a:r>
              <a:rPr lang="en-US" sz="1600" b="1" dirty="0" smtClean="0">
                <a:solidFill>
                  <a:schemeClr val="tx1"/>
                </a:solidFill>
              </a:rPr>
              <a:t>Thesis:</a:t>
            </a:r>
            <a:r>
              <a:rPr lang="en-US" sz="1600" dirty="0" smtClean="0">
                <a:solidFill>
                  <a:schemeClr val="tx1"/>
                </a:solidFill>
              </a:rPr>
              <a:t> can generalize across gender, other populations.</a:t>
            </a:r>
            <a:endParaRPr lang="en-US" sz="1600" dirty="0">
              <a:solidFill>
                <a:schemeClr val="tx1"/>
              </a:solidFill>
            </a:endParaRPr>
          </a:p>
        </p:txBody>
      </p:sp>
      <p:sp>
        <p:nvSpPr>
          <p:cNvPr id="2" name="Rectangular Callout 1"/>
          <p:cNvSpPr/>
          <p:nvPr/>
        </p:nvSpPr>
        <p:spPr>
          <a:xfrm>
            <a:off x="6553200" y="76200"/>
            <a:ext cx="2514600" cy="1121982"/>
          </a:xfrm>
          <a:prstGeom prst="wedgeRectCallout">
            <a:avLst>
              <a:gd name="adj1" fmla="val -179511"/>
              <a:gd name="adj2" fmla="val 11748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Just going to </a:t>
            </a:r>
            <a:r>
              <a:rPr lang="en-US" sz="1800" dirty="0" err="1" smtClean="0">
                <a:solidFill>
                  <a:schemeClr val="tx1"/>
                </a:solidFill>
              </a:rPr>
              <a:t>Kaggle</a:t>
            </a:r>
            <a:r>
              <a:rPr lang="en-US" sz="1800" dirty="0" smtClean="0">
                <a:solidFill>
                  <a:schemeClr val="tx1"/>
                </a:solidFill>
              </a:rPr>
              <a:t> to take a dataset and running algorithms on it is not enough. </a:t>
            </a:r>
            <a:endParaRPr lang="en-US" sz="1800" dirty="0">
              <a:solidFill>
                <a:schemeClr val="tx1"/>
              </a:solidFill>
            </a:endParaRPr>
          </a:p>
        </p:txBody>
      </p:sp>
      <p:sp>
        <p:nvSpPr>
          <p:cNvPr id="721922" name="Rectangle 2"/>
          <p:cNvSpPr>
            <a:spLocks noGrp="1" noChangeArrowheads="1"/>
          </p:cNvSpPr>
          <p:nvPr>
            <p:ph type="title"/>
          </p:nvPr>
        </p:nvSpPr>
        <p:spPr/>
        <p:txBody>
          <a:bodyPr/>
          <a:lstStyle/>
          <a:p>
            <a:r>
              <a:rPr lang="en-US" dirty="0" smtClean="0"/>
              <a:t>Project Examples</a:t>
            </a:r>
            <a:endParaRPr lang="en-US" dirty="0"/>
          </a:p>
        </p:txBody>
      </p:sp>
      <p:sp>
        <p:nvSpPr>
          <p:cNvPr id="721923" name="Rectangle 3"/>
          <p:cNvSpPr>
            <a:spLocks noGrp="1" noChangeArrowheads="1"/>
          </p:cNvSpPr>
          <p:nvPr>
            <p:ph idx="1"/>
          </p:nvPr>
        </p:nvSpPr>
        <p:spPr>
          <a:xfrm>
            <a:off x="685800" y="914400"/>
            <a:ext cx="8001000" cy="4983163"/>
          </a:xfrm>
        </p:spPr>
        <p:txBody>
          <a:bodyPr/>
          <a:lstStyle/>
          <a:p>
            <a:r>
              <a:rPr lang="en-US" sz="2000" dirty="0" smtClean="0"/>
              <a:t>KDD Cup 2013:</a:t>
            </a:r>
          </a:p>
          <a:p>
            <a:pPr lvl="1"/>
            <a:r>
              <a:rPr lang="en-US" sz="1800" dirty="0" smtClean="0"/>
              <a:t>"Author-Paper Identification": given an author and a small set of papers, we are asked to identify which papers are really written by the author. </a:t>
            </a:r>
          </a:p>
          <a:p>
            <a:pPr lvl="2"/>
            <a:r>
              <a:rPr lang="en-US" sz="1600" dirty="0" smtClean="0">
                <a:hlinkClick r:id="rId3"/>
              </a:rPr>
              <a:t>https://www.kaggle.com/c/kdd-cup-2013-author-paper-identification-challenge</a:t>
            </a:r>
            <a:endParaRPr lang="en-US" sz="1600" dirty="0" smtClean="0"/>
          </a:p>
          <a:p>
            <a:pPr lvl="1"/>
            <a:r>
              <a:rPr lang="en-US" sz="1800" dirty="0" smtClean="0"/>
              <a:t>“Author Profiling”: given a set of document, profile the author: identification, gender, native language, …. </a:t>
            </a:r>
          </a:p>
          <a:p>
            <a:r>
              <a:rPr lang="en-US" sz="2000" dirty="0" smtClean="0"/>
              <a:t>File my e-mail to folders better than Apple does</a:t>
            </a:r>
          </a:p>
          <a:p>
            <a:r>
              <a:rPr lang="en-US" sz="2000" dirty="0" smtClean="0"/>
              <a:t>Caption Control: Is it gibberish? Spam? High quality text?</a:t>
            </a:r>
          </a:p>
          <a:p>
            <a:r>
              <a:rPr lang="en-US" sz="2200" dirty="0" smtClean="0"/>
              <a:t>Adapt an NLP program to a new domain</a:t>
            </a:r>
          </a:p>
          <a:p>
            <a:r>
              <a:rPr lang="en-US" sz="2000" dirty="0" smtClean="0"/>
              <a:t>Work on making learned hypothesis more comprehensible </a:t>
            </a:r>
          </a:p>
          <a:p>
            <a:pPr lvl="1"/>
            <a:r>
              <a:rPr lang="en-US" sz="1800" dirty="0" smtClean="0"/>
              <a:t>Explain the prediction</a:t>
            </a:r>
          </a:p>
          <a:p>
            <a:r>
              <a:rPr lang="en-US" sz="2000" dirty="0" smtClean="0"/>
              <a:t>Develop a (multi-modal) People Identifier  </a:t>
            </a:r>
          </a:p>
          <a:p>
            <a:r>
              <a:rPr lang="en-US" sz="2000" dirty="0" smtClean="0"/>
              <a:t>Identify contradictions in news stories</a:t>
            </a:r>
          </a:p>
          <a:p>
            <a:r>
              <a:rPr lang="en-US" sz="2000" dirty="0" smtClean="0"/>
              <a:t>Large scale clustering of documents + name the cluster</a:t>
            </a:r>
          </a:p>
          <a:p>
            <a:pPr lvl="1"/>
            <a:r>
              <a:rPr lang="en-US" sz="1800" dirty="0" smtClean="0"/>
              <a:t>E.g., cluster news documents and give a title to the document</a:t>
            </a:r>
          </a:p>
        </p:txBody>
      </p:sp>
      <p:sp>
        <p:nvSpPr>
          <p:cNvPr id="7" name="Slide Number Placeholder 6"/>
          <p:cNvSpPr>
            <a:spLocks noGrp="1"/>
          </p:cNvSpPr>
          <p:nvPr>
            <p:ph type="sldNum" sz="quarter" idx="4"/>
          </p:nvPr>
        </p:nvSpPr>
        <p:spPr/>
        <p:txBody>
          <a:bodyPr/>
          <a:lstStyle/>
          <a:p>
            <a:fld id="{FA6F6034-1516-478C-9756-BC6A8296D6DE}" type="slidenum">
              <a:rPr lang="en-US" smtClean="0"/>
              <a:pPr/>
              <a:t>4</a:t>
            </a:fld>
            <a:endParaRPr lang="en-US" dirty="0"/>
          </a:p>
        </p:txBody>
      </p:sp>
    </p:spTree>
    <p:extLst>
      <p:ext uri="{BB962C8B-B14F-4D97-AF65-F5344CB8AC3E}">
        <p14:creationId xmlns:p14="http://schemas.microsoft.com/office/powerpoint/2010/main" val="116685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81" name="Slide Number Placeholder 3"/>
          <p:cNvSpPr>
            <a:spLocks noGrp="1"/>
          </p:cNvSpPr>
          <p:nvPr>
            <p:ph type="sldNum" sz="quarter" idx="4294967295"/>
          </p:nvPr>
        </p:nvSpPr>
        <p:spPr/>
        <p:txBody>
          <a:bodyPr/>
          <a:lstStyle/>
          <a:p>
            <a:fld id="{68084EB6-6E3C-42E1-9C18-70826AAEB768}" type="slidenum">
              <a:rPr lang="en-US"/>
              <a:pPr/>
              <a:t>40</a:t>
            </a:fld>
            <a:endParaRPr lang="en-US"/>
          </a:p>
        </p:txBody>
      </p:sp>
      <p:grpSp>
        <p:nvGrpSpPr>
          <p:cNvPr id="751618" name="Group 2"/>
          <p:cNvGrpSpPr>
            <a:grpSpLocks/>
          </p:cNvGrpSpPr>
          <p:nvPr/>
        </p:nvGrpSpPr>
        <p:grpSpPr bwMode="auto">
          <a:xfrm>
            <a:off x="838200" y="1219200"/>
            <a:ext cx="7716838" cy="4953000"/>
            <a:chOff x="192" y="768"/>
            <a:chExt cx="5341" cy="3552"/>
          </a:xfrm>
        </p:grpSpPr>
        <p:sp>
          <p:nvSpPr>
            <p:cNvPr id="751619" name="Line 3"/>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0" name="Line 4"/>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1" name="Line 5"/>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2" name="Freeform 6"/>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3" name="Oval 7"/>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4" name="Oval 8"/>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5" name="Oval 9"/>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6" name="Oval 10"/>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7" name="Oval 11"/>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8" name="Oval 12"/>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9" name="Oval 13"/>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0" name="Oval 14"/>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1" name="Oval 15"/>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2" name="Oval 16"/>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3" name="Oval 17"/>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4" name="Oval 18"/>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5" name="Oval 19"/>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6" name="Oval 20"/>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7" name="Oval 21"/>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8" name="Oval 22"/>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9" name="Rectangle 23"/>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0" name="Rectangle 24"/>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1" name="Rectangle 25"/>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2" name="Rectangle 26"/>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3" name="Rectangle 27"/>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4" name="Rectangle 28"/>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5" name="Rectangle 29"/>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6" name="Rectangle 30"/>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7" name="Rectangle 31"/>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8" name="Rectangle 32"/>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9" name="Rectangle 33"/>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0" name="Rectangle 34"/>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1" name="Rectangle 35"/>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p>
          </p:txBody>
        </p:sp>
        <p:sp>
          <p:nvSpPr>
            <p:cNvPr id="751652" name="Rectangle 36"/>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3" name="Rectangle 37"/>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4" name="Rectangle 38"/>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5" name="Rectangle 39"/>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6" name="Rectangle 40"/>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7" name="Text Box 41"/>
            <p:cNvSpPr txBox="1">
              <a:spLocks noChangeArrowheads="1"/>
            </p:cNvSpPr>
            <p:nvPr/>
          </p:nvSpPr>
          <p:spPr bwMode="auto">
            <a:xfrm>
              <a:off x="1151" y="2202"/>
              <a:ext cx="128"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200" u="none">
                <a:latin typeface="Comic Sans MS" pitchFamily="66" charset="0"/>
              </a:endParaRPr>
            </a:p>
          </p:txBody>
        </p:sp>
        <p:sp>
          <p:nvSpPr>
            <p:cNvPr id="751658" name="Text Box 42"/>
            <p:cNvSpPr txBox="1">
              <a:spLocks noChangeArrowheads="1"/>
            </p:cNvSpPr>
            <p:nvPr/>
          </p:nvSpPr>
          <p:spPr bwMode="auto">
            <a:xfrm>
              <a:off x="340" y="988"/>
              <a:ext cx="128"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200" u="none">
                <a:latin typeface="Comic Sans MS" pitchFamily="66" charset="0"/>
              </a:endParaRPr>
            </a:p>
          </p:txBody>
        </p:sp>
        <p:sp>
          <p:nvSpPr>
            <p:cNvPr id="751659" name="Line 43"/>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0" name="Line 44"/>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1" name="Oval 45"/>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2" name="Oval 46"/>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3" name="Oval 47"/>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4" name="Oval 48"/>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5" name="Oval 49"/>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6" name="Oval 50"/>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7" name="Oval 51"/>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8" name="Oval 52"/>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9" name="Oval 53"/>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0" name="Oval 54"/>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1" name="Oval 55"/>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2" name="Oval 56"/>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3" name="AutoShape 57"/>
            <p:cNvSpPr>
              <a:spLocks noChangeArrowheads="1"/>
            </p:cNvSpPr>
            <p:nvPr/>
          </p:nvSpPr>
          <p:spPr bwMode="auto">
            <a:xfrm rot="-2730640">
              <a:off x="2033" y="2384"/>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4" name="Rectangle 58"/>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5" name="Rectangle 59"/>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6" name="Rectangle 60"/>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7" name="Rectangle 61"/>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8" name="Rectangle 62"/>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9" name="Rectangle 63"/>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0" name="Rectangle 64"/>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1" name="Rectangle 65"/>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2" name="Rectangle 66"/>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3" name="Rectangle 67"/>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4" name="Rectangle 68"/>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5" name="Rectangle 69"/>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6" name="Rectangle 70"/>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7" name="Rectangle 71"/>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8" name="Rectangle 72"/>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9" name="Rectangle 73"/>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90" name="Rectangle 74"/>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91" name="Rectangle 75"/>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1692" name="Text Box 76"/>
          <p:cNvSpPr txBox="1">
            <a:spLocks noChangeArrowheads="1"/>
          </p:cNvSpPr>
          <p:nvPr/>
        </p:nvSpPr>
        <p:spPr bwMode="auto">
          <a:xfrm>
            <a:off x="1127125" y="5561013"/>
            <a:ext cx="2506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u="none">
                <a:solidFill>
                  <a:srgbClr val="A50021"/>
                </a:solidFill>
                <a:latin typeface="Arial Narrow" pitchFamily="34" charset="0"/>
              </a:rPr>
              <a:t>(</a:t>
            </a:r>
            <a:r>
              <a:rPr lang="en-US" sz="3200" b="1" u="none">
                <a:solidFill>
                  <a:srgbClr val="A50021"/>
                </a:solidFill>
                <a:latin typeface="Arial Narrow" pitchFamily="34" charset="0"/>
              </a:rPr>
              <a:t>x</a:t>
            </a:r>
            <a:r>
              <a:rPr lang="en-US" sz="1600" b="1" u="none">
                <a:solidFill>
                  <a:srgbClr val="A50021"/>
                </a:solidFill>
                <a:latin typeface="Arial Narrow" pitchFamily="34" charset="0"/>
              </a:rPr>
              <a:t>1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2</a:t>
            </a:r>
            <a:r>
              <a:rPr lang="en-US" sz="2400" b="1" u="none">
                <a:solidFill>
                  <a:srgbClr val="A50021"/>
                </a:solidFill>
                <a:latin typeface="Arial Narrow" pitchFamily="34" charset="0"/>
              </a:rPr>
              <a:t>) </a:t>
            </a:r>
            <a:r>
              <a:rPr lang="en-US" sz="2400" b="1" u="none">
                <a:solidFill>
                  <a:srgbClr val="A50021"/>
                </a:solidFill>
                <a:latin typeface="Arial Narrow" pitchFamily="34" charset="0"/>
                <a:sym typeface="Symbol" pitchFamily="18" charset="2"/>
              </a:rPr>
              <a:t>v</a:t>
            </a:r>
            <a:r>
              <a:rPr lang="en-US" sz="24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3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4</a:t>
            </a:r>
            <a:r>
              <a:rPr lang="en-US" sz="2400" b="1" u="none">
                <a:solidFill>
                  <a:srgbClr val="A50021"/>
                </a:solidFill>
                <a:latin typeface="Arial Narrow" pitchFamily="34" charset="0"/>
              </a:rPr>
              <a:t>)</a:t>
            </a:r>
            <a:r>
              <a:rPr lang="en-US" sz="1600" b="1" u="none">
                <a:solidFill>
                  <a:srgbClr val="0000FF"/>
                </a:solidFill>
                <a:latin typeface="Arial Narrow" pitchFamily="34" charset="0"/>
              </a:rPr>
              <a:t> </a:t>
            </a:r>
            <a:endParaRPr lang="en-US">
              <a:effectLst>
                <a:outerShdw blurRad="38100" dist="38100" dir="2700000" algn="tl">
                  <a:srgbClr val="C0C0C0"/>
                </a:outerShdw>
              </a:effectLst>
            </a:endParaRPr>
          </a:p>
        </p:txBody>
      </p:sp>
      <p:sp>
        <p:nvSpPr>
          <p:cNvPr id="751693" name="Text Box 77"/>
          <p:cNvSpPr txBox="1">
            <a:spLocks noChangeArrowheads="1"/>
          </p:cNvSpPr>
          <p:nvPr/>
        </p:nvSpPr>
        <p:spPr bwMode="auto">
          <a:xfrm>
            <a:off x="5486400" y="5561013"/>
            <a:ext cx="1017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A50021"/>
                </a:solidFill>
                <a:latin typeface="Arial Narrow" pitchFamily="34" charset="0"/>
              </a:rPr>
              <a:t>y</a:t>
            </a:r>
            <a:r>
              <a:rPr lang="en-US" sz="1600" b="1" u="none">
                <a:solidFill>
                  <a:srgbClr val="A50021"/>
                </a:solidFill>
                <a:latin typeface="Arial Narrow" pitchFamily="34" charset="0"/>
              </a:rPr>
              <a:t>1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y</a:t>
            </a:r>
            <a:r>
              <a:rPr lang="en-US" sz="1600" b="1" u="none">
                <a:solidFill>
                  <a:srgbClr val="A50021"/>
                </a:solidFill>
                <a:latin typeface="Arial Narrow" pitchFamily="34" charset="0"/>
              </a:rPr>
              <a:t>2</a:t>
            </a:r>
            <a:endParaRPr lang="en-US">
              <a:effectLst>
                <a:outerShdw blurRad="38100" dist="38100" dir="2700000" algn="tl">
                  <a:srgbClr val="C0C0C0"/>
                </a:outerShdw>
              </a:effectLst>
            </a:endParaRPr>
          </a:p>
        </p:txBody>
      </p:sp>
      <p:graphicFrame>
        <p:nvGraphicFramePr>
          <p:cNvPr id="751694" name="Object 78"/>
          <p:cNvGraphicFramePr>
            <a:graphicFrameLocks noChangeAspect="1"/>
          </p:cNvGraphicFramePr>
          <p:nvPr>
            <p:extLst/>
          </p:nvPr>
        </p:nvGraphicFramePr>
        <p:xfrm>
          <a:off x="3816548" y="2678112"/>
          <a:ext cx="1382713" cy="674688"/>
        </p:xfrm>
        <a:graphic>
          <a:graphicData uri="http://schemas.openxmlformats.org/presentationml/2006/ole">
            <mc:AlternateContent xmlns:mc="http://schemas.openxmlformats.org/markup-compatibility/2006">
              <mc:Choice xmlns:v="urn:schemas-microsoft-com:vml" Requires="v">
                <p:oleObj spid="_x0000_s16385" name="Clip" r:id="rId4" imgW="4592880" imgH="1759680" progId="MS_ClipArt_Gallery.2">
                  <p:embed/>
                </p:oleObj>
              </mc:Choice>
              <mc:Fallback>
                <p:oleObj name="Clip" r:id="rId4" imgW="4592880" imgH="1759680" progId="MS_ClipArt_Gallery.2">
                  <p:embed/>
                  <p:pic>
                    <p:nvPicPr>
                      <p:cNvPr id="751694"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548" y="2678112"/>
                        <a:ext cx="1382713"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46910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Convergence</a:t>
            </a:r>
            <a:endParaRPr lang="en-US" dirty="0"/>
          </a:p>
        </p:txBody>
      </p:sp>
      <p:sp>
        <p:nvSpPr>
          <p:cNvPr id="3" name="Content Placeholder 2"/>
          <p:cNvSpPr>
            <a:spLocks noGrp="1"/>
          </p:cNvSpPr>
          <p:nvPr>
            <p:ph idx="1"/>
          </p:nvPr>
        </p:nvSpPr>
        <p:spPr/>
        <p:txBody>
          <a:bodyPr/>
          <a:lstStyle/>
          <a:p>
            <a:r>
              <a:rPr lang="en-US" b="1" dirty="0" smtClean="0"/>
              <a:t>Perceptron </a:t>
            </a:r>
            <a:r>
              <a:rPr lang="en-US" b="1" dirty="0"/>
              <a:t>Convergence Theorem:</a:t>
            </a:r>
          </a:p>
          <a:p>
            <a:r>
              <a:rPr lang="en-US" dirty="0" smtClean="0"/>
              <a:t>If </a:t>
            </a:r>
            <a:r>
              <a:rPr lang="en-US" dirty="0"/>
              <a:t>there exist a set of weights that are consistent with the </a:t>
            </a:r>
            <a:r>
              <a:rPr lang="en-US" dirty="0" smtClean="0"/>
              <a:t>data (i.e</a:t>
            </a:r>
            <a:r>
              <a:rPr lang="en-US" dirty="0"/>
              <a:t>., the data is linearly separable</a:t>
            </a:r>
            <a:r>
              <a:rPr lang="en-US" dirty="0" smtClean="0"/>
              <a:t>), </a:t>
            </a:r>
            <a:r>
              <a:rPr lang="en-US" dirty="0"/>
              <a:t>the perceptron </a:t>
            </a:r>
            <a:r>
              <a:rPr lang="en-US" dirty="0" smtClean="0"/>
              <a:t>learning algorithm </a:t>
            </a:r>
            <a:r>
              <a:rPr lang="en-US" dirty="0"/>
              <a:t>will </a:t>
            </a:r>
            <a:r>
              <a:rPr lang="en-US" dirty="0" smtClean="0"/>
              <a:t>converge</a:t>
            </a:r>
          </a:p>
          <a:p>
            <a:pPr lvl="1"/>
            <a:r>
              <a:rPr lang="en-US" dirty="0" smtClean="0"/>
              <a:t>How </a:t>
            </a:r>
            <a:r>
              <a:rPr lang="en-US" dirty="0"/>
              <a:t>long would it take to converge </a:t>
            </a:r>
            <a:r>
              <a:rPr lang="en-US" dirty="0" smtClean="0"/>
              <a:t>?</a:t>
            </a:r>
            <a:endParaRPr lang="en-US" dirty="0"/>
          </a:p>
          <a:p>
            <a:r>
              <a:rPr lang="en-US" b="1" dirty="0" smtClean="0"/>
              <a:t>Perceptron </a:t>
            </a:r>
            <a:r>
              <a:rPr lang="en-US" b="1" dirty="0"/>
              <a:t>Cycling Theorem: </a:t>
            </a:r>
            <a:endParaRPr lang="en-US" b="1" dirty="0" smtClean="0"/>
          </a:p>
          <a:p>
            <a:r>
              <a:rPr lang="en-US" dirty="0" smtClean="0"/>
              <a:t>If </a:t>
            </a:r>
            <a:r>
              <a:rPr lang="en-US" dirty="0"/>
              <a:t>the training data is not </a:t>
            </a:r>
            <a:r>
              <a:rPr lang="en-US" dirty="0" smtClean="0"/>
              <a:t>linearly separable the </a:t>
            </a:r>
            <a:r>
              <a:rPr lang="en-US" dirty="0"/>
              <a:t>perceptron learning algorithm will eventually repeat the </a:t>
            </a:r>
            <a:r>
              <a:rPr lang="en-US" dirty="0" smtClean="0"/>
              <a:t> </a:t>
            </a:r>
            <a:r>
              <a:rPr lang="en-US" dirty="0"/>
              <a:t>same set of weights and therefore enter an infinite </a:t>
            </a:r>
            <a:r>
              <a:rPr lang="en-US" dirty="0" smtClean="0"/>
              <a:t>loop.</a:t>
            </a:r>
          </a:p>
          <a:p>
            <a:pPr lvl="1"/>
            <a:r>
              <a:rPr lang="en-US" dirty="0" smtClean="0"/>
              <a:t>How </a:t>
            </a:r>
            <a:r>
              <a:rPr lang="en-US" dirty="0"/>
              <a:t>to provide robustness, more expressivity ? </a:t>
            </a:r>
          </a:p>
        </p:txBody>
      </p:sp>
      <p:sp>
        <p:nvSpPr>
          <p:cNvPr id="4" name="Slide Number Placeholder 3"/>
          <p:cNvSpPr>
            <a:spLocks noGrp="1"/>
          </p:cNvSpPr>
          <p:nvPr>
            <p:ph type="sldNum" sz="quarter" idx="4"/>
          </p:nvPr>
        </p:nvSpPr>
        <p:spPr/>
        <p:txBody>
          <a:bodyPr/>
          <a:lstStyle/>
          <a:p>
            <a:fld id="{0C921938-476A-4922-BE24-3B8F6A2854D9}" type="slidenum">
              <a:rPr lang="en-US" smtClean="0"/>
              <a:pPr/>
              <a:t>41</a:t>
            </a:fld>
            <a:endParaRPr lang="en-US" dirty="0"/>
          </a:p>
        </p:txBody>
      </p:sp>
    </p:spTree>
    <p:extLst>
      <p:ext uri="{BB962C8B-B14F-4D97-AF65-F5344CB8AC3E}">
        <p14:creationId xmlns:p14="http://schemas.microsoft.com/office/powerpoint/2010/main" val="251616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Administration </a:t>
            </a:r>
            <a:endParaRPr lang="en-US" dirty="0"/>
          </a:p>
        </p:txBody>
      </p:sp>
      <p:sp>
        <p:nvSpPr>
          <p:cNvPr id="3" name="Content Placeholder 2"/>
          <p:cNvSpPr>
            <a:spLocks noGrp="1"/>
          </p:cNvSpPr>
          <p:nvPr>
            <p:ph idx="1"/>
          </p:nvPr>
        </p:nvSpPr>
        <p:spPr>
          <a:xfrm>
            <a:off x="685800" y="1219200"/>
            <a:ext cx="8229600" cy="4983163"/>
          </a:xfrm>
        </p:spPr>
        <p:txBody>
          <a:bodyPr/>
          <a:lstStyle/>
          <a:p>
            <a:r>
              <a:rPr lang="en-US" dirty="0" smtClean="0"/>
              <a:t>Hw1 was due yesterday </a:t>
            </a:r>
          </a:p>
          <a:p>
            <a:endParaRPr lang="en-US" dirty="0" smtClean="0"/>
          </a:p>
          <a:p>
            <a:r>
              <a:rPr lang="en-US" dirty="0" smtClean="0"/>
              <a:t>Hw2 will be out tonight</a:t>
            </a:r>
          </a:p>
          <a:p>
            <a:endParaRPr lang="en-US" dirty="0"/>
          </a:p>
          <a:p>
            <a:r>
              <a:rPr lang="en-US" dirty="0" smtClean="0"/>
              <a:t>My office hour today: 1:30 (after class)</a:t>
            </a:r>
          </a:p>
          <a:p>
            <a:endParaRPr lang="en-US" dirty="0" smtClean="0"/>
          </a:p>
          <a:p>
            <a:r>
              <a:rPr lang="en-US" dirty="0" smtClean="0"/>
              <a:t>Projects</a:t>
            </a:r>
            <a:endParaRPr lang="en-US" dirty="0"/>
          </a:p>
        </p:txBody>
      </p:sp>
      <p:sp>
        <p:nvSpPr>
          <p:cNvPr id="7" name="Slide Number Placeholder 6"/>
          <p:cNvSpPr>
            <a:spLocks noGrp="1"/>
          </p:cNvSpPr>
          <p:nvPr>
            <p:ph type="sldNum" sz="quarter" idx="4"/>
          </p:nvPr>
        </p:nvSpPr>
        <p:spPr/>
        <p:txBody>
          <a:bodyPr/>
          <a:lstStyle/>
          <a:p>
            <a:fld id="{0C921938-476A-4922-BE24-3B8F6A2854D9}" type="slidenum">
              <a:rPr lang="en-US" smtClean="0"/>
              <a:pPr/>
              <a:t>42</a:t>
            </a:fld>
            <a:endParaRPr lang="en-US" dirty="0"/>
          </a:p>
        </p:txBody>
      </p:sp>
      <p:sp>
        <p:nvSpPr>
          <p:cNvPr id="9" name="Text Box 4"/>
          <p:cNvSpPr txBox="1">
            <a:spLocks noChangeArrowheads="1"/>
          </p:cNvSpPr>
          <p:nvPr/>
        </p:nvSpPr>
        <p:spPr bwMode="auto">
          <a:xfrm>
            <a:off x="5562600" y="1371600"/>
            <a:ext cx="32004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Questions</a:t>
            </a:r>
            <a:endParaRPr lang="en-US" sz="2000" b="1" dirty="0"/>
          </a:p>
        </p:txBody>
      </p:sp>
    </p:spTree>
    <p:extLst>
      <p:ext uri="{BB962C8B-B14F-4D97-AF65-F5344CB8AC3E}">
        <p14:creationId xmlns:p14="http://schemas.microsoft.com/office/powerpoint/2010/main" val="265348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Perceptron</a:t>
            </a:r>
            <a:endParaRPr lang="en-US" dirty="0"/>
          </a:p>
        </p:txBody>
      </p:sp>
      <p:sp>
        <p:nvSpPr>
          <p:cNvPr id="6" name="Slide Number Placeholder 3"/>
          <p:cNvSpPr>
            <a:spLocks noGrp="1"/>
          </p:cNvSpPr>
          <p:nvPr>
            <p:ph type="sldNum" sz="quarter" idx="4"/>
          </p:nvPr>
        </p:nvSpPr>
        <p:spPr>
          <a:xfrm>
            <a:off x="6553200" y="6356350"/>
            <a:ext cx="2133600" cy="365125"/>
          </a:xfrm>
        </p:spPr>
        <p:txBody>
          <a:bodyPr/>
          <a:lstStyle/>
          <a:p>
            <a:fld id="{F99CFAAC-3C97-4113-81C1-A26C49EDCF03}" type="slidenum">
              <a:rPr lang="en-US" smtClean="0"/>
              <a:pPr/>
              <a:t>43</a:t>
            </a:fld>
            <a:endParaRPr lang="en-US"/>
          </a:p>
        </p:txBody>
      </p:sp>
      <p:pic>
        <p:nvPicPr>
          <p:cNvPr id="1067012" name="Picture 4" descr="percept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452563"/>
            <a:ext cx="8639175" cy="395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81600" y="4495800"/>
            <a:ext cx="3609450" cy="707886"/>
          </a:xfrm>
          <a:prstGeom prst="rect">
            <a:avLst/>
          </a:prstGeom>
          <a:solidFill>
            <a:srgbClr val="FFFFCC"/>
          </a:solidFill>
          <a:ln>
            <a:solidFill>
              <a:schemeClr val="accent1"/>
            </a:solidFill>
          </a:ln>
        </p:spPr>
        <p:txBody>
          <a:bodyPr wrap="none">
            <a:spAutoFit/>
          </a:bodyPr>
          <a:lstStyle/>
          <a:p>
            <a:r>
              <a:rPr lang="en-US" sz="2000" u="none" dirty="0" smtClean="0">
                <a:latin typeface="+mj-lt"/>
              </a:rPr>
              <a:t>Just to make sure we understand</a:t>
            </a:r>
          </a:p>
          <a:p>
            <a:r>
              <a:rPr lang="en-US" sz="2000" u="none" dirty="0" smtClean="0">
                <a:latin typeface="+mj-lt"/>
              </a:rPr>
              <a:t> that we learn both w and </a:t>
            </a:r>
            <a:r>
              <a:rPr lang="en-US" sz="2000" u="none" dirty="0" smtClean="0">
                <a:latin typeface="cmmi10"/>
              </a:rPr>
              <a:t>µ</a:t>
            </a:r>
            <a:endParaRPr lang="en-US" sz="2000" u="none" dirty="0">
              <a:latin typeface="cmmi10"/>
            </a:endParaRPr>
          </a:p>
        </p:txBody>
      </p:sp>
      <p:sp>
        <p:nvSpPr>
          <p:cNvPr id="2" name="Rectangle 1"/>
          <p:cNvSpPr/>
          <p:nvPr/>
        </p:nvSpPr>
        <p:spPr>
          <a:xfrm>
            <a:off x="3090948" y="48768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52154" y="3762404"/>
            <a:ext cx="45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314199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1" name="Rectangle 3"/>
          <p:cNvSpPr>
            <a:spLocks noGrp="1" noChangeArrowheads="1"/>
          </p:cNvSpPr>
          <p:nvPr>
            <p:ph type="title"/>
          </p:nvPr>
        </p:nvSpPr>
        <p:spPr>
          <a:noFill/>
          <a:ln/>
          <a:extLst>
            <a:ext uri="{909E8E84-426E-40DD-AFC4-6F175D3DCCD1}">
              <a14:hiddenFill xmlns:a14="http://schemas.microsoft.com/office/drawing/2010/main">
                <a:solidFill>
                  <a:srgbClr val="0000CC"/>
                </a:solidFill>
              </a14:hiddenFill>
            </a:ext>
          </a:extLst>
        </p:spPr>
        <p:txBody>
          <a:bodyPr/>
          <a:lstStyle/>
          <a:p>
            <a:r>
              <a:rPr lang="en-US" sz="4000" dirty="0" smtClean="0"/>
              <a:t>Perceptron: Mistake Bound Theorem</a:t>
            </a:r>
            <a:endParaRPr lang="en-US" sz="2800" dirty="0"/>
          </a:p>
        </p:txBody>
      </p:sp>
      <p:sp>
        <p:nvSpPr>
          <p:cNvPr id="770050" name="Rectangle 2"/>
          <p:cNvSpPr>
            <a:spLocks noGrp="1" noChangeArrowheads="1"/>
          </p:cNvSpPr>
          <p:nvPr>
            <p:ph idx="1"/>
          </p:nvPr>
        </p:nvSpPr>
        <p:spPr>
          <a:xfrm>
            <a:off x="685800" y="1219200"/>
            <a:ext cx="8001000" cy="4983163"/>
          </a:xfrm>
        </p:spPr>
        <p:txBody>
          <a:bodyPr/>
          <a:lstStyle/>
          <a:p>
            <a:pPr>
              <a:lnSpc>
                <a:spcPct val="90000"/>
              </a:lnSpc>
            </a:pPr>
            <a:r>
              <a:rPr lang="en-US" sz="2400" dirty="0" smtClean="0"/>
              <a:t>Maintains a weight vector </a:t>
            </a:r>
            <a:r>
              <a:rPr lang="en-US" sz="2400" dirty="0" err="1" smtClean="0"/>
              <a:t>w</a:t>
            </a:r>
            <a:r>
              <a:rPr lang="en-US" sz="2400" dirty="0" err="1" smtClean="0">
                <a:sym typeface="Symbol" pitchFamily="18" charset="2"/>
              </a:rPr>
              <a:t></a:t>
            </a:r>
            <a:r>
              <a:rPr lang="en-US" sz="2400" dirty="0" err="1" smtClean="0">
                <a:latin typeface="Monotype Corsiva" pitchFamily="66" charset="0"/>
                <a:sym typeface="Symbol" pitchFamily="18" charset="2"/>
              </a:rPr>
              <a:t>R</a:t>
            </a:r>
            <a:r>
              <a:rPr lang="en-US" sz="2400" baseline="30000" dirty="0" err="1" smtClean="0">
                <a:sym typeface="Symbol" pitchFamily="18" charset="2"/>
              </a:rPr>
              <a:t>N</a:t>
            </a:r>
            <a:r>
              <a:rPr lang="en-US" sz="2400" dirty="0" smtClean="0">
                <a:sym typeface="Symbol" pitchFamily="18" charset="2"/>
              </a:rPr>
              <a:t>,    </a:t>
            </a:r>
            <a:r>
              <a:rPr lang="en-US" sz="2400" dirty="0" smtClean="0"/>
              <a:t>w</a:t>
            </a:r>
            <a:r>
              <a:rPr lang="en-US" sz="2400" baseline="-25000" dirty="0" smtClean="0"/>
              <a:t>0</a:t>
            </a:r>
            <a:r>
              <a:rPr lang="en-US" sz="2400" dirty="0" smtClean="0">
                <a:sym typeface="Symbol" pitchFamily="18" charset="2"/>
              </a:rPr>
              <a:t>=</a:t>
            </a:r>
            <a:r>
              <a:rPr lang="en-US" sz="2400" dirty="0" smtClean="0"/>
              <a:t>(0,…,0).</a:t>
            </a:r>
          </a:p>
          <a:p>
            <a:pPr>
              <a:lnSpc>
                <a:spcPct val="90000"/>
              </a:lnSpc>
            </a:pPr>
            <a:r>
              <a:rPr lang="en-US" sz="2400" dirty="0" smtClean="0"/>
              <a:t>Upon receiving an example </a:t>
            </a:r>
            <a:r>
              <a:rPr lang="en-US" sz="2400" dirty="0" smtClean="0">
                <a:latin typeface="Arial" pitchFamily="34" charset="0"/>
              </a:rPr>
              <a:t>x </a:t>
            </a:r>
            <a:r>
              <a:rPr lang="en-US" sz="2400" dirty="0" smtClean="0">
                <a:latin typeface="Arial" pitchFamily="34" charset="0"/>
                <a:sym typeface="Symbol" pitchFamily="18" charset="2"/>
              </a:rPr>
              <a:t> </a:t>
            </a:r>
            <a:r>
              <a:rPr lang="en-US" sz="2400" dirty="0" smtClean="0">
                <a:latin typeface="Monotype Corsiva" pitchFamily="66" charset="0"/>
                <a:sym typeface="Symbol" pitchFamily="18" charset="2"/>
              </a:rPr>
              <a:t>R</a:t>
            </a:r>
            <a:r>
              <a:rPr lang="en-US" sz="2400" baseline="30000" dirty="0" smtClean="0">
                <a:latin typeface="Arial" pitchFamily="34" charset="0"/>
                <a:sym typeface="Symbol" pitchFamily="18" charset="2"/>
              </a:rPr>
              <a:t>N</a:t>
            </a:r>
            <a:r>
              <a:rPr lang="en-US" sz="2400" i="1" dirty="0" smtClean="0">
                <a:latin typeface="Arial" pitchFamily="34" charset="0"/>
              </a:rPr>
              <a:t> </a:t>
            </a:r>
            <a:endParaRPr lang="en-US" sz="2400" dirty="0" smtClean="0"/>
          </a:p>
          <a:p>
            <a:pPr>
              <a:lnSpc>
                <a:spcPct val="90000"/>
              </a:lnSpc>
            </a:pPr>
            <a:r>
              <a:rPr lang="en-US" sz="2400" dirty="0" smtClean="0"/>
              <a:t>Predicts according to the linear threshold function w</a:t>
            </a:r>
            <a:r>
              <a:rPr lang="en-US" sz="2400" baseline="30000" dirty="0" smtClean="0"/>
              <a:t>T</a:t>
            </a:r>
            <a:r>
              <a:rPr lang="en-US" sz="2400" dirty="0" smtClean="0"/>
              <a:t>•x </a:t>
            </a:r>
            <a:r>
              <a:rPr lang="en-US" sz="2400" dirty="0" smtClean="0">
                <a:sym typeface="Symbol" pitchFamily="18" charset="2"/>
              </a:rPr>
              <a:t></a:t>
            </a:r>
            <a:r>
              <a:rPr lang="en-US" sz="2400" dirty="0" smtClean="0"/>
              <a:t> </a:t>
            </a:r>
            <a:r>
              <a:rPr lang="en-US" sz="2400" dirty="0" smtClean="0">
                <a:latin typeface="Arial" pitchFamily="34" charset="0"/>
              </a:rPr>
              <a:t>0.</a:t>
            </a:r>
          </a:p>
          <a:p>
            <a:pPr>
              <a:lnSpc>
                <a:spcPct val="90000"/>
              </a:lnSpc>
            </a:pPr>
            <a:endParaRPr lang="en-US" b="1" dirty="0" smtClean="0">
              <a:latin typeface="Arial" pitchFamily="34" charset="0"/>
            </a:endParaRPr>
          </a:p>
          <a:p>
            <a:pPr>
              <a:lnSpc>
                <a:spcPct val="90000"/>
              </a:lnSpc>
            </a:pPr>
            <a:r>
              <a:rPr lang="en-US" sz="2400" b="1" dirty="0" smtClean="0">
                <a:latin typeface="+mj-lt"/>
              </a:rPr>
              <a:t>Theorem [Novikoff,1963] </a:t>
            </a:r>
            <a:r>
              <a:rPr lang="en-US" sz="2400" i="1" dirty="0" smtClean="0">
                <a:latin typeface="+mj-lt"/>
              </a:rPr>
              <a:t>Let </a:t>
            </a:r>
            <a:r>
              <a:rPr lang="en-US" sz="2400" dirty="0" smtClean="0">
                <a:latin typeface="+mj-lt"/>
              </a:rPr>
              <a:t>(x</a:t>
            </a:r>
            <a:r>
              <a:rPr lang="en-US" sz="2400" baseline="-25000" dirty="0" smtClean="0">
                <a:latin typeface="+mj-lt"/>
              </a:rPr>
              <a:t>1</a:t>
            </a:r>
            <a:r>
              <a:rPr lang="en-US" sz="2400" dirty="0" smtClean="0">
                <a:latin typeface="+mj-lt"/>
              </a:rPr>
              <a:t>; y</a:t>
            </a:r>
            <a:r>
              <a:rPr lang="en-US" sz="2400" baseline="-25000" dirty="0" smtClean="0">
                <a:latin typeface="+mj-lt"/>
              </a:rPr>
              <a:t>1</a:t>
            </a:r>
            <a:r>
              <a:rPr lang="en-US" sz="2400" dirty="0" smtClean="0">
                <a:latin typeface="+mj-lt"/>
              </a:rPr>
              <a:t>),…,: (</a:t>
            </a:r>
            <a:r>
              <a:rPr lang="en-US" sz="2400" dirty="0" err="1" smtClean="0">
                <a:latin typeface="+mj-lt"/>
              </a:rPr>
              <a:t>x</a:t>
            </a:r>
            <a:r>
              <a:rPr lang="en-US" sz="2400" baseline="-25000" dirty="0" err="1" smtClean="0">
                <a:latin typeface="+mj-lt"/>
              </a:rPr>
              <a:t>t</a:t>
            </a:r>
            <a:r>
              <a:rPr lang="en-US" sz="2400" dirty="0" smtClean="0">
                <a:latin typeface="+mj-lt"/>
              </a:rPr>
              <a:t>; </a:t>
            </a:r>
            <a:r>
              <a:rPr lang="en-US" sz="2400" dirty="0" err="1" smtClean="0">
                <a:latin typeface="+mj-lt"/>
              </a:rPr>
              <a:t>y</a:t>
            </a:r>
            <a:r>
              <a:rPr lang="en-US" sz="2400" baseline="-25000" dirty="0" err="1" smtClean="0">
                <a:latin typeface="+mj-lt"/>
              </a:rPr>
              <a:t>t</a:t>
            </a:r>
            <a:r>
              <a:rPr lang="en-US" sz="2400" dirty="0" smtClean="0">
                <a:latin typeface="+mj-lt"/>
              </a:rPr>
              <a:t>), </a:t>
            </a:r>
            <a:r>
              <a:rPr lang="en-US" sz="2400" i="1" dirty="0" smtClean="0">
                <a:latin typeface="+mj-lt"/>
              </a:rPr>
              <a:t>be a sequence of labeled examples with </a:t>
            </a:r>
            <a:r>
              <a:rPr lang="en-US" sz="2400" dirty="0" smtClean="0">
                <a:latin typeface="+mj-lt"/>
              </a:rPr>
              <a:t>x</a:t>
            </a:r>
            <a:r>
              <a:rPr lang="en-US" sz="2400" baseline="-25000" dirty="0" smtClean="0">
                <a:latin typeface="+mj-lt"/>
              </a:rPr>
              <a:t>i</a:t>
            </a:r>
            <a:r>
              <a:rPr lang="en-US" sz="2400" i="1" dirty="0" smtClean="0">
                <a:latin typeface="+mj-lt"/>
              </a:rPr>
              <a:t> </a:t>
            </a:r>
            <a:r>
              <a:rPr lang="en-US" sz="2400" dirty="0" smtClean="0">
                <a:latin typeface="+mj-lt"/>
                <a:sym typeface="Symbol" pitchFamily="18" charset="2"/>
              </a:rPr>
              <a:t></a:t>
            </a:r>
            <a:r>
              <a:rPr lang="en-US" sz="2400" dirty="0" smtClean="0">
                <a:latin typeface="cmsy10"/>
                <a:sym typeface="Symbol" pitchFamily="18" charset="2"/>
              </a:rPr>
              <a:t>R</a:t>
            </a:r>
            <a:r>
              <a:rPr lang="en-US" sz="2400" baseline="30000" dirty="0" smtClean="0">
                <a:latin typeface="+mj-lt"/>
                <a:sym typeface="Symbol" pitchFamily="18" charset="2"/>
              </a:rPr>
              <a:t>N</a:t>
            </a:r>
            <a:r>
              <a:rPr lang="en-US" sz="2400" i="1" dirty="0" smtClean="0">
                <a:latin typeface="+mj-lt"/>
              </a:rPr>
              <a:t>, </a:t>
            </a:r>
            <a:r>
              <a:rPr lang="en-US" sz="2400" dirty="0" smtClean="0">
                <a:latin typeface="+mj-lt"/>
                <a:sym typeface="Symbol" pitchFamily="18" charset="2"/>
              </a:rPr>
              <a:t></a:t>
            </a:r>
            <a:r>
              <a:rPr lang="en-US" sz="2400" dirty="0" smtClean="0">
                <a:latin typeface="+mj-lt"/>
              </a:rPr>
              <a:t>x</a:t>
            </a:r>
            <a:r>
              <a:rPr lang="en-US" sz="2400" baseline="-25000" dirty="0" smtClean="0">
                <a:latin typeface="+mj-lt"/>
              </a:rPr>
              <a:t>i</a:t>
            </a:r>
            <a:r>
              <a:rPr lang="en-US" sz="2400" dirty="0" smtClean="0">
                <a:latin typeface="+mj-lt"/>
                <a:sym typeface="Symbol" pitchFamily="18" charset="2"/>
              </a:rPr>
              <a:t></a:t>
            </a:r>
            <a:r>
              <a:rPr lang="en-US" sz="2400" dirty="0" smtClean="0">
                <a:latin typeface="+mj-lt"/>
              </a:rPr>
              <a:t>R </a:t>
            </a:r>
            <a:r>
              <a:rPr lang="en-US" sz="2400" i="1" dirty="0" smtClean="0">
                <a:latin typeface="+mj-lt"/>
              </a:rPr>
              <a:t>and </a:t>
            </a:r>
            <a:r>
              <a:rPr lang="en-US" sz="2400" i="1" dirty="0" err="1" smtClean="0">
                <a:latin typeface="+mj-lt"/>
              </a:rPr>
              <a:t>y</a:t>
            </a:r>
            <a:r>
              <a:rPr lang="en-US" sz="2400" i="1" baseline="-25000" dirty="0" err="1" smtClean="0">
                <a:latin typeface="+mj-lt"/>
              </a:rPr>
              <a:t>i</a:t>
            </a:r>
            <a:r>
              <a:rPr lang="en-US" sz="2400" i="1" dirty="0" smtClean="0">
                <a:latin typeface="+mj-lt"/>
              </a:rPr>
              <a:t> </a:t>
            </a:r>
            <a:r>
              <a:rPr lang="en-US" sz="2800" dirty="0" smtClean="0">
                <a:latin typeface="+mj-lt"/>
                <a:sym typeface="Symbol" pitchFamily="18" charset="2"/>
              </a:rPr>
              <a:t></a:t>
            </a:r>
            <a:r>
              <a:rPr lang="en-US" sz="2400" i="1" dirty="0" smtClean="0">
                <a:latin typeface="+mj-lt"/>
              </a:rPr>
              <a:t>{-1,1} for all i. Let u</a:t>
            </a:r>
            <a:r>
              <a:rPr lang="en-US" sz="2800" smtClean="0">
                <a:latin typeface="+mj-lt"/>
                <a:sym typeface="Symbol" pitchFamily="18" charset="2"/>
              </a:rPr>
              <a:t> </a:t>
            </a:r>
            <a:r>
              <a:rPr lang="en-US" sz="2800">
                <a:latin typeface="cmsy10"/>
                <a:sym typeface="Symbol" pitchFamily="18" charset="2"/>
              </a:rPr>
              <a:t>R</a:t>
            </a:r>
            <a:r>
              <a:rPr lang="en-US" sz="2800" baseline="30000" smtClean="0">
                <a:latin typeface="+mj-lt"/>
                <a:sym typeface="Symbol" pitchFamily="18" charset="2"/>
              </a:rPr>
              <a:t>N</a:t>
            </a:r>
            <a:r>
              <a:rPr lang="en-US" sz="2400" dirty="0" smtClean="0">
                <a:latin typeface="+mj-lt"/>
              </a:rPr>
              <a:t>,</a:t>
            </a:r>
            <a:r>
              <a:rPr lang="en-US" sz="2400" i="1" dirty="0" smtClean="0">
                <a:latin typeface="+mj-lt"/>
              </a:rPr>
              <a:t> </a:t>
            </a:r>
            <a:r>
              <a:rPr lang="en-US" sz="2400" i="1" dirty="0" smtClean="0">
                <a:latin typeface="+mj-lt"/>
                <a:sym typeface="Symbol" pitchFamily="18" charset="2"/>
              </a:rPr>
              <a:t> </a:t>
            </a:r>
            <a:r>
              <a:rPr lang="en-US" sz="2400" i="1" dirty="0" smtClean="0">
                <a:latin typeface="+mj-lt"/>
              </a:rPr>
              <a:t>&gt; 0 be such that, </a:t>
            </a:r>
            <a:r>
              <a:rPr lang="en-US" sz="2400" i="1" dirty="0" smtClean="0">
                <a:latin typeface="+mj-lt"/>
                <a:cs typeface="Times New Roman" pitchFamily="18" charset="0"/>
              </a:rPr>
              <a:t>||</a:t>
            </a:r>
            <a:r>
              <a:rPr lang="en-US" sz="2400" b="1" i="1" dirty="0" smtClean="0">
                <a:latin typeface="+mj-lt"/>
                <a:cs typeface="Times New Roman" pitchFamily="18" charset="0"/>
              </a:rPr>
              <a:t>u</a:t>
            </a:r>
            <a:r>
              <a:rPr lang="en-US" sz="2400" i="1" dirty="0" smtClean="0">
                <a:latin typeface="+mj-lt"/>
                <a:cs typeface="Times New Roman" pitchFamily="18" charset="0"/>
              </a:rPr>
              <a:t>|| = 1 and </a:t>
            </a:r>
            <a:r>
              <a:rPr lang="en-US" sz="2400" i="1" dirty="0" smtClean="0">
                <a:latin typeface="+mj-lt"/>
              </a:rPr>
              <a:t> </a:t>
            </a:r>
          </a:p>
          <a:p>
            <a:pPr marL="0" indent="0">
              <a:lnSpc>
                <a:spcPct val="90000"/>
              </a:lnSpc>
              <a:buNone/>
            </a:pPr>
            <a:r>
              <a:rPr lang="en-US" i="1" dirty="0">
                <a:solidFill>
                  <a:srgbClr val="FF0000"/>
                </a:solidFill>
                <a:latin typeface="+mj-lt"/>
              </a:rPr>
              <a:t> </a:t>
            </a:r>
            <a:r>
              <a:rPr lang="en-US" i="1" dirty="0" smtClean="0">
                <a:solidFill>
                  <a:srgbClr val="FF0000"/>
                </a:solidFill>
                <a:latin typeface="+mj-lt"/>
              </a:rPr>
              <a:t>     </a:t>
            </a:r>
            <a:r>
              <a:rPr lang="en-US" sz="2400" i="1" dirty="0" err="1" smtClean="0">
                <a:solidFill>
                  <a:srgbClr val="FF0000"/>
                </a:solidFill>
                <a:latin typeface="+mj-lt"/>
              </a:rPr>
              <a:t>y</a:t>
            </a:r>
            <a:r>
              <a:rPr lang="en-US" sz="2400" i="1" baseline="-25000" dirty="0" err="1" smtClean="0">
                <a:solidFill>
                  <a:srgbClr val="FF0000"/>
                </a:solidFill>
                <a:latin typeface="+mj-lt"/>
              </a:rPr>
              <a:t>i</a:t>
            </a:r>
            <a:r>
              <a:rPr lang="en-US" sz="2400" i="1" dirty="0" smtClean="0">
                <a:solidFill>
                  <a:srgbClr val="FF0000"/>
                </a:solidFill>
                <a:latin typeface="+mj-lt"/>
              </a:rPr>
              <a:t> u</a:t>
            </a:r>
            <a:r>
              <a:rPr lang="en-US" sz="2400" i="1" baseline="30000" dirty="0" smtClean="0">
                <a:solidFill>
                  <a:srgbClr val="FF0000"/>
                </a:solidFill>
                <a:latin typeface="+mj-lt"/>
              </a:rPr>
              <a:t>T</a:t>
            </a:r>
            <a:r>
              <a:rPr lang="en-US" sz="2400" i="1" dirty="0" smtClean="0">
                <a:solidFill>
                  <a:srgbClr val="FF0000"/>
                </a:solidFill>
                <a:latin typeface="+mj-lt"/>
              </a:rPr>
              <a:t> </a:t>
            </a:r>
            <a:r>
              <a:rPr lang="en-US" sz="2800" dirty="0" smtClean="0">
                <a:solidFill>
                  <a:srgbClr val="FF0000"/>
                </a:solidFill>
                <a:latin typeface="+mj-lt"/>
              </a:rPr>
              <a:t>• </a:t>
            </a:r>
            <a:r>
              <a:rPr lang="en-US" sz="2400" dirty="0" smtClean="0">
                <a:solidFill>
                  <a:srgbClr val="FF0000"/>
                </a:solidFill>
                <a:latin typeface="+mj-lt"/>
              </a:rPr>
              <a:t>x</a:t>
            </a:r>
            <a:r>
              <a:rPr lang="en-US" sz="2400" baseline="-25000" dirty="0" smtClean="0">
                <a:solidFill>
                  <a:srgbClr val="FF0000"/>
                </a:solidFill>
                <a:latin typeface="+mj-lt"/>
              </a:rPr>
              <a:t>i</a:t>
            </a:r>
            <a:r>
              <a:rPr lang="en-US" sz="2800" dirty="0" smtClean="0">
                <a:solidFill>
                  <a:srgbClr val="FF0000"/>
                </a:solidFill>
                <a:latin typeface="+mj-lt"/>
              </a:rPr>
              <a:t> </a:t>
            </a:r>
            <a:r>
              <a:rPr lang="en-US" sz="2800" dirty="0" smtClean="0">
                <a:solidFill>
                  <a:srgbClr val="FF0000"/>
                </a:solidFill>
                <a:latin typeface="+mj-lt"/>
                <a:sym typeface="Symbol" pitchFamily="18" charset="2"/>
              </a:rPr>
              <a:t></a:t>
            </a:r>
            <a:r>
              <a:rPr lang="en-US" sz="2800" dirty="0" smtClean="0">
                <a:solidFill>
                  <a:srgbClr val="FF0000"/>
                </a:solidFill>
                <a:latin typeface="+mj-lt"/>
              </a:rPr>
              <a:t> </a:t>
            </a:r>
            <a:r>
              <a:rPr lang="en-US" sz="2400" i="1" dirty="0" smtClean="0">
                <a:solidFill>
                  <a:srgbClr val="FF0000"/>
                </a:solidFill>
                <a:latin typeface="+mj-lt"/>
                <a:sym typeface="Symbol" pitchFamily="18" charset="2"/>
              </a:rPr>
              <a:t></a:t>
            </a:r>
            <a:r>
              <a:rPr lang="en-US" sz="2800" dirty="0" smtClean="0">
                <a:latin typeface="+mj-lt"/>
              </a:rPr>
              <a:t> </a:t>
            </a:r>
            <a:r>
              <a:rPr lang="en-US" sz="2400" i="1" dirty="0" smtClean="0">
                <a:latin typeface="+mj-lt"/>
              </a:rPr>
              <a:t>for all i. </a:t>
            </a:r>
          </a:p>
          <a:p>
            <a:pPr>
              <a:lnSpc>
                <a:spcPct val="90000"/>
              </a:lnSpc>
              <a:buFontTx/>
              <a:buNone/>
            </a:pPr>
            <a:r>
              <a:rPr lang="en-US" sz="2400" i="1" dirty="0" smtClean="0">
                <a:latin typeface="+mj-lt"/>
              </a:rPr>
              <a:t>   </a:t>
            </a:r>
            <a:r>
              <a:rPr lang="en-US" sz="2400" i="1" dirty="0" smtClean="0">
                <a:solidFill>
                  <a:srgbClr val="FF0000"/>
                </a:solidFill>
                <a:latin typeface="+mj-lt"/>
              </a:rPr>
              <a:t>Then Perceptron makes at most</a:t>
            </a:r>
            <a:r>
              <a:rPr lang="en-US" sz="2400" dirty="0" smtClean="0">
                <a:solidFill>
                  <a:srgbClr val="FF0000"/>
                </a:solidFill>
                <a:latin typeface="+mj-lt"/>
              </a:rPr>
              <a:t> R</a:t>
            </a:r>
            <a:r>
              <a:rPr lang="en-US" sz="2400" baseline="30000" dirty="0" smtClean="0">
                <a:solidFill>
                  <a:srgbClr val="FF0000"/>
                </a:solidFill>
                <a:latin typeface="+mj-lt"/>
              </a:rPr>
              <a:t>2</a:t>
            </a:r>
            <a:r>
              <a:rPr lang="en-US" sz="2400" dirty="0" smtClean="0">
                <a:solidFill>
                  <a:srgbClr val="FF0000"/>
                </a:solidFill>
                <a:latin typeface="+mj-lt"/>
              </a:rPr>
              <a:t> / </a:t>
            </a:r>
            <a:r>
              <a:rPr lang="en-US" sz="2400" i="1" dirty="0" smtClean="0">
                <a:solidFill>
                  <a:srgbClr val="FF0000"/>
                </a:solidFill>
                <a:latin typeface="+mj-lt"/>
                <a:sym typeface="Symbol" pitchFamily="18" charset="2"/>
              </a:rPr>
              <a:t> </a:t>
            </a:r>
            <a:r>
              <a:rPr lang="en-US" sz="2400" baseline="30000" dirty="0" smtClean="0">
                <a:solidFill>
                  <a:srgbClr val="FF0000"/>
                </a:solidFill>
                <a:latin typeface="+mj-lt"/>
              </a:rPr>
              <a:t>2</a:t>
            </a:r>
            <a:r>
              <a:rPr lang="en-US" sz="2400" dirty="0" smtClean="0">
                <a:solidFill>
                  <a:srgbClr val="FF0000"/>
                </a:solidFill>
                <a:latin typeface="+mj-lt"/>
              </a:rPr>
              <a:t> </a:t>
            </a:r>
            <a:r>
              <a:rPr lang="en-US" sz="2400" i="1" dirty="0" smtClean="0">
                <a:solidFill>
                  <a:srgbClr val="FF0000"/>
                </a:solidFill>
                <a:latin typeface="+mj-lt"/>
              </a:rPr>
              <a:t>mistakes on this example sequence</a:t>
            </a:r>
            <a:r>
              <a:rPr lang="en-US" sz="2400" i="1" dirty="0" smtClean="0">
                <a:latin typeface="+mj-lt"/>
              </a:rPr>
              <a:t>.</a:t>
            </a:r>
          </a:p>
          <a:p>
            <a:pPr>
              <a:lnSpc>
                <a:spcPct val="90000"/>
              </a:lnSpc>
              <a:buFontTx/>
              <a:buNone/>
            </a:pPr>
            <a:r>
              <a:rPr lang="en-US" sz="2400" i="1" dirty="0" smtClean="0">
                <a:latin typeface="+mj-lt"/>
              </a:rPr>
              <a:t>(see additional notes)</a:t>
            </a:r>
            <a:endParaRPr lang="en-US" sz="2400" i="1" dirty="0">
              <a:latin typeface="+mj-lt"/>
            </a:endParaRPr>
          </a:p>
        </p:txBody>
      </p:sp>
      <p:sp>
        <p:nvSpPr>
          <p:cNvPr id="770053" name="Text Box 5"/>
          <p:cNvSpPr txBox="1">
            <a:spLocks noChangeArrowheads="1"/>
          </p:cNvSpPr>
          <p:nvPr/>
        </p:nvSpPr>
        <p:spPr bwMode="auto">
          <a:xfrm>
            <a:off x="6538528" y="4020136"/>
            <a:ext cx="2133600" cy="338554"/>
          </a:xfrm>
          <a:prstGeom prst="rect">
            <a:avLst/>
          </a:prstGeom>
          <a:solidFill>
            <a:srgbClr val="FFFFCC"/>
          </a:solidFill>
          <a:ln>
            <a:solidFill>
              <a:schemeClr val="accent1">
                <a:lumMod val="75000"/>
              </a:schemeClr>
            </a:solidFill>
          </a:ln>
          <a:effectLst/>
          <a:extLst/>
        </p:spPr>
        <p:txBody>
          <a:bodyPr wrap="square">
            <a:spAutoFit/>
          </a:bodyPr>
          <a:lstStyle/>
          <a:p>
            <a:pPr>
              <a:spcBef>
                <a:spcPct val="50000"/>
              </a:spcBef>
            </a:pPr>
            <a:r>
              <a:rPr lang="en-US" sz="1600" u="none" dirty="0" smtClean="0">
                <a:solidFill>
                  <a:srgbClr val="FF0000"/>
                </a:solidFill>
                <a:latin typeface="+mn-lt"/>
              </a:rPr>
              <a:t>Complexity Parameter</a:t>
            </a:r>
            <a:endParaRPr lang="en-US" sz="1600" u="none" dirty="0">
              <a:solidFill>
                <a:srgbClr val="FF0000"/>
              </a:solidFill>
              <a:latin typeface="+mn-lt"/>
            </a:endParaRPr>
          </a:p>
        </p:txBody>
      </p:sp>
      <p:sp>
        <p:nvSpPr>
          <p:cNvPr id="770055" name="Line 7"/>
          <p:cNvSpPr>
            <a:spLocks noChangeShapeType="1"/>
          </p:cNvSpPr>
          <p:nvPr/>
        </p:nvSpPr>
        <p:spPr bwMode="auto">
          <a:xfrm flipH="1" flipV="1">
            <a:off x="4495800" y="4020136"/>
            <a:ext cx="1905000" cy="2063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4"/>
          </p:nvPr>
        </p:nvSpPr>
        <p:spPr/>
        <p:txBody>
          <a:bodyPr/>
          <a:lstStyle/>
          <a:p>
            <a:fld id="{0C921938-476A-4922-BE24-3B8F6A2854D9}" type="slidenum">
              <a:rPr lang="en-US" smtClean="0"/>
              <a:pPr/>
              <a:t>44</a:t>
            </a:fld>
            <a:endParaRPr lang="en-US" dirty="0"/>
          </a:p>
        </p:txBody>
      </p:sp>
    </p:spTree>
    <p:extLst>
      <p:ext uri="{BB962C8B-B14F-4D97-AF65-F5344CB8AC3E}">
        <p14:creationId xmlns:p14="http://schemas.microsoft.com/office/powerpoint/2010/main" val="6227960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0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005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00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3" grpId="0" animBg="1"/>
      <p:bldP spid="7700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8" name="Picture 2" descr="perceptron-p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153400" cy="5181599"/>
          </a:xfrm>
          <a:prstGeom prst="rect">
            <a:avLst/>
          </a:prstGeom>
          <a:noFill/>
          <a:extLst>
            <a:ext uri="{909E8E84-426E-40DD-AFC4-6F175D3DCCD1}">
              <a14:hiddenFill xmlns:a14="http://schemas.microsoft.com/office/drawing/2010/main">
                <a:solidFill>
                  <a:srgbClr val="FFFFFF"/>
                </a:solidFill>
              </a14:hiddenFill>
            </a:ext>
          </a:extLst>
        </p:spPr>
      </p:pic>
      <p:sp>
        <p:nvSpPr>
          <p:cNvPr id="772100" name="Rectangle 4"/>
          <p:cNvSpPr>
            <a:spLocks noGrp="1" noChangeArrowheads="1"/>
          </p:cNvSpPr>
          <p:nvPr>
            <p:ph type="title"/>
          </p:nvPr>
        </p:nvSpPr>
        <p:spPr/>
        <p:txBody>
          <a:bodyPr/>
          <a:lstStyle/>
          <a:p>
            <a:r>
              <a:rPr lang="en-US" dirty="0"/>
              <a:t>Perceptron-Mistake Bound</a:t>
            </a:r>
          </a:p>
        </p:txBody>
      </p:sp>
      <p:sp>
        <p:nvSpPr>
          <p:cNvPr id="772099" name="Text Box 3"/>
          <p:cNvSpPr txBox="1">
            <a:spLocks noChangeArrowheads="1"/>
          </p:cNvSpPr>
          <p:nvPr/>
        </p:nvSpPr>
        <p:spPr bwMode="auto">
          <a:xfrm>
            <a:off x="648629" y="1263650"/>
            <a:ext cx="7848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u="none" dirty="0">
                <a:latin typeface="Verdana" pitchFamily="34" charset="0"/>
              </a:rPr>
              <a:t>Proof: </a:t>
            </a:r>
            <a:r>
              <a:rPr lang="en-US" sz="1800" u="none" dirty="0">
                <a:latin typeface="Verdana" pitchFamily="34" charset="0"/>
              </a:rPr>
              <a:t>Let </a:t>
            </a:r>
            <a:r>
              <a:rPr lang="en-US" sz="1800" i="1" u="none" dirty="0" err="1">
                <a:latin typeface="Georgia" pitchFamily="18" charset="0"/>
              </a:rPr>
              <a:t>v</a:t>
            </a:r>
            <a:r>
              <a:rPr lang="en-US" sz="1800" i="1" u="none" baseline="-25000" dirty="0" err="1">
                <a:latin typeface="Georgia" pitchFamily="18" charset="0"/>
              </a:rPr>
              <a:t>k</a:t>
            </a:r>
            <a:r>
              <a:rPr lang="en-US" sz="1800" i="1" u="none" dirty="0">
                <a:latin typeface="Verdana" pitchFamily="34" charset="0"/>
              </a:rPr>
              <a:t> </a:t>
            </a:r>
            <a:r>
              <a:rPr lang="en-US" sz="1800" u="none" dirty="0">
                <a:latin typeface="Verdana" pitchFamily="34" charset="0"/>
              </a:rPr>
              <a:t>be the hypothesis before the </a:t>
            </a:r>
            <a:r>
              <a:rPr lang="en-US" sz="1800" i="1" u="none" dirty="0">
                <a:latin typeface="Georgia" pitchFamily="18" charset="0"/>
              </a:rPr>
              <a:t>k</a:t>
            </a:r>
            <a:r>
              <a:rPr lang="en-US" sz="1800" u="none" dirty="0">
                <a:latin typeface="Verdana" pitchFamily="34" charset="0"/>
              </a:rPr>
              <a:t>-</a:t>
            </a:r>
            <a:r>
              <a:rPr lang="en-US" sz="1800" u="none" dirty="0" err="1">
                <a:latin typeface="Verdana" pitchFamily="34" charset="0"/>
              </a:rPr>
              <a:t>th</a:t>
            </a:r>
            <a:r>
              <a:rPr lang="en-US" sz="1800" u="none" dirty="0">
                <a:latin typeface="Verdana" pitchFamily="34" charset="0"/>
              </a:rPr>
              <a:t> mistake.  Assume that the </a:t>
            </a:r>
            <a:r>
              <a:rPr lang="en-US" sz="1800" i="1" u="none" dirty="0">
                <a:latin typeface="Georgia" pitchFamily="18" charset="0"/>
              </a:rPr>
              <a:t>k</a:t>
            </a:r>
            <a:r>
              <a:rPr lang="en-US" sz="1800" u="none" dirty="0">
                <a:latin typeface="Verdana" pitchFamily="34" charset="0"/>
              </a:rPr>
              <a:t>-</a:t>
            </a:r>
            <a:r>
              <a:rPr lang="en-US" sz="1800" u="none" dirty="0" err="1">
                <a:latin typeface="Verdana" pitchFamily="34" charset="0"/>
              </a:rPr>
              <a:t>th</a:t>
            </a:r>
            <a:r>
              <a:rPr lang="en-US" sz="1800" u="none" dirty="0">
                <a:latin typeface="Verdana" pitchFamily="34" charset="0"/>
              </a:rPr>
              <a:t> mistake occurs on the input example (</a:t>
            </a:r>
            <a:r>
              <a:rPr lang="en-US" sz="1800" i="1" u="none" dirty="0">
                <a:latin typeface="Georgia" pitchFamily="18" charset="0"/>
              </a:rPr>
              <a:t>x</a:t>
            </a:r>
            <a:r>
              <a:rPr lang="en-US" sz="1800" i="1" u="none" baseline="-25000" dirty="0">
                <a:latin typeface="Georgia" pitchFamily="18" charset="0"/>
              </a:rPr>
              <a:t>i</a:t>
            </a:r>
            <a:r>
              <a:rPr lang="en-US" sz="1800" u="none" dirty="0">
                <a:latin typeface="Verdana" pitchFamily="34" charset="0"/>
              </a:rPr>
              <a:t>, </a:t>
            </a:r>
            <a:r>
              <a:rPr lang="en-US" sz="1800" i="1" u="none" dirty="0" err="1">
                <a:latin typeface="Georgia" pitchFamily="18" charset="0"/>
              </a:rPr>
              <a:t>y</a:t>
            </a:r>
            <a:r>
              <a:rPr lang="en-US" sz="1800" i="1" u="none" baseline="-25000" dirty="0" err="1">
                <a:latin typeface="Georgia" pitchFamily="18" charset="0"/>
              </a:rPr>
              <a:t>i</a:t>
            </a:r>
            <a:r>
              <a:rPr lang="en-US" sz="1800" u="none" dirty="0">
                <a:latin typeface="Verdana" pitchFamily="34" charset="0"/>
              </a:rPr>
              <a:t>).</a:t>
            </a:r>
            <a:endParaRPr lang="en-US" sz="1800" b="1" u="none" dirty="0">
              <a:latin typeface="Verdana" pitchFamily="34" charset="0"/>
            </a:endParaRPr>
          </a:p>
        </p:txBody>
      </p:sp>
      <p:sp>
        <p:nvSpPr>
          <p:cNvPr id="772103" name="Text Box 7"/>
          <p:cNvSpPr txBox="1">
            <a:spLocks noChangeArrowheads="1"/>
          </p:cNvSpPr>
          <p:nvPr/>
        </p:nvSpPr>
        <p:spPr bwMode="auto">
          <a:xfrm>
            <a:off x="762000" y="2241550"/>
            <a:ext cx="150554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cs typeface="Times New Roman" pitchFamily="18" charset="0"/>
              </a:rPr>
              <a:t>Assumptions</a:t>
            </a:r>
          </a:p>
          <a:p>
            <a:endParaRPr lang="en-US" sz="500" dirty="0">
              <a:solidFill>
                <a:srgbClr val="0000FF"/>
              </a:solidFill>
              <a:cs typeface="Times New Roman" pitchFamily="18" charset="0"/>
            </a:endParaRPr>
          </a:p>
          <a:p>
            <a:r>
              <a:rPr lang="en-US" sz="1800" i="1" u="none" dirty="0">
                <a:solidFill>
                  <a:srgbClr val="0000FF"/>
                </a:solidFill>
                <a:cs typeface="Times New Roman" pitchFamily="18" charset="0"/>
              </a:rPr>
              <a:t>v</a:t>
            </a:r>
            <a:r>
              <a:rPr lang="en-US" sz="1800" i="1" u="none" baseline="-25000" dirty="0">
                <a:solidFill>
                  <a:srgbClr val="0000FF"/>
                </a:solidFill>
                <a:cs typeface="Times New Roman" pitchFamily="18" charset="0"/>
              </a:rPr>
              <a:t>1</a:t>
            </a:r>
            <a:r>
              <a:rPr lang="en-US" sz="1800" u="none" dirty="0">
                <a:solidFill>
                  <a:srgbClr val="0000FF"/>
                </a:solidFill>
                <a:cs typeface="Times New Roman" pitchFamily="18" charset="0"/>
              </a:rPr>
              <a:t> = </a:t>
            </a:r>
            <a:r>
              <a:rPr lang="en-US" sz="1800" b="1" u="none" dirty="0">
                <a:solidFill>
                  <a:srgbClr val="0000FF"/>
                </a:solidFill>
                <a:cs typeface="Times New Roman" pitchFamily="18" charset="0"/>
              </a:rPr>
              <a:t>0</a:t>
            </a:r>
          </a:p>
          <a:p>
            <a:endParaRPr lang="en-US" sz="500" b="1" u="none" dirty="0">
              <a:solidFill>
                <a:srgbClr val="0000FF"/>
              </a:solidFill>
              <a:cs typeface="Times New Roman" pitchFamily="18" charset="0"/>
            </a:endParaRPr>
          </a:p>
          <a:p>
            <a:r>
              <a:rPr lang="en-US" sz="1800" b="1" i="1" u="none" dirty="0">
                <a:solidFill>
                  <a:srgbClr val="0000FF"/>
                </a:solidFill>
                <a:cs typeface="Times New Roman" pitchFamily="18" charset="0"/>
              </a:rPr>
              <a:t>||u|| </a:t>
            </a:r>
            <a:r>
              <a:rPr lang="en-US" sz="1800" b="1" i="1" u="none" dirty="0" smtClean="0">
                <a:solidFill>
                  <a:srgbClr val="0000FF"/>
                </a:solidFill>
                <a:cs typeface="Times New Roman" pitchFamily="18" charset="0"/>
              </a:rPr>
              <a:t>= </a:t>
            </a:r>
            <a:r>
              <a:rPr lang="en-US" sz="1800" b="1" u="none" dirty="0">
                <a:solidFill>
                  <a:srgbClr val="0000FF"/>
                </a:solidFill>
                <a:cs typeface="Times New Roman" pitchFamily="18" charset="0"/>
              </a:rPr>
              <a:t>1</a:t>
            </a:r>
          </a:p>
          <a:p>
            <a:r>
              <a:rPr lang="en-US" sz="1800" i="1" u="none" dirty="0" err="1">
                <a:solidFill>
                  <a:srgbClr val="0000FF"/>
                </a:solidFill>
              </a:rPr>
              <a:t>y</a:t>
            </a:r>
            <a:r>
              <a:rPr lang="en-US" sz="1800" i="1" u="none" baseline="-25000" dirty="0" err="1">
                <a:solidFill>
                  <a:srgbClr val="0000FF"/>
                </a:solidFill>
              </a:rPr>
              <a:t>i</a:t>
            </a:r>
            <a:r>
              <a:rPr lang="en-US" sz="1800" i="1" u="none" dirty="0">
                <a:solidFill>
                  <a:srgbClr val="0000FF"/>
                </a:solidFill>
              </a:rPr>
              <a:t> </a:t>
            </a:r>
            <a:r>
              <a:rPr lang="en-US" sz="1800" i="1" u="none" dirty="0" smtClean="0">
                <a:solidFill>
                  <a:srgbClr val="0000FF"/>
                </a:solidFill>
              </a:rPr>
              <a:t>u</a:t>
            </a:r>
            <a:r>
              <a:rPr lang="en-US" sz="1800" i="1" u="none" baseline="30000" dirty="0" smtClean="0">
                <a:solidFill>
                  <a:srgbClr val="0000FF"/>
                </a:solidFill>
              </a:rPr>
              <a:t>T</a:t>
            </a:r>
            <a:r>
              <a:rPr lang="en-US" sz="1800" i="1" u="none" dirty="0" smtClean="0">
                <a:solidFill>
                  <a:srgbClr val="0000FF"/>
                </a:solidFill>
              </a:rPr>
              <a:t> </a:t>
            </a:r>
            <a:r>
              <a:rPr lang="en-US" sz="1800" u="none" dirty="0">
                <a:solidFill>
                  <a:srgbClr val="0000FF"/>
                </a:solidFill>
              </a:rPr>
              <a:t>• x</a:t>
            </a:r>
            <a:r>
              <a:rPr lang="en-US" sz="1800" u="none" baseline="-25000" dirty="0">
                <a:solidFill>
                  <a:srgbClr val="0000FF"/>
                </a:solidFill>
              </a:rPr>
              <a:t>i</a:t>
            </a:r>
            <a:r>
              <a:rPr lang="en-US" sz="1800" u="none" dirty="0">
                <a:solidFill>
                  <a:srgbClr val="0000FF"/>
                </a:solidFill>
              </a:rPr>
              <a:t> </a:t>
            </a:r>
            <a:r>
              <a:rPr lang="en-US" sz="1800" u="none" dirty="0">
                <a:solidFill>
                  <a:srgbClr val="0000FF"/>
                </a:solidFill>
                <a:sym typeface="Symbol" pitchFamily="18" charset="2"/>
              </a:rPr>
              <a:t></a:t>
            </a:r>
            <a:r>
              <a:rPr lang="en-US" sz="1800" u="none" dirty="0">
                <a:solidFill>
                  <a:srgbClr val="0000FF"/>
                </a:solidFill>
              </a:rPr>
              <a:t> </a:t>
            </a:r>
            <a:r>
              <a:rPr lang="en-US" sz="1800" i="1" u="none" dirty="0">
                <a:solidFill>
                  <a:srgbClr val="0000FF"/>
                </a:solidFill>
                <a:sym typeface="Symbol" pitchFamily="18" charset="2"/>
              </a:rPr>
              <a:t></a:t>
            </a:r>
          </a:p>
        </p:txBody>
      </p:sp>
      <p:sp>
        <p:nvSpPr>
          <p:cNvPr id="772104" name="Rectangle 8"/>
          <p:cNvSpPr>
            <a:spLocks noChangeArrowheads="1"/>
          </p:cNvSpPr>
          <p:nvPr/>
        </p:nvSpPr>
        <p:spPr bwMode="auto">
          <a:xfrm>
            <a:off x="7296150" y="572452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smtClean="0">
                <a:solidFill>
                  <a:srgbClr val="FF0000"/>
                </a:solidFill>
              </a:rPr>
              <a:t>k </a:t>
            </a:r>
            <a:r>
              <a:rPr lang="en-US" sz="1800" u="none" dirty="0">
                <a:solidFill>
                  <a:srgbClr val="FF0000"/>
                </a:solidFill>
              </a:rPr>
              <a:t>&lt; R</a:t>
            </a:r>
            <a:r>
              <a:rPr lang="en-US" sz="1800" u="none" baseline="30000" dirty="0">
                <a:solidFill>
                  <a:srgbClr val="FF0000"/>
                </a:solidFill>
              </a:rPr>
              <a:t>2</a:t>
            </a:r>
            <a:r>
              <a:rPr lang="en-US" sz="1800" u="none" dirty="0">
                <a:solidFill>
                  <a:srgbClr val="FF0000"/>
                </a:solidFill>
              </a:rPr>
              <a:t> / </a:t>
            </a:r>
            <a:r>
              <a:rPr lang="en-US" sz="1800" i="1" u="none" dirty="0">
                <a:solidFill>
                  <a:srgbClr val="FF0000"/>
                </a:solidFill>
                <a:sym typeface="Symbol" pitchFamily="18" charset="2"/>
              </a:rPr>
              <a:t> </a:t>
            </a:r>
            <a:r>
              <a:rPr lang="en-US" sz="1800" u="none" baseline="30000" dirty="0">
                <a:solidFill>
                  <a:srgbClr val="FF0000"/>
                </a:solidFill>
              </a:rPr>
              <a:t>2</a:t>
            </a:r>
          </a:p>
        </p:txBody>
      </p:sp>
      <p:sp>
        <p:nvSpPr>
          <p:cNvPr id="772105" name="AutoShape 9"/>
          <p:cNvSpPr>
            <a:spLocks noChangeArrowheads="1"/>
          </p:cNvSpPr>
          <p:nvPr/>
        </p:nvSpPr>
        <p:spPr bwMode="auto">
          <a:xfrm>
            <a:off x="6248400" y="5791200"/>
            <a:ext cx="685800" cy="2286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8"/>
          <p:cNvSpPr/>
          <p:nvPr/>
        </p:nvSpPr>
        <p:spPr>
          <a:xfrm>
            <a:off x="5943600" y="2245111"/>
            <a:ext cx="3061479" cy="1384995"/>
          </a:xfrm>
          <a:prstGeom prst="rect">
            <a:avLst/>
          </a:prstGeom>
          <a:solidFill>
            <a:srgbClr val="FFFFCC"/>
          </a:solidFill>
          <a:ln>
            <a:solidFill>
              <a:schemeClr val="accent1"/>
            </a:solidFill>
          </a:ln>
        </p:spPr>
        <p:txBody>
          <a:bodyPr wrap="none">
            <a:spAutoFit/>
          </a:bodyPr>
          <a:lstStyle/>
          <a:p>
            <a:pPr marL="342900" indent="-342900">
              <a:buAutoNum type="arabicPeriod"/>
            </a:pPr>
            <a:r>
              <a:rPr lang="en-US" sz="1400" u="none" dirty="0" smtClean="0">
                <a:latin typeface="+mj-lt"/>
              </a:rPr>
              <a:t>Note that the bound does not </a:t>
            </a:r>
          </a:p>
          <a:p>
            <a:r>
              <a:rPr lang="en-US" sz="1400" u="none" dirty="0">
                <a:latin typeface="+mj-lt"/>
              </a:rPr>
              <a:t> </a:t>
            </a:r>
            <a:r>
              <a:rPr lang="en-US" sz="1400" u="none" dirty="0" smtClean="0">
                <a:latin typeface="+mj-lt"/>
              </a:rPr>
              <a:t>        depend on the </a:t>
            </a:r>
            <a:r>
              <a:rPr lang="en-US" sz="1400" u="none" dirty="0" smtClean="0">
                <a:solidFill>
                  <a:srgbClr val="0000FF"/>
                </a:solidFill>
                <a:latin typeface="+mj-lt"/>
              </a:rPr>
              <a:t>dimensionality </a:t>
            </a:r>
          </a:p>
          <a:p>
            <a:r>
              <a:rPr lang="en-US" sz="1400" u="none" dirty="0">
                <a:latin typeface="+mj-lt"/>
              </a:rPr>
              <a:t> </a:t>
            </a:r>
            <a:r>
              <a:rPr lang="en-US" sz="1400" u="none" dirty="0" smtClean="0">
                <a:latin typeface="+mj-lt"/>
              </a:rPr>
              <a:t>        nor on the </a:t>
            </a:r>
            <a:r>
              <a:rPr lang="en-US" sz="1400" u="none" dirty="0" smtClean="0">
                <a:solidFill>
                  <a:srgbClr val="0000FF"/>
                </a:solidFill>
                <a:latin typeface="+mj-lt"/>
              </a:rPr>
              <a:t>number of examples</a:t>
            </a:r>
            <a:r>
              <a:rPr lang="en-US" sz="1400" u="none" dirty="0" smtClean="0">
                <a:latin typeface="+mj-lt"/>
              </a:rPr>
              <a:t>.</a:t>
            </a:r>
          </a:p>
          <a:p>
            <a:pPr marL="342900" indent="-342900">
              <a:buFont typeface="+mj-lt"/>
              <a:buAutoNum type="arabicPeriod" startAt="2"/>
            </a:pPr>
            <a:r>
              <a:rPr lang="en-US" sz="1400" u="none" dirty="0" smtClean="0">
                <a:latin typeface="+mj-lt"/>
              </a:rPr>
              <a:t>Note that we place </a:t>
            </a:r>
            <a:r>
              <a:rPr lang="en-US" sz="1400" u="none" dirty="0" smtClean="0">
                <a:solidFill>
                  <a:srgbClr val="0000FF"/>
                </a:solidFill>
                <a:latin typeface="+mj-lt"/>
              </a:rPr>
              <a:t>weight vectors</a:t>
            </a:r>
            <a:r>
              <a:rPr lang="en-US" sz="1400" u="none" dirty="0" smtClean="0">
                <a:latin typeface="+mj-lt"/>
              </a:rPr>
              <a:t> </a:t>
            </a:r>
          </a:p>
          <a:p>
            <a:r>
              <a:rPr lang="en-US" sz="1400" u="none" dirty="0">
                <a:latin typeface="+mj-lt"/>
              </a:rPr>
              <a:t> </a:t>
            </a:r>
            <a:r>
              <a:rPr lang="en-US" sz="1400" u="none" dirty="0" smtClean="0">
                <a:latin typeface="+mj-lt"/>
              </a:rPr>
              <a:t>        and </a:t>
            </a:r>
            <a:r>
              <a:rPr lang="en-US" sz="1400" u="none" dirty="0" smtClean="0">
                <a:solidFill>
                  <a:srgbClr val="0000FF"/>
                </a:solidFill>
                <a:latin typeface="+mj-lt"/>
              </a:rPr>
              <a:t>examples</a:t>
            </a:r>
            <a:r>
              <a:rPr lang="en-US" sz="1400" u="none" dirty="0" smtClean="0">
                <a:latin typeface="+mj-lt"/>
              </a:rPr>
              <a:t> in the same space.</a:t>
            </a:r>
          </a:p>
          <a:p>
            <a:r>
              <a:rPr lang="en-US" sz="1400" dirty="0" smtClean="0">
                <a:latin typeface="+mj-lt"/>
              </a:rPr>
              <a:t>3.      Interpretation of the theorem</a:t>
            </a:r>
            <a:endParaRPr lang="en-US" sz="1400" u="none" dirty="0">
              <a:latin typeface="+mj-lt"/>
            </a:endParaRPr>
          </a:p>
        </p:txBody>
      </p:sp>
      <p:cxnSp>
        <p:nvCxnSpPr>
          <p:cNvPr id="3" name="Straight Connector 2"/>
          <p:cNvCxnSpPr/>
          <p:nvPr/>
        </p:nvCxnSpPr>
        <p:spPr>
          <a:xfrm>
            <a:off x="2895600" y="6019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6019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0C921938-476A-4922-BE24-3B8F6A2854D9}" type="slidenum">
              <a:rPr lang="en-US" smtClean="0"/>
              <a:pPr/>
              <a:t>45</a:t>
            </a:fld>
            <a:endParaRPr lang="en-US" dirty="0"/>
          </a:p>
        </p:txBody>
      </p:sp>
    </p:spTree>
    <p:extLst>
      <p:ext uri="{BB962C8B-B14F-4D97-AF65-F5344CB8AC3E}">
        <p14:creationId xmlns:p14="http://schemas.microsoft.com/office/powerpoint/2010/main" val="250523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2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2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p:bldP spid="772104" grpId="0"/>
      <p:bldP spid="772105"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to Noise</a:t>
            </a:r>
            <a:endParaRPr lang="en-US" dirty="0"/>
          </a:p>
        </p:txBody>
      </p:sp>
      <p:sp>
        <p:nvSpPr>
          <p:cNvPr id="3" name="Content Placeholder 2"/>
          <p:cNvSpPr>
            <a:spLocks noGrp="1"/>
          </p:cNvSpPr>
          <p:nvPr>
            <p:ph idx="1"/>
          </p:nvPr>
        </p:nvSpPr>
        <p:spPr/>
        <p:txBody>
          <a:bodyPr/>
          <a:lstStyle/>
          <a:p>
            <a:r>
              <a:rPr lang="en-US" sz="2000" dirty="0" smtClean="0"/>
              <a:t>In the case of non-separable data , </a:t>
            </a:r>
            <a:r>
              <a:rPr lang="en-US" sz="2000" dirty="0" smtClean="0">
                <a:solidFill>
                  <a:srgbClr val="0000FF"/>
                </a:solidFill>
              </a:rPr>
              <a:t>the extent to which </a:t>
            </a:r>
            <a:r>
              <a:rPr lang="en-US" sz="2000" dirty="0" smtClean="0"/>
              <a:t>a data point fails to have </a:t>
            </a:r>
            <a:r>
              <a:rPr lang="en-US" sz="2000" dirty="0" smtClean="0">
                <a:solidFill>
                  <a:srgbClr val="0000FF"/>
                </a:solidFill>
              </a:rPr>
              <a:t>margin </a:t>
            </a:r>
            <a:r>
              <a:rPr lang="el-GR" sz="2000" dirty="0">
                <a:solidFill>
                  <a:srgbClr val="0000FF"/>
                </a:solidFill>
              </a:rPr>
              <a:t>ϒ</a:t>
            </a:r>
            <a:r>
              <a:rPr lang="en-US" sz="2000" dirty="0" smtClean="0"/>
              <a:t> via the hyperplane w can be quantified by a  slack variable </a:t>
            </a:r>
          </a:p>
          <a:p>
            <a:pPr marL="0" indent="0" algn="ctr">
              <a:buNone/>
            </a:pPr>
            <a:r>
              <a:rPr lang="el-GR" dirty="0" smtClean="0">
                <a:solidFill>
                  <a:srgbClr val="0000FF"/>
                </a:solidFill>
              </a:rPr>
              <a:t>ξ</a:t>
            </a:r>
            <a:r>
              <a:rPr lang="en-US" baseline="-25000" dirty="0" smtClean="0">
                <a:solidFill>
                  <a:srgbClr val="0000FF"/>
                </a:solidFill>
              </a:rPr>
              <a:t>i</a:t>
            </a:r>
            <a:r>
              <a:rPr lang="en-US" dirty="0" smtClean="0">
                <a:solidFill>
                  <a:srgbClr val="0000FF"/>
                </a:solidFill>
                <a:sym typeface="Symbol" pitchFamily="18" charset="2"/>
              </a:rPr>
              <a:t>= max(0, </a:t>
            </a:r>
            <a:r>
              <a:rPr lang="el-GR" dirty="0">
                <a:solidFill>
                  <a:srgbClr val="0000FF"/>
                </a:solidFill>
              </a:rPr>
              <a:t>ϒ</a:t>
            </a:r>
            <a:r>
              <a:rPr lang="en-US" dirty="0" smtClean="0">
                <a:solidFill>
                  <a:srgbClr val="0000FF"/>
                </a:solidFill>
                <a:sym typeface="Symbol" pitchFamily="18" charset="2"/>
              </a:rPr>
              <a:t> − </a:t>
            </a:r>
            <a:r>
              <a:rPr lang="en-US" dirty="0" err="1" smtClean="0">
                <a:solidFill>
                  <a:srgbClr val="0000FF"/>
                </a:solidFill>
                <a:sym typeface="Symbol" pitchFamily="18" charset="2"/>
              </a:rPr>
              <a:t>y</a:t>
            </a:r>
            <a:r>
              <a:rPr lang="en-US" baseline="-25000" dirty="0" err="1" smtClean="0">
                <a:solidFill>
                  <a:srgbClr val="0000FF"/>
                </a:solidFill>
                <a:sym typeface="Symbol" pitchFamily="18" charset="2"/>
              </a:rPr>
              <a:t>i</a:t>
            </a:r>
            <a:r>
              <a:rPr lang="en-US" dirty="0" smtClean="0">
                <a:solidFill>
                  <a:srgbClr val="0000FF"/>
                </a:solidFill>
                <a:sym typeface="Symbol" pitchFamily="18" charset="2"/>
              </a:rPr>
              <a:t> </a:t>
            </a:r>
            <a:r>
              <a:rPr lang="en-US" dirty="0" err="1" smtClean="0">
                <a:solidFill>
                  <a:srgbClr val="0000FF"/>
                </a:solidFill>
                <a:sym typeface="Symbol" pitchFamily="18" charset="2"/>
              </a:rPr>
              <a:t>w</a:t>
            </a:r>
            <a:r>
              <a:rPr lang="en-US" baseline="30000" dirty="0" err="1" smtClean="0">
                <a:solidFill>
                  <a:srgbClr val="0000FF"/>
                </a:solidFill>
                <a:sym typeface="Symbol" pitchFamily="18" charset="2"/>
              </a:rPr>
              <a:t>T</a:t>
            </a:r>
            <a:r>
              <a:rPr lang="en-US" dirty="0" err="1" smtClean="0">
                <a:solidFill>
                  <a:srgbClr val="0000FF"/>
                </a:solidFill>
                <a:sym typeface="Symbol" pitchFamily="18" charset="2"/>
              </a:rPr>
              <a:t>x</a:t>
            </a:r>
            <a:r>
              <a:rPr lang="en-US" baseline="-25000" dirty="0" err="1" smtClean="0">
                <a:solidFill>
                  <a:srgbClr val="0000FF"/>
                </a:solidFill>
                <a:sym typeface="Symbol" pitchFamily="18" charset="2"/>
              </a:rPr>
              <a:t>i</a:t>
            </a:r>
            <a:r>
              <a:rPr lang="en-US" dirty="0" smtClean="0">
                <a:solidFill>
                  <a:srgbClr val="0000FF"/>
                </a:solidFill>
                <a:sym typeface="Symbol" pitchFamily="18" charset="2"/>
              </a:rPr>
              <a:t>). </a:t>
            </a:r>
            <a:endParaRPr lang="en-US" dirty="0" smtClean="0">
              <a:solidFill>
                <a:srgbClr val="0000FF"/>
              </a:solidFill>
            </a:endParaRPr>
          </a:p>
          <a:p>
            <a:r>
              <a:rPr lang="en-US" sz="2000" dirty="0" smtClean="0"/>
              <a:t>Observe </a:t>
            </a:r>
            <a:r>
              <a:rPr lang="en-US" sz="2000" dirty="0"/>
              <a:t>that when </a:t>
            </a:r>
            <a:r>
              <a:rPr lang="el-GR" sz="2000" dirty="0"/>
              <a:t>ξ</a:t>
            </a:r>
            <a:r>
              <a:rPr lang="en-US" sz="2000" baseline="-25000" dirty="0"/>
              <a:t>i</a:t>
            </a:r>
            <a:r>
              <a:rPr lang="en-US" sz="2000" dirty="0" smtClean="0">
                <a:solidFill>
                  <a:srgbClr val="0000FF"/>
                </a:solidFill>
                <a:sym typeface="Symbol" pitchFamily="18" charset="2"/>
              </a:rPr>
              <a:t> </a:t>
            </a:r>
            <a:r>
              <a:rPr lang="en-US" sz="2000" dirty="0">
                <a:solidFill>
                  <a:srgbClr val="0000FF"/>
                </a:solidFill>
                <a:sym typeface="Symbol" pitchFamily="18" charset="2"/>
              </a:rPr>
              <a:t>= 0</a:t>
            </a:r>
            <a:r>
              <a:rPr lang="en-US" sz="2000" dirty="0" smtClean="0"/>
              <a:t>, </a:t>
            </a:r>
            <a:r>
              <a:rPr lang="en-US" sz="2000" dirty="0"/>
              <a:t>the example </a:t>
            </a:r>
            <a:r>
              <a:rPr lang="en-US" sz="2000" dirty="0">
                <a:solidFill>
                  <a:srgbClr val="0000FF"/>
                </a:solidFill>
                <a:sym typeface="Symbol" pitchFamily="18" charset="2"/>
              </a:rPr>
              <a:t>x</a:t>
            </a:r>
            <a:r>
              <a:rPr lang="en-US" sz="2000" baseline="-25000" dirty="0">
                <a:solidFill>
                  <a:srgbClr val="0000FF"/>
                </a:solidFill>
                <a:sym typeface="Symbol" pitchFamily="18" charset="2"/>
              </a:rPr>
              <a:t>i</a:t>
            </a:r>
            <a:r>
              <a:rPr lang="en-US" sz="2000" dirty="0" smtClean="0"/>
              <a:t> </a:t>
            </a:r>
            <a:r>
              <a:rPr lang="en-US" sz="2000" dirty="0"/>
              <a:t>has margin at least </a:t>
            </a:r>
            <a:r>
              <a:rPr lang="el-GR" sz="2000" dirty="0" smtClean="0">
                <a:solidFill>
                  <a:srgbClr val="0000FF"/>
                </a:solidFill>
              </a:rPr>
              <a:t>ϒ</a:t>
            </a:r>
            <a:r>
              <a:rPr lang="en-US" sz="2000" dirty="0" smtClean="0"/>
              <a:t>. Otherwise, it grows linearly with </a:t>
            </a:r>
            <a:r>
              <a:rPr lang="en-US" sz="2000" dirty="0">
                <a:solidFill>
                  <a:srgbClr val="0000FF"/>
                </a:solidFill>
                <a:sym typeface="Symbol" pitchFamily="18" charset="2"/>
              </a:rPr>
              <a:t>− </a:t>
            </a:r>
            <a:r>
              <a:rPr lang="en-US" sz="2000" dirty="0" err="1">
                <a:solidFill>
                  <a:srgbClr val="0000FF"/>
                </a:solidFill>
                <a:sym typeface="Symbol" pitchFamily="18" charset="2"/>
              </a:rPr>
              <a:t>y</a:t>
            </a:r>
            <a:r>
              <a:rPr lang="en-US" sz="2000" baseline="-25000" dirty="0" err="1">
                <a:solidFill>
                  <a:srgbClr val="0000FF"/>
                </a:solidFill>
                <a:sym typeface="Symbol" pitchFamily="18" charset="2"/>
              </a:rPr>
              <a:t>i</a:t>
            </a:r>
            <a:r>
              <a:rPr lang="en-US" sz="2000" dirty="0">
                <a:solidFill>
                  <a:srgbClr val="0000FF"/>
                </a:solidFill>
                <a:sym typeface="Symbol" pitchFamily="18" charset="2"/>
              </a:rPr>
              <a:t> w</a:t>
            </a:r>
            <a:r>
              <a:rPr lang="en-US" sz="2000" baseline="30000" dirty="0">
                <a:solidFill>
                  <a:srgbClr val="0000FF"/>
                </a:solidFill>
                <a:sym typeface="Symbol" pitchFamily="18" charset="2"/>
              </a:rPr>
              <a:t>T </a:t>
            </a:r>
            <a:r>
              <a:rPr lang="en-US" sz="2000" dirty="0" smtClean="0">
                <a:solidFill>
                  <a:srgbClr val="0000FF"/>
                </a:solidFill>
                <a:sym typeface="Symbol" pitchFamily="18" charset="2"/>
              </a:rPr>
              <a:t>x</a:t>
            </a:r>
            <a:r>
              <a:rPr lang="en-US" sz="2000" baseline="-25000" dirty="0" smtClean="0">
                <a:solidFill>
                  <a:srgbClr val="0000FF"/>
                </a:solidFill>
                <a:sym typeface="Symbol" pitchFamily="18" charset="2"/>
              </a:rPr>
              <a:t>i</a:t>
            </a:r>
            <a:r>
              <a:rPr lang="en-US" sz="2000" dirty="0" smtClean="0"/>
              <a:t> </a:t>
            </a:r>
            <a:endParaRPr lang="en-US" sz="2000" dirty="0"/>
          </a:p>
          <a:p>
            <a:r>
              <a:rPr lang="en-US" sz="2000" dirty="0" smtClean="0"/>
              <a:t>Denote: </a:t>
            </a:r>
            <a:r>
              <a:rPr lang="en-US" sz="2000" dirty="0">
                <a:solidFill>
                  <a:srgbClr val="0000FF"/>
                </a:solidFill>
                <a:sym typeface="Symbol" pitchFamily="18" charset="2"/>
              </a:rPr>
              <a:t>D</a:t>
            </a:r>
            <a:r>
              <a:rPr lang="en-US" sz="2000" baseline="-25000" dirty="0">
                <a:solidFill>
                  <a:srgbClr val="0000FF"/>
                </a:solidFill>
                <a:sym typeface="Symbol" pitchFamily="18" charset="2"/>
              </a:rPr>
              <a:t>2</a:t>
            </a:r>
            <a:r>
              <a:rPr lang="en-US" sz="2000" dirty="0">
                <a:solidFill>
                  <a:srgbClr val="0000FF"/>
                </a:solidFill>
                <a:sym typeface="Symbol" pitchFamily="18" charset="2"/>
              </a:rPr>
              <a:t> = [</a:t>
            </a:r>
            <a:r>
              <a:rPr lang="en-US" sz="2000" dirty="0">
                <a:solidFill>
                  <a:srgbClr val="0000FF"/>
                </a:solidFill>
                <a:latin typeface="Symbol" pitchFamily="18" charset="2"/>
                <a:sym typeface="Symbol" pitchFamily="18" charset="2"/>
              </a:rPr>
              <a:t></a:t>
            </a:r>
            <a:r>
              <a:rPr lang="en-US" sz="2000" dirty="0">
                <a:solidFill>
                  <a:srgbClr val="0000FF"/>
                </a:solidFill>
                <a:sym typeface="Symbol" pitchFamily="18" charset="2"/>
              </a:rPr>
              <a:t> </a:t>
            </a:r>
            <a:r>
              <a:rPr lang="en-US" sz="2000" dirty="0" smtClean="0">
                <a:solidFill>
                  <a:srgbClr val="0000FF"/>
                </a:solidFill>
                <a:sym typeface="Symbol" pitchFamily="18" charset="2"/>
              </a:rPr>
              <a:t>{</a:t>
            </a:r>
            <a:r>
              <a:rPr lang="el-GR" sz="2000" dirty="0">
                <a:solidFill>
                  <a:srgbClr val="0000FF"/>
                </a:solidFill>
              </a:rPr>
              <a:t>ξ</a:t>
            </a:r>
            <a:r>
              <a:rPr lang="en-US" sz="2000" baseline="-25000" dirty="0" smtClean="0">
                <a:solidFill>
                  <a:srgbClr val="0000FF"/>
                </a:solidFill>
              </a:rPr>
              <a:t>i</a:t>
            </a:r>
            <a:r>
              <a:rPr lang="en-US" sz="2000" baseline="30000" dirty="0" smtClean="0">
                <a:solidFill>
                  <a:srgbClr val="0000FF"/>
                </a:solidFill>
                <a:sym typeface="Symbol" pitchFamily="18" charset="2"/>
              </a:rPr>
              <a:t>2</a:t>
            </a:r>
            <a:r>
              <a:rPr lang="en-US" sz="2000" dirty="0">
                <a:solidFill>
                  <a:srgbClr val="0000FF"/>
                </a:solidFill>
                <a:sym typeface="Symbol" pitchFamily="18" charset="2"/>
              </a:rPr>
              <a:t>}]</a:t>
            </a:r>
            <a:r>
              <a:rPr lang="en-US" sz="2000" baseline="30000" dirty="0">
                <a:solidFill>
                  <a:srgbClr val="0000FF"/>
                </a:solidFill>
                <a:sym typeface="Symbol" pitchFamily="18" charset="2"/>
              </a:rPr>
              <a:t>1/2</a:t>
            </a:r>
            <a:endParaRPr lang="en-US" sz="2000" dirty="0">
              <a:solidFill>
                <a:srgbClr val="0000FF"/>
              </a:solidFill>
            </a:endParaRPr>
          </a:p>
          <a:p>
            <a:r>
              <a:rPr lang="en-US" sz="2000" dirty="0" smtClean="0">
                <a:solidFill>
                  <a:srgbClr val="0000FF"/>
                </a:solidFill>
              </a:rPr>
              <a:t>Theorem: </a:t>
            </a:r>
            <a:r>
              <a:rPr lang="en-US" sz="2000" dirty="0" smtClean="0"/>
              <a:t>The </a:t>
            </a:r>
            <a:r>
              <a:rPr lang="en-US" sz="2000" dirty="0"/>
              <a:t>perceptron is </a:t>
            </a:r>
            <a:endParaRPr lang="en-US" sz="2000" dirty="0" smtClean="0"/>
          </a:p>
          <a:p>
            <a:pPr marL="0" indent="0">
              <a:buNone/>
            </a:pPr>
            <a:r>
              <a:rPr lang="en-US" sz="2000" dirty="0"/>
              <a:t> </a:t>
            </a:r>
            <a:r>
              <a:rPr lang="en-US" sz="2000" dirty="0" smtClean="0"/>
              <a:t>     guaranteed</a:t>
            </a:r>
            <a:r>
              <a:rPr lang="en-US" sz="2000" dirty="0"/>
              <a:t> </a:t>
            </a:r>
            <a:r>
              <a:rPr lang="en-US" sz="2000" dirty="0" smtClean="0"/>
              <a:t>to </a:t>
            </a:r>
            <a:r>
              <a:rPr lang="en-US" sz="2000" dirty="0"/>
              <a:t>make no more </a:t>
            </a:r>
            <a:r>
              <a:rPr lang="en-US" sz="2000" dirty="0" smtClean="0"/>
              <a:t>than </a:t>
            </a:r>
          </a:p>
          <a:p>
            <a:pPr marL="0" indent="0">
              <a:buNone/>
            </a:pPr>
            <a:r>
              <a:rPr lang="en-US" sz="2000" dirty="0"/>
              <a:t> </a:t>
            </a:r>
            <a:r>
              <a:rPr lang="en-US" sz="2000" dirty="0" smtClean="0"/>
              <a:t>     </a:t>
            </a:r>
            <a:r>
              <a:rPr lang="en-US" sz="2000" dirty="0" smtClean="0">
                <a:solidFill>
                  <a:srgbClr val="0000FF"/>
                </a:solidFill>
                <a:sym typeface="Symbol" pitchFamily="18" charset="2"/>
              </a:rPr>
              <a:t>(</a:t>
            </a:r>
            <a:r>
              <a:rPr lang="en-US" sz="2000" dirty="0" smtClean="0">
                <a:solidFill>
                  <a:srgbClr val="0000FF"/>
                </a:solidFill>
                <a:latin typeface="Calibri"/>
                <a:sym typeface="Symbol" pitchFamily="18" charset="2"/>
              </a:rPr>
              <a:t>(R+D</a:t>
            </a:r>
            <a:r>
              <a:rPr lang="en-US" sz="2000" baseline="-25000" dirty="0" smtClean="0">
                <a:solidFill>
                  <a:srgbClr val="0000FF"/>
                </a:solidFill>
                <a:latin typeface="Calibri"/>
                <a:sym typeface="Symbol" pitchFamily="18" charset="2"/>
              </a:rPr>
              <a:t>2</a:t>
            </a:r>
            <a:r>
              <a:rPr lang="en-US" sz="2000" dirty="0" smtClean="0">
                <a:solidFill>
                  <a:srgbClr val="0000FF"/>
                </a:solidFill>
                <a:sym typeface="Symbol" pitchFamily="18" charset="2"/>
              </a:rPr>
              <a:t>)/</a:t>
            </a:r>
            <a:r>
              <a:rPr lang="el-GR" sz="2000" dirty="0" smtClean="0">
                <a:solidFill>
                  <a:srgbClr val="0000FF"/>
                </a:solidFill>
              </a:rPr>
              <a:t>ϒ</a:t>
            </a:r>
            <a:r>
              <a:rPr lang="en-US" sz="2000" dirty="0" smtClean="0">
                <a:solidFill>
                  <a:srgbClr val="0000FF"/>
                </a:solidFill>
                <a:sym typeface="Symbol" pitchFamily="18" charset="2"/>
              </a:rPr>
              <a:t>)</a:t>
            </a:r>
            <a:r>
              <a:rPr lang="en-US" sz="2000" baseline="30000" dirty="0" smtClean="0">
                <a:solidFill>
                  <a:srgbClr val="0000FF"/>
                </a:solidFill>
                <a:sym typeface="Symbol" pitchFamily="18" charset="2"/>
              </a:rPr>
              <a:t>2</a:t>
            </a:r>
            <a:r>
              <a:rPr lang="en-US" sz="2000" dirty="0" smtClean="0">
                <a:solidFill>
                  <a:srgbClr val="0000FF"/>
                </a:solidFill>
                <a:sym typeface="Symbol" pitchFamily="18" charset="2"/>
              </a:rPr>
              <a:t>  </a:t>
            </a:r>
            <a:r>
              <a:rPr lang="en-US" sz="2000" dirty="0" smtClean="0"/>
              <a:t>mistakes </a:t>
            </a:r>
            <a:r>
              <a:rPr lang="en-US" sz="2000" dirty="0"/>
              <a:t>on </a:t>
            </a:r>
            <a:r>
              <a:rPr lang="en-US" sz="2000" dirty="0" smtClean="0"/>
              <a:t>any sequence</a:t>
            </a:r>
          </a:p>
          <a:p>
            <a:pPr marL="0" indent="0">
              <a:buNone/>
            </a:pPr>
            <a:r>
              <a:rPr lang="en-US" sz="2000" dirty="0"/>
              <a:t> </a:t>
            </a:r>
            <a:r>
              <a:rPr lang="en-US" sz="2000" dirty="0" smtClean="0"/>
              <a:t>    of </a:t>
            </a:r>
            <a:r>
              <a:rPr lang="en-US" sz="2000" dirty="0"/>
              <a:t>examples </a:t>
            </a:r>
            <a:r>
              <a:rPr lang="en-US" sz="2000" dirty="0" smtClean="0"/>
              <a:t>satisfying ||</a:t>
            </a:r>
            <a:r>
              <a:rPr lang="en-US" sz="2000" dirty="0" smtClean="0">
                <a:latin typeface="Calibri"/>
              </a:rPr>
              <a:t>x</a:t>
            </a:r>
            <a:r>
              <a:rPr lang="en-US" sz="2000" baseline="-25000" dirty="0" smtClean="0">
                <a:latin typeface="Calibri"/>
              </a:rPr>
              <a:t>i</a:t>
            </a:r>
            <a:r>
              <a:rPr lang="en-US" sz="2000" dirty="0" smtClean="0"/>
              <a:t>||</a:t>
            </a:r>
            <a:r>
              <a:rPr lang="en-US" sz="2000" baseline="30000" dirty="0" smtClean="0"/>
              <a:t>2</a:t>
            </a:r>
            <a:r>
              <a:rPr lang="en-US" sz="2000" dirty="0" smtClean="0"/>
              <a:t>&lt;R</a:t>
            </a:r>
          </a:p>
          <a:p>
            <a:pPr>
              <a:spcBef>
                <a:spcPts val="0"/>
              </a:spcBef>
            </a:pPr>
            <a:endParaRPr lang="en-US" sz="2000" dirty="0" smtClean="0">
              <a:solidFill>
                <a:srgbClr val="0000FF"/>
              </a:solidFill>
            </a:endParaRPr>
          </a:p>
          <a:p>
            <a:pPr>
              <a:spcBef>
                <a:spcPts val="0"/>
              </a:spcBef>
            </a:pPr>
            <a:r>
              <a:rPr lang="en-US" sz="2000" dirty="0" smtClean="0">
                <a:solidFill>
                  <a:srgbClr val="0000FF"/>
                </a:solidFill>
              </a:rPr>
              <a:t>Perceptron </a:t>
            </a:r>
            <a:r>
              <a:rPr lang="en-US" sz="2000" dirty="0">
                <a:solidFill>
                  <a:srgbClr val="0000FF"/>
                </a:solidFill>
              </a:rPr>
              <a:t>is expected </a:t>
            </a:r>
            <a:r>
              <a:rPr lang="en-US" sz="2000" dirty="0" smtClean="0">
                <a:solidFill>
                  <a:srgbClr val="0000FF"/>
                </a:solidFill>
              </a:rPr>
              <a:t>to </a:t>
            </a:r>
          </a:p>
          <a:p>
            <a:pPr marL="0" indent="0">
              <a:spcBef>
                <a:spcPts val="0"/>
              </a:spcBef>
              <a:buNone/>
            </a:pPr>
            <a:r>
              <a:rPr lang="en-US" sz="2000" dirty="0">
                <a:solidFill>
                  <a:srgbClr val="0000FF"/>
                </a:solidFill>
              </a:rPr>
              <a:t> </a:t>
            </a:r>
            <a:r>
              <a:rPr lang="en-US" sz="2000" dirty="0" smtClean="0">
                <a:solidFill>
                  <a:srgbClr val="0000FF"/>
                </a:solidFill>
              </a:rPr>
              <a:t>     have some </a:t>
            </a:r>
            <a:r>
              <a:rPr lang="en-US" sz="2000" dirty="0">
                <a:solidFill>
                  <a:srgbClr val="0000FF"/>
                </a:solidFill>
              </a:rPr>
              <a:t>robustness to noise</a:t>
            </a:r>
            <a:r>
              <a:rPr lang="en-US" dirty="0">
                <a:solidFill>
                  <a:srgbClr val="0000FF"/>
                </a:solidFill>
              </a:rPr>
              <a:t>. </a:t>
            </a:r>
          </a:p>
          <a:p>
            <a:endParaRPr lang="en-US" dirty="0"/>
          </a:p>
        </p:txBody>
      </p:sp>
      <p:grpSp>
        <p:nvGrpSpPr>
          <p:cNvPr id="7" name="Group 6"/>
          <p:cNvGrpSpPr/>
          <p:nvPr/>
        </p:nvGrpSpPr>
        <p:grpSpPr>
          <a:xfrm>
            <a:off x="4907954" y="3532542"/>
            <a:ext cx="4312246" cy="2868258"/>
            <a:chOff x="4038600" y="3467100"/>
            <a:chExt cx="4876800" cy="3238500"/>
          </a:xfrm>
        </p:grpSpPr>
        <p:sp>
          <p:nvSpPr>
            <p:cNvPr id="8" name="Line 4"/>
            <p:cNvSpPr>
              <a:spLocks noChangeShapeType="1"/>
            </p:cNvSpPr>
            <p:nvPr/>
          </p:nvSpPr>
          <p:spPr bwMode="auto">
            <a:xfrm>
              <a:off x="5181600" y="3581400"/>
              <a:ext cx="0" cy="24003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p:cNvSpPr>
              <a:spLocks noChangeShapeType="1"/>
            </p:cNvSpPr>
            <p:nvPr/>
          </p:nvSpPr>
          <p:spPr bwMode="auto">
            <a:xfrm>
              <a:off x="5181600" y="59817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p:cNvSpPr>
              <a:spLocks noChangeShapeType="1"/>
            </p:cNvSpPr>
            <p:nvPr/>
          </p:nvSpPr>
          <p:spPr bwMode="auto">
            <a:xfrm>
              <a:off x="4038600" y="5334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7"/>
            <p:cNvSpPr>
              <a:spLocks noChangeShapeType="1"/>
            </p:cNvSpPr>
            <p:nvPr/>
          </p:nvSpPr>
          <p:spPr bwMode="auto">
            <a:xfrm flipV="1">
              <a:off x="5181600" y="52197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8"/>
            <p:cNvSpPr txBox="1">
              <a:spLocks noChangeArrowheads="1"/>
            </p:cNvSpPr>
            <p:nvPr/>
          </p:nvSpPr>
          <p:spPr bwMode="auto">
            <a:xfrm>
              <a:off x="54102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3" name="Text Box 9"/>
            <p:cNvSpPr txBox="1">
              <a:spLocks noChangeArrowheads="1"/>
            </p:cNvSpPr>
            <p:nvPr/>
          </p:nvSpPr>
          <p:spPr bwMode="auto">
            <a:xfrm>
              <a:off x="64008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4" name="Text Box 10"/>
            <p:cNvSpPr txBox="1">
              <a:spLocks noChangeArrowheads="1"/>
            </p:cNvSpPr>
            <p:nvPr/>
          </p:nvSpPr>
          <p:spPr bwMode="auto">
            <a:xfrm>
              <a:off x="5791200" y="43053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5" name="Text Box 11"/>
            <p:cNvSpPr txBox="1">
              <a:spLocks noChangeArrowheads="1"/>
            </p:cNvSpPr>
            <p:nvPr/>
          </p:nvSpPr>
          <p:spPr bwMode="auto">
            <a:xfrm>
              <a:off x="5943600" y="4533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6" name="Text Box 12"/>
            <p:cNvSpPr txBox="1">
              <a:spLocks noChangeArrowheads="1"/>
            </p:cNvSpPr>
            <p:nvPr/>
          </p:nvSpPr>
          <p:spPr bwMode="auto">
            <a:xfrm>
              <a:off x="6248400" y="4381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7" name="Text Box 13"/>
            <p:cNvSpPr txBox="1">
              <a:spLocks noChangeArrowheads="1"/>
            </p:cNvSpPr>
            <p:nvPr/>
          </p:nvSpPr>
          <p:spPr bwMode="auto">
            <a:xfrm>
              <a:off x="6705600" y="4914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8" name="Text Box 14"/>
            <p:cNvSpPr txBox="1">
              <a:spLocks noChangeArrowheads="1"/>
            </p:cNvSpPr>
            <p:nvPr/>
          </p:nvSpPr>
          <p:spPr bwMode="auto">
            <a:xfrm>
              <a:off x="67056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9" name="Text Box 15"/>
            <p:cNvSpPr txBox="1">
              <a:spLocks noChangeArrowheads="1"/>
            </p:cNvSpPr>
            <p:nvPr/>
          </p:nvSpPr>
          <p:spPr bwMode="auto">
            <a:xfrm>
              <a:off x="6705600" y="4533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0" name="Text Box 16"/>
            <p:cNvSpPr txBox="1">
              <a:spLocks noChangeArrowheads="1"/>
            </p:cNvSpPr>
            <p:nvPr/>
          </p:nvSpPr>
          <p:spPr bwMode="auto">
            <a:xfrm>
              <a:off x="7315200" y="44577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1" name="Text Box 17"/>
            <p:cNvSpPr txBox="1">
              <a:spLocks noChangeArrowheads="1"/>
            </p:cNvSpPr>
            <p:nvPr/>
          </p:nvSpPr>
          <p:spPr bwMode="auto">
            <a:xfrm>
              <a:off x="7543800" y="4762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2" name="Text Box 18"/>
            <p:cNvSpPr txBox="1">
              <a:spLocks noChangeArrowheads="1"/>
            </p:cNvSpPr>
            <p:nvPr/>
          </p:nvSpPr>
          <p:spPr bwMode="auto">
            <a:xfrm>
              <a:off x="8153400" y="46863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3" name="Text Box 19"/>
            <p:cNvSpPr txBox="1">
              <a:spLocks noChangeArrowheads="1"/>
            </p:cNvSpPr>
            <p:nvPr/>
          </p:nvSpPr>
          <p:spPr bwMode="auto">
            <a:xfrm>
              <a:off x="5622925" y="38163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4" name="Text Box 20"/>
            <p:cNvSpPr txBox="1">
              <a:spLocks noChangeArrowheads="1"/>
            </p:cNvSpPr>
            <p:nvPr/>
          </p:nvSpPr>
          <p:spPr bwMode="auto">
            <a:xfrm>
              <a:off x="6172200" y="4000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5" name="Text Box 21"/>
            <p:cNvSpPr txBox="1">
              <a:spLocks noChangeArrowheads="1"/>
            </p:cNvSpPr>
            <p:nvPr/>
          </p:nvSpPr>
          <p:spPr bwMode="auto">
            <a:xfrm>
              <a:off x="6934200" y="4610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6" name="Oval 22"/>
            <p:cNvSpPr>
              <a:spLocks noChangeArrowheads="1"/>
            </p:cNvSpPr>
            <p:nvPr/>
          </p:nvSpPr>
          <p:spPr bwMode="auto">
            <a:xfrm>
              <a:off x="6705600" y="3543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23"/>
            <p:cNvSpPr txBox="1">
              <a:spLocks noChangeArrowheads="1"/>
            </p:cNvSpPr>
            <p:nvPr/>
          </p:nvSpPr>
          <p:spPr bwMode="auto">
            <a:xfrm>
              <a:off x="5775325" y="39687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8" name="Oval 24"/>
            <p:cNvSpPr>
              <a:spLocks noChangeArrowheads="1"/>
            </p:cNvSpPr>
            <p:nvPr/>
          </p:nvSpPr>
          <p:spPr bwMode="auto">
            <a:xfrm>
              <a:off x="6324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25"/>
            <p:cNvSpPr>
              <a:spLocks noChangeArrowheads="1"/>
            </p:cNvSpPr>
            <p:nvPr/>
          </p:nvSpPr>
          <p:spPr bwMode="auto">
            <a:xfrm>
              <a:off x="6858000" y="3467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6"/>
            <p:cNvSpPr>
              <a:spLocks noChangeArrowheads="1"/>
            </p:cNvSpPr>
            <p:nvPr/>
          </p:nvSpPr>
          <p:spPr bwMode="auto">
            <a:xfrm>
              <a:off x="7010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27"/>
            <p:cNvSpPr>
              <a:spLocks noChangeArrowheads="1"/>
            </p:cNvSpPr>
            <p:nvPr/>
          </p:nvSpPr>
          <p:spPr bwMode="auto">
            <a:xfrm>
              <a:off x="7467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8"/>
            <p:cNvSpPr>
              <a:spLocks noChangeArrowheads="1"/>
            </p:cNvSpPr>
            <p:nvPr/>
          </p:nvSpPr>
          <p:spPr bwMode="auto">
            <a:xfrm>
              <a:off x="76200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9"/>
            <p:cNvSpPr>
              <a:spLocks noChangeArrowheads="1"/>
            </p:cNvSpPr>
            <p:nvPr/>
          </p:nvSpPr>
          <p:spPr bwMode="auto">
            <a:xfrm>
              <a:off x="7467600" y="40767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0"/>
            <p:cNvSpPr>
              <a:spLocks noChangeArrowheads="1"/>
            </p:cNvSpPr>
            <p:nvPr/>
          </p:nvSpPr>
          <p:spPr bwMode="auto">
            <a:xfrm>
              <a:off x="69342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1"/>
            <p:cNvSpPr>
              <a:spLocks noChangeArrowheads="1"/>
            </p:cNvSpPr>
            <p:nvPr/>
          </p:nvSpPr>
          <p:spPr bwMode="auto">
            <a:xfrm>
              <a:off x="7467600" y="4953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2"/>
            <p:cNvSpPr>
              <a:spLocks noChangeArrowheads="1"/>
            </p:cNvSpPr>
            <p:nvPr/>
          </p:nvSpPr>
          <p:spPr bwMode="auto">
            <a:xfrm>
              <a:off x="7772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3"/>
            <p:cNvSpPr>
              <a:spLocks noChangeArrowheads="1"/>
            </p:cNvSpPr>
            <p:nvPr/>
          </p:nvSpPr>
          <p:spPr bwMode="auto">
            <a:xfrm>
              <a:off x="7239000" y="4305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4"/>
            <p:cNvSpPr>
              <a:spLocks noChangeArrowheads="1"/>
            </p:cNvSpPr>
            <p:nvPr/>
          </p:nvSpPr>
          <p:spPr bwMode="auto">
            <a:xfrm>
              <a:off x="7696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5"/>
            <p:cNvSpPr>
              <a:spLocks noChangeShapeType="1"/>
            </p:cNvSpPr>
            <p:nvPr/>
          </p:nvSpPr>
          <p:spPr bwMode="auto">
            <a:xfrm>
              <a:off x="5867400" y="3552825"/>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7"/>
            <p:cNvSpPr>
              <a:spLocks noChangeShapeType="1"/>
            </p:cNvSpPr>
            <p:nvPr/>
          </p:nvSpPr>
          <p:spPr bwMode="auto">
            <a:xfrm>
              <a:off x="5791200" y="36957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8"/>
            <p:cNvSpPr>
              <a:spLocks noChangeShapeType="1"/>
            </p:cNvSpPr>
            <p:nvPr/>
          </p:nvSpPr>
          <p:spPr bwMode="auto">
            <a:xfrm>
              <a:off x="5715000" y="3848100"/>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 name="Slide Number Placeholder 3"/>
          <p:cNvSpPr>
            <a:spLocks noGrp="1"/>
          </p:cNvSpPr>
          <p:nvPr>
            <p:ph type="sldNum" sz="quarter" idx="4"/>
          </p:nvPr>
        </p:nvSpPr>
        <p:spPr/>
        <p:txBody>
          <a:bodyPr/>
          <a:lstStyle/>
          <a:p>
            <a:fld id="{0C921938-476A-4922-BE24-3B8F6A2854D9}" type="slidenum">
              <a:rPr lang="en-US" smtClean="0"/>
              <a:pPr/>
              <a:t>46</a:t>
            </a:fld>
            <a:endParaRPr lang="en-US" dirty="0"/>
          </a:p>
        </p:txBody>
      </p:sp>
    </p:spTree>
    <p:extLst>
      <p:ext uri="{BB962C8B-B14F-4D97-AF65-F5344CB8AC3E}">
        <p14:creationId xmlns:p14="http://schemas.microsoft.com/office/powerpoint/2010/main" val="13780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Perceptron for Boolean Functions</a:t>
            </a:r>
            <a:endParaRPr lang="en-US" sz="4000" dirty="0"/>
          </a:p>
        </p:txBody>
      </p:sp>
      <p:sp>
        <p:nvSpPr>
          <p:cNvPr id="3" name="Content Placeholder 2"/>
          <p:cNvSpPr>
            <a:spLocks noGrp="1"/>
          </p:cNvSpPr>
          <p:nvPr>
            <p:ph idx="1"/>
          </p:nvPr>
        </p:nvSpPr>
        <p:spPr/>
        <p:txBody>
          <a:bodyPr/>
          <a:lstStyle/>
          <a:p>
            <a:r>
              <a:rPr lang="en-US" dirty="0" smtClean="0"/>
              <a:t>How </a:t>
            </a:r>
            <a:r>
              <a:rPr lang="en-US" dirty="0"/>
              <a:t>many mistakes will the Perceptron algorithms make </a:t>
            </a:r>
            <a:r>
              <a:rPr lang="en-US" dirty="0" smtClean="0"/>
              <a:t>when </a:t>
            </a:r>
            <a:r>
              <a:rPr lang="en-US" dirty="0"/>
              <a:t>learning a </a:t>
            </a:r>
            <a:r>
              <a:rPr lang="en-US" dirty="0" smtClean="0">
                <a:solidFill>
                  <a:srgbClr val="0000FF"/>
                </a:solidFill>
              </a:rPr>
              <a:t>k</a:t>
            </a:r>
            <a:r>
              <a:rPr lang="en-US" dirty="0" smtClean="0"/>
              <a:t>-disjunction?</a:t>
            </a:r>
          </a:p>
          <a:p>
            <a:r>
              <a:rPr lang="en-US" dirty="0" smtClean="0"/>
              <a:t>Try </a:t>
            </a:r>
            <a:r>
              <a:rPr lang="en-US" dirty="0"/>
              <a:t>to figure out the bound </a:t>
            </a:r>
            <a:endParaRPr lang="en-US" dirty="0" smtClean="0"/>
          </a:p>
          <a:p>
            <a:r>
              <a:rPr lang="en-US" dirty="0" smtClean="0"/>
              <a:t>Find </a:t>
            </a:r>
            <a:r>
              <a:rPr lang="en-US" dirty="0"/>
              <a:t>a sequence of examples that will cause Perceptron to </a:t>
            </a:r>
            <a:r>
              <a:rPr lang="en-US" dirty="0" smtClean="0"/>
              <a:t>make </a:t>
            </a:r>
            <a:r>
              <a:rPr lang="en-US" dirty="0">
                <a:solidFill>
                  <a:srgbClr val="0000FF"/>
                </a:solidFill>
              </a:rPr>
              <a:t>O(n)</a:t>
            </a:r>
            <a:r>
              <a:rPr lang="en-US" dirty="0"/>
              <a:t> mistakes on </a:t>
            </a:r>
            <a:r>
              <a:rPr lang="en-US" dirty="0">
                <a:solidFill>
                  <a:srgbClr val="0000FF"/>
                </a:solidFill>
              </a:rPr>
              <a:t>k</a:t>
            </a:r>
            <a:r>
              <a:rPr lang="en-US" dirty="0"/>
              <a:t>-disjunction on n attributes. </a:t>
            </a:r>
            <a:endParaRPr lang="en-US" dirty="0" smtClean="0"/>
          </a:p>
          <a:p>
            <a:r>
              <a:rPr lang="en-US" dirty="0" smtClean="0"/>
              <a:t>(Where is </a:t>
            </a:r>
            <a:r>
              <a:rPr lang="en-US" dirty="0" smtClean="0">
                <a:solidFill>
                  <a:srgbClr val="0000FF"/>
                </a:solidFill>
              </a:rPr>
              <a:t>n</a:t>
            </a:r>
            <a:r>
              <a:rPr lang="en-US" dirty="0" smtClean="0"/>
              <a:t> coming from?)</a:t>
            </a:r>
          </a:p>
          <a:p>
            <a:r>
              <a:rPr lang="en-US" dirty="0" smtClean="0"/>
              <a:t>Recall that halving suggested the possibility of a better bound – </a:t>
            </a:r>
            <a:r>
              <a:rPr lang="en-US" dirty="0" err="1" smtClean="0"/>
              <a:t>klog</a:t>
            </a:r>
            <a:r>
              <a:rPr lang="en-US" dirty="0" smtClean="0"/>
              <a:t>(n). </a:t>
            </a:r>
          </a:p>
          <a:p>
            <a:endParaRPr lang="en-US" dirty="0" smtClean="0"/>
          </a:p>
          <a:p>
            <a:r>
              <a:rPr lang="en-US" dirty="0" smtClean="0"/>
              <a:t>This can be achieved by Winnow</a:t>
            </a:r>
          </a:p>
          <a:p>
            <a:pPr lvl="1"/>
            <a:r>
              <a:rPr lang="en-US" dirty="0" smtClean="0"/>
              <a:t>A multiplicative update algorithm</a:t>
            </a:r>
            <a:r>
              <a:rPr lang="en-US" dirty="0"/>
              <a:t> </a:t>
            </a:r>
            <a:r>
              <a:rPr lang="en-US" dirty="0" smtClean="0"/>
              <a:t>[Littlestone’88]</a:t>
            </a:r>
          </a:p>
          <a:p>
            <a:pPr lvl="1"/>
            <a:r>
              <a:rPr lang="en-US" dirty="0" smtClean="0"/>
              <a:t>See HW2</a:t>
            </a:r>
          </a:p>
          <a:p>
            <a:pPr lvl="1"/>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47</a:t>
            </a:fld>
            <a:endParaRPr lang="en-US" dirty="0"/>
          </a:p>
        </p:txBody>
      </p:sp>
    </p:spTree>
    <p:extLst>
      <p:ext uri="{BB962C8B-B14F-4D97-AF65-F5344CB8AC3E}">
        <p14:creationId xmlns:p14="http://schemas.microsoft.com/office/powerpoint/2010/main" val="17587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dirty="0"/>
              <a:t>Practical Issues and Extensions</a:t>
            </a:r>
          </a:p>
        </p:txBody>
      </p:sp>
      <mc:AlternateContent xmlns:mc="http://schemas.openxmlformats.org/markup-compatibility/2006" xmlns:a14="http://schemas.microsoft.com/office/drawing/2010/main">
        <mc:Choice Requires="a14">
          <p:sp>
            <p:nvSpPr>
              <p:cNvPr id="1048579" name="Rectangle 3"/>
              <p:cNvSpPr>
                <a:spLocks noGrp="1" noChangeArrowheads="1"/>
              </p:cNvSpPr>
              <p:nvPr>
                <p:ph idx="1"/>
              </p:nvPr>
            </p:nvSpPr>
            <p:spPr>
              <a:xfrm>
                <a:off x="685800" y="1219200"/>
                <a:ext cx="8153400" cy="4983163"/>
              </a:xfrm>
            </p:spPr>
            <p:txBody>
              <a:bodyPr/>
              <a:lstStyle/>
              <a:p>
                <a:r>
                  <a:rPr lang="en-US" sz="2000" dirty="0" smtClean="0">
                    <a:latin typeface="+mj-lt"/>
                    <a:sym typeface="Symbol" pitchFamily="18" charset="2"/>
                  </a:rPr>
                  <a:t>There are many extensions that can be made to these basic algorithms.</a:t>
                </a:r>
              </a:p>
              <a:p>
                <a:r>
                  <a:rPr lang="en-US" sz="2000" dirty="0" smtClean="0">
                    <a:latin typeface="+mj-lt"/>
                    <a:sym typeface="Symbol" pitchFamily="18" charset="2"/>
                  </a:rPr>
                  <a:t>Some </a:t>
                </a:r>
                <a:r>
                  <a:rPr lang="en-US" sz="2000" dirty="0">
                    <a:latin typeface="+mj-lt"/>
                    <a:sym typeface="Symbol" pitchFamily="18" charset="2"/>
                  </a:rPr>
                  <a:t>are necessary for them to perform </a:t>
                </a:r>
                <a:r>
                  <a:rPr lang="en-US" sz="2000" dirty="0" smtClean="0">
                    <a:latin typeface="+mj-lt"/>
                    <a:sym typeface="Symbol" pitchFamily="18" charset="2"/>
                  </a:rPr>
                  <a:t>well</a:t>
                </a:r>
              </a:p>
              <a:p>
                <a:pPr lvl="1"/>
                <a:r>
                  <a:rPr lang="en-US" sz="1800" dirty="0" smtClean="0">
                    <a:latin typeface="+mj-lt"/>
                    <a:sym typeface="Symbol" pitchFamily="18" charset="2"/>
                  </a:rPr>
                  <a:t>Regularization (next; will be motivated in the next section, COLT)</a:t>
                </a:r>
                <a:endParaRPr lang="en-US" sz="1800" dirty="0">
                  <a:latin typeface="+mj-lt"/>
                  <a:sym typeface="Symbol" pitchFamily="18" charset="2"/>
                </a:endParaRPr>
              </a:p>
              <a:p>
                <a:r>
                  <a:rPr lang="en-US" sz="2000" dirty="0">
                    <a:latin typeface="+mj-lt"/>
                    <a:sym typeface="Symbol" pitchFamily="18" charset="2"/>
                  </a:rPr>
                  <a:t>Some are for ease of use and tuning</a:t>
                </a:r>
              </a:p>
              <a:p>
                <a:pPr lvl="1"/>
                <a:r>
                  <a:rPr lang="en-US" sz="1800" dirty="0">
                    <a:solidFill>
                      <a:schemeClr val="tx1">
                        <a:lumMod val="75000"/>
                        <a:lumOff val="25000"/>
                      </a:schemeClr>
                    </a:solidFill>
                    <a:latin typeface="+mj-lt"/>
                    <a:sym typeface="Symbol" pitchFamily="18" charset="2"/>
                  </a:rPr>
                  <a:t>Converting the output of a Perceptron/Winnow to a conditional </a:t>
                </a:r>
                <a:r>
                  <a:rPr lang="en-US" sz="1800" dirty="0" smtClean="0">
                    <a:solidFill>
                      <a:schemeClr val="tx1">
                        <a:lumMod val="75000"/>
                        <a:lumOff val="25000"/>
                      </a:schemeClr>
                    </a:solidFill>
                    <a:latin typeface="+mj-lt"/>
                    <a:sym typeface="Symbol" pitchFamily="18" charset="2"/>
                  </a:rPr>
                  <a:t>probability</a:t>
                </a:r>
              </a:p>
              <a:p>
                <a:pPr marL="457200" lvl="1" indent="0" algn="ctr">
                  <a:buNone/>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sym typeface="Symbol" pitchFamily="18" charset="2"/>
                        </a:rPr>
                        <m:t>𝑃</m:t>
                      </m:r>
                      <m:d>
                        <m:dPr>
                          <m:ctrlPr>
                            <a:rPr lang="en-US" sz="1800" b="0" i="1" smtClean="0">
                              <a:solidFill>
                                <a:srgbClr val="FF0000"/>
                              </a:solidFill>
                              <a:latin typeface="Cambria Math" panose="02040503050406030204" pitchFamily="18" charset="0"/>
                              <a:sym typeface="Symbol" pitchFamily="18" charset="2"/>
                            </a:rPr>
                          </m:ctrlPr>
                        </m:dPr>
                        <m:e>
                          <m:r>
                            <a:rPr lang="en-US" sz="1800" b="0" i="1" smtClean="0">
                              <a:solidFill>
                                <a:srgbClr val="FF0000"/>
                              </a:solidFill>
                              <a:latin typeface="Cambria Math" panose="02040503050406030204" pitchFamily="18" charset="0"/>
                              <a:sym typeface="Symbol" pitchFamily="18" charset="2"/>
                            </a:rPr>
                            <m:t>𝑦</m:t>
                          </m:r>
                          <m:r>
                            <a:rPr lang="en-US" sz="1800" b="0" i="1" smtClean="0">
                              <a:solidFill>
                                <a:srgbClr val="FF0000"/>
                              </a:solidFill>
                              <a:latin typeface="Cambria Math" panose="02040503050406030204" pitchFamily="18" charset="0"/>
                              <a:sym typeface="Symbol" pitchFamily="18" charset="2"/>
                            </a:rPr>
                            <m:t>=+1</m:t>
                          </m:r>
                        </m:e>
                        <m:e>
                          <m:r>
                            <a:rPr lang="en-US" sz="1800" b="0" i="1" smtClean="0">
                              <a:solidFill>
                                <a:srgbClr val="FF0000"/>
                              </a:solidFill>
                              <a:latin typeface="Cambria Math" panose="02040503050406030204" pitchFamily="18" charset="0"/>
                              <a:sym typeface="Symbol" pitchFamily="18" charset="2"/>
                            </a:rPr>
                            <m:t>𝑥</m:t>
                          </m:r>
                        </m:e>
                      </m:d>
                      <m:r>
                        <a:rPr lang="en-US" sz="1800" b="0" i="1" smtClean="0">
                          <a:solidFill>
                            <a:srgbClr val="FF0000"/>
                          </a:solidFill>
                          <a:latin typeface="Cambria Math" panose="02040503050406030204" pitchFamily="18" charset="0"/>
                          <a:sym typeface="Symbol" pitchFamily="18" charset="2"/>
                        </a:rPr>
                        <m:t>= </m:t>
                      </m:r>
                      <m:f>
                        <m:fPr>
                          <m:ctrlPr>
                            <a:rPr lang="en-US" sz="1800" b="0" i="1" smtClean="0">
                              <a:solidFill>
                                <a:srgbClr val="FF0000"/>
                              </a:solidFill>
                              <a:latin typeface="Cambria Math" panose="02040503050406030204" pitchFamily="18" charset="0"/>
                              <a:sym typeface="Symbol" pitchFamily="18" charset="2"/>
                            </a:rPr>
                          </m:ctrlPr>
                        </m:fPr>
                        <m:num>
                          <m:r>
                            <a:rPr lang="en-US" sz="1800" b="0" i="1" smtClean="0">
                              <a:solidFill>
                                <a:srgbClr val="FF0000"/>
                              </a:solidFill>
                              <a:latin typeface="Cambria Math" panose="02040503050406030204" pitchFamily="18" charset="0"/>
                              <a:sym typeface="Symbol" pitchFamily="18" charset="2"/>
                            </a:rPr>
                            <m:t>1</m:t>
                          </m:r>
                        </m:num>
                        <m:den>
                          <m:r>
                            <a:rPr lang="en-US" sz="1800" b="0" i="1" smtClean="0">
                              <a:solidFill>
                                <a:srgbClr val="FF0000"/>
                              </a:solidFill>
                              <a:latin typeface="Cambria Math" panose="02040503050406030204" pitchFamily="18" charset="0"/>
                              <a:sym typeface="Symbol" pitchFamily="18" charset="2"/>
                            </a:rPr>
                            <m:t>1+</m:t>
                          </m:r>
                          <m:sSup>
                            <m:sSupPr>
                              <m:ctrlPr>
                                <a:rPr lang="en-US" sz="1800" b="0" i="1" smtClean="0">
                                  <a:solidFill>
                                    <a:srgbClr val="FF0000"/>
                                  </a:solidFill>
                                  <a:latin typeface="Cambria Math" panose="02040503050406030204" pitchFamily="18" charset="0"/>
                                  <a:sym typeface="Symbol" pitchFamily="18" charset="2"/>
                                </a:rPr>
                              </m:ctrlPr>
                            </m:sSupPr>
                            <m:e>
                              <m:r>
                                <a:rPr lang="en-US" sz="1800" b="0" i="1" smtClean="0">
                                  <a:solidFill>
                                    <a:srgbClr val="FF0000"/>
                                  </a:solidFill>
                                  <a:latin typeface="Cambria Math" panose="02040503050406030204" pitchFamily="18" charset="0"/>
                                  <a:sym typeface="Symbol" pitchFamily="18" charset="2"/>
                                </a:rPr>
                                <m:t>𝑒</m:t>
                              </m:r>
                            </m:e>
                            <m:sup>
                              <m:r>
                                <a:rPr lang="en-US" sz="1800" b="0" i="1" smtClean="0">
                                  <a:solidFill>
                                    <a:srgbClr val="FF0000"/>
                                  </a:solidFill>
                                  <a:latin typeface="Cambria Math" panose="02040503050406030204" pitchFamily="18" charset="0"/>
                                  <a:sym typeface="Symbol" pitchFamily="18" charset="2"/>
                                </a:rPr>
                                <m:t>−</m:t>
                              </m:r>
                              <m:r>
                                <a:rPr lang="en-US" sz="1800" b="0" i="1" smtClean="0">
                                  <a:solidFill>
                                    <a:srgbClr val="FF0000"/>
                                  </a:solidFill>
                                  <a:latin typeface="Cambria Math" panose="02040503050406030204" pitchFamily="18" charset="0"/>
                                  <a:sym typeface="Symbol" pitchFamily="18" charset="2"/>
                                </a:rPr>
                                <m:t>𝐴</m:t>
                              </m:r>
                              <m:sSup>
                                <m:sSupPr>
                                  <m:ctrlPr>
                                    <a:rPr lang="en-US" sz="1800" b="0" i="1" smtClean="0">
                                      <a:solidFill>
                                        <a:srgbClr val="FF0000"/>
                                      </a:solidFill>
                                      <a:latin typeface="Cambria Math" panose="02040503050406030204" pitchFamily="18" charset="0"/>
                                      <a:sym typeface="Symbol" pitchFamily="18" charset="2"/>
                                    </a:rPr>
                                  </m:ctrlPr>
                                </m:sSupPr>
                                <m:e>
                                  <m:r>
                                    <a:rPr lang="en-US" sz="1800" b="0" i="1" smtClean="0">
                                      <a:solidFill>
                                        <a:srgbClr val="FF0000"/>
                                      </a:solidFill>
                                      <a:latin typeface="Cambria Math" panose="02040503050406030204" pitchFamily="18" charset="0"/>
                                      <a:sym typeface="Symbol" pitchFamily="18" charset="2"/>
                                    </a:rPr>
                                    <m:t>𝑤</m:t>
                                  </m:r>
                                </m:e>
                                <m:sup>
                                  <m:r>
                                    <a:rPr lang="en-US" sz="1800" b="0" i="1" smtClean="0">
                                      <a:solidFill>
                                        <a:srgbClr val="FF0000"/>
                                      </a:solidFill>
                                      <a:latin typeface="Cambria Math" panose="02040503050406030204" pitchFamily="18" charset="0"/>
                                      <a:sym typeface="Symbol" pitchFamily="18" charset="2"/>
                                    </a:rPr>
                                    <m:t>𝑇</m:t>
                                  </m:r>
                                </m:sup>
                              </m:sSup>
                              <m:r>
                                <a:rPr lang="en-US" sz="1800" b="0" i="1" smtClean="0">
                                  <a:solidFill>
                                    <a:srgbClr val="FF0000"/>
                                  </a:solidFill>
                                  <a:latin typeface="Cambria Math" panose="02040503050406030204" pitchFamily="18" charset="0"/>
                                  <a:sym typeface="Symbol" pitchFamily="18" charset="2"/>
                                </a:rPr>
                                <m:t>𝑥</m:t>
                              </m:r>
                            </m:sup>
                          </m:sSup>
                        </m:den>
                      </m:f>
                    </m:oMath>
                  </m:oMathPara>
                </a14:m>
                <a:endParaRPr lang="en-US" sz="1800" b="0" dirty="0" smtClean="0">
                  <a:solidFill>
                    <a:srgbClr val="FF0000"/>
                  </a:solidFill>
                  <a:latin typeface="+mj-lt"/>
                  <a:sym typeface="Symbol" pitchFamily="18" charset="2"/>
                </a:endParaRPr>
              </a:p>
              <a:p>
                <a:pPr lvl="1"/>
                <a:r>
                  <a:rPr lang="en-US" sz="1800" dirty="0" smtClean="0">
                    <a:solidFill>
                      <a:schemeClr val="tx1">
                        <a:lumMod val="75000"/>
                        <a:lumOff val="25000"/>
                      </a:schemeClr>
                    </a:solidFill>
                    <a:latin typeface="+mj-lt"/>
                    <a:sym typeface="Symbol" pitchFamily="18" charset="2"/>
                  </a:rPr>
                  <a:t>The parameter A can be tuned on a development set  </a:t>
                </a:r>
              </a:p>
              <a:p>
                <a:r>
                  <a:rPr lang="en-US" sz="2000" dirty="0" smtClean="0">
                    <a:latin typeface="+mj-lt"/>
                    <a:sym typeface="Symbol" pitchFamily="18" charset="2"/>
                  </a:rPr>
                  <a:t>Multiclass </a:t>
                </a:r>
                <a:r>
                  <a:rPr lang="en-US" sz="2000" dirty="0">
                    <a:latin typeface="+mj-lt"/>
                    <a:sym typeface="Symbol" pitchFamily="18" charset="2"/>
                  </a:rPr>
                  <a:t>classification (later)</a:t>
                </a:r>
              </a:p>
              <a:p>
                <a:r>
                  <a:rPr lang="en-US" sz="2000" dirty="0" smtClean="0">
                    <a:latin typeface="+mj-lt"/>
                    <a:sym typeface="Symbol" pitchFamily="18" charset="2"/>
                  </a:rPr>
                  <a:t>Key efficiency issue: </a:t>
                </a:r>
                <a:r>
                  <a:rPr lang="en-US" sz="2000" dirty="0">
                    <a:latin typeface="+mj-lt"/>
                    <a:sym typeface="Symbol" pitchFamily="18" charset="2"/>
                  </a:rPr>
                  <a:t>Infinite attribute </a:t>
                </a:r>
                <a:r>
                  <a:rPr lang="en-US" sz="2000" dirty="0" smtClean="0">
                    <a:latin typeface="+mj-lt"/>
                    <a:sym typeface="Symbol" pitchFamily="18" charset="2"/>
                  </a:rPr>
                  <a:t>domain</a:t>
                </a:r>
              </a:p>
              <a:p>
                <a:pPr lvl="1"/>
                <a:r>
                  <a:rPr lang="en-US" sz="1600" dirty="0" smtClean="0">
                    <a:latin typeface="+mj-lt"/>
                    <a:sym typeface="Symbol" pitchFamily="18" charset="2"/>
                  </a:rPr>
                  <a:t>Sparse representation on the input</a:t>
                </a:r>
              </a:p>
            </p:txBody>
          </p:sp>
        </mc:Choice>
        <mc:Fallback xmlns="">
          <p:sp>
            <p:nvSpPr>
              <p:cNvPr id="1048579" name="Rectangle 3"/>
              <p:cNvSpPr>
                <a:spLocks noGrp="1" noRot="1" noChangeAspect="1" noMove="1" noResize="1" noEditPoints="1" noAdjustHandles="1" noChangeArrowheads="1" noChangeShapeType="1" noTextEdit="1"/>
              </p:cNvSpPr>
              <p:nvPr>
                <p:ph idx="1"/>
              </p:nvPr>
            </p:nvSpPr>
            <p:spPr>
              <a:xfrm>
                <a:off x="685800" y="1219200"/>
                <a:ext cx="8153400" cy="4983163"/>
              </a:xfrm>
              <a:blipFill>
                <a:blip r:embed="rId3"/>
                <a:stretch>
                  <a:fillRect l="-673" t="-612"/>
                </a:stretch>
              </a:blipFill>
            </p:spPr>
            <p:txBody>
              <a:bodyPr/>
              <a:lstStyle/>
              <a:p>
                <a:r>
                  <a:rPr lang="en-US">
                    <a:noFill/>
                  </a:rPr>
                  <a:t> </a:t>
                </a:r>
              </a:p>
            </p:txBody>
          </p:sp>
        </mc:Fallback>
      </mc:AlternateContent>
      <p:sp>
        <p:nvSpPr>
          <p:cNvPr id="2" name="Slide Number Placeholder 1"/>
          <p:cNvSpPr>
            <a:spLocks noGrp="1"/>
          </p:cNvSpPr>
          <p:nvPr>
            <p:ph type="sldNum" sz="quarter" idx="4"/>
          </p:nvPr>
        </p:nvSpPr>
        <p:spPr/>
        <p:txBody>
          <a:bodyPr/>
          <a:lstStyle/>
          <a:p>
            <a:fld id="{0C921938-476A-4922-BE24-3B8F6A2854D9}" type="slidenum">
              <a:rPr lang="en-US" smtClean="0"/>
              <a:pPr/>
              <a:t>48</a:t>
            </a:fld>
            <a:endParaRPr lang="en-US" dirty="0"/>
          </a:p>
        </p:txBody>
      </p:sp>
    </p:spTree>
    <p:extLst>
      <p:ext uri="{BB962C8B-B14F-4D97-AF65-F5344CB8AC3E}">
        <p14:creationId xmlns:p14="http://schemas.microsoft.com/office/powerpoint/2010/main" val="2795023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68707" name="Object 2"/>
          <p:cNvGraphicFramePr>
            <a:graphicFrameLocks noChangeAspect="1"/>
          </p:cNvGraphicFramePr>
          <p:nvPr>
            <p:extLst>
              <p:ext uri="{D42A27DB-BD31-4B8C-83A1-F6EECF244321}">
                <p14:modId xmlns:p14="http://schemas.microsoft.com/office/powerpoint/2010/main" val="2030803635"/>
              </p:ext>
            </p:extLst>
          </p:nvPr>
        </p:nvGraphicFramePr>
        <p:xfrm>
          <a:off x="4393150" y="1752600"/>
          <a:ext cx="4674650" cy="3505200"/>
        </p:xfrm>
        <a:graphic>
          <a:graphicData uri="http://schemas.openxmlformats.org/presentationml/2006/ole">
            <mc:AlternateContent xmlns:mc="http://schemas.openxmlformats.org/markup-compatibility/2006">
              <mc:Choice xmlns:v="urn:schemas-microsoft-com:vml" Requires="v">
                <p:oleObj spid="_x0000_s6145" name="Chart" r:id="rId4" imgW="2819400" imgH="2946400" progId="Excel.Sheet.8">
                  <p:embed/>
                </p:oleObj>
              </mc:Choice>
              <mc:Fallback>
                <p:oleObj name="Chart" r:id="rId4" imgW="2819400" imgH="2946400" progId="Excel.Sheet.8">
                  <p:embed/>
                  <p:pic>
                    <p:nvPicPr>
                      <p:cNvPr id="96870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150" y="1752600"/>
                        <a:ext cx="4674650" cy="3505200"/>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968708" name="Rectangle 4"/>
              <p:cNvSpPr>
                <a:spLocks noGrp="1" noChangeArrowheads="1"/>
              </p:cNvSpPr>
              <p:nvPr>
                <p:ph idx="1"/>
              </p:nvPr>
            </p:nvSpPr>
            <p:spPr>
              <a:xfrm>
                <a:off x="0" y="1341437"/>
                <a:ext cx="8305800" cy="4525963"/>
              </a:xfrm>
            </p:spPr>
            <p:txBody>
              <a:bodyPr/>
              <a:lstStyle/>
              <a:p>
                <a:pPr eaLnBrk="1" hangingPunct="1">
                  <a:buFont typeface="Wingdings" pitchFamily="-107" charset="2"/>
                  <a:buNone/>
                </a:pPr>
                <a:r>
                  <a:rPr lang="en-US" sz="1800" b="1" dirty="0" smtClean="0"/>
                  <a:t>How to tune A so that you get a conditional probability?</a:t>
                </a:r>
              </a:p>
              <a:p>
                <a:pPr eaLnBrk="1" hangingPunct="1">
                  <a:buFont typeface="Wingdings" pitchFamily="-107" charset="2"/>
                  <a:buNone/>
                </a:pPr>
                <a:r>
                  <a:rPr lang="en-US" sz="1800" b="1" dirty="0" smtClean="0"/>
                  <a:t>Plotting: </a:t>
                </a:r>
                <a:r>
                  <a:rPr lang="en-US" sz="1800" dirty="0" smtClean="0"/>
                  <a:t>For </a:t>
                </a:r>
                <a:r>
                  <a:rPr lang="en-US" sz="1800" dirty="0"/>
                  <a:t>example </a:t>
                </a:r>
                <a:r>
                  <a:rPr lang="en-US" sz="1800" dirty="0" smtClean="0"/>
                  <a:t>z and f(z) =  </a:t>
                </a:r>
                <a14:m>
                  <m:oMath xmlns:m="http://schemas.openxmlformats.org/officeDocument/2006/math">
                    <m:f>
                      <m:fPr>
                        <m:ctrlPr>
                          <a:rPr lang="en-US" sz="1800" i="1" smtClean="0">
                            <a:solidFill>
                              <a:schemeClr val="tx1"/>
                            </a:solidFill>
                            <a:latin typeface="Cambria Math" panose="02040503050406030204" pitchFamily="18" charset="0"/>
                            <a:sym typeface="Symbol" pitchFamily="18" charset="2"/>
                          </a:rPr>
                        </m:ctrlPr>
                      </m:fPr>
                      <m:num>
                        <m:r>
                          <a:rPr lang="en-US" sz="1800" i="1">
                            <a:solidFill>
                              <a:schemeClr val="tx1"/>
                            </a:solidFill>
                            <a:latin typeface="Cambria Math" panose="02040503050406030204" pitchFamily="18" charset="0"/>
                            <a:sym typeface="Symbol" pitchFamily="18" charset="2"/>
                          </a:rPr>
                          <m:t>1</m:t>
                        </m:r>
                      </m:num>
                      <m:den>
                        <m:r>
                          <a:rPr lang="en-US" sz="1800" i="1">
                            <a:solidFill>
                              <a:schemeClr val="tx1"/>
                            </a:solidFill>
                            <a:latin typeface="Cambria Math" panose="02040503050406030204" pitchFamily="18" charset="0"/>
                            <a:sym typeface="Symbol" pitchFamily="18" charset="2"/>
                          </a:rPr>
                          <m:t>1+</m:t>
                        </m:r>
                        <m:sSup>
                          <m:sSupPr>
                            <m:ctrlPr>
                              <a:rPr lang="en-US" sz="1800" i="1">
                                <a:solidFill>
                                  <a:schemeClr val="tx1"/>
                                </a:solidFill>
                                <a:latin typeface="Cambria Math" panose="02040503050406030204" pitchFamily="18" charset="0"/>
                                <a:sym typeface="Symbol" pitchFamily="18" charset="2"/>
                              </a:rPr>
                            </m:ctrlPr>
                          </m:sSupPr>
                          <m:e>
                            <m:r>
                              <a:rPr lang="en-US" sz="1800" i="1">
                                <a:solidFill>
                                  <a:schemeClr val="tx1"/>
                                </a:solidFill>
                                <a:latin typeface="Cambria Math" panose="02040503050406030204" pitchFamily="18" charset="0"/>
                                <a:sym typeface="Symbol" pitchFamily="18" charset="2"/>
                              </a:rPr>
                              <m:t>𝑒</m:t>
                            </m:r>
                          </m:e>
                          <m:sup>
                            <m:r>
                              <a:rPr lang="en-US" sz="1800" i="1">
                                <a:solidFill>
                                  <a:schemeClr val="tx1"/>
                                </a:solidFill>
                                <a:latin typeface="Cambria Math" panose="02040503050406030204" pitchFamily="18" charset="0"/>
                                <a:sym typeface="Symbol" pitchFamily="18" charset="2"/>
                              </a:rPr>
                              <m:t>−</m:t>
                            </m:r>
                            <m:r>
                              <a:rPr lang="en-US" sz="1800" i="1">
                                <a:solidFill>
                                  <a:schemeClr val="tx1"/>
                                </a:solidFill>
                                <a:latin typeface="Cambria Math" panose="02040503050406030204" pitchFamily="18" charset="0"/>
                                <a:sym typeface="Symbol" pitchFamily="18" charset="2"/>
                              </a:rPr>
                              <m:t>𝐴</m:t>
                            </m:r>
                            <m:sSup>
                              <m:sSupPr>
                                <m:ctrlPr>
                                  <a:rPr lang="en-US" sz="1800" i="1">
                                    <a:solidFill>
                                      <a:schemeClr val="tx1"/>
                                    </a:solidFill>
                                    <a:latin typeface="Cambria Math" panose="02040503050406030204" pitchFamily="18" charset="0"/>
                                    <a:sym typeface="Symbol" pitchFamily="18" charset="2"/>
                                  </a:rPr>
                                </m:ctrlPr>
                              </m:sSupPr>
                              <m:e>
                                <m:r>
                                  <a:rPr lang="en-US" sz="1800" i="1">
                                    <a:solidFill>
                                      <a:schemeClr val="tx1"/>
                                    </a:solidFill>
                                    <a:latin typeface="Cambria Math" panose="02040503050406030204" pitchFamily="18" charset="0"/>
                                    <a:sym typeface="Symbol" pitchFamily="18" charset="2"/>
                                  </a:rPr>
                                  <m:t>𝑤</m:t>
                                </m:r>
                              </m:e>
                              <m:sup>
                                <m:r>
                                  <a:rPr lang="en-US" sz="1800" i="1">
                                    <a:solidFill>
                                      <a:schemeClr val="tx1"/>
                                    </a:solidFill>
                                    <a:latin typeface="Cambria Math" panose="02040503050406030204" pitchFamily="18" charset="0"/>
                                    <a:sym typeface="Symbol" pitchFamily="18" charset="2"/>
                                  </a:rPr>
                                  <m:t>𝑇</m:t>
                                </m:r>
                              </m:sup>
                            </m:sSup>
                            <m:r>
                              <a:rPr lang="en-US" sz="1800" b="0" i="1" smtClean="0">
                                <a:solidFill>
                                  <a:schemeClr val="tx1"/>
                                </a:solidFill>
                                <a:latin typeface="Cambria Math" panose="02040503050406030204" pitchFamily="18" charset="0"/>
                                <a:sym typeface="Symbol" pitchFamily="18" charset="2"/>
                              </a:rPr>
                              <m:t>𝑧</m:t>
                            </m:r>
                          </m:sup>
                        </m:sSup>
                      </m:den>
                    </m:f>
                  </m:oMath>
                </a14:m>
                <a:endParaRPr lang="en-US" sz="1800" dirty="0"/>
              </a:p>
              <a:p>
                <a:pPr eaLnBrk="1" hangingPunct="1">
                  <a:buFont typeface="Wingdings" pitchFamily="-107" charset="2"/>
                  <a:buNone/>
                </a:pPr>
                <a:r>
                  <a:rPr lang="en-US" sz="1800" dirty="0"/>
                  <a:t> </a:t>
                </a:r>
                <a:r>
                  <a:rPr lang="en-US" sz="1800" dirty="0" smtClean="0"/>
                  <a:t>        </a:t>
                </a:r>
                <a:r>
                  <a:rPr lang="en-US" sz="1800" dirty="0" smtClean="0">
                    <a:solidFill>
                      <a:schemeClr val="tx2"/>
                    </a:solidFill>
                  </a:rPr>
                  <a:t>y = </a:t>
                </a:r>
                <a:r>
                  <a:rPr lang="en-US" sz="1800" dirty="0" err="1" smtClean="0">
                    <a:solidFill>
                      <a:schemeClr val="tx2"/>
                    </a:solidFill>
                  </a:rPr>
                  <a:t>Prob</a:t>
                </a:r>
                <a:r>
                  <a:rPr lang="en-US" sz="1800" dirty="0" smtClean="0">
                    <a:solidFill>
                      <a:schemeClr val="tx2"/>
                    </a:solidFill>
                  </a:rPr>
                  <a:t>(label=1 | </a:t>
                </a:r>
                <a:r>
                  <a:rPr lang="en-US" sz="1800" dirty="0">
                    <a:solidFill>
                      <a:schemeClr val="tx2"/>
                    </a:solidFill>
                  </a:rPr>
                  <a:t>f(z</a:t>
                </a:r>
                <a:r>
                  <a:rPr lang="en-US" sz="1800" dirty="0" smtClean="0">
                    <a:solidFill>
                      <a:schemeClr val="tx2"/>
                    </a:solidFill>
                  </a:rPr>
                  <a:t>)=s)</a:t>
                </a:r>
              </a:p>
              <a:p>
                <a:pPr eaLnBrk="1" hangingPunct="1">
                  <a:buFont typeface="Wingdings" pitchFamily="-107" charset="2"/>
                  <a:buNone/>
                </a:pPr>
                <a:r>
                  <a:rPr lang="en-US" sz="1600" dirty="0" smtClean="0">
                    <a:solidFill>
                      <a:schemeClr val="tx2"/>
                    </a:solidFill>
                  </a:rPr>
                  <a:t>(</a:t>
                </a:r>
                <a:r>
                  <a:rPr lang="en-US" sz="1600" dirty="0" smtClean="0">
                    <a:solidFill>
                      <a:srgbClr val="FF0000"/>
                    </a:solidFill>
                  </a:rPr>
                  <a:t>Histogram:  </a:t>
                </a:r>
                <a:r>
                  <a:rPr lang="en-US" sz="1600" dirty="0" smtClean="0">
                    <a:solidFill>
                      <a:schemeClr val="tx2"/>
                    </a:solidFill>
                  </a:rPr>
                  <a:t>for 0.8, # (of examples with f(z)&lt;0.8))</a:t>
                </a:r>
                <a:endParaRPr lang="en-US" sz="1600" dirty="0">
                  <a:solidFill>
                    <a:schemeClr val="tx2"/>
                  </a:solidFill>
                </a:endParaRPr>
              </a:p>
              <a:p>
                <a:pPr eaLnBrk="1" hangingPunct="1">
                  <a:buFont typeface="Wingdings" pitchFamily="-107" charset="2"/>
                  <a:buNone/>
                </a:pPr>
                <a:r>
                  <a:rPr lang="en-US" sz="1800" b="1" dirty="0" smtClean="0"/>
                  <a:t>Claim: </a:t>
                </a:r>
                <a:r>
                  <a:rPr lang="en-US" sz="1800" dirty="0" smtClean="0"/>
                  <a:t>If we make </a:t>
                </a:r>
                <a:r>
                  <a:rPr lang="en-US" sz="1800" dirty="0" err="1" smtClean="0"/>
                  <a:t>Prob</a:t>
                </a:r>
                <a:r>
                  <a:rPr lang="en-US" sz="1800" dirty="0" smtClean="0"/>
                  <a:t>(label=1 </a:t>
                </a:r>
                <a:r>
                  <a:rPr lang="en-US" sz="1800" dirty="0"/>
                  <a:t>| f(z</a:t>
                </a:r>
                <a:r>
                  <a:rPr lang="en-US" sz="1800" dirty="0" smtClean="0"/>
                  <a:t>)≤s) </a:t>
                </a:r>
                <a:r>
                  <a:rPr lang="en-US" sz="1800" dirty="0"/>
                  <a:t>= </a:t>
                </a:r>
                <a:r>
                  <a:rPr lang="en-US" sz="1800" dirty="0" smtClean="0"/>
                  <a:t>s</a:t>
                </a:r>
                <a:endParaRPr lang="en-US" sz="1800" dirty="0"/>
              </a:p>
              <a:p>
                <a:pPr eaLnBrk="1" hangingPunct="1">
                  <a:buFont typeface="Wingdings" pitchFamily="-107" charset="2"/>
                  <a:buNone/>
                </a:pPr>
                <a:r>
                  <a:rPr lang="en-US" sz="1800" dirty="0" smtClean="0"/>
                  <a:t>             Then </a:t>
                </a:r>
                <a:r>
                  <a:rPr lang="en-US" sz="1800" dirty="0"/>
                  <a:t>f(z) </a:t>
                </a:r>
                <a:r>
                  <a:rPr lang="en-US" sz="1800" dirty="0" smtClean="0"/>
                  <a:t>is a probability dist.</a:t>
                </a:r>
              </a:p>
              <a:p>
                <a:pPr eaLnBrk="1" hangingPunct="1">
                  <a:buFont typeface="Wingdings" pitchFamily="-107" charset="2"/>
                  <a:buNone/>
                </a:pPr>
                <a:r>
                  <a:rPr lang="en-US" sz="1800" dirty="0" smtClean="0"/>
                  <a:t>That is, </a:t>
                </a:r>
                <a:r>
                  <a:rPr lang="en-US" sz="1800" b="1" dirty="0" smtClean="0"/>
                  <a:t>yes,</a:t>
                </a:r>
                <a:r>
                  <a:rPr lang="en-US" sz="1800" dirty="0" smtClean="0"/>
                  <a:t> if the graph is linear.</a:t>
                </a:r>
                <a:endParaRPr lang="en-US" sz="1800" dirty="0"/>
              </a:p>
              <a:p>
                <a:pPr eaLnBrk="1" hangingPunct="1">
                  <a:buFont typeface="Wingdings" pitchFamily="-107" charset="2"/>
                  <a:buNone/>
                </a:pPr>
                <a:r>
                  <a:rPr lang="en-US" sz="1600" b="1" dirty="0" smtClean="0"/>
                  <a:t>Theorem</a:t>
                </a:r>
                <a:r>
                  <a:rPr lang="en-US" sz="1600" b="1" dirty="0"/>
                  <a:t>:</a:t>
                </a:r>
                <a:r>
                  <a:rPr lang="en-US" sz="1600" dirty="0"/>
                  <a:t> Let X be a RV with </a:t>
                </a:r>
                <a:endParaRPr lang="en-US" sz="1600" dirty="0" smtClean="0"/>
              </a:p>
              <a:p>
                <a:pPr eaLnBrk="1" hangingPunct="1">
                  <a:buFont typeface="Wingdings" pitchFamily="-107" charset="2"/>
                  <a:buNone/>
                </a:pPr>
                <a:r>
                  <a:rPr lang="en-US" sz="1600" dirty="0" smtClean="0"/>
                  <a:t>distribution </a:t>
                </a:r>
                <a:r>
                  <a:rPr lang="en-US" sz="1600" dirty="0"/>
                  <a:t>F. </a:t>
                </a:r>
                <a:endParaRPr lang="en-US" sz="1600" dirty="0" smtClean="0"/>
              </a:p>
              <a:p>
                <a:pPr eaLnBrk="1" hangingPunct="1">
                  <a:buFont typeface="Wingdings" pitchFamily="-107" charset="2"/>
                  <a:buAutoNum type="arabicParenBoth"/>
                </a:pPr>
                <a:r>
                  <a:rPr lang="en-US" sz="1600" dirty="0" smtClean="0"/>
                  <a:t>F(X</a:t>
                </a:r>
                <a:r>
                  <a:rPr lang="en-US" sz="1600" dirty="0"/>
                  <a:t>) is uniformly distributed </a:t>
                </a:r>
                <a:r>
                  <a:rPr lang="en-US" sz="1600" dirty="0" smtClean="0"/>
                  <a:t>in </a:t>
                </a:r>
                <a:r>
                  <a:rPr lang="en-US" sz="1600" dirty="0"/>
                  <a:t>(0,1). </a:t>
                </a:r>
                <a:endParaRPr lang="en-US" sz="1600" dirty="0" smtClean="0"/>
              </a:p>
              <a:p>
                <a:pPr eaLnBrk="1" hangingPunct="1">
                  <a:buFont typeface="Wingdings" pitchFamily="-107" charset="2"/>
                  <a:buAutoNum type="arabicParenBoth"/>
                </a:pPr>
                <a:r>
                  <a:rPr lang="en-US" sz="1600" dirty="0" smtClean="0"/>
                  <a:t>If </a:t>
                </a:r>
                <a:r>
                  <a:rPr lang="en-US" sz="1600" dirty="0"/>
                  <a:t>U is </a:t>
                </a:r>
                <a:r>
                  <a:rPr lang="en-US" sz="1600" dirty="0" smtClean="0"/>
                  <a:t>uniform(0,1</a:t>
                </a:r>
                <a:r>
                  <a:rPr lang="en-US" sz="1600" dirty="0"/>
                  <a:t>), F</a:t>
                </a:r>
                <a:r>
                  <a:rPr lang="en-US" sz="1600" baseline="30000" dirty="0"/>
                  <a:t>-1</a:t>
                </a:r>
                <a:r>
                  <a:rPr lang="en-US" sz="1600" dirty="0"/>
                  <a:t>(U) is </a:t>
                </a:r>
                <a:endParaRPr lang="en-US" sz="1600" dirty="0" smtClean="0"/>
              </a:p>
              <a:p>
                <a:pPr marL="0" indent="0" eaLnBrk="1" hangingPunct="1">
                  <a:buNone/>
                </a:pPr>
                <a:r>
                  <a:rPr lang="en-US" sz="1600" dirty="0"/>
                  <a:t> </a:t>
                </a:r>
                <a:r>
                  <a:rPr lang="en-US" sz="1600" dirty="0" smtClean="0"/>
                  <a:t>     distributed </a:t>
                </a:r>
                <a:r>
                  <a:rPr lang="en-US" sz="1600" dirty="0"/>
                  <a:t>F, where F</a:t>
                </a:r>
                <a:r>
                  <a:rPr lang="en-US" sz="1600" baseline="30000" dirty="0"/>
                  <a:t>-1</a:t>
                </a:r>
                <a:r>
                  <a:rPr lang="en-US" sz="1600" dirty="0"/>
                  <a:t>(x) is the value </a:t>
                </a:r>
                <a:endParaRPr lang="en-US" sz="1600" dirty="0" smtClean="0"/>
              </a:p>
              <a:p>
                <a:pPr marL="0" indent="0" eaLnBrk="1" hangingPunct="1">
                  <a:buNone/>
                </a:pPr>
                <a:r>
                  <a:rPr lang="en-US" sz="1600" dirty="0"/>
                  <a:t> </a:t>
                </a:r>
                <a:r>
                  <a:rPr lang="en-US" sz="1600" dirty="0" smtClean="0"/>
                  <a:t>     of </a:t>
                </a:r>
                <a:r>
                  <a:rPr lang="en-US" sz="1600" dirty="0"/>
                  <a:t>y </a:t>
                </a:r>
                <a:r>
                  <a:rPr lang="en-US" sz="1600" dirty="0" err="1"/>
                  <a:t>s.t.</a:t>
                </a:r>
                <a:r>
                  <a:rPr lang="en-US" sz="1600" dirty="0"/>
                  <a:t> F(y) =x. </a:t>
                </a:r>
                <a:endParaRPr lang="en-US" sz="1600" dirty="0" smtClean="0"/>
              </a:p>
              <a:p>
                <a:pPr marL="0" indent="0" eaLnBrk="1" hangingPunct="1">
                  <a:buNone/>
                </a:pPr>
                <a:r>
                  <a:rPr lang="en-US" sz="1600" b="1" dirty="0" smtClean="0">
                    <a:solidFill>
                      <a:srgbClr val="3333FF"/>
                    </a:solidFill>
                  </a:rPr>
                  <a:t>Alternatively:</a:t>
                </a:r>
              </a:p>
              <a:p>
                <a:pPr marL="0" indent="0" eaLnBrk="1" hangingPunct="1">
                  <a:buNone/>
                </a:pPr>
                <a:r>
                  <a:rPr lang="en-US" sz="1800" dirty="0" smtClean="0">
                    <a:solidFill>
                      <a:srgbClr val="3333FF"/>
                    </a:solidFill>
                  </a:rPr>
                  <a:t> f(z) is a probability if:  </a:t>
                </a:r>
                <a:r>
                  <a:rPr lang="en-US" sz="1800" dirty="0" err="1" smtClean="0">
                    <a:solidFill>
                      <a:srgbClr val="3333FF"/>
                    </a:solidFill>
                    <a:latin typeface="Calibri"/>
                  </a:rPr>
                  <a:t>Prob</a:t>
                </a:r>
                <a:r>
                  <a:rPr lang="en-US" sz="1800" baseline="-25000" dirty="0" err="1" smtClean="0">
                    <a:solidFill>
                      <a:srgbClr val="3333FF"/>
                    </a:solidFill>
                    <a:latin typeface="Calibri"/>
                  </a:rPr>
                  <a:t>U</a:t>
                </a:r>
                <a:r>
                  <a:rPr lang="en-US" sz="1800" dirty="0" smtClean="0">
                    <a:solidFill>
                      <a:srgbClr val="3333FF"/>
                    </a:solidFill>
                  </a:rPr>
                  <a:t> {z| </a:t>
                </a:r>
                <a:r>
                  <a:rPr lang="en-US" sz="1800" dirty="0" err="1" smtClean="0">
                    <a:solidFill>
                      <a:srgbClr val="3333FF"/>
                    </a:solidFill>
                  </a:rPr>
                  <a:t>Prob</a:t>
                </a:r>
                <a:r>
                  <a:rPr lang="en-US" sz="1800" dirty="0">
                    <a:solidFill>
                      <a:srgbClr val="3333FF"/>
                    </a:solidFill>
                  </a:rPr>
                  <a:t>[</a:t>
                </a:r>
                <a:r>
                  <a:rPr lang="en-US" sz="1800" dirty="0" smtClean="0">
                    <a:solidFill>
                      <a:srgbClr val="3333FF"/>
                    </a:solidFill>
                  </a:rPr>
                  <a:t>(f(z)=1 </a:t>
                </a:r>
                <a:r>
                  <a:rPr lang="en-US" sz="1800" dirty="0" smtClean="0">
                    <a:solidFill>
                      <a:srgbClr val="3333FF"/>
                    </a:solidFill>
                    <a:latin typeface="cmsy10"/>
                  </a:rPr>
                  <a:t>·</a:t>
                </a:r>
                <a:r>
                  <a:rPr lang="en-US" sz="1800" dirty="0" smtClean="0">
                    <a:solidFill>
                      <a:srgbClr val="3333FF"/>
                    </a:solidFill>
                  </a:rPr>
                  <a:t> y]} = y</a:t>
                </a:r>
                <a:endParaRPr lang="en-US" sz="1800" dirty="0">
                  <a:solidFill>
                    <a:srgbClr val="3333FF"/>
                  </a:solidFill>
                </a:endParaRPr>
              </a:p>
              <a:p>
                <a:pPr eaLnBrk="1" hangingPunct="1">
                  <a:buFont typeface="Wingdings" pitchFamily="-107" charset="2"/>
                  <a:buNone/>
                </a:pPr>
                <a:endParaRPr lang="en-US" sz="1800" dirty="0"/>
              </a:p>
              <a:p>
                <a:pPr eaLnBrk="1" hangingPunct="1">
                  <a:buFont typeface="Wingdings" pitchFamily="-107" charset="2"/>
                  <a:buNone/>
                </a:pPr>
                <a:endParaRPr lang="en-US" sz="1800" dirty="0"/>
              </a:p>
              <a:p>
                <a:pPr eaLnBrk="1" hangingPunct="1"/>
                <a:endParaRPr lang="en-US" sz="1800" dirty="0"/>
              </a:p>
            </p:txBody>
          </p:sp>
        </mc:Choice>
        <mc:Fallback xmlns="">
          <p:sp>
            <p:nvSpPr>
              <p:cNvPr id="968708" name="Rectangle 4"/>
              <p:cNvSpPr>
                <a:spLocks noGrp="1" noRot="1" noChangeAspect="1" noMove="1" noResize="1" noEditPoints="1" noAdjustHandles="1" noChangeArrowheads="1" noChangeShapeType="1" noTextEdit="1"/>
              </p:cNvSpPr>
              <p:nvPr>
                <p:ph idx="1"/>
              </p:nvPr>
            </p:nvSpPr>
            <p:spPr>
              <a:xfrm>
                <a:off x="0" y="1341437"/>
                <a:ext cx="8305800" cy="4525963"/>
              </a:xfrm>
              <a:blipFill>
                <a:blip r:embed="rId6"/>
                <a:stretch>
                  <a:fillRect l="-587" t="-673" b="-9287"/>
                </a:stretch>
              </a:blipFill>
            </p:spPr>
            <p:txBody>
              <a:bodyPr/>
              <a:lstStyle/>
              <a:p>
                <a:r>
                  <a:rPr lang="en-US">
                    <a:noFill/>
                  </a:rPr>
                  <a:t> </a:t>
                </a:r>
              </a:p>
            </p:txBody>
          </p:sp>
        </mc:Fallback>
      </mc:AlternateContent>
      <p:sp>
        <p:nvSpPr>
          <p:cNvPr id="23556" name="Rectangle 2"/>
          <p:cNvSpPr>
            <a:spLocks noGrp="1" noChangeArrowheads="1"/>
          </p:cNvSpPr>
          <p:nvPr>
            <p:ph type="title"/>
          </p:nvPr>
        </p:nvSpPr>
        <p:spPr/>
        <p:txBody>
          <a:bodyPr/>
          <a:lstStyle/>
          <a:p>
            <a:pPr eaLnBrk="1" hangingPunct="1"/>
            <a:r>
              <a:rPr lang="en-US" dirty="0">
                <a:solidFill>
                  <a:srgbClr val="0F243E"/>
                </a:solidFill>
              </a:rPr>
              <a:t>Conditional Probabilities</a:t>
            </a:r>
            <a:endParaRPr lang="en-US" sz="2800" dirty="0"/>
          </a:p>
        </p:txBody>
      </p:sp>
      <p:sp>
        <p:nvSpPr>
          <p:cNvPr id="23558" name="Rectangle 5"/>
          <p:cNvSpPr>
            <a:spLocks noChangeArrowheads="1"/>
          </p:cNvSpPr>
          <p:nvPr/>
        </p:nvSpPr>
        <p:spPr bwMode="auto">
          <a:xfrm>
            <a:off x="5410200" y="5410200"/>
            <a:ext cx="3429000" cy="915988"/>
          </a:xfrm>
          <a:prstGeom prst="rect">
            <a:avLst/>
          </a:prstGeom>
          <a:noFill/>
          <a:ln w="9525">
            <a:solidFill>
              <a:schemeClr val="accent1"/>
            </a:solidFill>
            <a:miter lim="800000"/>
            <a:headEnd/>
            <a:tailEnd/>
          </a:ln>
        </p:spPr>
        <p:txBody>
          <a:bodyPr>
            <a:prstTxWarp prst="textNoShape">
              <a:avLst/>
            </a:prstTxWarp>
            <a:spAutoFit/>
          </a:bodyPr>
          <a:lstStyle/>
          <a:p>
            <a:pPr>
              <a:spcBef>
                <a:spcPct val="50000"/>
              </a:spcBef>
            </a:pPr>
            <a:r>
              <a:rPr lang="en-US" sz="1800" u="none" dirty="0">
                <a:latin typeface="+mn-lt"/>
                <a:ea typeface="Times New Roman" pitchFamily="-107" charset="0"/>
                <a:cs typeface="Times New Roman" pitchFamily="-107" charset="0"/>
              </a:rPr>
              <a:t>Plotted for </a:t>
            </a:r>
            <a:r>
              <a:rPr lang="en-US" sz="1800" u="none" dirty="0" err="1">
                <a:latin typeface="+mn-lt"/>
                <a:ea typeface="Times New Roman" pitchFamily="-107" charset="0"/>
                <a:cs typeface="Times New Roman" pitchFamily="-107" charset="0"/>
              </a:rPr>
              <a:t>SNoW</a:t>
            </a:r>
            <a:r>
              <a:rPr lang="en-US" sz="1800" u="none" dirty="0">
                <a:latin typeface="+mn-lt"/>
                <a:ea typeface="Times New Roman" pitchFamily="-107" charset="0"/>
                <a:cs typeface="Times New Roman" pitchFamily="-107" charset="0"/>
              </a:rPr>
              <a:t> (Winnow). Similarly, </a:t>
            </a:r>
            <a:r>
              <a:rPr lang="en-US" sz="1800" u="none" dirty="0" smtClean="0">
                <a:latin typeface="+mn-lt"/>
                <a:ea typeface="Times New Roman" pitchFamily="-107" charset="0"/>
                <a:cs typeface="Times New Roman" pitchFamily="-107" charset="0"/>
              </a:rPr>
              <a:t>perceptron; more tuning is required for SVMs.</a:t>
            </a:r>
            <a:endParaRPr lang="en-US" sz="1800" u="none" dirty="0">
              <a:latin typeface="+mn-lt"/>
              <a:ea typeface="Times New Roman" pitchFamily="-107" charset="0"/>
              <a:cs typeface="Times New Roman" pitchFamily="-107" charset="0"/>
            </a:endParaRPr>
          </a:p>
        </p:txBody>
      </p:sp>
      <p:sp>
        <p:nvSpPr>
          <p:cNvPr id="2" name="Slide Number Placeholder 1"/>
          <p:cNvSpPr>
            <a:spLocks noGrp="1"/>
          </p:cNvSpPr>
          <p:nvPr>
            <p:ph type="sldNum" sz="quarter" idx="12"/>
          </p:nvPr>
        </p:nvSpPr>
        <p:spPr/>
        <p:txBody>
          <a:bodyPr/>
          <a:lstStyle/>
          <a:p>
            <a:fld id="{2066355A-084C-D24E-9AD2-7E4FC41EA627}" type="slidenum">
              <a:rPr lang="en-US" smtClean="0"/>
              <a:t>49</a:t>
            </a:fld>
            <a:endParaRPr lang="en-US"/>
          </a:p>
        </p:txBody>
      </p:sp>
    </p:spTree>
    <p:extLst>
      <p:ext uri="{BB962C8B-B14F-4D97-AF65-F5344CB8AC3E}">
        <p14:creationId xmlns:p14="http://schemas.microsoft.com/office/powerpoint/2010/main" val="149683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smtClean="0"/>
              <a:t>A Guide</a:t>
            </a:r>
            <a:endParaRPr lang="en-US" dirty="0"/>
          </a:p>
        </p:txBody>
      </p:sp>
      <p:sp>
        <p:nvSpPr>
          <p:cNvPr id="1064963" name="Rectangle 3"/>
          <p:cNvSpPr>
            <a:spLocks noGrp="1" noChangeArrowheads="1"/>
          </p:cNvSpPr>
          <p:nvPr>
            <p:ph idx="1"/>
          </p:nvPr>
        </p:nvSpPr>
        <p:spPr>
          <a:xfrm>
            <a:off x="685800" y="914400"/>
            <a:ext cx="7772400" cy="4983163"/>
          </a:xfrm>
        </p:spPr>
        <p:txBody>
          <a:bodyPr/>
          <a:lstStyle/>
          <a:p>
            <a:r>
              <a:rPr lang="en-US" sz="1800" dirty="0" smtClean="0"/>
              <a:t>Learning Algorithms</a:t>
            </a:r>
          </a:p>
          <a:p>
            <a:pPr lvl="1"/>
            <a:r>
              <a:rPr lang="en-US" sz="1600" dirty="0" smtClean="0"/>
              <a:t>(Stochastic) Gradient Descent (with LMS)     </a:t>
            </a:r>
          </a:p>
          <a:p>
            <a:pPr lvl="1"/>
            <a:r>
              <a:rPr lang="en-US" sz="1600" dirty="0" smtClean="0"/>
              <a:t>Decision Trees </a:t>
            </a:r>
          </a:p>
          <a:p>
            <a:r>
              <a:rPr lang="en-US" sz="1800" dirty="0" smtClean="0"/>
              <a:t>Importance of hypothesis space (representation) </a:t>
            </a:r>
          </a:p>
          <a:p>
            <a:r>
              <a:rPr lang="en-US" sz="1800" dirty="0" smtClean="0"/>
              <a:t>How are we doing? </a:t>
            </a:r>
          </a:p>
          <a:p>
            <a:pPr lvl="1"/>
            <a:r>
              <a:rPr lang="en-US" sz="1600" dirty="0" smtClean="0"/>
              <a:t>Quantification in terms of cumulative # of mistakes  </a:t>
            </a:r>
          </a:p>
          <a:p>
            <a:pPr lvl="1"/>
            <a:r>
              <a:rPr lang="en-US" sz="1600" dirty="0" smtClean="0"/>
              <a:t>Our algorithms were driven by a different metric than the one we care about.</a:t>
            </a:r>
          </a:p>
          <a:p>
            <a:r>
              <a:rPr lang="en-US" sz="1800" dirty="0" smtClean="0"/>
              <a:t>Today: Versions of Perceptron	</a:t>
            </a:r>
          </a:p>
          <a:p>
            <a:pPr lvl="1"/>
            <a:r>
              <a:rPr lang="en-US" sz="1600" dirty="0" smtClean="0"/>
              <a:t>How to deal better with large features spaces &amp; sparsity?</a:t>
            </a:r>
          </a:p>
          <a:p>
            <a:pPr lvl="1"/>
            <a:r>
              <a:rPr lang="en-US" sz="1600" dirty="0" smtClean="0"/>
              <a:t>Variations of Perceptron</a:t>
            </a:r>
          </a:p>
          <a:p>
            <a:pPr lvl="2"/>
            <a:r>
              <a:rPr lang="en-US" sz="1400" dirty="0" smtClean="0"/>
              <a:t>Dealing with overfitting</a:t>
            </a:r>
          </a:p>
          <a:p>
            <a:pPr lvl="1"/>
            <a:r>
              <a:rPr lang="en-US" sz="1600" dirty="0" smtClean="0"/>
              <a:t>Closing the loop: Back to Gradient Descent</a:t>
            </a:r>
          </a:p>
          <a:p>
            <a:pPr lvl="1"/>
            <a:r>
              <a:rPr lang="en-US" sz="1600" dirty="0" smtClean="0"/>
              <a:t>Dual Representations &amp; Kernels</a:t>
            </a:r>
          </a:p>
          <a:p>
            <a:r>
              <a:rPr lang="en-US" sz="1800" dirty="0" smtClean="0"/>
              <a:t>Multilayer Perceptron</a:t>
            </a:r>
          </a:p>
          <a:p>
            <a:r>
              <a:rPr lang="en-US" sz="1800" dirty="0" smtClean="0"/>
              <a:t>Beyond Binary Classification? </a:t>
            </a:r>
          </a:p>
          <a:p>
            <a:pPr lvl="1"/>
            <a:r>
              <a:rPr lang="en-US" sz="1600" dirty="0" smtClean="0"/>
              <a:t>Multi-class classification and Structured Prediction</a:t>
            </a:r>
          </a:p>
          <a:p>
            <a:r>
              <a:rPr lang="en-US" sz="1800" dirty="0" smtClean="0"/>
              <a:t>More general way to quantify learning performance (PAC) </a:t>
            </a:r>
          </a:p>
          <a:p>
            <a:pPr lvl="1"/>
            <a:r>
              <a:rPr lang="en-US" sz="1600" dirty="0" smtClean="0"/>
              <a:t>New Algorithms (SVM, Boosting)</a:t>
            </a:r>
            <a:endParaRPr lang="en-US" sz="1600" dirty="0"/>
          </a:p>
        </p:txBody>
      </p:sp>
      <p:sp>
        <p:nvSpPr>
          <p:cNvPr id="6" name="Slide Number Placeholder 5"/>
          <p:cNvSpPr>
            <a:spLocks noGrp="1"/>
          </p:cNvSpPr>
          <p:nvPr>
            <p:ph type="sldNum" sz="quarter" idx="4"/>
          </p:nvPr>
        </p:nvSpPr>
        <p:spPr/>
        <p:txBody>
          <a:bodyPr/>
          <a:lstStyle/>
          <a:p>
            <a:fld id="{7290A62C-F7EB-4847-AE6C-B5EDD3F056E7}" type="slidenum">
              <a:rPr lang="en-US" smtClean="0"/>
              <a:pPr/>
              <a:t>5</a:t>
            </a:fld>
            <a:endParaRPr lang="en-US"/>
          </a:p>
        </p:txBody>
      </p:sp>
      <p:sp>
        <p:nvSpPr>
          <p:cNvPr id="5" name="Text Box 8"/>
          <p:cNvSpPr txBox="1">
            <a:spLocks noChangeArrowheads="1"/>
          </p:cNvSpPr>
          <p:nvPr/>
        </p:nvSpPr>
        <p:spPr bwMode="auto">
          <a:xfrm>
            <a:off x="6629400" y="112455"/>
            <a:ext cx="2438400" cy="2308324"/>
          </a:xfrm>
          <a:prstGeom prst="rect">
            <a:avLst/>
          </a:prstGeom>
          <a:solidFill>
            <a:srgbClr val="FFFFCC"/>
          </a:solidFill>
          <a:ln>
            <a:solidFill>
              <a:schemeClr val="accent1">
                <a:lumMod val="75000"/>
              </a:schemeClr>
            </a:solidFill>
          </a:ln>
          <a:effectLst/>
        </p:spPr>
        <p:txBody>
          <a:bodyPr wrap="square">
            <a:spAutoFit/>
          </a:bodyPr>
          <a:lstStyle/>
          <a:p>
            <a:r>
              <a:rPr lang="en-US" sz="1600" u="none" dirty="0" smtClean="0">
                <a:solidFill>
                  <a:schemeClr val="accent6"/>
                </a:solidFill>
                <a:latin typeface="+mn-lt"/>
              </a:rPr>
              <a:t>Today: </a:t>
            </a:r>
          </a:p>
          <a:p>
            <a:r>
              <a:rPr lang="en-US" sz="1600" u="none" dirty="0" smtClean="0">
                <a:latin typeface="+mn-lt"/>
              </a:rPr>
              <a:t>Take a more general perspective and think more about </a:t>
            </a:r>
            <a:r>
              <a:rPr lang="en-US" sz="1600" u="none" dirty="0" smtClean="0">
                <a:solidFill>
                  <a:srgbClr val="245795"/>
                </a:solidFill>
                <a:latin typeface="+mn-lt"/>
              </a:rPr>
              <a:t>learning</a:t>
            </a:r>
            <a:r>
              <a:rPr lang="en-US" sz="1600" u="none" dirty="0" smtClean="0">
                <a:latin typeface="+mn-lt"/>
              </a:rPr>
              <a:t>, </a:t>
            </a:r>
            <a:r>
              <a:rPr lang="en-US" sz="1600" u="none" dirty="0" smtClean="0">
                <a:solidFill>
                  <a:srgbClr val="245795"/>
                </a:solidFill>
                <a:latin typeface="+mn-lt"/>
              </a:rPr>
              <a:t>learning protocols</a:t>
            </a:r>
            <a:r>
              <a:rPr lang="en-US" sz="1600" u="none" dirty="0" smtClean="0">
                <a:latin typeface="+mn-lt"/>
              </a:rPr>
              <a:t>, </a:t>
            </a:r>
            <a:r>
              <a:rPr lang="en-US" sz="1600" u="none" dirty="0" smtClean="0">
                <a:solidFill>
                  <a:srgbClr val="245795"/>
                </a:solidFill>
                <a:latin typeface="+mn-lt"/>
              </a:rPr>
              <a:t>quantifying performance</a:t>
            </a:r>
            <a:r>
              <a:rPr lang="en-US" sz="1600" u="none" dirty="0" smtClean="0">
                <a:latin typeface="+mn-lt"/>
              </a:rPr>
              <a:t>, etc. </a:t>
            </a:r>
          </a:p>
          <a:p>
            <a:r>
              <a:rPr lang="en-US" sz="1600" u="none" dirty="0" smtClean="0">
                <a:latin typeface="+mn-lt"/>
              </a:rPr>
              <a:t>This will motivate some of the ideas we will see next. </a:t>
            </a:r>
            <a:endParaRPr lang="en-US" sz="1600" u="none" dirty="0">
              <a:latin typeface="+mn-lt"/>
            </a:endParaRPr>
          </a:p>
        </p:txBody>
      </p:sp>
      <p:pic>
        <p:nvPicPr>
          <p:cNvPr id="28674" name="Picture 2" descr="Image result for check mark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498204" cy="51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5320875"/>
            <a:ext cx="7620000" cy="91440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Regularization Via Averaged Perceptron</a:t>
            </a:r>
            <a:endParaRPr lang="en-US" sz="3600" dirty="0"/>
          </a:p>
        </p:txBody>
      </p:sp>
      <p:sp>
        <p:nvSpPr>
          <p:cNvPr id="3" name="Content Placeholder 2"/>
          <p:cNvSpPr>
            <a:spLocks noGrp="1"/>
          </p:cNvSpPr>
          <p:nvPr>
            <p:ph idx="1"/>
          </p:nvPr>
        </p:nvSpPr>
        <p:spPr>
          <a:xfrm>
            <a:off x="685800" y="1219200"/>
            <a:ext cx="8153400" cy="4983163"/>
          </a:xfrm>
        </p:spPr>
        <p:txBody>
          <a:bodyPr/>
          <a:lstStyle/>
          <a:p>
            <a:r>
              <a:rPr lang="en-US" sz="1800" dirty="0" smtClean="0"/>
              <a:t>An </a:t>
            </a:r>
            <a:r>
              <a:rPr lang="en-US" sz="1800" dirty="0">
                <a:solidFill>
                  <a:srgbClr val="0000FF"/>
                </a:solidFill>
              </a:rPr>
              <a:t>Averaged Perceptron </a:t>
            </a:r>
            <a:r>
              <a:rPr lang="en-US" sz="1800" dirty="0"/>
              <a:t>Algorithm is motivated </a:t>
            </a:r>
            <a:r>
              <a:rPr lang="en-US" sz="1800" dirty="0" smtClean="0"/>
              <a:t>by the following </a:t>
            </a:r>
            <a:r>
              <a:rPr lang="en-US" sz="1800" dirty="0"/>
              <a:t>considerations</a:t>
            </a:r>
            <a:r>
              <a:rPr lang="en-US" sz="1800" dirty="0" smtClean="0"/>
              <a:t>:</a:t>
            </a:r>
          </a:p>
          <a:p>
            <a:pPr lvl="1"/>
            <a:r>
              <a:rPr lang="en-US" sz="1600" dirty="0" smtClean="0"/>
              <a:t>In real life, we want more guarantees from our learning algorithm</a:t>
            </a:r>
          </a:p>
          <a:p>
            <a:pPr lvl="1"/>
            <a:r>
              <a:rPr lang="en-US" sz="1600" dirty="0" smtClean="0"/>
              <a:t>In </a:t>
            </a:r>
            <a:r>
              <a:rPr lang="en-US" sz="1600" dirty="0"/>
              <a:t>the mistake bound </a:t>
            </a:r>
            <a:r>
              <a:rPr lang="en-US" sz="1600" dirty="0" smtClean="0"/>
              <a:t>model:</a:t>
            </a:r>
          </a:p>
          <a:p>
            <a:pPr lvl="2"/>
            <a:r>
              <a:rPr lang="en-US" sz="1400" dirty="0" smtClean="0"/>
              <a:t>We </a:t>
            </a:r>
            <a:r>
              <a:rPr lang="en-US" sz="1400" dirty="0"/>
              <a:t>don’t know when we will make the </a:t>
            </a:r>
            <a:r>
              <a:rPr lang="en-US" sz="1400" dirty="0" smtClean="0"/>
              <a:t>mistakes. </a:t>
            </a:r>
            <a:endParaRPr lang="en-US" sz="1400" dirty="0"/>
          </a:p>
          <a:p>
            <a:pPr lvl="2"/>
            <a:r>
              <a:rPr lang="en-US" sz="1400" dirty="0" smtClean="0"/>
              <a:t>In a sequential/on-line scenario, which hypothesis </a:t>
            </a:r>
            <a:r>
              <a:rPr lang="en-US" sz="1400" dirty="0"/>
              <a:t>will you choose</a:t>
            </a:r>
            <a:r>
              <a:rPr lang="en-US" sz="1400" dirty="0" smtClean="0"/>
              <a:t>…??</a:t>
            </a:r>
          </a:p>
          <a:p>
            <a:pPr lvl="2"/>
            <a:r>
              <a:rPr lang="en-US" sz="1400" dirty="0" smtClean="0">
                <a:solidFill>
                  <a:srgbClr val="0000FF"/>
                </a:solidFill>
              </a:rPr>
              <a:t>Being </a:t>
            </a:r>
            <a:r>
              <a:rPr lang="en-US" sz="1400" dirty="0">
                <a:solidFill>
                  <a:srgbClr val="0000FF"/>
                </a:solidFill>
              </a:rPr>
              <a:t>consistent with more examples is better </a:t>
            </a:r>
            <a:endParaRPr lang="en-US" sz="1400" dirty="0" smtClean="0">
              <a:solidFill>
                <a:srgbClr val="0000FF"/>
              </a:solidFill>
            </a:endParaRPr>
          </a:p>
          <a:p>
            <a:pPr lvl="1"/>
            <a:r>
              <a:rPr lang="en-US" sz="1600" dirty="0" smtClean="0"/>
              <a:t>Ideally, we want the expected performance to be on the </a:t>
            </a:r>
            <a:r>
              <a:rPr lang="en-US" sz="1600" dirty="0" smtClean="0">
                <a:solidFill>
                  <a:srgbClr val="0000FF"/>
                </a:solidFill>
              </a:rPr>
              <a:t>number </a:t>
            </a:r>
            <a:r>
              <a:rPr lang="en-US" sz="1600" dirty="0">
                <a:solidFill>
                  <a:srgbClr val="0000FF"/>
                </a:solidFill>
              </a:rPr>
              <a:t>of examples seen </a:t>
            </a:r>
            <a:r>
              <a:rPr lang="en-US" sz="1600" dirty="0"/>
              <a:t>and not number of mistakes</a:t>
            </a:r>
            <a:r>
              <a:rPr lang="en-US" sz="1600" dirty="0" smtClean="0"/>
              <a:t>. (The PAC model does that) </a:t>
            </a:r>
            <a:endParaRPr lang="en-US" sz="1600" dirty="0"/>
          </a:p>
          <a:p>
            <a:pPr lvl="1"/>
            <a:r>
              <a:rPr lang="en-US" sz="1600" dirty="0" smtClean="0"/>
              <a:t>Every </a:t>
            </a:r>
            <a:r>
              <a:rPr lang="en-US" sz="1600" dirty="0"/>
              <a:t>Mistake-Bound Algorithm can be converted efficiently to a PAC algorithm – to yield </a:t>
            </a:r>
            <a:r>
              <a:rPr lang="en-US" sz="1600" dirty="0">
                <a:solidFill>
                  <a:srgbClr val="0000FF"/>
                </a:solidFill>
              </a:rPr>
              <a:t>global guarantees </a:t>
            </a:r>
            <a:r>
              <a:rPr lang="en-US" sz="1600" dirty="0"/>
              <a:t>on performance. </a:t>
            </a:r>
          </a:p>
          <a:p>
            <a:r>
              <a:rPr lang="en-US" sz="1800" dirty="0" smtClean="0"/>
              <a:t>To</a:t>
            </a:r>
            <a:r>
              <a:rPr lang="en-US" sz="2000" dirty="0" smtClean="0"/>
              <a:t> </a:t>
            </a:r>
            <a:r>
              <a:rPr lang="en-US" sz="1800" dirty="0" smtClean="0"/>
              <a:t>convert a given Mistake Bound algorithm </a:t>
            </a:r>
            <a:r>
              <a:rPr lang="en-US" sz="1400" dirty="0" smtClean="0"/>
              <a:t>(into a global guarantee algorithm):</a:t>
            </a:r>
          </a:p>
          <a:p>
            <a:pPr lvl="1"/>
            <a:r>
              <a:rPr lang="en-US" sz="1600" dirty="0" smtClean="0"/>
              <a:t>Wait </a:t>
            </a:r>
            <a:r>
              <a:rPr lang="en-US" sz="1600" dirty="0"/>
              <a:t>for a long stretch w/o mistakes  (there must be one)</a:t>
            </a:r>
          </a:p>
          <a:p>
            <a:pPr lvl="1"/>
            <a:r>
              <a:rPr lang="en-US" sz="1600" dirty="0" smtClean="0"/>
              <a:t>Use </a:t>
            </a:r>
            <a:r>
              <a:rPr lang="en-US" sz="1600" dirty="0"/>
              <a:t>the hypothesis at the end of this stretch.</a:t>
            </a:r>
          </a:p>
          <a:p>
            <a:pPr lvl="1"/>
            <a:r>
              <a:rPr lang="en-US" sz="1600" dirty="0" smtClean="0"/>
              <a:t>Its </a:t>
            </a:r>
            <a:r>
              <a:rPr lang="en-US" sz="1600" dirty="0"/>
              <a:t>PAC behavior is relative to the length of the stretch.</a:t>
            </a:r>
          </a:p>
          <a:p>
            <a:r>
              <a:rPr lang="en-US" sz="2000" dirty="0" smtClean="0">
                <a:solidFill>
                  <a:srgbClr val="0000FF"/>
                </a:solidFill>
              </a:rPr>
              <a:t>Averaged </a:t>
            </a:r>
            <a:r>
              <a:rPr lang="en-US" sz="2000" dirty="0">
                <a:solidFill>
                  <a:srgbClr val="0000FF"/>
                </a:solidFill>
              </a:rPr>
              <a:t>Perceptron </a:t>
            </a:r>
            <a:r>
              <a:rPr lang="en-US" sz="2000" dirty="0"/>
              <a:t>returns a weighted average of a number of earlier </a:t>
            </a:r>
            <a:r>
              <a:rPr lang="en-US" sz="2000" dirty="0" smtClean="0"/>
              <a:t>hypotheses</a:t>
            </a:r>
            <a:r>
              <a:rPr lang="en-US" sz="2000" dirty="0"/>
              <a:t>; the weights are a function of the length of no-mistakes stretch. </a:t>
            </a:r>
          </a:p>
          <a:p>
            <a:pPr lvl="2"/>
            <a:endParaRPr lang="en-US" sz="1200" dirty="0"/>
          </a:p>
          <a:p>
            <a:endParaRPr lang="en-US" sz="1800" dirty="0"/>
          </a:p>
        </p:txBody>
      </p:sp>
      <p:sp>
        <p:nvSpPr>
          <p:cNvPr id="1056772" name="Rectangle 4"/>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u="none" dirty="0">
              <a:solidFill>
                <a:srgbClr val="FF0000"/>
              </a:solidFill>
            </a:endParaRPr>
          </a:p>
        </p:txBody>
      </p:sp>
      <p:sp>
        <p:nvSpPr>
          <p:cNvPr id="4" name="Slide Number Placeholder 3"/>
          <p:cNvSpPr>
            <a:spLocks noGrp="1"/>
          </p:cNvSpPr>
          <p:nvPr>
            <p:ph type="sldNum" sz="quarter" idx="4"/>
          </p:nvPr>
        </p:nvSpPr>
        <p:spPr/>
        <p:txBody>
          <a:bodyPr/>
          <a:lstStyle/>
          <a:p>
            <a:fld id="{0C921938-476A-4922-BE24-3B8F6A2854D9}" type="slidenum">
              <a:rPr lang="en-US" smtClean="0"/>
              <a:pPr/>
              <a:t>50</a:t>
            </a:fld>
            <a:endParaRPr lang="en-US" dirty="0"/>
          </a:p>
        </p:txBody>
      </p:sp>
    </p:spTree>
    <p:extLst>
      <p:ext uri="{BB962C8B-B14F-4D97-AF65-F5344CB8AC3E}">
        <p14:creationId xmlns:p14="http://schemas.microsoft.com/office/powerpoint/2010/main" val="264222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Regularization Via Averaged Perceptron</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219200"/>
                <a:ext cx="8458200" cy="4983163"/>
              </a:xfrm>
            </p:spPr>
            <p:txBody>
              <a:bodyPr/>
              <a:lstStyle/>
              <a:p>
                <a:r>
                  <a:rPr lang="en-US" sz="1800" b="1" dirty="0" smtClean="0"/>
                  <a:t>Training: </a:t>
                </a:r>
              </a:p>
              <a:p>
                <a:pPr marL="0" indent="0">
                  <a:buNone/>
                </a:pPr>
                <a:r>
                  <a:rPr lang="en-US" sz="1800" b="1" dirty="0" smtClean="0"/>
                  <a:t>[</a:t>
                </a:r>
                <a:r>
                  <a:rPr lang="en-US" sz="1800" b="1" dirty="0" smtClean="0">
                    <a:solidFill>
                      <a:schemeClr val="accent2">
                        <a:lumMod val="75000"/>
                        <a:lumOff val="25000"/>
                      </a:schemeClr>
                    </a:solidFill>
                  </a:rPr>
                  <a:t>m</a:t>
                </a:r>
                <a:r>
                  <a:rPr lang="en-US" sz="1800" b="1" dirty="0" smtClean="0"/>
                  <a:t>: #(examples); </a:t>
                </a:r>
                <a:r>
                  <a:rPr lang="en-US" sz="1800" b="1" dirty="0" smtClean="0">
                    <a:solidFill>
                      <a:schemeClr val="accent2">
                        <a:lumMod val="75000"/>
                        <a:lumOff val="25000"/>
                      </a:schemeClr>
                    </a:solidFill>
                  </a:rPr>
                  <a:t>k</a:t>
                </a:r>
                <a:r>
                  <a:rPr lang="en-US" sz="1800" b="1" dirty="0"/>
                  <a:t>:</a:t>
                </a:r>
                <a:r>
                  <a:rPr lang="en-US" sz="1800" b="1" dirty="0" smtClean="0"/>
                  <a:t> #(mistakes) = #(hypotheses); </a:t>
                </a:r>
                <a:r>
                  <a:rPr lang="en-US" sz="1800" dirty="0" smtClean="0">
                    <a:solidFill>
                      <a:schemeClr val="accent2">
                        <a:lumMod val="75000"/>
                        <a:lumOff val="25000"/>
                      </a:schemeClr>
                    </a:solidFill>
                    <a:latin typeface="Calibri"/>
                  </a:rPr>
                  <a:t>c</a:t>
                </a:r>
                <a:r>
                  <a:rPr lang="en-US" sz="1800" b="1" baseline="-25000" dirty="0" smtClean="0">
                    <a:solidFill>
                      <a:schemeClr val="accent2">
                        <a:lumMod val="75000"/>
                        <a:lumOff val="25000"/>
                      </a:schemeClr>
                    </a:solidFill>
                    <a:latin typeface="Calibri"/>
                  </a:rPr>
                  <a:t>i</a:t>
                </a:r>
                <a:r>
                  <a:rPr lang="en-US" sz="1800" b="1" dirty="0" smtClean="0"/>
                  <a:t>: consistency count for hypothesis </a:t>
                </a:r>
                <a:r>
                  <a:rPr lang="en-US" sz="1800" dirty="0" smtClean="0">
                    <a:latin typeface="Calibri"/>
                  </a:rPr>
                  <a:t>v</a:t>
                </a:r>
                <a:r>
                  <a:rPr lang="en-US" sz="1800" b="1" baseline="-25000" dirty="0" smtClean="0">
                    <a:latin typeface="Calibri"/>
                  </a:rPr>
                  <a:t>i</a:t>
                </a:r>
                <a:r>
                  <a:rPr lang="en-US" sz="1800" b="1" dirty="0" smtClean="0"/>
                  <a:t> ]</a:t>
                </a:r>
              </a:p>
              <a:p>
                <a:r>
                  <a:rPr lang="en-US" sz="1800" dirty="0" smtClean="0"/>
                  <a:t>    </a:t>
                </a:r>
                <a:r>
                  <a:rPr lang="en-US" sz="1800" dirty="0" smtClean="0">
                    <a:solidFill>
                      <a:schemeClr val="accent1"/>
                    </a:solidFill>
                  </a:rPr>
                  <a:t>Input: </a:t>
                </a:r>
                <a:r>
                  <a:rPr lang="en-US" sz="1800" dirty="0" smtClean="0"/>
                  <a:t>a labeled training set {(</a:t>
                </a:r>
                <a:r>
                  <a:rPr lang="en-US" sz="1800" dirty="0" smtClean="0">
                    <a:latin typeface="Calibri"/>
                  </a:rPr>
                  <a:t>x</a:t>
                </a:r>
                <a:r>
                  <a:rPr lang="en-US" sz="1800" baseline="-25000" dirty="0" smtClean="0">
                    <a:latin typeface="Calibri"/>
                  </a:rPr>
                  <a:t>1</a:t>
                </a:r>
                <a:r>
                  <a:rPr lang="en-US" sz="1800" dirty="0" smtClean="0"/>
                  <a:t>, </a:t>
                </a:r>
                <a:r>
                  <a:rPr lang="en-US" sz="1800" dirty="0" smtClean="0">
                    <a:latin typeface="Calibri"/>
                  </a:rPr>
                  <a:t>y</a:t>
                </a:r>
                <a:r>
                  <a:rPr lang="en-US" sz="1800" baseline="-25000" dirty="0" smtClean="0">
                    <a:latin typeface="Calibri"/>
                  </a:rPr>
                  <a:t>1</a:t>
                </a:r>
                <a:r>
                  <a:rPr lang="en-US" sz="1800" dirty="0" smtClean="0"/>
                  <a:t>),…(</a:t>
                </a:r>
                <a:r>
                  <a:rPr lang="en-US" sz="1800" dirty="0" err="1" smtClean="0">
                    <a:latin typeface="Calibri"/>
                  </a:rPr>
                  <a:t>x</a:t>
                </a:r>
                <a:r>
                  <a:rPr lang="en-US" sz="1800" baseline="-25000" dirty="0" err="1" smtClean="0">
                    <a:latin typeface="Calibri"/>
                  </a:rPr>
                  <a:t>m</a:t>
                </a:r>
                <a:r>
                  <a:rPr lang="en-US" sz="1800" dirty="0" smtClean="0"/>
                  <a:t>, </a:t>
                </a:r>
                <a:r>
                  <a:rPr lang="en-US" sz="1800" dirty="0" err="1" smtClean="0">
                    <a:latin typeface="Calibri"/>
                  </a:rPr>
                  <a:t>y</a:t>
                </a:r>
                <a:r>
                  <a:rPr lang="en-US" sz="1800" baseline="-25000" dirty="0" err="1" smtClean="0">
                    <a:latin typeface="Calibri"/>
                  </a:rPr>
                  <a:t>m</a:t>
                </a:r>
                <a:r>
                  <a:rPr lang="en-US" sz="1800" dirty="0" smtClean="0"/>
                  <a:t>)}</a:t>
                </a:r>
              </a:p>
              <a:p>
                <a:r>
                  <a:rPr lang="en-US" sz="1800" dirty="0" smtClean="0"/>
                  <a:t>                Number of epochs T</a:t>
                </a:r>
              </a:p>
              <a:p>
                <a:r>
                  <a:rPr lang="en-US" sz="1800" dirty="0" smtClean="0">
                    <a:solidFill>
                      <a:schemeClr val="accent1"/>
                    </a:solidFill>
                  </a:rPr>
                  <a:t>    Output: </a:t>
                </a:r>
                <a:r>
                  <a:rPr lang="en-US" sz="1800" dirty="0" smtClean="0"/>
                  <a:t>a list of weighted </a:t>
                </a:r>
                <a:r>
                  <a:rPr lang="en-US" sz="1800" dirty="0" err="1" smtClean="0"/>
                  <a:t>perceptrons</a:t>
                </a:r>
                <a:r>
                  <a:rPr lang="en-US" sz="1800" dirty="0" smtClean="0"/>
                  <a:t> </a:t>
                </a:r>
                <a:r>
                  <a:rPr lang="en-US" sz="1400" dirty="0" smtClean="0"/>
                  <a:t>{(v</a:t>
                </a:r>
                <a:r>
                  <a:rPr lang="en-US" sz="1400" baseline="-25000" dirty="0" smtClean="0"/>
                  <a:t>1</a:t>
                </a:r>
                <a:r>
                  <a:rPr lang="en-US" sz="1400" dirty="0"/>
                  <a:t>, </a:t>
                </a:r>
                <a:r>
                  <a:rPr lang="en-US" sz="1400" dirty="0" smtClean="0"/>
                  <a:t>c</a:t>
                </a:r>
                <a:r>
                  <a:rPr lang="en-US" sz="1400" baseline="-25000" dirty="0" smtClean="0"/>
                  <a:t>1</a:t>
                </a:r>
                <a:r>
                  <a:rPr lang="en-US" sz="1400" dirty="0" smtClean="0"/>
                  <a:t>),…,(</a:t>
                </a:r>
                <a:r>
                  <a:rPr lang="en-US" sz="1400" dirty="0" err="1" smtClean="0"/>
                  <a:t>v</a:t>
                </a:r>
                <a:r>
                  <a:rPr lang="en-US" sz="1400" baseline="-25000" dirty="0" err="1" smtClean="0"/>
                  <a:t>k</a:t>
                </a:r>
                <a:r>
                  <a:rPr lang="en-US" sz="1400" dirty="0" smtClean="0"/>
                  <a:t>, </a:t>
                </a:r>
                <a:r>
                  <a:rPr lang="en-US" sz="1400" dirty="0" err="1" smtClean="0"/>
                  <a:t>c</a:t>
                </a:r>
                <a:r>
                  <a:rPr lang="en-US" sz="1400" baseline="-25000" dirty="0" err="1" smtClean="0"/>
                  <a:t>k</a:t>
                </a:r>
                <a:r>
                  <a:rPr lang="en-US" sz="1400" dirty="0" smtClean="0"/>
                  <a:t>)}</a:t>
                </a:r>
              </a:p>
              <a:p>
                <a:r>
                  <a:rPr lang="en-US" sz="1800" dirty="0" smtClean="0"/>
                  <a:t>Initialize: k=0; </a:t>
                </a:r>
                <a:r>
                  <a:rPr lang="en-US" sz="1800" dirty="0" smtClean="0">
                    <a:latin typeface="Calibri"/>
                  </a:rPr>
                  <a:t>v</a:t>
                </a:r>
                <a:r>
                  <a:rPr lang="en-US" sz="1800" baseline="-25000" dirty="0" smtClean="0">
                    <a:latin typeface="Calibri"/>
                  </a:rPr>
                  <a:t>1</a:t>
                </a:r>
                <a:r>
                  <a:rPr lang="en-US" sz="1800" dirty="0" smtClean="0"/>
                  <a:t> = 0, </a:t>
                </a:r>
                <a:r>
                  <a:rPr lang="en-US" sz="1800" dirty="0" smtClean="0">
                    <a:latin typeface="Calibri"/>
                  </a:rPr>
                  <a:t>c</a:t>
                </a:r>
                <a:r>
                  <a:rPr lang="en-US" sz="1800" baseline="-25000" dirty="0" smtClean="0">
                    <a:latin typeface="Calibri"/>
                  </a:rPr>
                  <a:t>1</a:t>
                </a:r>
                <a:r>
                  <a:rPr lang="en-US" sz="1800" dirty="0" smtClean="0"/>
                  <a:t> = 0</a:t>
                </a:r>
              </a:p>
              <a:p>
                <a:r>
                  <a:rPr lang="en-US" sz="1800" dirty="0" smtClean="0"/>
                  <a:t>Repeat T times:</a:t>
                </a:r>
              </a:p>
              <a:p>
                <a:pPr lvl="1"/>
                <a:r>
                  <a:rPr lang="en-US" sz="1800" dirty="0" smtClean="0"/>
                  <a:t>For </a:t>
                </a:r>
                <a:r>
                  <a:rPr lang="en-US" sz="1800" dirty="0" err="1" smtClean="0"/>
                  <a:t>i</a:t>
                </a:r>
                <a:r>
                  <a:rPr lang="en-US" sz="1800" dirty="0" smtClean="0"/>
                  <a:t> </a:t>
                </a:r>
                <a:r>
                  <a:rPr lang="en-US" sz="1800" dirty="0"/>
                  <a:t>=</a:t>
                </a:r>
                <a:r>
                  <a:rPr lang="en-US" sz="1800" dirty="0" smtClean="0"/>
                  <a:t>1,…m:</a:t>
                </a:r>
              </a:p>
              <a:p>
                <a:pPr lvl="1"/>
                <a:r>
                  <a:rPr lang="en-US" sz="1800" dirty="0" smtClean="0">
                    <a:solidFill>
                      <a:srgbClr val="245795"/>
                    </a:solidFill>
                  </a:rPr>
                  <a:t>Compute prediction </a:t>
                </a:r>
                <a:r>
                  <a:rPr lang="en-US" sz="1800" dirty="0" smtClean="0"/>
                  <a:t>y’ = </a:t>
                </a:r>
                <a:r>
                  <a:rPr lang="en-US" sz="1800" dirty="0" err="1" smtClean="0">
                    <a:latin typeface="Calibri"/>
                  </a:rPr>
                  <a:t>sgn</a:t>
                </a:r>
                <a:r>
                  <a:rPr lang="en-US" sz="1800" dirty="0" smtClean="0">
                    <a:latin typeface="Calibri"/>
                  </a:rPr>
                  <a:t>(</a:t>
                </a:r>
                <a14:m>
                  <m:oMath xmlns:m="http://schemas.openxmlformats.org/officeDocument/2006/math">
                    <m:sSubSup>
                      <m:sSubSupPr>
                        <m:ctrlPr>
                          <a:rPr lang="en-US" sz="1800" i="1" dirty="0" smtClean="0">
                            <a:solidFill>
                              <a:schemeClr val="tx1"/>
                            </a:solidFill>
                            <a:latin typeface="Cambria Math" panose="02040503050406030204" pitchFamily="18" charset="0"/>
                          </a:rPr>
                        </m:ctrlPr>
                      </m:sSubSupPr>
                      <m:e>
                        <m:r>
                          <a:rPr lang="en-US" sz="1800" b="0" i="1" dirty="0" smtClean="0">
                            <a:solidFill>
                              <a:schemeClr val="tx1"/>
                            </a:solidFill>
                            <a:latin typeface="Cambria Math" panose="02040503050406030204" pitchFamily="18" charset="0"/>
                          </a:rPr>
                          <m:t>𝑣</m:t>
                        </m:r>
                      </m:e>
                      <m:sub>
                        <m:r>
                          <a:rPr lang="en-US" sz="1800" b="0" i="1" dirty="0" smtClean="0">
                            <a:solidFill>
                              <a:schemeClr val="tx1"/>
                            </a:solidFill>
                            <a:latin typeface="Cambria Math" panose="02040503050406030204" pitchFamily="18" charset="0"/>
                          </a:rPr>
                          <m:t>𝑘</m:t>
                        </m:r>
                      </m:sub>
                      <m:sup>
                        <m:r>
                          <a:rPr lang="en-US" sz="1800" b="0" i="1" dirty="0" smtClean="0">
                            <a:solidFill>
                              <a:schemeClr val="tx1"/>
                            </a:solidFill>
                            <a:latin typeface="Cambria Math" panose="02040503050406030204" pitchFamily="18" charset="0"/>
                          </a:rPr>
                          <m:t>𝑇</m:t>
                        </m:r>
                      </m:sup>
                    </m:sSubSup>
                  </m:oMath>
                </a14:m>
                <a:r>
                  <a:rPr lang="en-US" sz="1800" dirty="0" smtClean="0">
                    <a:solidFill>
                      <a:schemeClr val="tx1"/>
                    </a:solidFill>
                  </a:rPr>
                  <a:t>  </a:t>
                </a:r>
                <a:r>
                  <a:rPr lang="en-US" sz="1800" dirty="0" smtClean="0">
                    <a:solidFill>
                      <a:schemeClr val="tx1"/>
                    </a:solidFill>
                    <a:latin typeface="Calibri"/>
                  </a:rPr>
                  <a:t>x</a:t>
                </a:r>
                <a:r>
                  <a:rPr lang="en-US" sz="1800" baseline="-25000" dirty="0" smtClean="0">
                    <a:solidFill>
                      <a:schemeClr val="tx1"/>
                    </a:solidFill>
                    <a:latin typeface="Calibri"/>
                  </a:rPr>
                  <a:t>i</a:t>
                </a:r>
                <a:r>
                  <a:rPr lang="en-US" sz="1800" dirty="0" smtClean="0">
                    <a:solidFill>
                      <a:schemeClr val="tx1"/>
                    </a:solidFill>
                  </a:rPr>
                  <a:t> </a:t>
                </a:r>
                <a:r>
                  <a:rPr lang="en-US" sz="1800" dirty="0" smtClean="0"/>
                  <a:t>)</a:t>
                </a:r>
              </a:p>
              <a:p>
                <a:pPr lvl="1"/>
                <a:r>
                  <a:rPr lang="en-US" sz="1800" dirty="0" smtClean="0"/>
                  <a:t>If y’ = y,   then </a:t>
                </a:r>
                <a:r>
                  <a:rPr lang="en-US" sz="1800" dirty="0" err="1" smtClean="0">
                    <a:latin typeface="Calibri"/>
                  </a:rPr>
                  <a:t>c</a:t>
                </a:r>
                <a:r>
                  <a:rPr lang="en-US" sz="1800" baseline="-25000" dirty="0" err="1" smtClean="0">
                    <a:latin typeface="Calibri"/>
                  </a:rPr>
                  <a:t>k</a:t>
                </a:r>
                <a:r>
                  <a:rPr lang="en-US" sz="1800" dirty="0" smtClean="0"/>
                  <a:t> = </a:t>
                </a:r>
                <a:r>
                  <a:rPr lang="en-US" sz="1800" dirty="0" err="1" smtClean="0">
                    <a:latin typeface="Calibri"/>
                  </a:rPr>
                  <a:t>c</a:t>
                </a:r>
                <a:r>
                  <a:rPr lang="en-US" sz="1800" baseline="-25000" dirty="0" err="1" smtClean="0">
                    <a:latin typeface="Calibri"/>
                  </a:rPr>
                  <a:t>k</a:t>
                </a:r>
                <a:r>
                  <a:rPr lang="en-US" sz="1800" dirty="0" smtClean="0"/>
                  <a:t> + 1</a:t>
                </a:r>
              </a:p>
              <a:p>
                <a:pPr marL="457200" lvl="1" indent="0">
                  <a:buNone/>
                </a:pPr>
                <a:r>
                  <a:rPr lang="en-US" sz="1800" dirty="0"/>
                  <a:t> </a:t>
                </a:r>
                <a:r>
                  <a:rPr lang="en-US" sz="1800" dirty="0" smtClean="0"/>
                  <a:t>                     else: </a:t>
                </a:r>
                <a:r>
                  <a:rPr lang="en-US" sz="1800" dirty="0" smtClean="0">
                    <a:latin typeface="Calibri"/>
                  </a:rPr>
                  <a:t>v</a:t>
                </a:r>
                <a:r>
                  <a:rPr lang="en-US" sz="1800" baseline="-25000" dirty="0" smtClean="0">
                    <a:latin typeface="Calibri"/>
                  </a:rPr>
                  <a:t>k+1</a:t>
                </a:r>
                <a:r>
                  <a:rPr lang="en-US" sz="1800" dirty="0" smtClean="0"/>
                  <a:t> =  </a:t>
                </a:r>
                <a:r>
                  <a:rPr lang="en-US" sz="1800" dirty="0" err="1" smtClean="0">
                    <a:latin typeface="Calibri"/>
                  </a:rPr>
                  <a:t>v</a:t>
                </a:r>
                <a:r>
                  <a:rPr lang="en-US" sz="1800" baseline="-25000" dirty="0" err="1" smtClean="0">
                    <a:latin typeface="Calibri"/>
                  </a:rPr>
                  <a:t>k</a:t>
                </a:r>
                <a:r>
                  <a:rPr lang="en-US" sz="1800" dirty="0" smtClean="0"/>
                  <a:t> + </a:t>
                </a:r>
                <a:r>
                  <a:rPr lang="en-US" sz="1800" dirty="0" err="1" smtClean="0">
                    <a:latin typeface="Calibri"/>
                  </a:rPr>
                  <a:t>y</a:t>
                </a:r>
                <a:r>
                  <a:rPr lang="en-US" sz="1800" baseline="-25000" dirty="0" err="1" smtClean="0">
                    <a:latin typeface="Calibri"/>
                  </a:rPr>
                  <a:t>i</a:t>
                </a:r>
                <a:r>
                  <a:rPr lang="en-US" sz="1800" dirty="0" smtClean="0"/>
                  <a:t> x ; </a:t>
                </a:r>
                <a:r>
                  <a:rPr lang="en-US" sz="1800" dirty="0" smtClean="0">
                    <a:latin typeface="Calibri"/>
                  </a:rPr>
                  <a:t>c</a:t>
                </a:r>
                <a:r>
                  <a:rPr lang="en-US" sz="1800" baseline="-25000" dirty="0" smtClean="0">
                    <a:latin typeface="Calibri"/>
                  </a:rPr>
                  <a:t>k+1</a:t>
                </a:r>
                <a:r>
                  <a:rPr lang="en-US" sz="1800" dirty="0" smtClean="0"/>
                  <a:t> = 1; k = k+1</a:t>
                </a:r>
              </a:p>
              <a:p>
                <a:r>
                  <a:rPr lang="en-US" sz="1800" b="1" dirty="0" smtClean="0"/>
                  <a:t>Prediction:</a:t>
                </a:r>
                <a:endParaRPr lang="en-US" sz="1800" b="1" dirty="0"/>
              </a:p>
              <a:p>
                <a:r>
                  <a:rPr lang="en-US" sz="1800" dirty="0"/>
                  <a:t>   </a:t>
                </a:r>
                <a:r>
                  <a:rPr lang="en-US" sz="1800" dirty="0" smtClean="0">
                    <a:solidFill>
                      <a:schemeClr val="accent1"/>
                    </a:solidFill>
                  </a:rPr>
                  <a:t>Given: </a:t>
                </a:r>
                <a:r>
                  <a:rPr lang="en-US" sz="1800" dirty="0" smtClean="0"/>
                  <a:t>a </a:t>
                </a:r>
                <a:r>
                  <a:rPr lang="en-US" sz="1800" dirty="0"/>
                  <a:t>list of weighted </a:t>
                </a:r>
                <a:r>
                  <a:rPr lang="en-US" sz="1800" dirty="0" err="1"/>
                  <a:t>perceptrons</a:t>
                </a:r>
                <a:r>
                  <a:rPr lang="en-US" sz="1800" dirty="0"/>
                  <a:t> </a:t>
                </a:r>
                <a:r>
                  <a:rPr lang="en-US" sz="1400" dirty="0"/>
                  <a:t>{(v</a:t>
                </a:r>
                <a:r>
                  <a:rPr lang="en-US" sz="1400" baseline="-25000" dirty="0"/>
                  <a:t>1</a:t>
                </a:r>
                <a:r>
                  <a:rPr lang="en-US" sz="1400" dirty="0"/>
                  <a:t>, c</a:t>
                </a:r>
                <a:r>
                  <a:rPr lang="en-US" sz="1400" baseline="-25000" dirty="0"/>
                  <a:t>1</a:t>
                </a:r>
                <a:r>
                  <a:rPr lang="en-US" sz="1400" dirty="0"/>
                  <a:t>),…(</a:t>
                </a:r>
                <a:r>
                  <a:rPr lang="en-US" sz="1400" dirty="0" err="1"/>
                  <a:t>v</a:t>
                </a:r>
                <a:r>
                  <a:rPr lang="en-US" sz="1400" baseline="-25000" dirty="0" err="1"/>
                  <a:t>k</a:t>
                </a:r>
                <a:r>
                  <a:rPr lang="en-US" sz="1400" dirty="0"/>
                  <a:t>, </a:t>
                </a:r>
                <a:r>
                  <a:rPr lang="en-US" sz="1400" dirty="0" err="1"/>
                  <a:t>c</a:t>
                </a:r>
                <a:r>
                  <a:rPr lang="en-US" sz="1400" baseline="-25000" dirty="0" err="1"/>
                  <a:t>k</a:t>
                </a:r>
                <a:r>
                  <a:rPr lang="en-US" sz="1400" dirty="0" smtClean="0"/>
                  <a:t>)} ; </a:t>
                </a:r>
                <a:r>
                  <a:rPr lang="en-US" sz="1800" dirty="0" smtClean="0"/>
                  <a:t>a new example x</a:t>
                </a:r>
              </a:p>
              <a:p>
                <a:pPr marL="0" indent="0">
                  <a:buNone/>
                </a:pPr>
                <a:r>
                  <a:rPr lang="en-US" sz="1400" dirty="0"/>
                  <a:t> </a:t>
                </a:r>
                <a:r>
                  <a:rPr lang="en-US" sz="1400" dirty="0" smtClean="0"/>
                  <a:t>            </a:t>
                </a:r>
                <a:r>
                  <a:rPr lang="en-US" sz="1800" dirty="0" smtClean="0">
                    <a:solidFill>
                      <a:schemeClr val="accent1"/>
                    </a:solidFill>
                  </a:rPr>
                  <a:t>Predict</a:t>
                </a:r>
                <a:r>
                  <a:rPr lang="en-US" sz="1800" dirty="0" smtClean="0"/>
                  <a:t> the label(x) as follows:</a:t>
                </a:r>
              </a:p>
              <a:p>
                <a:pPr marL="0" indent="0">
                  <a:buNone/>
                </a:pPr>
                <a:r>
                  <a:rPr lang="en-US" sz="1800" dirty="0">
                    <a:solidFill>
                      <a:schemeClr val="accent2">
                        <a:lumMod val="75000"/>
                        <a:lumOff val="25000"/>
                      </a:schemeClr>
                    </a:solidFill>
                  </a:rPr>
                  <a:t> </a:t>
                </a:r>
                <a:r>
                  <a:rPr lang="en-US" sz="1800" dirty="0" smtClean="0">
                    <a:solidFill>
                      <a:schemeClr val="accent2">
                        <a:lumMod val="75000"/>
                        <a:lumOff val="25000"/>
                      </a:schemeClr>
                    </a:solidFill>
                  </a:rPr>
                  <a:t>                              y(x)=  </a:t>
                </a:r>
                <a:r>
                  <a:rPr lang="en-US" sz="1800" dirty="0" err="1" smtClean="0">
                    <a:solidFill>
                      <a:schemeClr val="accent2">
                        <a:lumMod val="75000"/>
                        <a:lumOff val="25000"/>
                      </a:schemeClr>
                    </a:solidFill>
                  </a:rPr>
                  <a:t>sgn</a:t>
                </a:r>
                <a:r>
                  <a:rPr lang="en-US" sz="1800" dirty="0" smtClean="0">
                    <a:solidFill>
                      <a:schemeClr val="accent2">
                        <a:lumMod val="75000"/>
                        <a:lumOff val="25000"/>
                      </a:schemeClr>
                    </a:solidFill>
                  </a:rPr>
                  <a:t> [ </a:t>
                </a:r>
                <a:r>
                  <a:rPr lang="en-US" sz="1800" dirty="0" smtClean="0">
                    <a:solidFill>
                      <a:schemeClr val="accent2">
                        <a:lumMod val="75000"/>
                        <a:lumOff val="25000"/>
                      </a:schemeClr>
                    </a:solidFill>
                    <a:latin typeface="Symbol"/>
                    <a:sym typeface="Symbol"/>
                  </a:rPr>
                  <a:t></a:t>
                </a:r>
                <a:r>
                  <a:rPr lang="en-US" sz="1800" baseline="-25000" dirty="0" smtClean="0">
                    <a:solidFill>
                      <a:schemeClr val="accent2">
                        <a:lumMod val="75000"/>
                        <a:lumOff val="25000"/>
                      </a:schemeClr>
                    </a:solidFill>
                    <a:latin typeface="Symbol"/>
                    <a:sym typeface="Symbol"/>
                  </a:rPr>
                  <a:t>1, </a:t>
                </a:r>
                <a:r>
                  <a:rPr lang="en-US" sz="1800" baseline="-25000" dirty="0" smtClean="0">
                    <a:solidFill>
                      <a:schemeClr val="accent2">
                        <a:lumMod val="75000"/>
                        <a:lumOff val="25000"/>
                      </a:schemeClr>
                    </a:solidFill>
                    <a:latin typeface="+mj-lt"/>
                    <a:sym typeface="Symbol"/>
                  </a:rPr>
                  <a:t>k</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alibri"/>
                  </a:rPr>
                  <a:t>c</a:t>
                </a:r>
                <a:r>
                  <a:rPr lang="en-US" sz="1800" baseline="-25000" dirty="0" smtClean="0">
                    <a:solidFill>
                      <a:schemeClr val="accent2">
                        <a:lumMod val="75000"/>
                        <a:lumOff val="25000"/>
                      </a:schemeClr>
                    </a:solidFill>
                    <a:latin typeface="Calibri"/>
                  </a:rPr>
                  <a:t>i</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alibri"/>
                  </a:rPr>
                  <a:t>(</a:t>
                </a:r>
                <a14:m>
                  <m:oMath xmlns:m="http://schemas.openxmlformats.org/officeDocument/2006/math">
                    <m:sSubSup>
                      <m:sSubSupPr>
                        <m:ctrlPr>
                          <a:rPr lang="en-US" sz="1800" i="1" dirty="0" smtClean="0">
                            <a:solidFill>
                              <a:schemeClr val="tx1"/>
                            </a:solidFill>
                            <a:latin typeface="Cambria Math" panose="02040503050406030204" pitchFamily="18" charset="0"/>
                          </a:rPr>
                        </m:ctrlPr>
                      </m:sSubSupPr>
                      <m:e>
                        <m:r>
                          <a:rPr lang="en-US" sz="1800" i="1" dirty="0">
                            <a:solidFill>
                              <a:schemeClr val="tx1"/>
                            </a:solidFill>
                            <a:latin typeface="Cambria Math" panose="02040503050406030204" pitchFamily="18" charset="0"/>
                          </a:rPr>
                          <m:t>𝑣</m:t>
                        </m:r>
                      </m:e>
                      <m:sub>
                        <m:r>
                          <a:rPr lang="en-US" sz="1800" b="0" i="1" dirty="0" smtClean="0">
                            <a:solidFill>
                              <a:schemeClr val="tx1"/>
                            </a:solidFill>
                            <a:latin typeface="Cambria Math" panose="02040503050406030204" pitchFamily="18" charset="0"/>
                          </a:rPr>
                          <m:t>𝑖</m:t>
                        </m:r>
                      </m:sub>
                      <m:sup>
                        <m:r>
                          <a:rPr lang="en-US" sz="1800" i="1" dirty="0">
                            <a:solidFill>
                              <a:schemeClr val="tx1"/>
                            </a:solidFill>
                            <a:latin typeface="Cambria Math" panose="02040503050406030204" pitchFamily="18" charset="0"/>
                          </a:rPr>
                          <m:t>𝑇</m:t>
                        </m:r>
                      </m:sup>
                    </m:sSubSup>
                  </m:oMath>
                </a14:m>
                <a:r>
                  <a:rPr lang="en-US" sz="1800" dirty="0" smtClean="0">
                    <a:solidFill>
                      <a:schemeClr val="tx1"/>
                    </a:solidFill>
                  </a:rPr>
                  <a:t> </a:t>
                </a:r>
                <a:r>
                  <a:rPr lang="en-US" sz="1800" dirty="0" smtClean="0">
                    <a:solidFill>
                      <a:schemeClr val="accent2">
                        <a:lumMod val="75000"/>
                        <a:lumOff val="25000"/>
                      </a:schemeClr>
                    </a:solidFill>
                  </a:rPr>
                  <a:t>x) ] </a:t>
                </a:r>
                <a:endParaRPr lang="en-US" sz="1800" dirty="0">
                  <a:solidFill>
                    <a:schemeClr val="accent2">
                      <a:lumMod val="75000"/>
                      <a:lumOff val="25000"/>
                    </a:schemeClr>
                  </a:solidFill>
                </a:endParaRPr>
              </a:p>
              <a:p>
                <a:pPr marL="457200" lvl="1" indent="0">
                  <a:buNone/>
                </a:pPr>
                <a:endParaRPr lang="en-US" sz="1400" dirty="0" smtClean="0"/>
              </a:p>
              <a:p>
                <a:pPr marL="457200" lvl="1" indent="0">
                  <a:buNone/>
                </a:pPr>
                <a:endParaRPr lang="en-US" sz="1400" dirty="0"/>
              </a:p>
              <a:p>
                <a:endParaRPr lang="en-US" sz="1400" dirty="0" smtClean="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219200"/>
                <a:ext cx="8458200" cy="4983163"/>
              </a:xfrm>
              <a:blipFill>
                <a:blip r:embed="rId3"/>
                <a:stretch>
                  <a:fillRect l="-576" t="-612" b="-7956"/>
                </a:stretch>
              </a:blipFill>
            </p:spPr>
            <p:txBody>
              <a:bodyPr/>
              <a:lstStyle/>
              <a:p>
                <a:r>
                  <a:rPr lang="en-US">
                    <a:noFill/>
                  </a:rPr>
                  <a:t> </a:t>
                </a:r>
              </a:p>
            </p:txBody>
          </p:sp>
        </mc:Fallback>
      </mc:AlternateContent>
      <p:sp>
        <p:nvSpPr>
          <p:cNvPr id="1056772" name="Rectangle 4"/>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u="none" dirty="0">
              <a:solidFill>
                <a:srgbClr val="FF0000"/>
              </a:solidFill>
            </a:endParaRPr>
          </a:p>
        </p:txBody>
      </p:sp>
      <p:sp>
        <p:nvSpPr>
          <p:cNvPr id="8" name="Rectangle 7"/>
          <p:cNvSpPr/>
          <p:nvPr/>
        </p:nvSpPr>
        <p:spPr>
          <a:xfrm>
            <a:off x="5257800" y="3219271"/>
            <a:ext cx="3733800" cy="1323439"/>
          </a:xfrm>
          <a:prstGeom prst="rect">
            <a:avLst/>
          </a:prstGeom>
          <a:solidFill>
            <a:srgbClr val="FFFFCC"/>
          </a:solidFill>
          <a:ln>
            <a:solidFill>
              <a:schemeClr val="accent1"/>
            </a:solidFill>
          </a:ln>
        </p:spPr>
        <p:txBody>
          <a:bodyPr wrap="square">
            <a:spAutoFit/>
          </a:bodyPr>
          <a:lstStyle/>
          <a:p>
            <a:pPr marL="285750" indent="-285750">
              <a:buFont typeface="Arial" panose="020B0604020202020204" pitchFamily="34" charset="0"/>
              <a:buChar char="•"/>
            </a:pPr>
            <a:r>
              <a:rPr lang="en-US" sz="1600" u="none" dirty="0" smtClean="0">
                <a:latin typeface="+mj-lt"/>
              </a:rPr>
              <a:t>This can be done on top of any online </a:t>
            </a:r>
            <a:r>
              <a:rPr lang="en-US" sz="1600" dirty="0" smtClean="0">
                <a:latin typeface="+mj-lt"/>
              </a:rPr>
              <a:t>mistake driven algorithm.</a:t>
            </a:r>
          </a:p>
          <a:p>
            <a:pPr marL="285750" indent="-285750">
              <a:buFont typeface="Arial" panose="020B0604020202020204" pitchFamily="34" charset="0"/>
              <a:buChar char="•"/>
            </a:pPr>
            <a:r>
              <a:rPr lang="en-US" sz="1600" u="none" dirty="0" smtClean="0">
                <a:latin typeface="+mj-lt"/>
              </a:rPr>
              <a:t>In HW 2 you will run it over three different algorithms.</a:t>
            </a:r>
          </a:p>
          <a:p>
            <a:pPr marL="285750" indent="-285750">
              <a:buFont typeface="Arial" panose="020B0604020202020204" pitchFamily="34" charset="0"/>
              <a:buChar char="•"/>
            </a:pPr>
            <a:r>
              <a:rPr lang="en-US" sz="1600" dirty="0" smtClean="0">
                <a:latin typeface="+mj-lt"/>
              </a:rPr>
              <a:t>The implementation requires thinking. </a:t>
            </a:r>
            <a:endParaRPr lang="en-US" sz="1600" u="none" dirty="0" smtClean="0">
              <a:latin typeface="+mj-lt"/>
            </a:endParaRPr>
          </a:p>
        </p:txBody>
      </p:sp>
      <p:sp>
        <p:nvSpPr>
          <p:cNvPr id="6" name="Rectangle 5"/>
          <p:cNvSpPr/>
          <p:nvPr/>
        </p:nvSpPr>
        <p:spPr>
          <a:xfrm>
            <a:off x="5181600" y="5816898"/>
            <a:ext cx="3810000" cy="923330"/>
          </a:xfrm>
          <a:prstGeom prst="rect">
            <a:avLst/>
          </a:prstGeom>
          <a:solidFill>
            <a:srgbClr val="FFFFCC"/>
          </a:solidFill>
          <a:ln>
            <a:solidFill>
              <a:srgbClr val="FF9900"/>
            </a:solidFill>
          </a:ln>
        </p:spPr>
        <p:txBody>
          <a:bodyPr wrap="square">
            <a:spAutoFit/>
          </a:bodyPr>
          <a:lstStyle/>
          <a:p>
            <a:r>
              <a:rPr lang="en-US" sz="1800" dirty="0">
                <a:latin typeface="+mj-lt"/>
              </a:rPr>
              <a:t>Averaged version of </a:t>
            </a:r>
            <a:r>
              <a:rPr lang="en-US" sz="1800" dirty="0" smtClean="0">
                <a:latin typeface="+mj-lt"/>
              </a:rPr>
              <a:t>Perceptron /Winnow is </a:t>
            </a:r>
            <a:r>
              <a:rPr lang="en-US" sz="1800" dirty="0">
                <a:latin typeface="+mj-lt"/>
              </a:rPr>
              <a:t>as good as any other linear learning algorithm, if not better. </a:t>
            </a:r>
          </a:p>
        </p:txBody>
      </p:sp>
    </p:spTree>
    <p:extLst>
      <p:ext uri="{BB962C8B-B14F-4D97-AF65-F5344CB8AC3E}">
        <p14:creationId xmlns:p14="http://schemas.microsoft.com/office/powerpoint/2010/main" val="267796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US" dirty="0" smtClean="0"/>
              <a:t> Perceptron </a:t>
            </a:r>
            <a:r>
              <a:rPr lang="en-US" dirty="0"/>
              <a:t>with Margin</a:t>
            </a:r>
          </a:p>
        </p:txBody>
      </p:sp>
      <p:sp>
        <p:nvSpPr>
          <p:cNvPr id="2" name="Content Placeholder 1"/>
          <p:cNvSpPr>
            <a:spLocks noGrp="1"/>
          </p:cNvSpPr>
          <p:nvPr>
            <p:ph idx="1"/>
          </p:nvPr>
        </p:nvSpPr>
        <p:spPr/>
        <p:txBody>
          <a:bodyPr/>
          <a:lstStyle/>
          <a:p>
            <a:r>
              <a:rPr lang="en-US" dirty="0"/>
              <a:t>Thick Separator  (aka as Perceptron with Margin)     (Applies both for Perceptron and Winnow)</a:t>
            </a:r>
          </a:p>
          <a:p>
            <a:endParaRPr lang="en-US" dirty="0"/>
          </a:p>
          <a:p>
            <a:r>
              <a:rPr lang="en-US" dirty="0"/>
              <a:t>Promote if:</a:t>
            </a:r>
          </a:p>
          <a:p>
            <a:pPr lvl="1"/>
            <a:r>
              <a:rPr lang="en-US" dirty="0">
                <a:solidFill>
                  <a:srgbClr val="0000FF"/>
                </a:solidFill>
              </a:rPr>
              <a:t>w</a:t>
            </a:r>
            <a:r>
              <a:rPr lang="en-US" baseline="30000" dirty="0">
                <a:solidFill>
                  <a:srgbClr val="0000FF"/>
                </a:solidFill>
              </a:rPr>
              <a:t>T</a:t>
            </a:r>
            <a:r>
              <a:rPr lang="en-US" dirty="0">
                <a:solidFill>
                  <a:srgbClr val="0000FF"/>
                </a:solidFill>
              </a:rPr>
              <a:t> x</a:t>
            </a:r>
            <a:r>
              <a:rPr lang="en-US" dirty="0" smtClean="0">
                <a:solidFill>
                  <a:srgbClr val="0000FF"/>
                </a:solidFill>
              </a:rPr>
              <a:t> - </a:t>
            </a:r>
            <a:r>
              <a:rPr lang="en-US" dirty="0" smtClean="0">
                <a:solidFill>
                  <a:srgbClr val="0000FF"/>
                </a:solidFill>
                <a:latin typeface="Arial Narrow" pitchFamily="34" charset="0"/>
                <a:sym typeface="Symbol" pitchFamily="18" charset="2"/>
              </a:rPr>
              <a:t> &lt; </a:t>
            </a:r>
            <a:endParaRPr lang="en-US" dirty="0">
              <a:solidFill>
                <a:srgbClr val="0000FF"/>
              </a:solidFill>
            </a:endParaRPr>
          </a:p>
          <a:p>
            <a:r>
              <a:rPr lang="en-US" dirty="0"/>
              <a:t>Demote if:</a:t>
            </a:r>
          </a:p>
          <a:p>
            <a:pPr lvl="1"/>
            <a:r>
              <a:rPr lang="en-US" dirty="0">
                <a:solidFill>
                  <a:srgbClr val="0000FF"/>
                </a:solidFill>
              </a:rPr>
              <a:t>w</a:t>
            </a:r>
            <a:r>
              <a:rPr lang="en-US" baseline="30000" dirty="0">
                <a:solidFill>
                  <a:srgbClr val="0000FF"/>
                </a:solidFill>
              </a:rPr>
              <a:t>T</a:t>
            </a:r>
            <a:r>
              <a:rPr lang="en-US" dirty="0">
                <a:solidFill>
                  <a:srgbClr val="0000FF"/>
                </a:solidFill>
              </a:rPr>
              <a:t> x</a:t>
            </a:r>
            <a:r>
              <a:rPr lang="en-US" dirty="0" smtClean="0">
                <a:solidFill>
                  <a:srgbClr val="0000FF"/>
                </a:solidFill>
              </a:rPr>
              <a:t> </a:t>
            </a:r>
            <a:r>
              <a:rPr lang="en-US" dirty="0">
                <a:solidFill>
                  <a:srgbClr val="0000FF"/>
                </a:solidFill>
              </a:rPr>
              <a:t>-</a:t>
            </a:r>
            <a:r>
              <a:rPr lang="en-US" dirty="0" smtClean="0">
                <a:solidFill>
                  <a:srgbClr val="0000FF"/>
                </a:solidFill>
              </a:rPr>
              <a:t> </a:t>
            </a:r>
            <a:r>
              <a:rPr lang="en-US" dirty="0" smtClean="0">
                <a:solidFill>
                  <a:srgbClr val="0000FF"/>
                </a:solidFill>
                <a:latin typeface="Arial Narrow" pitchFamily="34" charset="0"/>
                <a:sym typeface="Symbol" pitchFamily="18" charset="2"/>
              </a:rPr>
              <a:t> &gt; </a:t>
            </a:r>
            <a:endParaRPr lang="en-US" dirty="0">
              <a:solidFill>
                <a:srgbClr val="0000FF"/>
              </a:solidFill>
            </a:endParaRPr>
          </a:p>
          <a:p>
            <a:endParaRPr lang="en-US" dirty="0"/>
          </a:p>
        </p:txBody>
      </p:sp>
      <p:grpSp>
        <p:nvGrpSpPr>
          <p:cNvPr id="3" name="Group 2"/>
          <p:cNvGrpSpPr/>
          <p:nvPr/>
        </p:nvGrpSpPr>
        <p:grpSpPr>
          <a:xfrm>
            <a:off x="3437615" y="1981200"/>
            <a:ext cx="5096785" cy="3473231"/>
            <a:chOff x="3437615" y="1981200"/>
            <a:chExt cx="5096785" cy="3473231"/>
          </a:xfrm>
        </p:grpSpPr>
        <p:sp>
          <p:nvSpPr>
            <p:cNvPr id="1050627" name="Line 3"/>
            <p:cNvSpPr>
              <a:spLocks noChangeShapeType="1"/>
            </p:cNvSpPr>
            <p:nvPr/>
          </p:nvSpPr>
          <p:spPr bwMode="auto">
            <a:xfrm>
              <a:off x="4800600" y="2062162"/>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28" name="Line 4"/>
            <p:cNvSpPr>
              <a:spLocks noChangeShapeType="1"/>
            </p:cNvSpPr>
            <p:nvPr/>
          </p:nvSpPr>
          <p:spPr bwMode="auto">
            <a:xfrm>
              <a:off x="4800600" y="4805362"/>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29" name="Line 5"/>
            <p:cNvSpPr>
              <a:spLocks noChangeShapeType="1"/>
            </p:cNvSpPr>
            <p:nvPr/>
          </p:nvSpPr>
          <p:spPr bwMode="auto">
            <a:xfrm>
              <a:off x="3657600" y="4157662"/>
              <a:ext cx="2301875" cy="129676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0" name="Line 6"/>
            <p:cNvSpPr>
              <a:spLocks noChangeShapeType="1"/>
            </p:cNvSpPr>
            <p:nvPr/>
          </p:nvSpPr>
          <p:spPr bwMode="auto">
            <a:xfrm flipV="1">
              <a:off x="4800600" y="4043362"/>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31" name="Text Box 7"/>
            <p:cNvSpPr txBox="1">
              <a:spLocks noChangeArrowheads="1"/>
            </p:cNvSpPr>
            <p:nvPr/>
          </p:nvSpPr>
          <p:spPr bwMode="auto">
            <a:xfrm>
              <a:off x="3437615" y="3748087"/>
              <a:ext cx="1013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rPr>
                <a:t>w</a:t>
              </a:r>
              <a:r>
                <a:rPr lang="en-US" sz="1800" baseline="30000" dirty="0">
                  <a:solidFill>
                    <a:srgbClr val="0000FF"/>
                  </a:solidFill>
                </a:rPr>
                <a:t>T</a:t>
              </a:r>
              <a:r>
                <a:rPr lang="en-US" sz="1800" dirty="0">
                  <a:solidFill>
                    <a:srgbClr val="0000FF"/>
                  </a:solidFill>
                </a:rPr>
                <a:t> x </a:t>
              </a:r>
              <a:r>
                <a:rPr lang="en-US" sz="1800" u="none" dirty="0" smtClean="0"/>
                <a:t>= </a:t>
              </a:r>
              <a:r>
                <a:rPr lang="en-US" sz="1800" u="none" dirty="0"/>
                <a:t>0</a:t>
              </a:r>
            </a:p>
          </p:txBody>
        </p:sp>
        <p:sp>
          <p:nvSpPr>
            <p:cNvPr id="1050632" name="Text Box 8"/>
            <p:cNvSpPr txBox="1">
              <a:spLocks noChangeArrowheads="1"/>
            </p:cNvSpPr>
            <p:nvPr/>
          </p:nvSpPr>
          <p:spPr bwMode="auto">
            <a:xfrm>
              <a:off x="50292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3" name="Text Box 9"/>
            <p:cNvSpPr txBox="1">
              <a:spLocks noChangeArrowheads="1"/>
            </p:cNvSpPr>
            <p:nvPr/>
          </p:nvSpPr>
          <p:spPr bwMode="auto">
            <a:xfrm>
              <a:off x="60198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4" name="Text Box 10"/>
            <p:cNvSpPr txBox="1">
              <a:spLocks noChangeArrowheads="1"/>
            </p:cNvSpPr>
            <p:nvPr/>
          </p:nvSpPr>
          <p:spPr bwMode="auto">
            <a:xfrm>
              <a:off x="5410200" y="31289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5" name="Text Box 11"/>
            <p:cNvSpPr txBox="1">
              <a:spLocks noChangeArrowheads="1"/>
            </p:cNvSpPr>
            <p:nvPr/>
          </p:nvSpPr>
          <p:spPr bwMode="auto">
            <a:xfrm>
              <a:off x="5562600" y="3357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6" name="Text Box 12"/>
            <p:cNvSpPr txBox="1">
              <a:spLocks noChangeArrowheads="1"/>
            </p:cNvSpPr>
            <p:nvPr/>
          </p:nvSpPr>
          <p:spPr bwMode="auto">
            <a:xfrm>
              <a:off x="5867400" y="3205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7" name="Text Box 13"/>
            <p:cNvSpPr txBox="1">
              <a:spLocks noChangeArrowheads="1"/>
            </p:cNvSpPr>
            <p:nvPr/>
          </p:nvSpPr>
          <p:spPr bwMode="auto">
            <a:xfrm>
              <a:off x="6324600" y="3738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8" name="Text Box 14"/>
            <p:cNvSpPr txBox="1">
              <a:spLocks noChangeArrowheads="1"/>
            </p:cNvSpPr>
            <p:nvPr/>
          </p:nvSpPr>
          <p:spPr bwMode="auto">
            <a:xfrm>
              <a:off x="63246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9" name="Text Box 15"/>
            <p:cNvSpPr txBox="1">
              <a:spLocks noChangeArrowheads="1"/>
            </p:cNvSpPr>
            <p:nvPr/>
          </p:nvSpPr>
          <p:spPr bwMode="auto">
            <a:xfrm>
              <a:off x="6324600" y="3357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0" name="Text Box 16"/>
            <p:cNvSpPr txBox="1">
              <a:spLocks noChangeArrowheads="1"/>
            </p:cNvSpPr>
            <p:nvPr/>
          </p:nvSpPr>
          <p:spPr bwMode="auto">
            <a:xfrm>
              <a:off x="6934200" y="32813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1" name="Text Box 17"/>
            <p:cNvSpPr txBox="1">
              <a:spLocks noChangeArrowheads="1"/>
            </p:cNvSpPr>
            <p:nvPr/>
          </p:nvSpPr>
          <p:spPr bwMode="auto">
            <a:xfrm>
              <a:off x="7162800" y="3586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2" name="Text Box 18"/>
            <p:cNvSpPr txBox="1">
              <a:spLocks noChangeArrowheads="1"/>
            </p:cNvSpPr>
            <p:nvPr/>
          </p:nvSpPr>
          <p:spPr bwMode="auto">
            <a:xfrm>
              <a:off x="7772400" y="35099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3" name="Text Box 19"/>
            <p:cNvSpPr txBox="1">
              <a:spLocks noChangeArrowheads="1"/>
            </p:cNvSpPr>
            <p:nvPr/>
          </p:nvSpPr>
          <p:spPr bwMode="auto">
            <a:xfrm>
              <a:off x="5241925" y="264001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4" name="Text Box 20"/>
            <p:cNvSpPr txBox="1">
              <a:spLocks noChangeArrowheads="1"/>
            </p:cNvSpPr>
            <p:nvPr/>
          </p:nvSpPr>
          <p:spPr bwMode="auto">
            <a:xfrm>
              <a:off x="5791200" y="2824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5" name="Text Box 21"/>
            <p:cNvSpPr txBox="1">
              <a:spLocks noChangeArrowheads="1"/>
            </p:cNvSpPr>
            <p:nvPr/>
          </p:nvSpPr>
          <p:spPr bwMode="auto">
            <a:xfrm>
              <a:off x="6553200" y="3433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6" name="Oval 22"/>
            <p:cNvSpPr>
              <a:spLocks noChangeArrowheads="1"/>
            </p:cNvSpPr>
            <p:nvPr/>
          </p:nvSpPr>
          <p:spPr bwMode="auto">
            <a:xfrm>
              <a:off x="6324600" y="2366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7" name="Text Box 23"/>
            <p:cNvSpPr txBox="1">
              <a:spLocks noChangeArrowheads="1"/>
            </p:cNvSpPr>
            <p:nvPr/>
          </p:nvSpPr>
          <p:spPr bwMode="auto">
            <a:xfrm>
              <a:off x="5394325" y="279241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8" name="Oval 24"/>
            <p:cNvSpPr>
              <a:spLocks noChangeArrowheads="1"/>
            </p:cNvSpPr>
            <p:nvPr/>
          </p:nvSpPr>
          <p:spPr bwMode="auto">
            <a:xfrm>
              <a:off x="5943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9" name="Oval 25"/>
            <p:cNvSpPr>
              <a:spLocks noChangeArrowheads="1"/>
            </p:cNvSpPr>
            <p:nvPr/>
          </p:nvSpPr>
          <p:spPr bwMode="auto">
            <a:xfrm>
              <a:off x="6477000" y="2290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0" name="Oval 26"/>
            <p:cNvSpPr>
              <a:spLocks noChangeArrowheads="1"/>
            </p:cNvSpPr>
            <p:nvPr/>
          </p:nvSpPr>
          <p:spPr bwMode="auto">
            <a:xfrm>
              <a:off x="6629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1" name="Oval 27"/>
            <p:cNvSpPr>
              <a:spLocks noChangeArrowheads="1"/>
            </p:cNvSpPr>
            <p:nvPr/>
          </p:nvSpPr>
          <p:spPr bwMode="auto">
            <a:xfrm>
              <a:off x="7086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2" name="Oval 28"/>
            <p:cNvSpPr>
              <a:spLocks noChangeArrowheads="1"/>
            </p:cNvSpPr>
            <p:nvPr/>
          </p:nvSpPr>
          <p:spPr bwMode="auto">
            <a:xfrm>
              <a:off x="72390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3" name="Oval 29"/>
            <p:cNvSpPr>
              <a:spLocks noChangeArrowheads="1"/>
            </p:cNvSpPr>
            <p:nvPr/>
          </p:nvSpPr>
          <p:spPr bwMode="auto">
            <a:xfrm>
              <a:off x="70866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4" name="Oval 30"/>
            <p:cNvSpPr>
              <a:spLocks noChangeArrowheads="1"/>
            </p:cNvSpPr>
            <p:nvPr/>
          </p:nvSpPr>
          <p:spPr bwMode="auto">
            <a:xfrm>
              <a:off x="65532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5" name="Oval 31"/>
            <p:cNvSpPr>
              <a:spLocks noChangeArrowheads="1"/>
            </p:cNvSpPr>
            <p:nvPr/>
          </p:nvSpPr>
          <p:spPr bwMode="auto">
            <a:xfrm>
              <a:off x="76962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6" name="Oval 32"/>
            <p:cNvSpPr>
              <a:spLocks noChangeArrowheads="1"/>
            </p:cNvSpPr>
            <p:nvPr/>
          </p:nvSpPr>
          <p:spPr bwMode="auto">
            <a:xfrm>
              <a:off x="7391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7" name="Oval 33"/>
            <p:cNvSpPr>
              <a:spLocks noChangeArrowheads="1"/>
            </p:cNvSpPr>
            <p:nvPr/>
          </p:nvSpPr>
          <p:spPr bwMode="auto">
            <a:xfrm>
              <a:off x="6858000" y="3128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8" name="Oval 34"/>
            <p:cNvSpPr>
              <a:spLocks noChangeArrowheads="1"/>
            </p:cNvSpPr>
            <p:nvPr/>
          </p:nvSpPr>
          <p:spPr bwMode="auto">
            <a:xfrm>
              <a:off x="8229600" y="3205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9" name="Line 35"/>
            <p:cNvSpPr>
              <a:spLocks noChangeShapeType="1"/>
            </p:cNvSpPr>
            <p:nvPr/>
          </p:nvSpPr>
          <p:spPr bwMode="auto">
            <a:xfrm>
              <a:off x="5486400" y="2376487"/>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0" name="Text Box 36"/>
            <p:cNvSpPr txBox="1">
              <a:spLocks noChangeArrowheads="1"/>
            </p:cNvSpPr>
            <p:nvPr/>
          </p:nvSpPr>
          <p:spPr bwMode="auto">
            <a:xfrm>
              <a:off x="4953000" y="1981200"/>
              <a:ext cx="1003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rPr>
                <a:t>w</a:t>
              </a:r>
              <a:r>
                <a:rPr lang="en-US" sz="1800" baseline="30000" dirty="0">
                  <a:solidFill>
                    <a:srgbClr val="0000FF"/>
                  </a:solidFill>
                </a:rPr>
                <a:t>T</a:t>
              </a:r>
              <a:r>
                <a:rPr lang="en-US" sz="1800" dirty="0">
                  <a:solidFill>
                    <a:srgbClr val="0000FF"/>
                  </a:solidFill>
                </a:rPr>
                <a:t> x </a:t>
              </a:r>
              <a:r>
                <a:rPr lang="en-US" sz="1800" u="none" dirty="0" smtClean="0"/>
                <a:t>= </a:t>
              </a:r>
              <a:r>
                <a:rPr lang="en-US" sz="1800" u="none" dirty="0">
                  <a:latin typeface="Symbol" pitchFamily="18" charset="2"/>
                  <a:sym typeface="Symbol" pitchFamily="18" charset="2"/>
                </a:rPr>
                <a:t></a:t>
              </a:r>
            </a:p>
          </p:txBody>
        </p:sp>
        <p:sp>
          <p:nvSpPr>
            <p:cNvPr id="1050662" name="Line 38"/>
            <p:cNvSpPr>
              <a:spLocks noChangeShapeType="1"/>
            </p:cNvSpPr>
            <p:nvPr/>
          </p:nvSpPr>
          <p:spPr bwMode="auto">
            <a:xfrm>
              <a:off x="5410200" y="2519362"/>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3" name="Line 39"/>
            <p:cNvSpPr>
              <a:spLocks noChangeShapeType="1"/>
            </p:cNvSpPr>
            <p:nvPr/>
          </p:nvSpPr>
          <p:spPr bwMode="auto">
            <a:xfrm>
              <a:off x="5334000" y="2671762"/>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0664" name="Rectangle 40"/>
          <p:cNvSpPr>
            <a:spLocks noChangeArrowheads="1"/>
          </p:cNvSpPr>
          <p:nvPr/>
        </p:nvSpPr>
        <p:spPr bwMode="auto">
          <a:xfrm>
            <a:off x="843608" y="5410200"/>
            <a:ext cx="7456785" cy="923330"/>
          </a:xfrm>
          <a:prstGeom prst="rect">
            <a:avLst/>
          </a:prstGeom>
          <a:solidFill>
            <a:srgbClr val="FFFFCC"/>
          </a:solidFill>
          <a:ln w="9525">
            <a:solidFill>
              <a:schemeClr val="tx1"/>
            </a:solidFill>
            <a:miter lim="800000"/>
            <a:headEnd/>
            <a:tailEnd/>
          </a:ln>
          <a:effectLst/>
          <a:extLst/>
        </p:spPr>
        <p:txBody>
          <a:bodyPr wrap="none">
            <a:spAutoFit/>
          </a:bodyPr>
          <a:lstStyle/>
          <a:p>
            <a:r>
              <a:rPr lang="en-US" sz="1800" u="none" dirty="0">
                <a:latin typeface="+mj-lt"/>
              </a:rPr>
              <a:t>Note: </a:t>
            </a:r>
            <a:r>
              <a:rPr lang="en-US" sz="1800" u="none" dirty="0" smtClean="0">
                <a:solidFill>
                  <a:srgbClr val="FF0000"/>
                </a:solidFill>
                <a:latin typeface="Arial Narrow" pitchFamily="34" charset="0"/>
                <a:sym typeface="Symbol" pitchFamily="18" charset="2"/>
              </a:rPr>
              <a:t></a:t>
            </a:r>
            <a:r>
              <a:rPr lang="en-US" sz="1800" u="none" dirty="0" smtClean="0">
                <a:latin typeface="+mj-lt"/>
              </a:rPr>
              <a:t> </a:t>
            </a:r>
            <a:r>
              <a:rPr lang="en-US" sz="1800" u="none" dirty="0">
                <a:latin typeface="+mj-lt"/>
              </a:rPr>
              <a:t>is a functional margin. Its effect could disappear as </a:t>
            </a:r>
            <a:r>
              <a:rPr lang="en-US" sz="1800" u="none" dirty="0">
                <a:solidFill>
                  <a:schemeClr val="accent2"/>
                </a:solidFill>
                <a:latin typeface="+mj-lt"/>
              </a:rPr>
              <a:t>w</a:t>
            </a:r>
            <a:r>
              <a:rPr lang="en-US" sz="1800" u="none" dirty="0">
                <a:latin typeface="+mj-lt"/>
              </a:rPr>
              <a:t> grows.</a:t>
            </a:r>
          </a:p>
          <a:p>
            <a:r>
              <a:rPr lang="en-US" sz="1800" u="none" dirty="0">
                <a:latin typeface="+mj-lt"/>
              </a:rPr>
              <a:t>Nevertheless, this has been shown to be a very effective algorithmic addition</a:t>
            </a:r>
            <a:r>
              <a:rPr lang="en-US" sz="1800" u="none" dirty="0" smtClean="0">
                <a:latin typeface="+mj-lt"/>
              </a:rPr>
              <a:t>.</a:t>
            </a:r>
          </a:p>
          <a:p>
            <a:r>
              <a:rPr lang="en-US" sz="1600" u="none" dirty="0" smtClean="0">
                <a:latin typeface="+mj-lt"/>
              </a:rPr>
              <a:t>(Grove &amp; Roth 98,01; </a:t>
            </a:r>
            <a:r>
              <a:rPr lang="en-US" sz="1600" u="none" dirty="0" err="1" smtClean="0">
                <a:latin typeface="+mj-lt"/>
              </a:rPr>
              <a:t>Karov</a:t>
            </a:r>
            <a:r>
              <a:rPr lang="en-US" sz="1600" u="none" dirty="0" smtClean="0">
                <a:latin typeface="+mj-lt"/>
              </a:rPr>
              <a:t> et. al 97) </a:t>
            </a:r>
            <a:endParaRPr lang="en-US" sz="1600" u="none" dirty="0">
              <a:latin typeface="+mj-lt"/>
            </a:endParaRPr>
          </a:p>
        </p:txBody>
      </p:sp>
      <p:sp>
        <p:nvSpPr>
          <p:cNvPr id="4" name="Slide Number Placeholder 3"/>
          <p:cNvSpPr>
            <a:spLocks noGrp="1"/>
          </p:cNvSpPr>
          <p:nvPr>
            <p:ph type="sldNum" sz="quarter" idx="4"/>
          </p:nvPr>
        </p:nvSpPr>
        <p:spPr/>
        <p:txBody>
          <a:bodyPr/>
          <a:lstStyle/>
          <a:p>
            <a:fld id="{0C921938-476A-4922-BE24-3B8F6A2854D9}" type="slidenum">
              <a:rPr lang="en-US" smtClean="0"/>
              <a:pPr/>
              <a:t>52</a:t>
            </a:fld>
            <a:endParaRPr lang="en-US" dirty="0"/>
          </a:p>
        </p:txBody>
      </p:sp>
    </p:spTree>
    <p:extLst>
      <p:ext uri="{BB962C8B-B14F-4D97-AF65-F5344CB8AC3E}">
        <p14:creationId xmlns:p14="http://schemas.microsoft.com/office/powerpoint/2010/main" val="378341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6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dirty="0" smtClean="0"/>
              <a:t>Other Extensions </a:t>
            </a:r>
            <a:endParaRPr lang="en-US" dirty="0"/>
          </a:p>
        </p:txBody>
      </p:sp>
      <mc:AlternateContent xmlns:mc="http://schemas.openxmlformats.org/markup-compatibility/2006" xmlns:a14="http://schemas.microsoft.com/office/drawing/2010/main">
        <mc:Choice Requires="a14">
          <p:sp>
            <p:nvSpPr>
              <p:cNvPr id="1054723" name="Rectangle 3"/>
              <p:cNvSpPr>
                <a:spLocks noGrp="1" noChangeArrowheads="1"/>
              </p:cNvSpPr>
              <p:nvPr>
                <p:ph idx="1"/>
              </p:nvPr>
            </p:nvSpPr>
            <p:spPr>
              <a:xfrm>
                <a:off x="578377" y="903128"/>
                <a:ext cx="8153400" cy="4983163"/>
              </a:xfrm>
            </p:spPr>
            <p:txBody>
              <a:bodyPr/>
              <a:lstStyle/>
              <a:p>
                <a:r>
                  <a:rPr lang="en-US" sz="2000" dirty="0" smtClean="0"/>
                  <a:t>Assume you made a mistake on example x.</a:t>
                </a:r>
              </a:p>
              <a:p>
                <a:r>
                  <a:rPr lang="en-US" sz="2000" dirty="0" smtClean="0"/>
                  <a:t>You then see example x again; will you make a mistake on it?</a:t>
                </a:r>
              </a:p>
              <a:p>
                <a:r>
                  <a:rPr lang="en-US" sz="2000" dirty="0" smtClean="0">
                    <a:solidFill>
                      <a:srgbClr val="0000FF"/>
                    </a:solidFill>
                  </a:rPr>
                  <a:t>Threshold </a:t>
                </a:r>
                <a:r>
                  <a:rPr lang="en-US" sz="2000" dirty="0">
                    <a:solidFill>
                      <a:srgbClr val="0000FF"/>
                    </a:solidFill>
                  </a:rPr>
                  <a:t>relative updating </a:t>
                </a:r>
                <a:r>
                  <a:rPr lang="en-US" sz="2000" dirty="0" smtClean="0">
                    <a:solidFill>
                      <a:srgbClr val="0000FF"/>
                    </a:solidFill>
                  </a:rPr>
                  <a:t>(Aggressive Perceptron)</a:t>
                </a:r>
              </a:p>
              <a:p>
                <a:r>
                  <a:rPr lang="en-US" sz="2000" dirty="0"/>
                  <a:t>w</a:t>
                </a:r>
                <a:r>
                  <a:rPr lang="en-US" sz="2000" dirty="0" smtClean="0"/>
                  <a:t> </a:t>
                </a:r>
                <a:r>
                  <a:rPr lang="en-US" sz="2000" dirty="0" smtClean="0">
                    <a:sym typeface="Wingdings" panose="05000000000000000000" pitchFamily="2" charset="2"/>
                  </a:rPr>
                  <a:t> w + </a:t>
                </a:r>
                <a:r>
                  <a:rPr lang="en-US" sz="2000" dirty="0" err="1" smtClean="0">
                    <a:sym typeface="Wingdings" panose="05000000000000000000" pitchFamily="2" charset="2"/>
                  </a:rPr>
                  <a:t>rx</a:t>
                </a:r>
                <a:endParaRPr lang="en-US" sz="2000" dirty="0" smtClean="0">
                  <a:sym typeface="Wingdings" panose="05000000000000000000" pitchFamily="2" charset="2"/>
                </a:endParaRPr>
              </a:p>
              <a:p>
                <a14:m>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𝑤</m:t>
                            </m:r>
                          </m:e>
                          <m:sup>
                            <m:r>
                              <a:rPr lang="en-US" sz="2000" b="0" i="1" smtClean="0">
                                <a:latin typeface="Cambria Math" panose="02040503050406030204" pitchFamily="18" charset="0"/>
                                <a:ea typeface="Cambria Math" panose="02040503050406030204" pitchFamily="18" charset="0"/>
                              </a:rPr>
                              <m:t>𝑇</m:t>
                            </m:r>
                          </m:sup>
                        </m:sSup>
                        <m:r>
                          <a:rPr lang="en-US" sz="2000" b="0" i="1" smtClean="0">
                            <a:latin typeface="Cambria Math" panose="02040503050406030204" pitchFamily="18" charset="0"/>
                            <a:ea typeface="Cambria Math" panose="02040503050406030204" pitchFamily="18" charset="0"/>
                          </a:rPr>
                          <m:t>𝑥</m:t>
                        </m:r>
                      </m:num>
                      <m:den>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den>
                    </m:f>
                  </m:oMath>
                </a14:m>
                <a:endParaRPr lang="en-US" sz="2000" dirty="0" smtClean="0"/>
              </a:p>
              <a:p>
                <a:endParaRPr lang="en-US" dirty="0"/>
              </a:p>
              <a:p>
                <a:endParaRPr lang="en-US" dirty="0" smtClean="0"/>
              </a:p>
              <a:p>
                <a:endParaRPr lang="en-US" dirty="0"/>
              </a:p>
              <a:p>
                <a:endParaRPr lang="en-US" dirty="0" smtClean="0"/>
              </a:p>
              <a:p>
                <a:endParaRPr lang="en-US" dirty="0"/>
              </a:p>
              <a:p>
                <a:r>
                  <a:rPr lang="en-US" sz="2000" dirty="0" smtClean="0"/>
                  <a:t>Equivalent </a:t>
                </a:r>
                <a:r>
                  <a:rPr lang="en-US" sz="2000" dirty="0"/>
                  <a:t>to updating </a:t>
                </a:r>
                <a:r>
                  <a:rPr lang="en-US" sz="2000" dirty="0" smtClean="0"/>
                  <a:t>           </a:t>
                </a:r>
              </a:p>
              <a:p>
                <a:pPr marL="0" indent="0">
                  <a:buNone/>
                </a:pPr>
                <a:r>
                  <a:rPr lang="en-US" sz="2000" dirty="0" smtClean="0"/>
                  <a:t>      on </a:t>
                </a:r>
                <a:r>
                  <a:rPr lang="en-US" sz="2000" dirty="0"/>
                  <a:t>the same example </a:t>
                </a:r>
                <a:r>
                  <a:rPr lang="en-US" sz="2000" dirty="0" smtClean="0"/>
                  <a:t> </a:t>
                </a:r>
              </a:p>
              <a:p>
                <a:pPr marL="0" indent="0">
                  <a:buNone/>
                </a:pPr>
                <a:r>
                  <a:rPr lang="en-US" sz="2000" dirty="0" smtClean="0"/>
                  <a:t>      multiple </a:t>
                </a:r>
                <a:r>
                  <a:rPr lang="en-US" sz="2000" dirty="0"/>
                  <a:t>times</a:t>
                </a:r>
              </a:p>
            </p:txBody>
          </p:sp>
        </mc:Choice>
        <mc:Fallback xmlns="">
          <p:sp>
            <p:nvSpPr>
              <p:cNvPr id="1054723" name="Rectangle 3"/>
              <p:cNvSpPr>
                <a:spLocks noGrp="1" noRot="1" noChangeAspect="1" noMove="1" noResize="1" noEditPoints="1" noAdjustHandles="1" noChangeArrowheads="1" noChangeShapeType="1" noTextEdit="1"/>
              </p:cNvSpPr>
              <p:nvPr>
                <p:ph idx="1"/>
              </p:nvPr>
            </p:nvSpPr>
            <p:spPr>
              <a:xfrm>
                <a:off x="578377" y="903128"/>
                <a:ext cx="8153400" cy="4983163"/>
              </a:xfrm>
              <a:blipFill>
                <a:blip r:embed="rId3"/>
                <a:stretch>
                  <a:fillRect l="-673" t="-611" b="-10758"/>
                </a:stretch>
              </a:blipFill>
            </p:spPr>
            <p:txBody>
              <a:bodyPr/>
              <a:lstStyle/>
              <a:p>
                <a:r>
                  <a:rPr lang="en-US">
                    <a:noFill/>
                  </a:rPr>
                  <a:t> </a:t>
                </a:r>
              </a:p>
            </p:txBody>
          </p:sp>
        </mc:Fallback>
      </mc:AlternateContent>
      <p:grpSp>
        <p:nvGrpSpPr>
          <p:cNvPr id="1054725" name="Group 5"/>
          <p:cNvGrpSpPr>
            <a:grpSpLocks/>
          </p:cNvGrpSpPr>
          <p:nvPr/>
        </p:nvGrpSpPr>
        <p:grpSpPr bwMode="auto">
          <a:xfrm rot="20488299">
            <a:off x="5671601" y="1720690"/>
            <a:ext cx="3101343" cy="3348038"/>
            <a:chOff x="528" y="96"/>
            <a:chExt cx="4704" cy="3792"/>
          </a:xfrm>
        </p:grpSpPr>
        <p:sp>
          <p:nvSpPr>
            <p:cNvPr id="1054726"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7"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8"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9"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0"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1"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2"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3"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 name="Group 2"/>
          <p:cNvGrpSpPr/>
          <p:nvPr/>
        </p:nvGrpSpPr>
        <p:grpSpPr>
          <a:xfrm>
            <a:off x="6393057" y="2205881"/>
            <a:ext cx="2362200" cy="2128838"/>
            <a:chOff x="5791200" y="1987550"/>
            <a:chExt cx="2362200" cy="2128838"/>
          </a:xfrm>
        </p:grpSpPr>
        <p:sp>
          <p:nvSpPr>
            <p:cNvPr id="1054734" name="Line 14"/>
            <p:cNvSpPr>
              <a:spLocks noChangeShapeType="1"/>
            </p:cNvSpPr>
            <p:nvPr/>
          </p:nvSpPr>
          <p:spPr bwMode="auto">
            <a:xfrm>
              <a:off x="5792788" y="1987550"/>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5" name="Line 15"/>
            <p:cNvSpPr>
              <a:spLocks noChangeShapeType="1"/>
            </p:cNvSpPr>
            <p:nvPr/>
          </p:nvSpPr>
          <p:spPr bwMode="auto">
            <a:xfrm>
              <a:off x="5792788" y="4116388"/>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6" name="Line 16"/>
            <p:cNvSpPr>
              <a:spLocks noChangeShapeType="1"/>
            </p:cNvSpPr>
            <p:nvPr/>
          </p:nvSpPr>
          <p:spPr bwMode="auto">
            <a:xfrm flipV="1">
              <a:off x="5792788" y="3214688"/>
              <a:ext cx="647700" cy="9017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7" name="Line 17"/>
            <p:cNvSpPr>
              <a:spLocks noChangeShapeType="1"/>
            </p:cNvSpPr>
            <p:nvPr/>
          </p:nvSpPr>
          <p:spPr bwMode="auto">
            <a:xfrm flipV="1">
              <a:off x="5943600" y="3213100"/>
              <a:ext cx="488950" cy="2921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1054739" name="Line 19"/>
            <p:cNvSpPr>
              <a:spLocks noChangeShapeType="1"/>
            </p:cNvSpPr>
            <p:nvPr/>
          </p:nvSpPr>
          <p:spPr bwMode="auto">
            <a:xfrm flipV="1">
              <a:off x="5791200" y="3505200"/>
              <a:ext cx="152400" cy="5969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0" name="Rectangle 20"/>
            <p:cNvSpPr>
              <a:spLocks noChangeArrowheads="1"/>
            </p:cNvSpPr>
            <p:nvPr/>
          </p:nvSpPr>
          <p:spPr bwMode="auto">
            <a:xfrm>
              <a:off x="7924800" y="2895600"/>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cs typeface="Arial" pitchFamily="34" charset="0"/>
              </a:endParaRPr>
            </a:p>
          </p:txBody>
        </p:sp>
      </p:grpSp>
      <p:grpSp>
        <p:nvGrpSpPr>
          <p:cNvPr id="25" name="Group 24"/>
          <p:cNvGrpSpPr/>
          <p:nvPr/>
        </p:nvGrpSpPr>
        <p:grpSpPr>
          <a:xfrm>
            <a:off x="2286000" y="2362200"/>
            <a:ext cx="3124200" cy="2914650"/>
            <a:chOff x="3712008" y="3487477"/>
            <a:chExt cx="3124200" cy="2914650"/>
          </a:xfrm>
        </p:grpSpPr>
        <p:grpSp>
          <p:nvGrpSpPr>
            <p:cNvPr id="26" name="Group 5"/>
            <p:cNvGrpSpPr>
              <a:grpSpLocks/>
            </p:cNvGrpSpPr>
            <p:nvPr/>
          </p:nvGrpSpPr>
          <p:grpSpPr bwMode="auto">
            <a:xfrm rot="131053">
              <a:off x="3712008" y="3487477"/>
              <a:ext cx="3124200" cy="2914650"/>
              <a:chOff x="528" y="96"/>
              <a:chExt cx="4704" cy="3792"/>
            </a:xfrm>
          </p:grpSpPr>
          <p:sp>
            <p:nvSpPr>
              <p:cNvPr id="32"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14"/>
            <p:cNvSpPr>
              <a:spLocks noChangeShapeType="1"/>
            </p:cNvSpPr>
            <p:nvPr/>
          </p:nvSpPr>
          <p:spPr bwMode="auto">
            <a:xfrm>
              <a:off x="4427971" y="3827202"/>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5"/>
            <p:cNvSpPr>
              <a:spLocks noChangeShapeType="1"/>
            </p:cNvSpPr>
            <p:nvPr/>
          </p:nvSpPr>
          <p:spPr bwMode="auto">
            <a:xfrm>
              <a:off x="4427971" y="5956040"/>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6"/>
            <p:cNvSpPr>
              <a:spLocks noChangeShapeType="1"/>
            </p:cNvSpPr>
            <p:nvPr/>
          </p:nvSpPr>
          <p:spPr bwMode="auto">
            <a:xfrm flipV="1">
              <a:off x="4427971" y="5054340"/>
              <a:ext cx="647700" cy="9017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17"/>
            <p:cNvSpPr>
              <a:spLocks noChangeArrowheads="1"/>
            </p:cNvSpPr>
            <p:nvPr/>
          </p:nvSpPr>
          <p:spPr bwMode="auto">
            <a:xfrm>
              <a:off x="6559983" y="4735252"/>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cs typeface="Arial" pitchFamily="34" charset="0"/>
              </a:endParaRPr>
            </a:p>
          </p:txBody>
        </p:sp>
        <p:sp>
          <p:nvSpPr>
            <p:cNvPr id="31" name="Line 18"/>
            <p:cNvSpPr>
              <a:spLocks noChangeShapeType="1"/>
            </p:cNvSpPr>
            <p:nvPr/>
          </p:nvSpPr>
          <p:spPr bwMode="auto">
            <a:xfrm flipV="1">
              <a:off x="4426383" y="4811452"/>
              <a:ext cx="2133600" cy="11430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Slide Number Placeholder 1"/>
          <p:cNvSpPr>
            <a:spLocks noGrp="1"/>
          </p:cNvSpPr>
          <p:nvPr>
            <p:ph type="sldNum" sz="quarter" idx="4"/>
          </p:nvPr>
        </p:nvSpPr>
        <p:spPr/>
        <p:txBody>
          <a:bodyPr/>
          <a:lstStyle/>
          <a:p>
            <a:fld id="{0C921938-476A-4922-BE24-3B8F6A2854D9}" type="slidenum">
              <a:rPr lang="en-US" smtClean="0"/>
              <a:pPr/>
              <a:t>53</a:t>
            </a:fld>
            <a:endParaRPr lang="en-US" dirty="0"/>
          </a:p>
        </p:txBody>
      </p:sp>
    </p:spTree>
    <p:extLst>
      <p:ext uri="{BB962C8B-B14F-4D97-AF65-F5344CB8AC3E}">
        <p14:creationId xmlns:p14="http://schemas.microsoft.com/office/powerpoint/2010/main" val="3160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4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47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72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2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dirty="0" err="1" smtClean="0"/>
              <a:t>LBJava</a:t>
            </a:r>
            <a:endParaRPr lang="en-US" dirty="0"/>
          </a:p>
        </p:txBody>
      </p:sp>
      <p:sp>
        <p:nvSpPr>
          <p:cNvPr id="1058819" name="Rectangle 3"/>
          <p:cNvSpPr>
            <a:spLocks noGrp="1" noChangeArrowheads="1"/>
          </p:cNvSpPr>
          <p:nvPr>
            <p:ph idx="1"/>
          </p:nvPr>
        </p:nvSpPr>
        <p:spPr/>
        <p:txBody>
          <a:bodyPr/>
          <a:lstStyle/>
          <a:p>
            <a:r>
              <a:rPr lang="en-US" sz="2000" dirty="0" smtClean="0">
                <a:latin typeface="+mj-lt"/>
                <a:sym typeface="Symbol" pitchFamily="18" charset="2"/>
              </a:rPr>
              <a:t>Several </a:t>
            </a:r>
            <a:r>
              <a:rPr lang="en-US" sz="2000" dirty="0">
                <a:latin typeface="+mj-lt"/>
                <a:sym typeface="Symbol" pitchFamily="18" charset="2"/>
              </a:rPr>
              <a:t>of these extensions (and a couple more) </a:t>
            </a:r>
            <a:r>
              <a:rPr lang="en-US" sz="2000" dirty="0" smtClean="0">
                <a:latin typeface="+mj-lt"/>
                <a:sym typeface="Symbol" pitchFamily="18" charset="2"/>
              </a:rPr>
              <a:t>are implemented </a:t>
            </a:r>
            <a:r>
              <a:rPr lang="en-US" sz="2000" dirty="0">
                <a:latin typeface="+mj-lt"/>
                <a:sym typeface="Symbol" pitchFamily="18" charset="2"/>
              </a:rPr>
              <a:t>in the </a:t>
            </a:r>
            <a:r>
              <a:rPr lang="en-US" sz="2000" dirty="0" err="1" smtClean="0">
                <a:solidFill>
                  <a:srgbClr val="FF0000"/>
                </a:solidFill>
                <a:latin typeface="+mj-lt"/>
                <a:sym typeface="Symbol" pitchFamily="18" charset="2"/>
              </a:rPr>
              <a:t>LBJava</a:t>
            </a:r>
            <a:r>
              <a:rPr lang="en-US" sz="2000" dirty="0" smtClean="0">
                <a:latin typeface="+mj-lt"/>
                <a:sym typeface="Symbol" pitchFamily="18" charset="2"/>
              </a:rPr>
              <a:t> </a:t>
            </a:r>
            <a:r>
              <a:rPr lang="en-US" sz="2000" dirty="0">
                <a:latin typeface="+mj-lt"/>
                <a:sym typeface="Symbol" pitchFamily="18" charset="2"/>
              </a:rPr>
              <a:t>learning architecture that supports several linear update rules (Winnow, Perceptron, naïve Bayes) </a:t>
            </a:r>
          </a:p>
          <a:p>
            <a:r>
              <a:rPr lang="en-US" sz="2000" dirty="0" smtClean="0">
                <a:latin typeface="+mj-lt"/>
                <a:sym typeface="Symbol" pitchFamily="18" charset="2"/>
              </a:rPr>
              <a:t>Supports </a:t>
            </a:r>
          </a:p>
          <a:p>
            <a:pPr lvl="1"/>
            <a:r>
              <a:rPr lang="en-US" sz="1600" dirty="0" smtClean="0">
                <a:latin typeface="+mj-lt"/>
                <a:sym typeface="Symbol" pitchFamily="18" charset="2"/>
              </a:rPr>
              <a:t>Regularization(averaged Winnow/Perceptron</a:t>
            </a:r>
            <a:r>
              <a:rPr lang="en-US" sz="1600" dirty="0">
                <a:latin typeface="+mj-lt"/>
                <a:sym typeface="Symbol" pitchFamily="18" charset="2"/>
              </a:rPr>
              <a:t>; </a:t>
            </a:r>
            <a:r>
              <a:rPr lang="en-US" sz="1600" dirty="0" smtClean="0">
                <a:latin typeface="+mj-lt"/>
                <a:sym typeface="Symbol" pitchFamily="18" charset="2"/>
              </a:rPr>
              <a:t>Thick Separator)</a:t>
            </a:r>
          </a:p>
          <a:p>
            <a:pPr lvl="1"/>
            <a:r>
              <a:rPr lang="en-US" sz="1600" dirty="0">
                <a:sym typeface="Symbol" pitchFamily="18" charset="2"/>
              </a:rPr>
              <a:t>Conversion to probabilities</a:t>
            </a:r>
          </a:p>
          <a:p>
            <a:pPr lvl="1"/>
            <a:r>
              <a:rPr lang="en-US" sz="1600" dirty="0" smtClean="0">
                <a:latin typeface="+mj-lt"/>
                <a:sym typeface="Symbol" pitchFamily="18" charset="2"/>
              </a:rPr>
              <a:t>Automatic parameter tuning </a:t>
            </a:r>
          </a:p>
          <a:p>
            <a:pPr lvl="1"/>
            <a:r>
              <a:rPr lang="en-US" sz="1600" dirty="0" smtClean="0">
                <a:latin typeface="+mj-lt"/>
                <a:sym typeface="Symbol" pitchFamily="18" charset="2"/>
              </a:rPr>
              <a:t>True </a:t>
            </a:r>
            <a:r>
              <a:rPr lang="en-US" sz="1600" dirty="0">
                <a:latin typeface="+mj-lt"/>
                <a:sym typeface="Symbol" pitchFamily="18" charset="2"/>
              </a:rPr>
              <a:t>multi-class classification </a:t>
            </a:r>
            <a:endParaRPr lang="en-US" sz="1600" dirty="0" smtClean="0">
              <a:latin typeface="+mj-lt"/>
              <a:sym typeface="Symbol" pitchFamily="18" charset="2"/>
            </a:endParaRPr>
          </a:p>
          <a:p>
            <a:pPr lvl="1"/>
            <a:r>
              <a:rPr lang="en-US" sz="1600" dirty="0">
                <a:sym typeface="Symbol" pitchFamily="18" charset="2"/>
              </a:rPr>
              <a:t>Feature </a:t>
            </a:r>
            <a:r>
              <a:rPr lang="en-US" sz="1600" dirty="0" smtClean="0">
                <a:sym typeface="Symbol" pitchFamily="18" charset="2"/>
              </a:rPr>
              <a:t>Extraction and Pruning </a:t>
            </a:r>
            <a:endParaRPr lang="en-US" sz="1600" dirty="0">
              <a:sym typeface="Symbol" pitchFamily="18" charset="2"/>
            </a:endParaRPr>
          </a:p>
          <a:p>
            <a:pPr lvl="1"/>
            <a:r>
              <a:rPr lang="en-US" sz="1600" dirty="0" smtClean="0">
                <a:latin typeface="+mj-lt"/>
                <a:sym typeface="Symbol" pitchFamily="18" charset="2"/>
              </a:rPr>
              <a:t>Variable </a:t>
            </a:r>
            <a:r>
              <a:rPr lang="en-US" sz="1600" dirty="0">
                <a:latin typeface="+mj-lt"/>
                <a:sym typeface="Symbol" pitchFamily="18" charset="2"/>
              </a:rPr>
              <a:t>size </a:t>
            </a:r>
            <a:r>
              <a:rPr lang="en-US" sz="1600" dirty="0" smtClean="0">
                <a:latin typeface="+mj-lt"/>
                <a:sym typeface="Symbol" pitchFamily="18" charset="2"/>
              </a:rPr>
              <a:t>examples </a:t>
            </a:r>
          </a:p>
          <a:p>
            <a:pPr lvl="1"/>
            <a:r>
              <a:rPr lang="en-US" sz="1600" dirty="0" smtClean="0">
                <a:latin typeface="+mj-lt"/>
                <a:sym typeface="Symbol" pitchFamily="18" charset="2"/>
              </a:rPr>
              <a:t>Good </a:t>
            </a:r>
            <a:r>
              <a:rPr lang="en-US" sz="1600" dirty="0">
                <a:latin typeface="+mj-lt"/>
                <a:sym typeface="Symbol" pitchFamily="18" charset="2"/>
              </a:rPr>
              <a:t>support for large scale domains in terms of number of examples and number of features</a:t>
            </a:r>
            <a:r>
              <a:rPr lang="en-US" sz="1600" dirty="0" smtClean="0">
                <a:latin typeface="+mj-lt"/>
                <a:sym typeface="Symbol" pitchFamily="18" charset="2"/>
              </a:rPr>
              <a:t>.</a:t>
            </a:r>
          </a:p>
          <a:p>
            <a:pPr lvl="1"/>
            <a:r>
              <a:rPr lang="en-US" sz="1600" dirty="0"/>
              <a:t>Very efficient </a:t>
            </a:r>
          </a:p>
          <a:p>
            <a:pPr lvl="1"/>
            <a:r>
              <a:rPr lang="en-US" sz="1600" dirty="0" smtClean="0">
                <a:sym typeface="Symbol" pitchFamily="18" charset="2"/>
              </a:rPr>
              <a:t>Many </a:t>
            </a:r>
            <a:r>
              <a:rPr lang="en-US" sz="1600" dirty="0">
                <a:sym typeface="Symbol" pitchFamily="18" charset="2"/>
              </a:rPr>
              <a:t>other options </a:t>
            </a:r>
            <a:endParaRPr lang="en-US" sz="1600" dirty="0" smtClean="0">
              <a:sym typeface="Symbol" pitchFamily="18" charset="2"/>
            </a:endParaRPr>
          </a:p>
          <a:p>
            <a:r>
              <a:rPr lang="en-US" sz="2000" dirty="0" smtClean="0">
                <a:latin typeface="+mj-lt"/>
              </a:rPr>
              <a:t>[</a:t>
            </a:r>
            <a:r>
              <a:rPr lang="en-US" sz="2000" dirty="0">
                <a:latin typeface="+mj-lt"/>
                <a:sym typeface="Symbol" pitchFamily="18" charset="2"/>
              </a:rPr>
              <a:t>Download from: http://cogcomp.org/page/software/]</a:t>
            </a:r>
          </a:p>
          <a:p>
            <a:endParaRPr lang="en-US" sz="2000" dirty="0">
              <a:latin typeface="+mj-lt"/>
            </a:endParaRPr>
          </a:p>
        </p:txBody>
      </p:sp>
      <p:sp>
        <p:nvSpPr>
          <p:cNvPr id="2" name="Slide Number Placeholder 1"/>
          <p:cNvSpPr>
            <a:spLocks noGrp="1"/>
          </p:cNvSpPr>
          <p:nvPr>
            <p:ph type="sldNum" sz="quarter" idx="4"/>
          </p:nvPr>
        </p:nvSpPr>
        <p:spPr/>
        <p:txBody>
          <a:bodyPr/>
          <a:lstStyle/>
          <a:p>
            <a:fld id="{0C921938-476A-4922-BE24-3B8F6A2854D9}" type="slidenum">
              <a:rPr lang="en-US" smtClean="0"/>
              <a:pPr/>
              <a:t>54</a:t>
            </a:fld>
            <a:endParaRPr lang="en-US" dirty="0"/>
          </a:p>
        </p:txBody>
      </p:sp>
    </p:spTree>
    <p:extLst>
      <p:ext uri="{BB962C8B-B14F-4D97-AF65-F5344CB8AC3E}">
        <p14:creationId xmlns:p14="http://schemas.microsoft.com/office/powerpoint/2010/main" val="21737952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553200" y="743838"/>
            <a:ext cx="2356731" cy="540206"/>
          </a:xfrm>
          <a:prstGeom prst="wedgeRectCallout">
            <a:avLst>
              <a:gd name="adj1" fmla="val -166986"/>
              <a:gd name="adj2" fmla="val 208528"/>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loss Q: </a:t>
            </a:r>
            <a:r>
              <a:rPr lang="en-US" sz="1800" dirty="0" smtClean="0">
                <a:solidFill>
                  <a:schemeClr val="tx1"/>
                </a:solidFill>
              </a:rPr>
              <a:t>a function of </a:t>
            </a:r>
            <a:r>
              <a:rPr lang="en-US" sz="1800" dirty="0" smtClean="0">
                <a:solidFill>
                  <a:srgbClr val="0000FF"/>
                </a:solidFill>
                <a:latin typeface="Calibri"/>
              </a:rPr>
              <a:t>x</a:t>
            </a:r>
            <a:r>
              <a:rPr lang="en-US" sz="1800" dirty="0" smtClean="0">
                <a:solidFill>
                  <a:schemeClr val="tx1"/>
                </a:solidFill>
              </a:rPr>
              <a:t>, </a:t>
            </a:r>
            <a:r>
              <a:rPr lang="en-US" sz="1800" dirty="0" smtClean="0">
                <a:solidFill>
                  <a:srgbClr val="0000FF"/>
                </a:solidFill>
              </a:rPr>
              <a:t>w</a:t>
            </a:r>
            <a:r>
              <a:rPr lang="en-US" sz="1800" dirty="0" smtClean="0">
                <a:solidFill>
                  <a:schemeClr val="tx1"/>
                </a:solidFill>
              </a:rPr>
              <a:t> and </a:t>
            </a:r>
            <a:r>
              <a:rPr lang="en-US" sz="1800" dirty="0" smtClean="0">
                <a:solidFill>
                  <a:srgbClr val="0000FF"/>
                </a:solidFill>
              </a:rPr>
              <a:t>y</a:t>
            </a:r>
            <a:endParaRPr lang="en-US" sz="1800" dirty="0">
              <a:solidFill>
                <a:srgbClr val="0000FF"/>
              </a:solidFill>
            </a:endParaRPr>
          </a:p>
        </p:txBody>
      </p:sp>
      <p:sp>
        <p:nvSpPr>
          <p:cNvPr id="1064962" name="Rectangle 2"/>
          <p:cNvSpPr>
            <a:spLocks noGrp="1" noChangeArrowheads="1"/>
          </p:cNvSpPr>
          <p:nvPr>
            <p:ph type="title"/>
          </p:nvPr>
        </p:nvSpPr>
        <p:spPr/>
        <p:txBody>
          <a:bodyPr/>
          <a:lstStyle/>
          <a:p>
            <a:r>
              <a:rPr lang="en-US" sz="3600" dirty="0" smtClean="0">
                <a:latin typeface="Calibri" pitchFamily="34" charset="0"/>
              </a:rPr>
              <a:t>General Stochastic Gradient Algorithms </a:t>
            </a:r>
            <a:endParaRPr lang="en-US" sz="3600" dirty="0">
              <a:latin typeface="Calibri" pitchFamily="34" charset="0"/>
            </a:endParaRPr>
          </a:p>
        </p:txBody>
      </p:sp>
      <p:sp>
        <p:nvSpPr>
          <p:cNvPr id="1064963" name="Rectangle 3"/>
          <p:cNvSpPr>
            <a:spLocks noGrp="1" noChangeArrowheads="1"/>
          </p:cNvSpPr>
          <p:nvPr>
            <p:ph idx="1"/>
          </p:nvPr>
        </p:nvSpPr>
        <p:spPr>
          <a:xfrm>
            <a:off x="685800" y="1284044"/>
            <a:ext cx="7772400" cy="4983163"/>
          </a:xfrm>
        </p:spPr>
        <p:txBody>
          <a:bodyPr/>
          <a:lstStyle/>
          <a:p>
            <a:pPr>
              <a:lnSpc>
                <a:spcPct val="80000"/>
              </a:lnSpc>
            </a:pPr>
            <a:r>
              <a:rPr lang="en-US" sz="2000" dirty="0" smtClean="0">
                <a:latin typeface="Calibri" pitchFamily="34" charset="0"/>
                <a:cs typeface="Arial" pitchFamily="34" charset="0"/>
              </a:rPr>
              <a:t>Given examples </a:t>
            </a:r>
            <a:r>
              <a:rPr lang="en-US" sz="2000" dirty="0" smtClean="0">
                <a:solidFill>
                  <a:srgbClr val="0000FF"/>
                </a:solidFill>
                <a:latin typeface="Calibri" pitchFamily="34" charset="0"/>
                <a:cs typeface="Arial" pitchFamily="34" charset="0"/>
              </a:rPr>
              <a:t>{z=(</a:t>
            </a:r>
            <a:r>
              <a:rPr lang="en-US" sz="2000" dirty="0" err="1" smtClean="0">
                <a:solidFill>
                  <a:srgbClr val="0000FF"/>
                </a:solidFill>
                <a:latin typeface="Calibri" pitchFamily="34" charset="0"/>
                <a:cs typeface="Arial" pitchFamily="34" charset="0"/>
              </a:rPr>
              <a:t>x,y</a:t>
            </a:r>
            <a:r>
              <a:rPr lang="en-US" sz="2000" dirty="0" smtClean="0">
                <a:solidFill>
                  <a:srgbClr val="0000FF"/>
                </a:solidFill>
                <a:latin typeface="Calibri" pitchFamily="34" charset="0"/>
                <a:cs typeface="Arial" pitchFamily="34" charset="0"/>
              </a:rPr>
              <a:t>)}</a:t>
            </a:r>
            <a:r>
              <a:rPr lang="en-US" sz="2000" baseline="-25000" dirty="0" smtClean="0">
                <a:solidFill>
                  <a:srgbClr val="0000FF"/>
                </a:solidFill>
                <a:latin typeface="Calibri" pitchFamily="34" charset="0"/>
                <a:cs typeface="Arial" pitchFamily="34" charset="0"/>
              </a:rPr>
              <a:t>1, m</a:t>
            </a:r>
            <a:r>
              <a:rPr lang="en-US" sz="2000" dirty="0" smtClean="0">
                <a:solidFill>
                  <a:srgbClr val="0000FF"/>
                </a:solidFill>
                <a:latin typeface="Calibri" pitchFamily="34" charset="0"/>
                <a:cs typeface="Arial" pitchFamily="34" charset="0"/>
              </a:rPr>
              <a:t> </a:t>
            </a:r>
            <a:r>
              <a:rPr lang="en-US" sz="2000" dirty="0" smtClean="0">
                <a:latin typeface="Calibri" pitchFamily="34" charset="0"/>
                <a:cs typeface="Arial" pitchFamily="34" charset="0"/>
              </a:rPr>
              <a:t>from a distribution over </a:t>
            </a:r>
            <a:r>
              <a:rPr lang="en-US" sz="2000" dirty="0" err="1" smtClean="0">
                <a:solidFill>
                  <a:srgbClr val="0000FF"/>
                </a:solidFill>
                <a:latin typeface="Calibri" pitchFamily="34" charset="0"/>
                <a:cs typeface="Arial" pitchFamily="34" charset="0"/>
              </a:rPr>
              <a:t>X</a:t>
            </a:r>
            <a:r>
              <a:rPr lang="en-US" sz="1400" dirty="0" err="1" smtClean="0">
                <a:solidFill>
                  <a:srgbClr val="0000FF"/>
                </a:solidFill>
                <a:latin typeface="Calibri" pitchFamily="34" charset="0"/>
                <a:cs typeface="Arial" pitchFamily="34" charset="0"/>
              </a:rPr>
              <a:t>x</a:t>
            </a:r>
            <a:r>
              <a:rPr lang="en-US" sz="2000" dirty="0" err="1" smtClean="0">
                <a:solidFill>
                  <a:srgbClr val="0000FF"/>
                </a:solidFill>
                <a:latin typeface="Calibri" pitchFamily="34" charset="0"/>
                <a:cs typeface="Arial" pitchFamily="34" charset="0"/>
              </a:rPr>
              <a:t>Y</a:t>
            </a:r>
            <a:r>
              <a:rPr lang="en-US" sz="2000" dirty="0" smtClean="0">
                <a:latin typeface="Calibri" pitchFamily="34" charset="0"/>
                <a:cs typeface="Arial" pitchFamily="34" charset="0"/>
              </a:rPr>
              <a:t>, we are trying to learn a linear function, parameterized by a weight vector </a:t>
            </a:r>
            <a:r>
              <a:rPr lang="en-US" sz="2000" dirty="0" smtClean="0">
                <a:solidFill>
                  <a:srgbClr val="0000FF"/>
                </a:solidFill>
                <a:latin typeface="Calibri" pitchFamily="34" charset="0"/>
                <a:cs typeface="Arial" pitchFamily="34" charset="0"/>
              </a:rPr>
              <a:t>w</a:t>
            </a:r>
            <a:r>
              <a:rPr lang="en-US" sz="2000" dirty="0" smtClean="0">
                <a:latin typeface="Calibri" pitchFamily="34" charset="0"/>
                <a:cs typeface="Arial" pitchFamily="34" charset="0"/>
              </a:rPr>
              <a:t>, so </a:t>
            </a:r>
            <a:r>
              <a:rPr lang="en-US" sz="2000" dirty="0">
                <a:latin typeface="Calibri" pitchFamily="34" charset="0"/>
                <a:cs typeface="Arial" pitchFamily="34" charset="0"/>
              </a:rPr>
              <a:t>that </a:t>
            </a:r>
            <a:r>
              <a:rPr lang="en-US" sz="2000" dirty="0" smtClean="0">
                <a:latin typeface="Calibri" pitchFamily="34" charset="0"/>
                <a:cs typeface="Arial" pitchFamily="34" charset="0"/>
              </a:rPr>
              <a:t>we minimize the expected </a:t>
            </a:r>
            <a:r>
              <a:rPr lang="en-US" sz="2000" dirty="0">
                <a:latin typeface="Calibri" pitchFamily="34" charset="0"/>
                <a:cs typeface="Arial" pitchFamily="34" charset="0"/>
              </a:rPr>
              <a:t>risk function</a:t>
            </a:r>
            <a:endParaRPr lang="en-US" sz="2000" dirty="0" smtClean="0">
              <a:latin typeface="Calibri" pitchFamily="34" charset="0"/>
              <a:cs typeface="Arial" pitchFamily="34" charset="0"/>
            </a:endParaRPr>
          </a:p>
          <a:p>
            <a:pPr marL="0" indent="0" algn="ctr">
              <a:lnSpc>
                <a:spcPct val="80000"/>
              </a:lnSpc>
              <a:buNone/>
            </a:pPr>
            <a:r>
              <a:rPr lang="en-US" sz="2000" dirty="0" smtClean="0">
                <a:solidFill>
                  <a:srgbClr val="0000FF"/>
                </a:solidFill>
                <a:latin typeface="Calibri" pitchFamily="34" charset="0"/>
                <a:cs typeface="Arial" pitchFamily="34" charset="0"/>
              </a:rPr>
              <a:t>J(w) = </a:t>
            </a:r>
            <a:r>
              <a:rPr lang="en-US" sz="2000" dirty="0" err="1" smtClean="0">
                <a:solidFill>
                  <a:srgbClr val="0000FF"/>
                </a:solidFill>
                <a:latin typeface="Calibri"/>
                <a:cs typeface="Arial" pitchFamily="34" charset="0"/>
              </a:rPr>
              <a:t>E</a:t>
            </a:r>
            <a:r>
              <a:rPr lang="en-US" sz="2000" baseline="-25000" dirty="0" err="1" smtClean="0">
                <a:solidFill>
                  <a:srgbClr val="0000FF"/>
                </a:solidFill>
                <a:latin typeface="Calibri"/>
                <a:cs typeface="Arial" pitchFamily="34" charset="0"/>
              </a:rPr>
              <a:t>z</a:t>
            </a:r>
            <a:r>
              <a:rPr lang="en-US" sz="2000" dirty="0" smtClean="0">
                <a:solidFill>
                  <a:srgbClr val="0000FF"/>
                </a:solidFill>
                <a:latin typeface="Calibri" pitchFamily="34" charset="0"/>
                <a:cs typeface="Arial" pitchFamily="34" charset="0"/>
              </a:rPr>
              <a:t> Q(</a:t>
            </a:r>
            <a:r>
              <a:rPr lang="en-US" sz="2000" dirty="0" err="1" smtClean="0">
                <a:solidFill>
                  <a:srgbClr val="0000FF"/>
                </a:solidFill>
                <a:latin typeface="Calibri" pitchFamily="34" charset="0"/>
                <a:cs typeface="Arial" pitchFamily="34" charset="0"/>
              </a:rPr>
              <a:t>z,w</a:t>
            </a:r>
            <a:r>
              <a:rPr lang="en-US" sz="2000" dirty="0" smtClean="0">
                <a:solidFill>
                  <a:srgbClr val="0000FF"/>
                </a:solidFill>
                <a:latin typeface="Calibri" pitchFamily="34" charset="0"/>
                <a:cs typeface="Arial" pitchFamily="34" charset="0"/>
              </a:rPr>
              <a:t>) ~=~ 1/m </a:t>
            </a:r>
            <a:r>
              <a:rPr lang="en-US" sz="2000" dirty="0" smtClean="0">
                <a:solidFill>
                  <a:srgbClr val="0000FF"/>
                </a:solidFill>
                <a:latin typeface="Symbol"/>
                <a:cs typeface="Arial" pitchFamily="34" charset="0"/>
                <a:sym typeface="Symbol"/>
              </a:rPr>
              <a:t></a:t>
            </a:r>
            <a:r>
              <a:rPr lang="en-US" sz="2000" baseline="-25000" dirty="0" smtClean="0">
                <a:solidFill>
                  <a:srgbClr val="0000FF"/>
                </a:solidFill>
                <a:latin typeface="Symbol"/>
                <a:cs typeface="Arial" pitchFamily="34" charset="0"/>
                <a:sym typeface="Symbol"/>
              </a:rPr>
              <a:t>1, </a:t>
            </a:r>
            <a:r>
              <a:rPr lang="en-US" sz="2000" baseline="-25000" dirty="0" smtClean="0">
                <a:solidFill>
                  <a:srgbClr val="0000FF"/>
                </a:solidFill>
                <a:latin typeface="+mj-lt"/>
                <a:cs typeface="Arial" pitchFamily="34" charset="0"/>
                <a:sym typeface="Symbol"/>
              </a:rPr>
              <a:t>m</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a:t>
            </a:r>
          </a:p>
          <a:p>
            <a:pPr>
              <a:lnSpc>
                <a:spcPct val="80000"/>
              </a:lnSpc>
            </a:pPr>
            <a:endParaRPr lang="en-US" sz="2000" dirty="0" smtClean="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In Stochastic Gradient Descent Algorithms we approximate this minimization by incrementally updating the weight vector w as follows: </a:t>
            </a:r>
          </a:p>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Blip>
                <a:blip r:embed="rId3"/>
              </a:buBlip>
            </a:pPr>
            <a:r>
              <a:rPr lang="en-US" dirty="0" smtClean="0">
                <a:solidFill>
                  <a:schemeClr val="tx1"/>
                </a:solidFill>
                <a:latin typeface="Calibri" pitchFamily="34" charset="0"/>
                <a:cs typeface="Arial" pitchFamily="34" charset="0"/>
              </a:rPr>
              <a:t>Where </a:t>
            </a:r>
            <a:r>
              <a:rPr lang="en-US" dirty="0" err="1" smtClean="0">
                <a:solidFill>
                  <a:srgbClr val="0000FF"/>
                </a:solidFill>
                <a:cs typeface="Arial" pitchFamily="34" charset="0"/>
              </a:rPr>
              <a:t>g</a:t>
            </a:r>
            <a:r>
              <a:rPr lang="en-US" baseline="-25000" dirty="0" err="1" smtClean="0">
                <a:solidFill>
                  <a:srgbClr val="0000FF"/>
                </a:solidFill>
                <a:cs typeface="Arial" pitchFamily="34" charset="0"/>
              </a:rPr>
              <a:t>t</a:t>
            </a:r>
            <a:r>
              <a:rPr lang="en-US" baseline="-25000" dirty="0" smtClean="0">
                <a:solidFill>
                  <a:srgbClr val="0000FF"/>
                </a:solidFill>
                <a:cs typeface="Arial" pitchFamily="34" charset="0"/>
              </a:rPr>
              <a:t> </a:t>
            </a:r>
            <a:r>
              <a:rPr lang="en-US" dirty="0" smtClean="0">
                <a:solidFill>
                  <a:srgbClr val="0000FF"/>
                </a:solidFill>
                <a:latin typeface="Calibri" pitchFamily="34" charset="0"/>
                <a:cs typeface="Arial" pitchFamily="34" charset="0"/>
              </a:rPr>
              <a:t>= </a:t>
            </a:r>
            <a:r>
              <a:rPr lang="en-US" dirty="0" err="1" smtClean="0">
                <a:solidFill>
                  <a:srgbClr val="0000FF"/>
                </a:solidFill>
                <a:cs typeface="Arial" pitchFamily="34" charset="0"/>
              </a:rPr>
              <a:t>g</a:t>
            </a:r>
            <a:r>
              <a:rPr lang="en-US" baseline="-25000" dirty="0" err="1" smtClean="0">
                <a:solidFill>
                  <a:srgbClr val="0000FF"/>
                </a:solidFill>
                <a:cs typeface="Arial" pitchFamily="34" charset="0"/>
              </a:rPr>
              <a:t>w</a:t>
            </a:r>
            <a:r>
              <a:rPr lang="en-US" dirty="0" smtClean="0">
                <a:solidFill>
                  <a:srgbClr val="0000FF"/>
                </a:solidFill>
                <a:latin typeface="Calibri" pitchFamily="34" charset="0"/>
                <a:cs typeface="Arial" pitchFamily="34" charset="0"/>
              </a:rPr>
              <a:t> </a:t>
            </a:r>
            <a:r>
              <a:rPr lang="en-US" dirty="0">
                <a:solidFill>
                  <a:srgbClr val="0000FF"/>
                </a:solidFill>
                <a:cs typeface="Arial" pitchFamily="34" charset="0"/>
              </a:rPr>
              <a:t>Q(</a:t>
            </a:r>
            <a:r>
              <a:rPr lang="en-US" dirty="0" err="1">
                <a:solidFill>
                  <a:srgbClr val="0000FF"/>
                </a:solidFill>
                <a:cs typeface="Arial" pitchFamily="34" charset="0"/>
              </a:rPr>
              <a:t>z</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is the gradient with respect to </a:t>
            </a:r>
            <a:r>
              <a:rPr lang="en-US" dirty="0" smtClean="0">
                <a:solidFill>
                  <a:srgbClr val="0000FF"/>
                </a:solidFill>
                <a:latin typeface="Calibri" pitchFamily="34" charset="0"/>
                <a:cs typeface="Arial" pitchFamily="34" charset="0"/>
              </a:rPr>
              <a:t>w</a:t>
            </a:r>
            <a:r>
              <a:rPr lang="en-US" dirty="0" smtClean="0">
                <a:solidFill>
                  <a:schemeClr val="tx1"/>
                </a:solidFill>
                <a:latin typeface="Calibri" pitchFamily="34" charset="0"/>
                <a:cs typeface="Arial" pitchFamily="34" charset="0"/>
              </a:rPr>
              <a:t> at time </a:t>
            </a:r>
            <a:r>
              <a:rPr lang="en-US" dirty="0" smtClean="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endParaRPr lang="en-US" dirty="0" smtClean="0">
              <a:solidFill>
                <a:schemeClr val="tx1"/>
              </a:solidFill>
              <a:cs typeface="Arial" pitchFamily="34" charset="0"/>
            </a:endParaRPr>
          </a:p>
          <a:p>
            <a:pPr>
              <a:lnSpc>
                <a:spcPct val="80000"/>
              </a:lnSpc>
            </a:pPr>
            <a:r>
              <a:rPr lang="en-US" sz="2000" dirty="0" smtClean="0">
                <a:latin typeface="Calibri" pitchFamily="34" charset="0"/>
                <a:cs typeface="Arial" pitchFamily="34" charset="0"/>
              </a:rPr>
              <a:t>The difference between algorithms now amounts to choosing a different loss function </a:t>
            </a:r>
            <a:r>
              <a:rPr lang="en-US" sz="2000" dirty="0" smtClean="0">
                <a:solidFill>
                  <a:srgbClr val="0000FF"/>
                </a:solidFill>
                <a:cs typeface="Arial" pitchFamily="34" charset="0"/>
              </a:rPr>
              <a:t>Q(z</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a:t>
            </a:r>
            <a:endParaRPr lang="en-US" sz="2000" dirty="0">
              <a:solidFill>
                <a:srgbClr val="0000FF"/>
              </a:solidFill>
              <a:latin typeface="Calibri" pitchFamily="34" charset="0"/>
              <a:cs typeface="Arial" pitchFamily="34" charset="0"/>
            </a:endParaRPr>
          </a:p>
        </p:txBody>
      </p:sp>
      <p:sp>
        <p:nvSpPr>
          <p:cNvPr id="2" name="Slide Number Placeholder 1"/>
          <p:cNvSpPr>
            <a:spLocks noGrp="1"/>
          </p:cNvSpPr>
          <p:nvPr>
            <p:ph type="sldNum" sz="quarter" idx="4"/>
          </p:nvPr>
        </p:nvSpPr>
        <p:spPr/>
        <p:txBody>
          <a:bodyPr/>
          <a:lstStyle/>
          <a:p>
            <a:fld id="{0C921938-476A-4922-BE24-3B8F6A2854D9}" type="slidenum">
              <a:rPr lang="en-US" smtClean="0"/>
              <a:pPr/>
              <a:t>55</a:t>
            </a:fld>
            <a:endParaRPr lang="en-US" dirty="0"/>
          </a:p>
        </p:txBody>
      </p:sp>
    </p:spTree>
    <p:extLst>
      <p:ext uri="{BB962C8B-B14F-4D97-AF65-F5344CB8AC3E}">
        <p14:creationId xmlns:p14="http://schemas.microsoft.com/office/powerpoint/2010/main" val="360624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sz="3600" dirty="0">
                <a:latin typeface="Calibri" pitchFamily="34" charset="0"/>
              </a:rPr>
              <a:t>General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x</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a:t>
                </a:r>
                <a:r>
                  <a:rPr lang="en-US" sz="2000" dirty="0">
                    <a:solidFill>
                      <a:srgbClr val="0000FF"/>
                    </a:solidFill>
                    <a:cs typeface="Arial" pitchFamily="34" charset="0"/>
                  </a:rPr>
                  <a:t> </a:t>
                </a:r>
                <a:r>
                  <a:rPr lang="en-US" sz="2000" dirty="0" err="1" smtClean="0">
                    <a:solidFill>
                      <a:srgbClr val="0000FF"/>
                    </a:solidFill>
                    <a:cs typeface="Arial" pitchFamily="34" charset="0"/>
                  </a:rPr>
                  <a:t>y</a:t>
                </a:r>
                <a:r>
                  <a:rPr lang="en-US" sz="2000" baseline="-25000" dirty="0" err="1" smtClean="0">
                    <a:solidFill>
                      <a:srgbClr val="0000FF"/>
                    </a:solidFill>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Blip>
                    <a:blip r:embed="rId3"/>
                  </a:buBlip>
                </a:pPr>
                <a:r>
                  <a:rPr lang="en-US" dirty="0" smtClean="0">
                    <a:solidFill>
                      <a:schemeClr val="accent1">
                        <a:lumMod val="75000"/>
                      </a:schemeClr>
                    </a:solidFill>
                    <a:latin typeface="Calibri" pitchFamily="34" charset="0"/>
                    <a:cs typeface="Arial" pitchFamily="34" charset="0"/>
                  </a:rPr>
                  <a:t>LMS:</a:t>
                </a:r>
                <a:r>
                  <a:rPr lang="en-US" dirty="0" smtClean="0">
                    <a:solidFill>
                      <a:schemeClr val="tx1"/>
                    </a:solidFill>
                    <a:latin typeface="Calibri" pitchFamily="34" charset="0"/>
                    <a:cs typeface="Arial" pitchFamily="34" charset="0"/>
                  </a:rPr>
                  <a:t> </a:t>
                </a:r>
                <a:r>
                  <a:rPr lang="en-US" dirty="0" smtClean="0">
                    <a:solidFill>
                      <a:srgbClr val="0000FF"/>
                    </a:solidFill>
                    <a:cs typeface="Arial" pitchFamily="34" charset="0"/>
                  </a:rPr>
                  <a:t>Q((x, y)</a:t>
                </a:r>
                <a:r>
                  <a:rPr lang="en-US" dirty="0" smtClean="0">
                    <a:solidFill>
                      <a:srgbClr val="0000FF"/>
                    </a:solidFill>
                    <a:latin typeface="Calibri" pitchFamily="34" charset="0"/>
                    <a:cs typeface="Arial" pitchFamily="34" charset="0"/>
                  </a:rPr>
                  <a:t>, </a:t>
                </a:r>
                <a:r>
                  <a:rPr lang="en-US" dirty="0" smtClean="0">
                    <a:solidFill>
                      <a:srgbClr val="0000FF"/>
                    </a:solidFill>
                    <a:cs typeface="Arial" pitchFamily="34" charset="0"/>
                  </a:rPr>
                  <a:t>w</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a:t>
                </a:r>
                <a:r>
                  <a:rPr lang="en-US" sz="1400" dirty="0" smtClean="0">
                    <a:solidFill>
                      <a:schemeClr val="tx1"/>
                    </a:solidFill>
                    <a:latin typeface="Calibri" pitchFamily="34" charset="0"/>
                    <a:cs typeface="Arial" pitchFamily="34" charset="0"/>
                  </a:rPr>
                  <a:t>1/2</a:t>
                </a:r>
                <a:r>
                  <a:rPr lang="en-US" dirty="0" smtClean="0">
                    <a:solidFill>
                      <a:schemeClr val="tx1"/>
                    </a:solidFill>
                    <a:latin typeface="Calibri" pitchFamily="34" charset="0"/>
                    <a:cs typeface="Arial" pitchFamily="34" charset="0"/>
                  </a:rPr>
                  <a:t> (y – </a:t>
                </a:r>
                <a:r>
                  <a:rPr lang="en-US" dirty="0">
                    <a:solidFill>
                      <a:srgbClr val="0000FF"/>
                    </a:solidFill>
                    <a:latin typeface="Calibri" pitchFamily="34" charset="0"/>
                    <a:cs typeface="Arial" pitchFamily="34" charset="0"/>
                  </a:rPr>
                  <a:t>w</a:t>
                </a:r>
                <a:r>
                  <a:rPr lang="en-US" baseline="30000" dirty="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 </a:t>
                </a:r>
                <a:r>
                  <a:rPr lang="en-US" dirty="0" smtClean="0">
                    <a:solidFill>
                      <a:schemeClr val="tx1"/>
                    </a:solidFill>
                    <a:latin typeface="Calibri"/>
                    <a:cs typeface="Arial" pitchFamily="34" charset="0"/>
                  </a:rPr>
                  <a:t>x)</a:t>
                </a:r>
                <a:r>
                  <a:rPr lang="en-US" baseline="30000" dirty="0" smtClean="0">
                    <a:solidFill>
                      <a:schemeClr val="tx1"/>
                    </a:solidFill>
                    <a:latin typeface="Calibri"/>
                    <a:cs typeface="Arial" pitchFamily="34" charset="0"/>
                  </a:rPr>
                  <a:t>2</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Computing the gradient leads to the update rule (Also called </a:t>
                </a:r>
                <a:r>
                  <a:rPr lang="en-US" dirty="0" err="1" smtClean="0">
                    <a:solidFill>
                      <a:schemeClr val="tx1"/>
                    </a:solidFill>
                    <a:latin typeface="Calibri" pitchFamily="34" charset="0"/>
                    <a:cs typeface="Arial" pitchFamily="34" charset="0"/>
                  </a:rPr>
                  <a:t>Widrow’s</a:t>
                </a:r>
                <a:r>
                  <a:rPr lang="en-US" dirty="0" smtClean="0">
                    <a:solidFill>
                      <a:schemeClr val="tx1"/>
                    </a:solidFill>
                    <a:latin typeface="Calibri" pitchFamily="34" charset="0"/>
                    <a:cs typeface="Arial" pitchFamily="34" charset="0"/>
                  </a:rPr>
                  <a:t> </a:t>
                </a:r>
                <a:r>
                  <a:rPr lang="en-US" dirty="0" err="1" smtClean="0">
                    <a:solidFill>
                      <a:schemeClr val="tx1"/>
                    </a:solidFill>
                    <a:latin typeface="Calibri" pitchFamily="34" charset="0"/>
                    <a:cs typeface="Arial" pitchFamily="34" charset="0"/>
                  </a:rPr>
                  <a:t>Adaline</a:t>
                </a:r>
                <a:r>
                  <a:rPr lang="en-US" dirty="0" smtClean="0">
                    <a:solidFill>
                      <a:schemeClr val="tx1"/>
                    </a:solidFill>
                    <a:latin typeface="Calibri" pitchFamily="34" charset="0"/>
                    <a:cs typeface="Arial" pitchFamily="34" charset="0"/>
                  </a:rPr>
                  <a:t>):    </a:t>
                </a:r>
                <a:r>
                  <a:rPr lang="en-US" dirty="0" smtClean="0">
                    <a:solidFill>
                      <a:srgbClr val="0000FF"/>
                    </a:solidFill>
                    <a:latin typeface="Calibri"/>
                    <a:cs typeface="Arial" pitchFamily="34" charset="0"/>
                  </a:rPr>
                  <a:t>w</a:t>
                </a:r>
                <a:r>
                  <a:rPr lang="en-US" baseline="-25000" dirty="0" smtClean="0">
                    <a:solidFill>
                      <a:srgbClr val="0000FF"/>
                    </a:solidFill>
                    <a:latin typeface="Calibri"/>
                    <a:cs typeface="Arial" pitchFamily="34" charset="0"/>
                  </a:rPr>
                  <a:t>t+1</a:t>
                </a:r>
                <a:r>
                  <a:rPr lang="en-US" dirty="0" smtClean="0">
                    <a:solidFill>
                      <a:srgbClr val="0000FF"/>
                    </a:solidFill>
                    <a:latin typeface="Calibri" pitchFamily="34" charset="0"/>
                    <a:cs typeface="Arial" pitchFamily="34" charset="0"/>
                  </a:rPr>
                  <a:t> =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r (</a:t>
                </a:r>
                <a:r>
                  <a:rPr lang="en-US" dirty="0" err="1" smtClean="0">
                    <a:solidFill>
                      <a:srgbClr val="0000FF"/>
                    </a:solidFill>
                    <a:latin typeface="Calibri"/>
                    <a:cs typeface="Arial" pitchFamily="34" charset="0"/>
                  </a:rPr>
                  <a:t>y</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a:t>
                </a:r>
                <a14:m>
                  <m:oMath xmlns:m="http://schemas.openxmlformats.org/officeDocument/2006/math">
                    <m:sSubSup>
                      <m:sSubSupPr>
                        <m:ctrlPr>
                          <a:rPr lang="en-US" i="1" dirty="0" smtClean="0">
                            <a:solidFill>
                              <a:srgbClr val="0000FF"/>
                            </a:solidFill>
                            <a:latin typeface="Cambria Math" panose="02040503050406030204" pitchFamily="18" charset="0"/>
                          </a:rPr>
                        </m:ctrlPr>
                      </m:sSubSupPr>
                      <m:e>
                        <m:r>
                          <a:rPr lang="en-US" b="0" i="1" dirty="0" smtClean="0">
                            <a:solidFill>
                              <a:srgbClr val="0000FF"/>
                            </a:solidFill>
                            <a:latin typeface="Cambria Math" panose="02040503050406030204" pitchFamily="18" charset="0"/>
                          </a:rPr>
                          <m:t>𝑤</m:t>
                        </m:r>
                      </m:e>
                      <m:sub>
                        <m:r>
                          <a:rPr lang="en-US" b="0" i="1" dirty="0" smtClean="0">
                            <a:solidFill>
                              <a:srgbClr val="0000FF"/>
                            </a:solidFill>
                            <a:latin typeface="Cambria Math" panose="02040503050406030204" pitchFamily="18" charset="0"/>
                          </a:rPr>
                          <m:t>𝑡</m:t>
                        </m:r>
                      </m:sub>
                      <m:sup>
                        <m:r>
                          <a:rPr lang="en-US" i="1" dirty="0">
                            <a:solidFill>
                              <a:srgbClr val="0000FF"/>
                            </a:solidFill>
                            <a:latin typeface="Cambria Math" panose="02040503050406030204" pitchFamily="18" charset="0"/>
                          </a:rPr>
                          <m:t>𝑇</m:t>
                        </m:r>
                      </m:sup>
                    </m:sSubSup>
                  </m:oMath>
                </a14:m>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latin typeface="Calibri"/>
                    <a:cs typeface="Arial" pitchFamily="34" charset="0"/>
                  </a:rPr>
                  <a:t>x</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Here, even though we make binary predictions based on </a:t>
                </a:r>
                <a:r>
                  <a:rPr lang="en-US" dirty="0" err="1" smtClean="0">
                    <a:solidFill>
                      <a:srgbClr val="0000FF"/>
                    </a:solidFill>
                    <a:latin typeface="Calibri" pitchFamily="34" charset="0"/>
                    <a:cs typeface="Arial" pitchFamily="34" charset="0"/>
                  </a:rPr>
                  <a:t>sgn</a:t>
                </a:r>
                <a:r>
                  <a:rPr lang="en-US" dirty="0" smtClean="0">
                    <a:solidFill>
                      <a:srgbClr val="0000FF"/>
                    </a:solidFill>
                    <a:latin typeface="Calibri" pitchFamily="34" charset="0"/>
                    <a:cs typeface="Arial" pitchFamily="34" charset="0"/>
                  </a:rPr>
                  <a:t> (w</a:t>
                </a:r>
                <a:r>
                  <a:rPr lang="en-US" baseline="30000" dirty="0" smtClean="0">
                    <a:solidFill>
                      <a:srgbClr val="0000FF"/>
                    </a:solidFill>
                    <a:latin typeface="Calibri" pitchFamily="34" charset="0"/>
                    <a:cs typeface="Arial" pitchFamily="34" charset="0"/>
                  </a:rPr>
                  <a:t>T</a:t>
                </a:r>
                <a:r>
                  <a:rPr lang="en-US" dirty="0" smtClean="0">
                    <a:solidFill>
                      <a:srgbClr val="0000FF"/>
                    </a:solidFill>
                    <a:latin typeface="Calibri" pitchFamily="34" charset="0"/>
                    <a:cs typeface="Arial" pitchFamily="34" charset="0"/>
                  </a:rPr>
                  <a:t> x) </a:t>
                </a:r>
                <a:r>
                  <a:rPr lang="en-US" dirty="0" smtClean="0">
                    <a:solidFill>
                      <a:schemeClr val="tx1"/>
                    </a:solidFill>
                    <a:latin typeface="Calibri" pitchFamily="34" charset="0"/>
                    <a:cs typeface="Arial" pitchFamily="34" charset="0"/>
                  </a:rPr>
                  <a:t>we do not take the </a:t>
                </a:r>
                <a:r>
                  <a:rPr lang="en-US" dirty="0" smtClean="0">
                    <a:solidFill>
                      <a:srgbClr val="0000FF"/>
                    </a:solidFill>
                    <a:latin typeface="Calibri" pitchFamily="34" charset="0"/>
                    <a:cs typeface="Arial" pitchFamily="34" charset="0"/>
                  </a:rPr>
                  <a:t>sign</a:t>
                </a:r>
                <a:r>
                  <a:rPr lang="en-US" dirty="0" smtClean="0">
                    <a:solidFill>
                      <a:schemeClr val="tx1"/>
                    </a:solidFill>
                    <a:latin typeface="Calibri" pitchFamily="34" charset="0"/>
                    <a:cs typeface="Arial" pitchFamily="34" charset="0"/>
                  </a:rPr>
                  <a:t> of the dot-product into account in the loss.</a:t>
                </a:r>
              </a:p>
              <a:p>
                <a:pPr marL="342900" lvl="1" indent="-342900">
                  <a:lnSpc>
                    <a:spcPct val="80000"/>
                  </a:lnSpc>
                  <a:buClrTx/>
                  <a:buBlip>
                    <a:blip r:embed="rId3"/>
                  </a:buBlip>
                </a:pPr>
                <a:endParaRPr lang="en-US" dirty="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Another common loss function is:</a:t>
                </a:r>
              </a:p>
              <a:p>
                <a:pPr marL="342900" lvl="1" indent="-342900">
                  <a:lnSpc>
                    <a:spcPct val="80000"/>
                  </a:lnSpc>
                  <a:buClrTx/>
                  <a:buBlip>
                    <a:blip r:embed="rId3"/>
                  </a:buBlip>
                </a:pPr>
                <a:r>
                  <a:rPr lang="en-US" sz="2000" dirty="0" smtClean="0">
                    <a:solidFill>
                      <a:schemeClr val="accent1">
                        <a:lumMod val="75000"/>
                      </a:schemeClr>
                    </a:solidFill>
                    <a:latin typeface="Calibri" pitchFamily="34" charset="0"/>
                    <a:cs typeface="Arial" pitchFamily="34" charset="0"/>
                  </a:rPr>
                  <a:t>Hinge loss: </a:t>
                </a:r>
              </a:p>
              <a:p>
                <a:pPr marL="0" lvl="1" indent="0">
                  <a:lnSpc>
                    <a:spcPct val="80000"/>
                  </a:lnSpc>
                  <a:buNone/>
                </a:pPr>
                <a:r>
                  <a:rPr lang="en-US" dirty="0">
                    <a:solidFill>
                      <a:schemeClr val="accent1">
                        <a:lumMod val="75000"/>
                      </a:schemeClr>
                    </a:solidFill>
                    <a:latin typeface="Calibri" pitchFamily="34" charset="0"/>
                    <a:cs typeface="Arial" pitchFamily="34" charset="0"/>
                  </a:rPr>
                  <a:t> </a:t>
                </a:r>
                <a:r>
                  <a:rPr lang="en-US" dirty="0" smtClean="0">
                    <a:solidFill>
                      <a:schemeClr val="accent1">
                        <a:lumMod val="75000"/>
                      </a:schemeClr>
                    </a:solidFill>
                    <a:latin typeface="Calibri" pitchFamily="34" charset="0"/>
                    <a:cs typeface="Arial" pitchFamily="34" charset="0"/>
                  </a:rPr>
                  <a:t>       </a:t>
                </a:r>
                <a:r>
                  <a:rPr lang="en-US" sz="2000" dirty="0" smtClean="0">
                    <a:solidFill>
                      <a:srgbClr val="0000FF"/>
                    </a:solidFill>
                    <a:cs typeface="Arial" pitchFamily="34" charset="0"/>
                  </a:rPr>
                  <a:t>Q((x, y)</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 = </a:t>
                </a:r>
                <a:r>
                  <a:rPr lang="en-US" dirty="0">
                    <a:solidFill>
                      <a:srgbClr val="0000FF"/>
                    </a:solidFill>
                  </a:rPr>
                  <a:t>max(0, 1 - y </a:t>
                </a:r>
                <a:r>
                  <a:rPr lang="en-US" dirty="0" smtClean="0">
                    <a:solidFill>
                      <a:srgbClr val="0000FF"/>
                    </a:solidFill>
                    <a:latin typeface="Calibri" pitchFamily="34" charset="0"/>
                    <a:cs typeface="Arial" pitchFamily="34" charset="0"/>
                  </a:rPr>
                  <a:t>w</a:t>
                </a:r>
                <a:r>
                  <a:rPr lang="en-US" baseline="30000" dirty="0" smtClean="0">
                    <a:solidFill>
                      <a:srgbClr val="0000FF"/>
                    </a:solidFill>
                    <a:latin typeface="Calibri" pitchFamily="34" charset="0"/>
                    <a:cs typeface="Arial" pitchFamily="34" charset="0"/>
                  </a:rPr>
                  <a:t>T</a:t>
                </a:r>
                <a:r>
                  <a:rPr lang="en-US" dirty="0" smtClean="0">
                    <a:solidFill>
                      <a:srgbClr val="0000FF"/>
                    </a:solidFill>
                    <a:latin typeface="Calibri" pitchFamily="34" charset="0"/>
                    <a:cs typeface="Arial" pitchFamily="34" charset="0"/>
                  </a:rPr>
                  <a:t> </a:t>
                </a:r>
                <a:r>
                  <a:rPr lang="en-US" dirty="0">
                    <a:solidFill>
                      <a:srgbClr val="0000FF"/>
                    </a:solidFill>
                    <a:cs typeface="Arial" pitchFamily="34" charset="0"/>
                  </a:rPr>
                  <a:t>x</a:t>
                </a:r>
                <a:r>
                  <a:rPr lang="en-US" dirty="0" smtClean="0">
                    <a:solidFill>
                      <a:srgbClr val="0000FF"/>
                    </a:solidFill>
                    <a:cs typeface="Arial" pitchFamily="34" charset="0"/>
                  </a:rPr>
                  <a:t>)</a:t>
                </a:r>
                <a:r>
                  <a:rPr lang="en-US" dirty="0" smtClean="0">
                    <a:solidFill>
                      <a:srgbClr val="0000FF"/>
                    </a:solidFill>
                    <a:latin typeface="Calibri" pitchFamily="34" charset="0"/>
                    <a:cs typeface="Arial" pitchFamily="34" charset="0"/>
                  </a:rPr>
                  <a:t> </a:t>
                </a: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sz="2000" dirty="0" smtClean="0">
                    <a:solidFill>
                      <a:schemeClr val="tx1"/>
                    </a:solidFill>
                    <a:latin typeface="Calibri" pitchFamily="34" charset="0"/>
                    <a:cs typeface="Arial" pitchFamily="34" charset="0"/>
                  </a:rPr>
                  <a:t>Computing the gradient leads to </a:t>
                </a:r>
              </a:p>
              <a:p>
                <a:pPr marL="0" lvl="1" indent="0">
                  <a:lnSpc>
                    <a:spcPct val="80000"/>
                  </a:lnSpc>
                  <a:buClrTx/>
                  <a:buNone/>
                </a:pPr>
                <a:r>
                  <a:rPr lang="en-US" dirty="0">
                    <a:solidFill>
                      <a:schemeClr val="tx1"/>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     </a:t>
                </a:r>
                <a:r>
                  <a:rPr lang="en-US" sz="2000" dirty="0" smtClean="0">
                    <a:solidFill>
                      <a:schemeClr val="tx1"/>
                    </a:solidFill>
                    <a:latin typeface="Calibri" pitchFamily="34" charset="0"/>
                    <a:cs typeface="Arial" pitchFamily="34" charset="0"/>
                  </a:rPr>
                  <a:t>the </a:t>
                </a:r>
                <a:r>
                  <a:rPr lang="en-US" sz="2000" dirty="0" smtClean="0">
                    <a:solidFill>
                      <a:srgbClr val="0000FF"/>
                    </a:solidFill>
                    <a:latin typeface="Calibri" pitchFamily="34" charset="0"/>
                    <a:cs typeface="Arial" pitchFamily="34" charset="0"/>
                  </a:rPr>
                  <a:t>perceptron</a:t>
                </a:r>
                <a:r>
                  <a:rPr lang="en-US" sz="2000" dirty="0" smtClean="0">
                    <a:solidFill>
                      <a:schemeClr val="tx1"/>
                    </a:solidFill>
                    <a:latin typeface="Calibri" pitchFamily="34" charset="0"/>
                    <a:cs typeface="Arial" pitchFamily="34" charset="0"/>
                  </a:rPr>
                  <a:t> update rule:</a:t>
                </a: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Blip>
                    <a:blip r:embed="rId3"/>
                  </a:buBlip>
                </a:pPr>
                <a:r>
                  <a:rPr lang="en-US" sz="2000" dirty="0" smtClean="0">
                    <a:solidFill>
                      <a:srgbClr val="0000FF"/>
                    </a:solidFill>
                  </a:rPr>
                  <a:t>If </a:t>
                </a:r>
                <a:r>
                  <a:rPr lang="en-US" sz="2000" dirty="0" err="1" smtClean="0">
                    <a:solidFill>
                      <a:srgbClr val="0000FF"/>
                    </a:solidFill>
                    <a:latin typeface="Calibri"/>
                  </a:rPr>
                  <a:t>y</a:t>
                </a:r>
                <a:r>
                  <a:rPr lang="en-US" sz="2000" baseline="-25000" dirty="0" err="1" smtClean="0">
                    <a:solidFill>
                      <a:srgbClr val="0000FF"/>
                    </a:solidFill>
                    <a:latin typeface="Calibri"/>
                  </a:rPr>
                  <a:t>i</a:t>
                </a:r>
                <a:r>
                  <a:rPr lang="en-US" sz="2000" dirty="0" smtClean="0">
                    <a:solidFill>
                      <a:srgbClr val="0000FF"/>
                    </a:solidFill>
                  </a:rPr>
                  <a:t> </a:t>
                </a:r>
                <a14:m>
                  <m:oMath xmlns:m="http://schemas.openxmlformats.org/officeDocument/2006/math">
                    <m:sSubSup>
                      <m:sSubSupPr>
                        <m:ctrlPr>
                          <a:rPr lang="en-US" i="1" dirty="0">
                            <a:solidFill>
                              <a:srgbClr val="0000FF"/>
                            </a:solidFill>
                            <a:latin typeface="Cambria Math" panose="02040503050406030204" pitchFamily="18" charset="0"/>
                          </a:rPr>
                        </m:ctrlPr>
                      </m:sSubSupPr>
                      <m:e>
                        <m:r>
                          <a:rPr lang="en-US" i="1" dirty="0">
                            <a:solidFill>
                              <a:srgbClr val="0000FF"/>
                            </a:solidFill>
                            <a:latin typeface="Cambria Math" panose="02040503050406030204" pitchFamily="18" charset="0"/>
                          </a:rPr>
                          <m:t>𝑤</m:t>
                        </m:r>
                      </m:e>
                      <m:sub>
                        <m:r>
                          <a:rPr lang="en-US" b="0" i="1" dirty="0" smtClean="0">
                            <a:solidFill>
                              <a:srgbClr val="0000FF"/>
                            </a:solidFill>
                            <a:latin typeface="Cambria Math" panose="02040503050406030204" pitchFamily="18" charset="0"/>
                          </a:rPr>
                          <m:t>𝑖</m:t>
                        </m:r>
                      </m:sub>
                      <m:sup>
                        <m:r>
                          <a:rPr lang="en-US" i="1" dirty="0">
                            <a:solidFill>
                              <a:srgbClr val="0000FF"/>
                            </a:solidFill>
                            <a:latin typeface="Cambria Math" panose="02040503050406030204" pitchFamily="18" charset="0"/>
                          </a:rPr>
                          <m:t>𝑇</m:t>
                        </m:r>
                      </m:sup>
                    </m:sSubSup>
                  </m:oMath>
                </a14:m>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i</a:t>
                </a:r>
                <a:r>
                  <a:rPr lang="en-US" sz="2000" dirty="0" smtClean="0">
                    <a:solidFill>
                      <a:srgbClr val="0000FF"/>
                    </a:solidFill>
                  </a:rPr>
                  <a:t> &gt; 1   </a:t>
                </a:r>
                <a:r>
                  <a:rPr lang="en-US" sz="2000" dirty="0" smtClean="0">
                    <a:solidFill>
                      <a:schemeClr val="tx1"/>
                    </a:solidFill>
                  </a:rPr>
                  <a:t>(No mistake, by a margin):       </a:t>
                </a:r>
                <a:r>
                  <a:rPr lang="en-US" sz="2000" dirty="0" smtClean="0">
                    <a:solidFill>
                      <a:srgbClr val="0000FF"/>
                    </a:solidFill>
                  </a:rPr>
                  <a:t>No update</a:t>
                </a:r>
              </a:p>
              <a:p>
                <a:pPr marL="342900" lvl="1" indent="-342900">
                  <a:lnSpc>
                    <a:spcPct val="80000"/>
                  </a:lnSpc>
                  <a:buClrTx/>
                  <a:buBlip>
                    <a:blip r:embed="rId3"/>
                  </a:buBlip>
                </a:pPr>
                <a:r>
                  <a:rPr lang="en-US" sz="2000" dirty="0" smtClean="0">
                    <a:solidFill>
                      <a:srgbClr val="0000FF"/>
                    </a:solidFill>
                  </a:rPr>
                  <a:t>Otherwise </a:t>
                </a:r>
                <a:r>
                  <a:rPr lang="en-US" sz="2000" dirty="0" smtClean="0"/>
                  <a:t>       </a:t>
                </a:r>
                <a:r>
                  <a:rPr lang="en-US" sz="2000" dirty="0" smtClean="0">
                    <a:solidFill>
                      <a:schemeClr val="tx1"/>
                    </a:solidFill>
                  </a:rPr>
                  <a:t>(Mistake, relative to margin</a:t>
                </a:r>
                <a:r>
                  <a:rPr lang="en-US" sz="2000" dirty="0">
                    <a:solidFill>
                      <a:schemeClr val="tx1"/>
                    </a:solidFill>
                  </a:rPr>
                  <a:t>): </a:t>
                </a:r>
                <a:r>
                  <a:rPr lang="en-US" sz="2000" dirty="0" smtClean="0">
                    <a:solidFill>
                      <a:schemeClr val="tx1"/>
                    </a:solidFill>
                  </a:rPr>
                  <a:t>  </a:t>
                </a:r>
                <a:r>
                  <a:rPr lang="en-US" dirty="0">
                    <a:solidFill>
                      <a:srgbClr val="0000FF"/>
                    </a:solidFill>
                    <a:cs typeface="Arial" pitchFamily="34" charset="0"/>
                  </a:rPr>
                  <a:t>w</a:t>
                </a:r>
                <a:r>
                  <a:rPr lang="en-US" baseline="-25000" dirty="0">
                    <a:solidFill>
                      <a:srgbClr val="0000FF"/>
                    </a:solidFill>
                    <a:cs typeface="Arial" pitchFamily="34" charset="0"/>
                  </a:rPr>
                  <a:t>t+1</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smtClean="0">
                    <a:solidFill>
                      <a:srgbClr val="0000FF"/>
                    </a:solidFill>
                    <a:latin typeface="Calibri" pitchFamily="34" charset="0"/>
                    <a:cs typeface="Arial" pitchFamily="34" charset="0"/>
                  </a:rPr>
                  <a:t>+ </a:t>
                </a:r>
                <a:r>
                  <a:rPr lang="en-US" dirty="0">
                    <a:solidFill>
                      <a:srgbClr val="0000FF"/>
                    </a:solidFill>
                    <a:latin typeface="Calibri" pitchFamily="34" charset="0"/>
                    <a:cs typeface="Arial" pitchFamily="34" charset="0"/>
                  </a:rPr>
                  <a:t>r </a:t>
                </a:r>
                <a:r>
                  <a:rPr lang="en-US" dirty="0" err="1" smtClean="0">
                    <a:solidFill>
                      <a:srgbClr val="0000FF"/>
                    </a:solidFill>
                    <a:cs typeface="Arial" pitchFamily="34" charset="0"/>
                  </a:rPr>
                  <a:t>y</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cs typeface="Arial" pitchFamily="34" charset="0"/>
                  </a:rPr>
                  <a:t>x</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endParaRPr lang="en-US" dirty="0">
                  <a:solidFill>
                    <a:srgbClr val="0000FF"/>
                  </a:solidFill>
                  <a:latin typeface="Calibri" pitchFamily="34" charset="0"/>
                  <a:cs typeface="Arial" pitchFamily="34" charset="0"/>
                </a:endParaRPr>
              </a:p>
              <a:p>
                <a:pPr marL="0" indent="0">
                  <a:lnSpc>
                    <a:spcPct val="80000"/>
                  </a:lnSpc>
                  <a:buNone/>
                </a:pPr>
                <a:endParaRPr lang="en-US" sz="2000" b="1" dirty="0">
                  <a:solidFill>
                    <a:srgbClr val="0000FF"/>
                  </a:solidFill>
                </a:endParaRPr>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4"/>
                <a:stretch>
                  <a:fillRect t="-1714" r="-1255"/>
                </a:stretch>
              </a:blipFill>
            </p:spPr>
            <p:txBody>
              <a:bodyPr/>
              <a:lstStyle/>
              <a:p>
                <a:r>
                  <a:rPr lang="en-US">
                    <a:noFill/>
                  </a:rPr>
                  <a:t> </a:t>
                </a:r>
              </a:p>
            </p:txBody>
          </p:sp>
        </mc:Fallback>
      </mc:AlternateContent>
      <p:pic>
        <p:nvPicPr>
          <p:cNvPr id="5" name="Picture 5" descr="lo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276600"/>
            <a:ext cx="2667000" cy="1978056"/>
          </a:xfrm>
          <a:prstGeom prst="rect">
            <a:avLst/>
          </a:prstGeom>
          <a:solidFill>
            <a:schemeClr val="tx1"/>
          </a:solidFill>
          <a:ln>
            <a:solidFill>
              <a:schemeClr val="tx1"/>
            </a:solidFill>
          </a:ln>
          <a:extLst/>
        </p:spPr>
      </p:pic>
      <p:sp>
        <p:nvSpPr>
          <p:cNvPr id="7" name="Right Arrow 6"/>
          <p:cNvSpPr/>
          <p:nvPr/>
        </p:nvSpPr>
        <p:spPr>
          <a:xfrm rot="7175910" flipV="1">
            <a:off x="7758120" y="4403295"/>
            <a:ext cx="931140" cy="15856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10600" y="4818830"/>
            <a:ext cx="483576" cy="246221"/>
          </a:xfrm>
          <a:prstGeom prst="rect">
            <a:avLst/>
          </a:prstGeom>
          <a:solidFill>
            <a:srgbClr val="FFFFCC"/>
          </a:solidFill>
          <a:ln>
            <a:solidFill>
              <a:schemeClr val="accent1"/>
            </a:solidFill>
          </a:ln>
        </p:spPr>
        <p:txBody>
          <a:bodyPr wrap="square" rtlCol="0">
            <a:spAutoFit/>
          </a:bodyPr>
          <a:lstStyle/>
          <a:p>
            <a:r>
              <a:rPr lang="en-US" sz="1000" dirty="0" err="1">
                <a:solidFill>
                  <a:srgbClr val="0000FF"/>
                </a:solidFill>
                <a:latin typeface="Calibri" pitchFamily="34" charset="0"/>
                <a:cs typeface="Arial" pitchFamily="34" charset="0"/>
              </a:rPr>
              <a:t>y</a:t>
            </a:r>
            <a:r>
              <a:rPr lang="en-US" sz="1000" dirty="0" err="1" smtClean="0">
                <a:solidFill>
                  <a:srgbClr val="0000FF"/>
                </a:solidFill>
                <a:latin typeface="Calibri" pitchFamily="34" charset="0"/>
                <a:cs typeface="Arial" pitchFamily="34" charset="0"/>
              </a:rPr>
              <a:t>w</a:t>
            </a:r>
            <a:r>
              <a:rPr lang="en-US" sz="1000" baseline="30000" dirty="0" err="1" smtClean="0">
                <a:solidFill>
                  <a:srgbClr val="0000FF"/>
                </a:solidFill>
                <a:latin typeface="Calibri" pitchFamily="34" charset="0"/>
                <a:cs typeface="Arial" pitchFamily="34" charset="0"/>
              </a:rPr>
              <a:t>T</a:t>
            </a:r>
            <a:r>
              <a:rPr lang="en-US" sz="1000" u="none" dirty="0" smtClean="0">
                <a:solidFill>
                  <a:srgbClr val="0000FF"/>
                </a:solidFill>
                <a:latin typeface="Calibri" pitchFamily="34" charset="0"/>
                <a:cs typeface="Arial" pitchFamily="34" charset="0"/>
              </a:rPr>
              <a:t> x</a:t>
            </a:r>
            <a:endParaRPr lang="en-US" sz="600" dirty="0"/>
          </a:p>
        </p:txBody>
      </p:sp>
      <p:sp>
        <p:nvSpPr>
          <p:cNvPr id="9" name="Rectangular Callout 8"/>
          <p:cNvSpPr/>
          <p:nvPr/>
        </p:nvSpPr>
        <p:spPr>
          <a:xfrm>
            <a:off x="5638800" y="795159"/>
            <a:ext cx="3444074" cy="347048"/>
          </a:xfrm>
          <a:prstGeom prst="wedgeRectCallout">
            <a:avLst>
              <a:gd name="adj1" fmla="val -84005"/>
              <a:gd name="adj2" fmla="val 7826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loss Q: </a:t>
            </a:r>
            <a:r>
              <a:rPr lang="en-US" sz="1800" dirty="0" smtClean="0">
                <a:solidFill>
                  <a:schemeClr val="tx1"/>
                </a:solidFill>
              </a:rPr>
              <a:t>a function of </a:t>
            </a:r>
            <a:r>
              <a:rPr lang="en-US" sz="1800" dirty="0" smtClean="0">
                <a:solidFill>
                  <a:srgbClr val="0000FF"/>
                </a:solidFill>
                <a:latin typeface="Calibri"/>
              </a:rPr>
              <a:t>x</a:t>
            </a:r>
            <a:r>
              <a:rPr lang="en-US" sz="1800" dirty="0" smtClean="0">
                <a:solidFill>
                  <a:schemeClr val="tx1"/>
                </a:solidFill>
              </a:rPr>
              <a:t>, </a:t>
            </a:r>
            <a:r>
              <a:rPr lang="en-US" sz="1800" dirty="0" smtClean="0">
                <a:solidFill>
                  <a:srgbClr val="0000FF"/>
                </a:solidFill>
              </a:rPr>
              <a:t>w</a:t>
            </a:r>
            <a:r>
              <a:rPr lang="en-US" sz="1800" dirty="0" smtClean="0">
                <a:solidFill>
                  <a:schemeClr val="tx1"/>
                </a:solidFill>
              </a:rPr>
              <a:t> and </a:t>
            </a:r>
            <a:r>
              <a:rPr lang="en-US" sz="1800" dirty="0" smtClean="0">
                <a:solidFill>
                  <a:srgbClr val="0000FF"/>
                </a:solidFill>
              </a:rPr>
              <a:t>y</a:t>
            </a:r>
            <a:endParaRPr lang="en-US" sz="1800" dirty="0">
              <a:solidFill>
                <a:srgbClr val="0000FF"/>
              </a:solidFill>
            </a:endParaRPr>
          </a:p>
        </p:txBody>
      </p:sp>
      <p:sp>
        <p:nvSpPr>
          <p:cNvPr id="10" name="Rectangular Callout 9"/>
          <p:cNvSpPr/>
          <p:nvPr/>
        </p:nvSpPr>
        <p:spPr>
          <a:xfrm>
            <a:off x="1295400" y="795159"/>
            <a:ext cx="1463766" cy="347048"/>
          </a:xfrm>
          <a:prstGeom prst="wedgeRectCallout">
            <a:avLst>
              <a:gd name="adj1" fmla="val 115326"/>
              <a:gd name="adj2" fmla="val 9338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Learning rate</a:t>
            </a:r>
            <a:endParaRPr lang="en-US" sz="1800" dirty="0">
              <a:solidFill>
                <a:srgbClr val="0000FF"/>
              </a:solidFill>
            </a:endParaRPr>
          </a:p>
        </p:txBody>
      </p:sp>
      <p:sp>
        <p:nvSpPr>
          <p:cNvPr id="11" name="Rectangular Callout 10"/>
          <p:cNvSpPr/>
          <p:nvPr/>
        </p:nvSpPr>
        <p:spPr>
          <a:xfrm>
            <a:off x="2971800" y="795159"/>
            <a:ext cx="1295400" cy="347048"/>
          </a:xfrm>
          <a:prstGeom prst="wedgeRectCallout">
            <a:avLst>
              <a:gd name="adj1" fmla="val 28647"/>
              <a:gd name="adj2" fmla="val 103474"/>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gradient</a:t>
            </a:r>
            <a:endParaRPr lang="en-US" sz="1800" dirty="0">
              <a:solidFill>
                <a:srgbClr val="0000FF"/>
              </a:solidFill>
            </a:endParaRPr>
          </a:p>
        </p:txBody>
      </p:sp>
      <p:sp>
        <p:nvSpPr>
          <p:cNvPr id="12" name="Rectangular Callout 11"/>
          <p:cNvSpPr/>
          <p:nvPr/>
        </p:nvSpPr>
        <p:spPr>
          <a:xfrm>
            <a:off x="2933700" y="5943600"/>
            <a:ext cx="2667000" cy="838200"/>
          </a:xfrm>
          <a:prstGeom prst="wedgeRectCallout">
            <a:avLst>
              <a:gd name="adj1" fmla="val 111717"/>
              <a:gd name="adj2" fmla="val -4663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Here g = -</a:t>
            </a:r>
            <a:r>
              <a:rPr lang="en-US" sz="1800" dirty="0" err="1" smtClean="0">
                <a:solidFill>
                  <a:schemeClr val="tx1"/>
                </a:solidFill>
              </a:rPr>
              <a:t>yx</a:t>
            </a:r>
            <a:endParaRPr lang="en-US" sz="1800" dirty="0" smtClean="0">
              <a:solidFill>
                <a:schemeClr val="tx1"/>
              </a:solidFill>
            </a:endParaRPr>
          </a:p>
          <a:p>
            <a:pPr algn="ctr"/>
            <a:r>
              <a:rPr lang="en-US" sz="1800" dirty="0" smtClean="0">
                <a:solidFill>
                  <a:schemeClr val="tx1"/>
                </a:solidFill>
              </a:rPr>
              <a:t>Good to think about the case of Boolean examples</a:t>
            </a:r>
            <a:endParaRPr lang="en-US" sz="1800" dirty="0">
              <a:solidFill>
                <a:srgbClr val="0000FF"/>
              </a:solidFill>
            </a:endParaRPr>
          </a:p>
        </p:txBody>
      </p:sp>
      <p:sp>
        <p:nvSpPr>
          <p:cNvPr id="2" name="Slide Number Placeholder 1"/>
          <p:cNvSpPr>
            <a:spLocks noGrp="1"/>
          </p:cNvSpPr>
          <p:nvPr>
            <p:ph type="sldNum" sz="quarter" idx="4"/>
          </p:nvPr>
        </p:nvSpPr>
        <p:spPr/>
        <p:txBody>
          <a:bodyPr/>
          <a:lstStyle/>
          <a:p>
            <a:fld id="{0C921938-476A-4922-BE24-3B8F6A2854D9}" type="slidenum">
              <a:rPr lang="en-US" smtClean="0"/>
              <a:pPr/>
              <a:t>56</a:t>
            </a:fld>
            <a:endParaRPr lang="en-US" dirty="0"/>
          </a:p>
        </p:txBody>
      </p:sp>
    </p:spTree>
    <p:extLst>
      <p:ext uri="{BB962C8B-B14F-4D97-AF65-F5344CB8AC3E}">
        <p14:creationId xmlns:p14="http://schemas.microsoft.com/office/powerpoint/2010/main" val="15033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96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496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496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6496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6496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6496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496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sz="4000" dirty="0" smtClean="0">
                <a:latin typeface="Calibri" pitchFamily="34" charset="0"/>
              </a:rPr>
              <a:t>New Stochastic Gradient Algorithms </a:t>
            </a:r>
            <a:endParaRPr lang="en-US" sz="4000" dirty="0">
              <a:latin typeface="Calibri" pitchFamily="34" charset="0"/>
            </a:endParaRPr>
          </a:p>
        </p:txBody>
      </p:sp>
      <p:sp>
        <p:nvSpPr>
          <p:cNvPr id="1064963" name="Rectangle 3"/>
          <p:cNvSpPr>
            <a:spLocks noGrp="1" noChangeArrowheads="1"/>
          </p:cNvSpPr>
          <p:nvPr>
            <p:ph idx="1"/>
          </p:nvPr>
        </p:nvSpPr>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r>
              <a:rPr lang="en-US" sz="2000" baseline="-25000" dirty="0" smtClean="0">
                <a:solidFill>
                  <a:srgbClr val="0000FF"/>
                </a:solidFill>
                <a:latin typeface="Calibri"/>
                <a:cs typeface="Arial" pitchFamily="34" charset="0"/>
              </a:rPr>
              <a:t>(notice that this is a vector, each coordinate (feature) has its own </a:t>
            </a:r>
            <a:r>
              <a:rPr lang="en-US" sz="2000" baseline="-25000" dirty="0" err="1" smtClean="0">
                <a:solidFill>
                  <a:srgbClr val="0000FF"/>
                </a:solidFill>
                <a:latin typeface="Calibri"/>
                <a:cs typeface="Arial" pitchFamily="34" charset="0"/>
              </a:rPr>
              <a:t>w</a:t>
            </a:r>
            <a:r>
              <a:rPr lang="en-US" sz="1600" baseline="-50000" dirty="0" err="1" smtClean="0">
                <a:solidFill>
                  <a:srgbClr val="0000FF"/>
                </a:solidFill>
                <a:latin typeface="Calibri"/>
                <a:cs typeface="Arial" pitchFamily="34" charset="0"/>
              </a:rPr>
              <a:t>t,</a:t>
            </a:r>
            <a:r>
              <a:rPr lang="en-US" sz="2000" baseline="-50000" dirty="0" err="1" smtClean="0">
                <a:solidFill>
                  <a:srgbClr val="0000FF"/>
                </a:solidFill>
                <a:latin typeface="Calibri"/>
                <a:cs typeface="Arial" pitchFamily="34" charset="0"/>
              </a:rPr>
              <a:t>j</a:t>
            </a:r>
            <a:r>
              <a:rPr lang="en-US" sz="2000" baseline="-25000" dirty="0" smtClean="0">
                <a:solidFill>
                  <a:srgbClr val="0000FF"/>
                </a:solidFill>
                <a:latin typeface="Calibri"/>
                <a:cs typeface="Arial" pitchFamily="34" charset="0"/>
              </a:rPr>
              <a:t> and </a:t>
            </a:r>
            <a:r>
              <a:rPr lang="en-US" sz="2000" baseline="-25000" dirty="0" err="1" smtClean="0">
                <a:solidFill>
                  <a:srgbClr val="0000FF"/>
                </a:solidFill>
                <a:latin typeface="Calibri"/>
                <a:cs typeface="Arial" pitchFamily="34" charset="0"/>
              </a:rPr>
              <a:t>g</a:t>
            </a:r>
            <a:r>
              <a:rPr lang="en-US" sz="2000" baseline="-50000" dirty="0" err="1" smtClean="0">
                <a:solidFill>
                  <a:srgbClr val="0000FF"/>
                </a:solidFill>
                <a:latin typeface="Calibri"/>
                <a:cs typeface="Arial" pitchFamily="34" charset="0"/>
              </a:rPr>
              <a:t>t,j</a:t>
            </a:r>
            <a:r>
              <a:rPr lang="en-US" sz="2000" baseline="-25000" dirty="0" smtClean="0">
                <a:solidFill>
                  <a:srgbClr val="0000FF"/>
                </a:solidFill>
                <a:latin typeface="Calibri"/>
                <a:cs typeface="Arial" pitchFamily="34" charset="0"/>
              </a:rPr>
              <a:t>)</a:t>
            </a:r>
          </a:p>
          <a:p>
            <a:pPr marL="0" indent="0" algn="ctr">
              <a:lnSpc>
                <a:spcPct val="80000"/>
              </a:lnSpc>
              <a:buNone/>
            </a:pPr>
            <a:endParaRPr lang="en-US" sz="2000" baseline="-25000" dirty="0">
              <a:solidFill>
                <a:srgbClr val="0000FF"/>
              </a:solidFill>
              <a:latin typeface="Calibri"/>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So far, we used fixed learning rates </a:t>
            </a:r>
            <a:r>
              <a:rPr lang="en-US" dirty="0" smtClean="0">
                <a:solidFill>
                  <a:srgbClr val="0000FF"/>
                </a:solidFill>
                <a:latin typeface="Calibri" pitchFamily="34" charset="0"/>
                <a:cs typeface="Arial" pitchFamily="34" charset="0"/>
              </a:rPr>
              <a:t>r = </a:t>
            </a:r>
            <a:r>
              <a:rPr lang="en-US" dirty="0" err="1" smtClean="0">
                <a:solidFill>
                  <a:srgbClr val="0000FF"/>
                </a:solidFill>
                <a:latin typeface="Calibri"/>
                <a:cs typeface="Arial" pitchFamily="34" charset="0"/>
              </a:rPr>
              <a:t>r</a:t>
            </a:r>
            <a:r>
              <a:rPr lang="en-US" baseline="-25000" dirty="0" err="1" smtClean="0">
                <a:solidFill>
                  <a:srgbClr val="0000FF"/>
                </a:solidFill>
                <a:latin typeface="Calibri"/>
                <a:cs typeface="Arial" pitchFamily="34" charset="0"/>
              </a:rPr>
              <a:t>t</a:t>
            </a:r>
            <a:r>
              <a:rPr lang="en-US" dirty="0" smtClean="0">
                <a:solidFill>
                  <a:schemeClr val="tx1"/>
                </a:solidFill>
                <a:latin typeface="Calibri" pitchFamily="34" charset="0"/>
                <a:cs typeface="Arial" pitchFamily="34" charset="0"/>
              </a:rPr>
              <a:t>, but this can change. </a:t>
            </a:r>
          </a:p>
          <a:p>
            <a:pPr marL="342900" lvl="1" indent="-342900">
              <a:lnSpc>
                <a:spcPct val="80000"/>
              </a:lnSpc>
              <a:buClrTx/>
              <a:buBlip>
                <a:blip r:embed="rId3"/>
              </a:buBlip>
            </a:pPr>
            <a:r>
              <a:rPr lang="en-US" dirty="0" err="1" smtClean="0">
                <a:solidFill>
                  <a:srgbClr val="0000FF"/>
                </a:solidFill>
                <a:latin typeface="Calibri" pitchFamily="34" charset="0"/>
                <a:cs typeface="Arial" pitchFamily="34" charset="0"/>
              </a:rPr>
              <a:t>AdaGrad</a:t>
            </a:r>
            <a:r>
              <a:rPr lang="en-US" dirty="0" smtClean="0">
                <a:solidFill>
                  <a:schemeClr val="tx1"/>
                </a:solidFill>
                <a:latin typeface="Calibri" pitchFamily="34" charset="0"/>
                <a:cs typeface="Arial" pitchFamily="34" charset="0"/>
              </a:rPr>
              <a:t> </a:t>
            </a:r>
            <a:r>
              <a:rPr lang="en-US" dirty="0">
                <a:solidFill>
                  <a:schemeClr val="tx1"/>
                </a:solidFill>
                <a:latin typeface="Calibri" pitchFamily="34" charset="0"/>
                <a:cs typeface="Arial" pitchFamily="34" charset="0"/>
              </a:rPr>
              <a:t>alters </a:t>
            </a:r>
            <a:r>
              <a:rPr lang="en-US" dirty="0" smtClean="0">
                <a:solidFill>
                  <a:schemeClr val="tx1"/>
                </a:solidFill>
                <a:latin typeface="Calibri" pitchFamily="34" charset="0"/>
                <a:cs typeface="Arial" pitchFamily="34" charset="0"/>
              </a:rPr>
              <a:t>the </a:t>
            </a:r>
            <a:r>
              <a:rPr lang="en-US" dirty="0">
                <a:solidFill>
                  <a:schemeClr val="tx1"/>
                </a:solidFill>
                <a:latin typeface="Calibri" pitchFamily="34" charset="0"/>
                <a:cs typeface="Arial" pitchFamily="34" charset="0"/>
              </a:rPr>
              <a:t>update to adapt based on </a:t>
            </a:r>
            <a:r>
              <a:rPr lang="en-US" dirty="0">
                <a:solidFill>
                  <a:srgbClr val="0000FF"/>
                </a:solidFill>
                <a:latin typeface="Calibri" pitchFamily="34" charset="0"/>
                <a:cs typeface="Arial" pitchFamily="34" charset="0"/>
              </a:rPr>
              <a:t>historical </a:t>
            </a:r>
            <a:r>
              <a:rPr lang="en-US" dirty="0" smtClean="0">
                <a:solidFill>
                  <a:srgbClr val="0000FF"/>
                </a:solidFill>
                <a:latin typeface="Calibri" pitchFamily="34" charset="0"/>
                <a:cs typeface="Arial" pitchFamily="34" charset="0"/>
              </a:rPr>
              <a:t>information</a:t>
            </a:r>
            <a:r>
              <a:rPr lang="en-US" dirty="0" smtClean="0">
                <a:solidFill>
                  <a:schemeClr val="tx1"/>
                </a:solidFill>
                <a:latin typeface="Calibri" pitchFamily="34" charset="0"/>
                <a:cs typeface="Arial" pitchFamily="34" charset="0"/>
              </a:rPr>
              <a:t> </a:t>
            </a:r>
          </a:p>
          <a:p>
            <a:pPr marL="742950" lvl="2" indent="-342900">
              <a:lnSpc>
                <a:spcPct val="80000"/>
              </a:lnSpc>
              <a:buBlip>
                <a:blip r:embed="rId3"/>
              </a:buBlip>
            </a:pPr>
            <a:r>
              <a:rPr lang="en-US" dirty="0" smtClean="0">
                <a:solidFill>
                  <a:schemeClr val="tx1"/>
                </a:solidFill>
                <a:latin typeface="Calibri" pitchFamily="34" charset="0"/>
                <a:cs typeface="Arial" pitchFamily="34" charset="0"/>
              </a:rPr>
              <a:t>Frequently </a:t>
            </a:r>
            <a:r>
              <a:rPr lang="en-US" dirty="0">
                <a:solidFill>
                  <a:schemeClr val="tx1"/>
                </a:solidFill>
                <a:latin typeface="Calibri" pitchFamily="34" charset="0"/>
                <a:cs typeface="Arial" pitchFamily="34" charset="0"/>
              </a:rPr>
              <a:t>occurring </a:t>
            </a:r>
            <a:r>
              <a:rPr lang="en-US" dirty="0" smtClean="0">
                <a:solidFill>
                  <a:schemeClr val="tx1"/>
                </a:solidFill>
                <a:latin typeface="Calibri" pitchFamily="34" charset="0"/>
                <a:cs typeface="Arial" pitchFamily="34" charset="0"/>
              </a:rPr>
              <a:t>features in </a:t>
            </a:r>
            <a:r>
              <a:rPr lang="en-US" dirty="0">
                <a:solidFill>
                  <a:schemeClr val="tx1"/>
                </a:solidFill>
                <a:latin typeface="Calibri" pitchFamily="34" charset="0"/>
                <a:cs typeface="Arial" pitchFamily="34" charset="0"/>
              </a:rPr>
              <a:t>the gradients get small </a:t>
            </a:r>
            <a:r>
              <a:rPr lang="en-US" dirty="0" smtClean="0">
                <a:solidFill>
                  <a:schemeClr val="tx1"/>
                </a:solidFill>
                <a:latin typeface="Calibri" pitchFamily="34" charset="0"/>
                <a:cs typeface="Arial" pitchFamily="34" charset="0"/>
              </a:rPr>
              <a:t>learning </a:t>
            </a:r>
            <a:r>
              <a:rPr lang="en-US" dirty="0">
                <a:solidFill>
                  <a:schemeClr val="tx1"/>
                </a:solidFill>
                <a:latin typeface="Calibri" pitchFamily="34" charset="0"/>
                <a:cs typeface="Arial" pitchFamily="34" charset="0"/>
              </a:rPr>
              <a:t>rates and infrequent features get higher ones. </a:t>
            </a:r>
            <a:endParaRPr lang="en-US" dirty="0" smtClean="0">
              <a:solidFill>
                <a:schemeClr val="tx1"/>
              </a:solidFill>
              <a:latin typeface="Calibri" pitchFamily="34" charset="0"/>
              <a:cs typeface="Arial" pitchFamily="34" charset="0"/>
            </a:endParaRPr>
          </a:p>
          <a:p>
            <a:pPr marL="742950" lvl="2" indent="-342900">
              <a:lnSpc>
                <a:spcPct val="80000"/>
              </a:lnSpc>
              <a:buBlip>
                <a:blip r:embed="rId3"/>
              </a:buBlip>
            </a:pPr>
            <a:r>
              <a:rPr lang="en-US" dirty="0" smtClean="0">
                <a:solidFill>
                  <a:schemeClr val="tx1"/>
                </a:solidFill>
                <a:latin typeface="Calibri" pitchFamily="34" charset="0"/>
                <a:cs typeface="Arial" pitchFamily="34" charset="0"/>
              </a:rPr>
              <a:t>The idea is to “learn slowly” </a:t>
            </a:r>
            <a:r>
              <a:rPr lang="en-US" dirty="0">
                <a:solidFill>
                  <a:schemeClr val="tx1"/>
                </a:solidFill>
                <a:latin typeface="Calibri" pitchFamily="34" charset="0"/>
                <a:cs typeface="Arial" pitchFamily="34" charset="0"/>
              </a:rPr>
              <a:t>from frequent features but “</a:t>
            </a:r>
            <a:r>
              <a:rPr lang="en-US" dirty="0" smtClean="0">
                <a:solidFill>
                  <a:schemeClr val="tx1"/>
                </a:solidFill>
                <a:latin typeface="Calibri" pitchFamily="34" charset="0"/>
                <a:cs typeface="Arial" pitchFamily="34" charset="0"/>
              </a:rPr>
              <a:t>pay </a:t>
            </a:r>
            <a:r>
              <a:rPr lang="en-US" dirty="0">
                <a:solidFill>
                  <a:schemeClr val="tx1"/>
                </a:solidFill>
                <a:latin typeface="Calibri" pitchFamily="34" charset="0"/>
                <a:cs typeface="Arial" pitchFamily="34" charset="0"/>
              </a:rPr>
              <a:t>attention” to rare but informative features</a:t>
            </a:r>
            <a:r>
              <a:rPr lang="en-US" dirty="0" smtClean="0">
                <a:solidFill>
                  <a:schemeClr val="tx1"/>
                </a:solidFill>
                <a:latin typeface="Calibri" pitchFamily="34" charset="0"/>
                <a:cs typeface="Arial" pitchFamily="34" charset="0"/>
              </a:rPr>
              <a:t>.</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Define a “per feature” learning rate for the feature </a:t>
            </a:r>
            <a:r>
              <a:rPr lang="en-US" dirty="0" smtClean="0">
                <a:solidFill>
                  <a:srgbClr val="0000FF"/>
                </a:solidFill>
                <a:latin typeface="Calibri" pitchFamily="34" charset="0"/>
                <a:cs typeface="Arial" pitchFamily="34" charset="0"/>
              </a:rPr>
              <a:t>j</a:t>
            </a:r>
            <a:r>
              <a:rPr lang="en-US" dirty="0" smtClean="0">
                <a:solidFill>
                  <a:schemeClr val="tx1"/>
                </a:solidFill>
                <a:latin typeface="Calibri" pitchFamily="34" charset="0"/>
                <a:cs typeface="Arial" pitchFamily="34" charset="0"/>
              </a:rPr>
              <a:t>, as: </a:t>
            </a:r>
          </a:p>
          <a:p>
            <a:pPr marL="0" lvl="1" indent="0" algn="ctr">
              <a:lnSpc>
                <a:spcPct val="80000"/>
              </a:lnSpc>
              <a:buClrTx/>
              <a:buNone/>
            </a:pPr>
            <a:r>
              <a:rPr lang="en-US" dirty="0" err="1" smtClean="0">
                <a:solidFill>
                  <a:srgbClr val="0000FF"/>
                </a:solidFill>
                <a:latin typeface="Calibri"/>
                <a:cs typeface="Arial" pitchFamily="34" charset="0"/>
              </a:rPr>
              <a:t>r</a:t>
            </a:r>
            <a:r>
              <a:rPr lang="en-US" baseline="-25000" dirty="0" err="1" smtClean="0">
                <a:solidFill>
                  <a:srgbClr val="0000FF"/>
                </a:solidFill>
                <a:latin typeface="Calibri"/>
                <a:cs typeface="Arial" pitchFamily="34" charset="0"/>
              </a:rPr>
              <a:t>t,j</a:t>
            </a:r>
            <a:r>
              <a:rPr lang="en-US" dirty="0" smtClean="0">
                <a:solidFill>
                  <a:srgbClr val="0000FF"/>
                </a:solidFill>
                <a:latin typeface="Calibri" pitchFamily="34" charset="0"/>
                <a:cs typeface="Arial" pitchFamily="34" charset="0"/>
              </a:rPr>
              <a:t> = r/(</a:t>
            </a:r>
            <a:r>
              <a:rPr lang="en-US" dirty="0" err="1" smtClean="0">
                <a:solidFill>
                  <a:srgbClr val="0000FF"/>
                </a:solidFill>
                <a:latin typeface="Calibri"/>
                <a:cs typeface="Arial" pitchFamily="34" charset="0"/>
              </a:rPr>
              <a:t>G</a:t>
            </a:r>
            <a:r>
              <a:rPr lang="en-US" baseline="-25000" dirty="0" err="1" smtClean="0">
                <a:solidFill>
                  <a:srgbClr val="0000FF"/>
                </a:solidFill>
                <a:latin typeface="Calibri"/>
                <a:cs typeface="Arial" pitchFamily="34" charset="0"/>
              </a:rPr>
              <a:t>t</a:t>
            </a:r>
            <a:r>
              <a:rPr lang="en-US" baseline="-25000" dirty="0" err="1" smtClean="0">
                <a:solidFill>
                  <a:srgbClr val="0000FF"/>
                </a:solidFill>
                <a:latin typeface="Calibri" pitchFamily="34" charset="0"/>
                <a:cs typeface="Arial" pitchFamily="34" charset="0"/>
              </a:rPr>
              <a:t>,j</a:t>
            </a:r>
            <a:r>
              <a:rPr lang="en-US" dirty="0" smtClean="0">
                <a:solidFill>
                  <a:srgbClr val="0000FF"/>
                </a:solidFill>
                <a:latin typeface="Calibri"/>
                <a:cs typeface="Arial" pitchFamily="34" charset="0"/>
              </a:rPr>
              <a:t>)</a:t>
            </a:r>
            <a:r>
              <a:rPr lang="en-US" baseline="30000" dirty="0" smtClean="0">
                <a:solidFill>
                  <a:srgbClr val="0000FF"/>
                </a:solidFill>
                <a:latin typeface="Calibri"/>
                <a:cs typeface="Arial" pitchFamily="34" charset="0"/>
              </a:rPr>
              <a:t>1/2</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w</a:t>
            </a:r>
            <a:r>
              <a:rPr lang="en-US" dirty="0" smtClean="0">
                <a:solidFill>
                  <a:schemeClr val="tx1"/>
                </a:solidFill>
                <a:latin typeface="Calibri" pitchFamily="34" charset="0"/>
                <a:cs typeface="Arial" pitchFamily="34" charset="0"/>
              </a:rPr>
              <a:t>here</a:t>
            </a:r>
            <a:r>
              <a:rPr lang="en-US" dirty="0" smtClean="0">
                <a:solidFill>
                  <a:schemeClr val="accent1">
                    <a:lumMod val="75000"/>
                  </a:schemeClr>
                </a:solidFill>
                <a:latin typeface="Calibri" pitchFamily="34" charset="0"/>
                <a:cs typeface="Arial" pitchFamily="34" charset="0"/>
              </a:rPr>
              <a:t> </a:t>
            </a:r>
            <a:r>
              <a:rPr lang="en-US" dirty="0" err="1" smtClean="0">
                <a:solidFill>
                  <a:srgbClr val="0000FF"/>
                </a:solidFill>
                <a:latin typeface="Calibri"/>
                <a:cs typeface="Arial" pitchFamily="34" charset="0"/>
              </a:rPr>
              <a:t>G</a:t>
            </a:r>
            <a:r>
              <a:rPr lang="en-US" baseline="-25000" dirty="0" err="1" smtClean="0">
                <a:solidFill>
                  <a:srgbClr val="0000FF"/>
                </a:solidFill>
                <a:latin typeface="Calibri"/>
                <a:cs typeface="Arial" pitchFamily="34" charset="0"/>
              </a:rPr>
              <a:t>t,j</a:t>
            </a:r>
            <a:r>
              <a:rPr lang="en-US" dirty="0" smtClean="0">
                <a:solidFill>
                  <a:srgbClr val="0000FF"/>
                </a:solidFill>
                <a:latin typeface="Calibri" pitchFamily="34" charset="0"/>
                <a:cs typeface="Arial" pitchFamily="34" charset="0"/>
              </a:rPr>
              <a:t>  = </a:t>
            </a:r>
            <a:r>
              <a:rPr lang="en-US" dirty="0" smtClean="0">
                <a:solidFill>
                  <a:srgbClr val="0000FF"/>
                </a:solidFill>
                <a:latin typeface="Symbol"/>
                <a:cs typeface="Arial" pitchFamily="34" charset="0"/>
                <a:sym typeface="Symbol"/>
              </a:rPr>
              <a:t></a:t>
            </a:r>
            <a:r>
              <a:rPr lang="en-US" baseline="-25000" dirty="0" smtClean="0">
                <a:solidFill>
                  <a:srgbClr val="0000FF"/>
                </a:solidFill>
                <a:latin typeface="+mj-lt"/>
                <a:cs typeface="Arial" pitchFamily="34" charset="0"/>
                <a:sym typeface="Symbol"/>
              </a:rPr>
              <a:t>k</a:t>
            </a:r>
            <a:r>
              <a:rPr lang="en-US" baseline="-25000" dirty="0" smtClean="0">
                <a:solidFill>
                  <a:srgbClr val="0000FF"/>
                </a:solidFill>
                <a:latin typeface="Symbol"/>
                <a:cs typeface="Arial" pitchFamily="34" charset="0"/>
                <a:sym typeface="Symbol"/>
              </a:rPr>
              <a:t>=1, </a:t>
            </a:r>
            <a:r>
              <a:rPr lang="en-US" baseline="-25000" dirty="0" smtClean="0">
                <a:solidFill>
                  <a:srgbClr val="0000FF"/>
                </a:solidFill>
                <a:latin typeface="+mj-lt"/>
                <a:cs typeface="Arial" pitchFamily="34" charset="0"/>
                <a:sym typeface="Symbol"/>
              </a:rPr>
              <a:t>t</a:t>
            </a:r>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g</a:t>
            </a:r>
            <a:r>
              <a:rPr lang="en-US" baseline="30000" dirty="0" smtClean="0">
                <a:solidFill>
                  <a:srgbClr val="0000FF"/>
                </a:solidFill>
                <a:cs typeface="Arial" pitchFamily="34" charset="0"/>
              </a:rPr>
              <a:t>2</a:t>
            </a:r>
            <a:r>
              <a:rPr lang="en-US" baseline="-25000" dirty="0" smtClean="0">
                <a:solidFill>
                  <a:srgbClr val="0000FF"/>
                </a:solidFill>
                <a:latin typeface="Calibri"/>
                <a:cs typeface="Arial" pitchFamily="34" charset="0"/>
              </a:rPr>
              <a:t>k,j</a:t>
            </a:r>
            <a:r>
              <a:rPr lang="en-US" dirty="0" smtClean="0">
                <a:solidFill>
                  <a:srgbClr val="0000FF"/>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the sum of squares of gradients at feature </a:t>
            </a:r>
            <a:r>
              <a:rPr lang="en-US" dirty="0" smtClean="0">
                <a:solidFill>
                  <a:srgbClr val="0000FF"/>
                </a:solidFill>
                <a:latin typeface="Calibri" pitchFamily="34" charset="0"/>
                <a:cs typeface="Arial" pitchFamily="34" charset="0"/>
              </a:rPr>
              <a:t>j</a:t>
            </a:r>
            <a:r>
              <a:rPr lang="en-US" dirty="0" smtClean="0">
                <a:solidFill>
                  <a:schemeClr val="accent1">
                    <a:lumMod val="75000"/>
                  </a:schemeClr>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until time </a:t>
            </a:r>
            <a:r>
              <a:rPr lang="en-US" dirty="0" smtClean="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Overall, the update rule for </a:t>
            </a:r>
            <a:r>
              <a:rPr lang="en-US" dirty="0" err="1" smtClean="0">
                <a:solidFill>
                  <a:schemeClr val="tx1"/>
                </a:solidFill>
                <a:latin typeface="Calibri" pitchFamily="34" charset="0"/>
                <a:cs typeface="Arial" pitchFamily="34" charset="0"/>
              </a:rPr>
              <a:t>Adagrad</a:t>
            </a:r>
            <a:r>
              <a:rPr lang="en-US" dirty="0" smtClean="0">
                <a:solidFill>
                  <a:schemeClr val="tx1"/>
                </a:solidFill>
                <a:latin typeface="Calibri" pitchFamily="34" charset="0"/>
                <a:cs typeface="Arial" pitchFamily="34" charset="0"/>
              </a:rPr>
              <a:t> is:</a:t>
            </a:r>
          </a:p>
          <a:p>
            <a:pPr marL="0" lvl="1" indent="0" algn="ctr">
              <a:lnSpc>
                <a:spcPct val="80000"/>
              </a:lnSpc>
              <a:buClrTx/>
              <a:buNone/>
            </a:pPr>
            <a:r>
              <a:rPr lang="en-US" dirty="0">
                <a:solidFill>
                  <a:srgbClr val="0000FF"/>
                </a:solidFill>
                <a:cs typeface="Arial" pitchFamily="34" charset="0"/>
              </a:rPr>
              <a:t>w</a:t>
            </a:r>
            <a:r>
              <a:rPr lang="en-US" baseline="-25000" dirty="0">
                <a:solidFill>
                  <a:srgbClr val="0000FF"/>
                </a:solidFill>
                <a:cs typeface="Arial" pitchFamily="34" charset="0"/>
              </a:rPr>
              <a:t>t+1,j</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t,j</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g</a:t>
            </a:r>
            <a:r>
              <a:rPr lang="en-US" baseline="-25000" dirty="0" err="1">
                <a:solidFill>
                  <a:srgbClr val="0000FF"/>
                </a:solidFill>
                <a:cs typeface="Arial" pitchFamily="34" charset="0"/>
              </a:rPr>
              <a:t>t,j</a:t>
            </a:r>
            <a:r>
              <a:rPr lang="en-US" dirty="0">
                <a:solidFill>
                  <a:srgbClr val="0000FF"/>
                </a:solidFill>
                <a:latin typeface="Calibri" pitchFamily="34" charset="0"/>
                <a:cs typeface="Arial" pitchFamily="34" charset="0"/>
              </a:rPr>
              <a:t> r/(</a:t>
            </a:r>
            <a:r>
              <a:rPr lang="en-US" dirty="0" err="1">
                <a:solidFill>
                  <a:srgbClr val="0000FF"/>
                </a:solidFill>
                <a:cs typeface="Arial" pitchFamily="34" charset="0"/>
              </a:rPr>
              <a:t>G</a:t>
            </a:r>
            <a:r>
              <a:rPr lang="en-US" baseline="-25000" dirty="0" err="1">
                <a:solidFill>
                  <a:srgbClr val="0000FF"/>
                </a:solidFill>
                <a:cs typeface="Arial" pitchFamily="34" charset="0"/>
              </a:rPr>
              <a:t>t</a:t>
            </a:r>
            <a:r>
              <a:rPr lang="en-US" baseline="-25000" dirty="0" err="1">
                <a:solidFill>
                  <a:srgbClr val="0000FF"/>
                </a:solidFill>
                <a:latin typeface="Calibri" pitchFamily="34" charset="0"/>
                <a:cs typeface="Arial" pitchFamily="34" charset="0"/>
              </a:rPr>
              <a:t>,j</a:t>
            </a:r>
            <a:r>
              <a:rPr lang="en-US" dirty="0">
                <a:solidFill>
                  <a:srgbClr val="0000FF"/>
                </a:solidFill>
                <a:cs typeface="Arial" pitchFamily="34" charset="0"/>
              </a:rPr>
              <a:t>)</a:t>
            </a:r>
            <a:r>
              <a:rPr lang="en-US" baseline="30000" dirty="0">
                <a:solidFill>
                  <a:srgbClr val="0000FF"/>
                </a:solidFill>
                <a:cs typeface="Arial" pitchFamily="34" charset="0"/>
              </a:rPr>
              <a:t>1/2</a:t>
            </a:r>
          </a:p>
          <a:p>
            <a:pPr marL="342900" lvl="1" indent="-342900">
              <a:lnSpc>
                <a:spcPct val="80000"/>
              </a:lnSpc>
              <a:buClrTx/>
              <a:buBlip>
                <a:blip r:embed="rId3"/>
              </a:buBlip>
            </a:pP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This algorithm is supposed to update weights faster than Perceptron or LMS when needed.</a:t>
            </a:r>
            <a:endParaRPr lang="en-US" baseline="30000" dirty="0">
              <a:solidFill>
                <a:srgbClr val="0000FF"/>
              </a:solidFill>
              <a:cs typeface="Arial" pitchFamily="34" charset="0"/>
            </a:endParaRPr>
          </a:p>
        </p:txBody>
      </p:sp>
      <p:sp>
        <p:nvSpPr>
          <p:cNvPr id="5" name="Rectangular Callout 4"/>
          <p:cNvSpPr/>
          <p:nvPr/>
        </p:nvSpPr>
        <p:spPr>
          <a:xfrm>
            <a:off x="6781800" y="4419600"/>
            <a:ext cx="2149566" cy="1219200"/>
          </a:xfrm>
          <a:prstGeom prst="wedgeRectCallout">
            <a:avLst>
              <a:gd name="adj1" fmla="val -93835"/>
              <a:gd name="adj2" fmla="val 11733"/>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Easy to think about the case of Perceptron, and on Boolean examples. </a:t>
            </a:r>
            <a:endParaRPr lang="en-US" sz="1800" dirty="0">
              <a:solidFill>
                <a:srgbClr val="0000FF"/>
              </a:solidFill>
            </a:endParaRPr>
          </a:p>
        </p:txBody>
      </p:sp>
      <p:sp>
        <p:nvSpPr>
          <p:cNvPr id="2" name="Slide Number Placeholder 1"/>
          <p:cNvSpPr>
            <a:spLocks noGrp="1"/>
          </p:cNvSpPr>
          <p:nvPr>
            <p:ph type="sldNum" sz="quarter" idx="4"/>
          </p:nvPr>
        </p:nvSpPr>
        <p:spPr/>
        <p:txBody>
          <a:bodyPr/>
          <a:lstStyle/>
          <a:p>
            <a:fld id="{0C921938-476A-4922-BE24-3B8F6A2854D9}" type="slidenum">
              <a:rPr lang="en-US" smtClean="0"/>
              <a:pPr/>
              <a:t>57</a:t>
            </a:fld>
            <a:endParaRPr lang="en-US" dirty="0"/>
          </a:p>
        </p:txBody>
      </p:sp>
    </p:spTree>
    <p:extLst>
      <p:ext uri="{BB962C8B-B14F-4D97-AF65-F5344CB8AC3E}">
        <p14:creationId xmlns:p14="http://schemas.microsoft.com/office/powerpoint/2010/main" val="272056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496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496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496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496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Regularization</a:t>
            </a:r>
            <a:endParaRPr lang="en-US" dirty="0">
              <a:latin typeface="Calibri" pitchFamily="34" charset="0"/>
            </a:endParaRPr>
          </a:p>
        </p:txBody>
      </p:sp>
      <p:sp>
        <p:nvSpPr>
          <p:cNvPr id="1064963" name="Rectangle 3"/>
          <p:cNvSpPr>
            <a:spLocks noGrp="1" noChangeArrowheads="1"/>
          </p:cNvSpPr>
          <p:nvPr>
            <p:ph idx="1"/>
          </p:nvPr>
        </p:nvSpPr>
        <p:spPr/>
        <p:txBody>
          <a:bodyPr/>
          <a:lstStyle/>
          <a:p>
            <a:pPr>
              <a:lnSpc>
                <a:spcPct val="80000"/>
              </a:lnSpc>
            </a:pPr>
            <a:r>
              <a:rPr lang="en-US" sz="2000" dirty="0" smtClean="0">
                <a:latin typeface="Calibri" pitchFamily="34" charset="0"/>
                <a:cs typeface="Arial" pitchFamily="34" charset="0"/>
              </a:rPr>
              <a:t>The more general formalism adds a </a:t>
            </a:r>
            <a:r>
              <a:rPr lang="en-US" sz="2000" dirty="0" smtClean="0">
                <a:solidFill>
                  <a:srgbClr val="0000FF"/>
                </a:solidFill>
                <a:latin typeface="Calibri" pitchFamily="34" charset="0"/>
                <a:cs typeface="Arial" pitchFamily="34" charset="0"/>
              </a:rPr>
              <a:t>regularization</a:t>
            </a:r>
          </a:p>
          <a:p>
            <a:pPr marL="0" indent="0">
              <a:lnSpc>
                <a:spcPct val="80000"/>
              </a:lnSpc>
              <a:buNone/>
            </a:pP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     </a:t>
            </a:r>
            <a:r>
              <a:rPr lang="en-US" sz="2000" dirty="0" smtClean="0">
                <a:latin typeface="Calibri" pitchFamily="34" charset="0"/>
                <a:cs typeface="Arial" pitchFamily="34" charset="0"/>
              </a:rPr>
              <a:t> term to the risk function, and minimize: </a:t>
            </a:r>
          </a:p>
          <a:p>
            <a:pPr marL="0" indent="0">
              <a:lnSpc>
                <a:spcPct val="80000"/>
              </a:lnSpc>
              <a:buNone/>
            </a:pP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                                 J(w) = 1/m</a:t>
            </a:r>
            <a:r>
              <a:rPr lang="en-US" sz="2000" dirty="0" smtClean="0">
                <a:solidFill>
                  <a:srgbClr val="0000FF"/>
                </a:solidFill>
                <a:latin typeface="Symbol"/>
                <a:cs typeface="Arial" pitchFamily="34" charset="0"/>
                <a:sym typeface="Symbol"/>
              </a:rPr>
              <a:t></a:t>
            </a:r>
            <a:r>
              <a:rPr lang="en-US" sz="2000" baseline="-25000" dirty="0" smtClean="0">
                <a:solidFill>
                  <a:srgbClr val="0000FF"/>
                </a:solidFill>
                <a:latin typeface="Symbol"/>
                <a:cs typeface="Arial" pitchFamily="34" charset="0"/>
                <a:sym typeface="Symbol"/>
              </a:rPr>
              <a:t>1, </a:t>
            </a:r>
            <a:r>
              <a:rPr lang="en-US" sz="2000" baseline="-25000" dirty="0" smtClean="0">
                <a:solidFill>
                  <a:srgbClr val="0000FF"/>
                </a:solidFill>
                <a:latin typeface="+mj-lt"/>
                <a:cs typeface="Arial" pitchFamily="34" charset="0"/>
                <a:sym typeface="Symbol"/>
              </a:rPr>
              <a:t>m</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 </a:t>
            </a:r>
            <a:r>
              <a:rPr lang="el-GR" sz="2000" dirty="0" smtClean="0">
                <a:solidFill>
                  <a:srgbClr val="0000FF"/>
                </a:solidFill>
                <a:latin typeface="cmmi10"/>
                <a:cs typeface="Arial" pitchFamily="34" charset="0"/>
              </a:rPr>
              <a:t>λ</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a:t>
            </a:r>
          </a:p>
          <a:p>
            <a:pPr>
              <a:lnSpc>
                <a:spcPct val="80000"/>
              </a:lnSpc>
            </a:pPr>
            <a:r>
              <a:rPr lang="en-US" sz="2000" dirty="0" smtClean="0">
                <a:latin typeface="Calibri" pitchFamily="34" charset="0"/>
                <a:cs typeface="Arial" pitchFamily="34" charset="0"/>
              </a:rPr>
              <a:t>Where R is used to enforce “simplicity” of the learned functions. </a:t>
            </a:r>
          </a:p>
          <a:p>
            <a:pPr marL="0" indent="0">
              <a:lnSpc>
                <a:spcPct val="80000"/>
              </a:lnSpc>
              <a:buNone/>
            </a:pPr>
            <a:endParaRPr lang="en-US" sz="2000" dirty="0" smtClean="0">
              <a:latin typeface="Calibri" pitchFamily="34" charset="0"/>
              <a:cs typeface="Arial" pitchFamily="34" charset="0"/>
            </a:endParaRPr>
          </a:p>
          <a:p>
            <a:pPr>
              <a:lnSpc>
                <a:spcPct val="80000"/>
              </a:lnSpc>
            </a:pPr>
            <a:r>
              <a:rPr lang="en-US" sz="2000" dirty="0" smtClean="0">
                <a:solidFill>
                  <a:srgbClr val="00B050"/>
                </a:solidFill>
                <a:latin typeface="Calibri" pitchFamily="34" charset="0"/>
                <a:cs typeface="Arial" pitchFamily="34" charset="0"/>
              </a:rPr>
              <a:t>LMS case:</a:t>
            </a:r>
            <a:r>
              <a:rPr lang="en-US" sz="2000" dirty="0" smtClean="0">
                <a:latin typeface="Calibri" pitchFamily="34" charset="0"/>
                <a:cs typeface="Arial" pitchFamily="34" charset="0"/>
              </a:rPr>
              <a:t> </a:t>
            </a:r>
            <a:r>
              <a:rPr lang="en-US" sz="2000" dirty="0">
                <a:solidFill>
                  <a:srgbClr val="0000FF"/>
                </a:solidFill>
                <a:cs typeface="Arial" pitchFamily="34" charset="0"/>
              </a:rPr>
              <a:t>Q((x, y)</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=(y </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w</a:t>
            </a:r>
            <a:r>
              <a:rPr lang="en-US" sz="2000" baseline="30000" dirty="0" smtClean="0">
                <a:solidFill>
                  <a:srgbClr val="0000FF"/>
                </a:solidFill>
                <a:latin typeface="Calibri" pitchFamily="34" charset="0"/>
                <a:cs typeface="Arial" pitchFamily="34" charset="0"/>
              </a:rPr>
              <a:t>T</a:t>
            </a:r>
            <a:r>
              <a:rPr lang="en-US" sz="2000" dirty="0" smtClean="0">
                <a:solidFill>
                  <a:srgbClr val="0000FF"/>
                </a:solidFill>
                <a:latin typeface="Calibri" pitchFamily="34" charset="0"/>
                <a:cs typeface="Arial" pitchFamily="34" charset="0"/>
              </a:rPr>
              <a:t> </a:t>
            </a:r>
            <a:r>
              <a:rPr lang="en-US" sz="2000" dirty="0">
                <a:solidFill>
                  <a:srgbClr val="0000FF"/>
                </a:solidFill>
                <a:cs typeface="Arial" pitchFamily="34" charset="0"/>
              </a:rPr>
              <a:t>x)</a:t>
            </a:r>
            <a:r>
              <a:rPr lang="en-US" sz="2000" baseline="30000" dirty="0">
                <a:solidFill>
                  <a:srgbClr val="0000FF"/>
                </a:solidFill>
                <a:cs typeface="Arial" pitchFamily="34" charset="0"/>
              </a:rPr>
              <a:t>2</a:t>
            </a:r>
            <a:r>
              <a:rPr lang="en-US" sz="2000" dirty="0" smtClean="0">
                <a:solidFill>
                  <a:srgbClr val="0000FF"/>
                </a:solidFill>
                <a:latin typeface="Calibri" pitchFamily="34" charset="0"/>
                <a:cs typeface="Arial" pitchFamily="34" charset="0"/>
              </a:rPr>
              <a:t> </a:t>
            </a:r>
          </a:p>
          <a:p>
            <a:pPr lvl="1">
              <a:lnSpc>
                <a:spcPct val="80000"/>
              </a:lnSpc>
            </a:pPr>
            <a:r>
              <a:rPr lang="en-US" sz="1600" dirty="0" smtClean="0">
                <a:solidFill>
                  <a:srgbClr val="0000FF"/>
                </a:solidFill>
                <a:latin typeface="Calibri" pitchFamily="34" charset="0"/>
                <a:cs typeface="Arial" pitchFamily="34" charset="0"/>
              </a:rPr>
              <a:t>R(w) = </a:t>
            </a:r>
            <a:r>
              <a:rPr lang="en-US" sz="1600" spc="-300" dirty="0" smtClean="0">
                <a:solidFill>
                  <a:srgbClr val="0000FF"/>
                </a:solidFill>
                <a:latin typeface="Calibri" pitchFamily="34" charset="0"/>
                <a:cs typeface="Arial" pitchFamily="34" charset="0"/>
              </a:rPr>
              <a:t>||</a:t>
            </a:r>
            <a:r>
              <a:rPr lang="en-US" sz="1600" dirty="0" smtClean="0">
                <a:solidFill>
                  <a:srgbClr val="0000FF"/>
                </a:solidFill>
                <a:latin typeface="Calibri" pitchFamily="34" charset="0"/>
                <a:cs typeface="Arial" pitchFamily="34" charset="0"/>
              </a:rPr>
              <a:t>w</a:t>
            </a:r>
            <a:r>
              <a:rPr lang="en-US" sz="1600" spc="-300" dirty="0" smtClean="0">
                <a:solidFill>
                  <a:srgbClr val="0000FF"/>
                </a:solidFill>
                <a:latin typeface="Calibri" pitchFamily="34" charset="0"/>
                <a:cs typeface="Arial" pitchFamily="34" charset="0"/>
              </a:rPr>
              <a:t>||</a:t>
            </a:r>
            <a:r>
              <a:rPr lang="en-US" sz="1600" spc="-300" baseline="30000" dirty="0" smtClean="0">
                <a:solidFill>
                  <a:srgbClr val="0000FF"/>
                </a:solidFill>
                <a:latin typeface="Calibri" pitchFamily="34" charset="0"/>
                <a:cs typeface="Arial" pitchFamily="34" charset="0"/>
              </a:rPr>
              <a:t>2</a:t>
            </a:r>
            <a:r>
              <a:rPr lang="en-US" sz="1600" spc="-300" baseline="-25000" dirty="0" smtClean="0">
                <a:solidFill>
                  <a:srgbClr val="0000FF"/>
                </a:solidFill>
                <a:latin typeface="Calibri"/>
                <a:cs typeface="Arial" pitchFamily="34" charset="0"/>
              </a:rPr>
              <a:t>2</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the optimization problem called </a:t>
            </a:r>
            <a:r>
              <a:rPr lang="en-US" sz="1600" b="1" dirty="0" smtClean="0">
                <a:solidFill>
                  <a:schemeClr val="tx1"/>
                </a:solidFill>
                <a:latin typeface="Calibri" pitchFamily="34" charset="0"/>
                <a:cs typeface="Arial" pitchFamily="34" charset="0"/>
              </a:rPr>
              <a:t>Ridge Regression</a:t>
            </a:r>
            <a:r>
              <a:rPr lang="en-US" sz="1600" dirty="0" smtClean="0">
                <a:solidFill>
                  <a:schemeClr val="tx1"/>
                </a:solidFill>
                <a:latin typeface="Calibri" pitchFamily="34" charset="0"/>
                <a:cs typeface="Arial" pitchFamily="34" charset="0"/>
              </a:rPr>
              <a:t>.</a:t>
            </a:r>
          </a:p>
          <a:p>
            <a:pPr lvl="1">
              <a:lnSpc>
                <a:spcPct val="80000"/>
              </a:lnSpc>
            </a:pPr>
            <a:r>
              <a:rPr lang="en-US" sz="1600" dirty="0" smtClean="0">
                <a:solidFill>
                  <a:srgbClr val="0000FF"/>
                </a:solidFill>
                <a:latin typeface="Calibri" pitchFamily="34" charset="0"/>
                <a:cs typeface="Arial" pitchFamily="34" charset="0"/>
              </a:rPr>
              <a:t>R(w) = </a:t>
            </a:r>
            <a:r>
              <a:rPr lang="en-US" sz="1600" spc="-300" dirty="0" smtClean="0">
                <a:solidFill>
                  <a:srgbClr val="0000FF"/>
                </a:solidFill>
                <a:latin typeface="Calibri" pitchFamily="34" charset="0"/>
                <a:cs typeface="Arial" pitchFamily="34" charset="0"/>
              </a:rPr>
              <a:t>||</a:t>
            </a:r>
            <a:r>
              <a:rPr lang="en-US" sz="1600" dirty="0" smtClean="0">
                <a:solidFill>
                  <a:srgbClr val="0000FF"/>
                </a:solidFill>
                <a:latin typeface="Calibri" pitchFamily="34" charset="0"/>
                <a:cs typeface="Arial" pitchFamily="34" charset="0"/>
              </a:rPr>
              <a:t>w</a:t>
            </a:r>
            <a:r>
              <a:rPr lang="en-US" sz="1600" spc="-300" dirty="0" smtClean="0">
                <a:solidFill>
                  <a:srgbClr val="0000FF"/>
                </a:solidFill>
                <a:latin typeface="Calibri" pitchFamily="34" charset="0"/>
                <a:cs typeface="Arial" pitchFamily="34" charset="0"/>
              </a:rPr>
              <a:t>||</a:t>
            </a:r>
            <a:r>
              <a:rPr lang="en-US" sz="1600" baseline="-25000" dirty="0" smtClean="0">
                <a:solidFill>
                  <a:srgbClr val="0000FF"/>
                </a:solidFill>
                <a:latin typeface="Calibri" pitchFamily="34" charset="0"/>
                <a:cs typeface="Arial" pitchFamily="34" charset="0"/>
              </a:rPr>
              <a:t>1</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a problem called the </a:t>
            </a:r>
            <a:r>
              <a:rPr lang="en-US" sz="1600" b="1" dirty="0" smtClean="0">
                <a:solidFill>
                  <a:schemeClr val="tx1"/>
                </a:solidFill>
                <a:latin typeface="Calibri" pitchFamily="34" charset="0"/>
                <a:cs typeface="Arial" pitchFamily="34" charset="0"/>
              </a:rPr>
              <a:t>LASSO problem</a:t>
            </a:r>
          </a:p>
          <a:p>
            <a:pPr lvl="1">
              <a:lnSpc>
                <a:spcPct val="80000"/>
              </a:lnSpc>
            </a:pPr>
            <a:endParaRPr lang="en-US" sz="1600" dirty="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Hinge Loss case: </a:t>
            </a:r>
            <a:r>
              <a:rPr lang="en-US" sz="2000" dirty="0">
                <a:solidFill>
                  <a:schemeClr val="accent1">
                    <a:lumMod val="75000"/>
                  </a:schemeClr>
                </a:solidFill>
                <a:latin typeface="Calibri" pitchFamily="34" charset="0"/>
                <a:cs typeface="Arial" pitchFamily="34" charset="0"/>
              </a:rPr>
              <a:t> </a:t>
            </a:r>
            <a:r>
              <a:rPr lang="en-US" sz="2000" dirty="0">
                <a:solidFill>
                  <a:srgbClr val="0000FF"/>
                </a:solidFill>
                <a:cs typeface="Arial" pitchFamily="34" charset="0"/>
              </a:rPr>
              <a:t>Q((x, y)</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w</a:t>
            </a:r>
            <a:r>
              <a:rPr lang="en-US" sz="2000" dirty="0">
                <a:solidFill>
                  <a:srgbClr val="0000FF"/>
                </a:solidFill>
                <a:latin typeface="Calibri" pitchFamily="34" charset="0"/>
                <a:cs typeface="Arial" pitchFamily="34" charset="0"/>
              </a:rPr>
              <a:t>) = </a:t>
            </a:r>
            <a:r>
              <a:rPr lang="en-US" sz="2000" dirty="0">
                <a:solidFill>
                  <a:srgbClr val="0000FF"/>
                </a:solidFill>
              </a:rPr>
              <a:t>max(0, 1 - y </a:t>
            </a:r>
            <a:r>
              <a:rPr lang="en-US" sz="2000" dirty="0">
                <a:solidFill>
                  <a:srgbClr val="0000FF"/>
                </a:solidFill>
                <a:latin typeface="Calibri" pitchFamily="34" charset="0"/>
                <a:cs typeface="Arial" pitchFamily="34" charset="0"/>
              </a:rPr>
              <a:t>w</a:t>
            </a:r>
            <a:r>
              <a:rPr lang="en-US" sz="2000" baseline="30000" dirty="0">
                <a:solidFill>
                  <a:srgbClr val="0000FF"/>
                </a:solidFill>
                <a:latin typeface="Calibri" pitchFamily="34" charset="0"/>
                <a:cs typeface="Arial" pitchFamily="34" charset="0"/>
              </a:rPr>
              <a:t>T</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x</a:t>
            </a:r>
            <a:r>
              <a:rPr lang="en-US" sz="2000" dirty="0">
                <a:solidFill>
                  <a:srgbClr val="0000FF"/>
                </a:solidFill>
                <a:cs typeface="Arial" pitchFamily="34" charset="0"/>
              </a:rPr>
              <a:t>)</a:t>
            </a:r>
            <a:r>
              <a:rPr lang="en-US" sz="2000" dirty="0">
                <a:solidFill>
                  <a:srgbClr val="0000FF"/>
                </a:solidFill>
                <a:latin typeface="Calibri" pitchFamily="34" charset="0"/>
                <a:cs typeface="Arial" pitchFamily="34" charset="0"/>
              </a:rPr>
              <a:t> </a:t>
            </a:r>
            <a:endParaRPr lang="en-US" sz="2000" dirty="0" smtClean="0">
              <a:latin typeface="Calibri" pitchFamily="34" charset="0"/>
              <a:cs typeface="Arial" pitchFamily="34" charset="0"/>
            </a:endParaRPr>
          </a:p>
          <a:p>
            <a:pPr lvl="1">
              <a:lnSpc>
                <a:spcPct val="80000"/>
              </a:lnSpc>
            </a:pPr>
            <a:r>
              <a:rPr lang="en-US" sz="1600" dirty="0">
                <a:solidFill>
                  <a:srgbClr val="0000FF"/>
                </a:solidFill>
                <a:latin typeface="Calibri" pitchFamily="34" charset="0"/>
                <a:cs typeface="Arial" pitchFamily="34" charset="0"/>
              </a:rPr>
              <a:t>R(w) = </a:t>
            </a:r>
            <a:r>
              <a:rPr lang="en-US" sz="1600" spc="-300" dirty="0">
                <a:solidFill>
                  <a:srgbClr val="0000FF"/>
                </a:solidFill>
                <a:latin typeface="Calibri" pitchFamily="34" charset="0"/>
                <a:cs typeface="Arial" pitchFamily="34" charset="0"/>
              </a:rPr>
              <a:t>||</a:t>
            </a:r>
            <a:r>
              <a:rPr lang="en-US" sz="1600" dirty="0" smtClean="0">
                <a:solidFill>
                  <a:srgbClr val="0000FF"/>
                </a:solidFill>
                <a:latin typeface="Calibri"/>
                <a:cs typeface="Arial" pitchFamily="34" charset="0"/>
              </a:rPr>
              <a:t>w</a:t>
            </a:r>
            <a:r>
              <a:rPr lang="en-US" sz="1600" spc="-300" dirty="0" smtClean="0">
                <a:solidFill>
                  <a:srgbClr val="0000FF"/>
                </a:solidFill>
                <a:latin typeface="Calibri"/>
                <a:cs typeface="Arial" pitchFamily="34" charset="0"/>
              </a:rPr>
              <a:t>||</a:t>
            </a:r>
            <a:r>
              <a:rPr lang="en-US" sz="1600" baseline="30000" dirty="0" smtClean="0">
                <a:solidFill>
                  <a:srgbClr val="0000FF"/>
                </a:solidFill>
                <a:latin typeface="Calibri"/>
                <a:cs typeface="Arial" pitchFamily="34" charset="0"/>
              </a:rPr>
              <a:t>2</a:t>
            </a:r>
            <a:r>
              <a:rPr lang="en-US" sz="1600" baseline="-25000" dirty="0" smtClean="0">
                <a:solidFill>
                  <a:srgbClr val="0000FF"/>
                </a:solidFill>
                <a:latin typeface="Calibri"/>
                <a:cs typeface="Arial" pitchFamily="34" charset="0"/>
              </a:rPr>
              <a:t>2</a:t>
            </a:r>
            <a:r>
              <a:rPr lang="en-US" sz="1600" dirty="0" smtClean="0">
                <a:solidFill>
                  <a:srgbClr val="0000FF"/>
                </a:solidFill>
                <a:latin typeface="Calibri" pitchFamily="34" charset="0"/>
                <a:cs typeface="Arial" pitchFamily="34" charset="0"/>
              </a:rPr>
              <a:t> </a:t>
            </a:r>
            <a:r>
              <a:rPr lang="en-US" sz="1600" dirty="0">
                <a:solidFill>
                  <a:schemeClr val="tx1"/>
                </a:solidFill>
                <a:latin typeface="Calibri" pitchFamily="34" charset="0"/>
                <a:cs typeface="Arial" pitchFamily="34" charset="0"/>
              </a:rPr>
              <a:t>gives the </a:t>
            </a:r>
            <a:r>
              <a:rPr lang="en-US" sz="1600" dirty="0" smtClean="0">
                <a:solidFill>
                  <a:schemeClr val="tx1"/>
                </a:solidFill>
                <a:latin typeface="Calibri" pitchFamily="34" charset="0"/>
                <a:cs typeface="Arial" pitchFamily="34" charset="0"/>
              </a:rPr>
              <a:t>problem </a:t>
            </a:r>
            <a:r>
              <a:rPr lang="en-US" sz="1600" dirty="0">
                <a:solidFill>
                  <a:schemeClr val="tx1"/>
                </a:solidFill>
                <a:latin typeface="Calibri" pitchFamily="34" charset="0"/>
                <a:cs typeface="Arial" pitchFamily="34" charset="0"/>
              </a:rPr>
              <a:t>called </a:t>
            </a:r>
            <a:r>
              <a:rPr lang="en-US" sz="1600" b="1" dirty="0" smtClean="0">
                <a:solidFill>
                  <a:schemeClr val="tx1"/>
                </a:solidFill>
                <a:latin typeface="Calibri" pitchFamily="34" charset="0"/>
                <a:cs typeface="Arial" pitchFamily="34" charset="0"/>
              </a:rPr>
              <a:t>Support Vector Machines</a:t>
            </a:r>
            <a:endParaRPr lang="en-US" sz="1600" b="1" dirty="0">
              <a:solidFill>
                <a:schemeClr val="tx1"/>
              </a:solidFill>
              <a:latin typeface="Calibri" pitchFamily="34" charset="0"/>
              <a:cs typeface="Arial" pitchFamily="34" charset="0"/>
            </a:endParaRPr>
          </a:p>
          <a:p>
            <a:pPr>
              <a:lnSpc>
                <a:spcPct val="80000"/>
              </a:lnSpc>
            </a:pPr>
            <a:endParaRPr lang="en-US" sz="2000" dirty="0" smtClean="0">
              <a:latin typeface="Calibri" pitchFamily="34" charset="0"/>
              <a:cs typeface="Arial" pitchFamily="34" charset="0"/>
            </a:endParaRPr>
          </a:p>
          <a:p>
            <a:pPr>
              <a:lnSpc>
                <a:spcPct val="80000"/>
              </a:lnSpc>
            </a:pPr>
            <a:r>
              <a:rPr lang="en-US" sz="2000" dirty="0" smtClean="0">
                <a:solidFill>
                  <a:srgbClr val="FC0128"/>
                </a:solidFill>
                <a:latin typeface="Calibri" pitchFamily="34" charset="0"/>
                <a:cs typeface="Arial" pitchFamily="34" charset="0"/>
              </a:rPr>
              <a:t>Logistics Loss case:  </a:t>
            </a:r>
            <a:r>
              <a:rPr lang="en-US" sz="2000" dirty="0" smtClean="0">
                <a:solidFill>
                  <a:srgbClr val="0000FF"/>
                </a:solidFill>
              </a:rPr>
              <a:t>Q((</a:t>
            </a:r>
            <a:r>
              <a:rPr lang="en-US" sz="2000" dirty="0" err="1" smtClean="0">
                <a:solidFill>
                  <a:srgbClr val="0000FF"/>
                </a:solidFill>
              </a:rPr>
              <a:t>x,y</a:t>
            </a:r>
            <a:r>
              <a:rPr lang="en-US" sz="2000" dirty="0" smtClean="0">
                <a:solidFill>
                  <a:srgbClr val="0000FF"/>
                </a:solidFill>
              </a:rPr>
              <a:t>),w) = log </a:t>
            </a:r>
            <a:r>
              <a:rPr lang="en-US" sz="2000" dirty="0">
                <a:solidFill>
                  <a:srgbClr val="0000FF"/>
                </a:solidFill>
              </a:rPr>
              <a:t>(1+exp{-</a:t>
            </a:r>
            <a:r>
              <a:rPr lang="en-US" sz="2000" dirty="0" smtClean="0">
                <a:solidFill>
                  <a:srgbClr val="0000FF"/>
                </a:solidFill>
              </a:rPr>
              <a:t>y </a:t>
            </a:r>
            <a:r>
              <a:rPr lang="en-US" sz="2000" dirty="0" smtClean="0">
                <a:solidFill>
                  <a:srgbClr val="0000FF"/>
                </a:solidFill>
                <a:latin typeface="Calibri" pitchFamily="34" charset="0"/>
                <a:cs typeface="Arial" pitchFamily="34" charset="0"/>
              </a:rPr>
              <a:t>w</a:t>
            </a:r>
            <a:r>
              <a:rPr lang="en-US" sz="2000" baseline="30000" dirty="0" smtClean="0">
                <a:solidFill>
                  <a:srgbClr val="0000FF"/>
                </a:solidFill>
                <a:latin typeface="Calibri" pitchFamily="34" charset="0"/>
                <a:cs typeface="Arial" pitchFamily="34" charset="0"/>
              </a:rPr>
              <a:t>T</a:t>
            </a:r>
            <a:r>
              <a:rPr lang="en-US" sz="2000" dirty="0" smtClean="0">
                <a:solidFill>
                  <a:srgbClr val="0000FF"/>
                </a:solidFill>
              </a:rPr>
              <a:t> x}) </a:t>
            </a:r>
          </a:p>
          <a:p>
            <a:pPr lvl="1">
              <a:lnSpc>
                <a:spcPct val="80000"/>
              </a:lnSpc>
            </a:pPr>
            <a:r>
              <a:rPr lang="en-US" sz="1600" dirty="0" smtClean="0">
                <a:solidFill>
                  <a:srgbClr val="0000FF"/>
                </a:solidFill>
                <a:latin typeface="Calibri" pitchFamily="34" charset="0"/>
                <a:cs typeface="Arial" pitchFamily="34" charset="0"/>
              </a:rPr>
              <a:t>R(w</a:t>
            </a:r>
            <a:r>
              <a:rPr lang="en-US" sz="1600" dirty="0">
                <a:solidFill>
                  <a:srgbClr val="0000FF"/>
                </a:solidFill>
                <a:latin typeface="Calibri" pitchFamily="34" charset="0"/>
                <a:cs typeface="Arial" pitchFamily="34" charset="0"/>
              </a:rPr>
              <a:t>) = </a:t>
            </a:r>
            <a:r>
              <a:rPr lang="en-US" sz="1600" spc="-300" dirty="0">
                <a:solidFill>
                  <a:srgbClr val="0000FF"/>
                </a:solidFill>
                <a:latin typeface="Calibri" pitchFamily="34" charset="0"/>
                <a:cs typeface="Arial" pitchFamily="34" charset="0"/>
              </a:rPr>
              <a:t>||</a:t>
            </a:r>
            <a:r>
              <a:rPr lang="en-US" sz="1600" dirty="0">
                <a:solidFill>
                  <a:srgbClr val="0000FF"/>
                </a:solidFill>
                <a:latin typeface="Calibri" pitchFamily="34" charset="0"/>
                <a:cs typeface="Arial" pitchFamily="34" charset="0"/>
              </a:rPr>
              <a:t>w</a:t>
            </a:r>
            <a:r>
              <a:rPr lang="en-US" sz="1600" spc="-300" dirty="0">
                <a:solidFill>
                  <a:srgbClr val="0000FF"/>
                </a:solidFill>
                <a:latin typeface="Calibri" pitchFamily="34" charset="0"/>
                <a:cs typeface="Arial" pitchFamily="34" charset="0"/>
              </a:rPr>
              <a:t>||</a:t>
            </a:r>
            <a:r>
              <a:rPr lang="en-US" sz="1600" spc="-300" baseline="30000" dirty="0">
                <a:solidFill>
                  <a:srgbClr val="0000FF"/>
                </a:solidFill>
                <a:latin typeface="Calibri" pitchFamily="34" charset="0"/>
                <a:cs typeface="Arial" pitchFamily="34" charset="0"/>
              </a:rPr>
              <a:t>2</a:t>
            </a:r>
            <a:r>
              <a:rPr lang="en-US" sz="1600" spc="-300" baseline="-25000" dirty="0">
                <a:solidFill>
                  <a:srgbClr val="0000FF"/>
                </a:solidFill>
                <a:cs typeface="Arial" pitchFamily="34" charset="0"/>
              </a:rPr>
              <a:t>2</a:t>
            </a:r>
            <a:r>
              <a:rPr lang="en-US" sz="1600" dirty="0">
                <a:solidFill>
                  <a:srgbClr val="0000FF"/>
                </a:solidFill>
                <a:latin typeface="Calibri" pitchFamily="34" charset="0"/>
                <a:cs typeface="Arial" pitchFamily="34" charset="0"/>
              </a:rPr>
              <a:t> </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a:t>
            </a:r>
            <a:r>
              <a:rPr lang="en-US" sz="1600" dirty="0">
                <a:solidFill>
                  <a:schemeClr val="tx1"/>
                </a:solidFill>
                <a:latin typeface="Calibri" pitchFamily="34" charset="0"/>
                <a:cs typeface="Arial" pitchFamily="34" charset="0"/>
              </a:rPr>
              <a:t>the problem called </a:t>
            </a:r>
            <a:r>
              <a:rPr lang="en-US" sz="1600" b="1" dirty="0" smtClean="0">
                <a:solidFill>
                  <a:schemeClr val="tx1"/>
                </a:solidFill>
                <a:latin typeface="Calibri" pitchFamily="34" charset="0"/>
                <a:cs typeface="Arial" pitchFamily="34" charset="0"/>
              </a:rPr>
              <a:t>Logistics Regression</a:t>
            </a:r>
          </a:p>
          <a:p>
            <a:pPr lvl="1">
              <a:lnSpc>
                <a:spcPct val="80000"/>
              </a:lnSpc>
            </a:pPr>
            <a:endParaRPr lang="en-US" sz="1600" dirty="0">
              <a:solidFill>
                <a:schemeClr val="tx1"/>
              </a:solidFill>
              <a:latin typeface="Calibri" pitchFamily="34" charset="0"/>
              <a:cs typeface="Arial" pitchFamily="34" charset="0"/>
            </a:endParaRPr>
          </a:p>
          <a:p>
            <a:pPr>
              <a:lnSpc>
                <a:spcPct val="80000"/>
              </a:lnSpc>
            </a:pPr>
            <a:r>
              <a:rPr lang="en-US" sz="1800" dirty="0" smtClean="0">
                <a:latin typeface="Calibri" pitchFamily="34" charset="0"/>
                <a:cs typeface="Arial" pitchFamily="34" charset="0"/>
              </a:rPr>
              <a:t>These are convex optimization problems and, in principle, the same gradient descent mechanism can be used in all cases. </a:t>
            </a:r>
          </a:p>
          <a:p>
            <a:pPr>
              <a:lnSpc>
                <a:spcPct val="80000"/>
              </a:lnSpc>
            </a:pPr>
            <a:r>
              <a:rPr lang="en-US" sz="1800" dirty="0" smtClean="0">
                <a:solidFill>
                  <a:srgbClr val="0000FF"/>
                </a:solidFill>
                <a:latin typeface="Calibri" pitchFamily="34" charset="0"/>
                <a:cs typeface="Arial" pitchFamily="34" charset="0"/>
              </a:rPr>
              <a:t>We will see later why it makes sense to use the “size” of w as a way to control “simplicity”.</a:t>
            </a:r>
            <a:endParaRPr lang="en-US" sz="1800" dirty="0">
              <a:solidFill>
                <a:srgbClr val="0000FF"/>
              </a:solidFill>
              <a:latin typeface="Calibri" pitchFamily="34" charset="0"/>
              <a:cs typeface="Arial" pitchFamily="34" charset="0"/>
            </a:endParaRPr>
          </a:p>
          <a:p>
            <a:pPr>
              <a:lnSpc>
                <a:spcPct val="80000"/>
              </a:lnSpc>
            </a:pPr>
            <a:endParaRPr lang="en-US" dirty="0" smtClean="0">
              <a:latin typeface="Calibri" pitchFamily="34" charset="0"/>
              <a:cs typeface="Arial" pitchFamily="34" charset="0"/>
            </a:endParaRPr>
          </a:p>
        </p:txBody>
      </p:sp>
      <p:pic>
        <p:nvPicPr>
          <p:cNvPr id="5" name="Picture 5" descr="l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91327"/>
            <a:ext cx="2667000" cy="1978056"/>
          </a:xfrm>
          <a:prstGeom prst="rect">
            <a:avLst/>
          </a:prstGeom>
          <a:solidFill>
            <a:schemeClr val="tx1"/>
          </a:solidFill>
          <a:ln>
            <a:solidFill>
              <a:schemeClr val="tx1"/>
            </a:solidFill>
          </a:ln>
          <a:extLst/>
        </p:spPr>
      </p:pic>
      <p:sp>
        <p:nvSpPr>
          <p:cNvPr id="2" name="Slide Number Placeholder 1"/>
          <p:cNvSpPr>
            <a:spLocks noGrp="1"/>
          </p:cNvSpPr>
          <p:nvPr>
            <p:ph type="sldNum" sz="quarter" idx="4"/>
          </p:nvPr>
        </p:nvSpPr>
        <p:spPr/>
        <p:txBody>
          <a:bodyPr/>
          <a:lstStyle/>
          <a:p>
            <a:fld id="{0C921938-476A-4922-BE24-3B8F6A2854D9}" type="slidenum">
              <a:rPr lang="en-US" smtClean="0"/>
              <a:pPr/>
              <a:t>58</a:t>
            </a:fld>
            <a:endParaRPr lang="en-US" dirty="0"/>
          </a:p>
        </p:txBody>
      </p:sp>
    </p:spTree>
    <p:extLst>
      <p:ext uri="{BB962C8B-B14F-4D97-AF65-F5344CB8AC3E}">
        <p14:creationId xmlns:p14="http://schemas.microsoft.com/office/powerpoint/2010/main" val="36666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6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6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963">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496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a:solidFill>
                  <a:schemeClr val="tx1"/>
                </a:solidFill>
              </a:rPr>
              <a:t>Algorithmic Approaches</a:t>
            </a:r>
          </a:p>
        </p:txBody>
      </p:sp>
      <p:sp>
        <p:nvSpPr>
          <p:cNvPr id="808963" name="Rectangle 3"/>
          <p:cNvSpPr>
            <a:spLocks noGrp="1" noChangeArrowheads="1"/>
          </p:cNvSpPr>
          <p:nvPr>
            <p:ph idx="1"/>
          </p:nvPr>
        </p:nvSpPr>
        <p:spPr/>
        <p:txBody>
          <a:bodyPr/>
          <a:lstStyle/>
          <a:p>
            <a:r>
              <a:rPr lang="en-US" dirty="0">
                <a:latin typeface="+mj-lt"/>
              </a:rPr>
              <a:t>Focus:    Two families of </a:t>
            </a:r>
            <a:r>
              <a:rPr lang="en-US" dirty="0" smtClean="0">
                <a:latin typeface="+mj-lt"/>
              </a:rPr>
              <a:t>algorithms (one </a:t>
            </a:r>
            <a:r>
              <a:rPr lang="en-US" dirty="0">
                <a:latin typeface="+mj-lt"/>
              </a:rPr>
              <a:t>of the on-line representative) </a:t>
            </a:r>
            <a:endParaRPr lang="en-US" dirty="0" smtClean="0">
              <a:latin typeface="+mj-lt"/>
            </a:endParaRPr>
          </a:p>
          <a:p>
            <a:pPr lvl="1"/>
            <a:r>
              <a:rPr lang="en-US" dirty="0" smtClean="0">
                <a:solidFill>
                  <a:schemeClr val="accent1"/>
                </a:solidFill>
                <a:latin typeface="+mj-lt"/>
              </a:rPr>
              <a:t>Additive</a:t>
            </a:r>
            <a:r>
              <a:rPr lang="en-US" dirty="0" smtClean="0">
                <a:latin typeface="+mj-lt"/>
              </a:rPr>
              <a:t> update algorithms: Perceptron</a:t>
            </a:r>
          </a:p>
          <a:p>
            <a:pPr lvl="2"/>
            <a:r>
              <a:rPr lang="en-US" dirty="0" smtClean="0">
                <a:latin typeface="+mj-lt"/>
              </a:rPr>
              <a:t>SVM is a close relative of Perceptron</a:t>
            </a:r>
          </a:p>
          <a:p>
            <a:pPr lvl="1"/>
            <a:r>
              <a:rPr lang="en-US" dirty="0" smtClean="0">
                <a:solidFill>
                  <a:schemeClr val="accent1"/>
                </a:solidFill>
                <a:latin typeface="+mj-lt"/>
              </a:rPr>
              <a:t>Multiplicative</a:t>
            </a:r>
            <a:r>
              <a:rPr lang="en-US" dirty="0" smtClean="0">
                <a:latin typeface="+mj-lt"/>
              </a:rPr>
              <a:t> update algorithms: Winnow</a:t>
            </a:r>
          </a:p>
          <a:p>
            <a:pPr lvl="2"/>
            <a:r>
              <a:rPr lang="en-US" dirty="0" smtClean="0">
                <a:latin typeface="+mj-lt"/>
              </a:rPr>
              <a:t>Close relatives: Boosting, Max entropy/Logistic Regression</a:t>
            </a:r>
          </a:p>
        </p:txBody>
      </p:sp>
      <p:sp>
        <p:nvSpPr>
          <p:cNvPr id="2" name="Slide Number Placeholder 1"/>
          <p:cNvSpPr>
            <a:spLocks noGrp="1"/>
          </p:cNvSpPr>
          <p:nvPr>
            <p:ph type="sldNum" sz="quarter" idx="4"/>
          </p:nvPr>
        </p:nvSpPr>
        <p:spPr/>
        <p:txBody>
          <a:bodyPr/>
          <a:lstStyle/>
          <a:p>
            <a:fld id="{0C921938-476A-4922-BE24-3B8F6A2854D9}" type="slidenum">
              <a:rPr lang="en-US" smtClean="0"/>
              <a:pPr/>
              <a:t>59</a:t>
            </a:fld>
            <a:endParaRPr lang="en-US" dirty="0"/>
          </a:p>
        </p:txBody>
      </p:sp>
    </p:spTree>
    <p:extLst>
      <p:ext uri="{BB962C8B-B14F-4D97-AF65-F5344CB8AC3E}">
        <p14:creationId xmlns:p14="http://schemas.microsoft.com/office/powerpoint/2010/main" val="9091873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p:txBody>
          <a:bodyPr/>
          <a:lstStyle/>
          <a:p>
            <a:r>
              <a:rPr lang="en-US" smtClean="0"/>
              <a:t>Quantifying Performance</a:t>
            </a:r>
            <a:endParaRPr lang="en-US"/>
          </a:p>
        </p:txBody>
      </p:sp>
      <p:sp>
        <p:nvSpPr>
          <p:cNvPr id="717827" name="Rectangle 3"/>
          <p:cNvSpPr>
            <a:spLocks noGrp="1" noChangeArrowheads="1"/>
          </p:cNvSpPr>
          <p:nvPr>
            <p:ph idx="1"/>
          </p:nvPr>
        </p:nvSpPr>
        <p:spPr/>
        <p:txBody>
          <a:bodyPr/>
          <a:lstStyle/>
          <a:p>
            <a:r>
              <a:rPr lang="en-US" smtClean="0"/>
              <a:t>We want to be able to say something rigorous about the performance of our learning algorithm.</a:t>
            </a:r>
          </a:p>
          <a:p>
            <a:endParaRPr lang="en-US" smtClean="0"/>
          </a:p>
          <a:p>
            <a:r>
              <a:rPr lang="en-US" smtClean="0"/>
              <a:t>We will concentrate on discussing the number of examples one needs to see before we can say that our learned hypothesis is good. </a:t>
            </a:r>
            <a:endParaRPr lang="en-US"/>
          </a:p>
        </p:txBody>
      </p:sp>
      <p:sp>
        <p:nvSpPr>
          <p:cNvPr id="7" name="Slide Number Placeholder 6"/>
          <p:cNvSpPr>
            <a:spLocks noGrp="1"/>
          </p:cNvSpPr>
          <p:nvPr>
            <p:ph type="sldNum" sz="quarter" idx="4"/>
          </p:nvPr>
        </p:nvSpPr>
        <p:spPr/>
        <p:txBody>
          <a:bodyPr/>
          <a:lstStyle/>
          <a:p>
            <a:fld id="{FA6F6034-1516-478C-9756-BC6A8296D6DE}" type="slidenum">
              <a:rPr lang="en-US" smtClean="0"/>
              <a:pPr/>
              <a:t>6</a:t>
            </a:fld>
            <a:endParaRPr lang="en-US" dirty="0"/>
          </a:p>
        </p:txBody>
      </p:sp>
    </p:spTree>
    <p:extLst>
      <p:ext uri="{BB962C8B-B14F-4D97-AF65-F5344CB8AC3E}">
        <p14:creationId xmlns:p14="http://schemas.microsoft.com/office/powerpoint/2010/main" val="259999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dirty="0">
                <a:solidFill>
                  <a:schemeClr val="tx1"/>
                </a:solidFill>
              </a:rPr>
              <a:t>Summary of Algorithms </a:t>
            </a:r>
            <a:endParaRPr lang="en-US" dirty="0">
              <a:solidFill>
                <a:schemeClr val="tx1"/>
              </a:solidFill>
              <a:latin typeface="Courier New" pitchFamily="49" charset="0"/>
            </a:endParaRPr>
          </a:p>
        </p:txBody>
      </p:sp>
      <p:sp>
        <p:nvSpPr>
          <p:cNvPr id="1060867" name="Rectangle 3"/>
          <p:cNvSpPr>
            <a:spLocks noGrp="1" noChangeArrowheads="1"/>
          </p:cNvSpPr>
          <p:nvPr>
            <p:ph idx="1"/>
          </p:nvPr>
        </p:nvSpPr>
        <p:spPr/>
        <p:txBody>
          <a:bodyPr/>
          <a:lstStyle/>
          <a:p>
            <a:pPr>
              <a:lnSpc>
                <a:spcPct val="90000"/>
              </a:lnSpc>
            </a:pPr>
            <a:r>
              <a:rPr lang="en-US" sz="2000" dirty="0" smtClean="0">
                <a:solidFill>
                  <a:srgbClr val="FF0000"/>
                </a:solidFill>
                <a:latin typeface="+mj-lt"/>
              </a:rPr>
              <a:t>Examples</a:t>
            </a:r>
            <a:r>
              <a:rPr lang="en-US" sz="2000" dirty="0" smtClean="0">
                <a:solidFill>
                  <a:schemeClr val="tx1">
                    <a:lumMod val="75000"/>
                    <a:lumOff val="25000"/>
                  </a:schemeClr>
                </a:solidFill>
                <a:latin typeface="+mj-lt"/>
              </a:rPr>
              <a:t>: x </a:t>
            </a:r>
            <a:r>
              <a:rPr lang="en-US" sz="2000" dirty="0" smtClean="0">
                <a:solidFill>
                  <a:schemeClr val="tx1">
                    <a:lumMod val="75000"/>
                    <a:lumOff val="25000"/>
                  </a:schemeClr>
                </a:solidFill>
                <a:latin typeface="cmsy10"/>
              </a:rPr>
              <a:t>2</a:t>
            </a:r>
            <a:r>
              <a:rPr lang="en-US" sz="2000" dirty="0" smtClean="0">
                <a:solidFill>
                  <a:schemeClr val="tx1">
                    <a:lumMod val="75000"/>
                    <a:lumOff val="25000"/>
                  </a:schemeClr>
                </a:solidFill>
                <a:latin typeface="+mj-lt"/>
              </a:rPr>
              <a:t> {</a:t>
            </a:r>
            <a:r>
              <a:rPr lang="en-US" sz="2000" dirty="0" smtClean="0">
                <a:solidFill>
                  <a:schemeClr val="tx1">
                    <a:lumMod val="75000"/>
                    <a:lumOff val="25000"/>
                  </a:schemeClr>
                </a:solidFill>
                <a:latin typeface="Calibri"/>
              </a:rPr>
              <a:t>0,1}</a:t>
            </a:r>
            <a:r>
              <a:rPr lang="en-US" sz="2000" baseline="30000" dirty="0" smtClean="0">
                <a:solidFill>
                  <a:schemeClr val="tx1">
                    <a:lumMod val="75000"/>
                    <a:lumOff val="25000"/>
                  </a:schemeClr>
                </a:solidFill>
                <a:latin typeface="Calibri"/>
              </a:rPr>
              <a:t>n</a:t>
            </a:r>
            <a:r>
              <a:rPr lang="en-US" sz="2000" dirty="0" smtClean="0">
                <a:solidFill>
                  <a:schemeClr val="tx1">
                    <a:lumMod val="75000"/>
                    <a:lumOff val="25000"/>
                  </a:schemeClr>
                </a:solidFill>
                <a:latin typeface="+mj-lt"/>
              </a:rPr>
              <a:t>; or </a:t>
            </a:r>
            <a:r>
              <a:rPr lang="en-US" sz="2000" dirty="0">
                <a:solidFill>
                  <a:schemeClr val="tx1">
                    <a:lumMod val="75000"/>
                    <a:lumOff val="25000"/>
                  </a:schemeClr>
                </a:solidFill>
              </a:rPr>
              <a:t>x </a:t>
            </a:r>
            <a:r>
              <a:rPr lang="en-US" sz="2000" dirty="0">
                <a:solidFill>
                  <a:schemeClr val="tx1">
                    <a:lumMod val="75000"/>
                    <a:lumOff val="25000"/>
                  </a:schemeClr>
                </a:solidFill>
                <a:latin typeface="cmsy10"/>
              </a:rPr>
              <a:t>2</a:t>
            </a:r>
            <a:r>
              <a:rPr lang="en-US" sz="2000" dirty="0">
                <a:solidFill>
                  <a:schemeClr val="tx1">
                    <a:lumMod val="75000"/>
                    <a:lumOff val="25000"/>
                  </a:schemeClr>
                </a:solidFill>
              </a:rPr>
              <a:t> </a:t>
            </a:r>
            <a:r>
              <a:rPr lang="en-US" sz="2000" dirty="0" smtClean="0">
                <a:solidFill>
                  <a:schemeClr val="tx1">
                    <a:lumMod val="75000"/>
                    <a:lumOff val="25000"/>
                  </a:schemeClr>
                </a:solidFill>
              </a:rPr>
              <a:t>R</a:t>
            </a:r>
            <a:r>
              <a:rPr lang="en-US" sz="2000" baseline="30000" dirty="0" smtClean="0">
                <a:solidFill>
                  <a:schemeClr val="tx1">
                    <a:lumMod val="75000"/>
                    <a:lumOff val="25000"/>
                  </a:schemeClr>
                </a:solidFill>
              </a:rPr>
              <a:t>n</a:t>
            </a:r>
            <a:r>
              <a:rPr lang="en-US" sz="2000" dirty="0" smtClean="0">
                <a:solidFill>
                  <a:schemeClr val="tx1">
                    <a:lumMod val="75000"/>
                    <a:lumOff val="25000"/>
                  </a:schemeClr>
                </a:solidFill>
                <a:latin typeface="+mj-lt"/>
              </a:rPr>
              <a:t> </a:t>
            </a:r>
            <a:r>
              <a:rPr lang="en-US" sz="1800" dirty="0" smtClean="0">
                <a:solidFill>
                  <a:schemeClr val="tx1">
                    <a:lumMod val="75000"/>
                    <a:lumOff val="25000"/>
                  </a:schemeClr>
                </a:solidFill>
                <a:latin typeface="+mj-lt"/>
              </a:rPr>
              <a:t>(indexed by k) </a:t>
            </a:r>
            <a:r>
              <a:rPr lang="en-US" sz="2000" dirty="0" smtClean="0">
                <a:solidFill>
                  <a:schemeClr val="tx1">
                    <a:lumMod val="75000"/>
                    <a:lumOff val="25000"/>
                  </a:schemeClr>
                </a:solidFill>
                <a:latin typeface="+mj-lt"/>
              </a:rPr>
              <a:t>; Hypothesis: w </a:t>
            </a:r>
            <a:r>
              <a:rPr lang="en-US" sz="2000" dirty="0" smtClean="0">
                <a:solidFill>
                  <a:schemeClr val="tx1">
                    <a:lumMod val="75000"/>
                    <a:lumOff val="25000"/>
                  </a:schemeClr>
                </a:solidFill>
                <a:latin typeface="cmsy10"/>
              </a:rPr>
              <a:t>2</a:t>
            </a:r>
            <a:r>
              <a:rPr lang="en-US" sz="2000" dirty="0" smtClean="0">
                <a:solidFill>
                  <a:schemeClr val="tx1">
                    <a:lumMod val="75000"/>
                    <a:lumOff val="25000"/>
                  </a:schemeClr>
                </a:solidFill>
                <a:latin typeface="+mj-lt"/>
              </a:rPr>
              <a:t> </a:t>
            </a:r>
            <a:r>
              <a:rPr lang="en-US" sz="2000" dirty="0" smtClean="0">
                <a:solidFill>
                  <a:schemeClr val="tx1">
                    <a:lumMod val="75000"/>
                    <a:lumOff val="25000"/>
                  </a:schemeClr>
                </a:solidFill>
                <a:latin typeface="Calibri"/>
              </a:rPr>
              <a:t>R</a:t>
            </a:r>
            <a:r>
              <a:rPr lang="en-US" sz="2000" baseline="30000" dirty="0" smtClean="0">
                <a:solidFill>
                  <a:schemeClr val="tx1">
                    <a:lumMod val="75000"/>
                    <a:lumOff val="25000"/>
                  </a:schemeClr>
                </a:solidFill>
                <a:latin typeface="Calibri"/>
              </a:rPr>
              <a:t>n</a:t>
            </a:r>
          </a:p>
          <a:p>
            <a:pPr>
              <a:lnSpc>
                <a:spcPct val="90000"/>
              </a:lnSpc>
            </a:pPr>
            <a:r>
              <a:rPr lang="en-US" sz="2000" dirty="0" smtClean="0">
                <a:solidFill>
                  <a:srgbClr val="FF0000"/>
                </a:solidFill>
                <a:latin typeface="+mj-lt"/>
              </a:rPr>
              <a:t>Prediction</a:t>
            </a:r>
            <a:r>
              <a:rPr lang="en-US" sz="2000" dirty="0" smtClean="0">
                <a:solidFill>
                  <a:schemeClr val="tx1">
                    <a:lumMod val="75000"/>
                    <a:lumOff val="25000"/>
                  </a:schemeClr>
                </a:solidFill>
                <a:latin typeface="+mj-lt"/>
              </a:rPr>
              <a:t>: y </a:t>
            </a:r>
            <a:r>
              <a:rPr lang="en-US" sz="2000" dirty="0" smtClean="0">
                <a:solidFill>
                  <a:schemeClr val="tx1">
                    <a:lumMod val="75000"/>
                    <a:lumOff val="25000"/>
                  </a:schemeClr>
                </a:solidFill>
                <a:latin typeface="cmsy10"/>
              </a:rPr>
              <a:t>2</a:t>
            </a:r>
            <a:r>
              <a:rPr lang="en-US" sz="2000" dirty="0" smtClean="0">
                <a:solidFill>
                  <a:schemeClr val="tx1">
                    <a:lumMod val="75000"/>
                    <a:lumOff val="25000"/>
                  </a:schemeClr>
                </a:solidFill>
                <a:latin typeface="+mj-lt"/>
              </a:rPr>
              <a:t>{-1,+1}:  </a:t>
            </a:r>
            <a:r>
              <a:rPr lang="en-US" sz="2000" dirty="0" smtClean="0">
                <a:solidFill>
                  <a:srgbClr val="FF0000"/>
                </a:solidFill>
                <a:latin typeface="+mj-lt"/>
              </a:rPr>
              <a:t>Predict:</a:t>
            </a:r>
            <a:r>
              <a:rPr lang="en-US" sz="2000" dirty="0" smtClean="0">
                <a:solidFill>
                  <a:schemeClr val="tx1">
                    <a:lumMod val="75000"/>
                    <a:lumOff val="25000"/>
                  </a:schemeClr>
                </a:solidFill>
                <a:latin typeface="+mj-lt"/>
              </a:rPr>
              <a:t>  y = 1 </a:t>
            </a:r>
            <a:r>
              <a:rPr lang="en-US" sz="2000" dirty="0" err="1" smtClean="0">
                <a:solidFill>
                  <a:schemeClr val="tx1">
                    <a:lumMod val="75000"/>
                    <a:lumOff val="25000"/>
                  </a:schemeClr>
                </a:solidFill>
                <a:latin typeface="+mj-lt"/>
              </a:rPr>
              <a:t>iff</a:t>
            </a:r>
            <a:r>
              <a:rPr lang="en-US" sz="2000" dirty="0" smtClean="0">
                <a:solidFill>
                  <a:schemeClr val="tx1">
                    <a:lumMod val="75000"/>
                    <a:lumOff val="25000"/>
                  </a:schemeClr>
                </a:solidFill>
                <a:latin typeface="+mj-lt"/>
              </a:rPr>
              <a:t> w</a:t>
            </a:r>
            <a:r>
              <a:rPr lang="en-US" sz="2000" dirty="0" smtClean="0">
                <a:solidFill>
                  <a:schemeClr val="tx1">
                    <a:lumMod val="75000"/>
                    <a:lumOff val="25000"/>
                  </a:schemeClr>
                </a:solidFill>
                <a:latin typeface="cmsy10"/>
              </a:rPr>
              <a:t>¢</a:t>
            </a:r>
            <a:r>
              <a:rPr lang="en-US" sz="2000" dirty="0" smtClean="0">
                <a:solidFill>
                  <a:schemeClr val="tx1">
                    <a:lumMod val="75000"/>
                    <a:lumOff val="25000"/>
                  </a:schemeClr>
                </a:solidFill>
                <a:latin typeface="+mj-lt"/>
              </a:rPr>
              <a:t> x &gt;</a:t>
            </a:r>
            <a:r>
              <a:rPr lang="en-US" sz="2000" dirty="0" smtClean="0">
                <a:solidFill>
                  <a:schemeClr val="tx1">
                    <a:lumMod val="75000"/>
                    <a:lumOff val="25000"/>
                  </a:schemeClr>
                </a:solidFill>
                <a:latin typeface="cmmi10"/>
              </a:rPr>
              <a:t>µ</a:t>
            </a:r>
          </a:p>
          <a:p>
            <a:pPr>
              <a:lnSpc>
                <a:spcPct val="90000"/>
              </a:lnSpc>
            </a:pPr>
            <a:r>
              <a:rPr lang="en-US" sz="2000" dirty="0" smtClean="0">
                <a:solidFill>
                  <a:srgbClr val="FF0000"/>
                </a:solidFill>
                <a:latin typeface="+mj-lt"/>
              </a:rPr>
              <a:t>Update: Mistake Driven</a:t>
            </a:r>
            <a:endParaRPr lang="en-US" sz="2000" dirty="0">
              <a:solidFill>
                <a:srgbClr val="FF0000"/>
              </a:solidFill>
              <a:latin typeface="+mj-lt"/>
            </a:endParaRPr>
          </a:p>
          <a:p>
            <a:pPr>
              <a:lnSpc>
                <a:spcPct val="90000"/>
              </a:lnSpc>
            </a:pPr>
            <a:r>
              <a:rPr lang="en-US" sz="2000" dirty="0">
                <a:solidFill>
                  <a:schemeClr val="tx1">
                    <a:lumMod val="75000"/>
                    <a:lumOff val="25000"/>
                  </a:schemeClr>
                </a:solidFill>
              </a:rPr>
              <a:t>Additive</a:t>
            </a:r>
            <a:r>
              <a:rPr lang="en-US" sz="2000" dirty="0"/>
              <a:t> weight update </a:t>
            </a:r>
            <a:r>
              <a:rPr lang="en-US" sz="2000" dirty="0" smtClean="0"/>
              <a:t>algorithm: </a:t>
            </a:r>
            <a:r>
              <a:rPr lang="en-US" sz="2000" dirty="0" smtClean="0">
                <a:solidFill>
                  <a:srgbClr val="FF0000"/>
                </a:solidFill>
              </a:rPr>
              <a:t>w </a:t>
            </a:r>
            <a:r>
              <a:rPr lang="en-US" sz="2000" dirty="0" smtClean="0">
                <a:solidFill>
                  <a:srgbClr val="FF0000"/>
                </a:solidFill>
                <a:sym typeface="Wingdings" panose="05000000000000000000" pitchFamily="2" charset="2"/>
              </a:rPr>
              <a:t></a:t>
            </a:r>
            <a:r>
              <a:rPr lang="en-US" sz="2000" dirty="0" smtClean="0">
                <a:solidFill>
                  <a:srgbClr val="FF0000"/>
                </a:solidFill>
              </a:rPr>
              <a:t> </a:t>
            </a:r>
            <a:r>
              <a:rPr lang="en-US" sz="2000" dirty="0" smtClean="0">
                <a:solidFill>
                  <a:srgbClr val="FF0000"/>
                </a:solidFill>
                <a:latin typeface="cmsy10"/>
              </a:rPr>
              <a:t>Ã</a:t>
            </a:r>
            <a:r>
              <a:rPr lang="en-US" sz="2000" dirty="0" smtClean="0">
                <a:solidFill>
                  <a:srgbClr val="FF0000"/>
                </a:solidFill>
              </a:rPr>
              <a:t> w +r </a:t>
            </a:r>
            <a:r>
              <a:rPr lang="en-US" sz="2000" dirty="0" err="1" smtClean="0">
                <a:solidFill>
                  <a:srgbClr val="FF0000"/>
                </a:solidFill>
                <a:latin typeface="Calibri"/>
              </a:rPr>
              <a:t>y</a:t>
            </a:r>
            <a:r>
              <a:rPr lang="en-US" sz="2000" baseline="-25000" dirty="0" err="1" smtClean="0">
                <a:solidFill>
                  <a:srgbClr val="FF0000"/>
                </a:solidFill>
                <a:latin typeface="Calibri"/>
              </a:rPr>
              <a:t>k</a:t>
            </a:r>
            <a:r>
              <a:rPr lang="en-US" sz="2000" dirty="0" smtClean="0">
                <a:solidFill>
                  <a:srgbClr val="FF0000"/>
                </a:solidFill>
              </a:rPr>
              <a:t> </a:t>
            </a:r>
            <a:r>
              <a:rPr lang="en-US" sz="2000" dirty="0" err="1" smtClean="0">
                <a:solidFill>
                  <a:srgbClr val="FF0000"/>
                </a:solidFill>
                <a:latin typeface="Calibri"/>
              </a:rPr>
              <a:t>x</a:t>
            </a:r>
            <a:r>
              <a:rPr lang="en-US" sz="2000" baseline="-25000" dirty="0" err="1" smtClean="0">
                <a:solidFill>
                  <a:srgbClr val="FF0000"/>
                </a:solidFill>
                <a:latin typeface="Calibri"/>
              </a:rPr>
              <a:t>k</a:t>
            </a:r>
            <a:r>
              <a:rPr lang="en-US" sz="2000" dirty="0" smtClean="0">
                <a:solidFill>
                  <a:srgbClr val="FF0000"/>
                </a:solidFill>
              </a:rPr>
              <a:t> </a:t>
            </a:r>
            <a:endParaRPr lang="en-US" sz="2000" baseline="-25000" dirty="0">
              <a:solidFill>
                <a:srgbClr val="FF0000"/>
              </a:solidFill>
              <a:latin typeface="Calibri"/>
            </a:endParaRPr>
          </a:p>
          <a:p>
            <a:pPr lvl="1">
              <a:lnSpc>
                <a:spcPct val="90000"/>
              </a:lnSpc>
            </a:pPr>
            <a:r>
              <a:rPr lang="en-US" sz="1800" dirty="0"/>
              <a:t>(Perceptron, Rosenblatt, 1958. Variations exist</a:t>
            </a:r>
            <a:r>
              <a:rPr lang="en-US" sz="1800" dirty="0" smtClean="0"/>
              <a:t>)</a:t>
            </a:r>
          </a:p>
          <a:p>
            <a:pPr lvl="1">
              <a:lnSpc>
                <a:spcPct val="90000"/>
              </a:lnSpc>
            </a:pPr>
            <a:r>
              <a:rPr lang="en-US" sz="1800" dirty="0" smtClean="0">
                <a:solidFill>
                  <a:schemeClr val="tx1">
                    <a:lumMod val="75000"/>
                    <a:lumOff val="25000"/>
                  </a:schemeClr>
                </a:solidFill>
                <a:latin typeface="+mj-lt"/>
              </a:rPr>
              <a:t>In the case of Boolean features: </a:t>
            </a:r>
            <a:endParaRPr lang="en-US" sz="1800" dirty="0">
              <a:solidFill>
                <a:schemeClr val="tx1">
                  <a:lumMod val="75000"/>
                  <a:lumOff val="25000"/>
                </a:schemeClr>
              </a:solidFill>
              <a:latin typeface="+mj-lt"/>
            </a:endParaRPr>
          </a:p>
          <a:p>
            <a:pPr>
              <a:lnSpc>
                <a:spcPct val="90000"/>
              </a:lnSpc>
            </a:pPr>
            <a:endParaRPr lang="en-US" sz="2400" dirty="0" smtClean="0">
              <a:solidFill>
                <a:schemeClr val="tx1">
                  <a:lumMod val="75000"/>
                  <a:lumOff val="25000"/>
                </a:schemeClr>
              </a:solidFill>
              <a:latin typeface="+mj-lt"/>
            </a:endParaRPr>
          </a:p>
          <a:p>
            <a:pPr>
              <a:lnSpc>
                <a:spcPct val="90000"/>
              </a:lnSpc>
            </a:pPr>
            <a:endParaRPr lang="en-US" dirty="0">
              <a:solidFill>
                <a:schemeClr val="tx1">
                  <a:lumMod val="75000"/>
                  <a:lumOff val="25000"/>
                </a:schemeClr>
              </a:solidFill>
              <a:latin typeface="+mj-lt"/>
            </a:endParaRPr>
          </a:p>
          <a:p>
            <a:pPr>
              <a:lnSpc>
                <a:spcPct val="90000"/>
              </a:lnSpc>
            </a:pPr>
            <a:r>
              <a:rPr lang="en-US" sz="2000" dirty="0" smtClean="0">
                <a:solidFill>
                  <a:schemeClr val="tx1">
                    <a:lumMod val="75000"/>
                    <a:lumOff val="25000"/>
                  </a:schemeClr>
                </a:solidFill>
                <a:latin typeface="+mj-lt"/>
              </a:rPr>
              <a:t>Multiplicative</a:t>
            </a:r>
            <a:r>
              <a:rPr lang="en-US" sz="2000" dirty="0" smtClean="0">
                <a:latin typeface="+mj-lt"/>
              </a:rPr>
              <a:t> </a:t>
            </a:r>
            <a:r>
              <a:rPr lang="en-US" sz="2000" dirty="0">
                <a:latin typeface="+mj-lt"/>
              </a:rPr>
              <a:t>weight </a:t>
            </a:r>
            <a:r>
              <a:rPr lang="en-US" sz="2000" dirty="0" smtClean="0">
                <a:latin typeface="+mj-lt"/>
              </a:rPr>
              <a:t>update algorithm </a:t>
            </a:r>
            <a:r>
              <a:rPr lang="en-US" sz="2000" dirty="0" err="1" smtClean="0">
                <a:solidFill>
                  <a:srgbClr val="FF0000"/>
                </a:solidFill>
                <a:latin typeface="Calibri"/>
              </a:rPr>
              <a:t>w</a:t>
            </a:r>
            <a:r>
              <a:rPr lang="en-US" sz="2000" baseline="-25000" dirty="0" err="1" smtClean="0">
                <a:solidFill>
                  <a:srgbClr val="FF0000"/>
                </a:solidFill>
                <a:latin typeface="Calibri"/>
              </a:rPr>
              <a:t>i</a:t>
            </a:r>
            <a:r>
              <a:rPr lang="en-US" sz="2000" dirty="0" smtClean="0">
                <a:solidFill>
                  <a:srgbClr val="FF0000"/>
                </a:solidFill>
              </a:rPr>
              <a:t> </a:t>
            </a:r>
            <a:r>
              <a:rPr lang="en-US" sz="2000" dirty="0" smtClean="0">
                <a:solidFill>
                  <a:srgbClr val="FF0000"/>
                </a:solidFill>
                <a:sym typeface="Wingdings" panose="05000000000000000000" pitchFamily="2" charset="2"/>
              </a:rPr>
              <a:t></a:t>
            </a:r>
            <a:r>
              <a:rPr lang="en-US" sz="2000" dirty="0" smtClean="0">
                <a:solidFill>
                  <a:srgbClr val="FF0000"/>
                </a:solidFill>
                <a:latin typeface="cmsy10"/>
              </a:rPr>
              <a:t>Ã</a:t>
            </a:r>
            <a:r>
              <a:rPr lang="en-US" sz="2000" dirty="0" smtClean="0">
                <a:solidFill>
                  <a:srgbClr val="FF0000"/>
                </a:solidFill>
              </a:rPr>
              <a:t> </a:t>
            </a:r>
            <a:r>
              <a:rPr lang="en-US" sz="2000" dirty="0" err="1" smtClean="0">
                <a:solidFill>
                  <a:srgbClr val="FF0000"/>
                </a:solidFill>
                <a:latin typeface="Calibri"/>
              </a:rPr>
              <a:t>w</a:t>
            </a:r>
            <a:r>
              <a:rPr lang="en-US" sz="2000" baseline="-25000" dirty="0" err="1" smtClean="0">
                <a:solidFill>
                  <a:srgbClr val="FF0000"/>
                </a:solidFill>
                <a:latin typeface="Calibri"/>
              </a:rPr>
              <a:t>i</a:t>
            </a:r>
            <a:r>
              <a:rPr lang="en-US" sz="2000" dirty="0" smtClean="0">
                <a:solidFill>
                  <a:srgbClr val="FF0000"/>
                </a:solidFill>
              </a:rPr>
              <a:t> </a:t>
            </a:r>
            <a:r>
              <a:rPr lang="en-US" sz="2000" dirty="0" err="1" smtClean="0">
                <a:solidFill>
                  <a:srgbClr val="FF0000"/>
                </a:solidFill>
              </a:rPr>
              <a:t>exp</a:t>
            </a:r>
            <a:r>
              <a:rPr lang="en-US" sz="2000" dirty="0" smtClean="0">
                <a:solidFill>
                  <a:srgbClr val="FF0000"/>
                </a:solidFill>
              </a:rPr>
              <a:t>{</a:t>
            </a:r>
            <a:r>
              <a:rPr lang="en-US" sz="2000" dirty="0" err="1" smtClean="0">
                <a:solidFill>
                  <a:srgbClr val="FF0000"/>
                </a:solidFill>
              </a:rPr>
              <a:t>y</a:t>
            </a:r>
            <a:r>
              <a:rPr lang="en-US" sz="2000" baseline="-25000" dirty="0" err="1" smtClean="0">
                <a:solidFill>
                  <a:srgbClr val="FF0000"/>
                </a:solidFill>
              </a:rPr>
              <a:t>k</a:t>
            </a:r>
            <a:r>
              <a:rPr lang="en-US" sz="2000" dirty="0" smtClean="0">
                <a:solidFill>
                  <a:srgbClr val="FF0000"/>
                </a:solidFill>
              </a:rPr>
              <a:t> </a:t>
            </a:r>
            <a:r>
              <a:rPr lang="en-US" sz="2000" dirty="0" smtClean="0">
                <a:solidFill>
                  <a:srgbClr val="FF0000"/>
                </a:solidFill>
                <a:latin typeface="Calibri"/>
              </a:rPr>
              <a:t>x</a:t>
            </a:r>
            <a:r>
              <a:rPr lang="en-US" sz="2000" baseline="-25000" dirty="0" smtClean="0">
                <a:solidFill>
                  <a:srgbClr val="FF0000"/>
                </a:solidFill>
                <a:latin typeface="Calibri"/>
              </a:rPr>
              <a:t>i</a:t>
            </a:r>
            <a:r>
              <a:rPr lang="en-US" sz="2000" dirty="0" smtClean="0">
                <a:solidFill>
                  <a:srgbClr val="FF0000"/>
                </a:solidFill>
              </a:rPr>
              <a:t>}</a:t>
            </a:r>
            <a:endParaRPr lang="en-US" sz="2000" baseline="-25000" dirty="0">
              <a:solidFill>
                <a:srgbClr val="FF0000"/>
              </a:solidFill>
            </a:endParaRPr>
          </a:p>
          <a:p>
            <a:pPr>
              <a:lnSpc>
                <a:spcPct val="90000"/>
              </a:lnSpc>
            </a:pPr>
            <a:r>
              <a:rPr lang="en-US" sz="2000" dirty="0" smtClean="0">
                <a:latin typeface="+mj-lt"/>
              </a:rPr>
              <a:t>    </a:t>
            </a:r>
            <a:r>
              <a:rPr lang="en-US" sz="1800" dirty="0" smtClean="0">
                <a:latin typeface="+mj-lt"/>
              </a:rPr>
              <a:t>(Winnow</a:t>
            </a:r>
            <a:r>
              <a:rPr lang="en-US" sz="1800" dirty="0">
                <a:latin typeface="+mj-lt"/>
              </a:rPr>
              <a:t>, </a:t>
            </a:r>
            <a:r>
              <a:rPr lang="en-US" sz="1800" dirty="0" err="1">
                <a:latin typeface="+mj-lt"/>
              </a:rPr>
              <a:t>Littlestone</a:t>
            </a:r>
            <a:r>
              <a:rPr lang="en-US" sz="1800" dirty="0">
                <a:latin typeface="+mj-lt"/>
              </a:rPr>
              <a:t>, 1988.   Variations exist</a:t>
            </a:r>
            <a:r>
              <a:rPr lang="en-US" sz="1800" dirty="0" smtClean="0">
                <a:latin typeface="+mj-lt"/>
              </a:rPr>
              <a:t>)</a:t>
            </a:r>
          </a:p>
          <a:p>
            <a:pPr lvl="1">
              <a:lnSpc>
                <a:spcPct val="90000"/>
              </a:lnSpc>
            </a:pPr>
            <a:r>
              <a:rPr lang="en-US" sz="1800" dirty="0" smtClean="0">
                <a:latin typeface="+mj-lt"/>
              </a:rPr>
              <a:t>Boolean features:</a:t>
            </a:r>
          </a:p>
          <a:p>
            <a:pPr lvl="1">
              <a:lnSpc>
                <a:spcPct val="90000"/>
              </a:lnSpc>
            </a:pPr>
            <a:endParaRPr lang="en-US" sz="2000" dirty="0" smtClean="0">
              <a:latin typeface="+mj-lt"/>
            </a:endParaRPr>
          </a:p>
          <a:p>
            <a:pPr lvl="1">
              <a:lnSpc>
                <a:spcPct val="90000"/>
              </a:lnSpc>
            </a:pPr>
            <a:endParaRPr lang="en-US" dirty="0">
              <a:latin typeface="+mj-lt"/>
            </a:endParaRPr>
          </a:p>
        </p:txBody>
      </p:sp>
      <p:sp>
        <p:nvSpPr>
          <p:cNvPr id="13" name="Slide Number Placeholder 5"/>
          <p:cNvSpPr>
            <a:spLocks noGrp="1"/>
          </p:cNvSpPr>
          <p:nvPr>
            <p:ph type="sldNum" sz="quarter" idx="4294967295"/>
          </p:nvPr>
        </p:nvSpPr>
        <p:spPr>
          <a:xfrm>
            <a:off x="7010400" y="6356350"/>
            <a:ext cx="2133600" cy="365125"/>
          </a:xfrm>
        </p:spPr>
        <p:txBody>
          <a:bodyPr/>
          <a:lstStyle/>
          <a:p>
            <a:fld id="{AC5648A2-EE9B-441C-ADC0-4F3A86FB6FAF}" type="slidenum">
              <a:rPr lang="en-US"/>
              <a:pPr/>
              <a:t>60</a:t>
            </a:fld>
            <a:endParaRPr lang="en-US"/>
          </a:p>
        </p:txBody>
      </p:sp>
      <p:graphicFrame>
        <p:nvGraphicFramePr>
          <p:cNvPr id="1060870" name="Object 6"/>
          <p:cNvGraphicFramePr>
            <a:graphicFrameLocks noChangeAspect="1"/>
          </p:cNvGraphicFramePr>
          <p:nvPr>
            <p:extLst>
              <p:ext uri="{D42A27DB-BD31-4B8C-83A1-F6EECF244321}">
                <p14:modId xmlns:p14="http://schemas.microsoft.com/office/powerpoint/2010/main" val="1778963034"/>
              </p:ext>
            </p:extLst>
          </p:nvPr>
        </p:nvGraphicFramePr>
        <p:xfrm>
          <a:off x="1630363" y="3276600"/>
          <a:ext cx="7132637" cy="678107"/>
        </p:xfrm>
        <a:graphic>
          <a:graphicData uri="http://schemas.openxmlformats.org/presentationml/2006/ole">
            <mc:AlternateContent xmlns:mc="http://schemas.openxmlformats.org/markup-compatibility/2006">
              <mc:Choice xmlns:v="urn:schemas-microsoft-com:vml" Requires="v">
                <p:oleObj spid="_x0000_s10241" name="Equation" r:id="rId4" imgW="4597200" imgH="457200" progId="Equation.3">
                  <p:embed/>
                </p:oleObj>
              </mc:Choice>
              <mc:Fallback>
                <p:oleObj name="Equation" r:id="rId4" imgW="4597200" imgH="457200" progId="Equation.3">
                  <p:embed/>
                  <p:pic>
                    <p:nvPicPr>
                      <p:cNvPr id="106087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3276600"/>
                        <a:ext cx="7132637" cy="678107"/>
                      </a:xfrm>
                      <a:prstGeom prst="rect">
                        <a:avLst/>
                      </a:prstGeom>
                      <a:noFill/>
                      <a:ln w="19050">
                        <a:solidFill>
                          <a:srgbClr val="A50021"/>
                        </a:solidFill>
                        <a:miter lim="800000"/>
                        <a:headEnd/>
                        <a:tailEnd/>
                      </a:ln>
                      <a:effectLst/>
                    </p:spPr>
                  </p:pic>
                </p:oleObj>
              </mc:Fallback>
            </mc:AlternateContent>
          </a:graphicData>
        </a:graphic>
      </p:graphicFrame>
      <p:graphicFrame>
        <p:nvGraphicFramePr>
          <p:cNvPr id="1060871" name="Object 7"/>
          <p:cNvGraphicFramePr>
            <a:graphicFrameLocks noChangeAspect="1"/>
          </p:cNvGraphicFramePr>
          <p:nvPr>
            <p:extLst/>
          </p:nvPr>
        </p:nvGraphicFramePr>
        <p:xfrm>
          <a:off x="1600200" y="5181600"/>
          <a:ext cx="7178675" cy="694751"/>
        </p:xfrm>
        <a:graphic>
          <a:graphicData uri="http://schemas.openxmlformats.org/presentationml/2006/ole">
            <mc:AlternateContent xmlns:mc="http://schemas.openxmlformats.org/markup-compatibility/2006">
              <mc:Choice xmlns:v="urn:schemas-microsoft-com:vml" Requires="v">
                <p:oleObj spid="_x0000_s10242" name="Microsoft Equation 3.0" r:id="rId6" imgW="4508280" imgH="457200" progId="Equation.3">
                  <p:embed/>
                </p:oleObj>
              </mc:Choice>
              <mc:Fallback>
                <p:oleObj name="Microsoft Equation 3.0" r:id="rId6" imgW="4508280" imgH="457200" progId="Equation.3">
                  <p:embed/>
                  <p:pic>
                    <p:nvPicPr>
                      <p:cNvPr id="106087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181600"/>
                        <a:ext cx="7178675" cy="694751"/>
                      </a:xfrm>
                      <a:prstGeom prst="rect">
                        <a:avLst/>
                      </a:prstGeom>
                      <a:noFill/>
                      <a:ln w="19050">
                        <a:solidFill>
                          <a:srgbClr val="A50021"/>
                        </a:solidFill>
                        <a:miter lim="800000"/>
                        <a:headEnd/>
                        <a:tailEnd/>
                      </a:ln>
                      <a:effectLst/>
                    </p:spPr>
                  </p:pic>
                </p:oleObj>
              </mc:Fallback>
            </mc:AlternateContent>
          </a:graphicData>
        </a:graphic>
      </p:graphicFrame>
    </p:spTree>
    <p:extLst>
      <p:ext uri="{BB962C8B-B14F-4D97-AF65-F5344CB8AC3E}">
        <p14:creationId xmlns:p14="http://schemas.microsoft.com/office/powerpoint/2010/main" val="31401264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0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0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086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086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60867">
                                            <p:txEl>
                                              <p:pRg st="5" end="5"/>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0608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060867">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060867">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1060867">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1060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7" grpId="0" uiExpand="1"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r>
              <a:rPr lang="en-US" sz="4000" dirty="0" smtClean="0">
                <a:solidFill>
                  <a:schemeClr val="tx1"/>
                </a:solidFill>
              </a:rPr>
              <a:t>Which algorithm is better? </a:t>
            </a:r>
            <a:br>
              <a:rPr lang="en-US" sz="4000" dirty="0" smtClean="0">
                <a:solidFill>
                  <a:schemeClr val="tx1"/>
                </a:solidFill>
              </a:rPr>
            </a:br>
            <a:r>
              <a:rPr lang="en-US" sz="2800" dirty="0" smtClean="0">
                <a:solidFill>
                  <a:schemeClr val="tx1"/>
                </a:solidFill>
              </a:rPr>
              <a:t>How </a:t>
            </a:r>
            <a:r>
              <a:rPr lang="en-US" sz="2800" dirty="0">
                <a:solidFill>
                  <a:schemeClr val="tx1"/>
                </a:solidFill>
              </a:rPr>
              <a:t>to Compare? </a:t>
            </a:r>
            <a:endParaRPr lang="en-US" sz="2800" dirty="0">
              <a:solidFill>
                <a:schemeClr val="tx1"/>
              </a:solidFill>
              <a:latin typeface="Courier New" pitchFamily="49" charset="0"/>
            </a:endParaRPr>
          </a:p>
        </p:txBody>
      </p:sp>
      <p:sp>
        <p:nvSpPr>
          <p:cNvPr id="815107" name="Rectangle 3"/>
          <p:cNvSpPr>
            <a:spLocks noGrp="1" noChangeArrowheads="1"/>
          </p:cNvSpPr>
          <p:nvPr>
            <p:ph idx="1"/>
          </p:nvPr>
        </p:nvSpPr>
        <p:spPr>
          <a:xfrm>
            <a:off x="685800" y="1219200"/>
            <a:ext cx="8153400" cy="4983163"/>
          </a:xfrm>
        </p:spPr>
        <p:txBody>
          <a:bodyPr/>
          <a:lstStyle/>
          <a:p>
            <a:r>
              <a:rPr lang="en-US" sz="2800" dirty="0" smtClean="0">
                <a:latin typeface="+mj-lt"/>
              </a:rPr>
              <a:t>Generalization</a:t>
            </a:r>
          </a:p>
          <a:p>
            <a:pPr lvl="1"/>
            <a:r>
              <a:rPr lang="en-US" dirty="0" smtClean="0">
                <a:latin typeface="+mj-lt"/>
              </a:rPr>
              <a:t>Since we deal with linear learning algorithms, we know (???) that they will all converge eventually to a perfect representation. </a:t>
            </a:r>
          </a:p>
          <a:p>
            <a:pPr lvl="2"/>
            <a:r>
              <a:rPr lang="en-US" dirty="0" smtClean="0">
                <a:latin typeface="+mj-lt"/>
              </a:rPr>
              <a:t>All can represent the data</a:t>
            </a:r>
          </a:p>
          <a:p>
            <a:r>
              <a:rPr lang="en-US" dirty="0" smtClean="0">
                <a:latin typeface="+mj-lt"/>
              </a:rPr>
              <a:t>So, how do we compare:</a:t>
            </a:r>
          </a:p>
          <a:p>
            <a:pPr marL="914400" lvl="1" indent="-457200">
              <a:buFont typeface="+mj-lt"/>
              <a:buAutoNum type="arabicPeriod"/>
            </a:pPr>
            <a:r>
              <a:rPr lang="en-US" dirty="0" smtClean="0">
                <a:latin typeface="+mj-lt"/>
              </a:rPr>
              <a:t>How many examples are needed </a:t>
            </a:r>
            <a:r>
              <a:rPr lang="en-US" dirty="0">
                <a:latin typeface="+mj-lt"/>
              </a:rPr>
              <a:t>to get to a given level of accuracy?</a:t>
            </a:r>
          </a:p>
          <a:p>
            <a:pPr marL="914400" lvl="1" indent="-457200">
              <a:buFont typeface="+mj-lt"/>
              <a:buAutoNum type="arabicPeriod"/>
            </a:pPr>
            <a:r>
              <a:rPr lang="en-US" dirty="0" smtClean="0">
                <a:latin typeface="+mj-lt"/>
              </a:rPr>
              <a:t>Efficiency: How </a:t>
            </a:r>
            <a:r>
              <a:rPr lang="en-US" dirty="0">
                <a:latin typeface="+mj-lt"/>
              </a:rPr>
              <a:t>long does it take to learn a </a:t>
            </a:r>
            <a:r>
              <a:rPr lang="en-US" dirty="0" smtClean="0">
                <a:latin typeface="+mj-lt"/>
              </a:rPr>
              <a:t>hypothesis </a:t>
            </a:r>
            <a:r>
              <a:rPr lang="en-US" dirty="0">
                <a:latin typeface="+mj-lt"/>
              </a:rPr>
              <a:t>and evaluate it (per-example)? </a:t>
            </a:r>
          </a:p>
          <a:p>
            <a:pPr marL="914400" lvl="1" indent="-457200">
              <a:buFont typeface="+mj-lt"/>
              <a:buAutoNum type="arabicPeriod"/>
            </a:pPr>
            <a:r>
              <a:rPr lang="en-US" dirty="0" smtClean="0">
                <a:latin typeface="+mj-lt"/>
              </a:rPr>
              <a:t>Robustness (to noise);  </a:t>
            </a:r>
          </a:p>
          <a:p>
            <a:pPr marL="914400" lvl="1" indent="-457200">
              <a:buFont typeface="+mj-lt"/>
              <a:buAutoNum type="arabicPeriod"/>
            </a:pPr>
            <a:r>
              <a:rPr lang="en-US" dirty="0" smtClean="0">
                <a:latin typeface="+mj-lt"/>
              </a:rPr>
              <a:t>Adaptation </a:t>
            </a:r>
            <a:r>
              <a:rPr lang="en-US" dirty="0">
                <a:latin typeface="+mj-lt"/>
              </a:rPr>
              <a:t>to a new domain, </a:t>
            </a:r>
            <a:r>
              <a:rPr lang="en-US" dirty="0" smtClean="0">
                <a:latin typeface="+mj-lt"/>
              </a:rPr>
              <a:t>….</a:t>
            </a:r>
          </a:p>
          <a:p>
            <a:pPr marL="514350" indent="-457200"/>
            <a:r>
              <a:rPr lang="en-US" dirty="0" smtClean="0">
                <a:latin typeface="+mj-lt"/>
              </a:rPr>
              <a:t>With (1) being the most fundamental question:</a:t>
            </a:r>
          </a:p>
          <a:p>
            <a:pPr marL="914400" lvl="1" indent="-457200"/>
            <a:r>
              <a:rPr lang="en-US" dirty="0" smtClean="0">
                <a:latin typeface="+mj-lt"/>
              </a:rPr>
              <a:t>Compare as a function of what? </a:t>
            </a:r>
          </a:p>
          <a:p>
            <a:pPr marL="1314450" lvl="2" indent="-457200"/>
            <a:r>
              <a:rPr lang="en-US" dirty="0" smtClean="0">
                <a:latin typeface="+mj-lt"/>
              </a:rPr>
              <a:t>One key issue is the characteristics of the data</a:t>
            </a:r>
            <a:endParaRPr lang="en-US" dirty="0">
              <a:latin typeface="+mj-lt"/>
            </a:endParaRPr>
          </a:p>
        </p:txBody>
      </p:sp>
      <p:sp>
        <p:nvSpPr>
          <p:cNvPr id="2" name="Slide Number Placeholder 1"/>
          <p:cNvSpPr>
            <a:spLocks noGrp="1"/>
          </p:cNvSpPr>
          <p:nvPr>
            <p:ph type="sldNum" sz="quarter" idx="4"/>
          </p:nvPr>
        </p:nvSpPr>
        <p:spPr/>
        <p:txBody>
          <a:bodyPr/>
          <a:lstStyle/>
          <a:p>
            <a:fld id="{0C921938-476A-4922-BE24-3B8F6A2854D9}" type="slidenum">
              <a:rPr lang="en-US" smtClean="0"/>
              <a:pPr/>
              <a:t>61</a:t>
            </a:fld>
            <a:endParaRPr lang="en-US" dirty="0"/>
          </a:p>
        </p:txBody>
      </p:sp>
    </p:spTree>
    <p:extLst>
      <p:ext uri="{BB962C8B-B14F-4D97-AF65-F5344CB8AC3E}">
        <p14:creationId xmlns:p14="http://schemas.microsoft.com/office/powerpoint/2010/main" val="19723767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10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5107">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5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Sentence Representation</a:t>
            </a:r>
            <a:endParaRPr lang="en-US" dirty="0"/>
          </a:p>
        </p:txBody>
      </p:sp>
      <p:sp>
        <p:nvSpPr>
          <p:cNvPr id="3" name="Content Placeholder 2"/>
          <p:cNvSpPr>
            <a:spLocks noGrp="1"/>
          </p:cNvSpPr>
          <p:nvPr>
            <p:ph idx="1"/>
          </p:nvPr>
        </p:nvSpPr>
        <p:spPr/>
        <p:txBody>
          <a:bodyPr/>
          <a:lstStyle/>
          <a:p>
            <a:pPr marL="0" indent="0">
              <a:buNone/>
            </a:pPr>
            <a:r>
              <a:rPr lang="en-US" dirty="0" smtClean="0"/>
              <a:t>         S= I don’t know </a:t>
            </a:r>
            <a:r>
              <a:rPr lang="en-US" dirty="0" smtClean="0">
                <a:solidFill>
                  <a:schemeClr val="accent1"/>
                </a:solidFill>
              </a:rPr>
              <a:t>whether</a:t>
            </a:r>
            <a:r>
              <a:rPr lang="en-US" dirty="0" smtClean="0"/>
              <a:t> to laugh or cry</a:t>
            </a:r>
          </a:p>
          <a:p>
            <a:pPr marL="0" indent="0">
              <a:buNone/>
            </a:pPr>
            <a:endParaRPr lang="en-US" dirty="0" smtClean="0"/>
          </a:p>
          <a:p>
            <a:r>
              <a:rPr lang="en-US" dirty="0" smtClean="0"/>
              <a:t>Define a set  of  features:</a:t>
            </a:r>
          </a:p>
          <a:p>
            <a:pPr lvl="1"/>
            <a:r>
              <a:rPr lang="en-US" dirty="0" smtClean="0"/>
              <a:t>features are relations that  hold in the sentence</a:t>
            </a:r>
          </a:p>
          <a:p>
            <a:endParaRPr lang="en-US" dirty="0" smtClean="0"/>
          </a:p>
          <a:p>
            <a:r>
              <a:rPr lang="en-US" dirty="0" smtClean="0"/>
              <a:t>Map a sentence to its  feature-based representation</a:t>
            </a:r>
          </a:p>
          <a:p>
            <a:pPr lvl="1"/>
            <a:r>
              <a:rPr lang="en-US" dirty="0" smtClean="0"/>
              <a:t>The feature-based representation will give </a:t>
            </a:r>
            <a:r>
              <a:rPr lang="en-US" dirty="0" smtClean="0">
                <a:solidFill>
                  <a:schemeClr val="accent1">
                    <a:lumMod val="75000"/>
                  </a:schemeClr>
                </a:solidFill>
              </a:rPr>
              <a:t>some</a:t>
            </a:r>
            <a:r>
              <a:rPr lang="en-US" dirty="0" smtClean="0"/>
              <a:t> of the information in the sentence</a:t>
            </a:r>
          </a:p>
          <a:p>
            <a:endParaRPr lang="en-US" dirty="0" smtClean="0"/>
          </a:p>
          <a:p>
            <a:r>
              <a:rPr lang="en-US" dirty="0" smtClean="0"/>
              <a:t>Use  this feature-based representation as an example to your algorithm</a:t>
            </a:r>
          </a:p>
          <a:p>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62</a:t>
            </a:fld>
            <a:endParaRPr lang="en-US" dirty="0"/>
          </a:p>
        </p:txBody>
      </p:sp>
    </p:spTree>
    <p:extLst>
      <p:ext uri="{BB962C8B-B14F-4D97-AF65-F5344CB8AC3E}">
        <p14:creationId xmlns:p14="http://schemas.microsoft.com/office/powerpoint/2010/main" val="8957193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Representation</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a:t>S= I don’t know </a:t>
            </a:r>
            <a:r>
              <a:rPr lang="en-US" dirty="0">
                <a:solidFill>
                  <a:schemeClr val="accent1"/>
                </a:solidFill>
              </a:rPr>
              <a:t>whether</a:t>
            </a:r>
            <a:r>
              <a:rPr lang="en-US" dirty="0"/>
              <a:t> to laugh or </a:t>
            </a:r>
            <a:r>
              <a:rPr lang="en-US" dirty="0" smtClean="0"/>
              <a:t>cry</a:t>
            </a:r>
          </a:p>
          <a:p>
            <a:pPr marL="0" indent="0">
              <a:buNone/>
            </a:pPr>
            <a:endParaRPr lang="en-US" dirty="0" smtClean="0"/>
          </a:p>
          <a:p>
            <a:r>
              <a:rPr lang="en-US" dirty="0" smtClean="0"/>
              <a:t>Define </a:t>
            </a:r>
            <a:r>
              <a:rPr lang="en-US" dirty="0"/>
              <a:t>a set  of  features:</a:t>
            </a:r>
          </a:p>
          <a:p>
            <a:pPr lvl="1"/>
            <a:r>
              <a:rPr lang="en-US" dirty="0" smtClean="0"/>
              <a:t>features </a:t>
            </a:r>
            <a:r>
              <a:rPr lang="en-US" dirty="0"/>
              <a:t>are </a:t>
            </a:r>
            <a:r>
              <a:rPr lang="en-US" dirty="0" smtClean="0">
                <a:solidFill>
                  <a:schemeClr val="accent1">
                    <a:lumMod val="75000"/>
                  </a:schemeClr>
                </a:solidFill>
              </a:rPr>
              <a:t>properties</a:t>
            </a:r>
            <a:r>
              <a:rPr lang="en-US" dirty="0" smtClean="0"/>
              <a:t> </a:t>
            </a:r>
            <a:r>
              <a:rPr lang="en-US" dirty="0"/>
              <a:t>that  hold in the sentence</a:t>
            </a:r>
          </a:p>
          <a:p>
            <a:endParaRPr lang="en-US" dirty="0"/>
          </a:p>
          <a:p>
            <a:r>
              <a:rPr lang="en-US" dirty="0" smtClean="0"/>
              <a:t>Conceptually</a:t>
            </a:r>
            <a:r>
              <a:rPr lang="en-US" dirty="0"/>
              <a:t>, there are two steps in coming up with </a:t>
            </a:r>
            <a:r>
              <a:rPr lang="en-US" dirty="0" smtClean="0"/>
              <a:t>a feature-based representation</a:t>
            </a:r>
          </a:p>
          <a:p>
            <a:pPr lvl="1"/>
            <a:r>
              <a:rPr lang="en-US" dirty="0" smtClean="0"/>
              <a:t>What </a:t>
            </a:r>
            <a:r>
              <a:rPr lang="en-US" dirty="0"/>
              <a:t>are  the information sources available? </a:t>
            </a:r>
            <a:endParaRPr lang="en-US" dirty="0" smtClean="0"/>
          </a:p>
          <a:p>
            <a:pPr lvl="2"/>
            <a:r>
              <a:rPr lang="en-US" dirty="0" smtClean="0"/>
              <a:t> </a:t>
            </a:r>
            <a:r>
              <a:rPr lang="en-US" dirty="0"/>
              <a:t>Sensors: words, order of words, properties (?) of words</a:t>
            </a:r>
          </a:p>
          <a:p>
            <a:pPr lvl="1"/>
            <a:r>
              <a:rPr lang="en-US" dirty="0" smtClean="0"/>
              <a:t>What </a:t>
            </a:r>
            <a:r>
              <a:rPr lang="en-US" dirty="0"/>
              <a:t>features to construct based on these?</a:t>
            </a:r>
          </a:p>
        </p:txBody>
      </p:sp>
      <p:sp>
        <p:nvSpPr>
          <p:cNvPr id="6" name="Text Box 4"/>
          <p:cNvSpPr txBox="1">
            <a:spLocks noChangeArrowheads="1"/>
          </p:cNvSpPr>
          <p:nvPr/>
        </p:nvSpPr>
        <p:spPr bwMode="auto">
          <a:xfrm>
            <a:off x="5252462" y="5788789"/>
            <a:ext cx="3434338" cy="400110"/>
          </a:xfrm>
          <a:prstGeom prst="rect">
            <a:avLst/>
          </a:prstGeom>
          <a:solidFill>
            <a:srgbClr val="FFFFCC"/>
          </a:solidFill>
          <a:ln w="9525">
            <a:solidFill>
              <a:schemeClr val="accent1"/>
            </a:solidFill>
            <a:miter lim="800000"/>
            <a:headEnd/>
            <a:tailEnd/>
          </a:ln>
          <a:effectLst/>
        </p:spPr>
        <p:txBody>
          <a:bodyPr wrap="none" anchor="ctr">
            <a:spAutoFit/>
          </a:bodyPr>
          <a:lstStyle/>
          <a:p>
            <a:pPr algn="ctr"/>
            <a:r>
              <a:rPr lang="en-US" sz="2000" u="none" dirty="0">
                <a:latin typeface="+mj-lt"/>
              </a:rPr>
              <a:t>Why </a:t>
            </a:r>
            <a:r>
              <a:rPr lang="en-US" sz="2000" u="none" dirty="0" smtClean="0">
                <a:latin typeface="+mj-lt"/>
              </a:rPr>
              <a:t>is this distinction needed</a:t>
            </a:r>
            <a:r>
              <a:rPr lang="en-US" sz="2000" u="none" dirty="0">
                <a:latin typeface="+mj-lt"/>
              </a:rPr>
              <a:t>?</a:t>
            </a:r>
          </a:p>
        </p:txBody>
      </p:sp>
      <p:sp>
        <p:nvSpPr>
          <p:cNvPr id="4" name="Slide Number Placeholder 3"/>
          <p:cNvSpPr>
            <a:spLocks noGrp="1"/>
          </p:cNvSpPr>
          <p:nvPr>
            <p:ph type="sldNum" sz="quarter" idx="4"/>
          </p:nvPr>
        </p:nvSpPr>
        <p:spPr/>
        <p:txBody>
          <a:bodyPr/>
          <a:lstStyle/>
          <a:p>
            <a:fld id="{0C921938-476A-4922-BE24-3B8F6A2854D9}" type="slidenum">
              <a:rPr lang="en-US" smtClean="0"/>
              <a:pPr/>
              <a:t>63</a:t>
            </a:fld>
            <a:endParaRPr lang="en-US" dirty="0"/>
          </a:p>
        </p:txBody>
      </p:sp>
    </p:spTree>
    <p:extLst>
      <p:ext uri="{BB962C8B-B14F-4D97-AF65-F5344CB8AC3E}">
        <p14:creationId xmlns:p14="http://schemas.microsoft.com/office/powerpoint/2010/main" val="367148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Blow up Feature Space</a:t>
            </a:r>
            <a:endParaRPr lang="en-US" dirty="0"/>
          </a:p>
        </p:txBody>
      </p:sp>
      <p:sp>
        <p:nvSpPr>
          <p:cNvPr id="83" name="Slide Number Placeholder 3"/>
          <p:cNvSpPr>
            <a:spLocks noGrp="1"/>
          </p:cNvSpPr>
          <p:nvPr>
            <p:ph type="sldNum" sz="quarter" idx="4294967295"/>
          </p:nvPr>
        </p:nvSpPr>
        <p:spPr/>
        <p:txBody>
          <a:bodyPr/>
          <a:lstStyle/>
          <a:p>
            <a:fld id="{0F2E6FE4-73D8-4B1A-9293-15A9B8199289}" type="slidenum">
              <a:rPr lang="en-US"/>
              <a:pPr/>
              <a:t>64</a:t>
            </a:fld>
            <a:endParaRPr lang="en-US"/>
          </a:p>
        </p:txBody>
      </p:sp>
      <p:grpSp>
        <p:nvGrpSpPr>
          <p:cNvPr id="821250" name="Group 2"/>
          <p:cNvGrpSpPr>
            <a:grpSpLocks/>
          </p:cNvGrpSpPr>
          <p:nvPr/>
        </p:nvGrpSpPr>
        <p:grpSpPr bwMode="auto">
          <a:xfrm>
            <a:off x="665163" y="1143000"/>
            <a:ext cx="7716837" cy="4494213"/>
            <a:chOff x="432" y="720"/>
            <a:chExt cx="5101" cy="3119"/>
          </a:xfrm>
        </p:grpSpPr>
        <p:sp>
          <p:nvSpPr>
            <p:cNvPr id="821251"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1252" name="Group 4"/>
            <p:cNvGrpSpPr>
              <a:grpSpLocks/>
            </p:cNvGrpSpPr>
            <p:nvPr/>
          </p:nvGrpSpPr>
          <p:grpSpPr bwMode="auto">
            <a:xfrm>
              <a:off x="432" y="816"/>
              <a:ext cx="5101" cy="2640"/>
              <a:chOff x="192" y="768"/>
              <a:chExt cx="5341" cy="3120"/>
            </a:xfrm>
          </p:grpSpPr>
          <p:sp>
            <p:nvSpPr>
              <p:cNvPr id="821253"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4"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5"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6"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7"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58"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59"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0"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1"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2"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3"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4"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5"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6"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7"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8"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9"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0"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1"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2"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3"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4"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5"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6"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7"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8"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9"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0"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1"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2"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3"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4"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5"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p>
            </p:txBody>
          </p:sp>
          <p:sp>
            <p:nvSpPr>
              <p:cNvPr id="821286"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7"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8"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9"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0"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1" name="Text Box 43"/>
              <p:cNvSpPr txBox="1">
                <a:spLocks noChangeArrowheads="1"/>
              </p:cNvSpPr>
              <p:nvPr/>
            </p:nvSpPr>
            <p:spPr bwMode="auto">
              <a:xfrm>
                <a:off x="1152" y="2179"/>
                <a:ext cx="103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9900CC"/>
                    </a:solidFill>
                    <a:latin typeface="Arial Narrow" pitchFamily="34" charset="0"/>
                  </a:rPr>
                  <a:t>Weather</a:t>
                </a:r>
                <a:endParaRPr lang="en-US" sz="3200" b="1" u="none">
                  <a:latin typeface="Arial Narrow" pitchFamily="34" charset="0"/>
                </a:endParaRPr>
              </a:p>
            </p:txBody>
          </p:sp>
          <p:sp>
            <p:nvSpPr>
              <p:cNvPr id="821292" name="Text Box 44"/>
              <p:cNvSpPr txBox="1">
                <a:spLocks noChangeArrowheads="1"/>
              </p:cNvSpPr>
              <p:nvPr/>
            </p:nvSpPr>
            <p:spPr bwMode="auto">
              <a:xfrm>
                <a:off x="343" y="964"/>
                <a:ext cx="105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FF0000"/>
                    </a:solidFill>
                    <a:latin typeface="Arial Narrow" pitchFamily="34" charset="0"/>
                  </a:rPr>
                  <a:t>Whether</a:t>
                </a:r>
                <a:endParaRPr lang="en-US" sz="3200" b="1" u="none">
                  <a:latin typeface="Arial Narrow" pitchFamily="34" charset="0"/>
                </a:endParaRPr>
              </a:p>
            </p:txBody>
          </p:sp>
          <p:sp>
            <p:nvSpPr>
              <p:cNvPr id="821293"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4"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5"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6"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7"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8"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9"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0"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1"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2"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3"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4"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5"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6"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7"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08"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09"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0"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1"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2"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3"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4"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5"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6"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7"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8"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9"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0"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1"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2"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3"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4"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821325" name="Object 77"/>
          <p:cNvGraphicFramePr>
            <a:graphicFrameLocks noChangeAspect="1"/>
          </p:cNvGraphicFramePr>
          <p:nvPr/>
        </p:nvGraphicFramePr>
        <p:xfrm>
          <a:off x="533400" y="5815013"/>
          <a:ext cx="3352800" cy="357187"/>
        </p:xfrm>
        <a:graphic>
          <a:graphicData uri="http://schemas.openxmlformats.org/presentationml/2006/ole">
            <mc:AlternateContent xmlns:mc="http://schemas.openxmlformats.org/markup-compatibility/2006">
              <mc:Choice xmlns:v="urn:schemas-microsoft-com:vml" Requires="v">
                <p:oleObj spid="_x0000_s8193" name="Equation" r:id="rId4" imgW="1688760" imgH="228600" progId="Equation.3">
                  <p:embed/>
                </p:oleObj>
              </mc:Choice>
              <mc:Fallback>
                <p:oleObj name="Equation" r:id="rId4" imgW="1688760" imgH="228600" progId="Equation.3">
                  <p:embed/>
                  <p:pic>
                    <p:nvPicPr>
                      <p:cNvPr id="821325"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15013"/>
                        <a:ext cx="33528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326" name="Object 78"/>
          <p:cNvGraphicFramePr>
            <a:graphicFrameLocks noChangeAspect="1"/>
          </p:cNvGraphicFramePr>
          <p:nvPr/>
        </p:nvGraphicFramePr>
        <p:xfrm>
          <a:off x="5237163" y="5815013"/>
          <a:ext cx="1563687" cy="357187"/>
        </p:xfrm>
        <a:graphic>
          <a:graphicData uri="http://schemas.openxmlformats.org/presentationml/2006/ole">
            <mc:AlternateContent xmlns:mc="http://schemas.openxmlformats.org/markup-compatibility/2006">
              <mc:Choice xmlns:v="urn:schemas-microsoft-com:vml" Requires="v">
                <p:oleObj spid="_x0000_s8194" name="Equation" r:id="rId6" imgW="787320" imgH="228600" progId="Equation.3">
                  <p:embed/>
                </p:oleObj>
              </mc:Choice>
              <mc:Fallback>
                <p:oleObj name="Equation" r:id="rId6" imgW="787320" imgH="228600" progId="Equation.3">
                  <p:embed/>
                  <p:pic>
                    <p:nvPicPr>
                      <p:cNvPr id="821326" name="Object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163" y="5815013"/>
                        <a:ext cx="1563687"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327" name="Text Box 79"/>
          <p:cNvSpPr txBox="1">
            <a:spLocks noChangeArrowheads="1"/>
          </p:cNvSpPr>
          <p:nvPr/>
        </p:nvSpPr>
        <p:spPr bwMode="auto">
          <a:xfrm>
            <a:off x="2615834" y="5193834"/>
            <a:ext cx="63396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800" u="none" dirty="0">
                <a:latin typeface="+mj-lt"/>
              </a:rPr>
              <a:t>New discriminator in functionally simpler</a:t>
            </a:r>
          </a:p>
        </p:txBody>
      </p:sp>
      <p:sp>
        <p:nvSpPr>
          <p:cNvPr id="821328" name="Rectangle 80"/>
          <p:cNvSpPr>
            <a:spLocks noChangeArrowheads="1"/>
          </p:cNvSpPr>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b="1" u="none" dirty="0">
              <a:solidFill>
                <a:srgbClr val="FF0000"/>
              </a:solidFill>
            </a:endParaRPr>
          </a:p>
        </p:txBody>
      </p:sp>
      <p:pic>
        <p:nvPicPr>
          <p:cNvPr id="3" name="Picture 2"/>
          <p:cNvPicPr>
            <a:picLocks noChangeAspect="1"/>
          </p:cNvPicPr>
          <p:nvPr/>
        </p:nvPicPr>
        <p:blipFill>
          <a:blip r:embed="rId8"/>
          <a:stretch>
            <a:fillRect/>
          </a:stretch>
        </p:blipFill>
        <p:spPr>
          <a:xfrm>
            <a:off x="609600" y="344126"/>
            <a:ext cx="7872364" cy="5904274"/>
          </a:xfrm>
          <a:prstGeom prst="rect">
            <a:avLst/>
          </a:prstGeom>
        </p:spPr>
      </p:pic>
    </p:spTree>
    <p:extLst>
      <p:ext uri="{BB962C8B-B14F-4D97-AF65-F5344CB8AC3E}">
        <p14:creationId xmlns:p14="http://schemas.microsoft.com/office/powerpoint/2010/main" val="24407447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r>
              <a:rPr lang="en-US" dirty="0">
                <a:solidFill>
                  <a:schemeClr val="tx1"/>
                </a:solidFill>
              </a:rPr>
              <a:t>Domain Characteristics</a:t>
            </a:r>
          </a:p>
        </p:txBody>
      </p:sp>
      <p:sp>
        <p:nvSpPr>
          <p:cNvPr id="823299" name="Rectangle 3"/>
          <p:cNvSpPr>
            <a:spLocks noGrp="1" noChangeArrowheads="1"/>
          </p:cNvSpPr>
          <p:nvPr>
            <p:ph idx="1"/>
          </p:nvPr>
        </p:nvSpPr>
        <p:spPr/>
        <p:txBody>
          <a:bodyPr/>
          <a:lstStyle/>
          <a:p>
            <a:pPr>
              <a:lnSpc>
                <a:spcPct val="110000"/>
              </a:lnSpc>
            </a:pPr>
            <a:r>
              <a:rPr lang="en-US" dirty="0">
                <a:latin typeface="+mj-lt"/>
              </a:rPr>
              <a:t>The number of potential features is </a:t>
            </a:r>
            <a:r>
              <a:rPr lang="en-US" dirty="0">
                <a:solidFill>
                  <a:schemeClr val="accent1"/>
                </a:solidFill>
                <a:latin typeface="+mj-lt"/>
              </a:rPr>
              <a:t>very large</a:t>
            </a:r>
          </a:p>
          <a:p>
            <a:pPr>
              <a:lnSpc>
                <a:spcPct val="110000"/>
              </a:lnSpc>
            </a:pPr>
            <a:endParaRPr lang="en-US" dirty="0">
              <a:latin typeface="+mj-lt"/>
            </a:endParaRPr>
          </a:p>
          <a:p>
            <a:pPr>
              <a:lnSpc>
                <a:spcPct val="110000"/>
              </a:lnSpc>
            </a:pPr>
            <a:r>
              <a:rPr lang="en-US" dirty="0">
                <a:latin typeface="+mj-lt"/>
              </a:rPr>
              <a:t>The instance space is </a:t>
            </a:r>
            <a:r>
              <a:rPr lang="en-US" dirty="0">
                <a:solidFill>
                  <a:schemeClr val="accent1"/>
                </a:solidFill>
                <a:latin typeface="+mj-lt"/>
              </a:rPr>
              <a:t>sparse</a:t>
            </a:r>
          </a:p>
          <a:p>
            <a:pPr>
              <a:lnSpc>
                <a:spcPct val="110000"/>
              </a:lnSpc>
            </a:pPr>
            <a:endParaRPr lang="en-US" dirty="0">
              <a:latin typeface="+mj-lt"/>
            </a:endParaRPr>
          </a:p>
          <a:p>
            <a:pPr>
              <a:lnSpc>
                <a:spcPct val="110000"/>
              </a:lnSpc>
            </a:pPr>
            <a:r>
              <a:rPr lang="en-US" dirty="0">
                <a:latin typeface="+mj-lt"/>
              </a:rPr>
              <a:t>Decisions depend on a small set of </a:t>
            </a:r>
            <a:r>
              <a:rPr lang="en-US" dirty="0" smtClean="0">
                <a:latin typeface="+mj-lt"/>
              </a:rPr>
              <a:t>features: the function space is </a:t>
            </a:r>
            <a:r>
              <a:rPr lang="en-US" dirty="0" smtClean="0">
                <a:solidFill>
                  <a:schemeClr val="accent1"/>
                </a:solidFill>
                <a:latin typeface="+mj-lt"/>
              </a:rPr>
              <a:t>sparse</a:t>
            </a:r>
            <a:endParaRPr lang="en-US" dirty="0">
              <a:latin typeface="+mj-lt"/>
            </a:endParaRPr>
          </a:p>
          <a:p>
            <a:pPr>
              <a:lnSpc>
                <a:spcPct val="110000"/>
              </a:lnSpc>
            </a:pPr>
            <a:endParaRPr lang="en-US" dirty="0" smtClean="0">
              <a:latin typeface="+mj-lt"/>
            </a:endParaRPr>
          </a:p>
          <a:p>
            <a:pPr>
              <a:lnSpc>
                <a:spcPct val="110000"/>
              </a:lnSpc>
            </a:pPr>
            <a:r>
              <a:rPr lang="en-US" dirty="0" smtClean="0">
                <a:latin typeface="+mj-lt"/>
              </a:rPr>
              <a:t>Want  </a:t>
            </a:r>
            <a:r>
              <a:rPr lang="en-US" dirty="0">
                <a:latin typeface="+mj-lt"/>
              </a:rPr>
              <a:t>to  learn  from a number of examples that is </a:t>
            </a:r>
          </a:p>
          <a:p>
            <a:pPr>
              <a:lnSpc>
                <a:spcPct val="110000"/>
              </a:lnSpc>
              <a:buFontTx/>
              <a:buNone/>
            </a:pPr>
            <a:r>
              <a:rPr lang="en-US" dirty="0">
                <a:latin typeface="+mj-lt"/>
              </a:rPr>
              <a:t>    small  relative  to  the  dimensionality</a:t>
            </a:r>
          </a:p>
        </p:txBody>
      </p:sp>
      <p:sp>
        <p:nvSpPr>
          <p:cNvPr id="2" name="Slide Number Placeholder 1"/>
          <p:cNvSpPr>
            <a:spLocks noGrp="1"/>
          </p:cNvSpPr>
          <p:nvPr>
            <p:ph type="sldNum" sz="quarter" idx="4"/>
          </p:nvPr>
        </p:nvSpPr>
        <p:spPr/>
        <p:txBody>
          <a:bodyPr/>
          <a:lstStyle/>
          <a:p>
            <a:fld id="{0C921938-476A-4922-BE24-3B8F6A2854D9}" type="slidenum">
              <a:rPr lang="en-US" smtClean="0"/>
              <a:pPr/>
              <a:t>65</a:t>
            </a:fld>
            <a:endParaRPr lang="en-US" dirty="0"/>
          </a:p>
        </p:txBody>
      </p:sp>
    </p:spTree>
    <p:extLst>
      <p:ext uri="{BB962C8B-B14F-4D97-AF65-F5344CB8AC3E}">
        <p14:creationId xmlns:p14="http://schemas.microsoft.com/office/powerpoint/2010/main" val="1652907168"/>
      </p:ext>
    </p:extLst>
  </p:cSld>
  <p:clrMapOvr>
    <a:masterClrMapping/>
  </p:clrMapOvr>
  <p:transition>
    <p:zoom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US" dirty="0">
                <a:solidFill>
                  <a:schemeClr val="tx1"/>
                </a:solidFill>
              </a:rPr>
              <a:t>Generalization</a:t>
            </a:r>
          </a:p>
        </p:txBody>
      </p:sp>
      <p:sp>
        <p:nvSpPr>
          <p:cNvPr id="2" name="Content Placeholder 1"/>
          <p:cNvSpPr>
            <a:spLocks noGrp="1"/>
          </p:cNvSpPr>
          <p:nvPr>
            <p:ph idx="1"/>
          </p:nvPr>
        </p:nvSpPr>
        <p:spPr/>
        <p:txBody>
          <a:bodyPr/>
          <a:lstStyle/>
          <a:p>
            <a:r>
              <a:rPr lang="en-US" dirty="0"/>
              <a:t>Dominated by the sparseness of the function space</a:t>
            </a:r>
          </a:p>
          <a:p>
            <a:pPr lvl="1"/>
            <a:r>
              <a:rPr lang="en-US" dirty="0" smtClean="0"/>
              <a:t>Most </a:t>
            </a:r>
            <a:r>
              <a:rPr lang="en-US" dirty="0"/>
              <a:t>features are </a:t>
            </a:r>
            <a:r>
              <a:rPr lang="en-US" dirty="0" smtClean="0"/>
              <a:t>irrelevant</a:t>
            </a:r>
          </a:p>
          <a:p>
            <a:pPr lvl="1"/>
            <a:endParaRPr lang="en-US" dirty="0"/>
          </a:p>
          <a:p>
            <a:r>
              <a:rPr lang="en-US" dirty="0" smtClean="0"/>
              <a:t> </a:t>
            </a:r>
            <a:r>
              <a:rPr lang="en-US" dirty="0"/>
              <a:t># of examples required by multiplicative </a:t>
            </a:r>
            <a:r>
              <a:rPr lang="en-US" dirty="0" smtClean="0"/>
              <a:t>algorithms depends </a:t>
            </a:r>
            <a:r>
              <a:rPr lang="en-US" dirty="0"/>
              <a:t>mostly on # of relevant </a:t>
            </a:r>
            <a:r>
              <a:rPr lang="en-US" dirty="0" smtClean="0"/>
              <a:t>features</a:t>
            </a:r>
          </a:p>
          <a:p>
            <a:pPr lvl="1"/>
            <a:r>
              <a:rPr lang="en-US" dirty="0" smtClean="0"/>
              <a:t>(</a:t>
            </a:r>
            <a:r>
              <a:rPr lang="en-US" dirty="0"/>
              <a:t>Generalization b</a:t>
            </a:r>
            <a:r>
              <a:rPr lang="en-US" dirty="0" smtClean="0"/>
              <a:t>ounds </a:t>
            </a:r>
            <a:r>
              <a:rPr lang="en-US" dirty="0"/>
              <a:t>depend on </a:t>
            </a:r>
            <a:r>
              <a:rPr lang="en-US" dirty="0" smtClean="0"/>
              <a:t>the </a:t>
            </a:r>
            <a:r>
              <a:rPr lang="en-US" dirty="0" smtClean="0">
                <a:solidFill>
                  <a:srgbClr val="0000FF"/>
                </a:solidFill>
              </a:rPr>
              <a:t>target ||u|| </a:t>
            </a:r>
            <a:r>
              <a:rPr lang="en-US" dirty="0" smtClean="0"/>
              <a:t>)</a:t>
            </a:r>
          </a:p>
          <a:p>
            <a:pPr lvl="1"/>
            <a:endParaRPr lang="en-US" dirty="0" smtClean="0"/>
          </a:p>
          <a:p>
            <a:r>
              <a:rPr lang="en-US" dirty="0" smtClean="0"/>
              <a:t># of examples required by additive algorithms depends heavily on sparseness </a:t>
            </a:r>
            <a:r>
              <a:rPr lang="en-US" dirty="0"/>
              <a:t>of features space: </a:t>
            </a:r>
          </a:p>
          <a:p>
            <a:pPr lvl="1"/>
            <a:r>
              <a:rPr lang="en-US" dirty="0" smtClean="0"/>
              <a:t>Advantage </a:t>
            </a:r>
            <a:r>
              <a:rPr lang="en-US" dirty="0"/>
              <a:t>to  additive. Generalization depend on </a:t>
            </a:r>
            <a:r>
              <a:rPr lang="en-US" dirty="0" smtClean="0">
                <a:solidFill>
                  <a:srgbClr val="0000FF"/>
                </a:solidFill>
              </a:rPr>
              <a:t>input </a:t>
            </a:r>
            <a:r>
              <a:rPr lang="en-US" dirty="0">
                <a:solidFill>
                  <a:srgbClr val="0000FF"/>
                </a:solidFill>
              </a:rPr>
              <a:t>||x||</a:t>
            </a:r>
          </a:p>
          <a:p>
            <a:pPr lvl="2"/>
            <a:r>
              <a:rPr lang="en-US" dirty="0" smtClean="0"/>
              <a:t>(</a:t>
            </a:r>
            <a:r>
              <a:rPr lang="en-US" dirty="0" err="1"/>
              <a:t>Kivinen</a:t>
            </a:r>
            <a:r>
              <a:rPr lang="en-US" dirty="0"/>
              <a:t>/</a:t>
            </a:r>
            <a:r>
              <a:rPr lang="en-US" dirty="0" err="1"/>
              <a:t>Warmuth</a:t>
            </a:r>
            <a:r>
              <a:rPr lang="en-US" dirty="0"/>
              <a:t> 95</a:t>
            </a:r>
            <a:r>
              <a:rPr lang="en-US" dirty="0" smtClean="0"/>
              <a:t>).</a:t>
            </a:r>
          </a:p>
          <a:p>
            <a:r>
              <a:rPr lang="en-US" dirty="0" smtClean="0"/>
              <a:t>Nevertheless, today most people use additive algorithms.</a:t>
            </a:r>
            <a:endParaRPr lang="en-US" dirty="0"/>
          </a:p>
          <a:p>
            <a:pPr lvl="1"/>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66</a:t>
            </a:fld>
            <a:endParaRPr lang="en-US" dirty="0"/>
          </a:p>
        </p:txBody>
      </p:sp>
    </p:spTree>
    <p:extLst>
      <p:ext uri="{BB962C8B-B14F-4D97-AF65-F5344CB8AC3E}">
        <p14:creationId xmlns:p14="http://schemas.microsoft.com/office/powerpoint/2010/main" val="18232636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Which Algorithm to Choose?</a:t>
            </a:r>
          </a:p>
        </p:txBody>
      </p:sp>
      <p:sp>
        <p:nvSpPr>
          <p:cNvPr id="921603" name="Rectangle 3"/>
          <p:cNvSpPr>
            <a:spLocks noGrp="1" noChangeArrowheads="1"/>
          </p:cNvSpPr>
          <p:nvPr>
            <p:ph idx="1"/>
          </p:nvPr>
        </p:nvSpPr>
        <p:spPr/>
        <p:txBody>
          <a:bodyPr/>
          <a:lstStyle/>
          <a:p>
            <a:r>
              <a:rPr lang="en-US" dirty="0" smtClean="0"/>
              <a:t>Generalization (in terms of # </a:t>
            </a:r>
            <a:r>
              <a:rPr lang="en-US" smtClean="0"/>
              <a:t>of mistakes made)</a:t>
            </a:r>
            <a:endParaRPr lang="en-US" dirty="0"/>
          </a:p>
          <a:p>
            <a:endParaRPr lang="en-US" sz="1100" dirty="0"/>
          </a:p>
          <a:p>
            <a:pPr lvl="1"/>
            <a:endParaRPr lang="en-US" sz="2400" dirty="0"/>
          </a:p>
          <a:p>
            <a:pPr lvl="1"/>
            <a:endParaRPr lang="en-US" sz="2400" dirty="0"/>
          </a:p>
          <a:p>
            <a:pPr lvl="1"/>
            <a:endParaRPr lang="en-US" dirty="0" smtClean="0"/>
          </a:p>
          <a:p>
            <a:pPr lvl="1"/>
            <a:r>
              <a:rPr lang="en-US" dirty="0" smtClean="0"/>
              <a:t>Multiplicative </a:t>
            </a:r>
            <a:r>
              <a:rPr lang="en-US" dirty="0"/>
              <a:t>algorithms:</a:t>
            </a:r>
          </a:p>
          <a:p>
            <a:pPr lvl="2"/>
            <a:r>
              <a:rPr lang="en-US" dirty="0"/>
              <a:t>Bounds depend on</a:t>
            </a:r>
            <a:r>
              <a:rPr lang="en-US" dirty="0">
                <a:solidFill>
                  <a:schemeClr val="hlink"/>
                </a:solidFill>
              </a:rPr>
              <a:t> </a:t>
            </a: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 </a:t>
            </a:r>
            <a:r>
              <a:rPr lang="en-US" dirty="0">
                <a:latin typeface="+mj-lt"/>
              </a:rPr>
              <a:t>the separating </a:t>
            </a:r>
            <a:r>
              <a:rPr lang="en-US" dirty="0" err="1" smtClean="0">
                <a:latin typeface="+mj-lt"/>
              </a:rPr>
              <a:t>hyperplane</a:t>
            </a:r>
            <a:r>
              <a:rPr lang="en-US" dirty="0" smtClean="0">
                <a:latin typeface="+mj-lt"/>
              </a:rPr>
              <a:t>; </a:t>
            </a:r>
            <a:r>
              <a:rPr lang="en-US" dirty="0" smtClean="0">
                <a:solidFill>
                  <a:srgbClr val="0000FF"/>
                </a:solidFill>
                <a:latin typeface="+mj-lt"/>
              </a:rPr>
              <a:t>i</a:t>
            </a:r>
            <a:r>
              <a:rPr lang="en-US" dirty="0" smtClean="0">
                <a:latin typeface="+mj-lt"/>
              </a:rPr>
              <a:t>: example #)</a:t>
            </a:r>
            <a:endParaRPr lang="en-US" dirty="0">
              <a:latin typeface="+mj-lt"/>
            </a:endParaRPr>
          </a:p>
          <a:p>
            <a:pPr lvl="2"/>
            <a:r>
              <a:rPr lang="en-US" dirty="0" smtClean="0">
                <a:solidFill>
                  <a:srgbClr val="0000FF"/>
                </a:solidFill>
                <a:latin typeface="Calibri"/>
              </a:rPr>
              <a:t>M</a:t>
            </a:r>
            <a:r>
              <a:rPr lang="en-US" baseline="-25000" dirty="0" smtClean="0">
                <a:solidFill>
                  <a:srgbClr val="0000FF"/>
                </a:solidFill>
                <a:latin typeface="Times"/>
              </a:rPr>
              <a:t>w</a:t>
            </a:r>
            <a:r>
              <a:rPr lang="en-US" dirty="0" smtClean="0">
                <a:solidFill>
                  <a:srgbClr val="0000FF"/>
                </a:solidFill>
                <a:latin typeface="Times" pitchFamily="18" charset="0"/>
              </a:rPr>
              <a:t> </a:t>
            </a:r>
            <a:r>
              <a:rPr lang="en-US" dirty="0">
                <a:solidFill>
                  <a:srgbClr val="0000FF"/>
                </a:solidFill>
                <a:latin typeface="Times" pitchFamily="18" charset="0"/>
              </a:rPr>
              <a:t>=2ln n ||u||</a:t>
            </a:r>
            <a:r>
              <a:rPr lang="en-US" baseline="-25000" dirty="0">
                <a:solidFill>
                  <a:srgbClr val="0000FF"/>
                </a:solidFill>
                <a:latin typeface="Times" pitchFamily="18" charset="0"/>
              </a:rPr>
              <a:t>1</a:t>
            </a:r>
            <a:r>
              <a:rPr lang="en-US" baseline="30000" dirty="0">
                <a:solidFill>
                  <a:srgbClr val="0000FF"/>
                </a:solidFill>
                <a:latin typeface="Times" pitchFamily="18" charset="0"/>
              </a:rPr>
              <a:t>2</a:t>
            </a:r>
            <a:r>
              <a:rPr lang="en-US" dirty="0">
                <a:solidFill>
                  <a:srgbClr val="0000FF"/>
                </a:solidFill>
                <a:latin typeface="Times" pitchFamily="18" charset="0"/>
              </a:rPr>
              <a:t> max</a:t>
            </a:r>
            <a:r>
              <a:rPr lang="en-US" baseline="-25000" dirty="0">
                <a:solidFill>
                  <a:srgbClr val="0000FF"/>
                </a:solidFill>
                <a:latin typeface="Times" pitchFamily="18" charset="0"/>
              </a:rPr>
              <a:t>i</a:t>
            </a:r>
            <a:r>
              <a:rPr lang="en-US" dirty="0">
                <a:solidFill>
                  <a:srgbClr val="0000FF"/>
                </a:solidFill>
                <a:latin typeface="Times" pitchFamily="18" charset="0"/>
              </a:rPr>
              <a:t>||x</a:t>
            </a:r>
            <a:r>
              <a:rPr lang="en-US" baseline="30000" dirty="0">
                <a:solidFill>
                  <a:srgbClr val="0000FF"/>
                </a:solidFill>
                <a:latin typeface="Times" pitchFamily="18" charset="0"/>
              </a:rPr>
              <a:t>(i)</a:t>
            </a:r>
            <a:r>
              <a:rPr lang="en-US" dirty="0">
                <a:solidFill>
                  <a:srgbClr val="0000FF"/>
                </a:solidFill>
                <a:latin typeface="Times" pitchFamily="18" charset="0"/>
              </a:rPr>
              <a:t>||</a:t>
            </a:r>
            <a:r>
              <a:rPr lang="en-US" baseline="-25000" dirty="0" smtClean="0">
                <a:solidFill>
                  <a:srgbClr val="0000FF"/>
                </a:solidFill>
                <a:latin typeface="cmsy10"/>
              </a:rPr>
              <a:t>1</a:t>
            </a:r>
            <a:r>
              <a:rPr lang="en-US" baseline="30000" dirty="0" smtClean="0">
                <a:solidFill>
                  <a:srgbClr val="0000FF"/>
                </a:solidFill>
                <a:latin typeface="Times" pitchFamily="18" charset="0"/>
              </a:rPr>
              <a:t>2 </a:t>
            </a:r>
            <a:r>
              <a:rPr lang="en-US" dirty="0" smtClean="0">
                <a:solidFill>
                  <a:srgbClr val="0000FF"/>
                </a:solidFill>
                <a:latin typeface="Times" pitchFamily="18" charset="0"/>
              </a:rPr>
              <a:t>/min</a:t>
            </a:r>
            <a:r>
              <a:rPr lang="en-US" baseline="-25000" dirty="0" smtClean="0">
                <a:solidFill>
                  <a:srgbClr val="0000FF"/>
                </a:solidFill>
              </a:rPr>
              <a:t>i</a:t>
            </a:r>
            <a:r>
              <a:rPr lang="en-US" dirty="0" smtClean="0">
                <a:solidFill>
                  <a:srgbClr val="0000FF"/>
                </a:solidFill>
                <a:latin typeface="Times" pitchFamily="18" charset="0"/>
              </a:rPr>
              <a:t>(u </a:t>
            </a:r>
            <a:r>
              <a:rPr lang="en-US" dirty="0">
                <a:solidFill>
                  <a:srgbClr val="0000FF"/>
                </a:solidFill>
                <a:latin typeface="Times" pitchFamily="18" charset="0"/>
              </a:rPr>
              <a:t>x</a:t>
            </a:r>
            <a:r>
              <a:rPr lang="en-US" baseline="30000" dirty="0">
                <a:solidFill>
                  <a:srgbClr val="0000FF"/>
                </a:solidFill>
              </a:rPr>
              <a:t>(i)</a:t>
            </a:r>
            <a:r>
              <a:rPr lang="en-US" dirty="0">
                <a:solidFill>
                  <a:srgbClr val="0000FF"/>
                </a:solidFill>
                <a:latin typeface="Times" pitchFamily="18" charset="0"/>
              </a:rPr>
              <a:t>)</a:t>
            </a:r>
            <a:r>
              <a:rPr lang="en-US" baseline="30000" dirty="0">
                <a:solidFill>
                  <a:srgbClr val="0000FF"/>
                </a:solidFill>
              </a:rPr>
              <a:t>2</a:t>
            </a:r>
            <a:endParaRPr lang="en-US" dirty="0">
              <a:solidFill>
                <a:schemeClr val="accent2"/>
              </a:solidFill>
            </a:endParaRPr>
          </a:p>
          <a:p>
            <a:pPr lvl="2"/>
            <a:r>
              <a:rPr lang="en-US" dirty="0" smtClean="0"/>
              <a:t>Do not care much about data; advantage </a:t>
            </a:r>
            <a:r>
              <a:rPr lang="en-US" dirty="0"/>
              <a:t>with </a:t>
            </a:r>
            <a:r>
              <a:rPr lang="en-US" dirty="0" smtClean="0"/>
              <a:t>sparse </a:t>
            </a:r>
            <a:r>
              <a:rPr lang="en-US" dirty="0" smtClean="0">
                <a:solidFill>
                  <a:srgbClr val="0000FF"/>
                </a:solidFill>
              </a:rPr>
              <a:t>target u</a:t>
            </a:r>
            <a:endParaRPr lang="en-US" dirty="0">
              <a:solidFill>
                <a:srgbClr val="0000FF"/>
              </a:solidFill>
            </a:endParaRPr>
          </a:p>
          <a:p>
            <a:pPr lvl="1"/>
            <a:endParaRPr lang="en-US" sz="1400" dirty="0">
              <a:solidFill>
                <a:srgbClr val="0000FF"/>
              </a:solidFill>
            </a:endParaRPr>
          </a:p>
          <a:p>
            <a:pPr lvl="1"/>
            <a:r>
              <a:rPr lang="en-US" dirty="0"/>
              <a:t>Additive algorithms:</a:t>
            </a:r>
          </a:p>
          <a:p>
            <a:pPr lvl="2"/>
            <a:r>
              <a:rPr lang="en-US" dirty="0"/>
              <a:t>Bounds depend on</a:t>
            </a:r>
            <a:r>
              <a:rPr lang="en-US" dirty="0">
                <a:solidFill>
                  <a:schemeClr val="accent2"/>
                </a:solidFill>
              </a:rPr>
              <a:t> </a:t>
            </a:r>
            <a:r>
              <a:rPr lang="en-US" dirty="0">
                <a:solidFill>
                  <a:srgbClr val="0000FF"/>
                </a:solidFill>
                <a:latin typeface="Times" pitchFamily="18" charset="0"/>
              </a:rPr>
              <a:t>||</a:t>
            </a:r>
            <a:r>
              <a:rPr lang="en-US" b="1" dirty="0">
                <a:solidFill>
                  <a:srgbClr val="0000FF"/>
                </a:solidFill>
                <a:latin typeface="Times" pitchFamily="18" charset="0"/>
              </a:rPr>
              <a:t>x</a:t>
            </a:r>
            <a:r>
              <a:rPr lang="en-US" dirty="0">
                <a:solidFill>
                  <a:srgbClr val="0000FF"/>
                </a:solidFill>
                <a:latin typeface="Times" pitchFamily="18" charset="0"/>
              </a:rPr>
              <a:t>|</a:t>
            </a:r>
            <a:r>
              <a:rPr lang="en-US" dirty="0">
                <a:solidFill>
                  <a:schemeClr val="accent2"/>
                </a:solidFill>
                <a:latin typeface="Times" pitchFamily="18" charset="0"/>
              </a:rPr>
              <a:t>|</a:t>
            </a:r>
            <a:r>
              <a:rPr lang="en-US" dirty="0"/>
              <a:t>  (</a:t>
            </a:r>
            <a:r>
              <a:rPr lang="en-US" dirty="0" err="1"/>
              <a:t>Kivinen</a:t>
            </a:r>
            <a:r>
              <a:rPr lang="en-US" dirty="0"/>
              <a:t> / </a:t>
            </a:r>
            <a:r>
              <a:rPr lang="en-US" dirty="0" err="1"/>
              <a:t>Warmuth</a:t>
            </a:r>
            <a:r>
              <a:rPr lang="en-US" dirty="0"/>
              <a:t>, </a:t>
            </a:r>
            <a:r>
              <a:rPr lang="en-US" dirty="0">
                <a:latin typeface="Arial"/>
              </a:rPr>
              <a:t>‘</a:t>
            </a:r>
            <a:r>
              <a:rPr lang="en-US" dirty="0"/>
              <a:t>95)</a:t>
            </a:r>
          </a:p>
          <a:p>
            <a:pPr lvl="2"/>
            <a:r>
              <a:rPr lang="en-US" dirty="0" err="1" smtClean="0">
                <a:solidFill>
                  <a:srgbClr val="0000FF"/>
                </a:solidFill>
                <a:latin typeface="Calibri"/>
              </a:rPr>
              <a:t>M</a:t>
            </a:r>
            <a:r>
              <a:rPr lang="en-US" baseline="-25000" dirty="0" err="1" smtClean="0">
                <a:solidFill>
                  <a:srgbClr val="0000FF"/>
                </a:solidFill>
                <a:latin typeface="Times"/>
              </a:rPr>
              <a:t>p</a:t>
            </a:r>
            <a:r>
              <a:rPr lang="en-US" dirty="0" smtClean="0">
                <a:solidFill>
                  <a:srgbClr val="0000FF"/>
                </a:solidFill>
                <a:latin typeface="Times" pitchFamily="18" charset="0"/>
              </a:rPr>
              <a:t> </a:t>
            </a:r>
            <a:r>
              <a:rPr lang="en-US" dirty="0">
                <a:solidFill>
                  <a:srgbClr val="0000FF"/>
                </a:solidFill>
                <a:latin typeface="Times" pitchFamily="18" charset="0"/>
              </a:rPr>
              <a:t>= ||u</a:t>
            </a:r>
            <a:r>
              <a:rPr lang="en-US" dirty="0" smtClean="0">
                <a:solidFill>
                  <a:srgbClr val="0000FF"/>
                </a:solidFill>
                <a:latin typeface="Times" pitchFamily="18" charset="0"/>
              </a:rPr>
              <a:t>||</a:t>
            </a:r>
            <a:r>
              <a:rPr lang="en-US" baseline="-25000" dirty="0" smtClean="0">
                <a:solidFill>
                  <a:srgbClr val="0000FF"/>
                </a:solidFill>
                <a:latin typeface="Times" pitchFamily="18" charset="0"/>
              </a:rPr>
              <a:t>2</a:t>
            </a:r>
            <a:r>
              <a:rPr lang="en-US" baseline="30000" dirty="0" smtClean="0">
                <a:solidFill>
                  <a:srgbClr val="0000FF"/>
                </a:solidFill>
                <a:latin typeface="Times" pitchFamily="18" charset="0"/>
              </a:rPr>
              <a:t>2</a:t>
            </a:r>
            <a:r>
              <a:rPr lang="en-US" dirty="0" smtClean="0">
                <a:solidFill>
                  <a:srgbClr val="0000FF"/>
                </a:solidFill>
                <a:latin typeface="Times" pitchFamily="18" charset="0"/>
              </a:rPr>
              <a:t> max</a:t>
            </a:r>
            <a:r>
              <a:rPr lang="en-US" baseline="-25000" dirty="0" smtClean="0">
                <a:solidFill>
                  <a:srgbClr val="0000FF"/>
                </a:solidFill>
                <a:latin typeface="Times" pitchFamily="18" charset="0"/>
              </a:rPr>
              <a:t>i</a:t>
            </a:r>
            <a:r>
              <a:rPr lang="en-US" dirty="0" smtClean="0">
                <a:solidFill>
                  <a:srgbClr val="0000FF"/>
                </a:solidFill>
                <a:latin typeface="Times" pitchFamily="18" charset="0"/>
              </a:rPr>
              <a:t>||</a:t>
            </a:r>
            <a:r>
              <a:rPr lang="en-US" dirty="0">
                <a:solidFill>
                  <a:srgbClr val="0000FF"/>
                </a:solidFill>
                <a:latin typeface="Times" pitchFamily="18" charset="0"/>
              </a:rPr>
              <a:t>x</a:t>
            </a:r>
            <a:r>
              <a:rPr lang="en-US" baseline="30000" dirty="0">
                <a:solidFill>
                  <a:srgbClr val="0000FF"/>
                </a:solidFill>
                <a:latin typeface="Times" pitchFamily="18" charset="0"/>
              </a:rPr>
              <a:t>(i</a:t>
            </a:r>
            <a:r>
              <a:rPr lang="en-US" baseline="30000" dirty="0" smtClean="0">
                <a:solidFill>
                  <a:srgbClr val="0000FF"/>
                </a:solidFill>
                <a:latin typeface="Times" pitchFamily="18" charset="0"/>
              </a:rPr>
              <a:t>)</a:t>
            </a:r>
            <a:r>
              <a:rPr lang="en-US" dirty="0" smtClean="0">
                <a:solidFill>
                  <a:srgbClr val="0000FF"/>
                </a:solidFill>
                <a:latin typeface="Times" pitchFamily="18" charset="0"/>
              </a:rPr>
              <a:t>||</a:t>
            </a:r>
            <a:r>
              <a:rPr lang="en-US" baseline="-25000" dirty="0" smtClean="0">
                <a:solidFill>
                  <a:srgbClr val="0000FF"/>
                </a:solidFill>
                <a:latin typeface="+mj-lt"/>
              </a:rPr>
              <a:t>2</a:t>
            </a:r>
            <a:r>
              <a:rPr lang="en-US" baseline="30000" dirty="0" smtClean="0">
                <a:solidFill>
                  <a:srgbClr val="0000FF"/>
                </a:solidFill>
                <a:latin typeface="Times" pitchFamily="18" charset="0"/>
              </a:rPr>
              <a:t>2</a:t>
            </a:r>
            <a:r>
              <a:rPr lang="en-US" dirty="0" smtClean="0">
                <a:solidFill>
                  <a:srgbClr val="0000FF"/>
                </a:solidFill>
                <a:latin typeface="Times" pitchFamily="18" charset="0"/>
              </a:rPr>
              <a:t>/min</a:t>
            </a:r>
            <a:r>
              <a:rPr lang="en-US" baseline="-25000" dirty="0" smtClean="0">
                <a:solidFill>
                  <a:srgbClr val="0000FF"/>
                </a:solidFill>
              </a:rPr>
              <a:t>i</a:t>
            </a:r>
            <a:r>
              <a:rPr lang="en-US" dirty="0" smtClean="0">
                <a:solidFill>
                  <a:srgbClr val="0000FF"/>
                </a:solidFill>
                <a:latin typeface="Times" pitchFamily="18" charset="0"/>
              </a:rPr>
              <a:t>(u </a:t>
            </a:r>
            <a:r>
              <a:rPr lang="en-US" dirty="0">
                <a:solidFill>
                  <a:srgbClr val="0000FF"/>
                </a:solidFill>
                <a:latin typeface="Times" pitchFamily="18" charset="0"/>
              </a:rPr>
              <a:t>x</a:t>
            </a:r>
            <a:r>
              <a:rPr lang="en-US" baseline="30000" dirty="0">
                <a:solidFill>
                  <a:srgbClr val="0000FF"/>
                </a:solidFill>
              </a:rPr>
              <a:t>(i)</a:t>
            </a:r>
            <a:r>
              <a:rPr lang="en-US" dirty="0">
                <a:solidFill>
                  <a:srgbClr val="0000FF"/>
                </a:solidFill>
                <a:latin typeface="Times" pitchFamily="18" charset="0"/>
              </a:rPr>
              <a:t>)</a:t>
            </a:r>
            <a:r>
              <a:rPr lang="en-US" baseline="30000" dirty="0">
                <a:solidFill>
                  <a:srgbClr val="0000FF"/>
                </a:solidFill>
              </a:rPr>
              <a:t>2</a:t>
            </a:r>
          </a:p>
          <a:p>
            <a:pPr lvl="2"/>
            <a:r>
              <a:rPr lang="en-US" dirty="0"/>
              <a:t>Advantage with few active features per example</a:t>
            </a:r>
          </a:p>
        </p:txBody>
      </p:sp>
      <p:sp>
        <p:nvSpPr>
          <p:cNvPr id="921604" name="Text Box 4"/>
          <p:cNvSpPr txBox="1">
            <a:spLocks noChangeArrowheads="1"/>
          </p:cNvSpPr>
          <p:nvPr/>
        </p:nvSpPr>
        <p:spPr bwMode="auto">
          <a:xfrm>
            <a:off x="1143000" y="1905000"/>
            <a:ext cx="6858000" cy="110799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u="none" dirty="0"/>
              <a:t>The l</a:t>
            </a:r>
            <a:r>
              <a:rPr lang="en-US" sz="1800" u="none" baseline="-25000" dirty="0"/>
              <a:t>1</a:t>
            </a:r>
            <a:r>
              <a:rPr lang="en-US" sz="1800" u="none" dirty="0"/>
              <a:t> norm: ||x||</a:t>
            </a:r>
            <a:r>
              <a:rPr lang="en-US" sz="1800" u="none" baseline="-25000" dirty="0"/>
              <a:t>1</a:t>
            </a:r>
            <a:r>
              <a:rPr lang="en-US" sz="1800" u="none" dirty="0"/>
              <a:t> = </a:t>
            </a:r>
            <a:r>
              <a:rPr lang="en-US" sz="1800" u="none" dirty="0">
                <a:latin typeface="Symbol" pitchFamily="18" charset="2"/>
                <a:sym typeface="Symbol" pitchFamily="18" charset="2"/>
              </a:rPr>
              <a:t></a:t>
            </a:r>
            <a:r>
              <a:rPr lang="en-US" sz="1800" u="none" baseline="-25000" dirty="0" err="1">
                <a:sym typeface="Symbol" pitchFamily="18" charset="2"/>
              </a:rPr>
              <a:t>i</a:t>
            </a:r>
            <a:r>
              <a:rPr lang="en-US" sz="1800" u="none" dirty="0" err="1"/>
              <a:t>|x</a:t>
            </a:r>
            <a:r>
              <a:rPr lang="en-US" sz="1800" u="none" baseline="-25000" dirty="0" err="1"/>
              <a:t>i</a:t>
            </a:r>
            <a:r>
              <a:rPr lang="en-US" sz="1800" u="none" dirty="0"/>
              <a:t>|              The l</a:t>
            </a:r>
            <a:r>
              <a:rPr lang="en-US" sz="1800" u="none" baseline="-25000" dirty="0"/>
              <a:t>2</a:t>
            </a:r>
            <a:r>
              <a:rPr lang="en-US" sz="1800" u="none" dirty="0"/>
              <a:t> norm: ||x||</a:t>
            </a:r>
            <a:r>
              <a:rPr lang="en-US" sz="1800" u="none" baseline="-25000" dirty="0"/>
              <a:t>2</a:t>
            </a:r>
            <a:r>
              <a:rPr lang="en-US" sz="1800" u="none" dirty="0"/>
              <a:t> =(</a:t>
            </a:r>
            <a:r>
              <a:rPr lang="en-US" sz="1800" u="none" dirty="0">
                <a:sym typeface="Symbol" pitchFamily="18" charset="2"/>
              </a:rPr>
              <a:t></a:t>
            </a:r>
            <a:r>
              <a:rPr lang="en-US" sz="1800" u="none" baseline="-25000" dirty="0">
                <a:sym typeface="Symbol" pitchFamily="18" charset="2"/>
              </a:rPr>
              <a:t>1</a:t>
            </a:r>
            <a:r>
              <a:rPr lang="en-US" sz="1800" u="none" baseline="30000" dirty="0">
                <a:sym typeface="Symbol" pitchFamily="18" charset="2"/>
              </a:rPr>
              <a:t>n</a:t>
            </a:r>
            <a:r>
              <a:rPr lang="en-US" sz="1800" u="none" dirty="0"/>
              <a:t>|x</a:t>
            </a:r>
            <a:r>
              <a:rPr lang="en-US" sz="1800" u="none" baseline="-25000" dirty="0"/>
              <a:t>i</a:t>
            </a:r>
            <a:r>
              <a:rPr lang="en-US" sz="1800" u="none" dirty="0"/>
              <a:t>|</a:t>
            </a:r>
            <a:r>
              <a:rPr lang="en-US" sz="1800" u="none" baseline="30000" dirty="0"/>
              <a:t>2</a:t>
            </a:r>
            <a:r>
              <a:rPr lang="en-US" sz="1800" u="none" dirty="0"/>
              <a:t>)</a:t>
            </a:r>
            <a:r>
              <a:rPr lang="en-US" sz="1800" u="none" baseline="30000" dirty="0"/>
              <a:t>1/2</a:t>
            </a:r>
            <a:endParaRPr lang="en-US" sz="1800" u="none" dirty="0"/>
          </a:p>
          <a:p>
            <a:endParaRPr lang="en-US" sz="1800" u="none" dirty="0"/>
          </a:p>
          <a:p>
            <a:r>
              <a:rPr lang="en-US" sz="1800" u="none" dirty="0"/>
              <a:t>The </a:t>
            </a:r>
            <a:r>
              <a:rPr lang="en-US" sz="1800" u="none" dirty="0" err="1"/>
              <a:t>l</a:t>
            </a:r>
            <a:r>
              <a:rPr lang="en-US" sz="1800" u="none" baseline="-25000" dirty="0" err="1"/>
              <a:t>p</a:t>
            </a:r>
            <a:r>
              <a:rPr lang="en-US" sz="1800" u="none" dirty="0"/>
              <a:t> norm: ||x||</a:t>
            </a:r>
            <a:r>
              <a:rPr lang="en-US" sz="1800" u="none" baseline="-25000" dirty="0"/>
              <a:t>p</a:t>
            </a:r>
            <a:r>
              <a:rPr lang="en-US" sz="1800" u="none" dirty="0"/>
              <a:t> = (</a:t>
            </a:r>
            <a:r>
              <a:rPr lang="en-US" sz="1800" u="none" dirty="0">
                <a:sym typeface="Symbol" pitchFamily="18" charset="2"/>
              </a:rPr>
              <a:t></a:t>
            </a:r>
            <a:r>
              <a:rPr lang="en-US" sz="1800" u="none" baseline="-25000" dirty="0">
                <a:sym typeface="Symbol" pitchFamily="18" charset="2"/>
              </a:rPr>
              <a:t>1</a:t>
            </a:r>
            <a:r>
              <a:rPr lang="en-US" sz="1800" u="none" baseline="30000" dirty="0">
                <a:sym typeface="Symbol" pitchFamily="18" charset="2"/>
              </a:rPr>
              <a:t>n</a:t>
            </a:r>
            <a:r>
              <a:rPr lang="en-US" sz="1800" u="none" dirty="0"/>
              <a:t>|x</a:t>
            </a:r>
            <a:r>
              <a:rPr lang="en-US" sz="1800" u="none" baseline="-25000" dirty="0"/>
              <a:t>i</a:t>
            </a:r>
            <a:r>
              <a:rPr lang="en-US" sz="1800" u="none" dirty="0"/>
              <a:t>|</a:t>
            </a:r>
            <a:r>
              <a:rPr lang="en-US" sz="1800" u="none" baseline="55000" dirty="0"/>
              <a:t>P</a:t>
            </a:r>
            <a:r>
              <a:rPr lang="en-US" sz="1800" u="none" baseline="15000" dirty="0"/>
              <a:t> </a:t>
            </a:r>
            <a:r>
              <a:rPr lang="en-US" sz="1800" u="none" dirty="0"/>
              <a:t>)</a:t>
            </a:r>
            <a:r>
              <a:rPr lang="en-US" sz="1800" u="none" baseline="55000" dirty="0"/>
              <a:t>1/p</a:t>
            </a:r>
            <a:r>
              <a:rPr lang="en-US" sz="1800" u="none" baseline="15000" dirty="0"/>
              <a:t>       </a:t>
            </a:r>
            <a:r>
              <a:rPr lang="en-US" sz="1800" u="none" dirty="0"/>
              <a:t>The l</a:t>
            </a:r>
            <a:r>
              <a:rPr lang="en-US" sz="1800" u="none" baseline="-25000" dirty="0">
                <a:latin typeface="cmsy10"/>
              </a:rPr>
              <a:t>1</a:t>
            </a:r>
            <a:r>
              <a:rPr lang="en-US" sz="1800" u="none" dirty="0"/>
              <a:t> norm: ||x||</a:t>
            </a:r>
            <a:r>
              <a:rPr lang="en-US" sz="1800" u="none" baseline="-25000" dirty="0">
                <a:latin typeface="cmsy10"/>
              </a:rPr>
              <a:t>1</a:t>
            </a:r>
            <a:r>
              <a:rPr lang="en-US" sz="1800" u="none" dirty="0"/>
              <a:t> = </a:t>
            </a:r>
            <a:r>
              <a:rPr lang="en-US" sz="1800" u="none" dirty="0" err="1"/>
              <a:t>max</a:t>
            </a:r>
            <a:r>
              <a:rPr lang="en-US" sz="1800" u="none" baseline="-50000" dirty="0" err="1"/>
              <a:t>i</a:t>
            </a:r>
            <a:r>
              <a:rPr lang="en-US" sz="1800" u="none" dirty="0" err="1"/>
              <a:t>|x</a:t>
            </a:r>
            <a:r>
              <a:rPr lang="en-US" sz="1800" u="none" baseline="-50000" dirty="0" err="1"/>
              <a:t>i</a:t>
            </a:r>
            <a:r>
              <a:rPr lang="en-US" sz="1800" u="none" dirty="0"/>
              <a:t>|</a:t>
            </a:r>
          </a:p>
          <a:p>
            <a:endParaRPr lang="en-US" sz="1800" u="none" baseline="-25000" dirty="0"/>
          </a:p>
        </p:txBody>
      </p:sp>
      <p:cxnSp>
        <p:nvCxnSpPr>
          <p:cNvPr id="4" name="Straight Connector 3"/>
          <p:cNvCxnSpPr/>
          <p:nvPr/>
        </p:nvCxnSpPr>
        <p:spPr>
          <a:xfrm>
            <a:off x="2590800" y="4114800"/>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95600" y="5715000"/>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0C921938-476A-4922-BE24-3B8F6A2854D9}" type="slidenum">
              <a:rPr lang="en-US" smtClean="0"/>
              <a:pPr/>
              <a:t>67</a:t>
            </a:fld>
            <a:endParaRPr lang="en-US" dirty="0"/>
          </a:p>
        </p:txBody>
      </p:sp>
    </p:spTree>
    <p:extLst>
      <p:ext uri="{BB962C8B-B14F-4D97-AF65-F5344CB8AC3E}">
        <p14:creationId xmlns:p14="http://schemas.microsoft.com/office/powerpoint/2010/main" val="178924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60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0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0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603">
                                            <p:txEl>
                                              <p:pRg st="11" end="1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921603">
                                            <p:txEl>
                                              <p:pRg st="13" end="1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sz="3600" dirty="0" smtClean="0"/>
              <a:t>Examples</a:t>
            </a:r>
            <a:endParaRPr lang="en-US" sz="3600" dirty="0"/>
          </a:p>
        </p:txBody>
      </p:sp>
      <p:sp>
        <p:nvSpPr>
          <p:cNvPr id="921603" name="Rectangle 3"/>
          <p:cNvSpPr>
            <a:spLocks noGrp="1" noChangeArrowheads="1"/>
          </p:cNvSpPr>
          <p:nvPr>
            <p:ph idx="1"/>
          </p:nvPr>
        </p:nvSpPr>
        <p:spPr/>
        <p:txBody>
          <a:bodyPr/>
          <a:lstStyle/>
          <a:p>
            <a:r>
              <a:rPr lang="en-US" sz="2000" dirty="0" smtClean="0">
                <a:solidFill>
                  <a:schemeClr val="accent1">
                    <a:lumMod val="75000"/>
                  </a:schemeClr>
                </a:solidFill>
              </a:rPr>
              <a:t>Extreme Scenario 1: </a:t>
            </a:r>
            <a:r>
              <a:rPr lang="en-US" sz="2000" dirty="0" smtClean="0"/>
              <a:t>Assume the </a:t>
            </a:r>
            <a:r>
              <a:rPr lang="en-US" sz="2000" dirty="0" smtClean="0">
                <a:solidFill>
                  <a:srgbClr val="0000FF"/>
                </a:solidFill>
              </a:rPr>
              <a:t>u</a:t>
            </a:r>
            <a:r>
              <a:rPr lang="en-US" sz="2000" dirty="0" smtClean="0"/>
              <a:t> has exactly </a:t>
            </a:r>
            <a:r>
              <a:rPr lang="en-US" sz="2000" dirty="0" smtClean="0">
                <a:solidFill>
                  <a:srgbClr val="0000FF"/>
                </a:solidFill>
              </a:rPr>
              <a:t>k</a:t>
            </a:r>
            <a:r>
              <a:rPr lang="en-US" sz="2000" dirty="0" smtClean="0"/>
              <a:t> active features, and the other </a:t>
            </a:r>
            <a:r>
              <a:rPr lang="en-US" sz="2000" dirty="0" smtClean="0">
                <a:solidFill>
                  <a:srgbClr val="0000FF"/>
                </a:solidFill>
              </a:rPr>
              <a:t>n-k</a:t>
            </a:r>
            <a:r>
              <a:rPr lang="en-US" sz="2000" dirty="0" smtClean="0"/>
              <a:t> are </a:t>
            </a:r>
            <a:r>
              <a:rPr lang="en-US" sz="2000" dirty="0" smtClean="0">
                <a:solidFill>
                  <a:srgbClr val="0000FF"/>
                </a:solidFill>
              </a:rPr>
              <a:t>0</a:t>
            </a:r>
            <a:r>
              <a:rPr lang="en-US" sz="2000" dirty="0" smtClean="0"/>
              <a:t>. That is, only </a:t>
            </a:r>
            <a:r>
              <a:rPr lang="en-US" sz="2000" dirty="0" smtClean="0">
                <a:solidFill>
                  <a:srgbClr val="0000FF"/>
                </a:solidFill>
              </a:rPr>
              <a:t>k</a:t>
            </a:r>
            <a:r>
              <a:rPr lang="en-US" sz="2000" dirty="0" smtClean="0"/>
              <a:t> input features are relevant to the prediction. Then:</a:t>
            </a:r>
          </a:p>
          <a:p>
            <a:pPr marL="742950" lvl="2" indent="-342900">
              <a:buClrTx/>
              <a:buBlip>
                <a:blip r:embed="rId3"/>
              </a:buBlip>
            </a:pPr>
            <a:r>
              <a:rPr lang="en-US" dirty="0">
                <a:solidFill>
                  <a:srgbClr val="0000FF"/>
                </a:solidFill>
                <a:latin typeface="Times" pitchFamily="18" charset="0"/>
              </a:rPr>
              <a:t>||</a:t>
            </a:r>
            <a:r>
              <a:rPr lang="en-US" b="1" dirty="0">
                <a:solidFill>
                  <a:srgbClr val="0000FF"/>
                </a:solidFill>
                <a:latin typeface="Times" pitchFamily="18" charset="0"/>
              </a:rPr>
              <a:t>u</a:t>
            </a:r>
            <a:r>
              <a:rPr lang="en-US" dirty="0" smtClean="0">
                <a:solidFill>
                  <a:srgbClr val="0000FF"/>
                </a:solidFill>
                <a:latin typeface="Times" pitchFamily="18" charset="0"/>
              </a:rPr>
              <a:t>||</a:t>
            </a:r>
            <a:r>
              <a:rPr lang="en-US" baseline="-25000" dirty="0" smtClean="0">
                <a:solidFill>
                  <a:srgbClr val="0000FF"/>
                </a:solidFill>
                <a:latin typeface="Times"/>
              </a:rPr>
              <a:t>2</a:t>
            </a:r>
            <a:r>
              <a:rPr lang="en-US" dirty="0" smtClean="0">
                <a:solidFill>
                  <a:srgbClr val="0000FF"/>
                </a:solidFill>
                <a:latin typeface="Times" pitchFamily="18" charset="0"/>
              </a:rPr>
              <a:t>, = </a:t>
            </a:r>
            <a:r>
              <a:rPr lang="en-US" dirty="0" smtClean="0">
                <a:solidFill>
                  <a:srgbClr val="0000FF"/>
                </a:solidFill>
                <a:latin typeface="Calibri"/>
              </a:rPr>
              <a:t>k</a:t>
            </a:r>
            <a:r>
              <a:rPr lang="en-US" baseline="30000" dirty="0" smtClean="0">
                <a:solidFill>
                  <a:srgbClr val="0000FF"/>
                </a:solidFill>
                <a:latin typeface="Times"/>
              </a:rPr>
              <a:t>1/2  </a:t>
            </a:r>
            <a:r>
              <a:rPr lang="en-US" dirty="0" smtClean="0">
                <a:solidFill>
                  <a:srgbClr val="0000FF"/>
                </a:solidFill>
                <a:latin typeface="Times"/>
              </a:rPr>
              <a:t>; </a:t>
            </a:r>
            <a:r>
              <a:rPr lang="en-US" dirty="0" smtClean="0">
                <a:solidFill>
                  <a:srgbClr val="0000FF"/>
                </a:solidFill>
                <a:latin typeface="Times" pitchFamily="18" charset="0"/>
              </a:rPr>
              <a:t>||</a:t>
            </a:r>
            <a:r>
              <a:rPr lang="en-US" b="1" dirty="0">
                <a:solidFill>
                  <a:srgbClr val="0000FF"/>
                </a:solidFill>
                <a:latin typeface="Times" pitchFamily="18" charset="0"/>
              </a:rPr>
              <a:t>u</a:t>
            </a:r>
            <a:r>
              <a:rPr lang="en-US" dirty="0" smtClean="0">
                <a:solidFill>
                  <a:srgbClr val="0000FF"/>
                </a:solidFill>
                <a:latin typeface="Times" pitchFamily="18" charset="0"/>
              </a:rPr>
              <a:t>||</a:t>
            </a:r>
            <a:r>
              <a:rPr lang="en-US" baseline="-25000" dirty="0" smtClean="0">
                <a:solidFill>
                  <a:srgbClr val="0000FF"/>
                </a:solidFill>
                <a:latin typeface="Times"/>
              </a:rPr>
              <a:t>1</a:t>
            </a:r>
            <a:r>
              <a:rPr lang="en-US" dirty="0" smtClean="0">
                <a:solidFill>
                  <a:srgbClr val="0000FF"/>
                </a:solidFill>
                <a:latin typeface="Times" pitchFamily="18" charset="0"/>
              </a:rPr>
              <a:t>, </a:t>
            </a:r>
            <a:r>
              <a:rPr lang="en-US" dirty="0">
                <a:solidFill>
                  <a:srgbClr val="0000FF"/>
                </a:solidFill>
                <a:latin typeface="Times" pitchFamily="18" charset="0"/>
              </a:rPr>
              <a:t>= </a:t>
            </a:r>
            <a:r>
              <a:rPr lang="en-US" dirty="0" smtClean="0">
                <a:solidFill>
                  <a:srgbClr val="0000FF"/>
                </a:solidFill>
              </a:rPr>
              <a:t>k</a:t>
            </a:r>
            <a:r>
              <a:rPr lang="en-US" dirty="0" smtClean="0">
                <a:solidFill>
                  <a:srgbClr val="0000FF"/>
                </a:solidFill>
                <a:latin typeface="Times"/>
              </a:rPr>
              <a:t>   ; max </a:t>
            </a:r>
            <a:r>
              <a:rPr lang="en-US" dirty="0" smtClean="0">
                <a:solidFill>
                  <a:srgbClr val="0000FF"/>
                </a:solidFill>
                <a:latin typeface="Times" pitchFamily="18" charset="0"/>
              </a:rPr>
              <a:t>||x||</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n</a:t>
            </a:r>
            <a:r>
              <a:rPr lang="en-US" baseline="30000" dirty="0" smtClean="0">
                <a:solidFill>
                  <a:srgbClr val="0000FF"/>
                </a:solidFill>
                <a:latin typeface="Times"/>
              </a:rPr>
              <a:t>1/2   ;</a:t>
            </a:r>
            <a:r>
              <a:rPr lang="en-US" dirty="0" smtClean="0">
                <a:solidFill>
                  <a:srgbClr val="0000FF"/>
                </a:solidFill>
                <a:latin typeface="Times"/>
              </a:rPr>
              <a:t>;</a:t>
            </a:r>
            <a:r>
              <a:rPr lang="en-US" baseline="30000" dirty="0" smtClean="0">
                <a:solidFill>
                  <a:srgbClr val="0000FF"/>
                </a:solidFill>
                <a:latin typeface="Times"/>
              </a:rPr>
              <a:t> </a:t>
            </a:r>
            <a:r>
              <a:rPr lang="en-US" dirty="0" smtClean="0">
                <a:solidFill>
                  <a:srgbClr val="0000FF"/>
                </a:solidFill>
                <a:latin typeface="Times"/>
              </a:rPr>
              <a:t>max </a:t>
            </a:r>
            <a:r>
              <a:rPr lang="en-US" dirty="0">
                <a:solidFill>
                  <a:srgbClr val="0000FF"/>
                </a:solidFill>
                <a:latin typeface="Times" pitchFamily="18" charset="0"/>
              </a:rPr>
              <a:t>||x</a:t>
            </a:r>
            <a:r>
              <a:rPr lang="en-US" dirty="0" smtClean="0">
                <a:solidFill>
                  <a:srgbClr val="0000FF"/>
                </a:solidFill>
                <a:latin typeface="Times" pitchFamily="18" charset="0"/>
              </a:rPr>
              <a:t>||</a:t>
            </a:r>
            <a:r>
              <a:rPr lang="en-US" baseline="-25000" dirty="0" smtClean="0">
                <a:solidFill>
                  <a:srgbClr val="0000FF"/>
                </a:solidFill>
                <a:latin typeface="cmsy10"/>
              </a:rPr>
              <a:t>1</a:t>
            </a:r>
            <a:r>
              <a:rPr lang="en-US" dirty="0" smtClean="0">
                <a:solidFill>
                  <a:srgbClr val="0000FF"/>
                </a:solidFill>
                <a:latin typeface="Times" pitchFamily="18" charset="0"/>
              </a:rPr>
              <a:t>, </a:t>
            </a:r>
            <a:r>
              <a:rPr lang="en-US" dirty="0">
                <a:solidFill>
                  <a:srgbClr val="0000FF"/>
                </a:solidFill>
                <a:latin typeface="Times" pitchFamily="18" charset="0"/>
              </a:rPr>
              <a:t>= </a:t>
            </a:r>
            <a:r>
              <a:rPr lang="en-US" dirty="0" smtClean="0">
                <a:solidFill>
                  <a:srgbClr val="0000FF"/>
                </a:solidFill>
              </a:rPr>
              <a:t>1</a:t>
            </a:r>
          </a:p>
          <a:p>
            <a:pPr marL="400050" lvl="2" indent="0">
              <a:buClrTx/>
              <a:buNone/>
            </a:pPr>
            <a:endParaRPr lang="en-US" baseline="30000" dirty="0">
              <a:solidFill>
                <a:srgbClr val="0000FF"/>
              </a:solidFill>
              <a:latin typeface="Times"/>
            </a:endParaRPr>
          </a:p>
          <a:p>
            <a:pPr marL="742950" lvl="2" indent="-342900">
              <a:buClrTx/>
              <a:buBlip>
                <a:blip r:embed="rId3"/>
              </a:buBlip>
            </a:pPr>
            <a:r>
              <a:rPr lang="en-US" dirty="0" smtClean="0"/>
              <a:t>We get that: </a:t>
            </a:r>
            <a:r>
              <a:rPr lang="en-US" dirty="0" err="1" smtClean="0">
                <a:solidFill>
                  <a:srgbClr val="0000FF"/>
                </a:solidFill>
                <a:latin typeface="Calibri"/>
              </a:rPr>
              <a:t>M</a:t>
            </a:r>
            <a:r>
              <a:rPr lang="en-US" baseline="-25000" dirty="0" err="1" smtClean="0">
                <a:solidFill>
                  <a:srgbClr val="0000FF"/>
                </a:solidFill>
                <a:latin typeface="Calibri"/>
              </a:rPr>
              <a:t>p</a:t>
            </a:r>
            <a:r>
              <a:rPr lang="en-US" dirty="0" smtClean="0"/>
              <a:t> = </a:t>
            </a:r>
            <a:r>
              <a:rPr lang="en-US" dirty="0" err="1" smtClean="0"/>
              <a:t>kn</a:t>
            </a:r>
            <a:r>
              <a:rPr lang="en-US" dirty="0" smtClean="0"/>
              <a:t>;     </a:t>
            </a:r>
            <a:r>
              <a:rPr lang="en-US" dirty="0" smtClean="0">
                <a:solidFill>
                  <a:srgbClr val="0000FF"/>
                </a:solidFill>
                <a:latin typeface="Calibri"/>
              </a:rPr>
              <a:t>M</a:t>
            </a:r>
            <a:r>
              <a:rPr lang="en-US" baseline="-25000" dirty="0" smtClean="0">
                <a:solidFill>
                  <a:srgbClr val="0000FF"/>
                </a:solidFill>
                <a:latin typeface="Calibri"/>
              </a:rPr>
              <a:t>w</a:t>
            </a:r>
            <a:r>
              <a:rPr lang="en-US" dirty="0" smtClean="0">
                <a:solidFill>
                  <a:srgbClr val="0000FF"/>
                </a:solidFill>
              </a:rPr>
              <a:t> </a:t>
            </a:r>
            <a:r>
              <a:rPr lang="en-US" dirty="0" smtClean="0"/>
              <a:t>= </a:t>
            </a:r>
            <a:r>
              <a:rPr lang="en-US" dirty="0" smtClean="0">
                <a:latin typeface="Calibri"/>
              </a:rPr>
              <a:t>2k</a:t>
            </a:r>
            <a:r>
              <a:rPr lang="en-US" baseline="30000" dirty="0" smtClean="0">
                <a:latin typeface="Calibri"/>
              </a:rPr>
              <a:t>2</a:t>
            </a:r>
            <a:r>
              <a:rPr lang="en-US" dirty="0" smtClean="0"/>
              <a:t> ln n </a:t>
            </a:r>
          </a:p>
          <a:p>
            <a:pPr marL="742950" lvl="2" indent="-342900">
              <a:buClrTx/>
              <a:buBlip>
                <a:blip r:embed="rId3"/>
              </a:buBlip>
            </a:pPr>
            <a:r>
              <a:rPr lang="en-US" dirty="0" smtClean="0"/>
              <a:t>Therefore, if k&lt;&lt;n, Winnow behaves much better.</a:t>
            </a:r>
          </a:p>
          <a:p>
            <a:r>
              <a:rPr lang="en-US" sz="2000" dirty="0" smtClean="0">
                <a:solidFill>
                  <a:schemeClr val="accent1">
                    <a:lumMod val="75000"/>
                  </a:schemeClr>
                </a:solidFill>
              </a:rPr>
              <a:t>Extreme Scenario 2: </a:t>
            </a:r>
            <a:r>
              <a:rPr lang="en-US" sz="2000" dirty="0" smtClean="0"/>
              <a:t>Now assume that </a:t>
            </a:r>
            <a:r>
              <a:rPr lang="en-US" sz="2000" dirty="0" smtClean="0">
                <a:solidFill>
                  <a:srgbClr val="0000FF"/>
                </a:solidFill>
              </a:rPr>
              <a:t>u=(1, 1,….1) </a:t>
            </a:r>
            <a:r>
              <a:rPr lang="en-US" sz="2000" dirty="0" smtClean="0"/>
              <a:t>and the instances are very sparse, the rows of an </a:t>
            </a:r>
            <a:r>
              <a:rPr lang="en-US" sz="2000" dirty="0" err="1" smtClean="0">
                <a:solidFill>
                  <a:srgbClr val="0000FF"/>
                </a:solidFill>
              </a:rPr>
              <a:t>n</a:t>
            </a:r>
            <a:r>
              <a:rPr lang="en-US" sz="1600" dirty="0" err="1" smtClean="0">
                <a:solidFill>
                  <a:srgbClr val="0000FF"/>
                </a:solidFill>
              </a:rPr>
              <a:t>x</a:t>
            </a:r>
            <a:r>
              <a:rPr lang="en-US" sz="2000" dirty="0" err="1" smtClean="0">
                <a:solidFill>
                  <a:srgbClr val="0000FF"/>
                </a:solidFill>
              </a:rPr>
              <a:t>n</a:t>
            </a:r>
            <a:r>
              <a:rPr lang="en-US" sz="2000" dirty="0" smtClean="0">
                <a:solidFill>
                  <a:srgbClr val="0000FF"/>
                </a:solidFill>
              </a:rPr>
              <a:t> unit matrix</a:t>
            </a:r>
            <a:r>
              <a:rPr lang="en-US" sz="2000" dirty="0" smtClean="0"/>
              <a:t>. Then</a:t>
            </a:r>
            <a:r>
              <a:rPr lang="en-US" sz="2000" dirty="0"/>
              <a:t>:</a:t>
            </a:r>
          </a:p>
          <a:p>
            <a:pPr marL="742950" lvl="2" indent="-342900">
              <a:buClrTx/>
              <a:buBlip>
                <a:blip r:embed="rId3"/>
              </a:buBlip>
            </a:pP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n</a:t>
            </a:r>
            <a:r>
              <a:rPr lang="en-US" baseline="30000" dirty="0" smtClean="0">
                <a:solidFill>
                  <a:srgbClr val="0000FF"/>
                </a:solidFill>
                <a:latin typeface="Times"/>
              </a:rPr>
              <a:t>1/2  </a:t>
            </a:r>
            <a:r>
              <a:rPr lang="en-US" dirty="0">
                <a:solidFill>
                  <a:srgbClr val="0000FF"/>
                </a:solidFill>
                <a:latin typeface="Times"/>
              </a:rPr>
              <a:t>; </a:t>
            </a: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a:t>
            </a:r>
            <a:r>
              <a:rPr lang="en-US" baseline="-25000" dirty="0">
                <a:solidFill>
                  <a:srgbClr val="0000FF"/>
                </a:solidFill>
                <a:latin typeface="Times"/>
              </a:rPr>
              <a:t>1</a:t>
            </a:r>
            <a:r>
              <a:rPr lang="en-US" dirty="0">
                <a:solidFill>
                  <a:srgbClr val="0000FF"/>
                </a:solidFill>
                <a:latin typeface="Times" pitchFamily="18" charset="0"/>
              </a:rPr>
              <a:t>, = </a:t>
            </a:r>
            <a:r>
              <a:rPr lang="en-US" dirty="0" smtClean="0">
                <a:solidFill>
                  <a:srgbClr val="0000FF"/>
                </a:solidFill>
              </a:rPr>
              <a:t>n</a:t>
            </a:r>
            <a:r>
              <a:rPr lang="en-US" dirty="0" smtClean="0">
                <a:solidFill>
                  <a:srgbClr val="0000FF"/>
                </a:solidFill>
                <a:latin typeface="Times"/>
              </a:rPr>
              <a:t>   </a:t>
            </a:r>
            <a:r>
              <a:rPr lang="en-US" dirty="0">
                <a:solidFill>
                  <a:srgbClr val="0000FF"/>
                </a:solidFill>
                <a:latin typeface="Times"/>
              </a:rPr>
              <a:t>; max </a:t>
            </a:r>
            <a:r>
              <a:rPr lang="en-US" dirty="0">
                <a:solidFill>
                  <a:srgbClr val="0000FF"/>
                </a:solidFill>
                <a:latin typeface="Times" pitchFamily="18" charset="0"/>
              </a:rPr>
              <a:t>||x||</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1</a:t>
            </a:r>
            <a:r>
              <a:rPr lang="en-US" baseline="30000" dirty="0" smtClean="0">
                <a:solidFill>
                  <a:srgbClr val="0000FF"/>
                </a:solidFill>
                <a:latin typeface="Times"/>
              </a:rPr>
              <a:t>   </a:t>
            </a:r>
            <a:r>
              <a:rPr lang="en-US" baseline="30000" dirty="0">
                <a:solidFill>
                  <a:srgbClr val="0000FF"/>
                </a:solidFill>
                <a:latin typeface="Times"/>
              </a:rPr>
              <a:t>;</a:t>
            </a:r>
            <a:r>
              <a:rPr lang="en-US" dirty="0">
                <a:solidFill>
                  <a:srgbClr val="0000FF"/>
                </a:solidFill>
                <a:latin typeface="Times"/>
              </a:rPr>
              <a:t>;</a:t>
            </a:r>
            <a:r>
              <a:rPr lang="en-US" baseline="30000" dirty="0">
                <a:solidFill>
                  <a:srgbClr val="0000FF"/>
                </a:solidFill>
                <a:latin typeface="Times"/>
              </a:rPr>
              <a:t> </a:t>
            </a:r>
            <a:r>
              <a:rPr lang="en-US" dirty="0">
                <a:solidFill>
                  <a:srgbClr val="0000FF"/>
                </a:solidFill>
                <a:latin typeface="Times"/>
              </a:rPr>
              <a:t>max </a:t>
            </a:r>
            <a:r>
              <a:rPr lang="en-US" dirty="0">
                <a:solidFill>
                  <a:srgbClr val="0000FF"/>
                </a:solidFill>
                <a:latin typeface="Times" pitchFamily="18" charset="0"/>
              </a:rPr>
              <a:t>||x||</a:t>
            </a:r>
            <a:r>
              <a:rPr lang="en-US" baseline="-25000" dirty="0">
                <a:solidFill>
                  <a:srgbClr val="0000FF"/>
                </a:solidFill>
                <a:latin typeface="cmsy10"/>
              </a:rPr>
              <a:t>1</a:t>
            </a:r>
            <a:r>
              <a:rPr lang="en-US" dirty="0">
                <a:solidFill>
                  <a:srgbClr val="0000FF"/>
                </a:solidFill>
                <a:latin typeface="Times" pitchFamily="18" charset="0"/>
              </a:rPr>
              <a:t>, = </a:t>
            </a:r>
            <a:r>
              <a:rPr lang="en-US" dirty="0">
                <a:solidFill>
                  <a:srgbClr val="0000FF"/>
                </a:solidFill>
              </a:rPr>
              <a:t>1</a:t>
            </a:r>
          </a:p>
          <a:p>
            <a:pPr lvl="1"/>
            <a:endParaRPr lang="en-US" baseline="30000" dirty="0" smtClean="0">
              <a:solidFill>
                <a:srgbClr val="0000FF"/>
              </a:solidFill>
              <a:latin typeface="Times"/>
            </a:endParaRPr>
          </a:p>
          <a:p>
            <a:pPr marL="742950" lvl="2" indent="-342900">
              <a:buClrTx/>
              <a:buBlip>
                <a:blip r:embed="rId3"/>
              </a:buBlip>
            </a:pPr>
            <a:r>
              <a:rPr lang="en-US" dirty="0"/>
              <a:t>We get that: </a:t>
            </a:r>
            <a:r>
              <a:rPr lang="en-US" dirty="0" err="1">
                <a:solidFill>
                  <a:srgbClr val="0000FF"/>
                </a:solidFill>
              </a:rPr>
              <a:t>M</a:t>
            </a:r>
            <a:r>
              <a:rPr lang="en-US" baseline="-25000" dirty="0" err="1">
                <a:solidFill>
                  <a:srgbClr val="0000FF"/>
                </a:solidFill>
              </a:rPr>
              <a:t>p</a:t>
            </a:r>
            <a:r>
              <a:rPr lang="en-US" dirty="0"/>
              <a:t> = </a:t>
            </a:r>
            <a:r>
              <a:rPr lang="en-US" dirty="0" smtClean="0"/>
              <a:t>n</a:t>
            </a:r>
            <a:r>
              <a:rPr lang="en-US" dirty="0"/>
              <a:t>; </a:t>
            </a:r>
            <a:r>
              <a:rPr lang="en-US" dirty="0">
                <a:solidFill>
                  <a:srgbClr val="0000FF"/>
                </a:solidFill>
              </a:rPr>
              <a:t>M</a:t>
            </a:r>
            <a:r>
              <a:rPr lang="en-US" baseline="-25000" dirty="0">
                <a:solidFill>
                  <a:srgbClr val="0000FF"/>
                </a:solidFill>
              </a:rPr>
              <a:t>w</a:t>
            </a:r>
            <a:r>
              <a:rPr lang="en-US" dirty="0"/>
              <a:t> = </a:t>
            </a:r>
            <a:r>
              <a:rPr lang="en-US" dirty="0" smtClean="0"/>
              <a:t>2n</a:t>
            </a:r>
            <a:r>
              <a:rPr lang="en-US" baseline="30000" dirty="0" smtClean="0"/>
              <a:t>2</a:t>
            </a:r>
            <a:r>
              <a:rPr lang="en-US" dirty="0" smtClean="0"/>
              <a:t> </a:t>
            </a:r>
            <a:r>
              <a:rPr lang="en-US"/>
              <a:t>ln </a:t>
            </a:r>
            <a:r>
              <a:rPr lang="en-US" smtClean="0"/>
              <a:t>n </a:t>
            </a:r>
            <a:endParaRPr lang="en-US" dirty="0"/>
          </a:p>
          <a:p>
            <a:pPr marL="742950" lvl="2" indent="-342900">
              <a:buClrTx/>
              <a:buBlip>
                <a:blip r:embed="rId3"/>
              </a:buBlip>
            </a:pPr>
            <a:r>
              <a:rPr lang="en-US" dirty="0"/>
              <a:t>Therefore, </a:t>
            </a:r>
            <a:r>
              <a:rPr lang="en-US" dirty="0" smtClean="0"/>
              <a:t>Perceptron has a better bound.</a:t>
            </a:r>
            <a:endParaRPr lang="en-US" sz="1600" dirty="0"/>
          </a:p>
        </p:txBody>
      </p:sp>
      <p:sp>
        <p:nvSpPr>
          <p:cNvPr id="3" name="Rectangle 2"/>
          <p:cNvSpPr/>
          <p:nvPr/>
        </p:nvSpPr>
        <p:spPr>
          <a:xfrm>
            <a:off x="76200" y="698212"/>
            <a:ext cx="3886200" cy="584775"/>
          </a:xfrm>
          <a:prstGeom prst="rect">
            <a:avLst/>
          </a:prstGeom>
          <a:solidFill>
            <a:srgbClr val="FFFFCC"/>
          </a:solidFill>
          <a:ln w="28575">
            <a:solidFill>
              <a:schemeClr val="accent1">
                <a:lumMod val="75000"/>
              </a:schemeClr>
            </a:solidFill>
          </a:ln>
        </p:spPr>
        <p:txBody>
          <a:bodyPr wrap="square">
            <a:spAutoFit/>
          </a:bodyPr>
          <a:lstStyle/>
          <a:p>
            <a:r>
              <a:rPr lang="en-US" sz="1600" u="none" dirty="0" smtClean="0">
                <a:solidFill>
                  <a:srgbClr val="0000FF"/>
                </a:solidFill>
                <a:latin typeface="Calibri"/>
              </a:rPr>
              <a:t>M</a:t>
            </a:r>
            <a:r>
              <a:rPr lang="en-US" sz="1600" u="none" baseline="-25000" dirty="0" smtClean="0">
                <a:solidFill>
                  <a:srgbClr val="0000FF"/>
                </a:solidFill>
                <a:latin typeface="Times"/>
              </a:rPr>
              <a:t>w</a:t>
            </a:r>
            <a:r>
              <a:rPr lang="en-US" sz="1600" u="none" dirty="0" smtClean="0">
                <a:solidFill>
                  <a:srgbClr val="0000FF"/>
                </a:solidFill>
                <a:latin typeface="Times" pitchFamily="18" charset="0"/>
              </a:rPr>
              <a:t> </a:t>
            </a:r>
            <a:r>
              <a:rPr lang="en-US" sz="1600" u="none" dirty="0">
                <a:solidFill>
                  <a:srgbClr val="0000FF"/>
                </a:solidFill>
                <a:latin typeface="Times" pitchFamily="18" charset="0"/>
              </a:rPr>
              <a:t>=2ln n ||u||</a:t>
            </a:r>
            <a:r>
              <a:rPr lang="en-US" sz="1600" u="none" baseline="-25000" dirty="0">
                <a:solidFill>
                  <a:srgbClr val="0000FF"/>
                </a:solidFill>
                <a:latin typeface="Times" pitchFamily="18" charset="0"/>
              </a:rPr>
              <a:t>1</a:t>
            </a:r>
            <a:r>
              <a:rPr lang="en-US" sz="1600" u="none" baseline="30000" dirty="0">
                <a:solidFill>
                  <a:srgbClr val="0000FF"/>
                </a:solidFill>
                <a:latin typeface="Times" pitchFamily="18" charset="0"/>
              </a:rPr>
              <a:t>2</a:t>
            </a:r>
            <a:r>
              <a:rPr lang="en-US" sz="1600" u="none" dirty="0">
                <a:solidFill>
                  <a:srgbClr val="0000FF"/>
                </a:solidFill>
                <a:latin typeface="Times" pitchFamily="18" charset="0"/>
              </a:rPr>
              <a:t> max</a:t>
            </a:r>
            <a:r>
              <a:rPr lang="en-US" sz="1600" u="none" baseline="-25000" dirty="0">
                <a:solidFill>
                  <a:srgbClr val="0000FF"/>
                </a:solidFill>
                <a:latin typeface="Times" pitchFamily="18" charset="0"/>
              </a:rPr>
              <a:t>i</a:t>
            </a:r>
            <a:r>
              <a:rPr lang="en-US" sz="1600" u="none" dirty="0">
                <a:solidFill>
                  <a:srgbClr val="0000FF"/>
                </a:solidFill>
                <a:latin typeface="Times" pitchFamily="18" charset="0"/>
              </a:rPr>
              <a:t>||x</a:t>
            </a:r>
            <a:r>
              <a:rPr lang="en-US" sz="1600" u="none" baseline="30000" dirty="0">
                <a:solidFill>
                  <a:srgbClr val="0000FF"/>
                </a:solidFill>
                <a:latin typeface="Times" pitchFamily="18" charset="0"/>
              </a:rPr>
              <a:t>(i)</a:t>
            </a:r>
            <a:r>
              <a:rPr lang="en-US" sz="1600" u="none" dirty="0">
                <a:solidFill>
                  <a:srgbClr val="0000FF"/>
                </a:solidFill>
                <a:latin typeface="Times" pitchFamily="18" charset="0"/>
              </a:rPr>
              <a:t>||</a:t>
            </a:r>
            <a:r>
              <a:rPr lang="en-US" sz="1600" u="none" baseline="-25000" dirty="0">
                <a:solidFill>
                  <a:srgbClr val="0000FF"/>
                </a:solidFill>
                <a:latin typeface="cmsy10"/>
              </a:rPr>
              <a:t>1</a:t>
            </a:r>
            <a:r>
              <a:rPr lang="en-US" sz="1600" u="none" baseline="30000" dirty="0">
                <a:solidFill>
                  <a:srgbClr val="0000FF"/>
                </a:solidFill>
                <a:latin typeface="Times" pitchFamily="18" charset="0"/>
              </a:rPr>
              <a:t>2 </a:t>
            </a:r>
            <a:r>
              <a:rPr lang="en-US" sz="1600" u="none" dirty="0">
                <a:solidFill>
                  <a:srgbClr val="0000FF"/>
                </a:solidFill>
                <a:latin typeface="Times" pitchFamily="18" charset="0"/>
              </a:rPr>
              <a:t>/min</a:t>
            </a:r>
            <a:r>
              <a:rPr lang="en-US" sz="1600" u="none" baseline="-25000" dirty="0">
                <a:solidFill>
                  <a:srgbClr val="0000FF"/>
                </a:solidFill>
              </a:rPr>
              <a:t>i</a:t>
            </a:r>
            <a:r>
              <a:rPr lang="en-US" sz="1600" u="none" dirty="0">
                <a:solidFill>
                  <a:srgbClr val="0000FF"/>
                </a:solidFill>
                <a:latin typeface="Times" pitchFamily="18" charset="0"/>
              </a:rPr>
              <a:t>(u </a:t>
            </a:r>
            <a:r>
              <a:rPr lang="en-US" sz="1600" u="none" dirty="0" smtClean="0">
                <a:solidFill>
                  <a:srgbClr val="0000FF"/>
                </a:solidFill>
                <a:latin typeface="Times" pitchFamily="18" charset="0"/>
              </a:rPr>
              <a:t>x</a:t>
            </a:r>
            <a:r>
              <a:rPr lang="en-US" sz="1600" u="none" baseline="30000" dirty="0" smtClean="0">
                <a:solidFill>
                  <a:srgbClr val="0000FF"/>
                </a:solidFill>
              </a:rPr>
              <a:t>(i</a:t>
            </a:r>
            <a:r>
              <a:rPr lang="en-US" sz="1600" u="none" baseline="30000" dirty="0">
                <a:solidFill>
                  <a:srgbClr val="0000FF"/>
                </a:solidFill>
              </a:rPr>
              <a:t>)</a:t>
            </a:r>
            <a:r>
              <a:rPr lang="en-US" sz="1600" u="none" dirty="0">
                <a:solidFill>
                  <a:srgbClr val="0000FF"/>
                </a:solidFill>
                <a:latin typeface="Times" pitchFamily="18" charset="0"/>
              </a:rPr>
              <a:t>)</a:t>
            </a:r>
            <a:r>
              <a:rPr lang="en-US" sz="1600" u="none" baseline="30000" dirty="0">
                <a:solidFill>
                  <a:srgbClr val="0000FF"/>
                </a:solidFill>
              </a:rPr>
              <a:t>2 </a:t>
            </a:r>
          </a:p>
          <a:p>
            <a:r>
              <a:rPr lang="en-US" sz="1600" u="none" dirty="0" err="1">
                <a:solidFill>
                  <a:srgbClr val="0000FF"/>
                </a:solidFill>
                <a:latin typeface="Calibri"/>
              </a:rPr>
              <a:t>M</a:t>
            </a:r>
            <a:r>
              <a:rPr lang="en-US" sz="1600" u="none" baseline="-25000" dirty="0" err="1">
                <a:solidFill>
                  <a:srgbClr val="0000FF"/>
                </a:solidFill>
                <a:latin typeface="Times"/>
              </a:rPr>
              <a:t>p</a:t>
            </a:r>
            <a:r>
              <a:rPr lang="en-US" sz="1600" u="none" dirty="0">
                <a:solidFill>
                  <a:srgbClr val="0000FF"/>
                </a:solidFill>
                <a:latin typeface="Times" pitchFamily="18" charset="0"/>
              </a:rPr>
              <a:t> = ||u||</a:t>
            </a:r>
            <a:r>
              <a:rPr lang="en-US" sz="1600" u="none" baseline="-25000" dirty="0">
                <a:solidFill>
                  <a:srgbClr val="0000FF"/>
                </a:solidFill>
                <a:latin typeface="Times" pitchFamily="18" charset="0"/>
              </a:rPr>
              <a:t>2</a:t>
            </a:r>
            <a:r>
              <a:rPr lang="en-US" sz="1600" u="none" baseline="30000" dirty="0">
                <a:solidFill>
                  <a:srgbClr val="0000FF"/>
                </a:solidFill>
                <a:latin typeface="Times" pitchFamily="18" charset="0"/>
              </a:rPr>
              <a:t>2</a:t>
            </a:r>
            <a:r>
              <a:rPr lang="en-US" sz="1600" u="none" dirty="0">
                <a:solidFill>
                  <a:srgbClr val="0000FF"/>
                </a:solidFill>
                <a:latin typeface="Times" pitchFamily="18" charset="0"/>
              </a:rPr>
              <a:t> max</a:t>
            </a:r>
            <a:r>
              <a:rPr lang="en-US" sz="1600" u="none" baseline="-25000" dirty="0">
                <a:solidFill>
                  <a:srgbClr val="0000FF"/>
                </a:solidFill>
                <a:latin typeface="Times" pitchFamily="18" charset="0"/>
              </a:rPr>
              <a:t>i</a:t>
            </a:r>
            <a:r>
              <a:rPr lang="en-US" sz="1600" u="none" dirty="0">
                <a:solidFill>
                  <a:srgbClr val="0000FF"/>
                </a:solidFill>
                <a:latin typeface="Times" pitchFamily="18" charset="0"/>
              </a:rPr>
              <a:t>||x</a:t>
            </a:r>
            <a:r>
              <a:rPr lang="en-US" sz="1600" u="none" baseline="30000" dirty="0">
                <a:solidFill>
                  <a:srgbClr val="0000FF"/>
                </a:solidFill>
                <a:latin typeface="Times" pitchFamily="18" charset="0"/>
              </a:rPr>
              <a:t>(i)</a:t>
            </a:r>
            <a:r>
              <a:rPr lang="en-US" sz="1600" u="none" dirty="0">
                <a:solidFill>
                  <a:srgbClr val="0000FF"/>
                </a:solidFill>
                <a:latin typeface="Times" pitchFamily="18" charset="0"/>
              </a:rPr>
              <a:t>||</a:t>
            </a:r>
            <a:r>
              <a:rPr lang="en-US" sz="1600" u="none" baseline="-25000" dirty="0" smtClean="0">
                <a:solidFill>
                  <a:srgbClr val="0000FF"/>
                </a:solidFill>
              </a:rPr>
              <a:t>2</a:t>
            </a:r>
            <a:r>
              <a:rPr lang="en-US" sz="1600" u="none" baseline="30000" dirty="0" smtClean="0">
                <a:solidFill>
                  <a:srgbClr val="0000FF"/>
                </a:solidFill>
                <a:latin typeface="Times" pitchFamily="18" charset="0"/>
              </a:rPr>
              <a:t>2</a:t>
            </a:r>
            <a:r>
              <a:rPr lang="en-US" sz="1600" u="none" dirty="0" smtClean="0">
                <a:solidFill>
                  <a:srgbClr val="0000FF"/>
                </a:solidFill>
                <a:latin typeface="Times" pitchFamily="18" charset="0"/>
              </a:rPr>
              <a:t>/min</a:t>
            </a:r>
            <a:r>
              <a:rPr lang="en-US" sz="1600" u="none" baseline="-25000" dirty="0" smtClean="0">
                <a:solidFill>
                  <a:srgbClr val="0000FF"/>
                </a:solidFill>
              </a:rPr>
              <a:t>i</a:t>
            </a:r>
            <a:r>
              <a:rPr lang="en-US" sz="1600" u="none" dirty="0" smtClean="0">
                <a:solidFill>
                  <a:srgbClr val="0000FF"/>
                </a:solidFill>
                <a:latin typeface="Times" pitchFamily="18" charset="0"/>
              </a:rPr>
              <a:t>(u </a:t>
            </a:r>
            <a:r>
              <a:rPr lang="en-US" sz="1600" u="none" dirty="0">
                <a:solidFill>
                  <a:srgbClr val="0000FF"/>
                </a:solidFill>
                <a:latin typeface="Times" pitchFamily="18" charset="0"/>
              </a:rPr>
              <a:t>x</a:t>
            </a:r>
            <a:r>
              <a:rPr lang="en-US" sz="1600" u="none" baseline="30000" dirty="0">
                <a:solidFill>
                  <a:srgbClr val="0000FF"/>
                </a:solidFill>
              </a:rPr>
              <a:t>(i)</a:t>
            </a:r>
            <a:r>
              <a:rPr lang="en-US" sz="1600" u="none" dirty="0">
                <a:solidFill>
                  <a:srgbClr val="0000FF"/>
                </a:solidFill>
                <a:latin typeface="Times" pitchFamily="18" charset="0"/>
              </a:rPr>
              <a:t>)</a:t>
            </a:r>
            <a:r>
              <a:rPr lang="en-US" sz="1600" u="none" baseline="30000" dirty="0">
                <a:solidFill>
                  <a:srgbClr val="0000FF"/>
                </a:solidFill>
              </a:rPr>
              <a:t>2</a:t>
            </a:r>
            <a:endParaRPr lang="en-US" sz="1600" u="none"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68</a:t>
            </a:fld>
            <a:endParaRPr lang="en-US" dirty="0"/>
          </a:p>
        </p:txBody>
      </p:sp>
    </p:spTree>
    <p:extLst>
      <p:ext uri="{BB962C8B-B14F-4D97-AF65-F5344CB8AC3E}">
        <p14:creationId xmlns:p14="http://schemas.microsoft.com/office/powerpoint/2010/main" val="3948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6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60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60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60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1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t>
            </a:r>
            <a:endParaRPr lang="en-US"/>
          </a:p>
        </p:txBody>
      </p:sp>
      <p:sp>
        <p:nvSpPr>
          <p:cNvPr id="11" name="Slide Number Placeholder 5"/>
          <p:cNvSpPr>
            <a:spLocks noGrp="1"/>
          </p:cNvSpPr>
          <p:nvPr>
            <p:ph type="sldNum" sz="quarter" idx="4294967295"/>
          </p:nvPr>
        </p:nvSpPr>
        <p:spPr/>
        <p:txBody>
          <a:bodyPr/>
          <a:lstStyle/>
          <a:p>
            <a:fld id="{AFE84312-431C-4764-9E78-3D5ADC8DF340}" type="slidenum">
              <a:rPr lang="en-US"/>
              <a:pPr/>
              <a:t>69</a:t>
            </a:fld>
            <a:endParaRPr lang="en-US"/>
          </a:p>
        </p:txBody>
      </p:sp>
      <p:pic>
        <p:nvPicPr>
          <p:cNvPr id="827394" name="Picture 2" descr="grap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827395" name="Rectangle 3"/>
          <p:cNvSpPr>
            <a:spLocks noChangeArrowheads="1"/>
          </p:cNvSpPr>
          <p:nvPr/>
        </p:nvSpPr>
        <p:spPr bwMode="auto">
          <a:xfrm>
            <a:off x="1908175" y="990600"/>
            <a:ext cx="4492625" cy="914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400" dirty="0">
                <a:latin typeface="+mj-lt"/>
              </a:rPr>
              <a:t>Function:</a:t>
            </a:r>
            <a:r>
              <a:rPr lang="en-US" sz="2400" u="none" dirty="0">
                <a:latin typeface="+mj-lt"/>
              </a:rPr>
              <a:t> At least 10 out of </a:t>
            </a:r>
          </a:p>
          <a:p>
            <a:pPr marL="342900" indent="-342900">
              <a:lnSpc>
                <a:spcPct val="90000"/>
              </a:lnSpc>
              <a:spcBef>
                <a:spcPct val="20000"/>
              </a:spcBef>
            </a:pPr>
            <a:r>
              <a:rPr lang="en-US" sz="2400" u="none" dirty="0">
                <a:latin typeface="+mj-lt"/>
              </a:rPr>
              <a:t>fixed 100 variables are active</a:t>
            </a:r>
          </a:p>
          <a:p>
            <a:pPr marL="342900" indent="-342900">
              <a:lnSpc>
                <a:spcPct val="90000"/>
              </a:lnSpc>
              <a:spcBef>
                <a:spcPct val="20000"/>
              </a:spcBef>
            </a:pPr>
            <a:r>
              <a:rPr lang="en-US" sz="2400" u="none" dirty="0">
                <a:latin typeface="+mj-lt"/>
              </a:rPr>
              <a:t>Dimensionality is n</a:t>
            </a:r>
          </a:p>
        </p:txBody>
      </p:sp>
      <p:sp>
        <p:nvSpPr>
          <p:cNvPr id="827396" name="Rectangle 4"/>
          <p:cNvSpPr>
            <a:spLocks noChangeArrowheads="1"/>
          </p:cNvSpPr>
          <p:nvPr/>
        </p:nvSpPr>
        <p:spPr bwMode="auto">
          <a:xfrm>
            <a:off x="6324600" y="1447800"/>
            <a:ext cx="28194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err="1" smtClean="0">
                <a:latin typeface="+mj-lt"/>
              </a:rPr>
              <a:t>Perceptron,SVMs</a:t>
            </a:r>
            <a:endParaRPr lang="en-US" sz="2800" u="none" dirty="0">
              <a:latin typeface="+mj-lt"/>
            </a:endParaRPr>
          </a:p>
        </p:txBody>
      </p:sp>
      <p:sp>
        <p:nvSpPr>
          <p:cNvPr id="827397" name="Rectangle 5"/>
          <p:cNvSpPr>
            <a:spLocks noChangeArrowheads="1"/>
          </p:cNvSpPr>
          <p:nvPr/>
        </p:nvSpPr>
        <p:spPr bwMode="auto">
          <a:xfrm>
            <a:off x="2057400" y="5394325"/>
            <a:ext cx="6324600" cy="381000"/>
          </a:xfrm>
          <a:prstGeom prst="rect">
            <a:avLst/>
          </a:prstGeom>
          <a:solidFill>
            <a:srgbClr val="FFFFCC"/>
          </a:solidFill>
          <a:ln>
            <a:solidFill>
              <a:schemeClr val="accent1"/>
            </a:solidFill>
          </a:ln>
          <a:effectLst/>
        </p:spPr>
        <p:txBody>
          <a:bodyPr/>
          <a:lstStyle/>
          <a:p>
            <a:pPr marL="342900" indent="-342900">
              <a:lnSpc>
                <a:spcPct val="90000"/>
              </a:lnSpc>
              <a:spcBef>
                <a:spcPct val="20000"/>
              </a:spcBef>
            </a:pPr>
            <a:r>
              <a:rPr lang="en-US" sz="2800" u="none" dirty="0">
                <a:latin typeface="+mj-lt"/>
              </a:rPr>
              <a:t> n: Total # of Variables (Dimensionality)</a:t>
            </a:r>
          </a:p>
        </p:txBody>
      </p:sp>
      <p:sp>
        <p:nvSpPr>
          <p:cNvPr id="827398" name="Rectangle 6"/>
          <p:cNvSpPr>
            <a:spLocks noChangeArrowheads="1"/>
          </p:cNvSpPr>
          <p:nvPr/>
        </p:nvSpPr>
        <p:spPr bwMode="auto">
          <a:xfrm>
            <a:off x="5943600" y="3962400"/>
            <a:ext cx="15240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a:latin typeface="+mj-lt"/>
              </a:rPr>
              <a:t>Winnow</a:t>
            </a:r>
          </a:p>
        </p:txBody>
      </p:sp>
      <p:sp>
        <p:nvSpPr>
          <p:cNvPr id="827399" name="Rectangle 7"/>
          <p:cNvSpPr>
            <a:spLocks noChangeArrowheads="1"/>
          </p:cNvSpPr>
          <p:nvPr/>
        </p:nvSpPr>
        <p:spPr bwMode="auto">
          <a:xfrm>
            <a:off x="2438400" y="304800"/>
            <a:ext cx="5562600" cy="381000"/>
          </a:xfrm>
          <a:prstGeom prst="rect">
            <a:avLst/>
          </a:prstGeom>
          <a:solidFill>
            <a:srgbClr val="FFFFCC"/>
          </a:solidFill>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nSpc>
                <a:spcPct val="90000"/>
              </a:lnSpc>
              <a:spcBef>
                <a:spcPct val="20000"/>
              </a:spcBef>
            </a:pPr>
            <a:r>
              <a:rPr lang="en-US" sz="2800" u="none" dirty="0">
                <a:latin typeface="+mj-lt"/>
              </a:rPr>
              <a:t>Mistakes bounds for 10 of 100 of n</a:t>
            </a:r>
          </a:p>
        </p:txBody>
      </p:sp>
      <p:sp>
        <p:nvSpPr>
          <p:cNvPr id="827400" name="Rectangle 8"/>
          <p:cNvSpPr>
            <a:spLocks noChangeArrowheads="1"/>
          </p:cNvSpPr>
          <p:nvPr/>
        </p:nvSpPr>
        <p:spPr bwMode="auto">
          <a:xfrm rot="-5400000">
            <a:off x="-1600200" y="2895600"/>
            <a:ext cx="46482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a:latin typeface="+mj-lt"/>
              </a:rPr>
              <a:t># of mistakes to convergence</a:t>
            </a:r>
          </a:p>
        </p:txBody>
      </p:sp>
      <p:sp>
        <p:nvSpPr>
          <p:cNvPr id="12" name="Rectangle 4"/>
          <p:cNvSpPr>
            <a:spLocks noChangeArrowheads="1"/>
          </p:cNvSpPr>
          <p:nvPr/>
        </p:nvSpPr>
        <p:spPr bwMode="auto">
          <a:xfrm>
            <a:off x="228600" y="152400"/>
            <a:ext cx="9144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400" u="none" dirty="0" smtClean="0">
                <a:latin typeface="+mj-lt"/>
                <a:hlinkClick r:id="rId4" action="ppaction://hlinkfile"/>
              </a:rPr>
              <a:t>HW2</a:t>
            </a:r>
            <a:endParaRPr lang="en-US" sz="2400" u="none" dirty="0">
              <a:latin typeface="+mj-lt"/>
            </a:endParaRPr>
          </a:p>
        </p:txBody>
      </p:sp>
    </p:spTree>
    <p:extLst>
      <p:ext uri="{BB962C8B-B14F-4D97-AF65-F5344CB8AC3E}">
        <p14:creationId xmlns:p14="http://schemas.microsoft.com/office/powerpoint/2010/main" val="3570570221"/>
      </p:ext>
    </p:extLst>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Conjunctions</a:t>
            </a:r>
            <a:endParaRPr lang="en-US" dirty="0"/>
          </a:p>
        </p:txBody>
      </p:sp>
      <p:sp>
        <p:nvSpPr>
          <p:cNvPr id="9" name="Content Placeholder 8"/>
          <p:cNvSpPr>
            <a:spLocks noGrp="1"/>
          </p:cNvSpPr>
          <p:nvPr>
            <p:ph idx="1"/>
          </p:nvPr>
        </p:nvSpPr>
        <p:spPr/>
        <p:txBody>
          <a:bodyPr/>
          <a:lstStyle/>
          <a:p>
            <a:r>
              <a:rPr lang="en-US" dirty="0" smtClean="0"/>
              <a:t>There is a hidden (monotone) conjunction the learner (you) is to learn </a:t>
            </a:r>
          </a:p>
          <a:p>
            <a:pPr marL="0" indent="0">
              <a:buNone/>
            </a:pPr>
            <a:r>
              <a:rPr lang="en-US" dirty="0">
                <a:solidFill>
                  <a:srgbClr val="0000FF"/>
                </a:solidFill>
              </a:rPr>
              <a:t> </a:t>
            </a:r>
            <a:r>
              <a:rPr lang="en-US" dirty="0" smtClean="0">
                <a:solidFill>
                  <a:srgbClr val="0000FF"/>
                </a:solidFill>
              </a:rPr>
              <a:t>                       f(x</a:t>
            </a:r>
            <a:r>
              <a:rPr lang="en-US" baseline="-25000" dirty="0" smtClean="0">
                <a:solidFill>
                  <a:srgbClr val="0000FF"/>
                </a:solidFill>
              </a:rPr>
              <a:t>1</a:t>
            </a:r>
            <a:r>
              <a:rPr lang="en-US" dirty="0" smtClean="0">
                <a:solidFill>
                  <a:srgbClr val="0000FF"/>
                </a:solidFill>
              </a:rPr>
              <a:t>, x</a:t>
            </a:r>
            <a:r>
              <a:rPr lang="en-US" baseline="-25000" dirty="0" smtClean="0">
                <a:solidFill>
                  <a:srgbClr val="0000FF"/>
                </a:solidFill>
              </a:rPr>
              <a:t>2</a:t>
            </a:r>
            <a:r>
              <a:rPr lang="en-US" dirty="0" smtClean="0">
                <a:solidFill>
                  <a:srgbClr val="0000FF"/>
                </a:solidFill>
              </a:rPr>
              <a:t>,…,x</a:t>
            </a:r>
            <a:r>
              <a:rPr lang="en-US" baseline="-25000" dirty="0" smtClean="0">
                <a:solidFill>
                  <a:srgbClr val="0000FF"/>
                </a:solidFill>
              </a:rPr>
              <a:t>100</a:t>
            </a:r>
            <a:r>
              <a:rPr lang="en-US" dirty="0" smtClean="0">
                <a:solidFill>
                  <a:srgbClr val="0000FF"/>
                </a:solidFill>
              </a:rPr>
              <a:t>) = x</a:t>
            </a:r>
            <a:r>
              <a:rPr lang="en-US" baseline="-25000" dirty="0" smtClean="0">
                <a:solidFill>
                  <a:srgbClr val="0000FF"/>
                </a:solidFill>
              </a:rPr>
              <a:t>2</a:t>
            </a:r>
            <a:r>
              <a:rPr lang="en-US" dirty="0" smtClean="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a:t>
            </a:r>
            <a:r>
              <a:rPr lang="en-US" dirty="0" smtClean="0">
                <a:solidFill>
                  <a:srgbClr val="0000FF"/>
                </a:solidFill>
              </a:rPr>
              <a:t>x</a:t>
            </a:r>
            <a:r>
              <a:rPr lang="en-US" baseline="-25000" dirty="0" smtClean="0">
                <a:solidFill>
                  <a:srgbClr val="0000FF"/>
                </a:solidFill>
              </a:rPr>
              <a:t>4</a:t>
            </a:r>
            <a:r>
              <a:rPr lang="en-US" dirty="0" smtClean="0">
                <a:solidFill>
                  <a:srgbClr val="0000FF"/>
                </a:solidFill>
              </a:rPr>
              <a:t> </a:t>
            </a:r>
            <a:r>
              <a:rPr lang="en-US" dirty="0">
                <a:solidFill>
                  <a:srgbClr val="0000FF"/>
                </a:solidFill>
                <a:latin typeface="cmsy10" pitchFamily="34" charset="0"/>
              </a:rPr>
              <a:t>˄</a:t>
            </a:r>
            <a:r>
              <a:rPr lang="en-US" dirty="0">
                <a:solidFill>
                  <a:srgbClr val="0000FF"/>
                </a:solidFill>
              </a:rPr>
              <a:t> </a:t>
            </a:r>
            <a:r>
              <a:rPr lang="en-US" dirty="0" smtClean="0">
                <a:solidFill>
                  <a:srgbClr val="0000FF"/>
                </a:solidFill>
              </a:rPr>
              <a:t>x</a:t>
            </a:r>
            <a:r>
              <a:rPr lang="en-US" baseline="-25000" dirty="0" smtClean="0">
                <a:solidFill>
                  <a:srgbClr val="0000FF"/>
                </a:solidFill>
              </a:rPr>
              <a:t>5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100                                    </a:t>
            </a:r>
            <a:endParaRPr lang="en-US" baseline="-25000" dirty="0">
              <a:solidFill>
                <a:srgbClr val="0000FF"/>
              </a:solidFill>
            </a:endParaRPr>
          </a:p>
          <a:p>
            <a:endParaRPr lang="en-US" dirty="0" smtClean="0"/>
          </a:p>
          <a:p>
            <a:r>
              <a:rPr lang="en-US" dirty="0" smtClean="0"/>
              <a:t>How many examples are needed to learn it ?  How ?</a:t>
            </a:r>
          </a:p>
          <a:p>
            <a:pPr lvl="1"/>
            <a:r>
              <a:rPr lang="en-US" dirty="0" smtClean="0"/>
              <a:t>Protocol I:  The learner proposes instances as queries to the teacher</a:t>
            </a:r>
          </a:p>
          <a:p>
            <a:pPr lvl="1"/>
            <a:r>
              <a:rPr lang="en-US" dirty="0" smtClean="0"/>
              <a:t>Protocol II:  The teacher (who knows f) provides training examples </a:t>
            </a:r>
          </a:p>
          <a:p>
            <a:pPr lvl="1"/>
            <a:r>
              <a:rPr lang="en-US" dirty="0" smtClean="0"/>
              <a:t>Protocol III: Some random source (e.g., Nature) provides training examples; the Teacher (Nature) provides the labels (f(x))</a:t>
            </a:r>
          </a:p>
          <a:p>
            <a:endParaRPr lang="en-US" dirty="0" smtClean="0"/>
          </a:p>
          <a:p>
            <a:endParaRPr lang="en-US" dirty="0"/>
          </a:p>
        </p:txBody>
      </p:sp>
      <p:sp>
        <p:nvSpPr>
          <p:cNvPr id="12" name="Slide Number Placeholder 11"/>
          <p:cNvSpPr>
            <a:spLocks noGrp="1"/>
          </p:cNvSpPr>
          <p:nvPr>
            <p:ph type="sldNum" sz="quarter" idx="4"/>
          </p:nvPr>
        </p:nvSpPr>
        <p:spPr/>
        <p:txBody>
          <a:bodyPr/>
          <a:lstStyle/>
          <a:p>
            <a:fld id="{FA6F6034-1516-478C-9756-BC6A8296D6DE}" type="slidenum">
              <a:rPr lang="en-US" smtClean="0"/>
              <a:pPr/>
              <a:t>7</a:t>
            </a:fld>
            <a:endParaRPr lang="en-US" dirty="0"/>
          </a:p>
        </p:txBody>
      </p:sp>
    </p:spTree>
    <p:extLst>
      <p:ext uri="{BB962C8B-B14F-4D97-AF65-F5344CB8AC3E}">
        <p14:creationId xmlns:p14="http://schemas.microsoft.com/office/powerpoint/2010/main" val="293449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308634" y="2640750"/>
            <a:ext cx="2149566" cy="457200"/>
          </a:xfrm>
          <a:prstGeom prst="wedgeRectCallout">
            <a:avLst>
              <a:gd name="adj1" fmla="val -116631"/>
              <a:gd name="adj2" fmla="val 196422"/>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 term that forces simple hypothesis</a:t>
            </a:r>
            <a:endParaRPr lang="en-US" sz="1600" dirty="0">
              <a:solidFill>
                <a:srgbClr val="0000FF"/>
              </a:solidFill>
            </a:endParaRPr>
          </a:p>
        </p:txBody>
      </p:sp>
      <p:sp>
        <p:nvSpPr>
          <p:cNvPr id="6" name="Rectangular Callout 5"/>
          <p:cNvSpPr/>
          <p:nvPr/>
        </p:nvSpPr>
        <p:spPr>
          <a:xfrm>
            <a:off x="2133600" y="2640750"/>
            <a:ext cx="3048000" cy="457200"/>
          </a:xfrm>
          <a:prstGeom prst="wedgeRectCallout">
            <a:avLst>
              <a:gd name="adj1" fmla="val 11523"/>
              <a:gd name="adj2" fmla="val 199567"/>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 term that minimizes error on the training data</a:t>
            </a:r>
            <a:endParaRPr lang="en-US" sz="1600" dirty="0">
              <a:solidFill>
                <a:srgbClr val="0000FF"/>
              </a:solidFill>
            </a:endParaRPr>
          </a:p>
        </p:txBody>
      </p:sp>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Introduced multiple versions of on-line algorithms</a:t>
            </a:r>
          </a:p>
          <a:p>
            <a:r>
              <a:rPr lang="en-US" sz="2000" dirty="0" smtClean="0"/>
              <a:t>Most turned out to be Stochastic Gradient Algorithms</a:t>
            </a:r>
          </a:p>
          <a:p>
            <a:pPr lvl="1"/>
            <a:r>
              <a:rPr lang="en-US" sz="1800" dirty="0" smtClean="0"/>
              <a:t>For different loss functions</a:t>
            </a:r>
          </a:p>
          <a:p>
            <a:r>
              <a:rPr lang="en-US" sz="2000" dirty="0" smtClean="0"/>
              <a:t>Some turned out to be mistake driven</a:t>
            </a:r>
          </a:p>
          <a:p>
            <a:endParaRPr lang="en-US" sz="2000" dirty="0"/>
          </a:p>
          <a:p>
            <a:r>
              <a:rPr lang="en-US" sz="2000" dirty="0" smtClean="0"/>
              <a:t>We suggested generic improvements via:</a:t>
            </a:r>
          </a:p>
          <a:p>
            <a:pPr lvl="1"/>
            <a:r>
              <a:rPr lang="en-US" sz="1800" dirty="0" smtClean="0"/>
              <a:t>Regularization via adding a term that forces a “simple hypothesis” </a:t>
            </a:r>
          </a:p>
          <a:p>
            <a:pPr marL="457200" lvl="1" indent="0">
              <a:buNone/>
            </a:pPr>
            <a:r>
              <a:rPr lang="en-US" sz="1800" dirty="0" smtClean="0">
                <a:solidFill>
                  <a:srgbClr val="0000FF"/>
                </a:solidFill>
                <a:latin typeface="Calibri" pitchFamily="34" charset="0"/>
                <a:cs typeface="Arial" pitchFamily="34" charset="0"/>
              </a:rPr>
              <a:t>		J(w</a:t>
            </a:r>
            <a:r>
              <a:rPr lang="en-US" sz="1800" dirty="0">
                <a:solidFill>
                  <a:srgbClr val="0000FF"/>
                </a:solidFill>
                <a:latin typeface="Calibri" pitchFamily="34" charset="0"/>
                <a:cs typeface="Arial" pitchFamily="34" charset="0"/>
              </a:rPr>
              <a:t>) = </a:t>
            </a:r>
            <a:r>
              <a:rPr lang="en-US" sz="1800" dirty="0">
                <a:solidFill>
                  <a:srgbClr val="0000FF"/>
                </a:solidFill>
                <a:latin typeface="Symbol"/>
                <a:cs typeface="Arial" pitchFamily="34" charset="0"/>
                <a:sym typeface="Symbol"/>
              </a:rPr>
              <a:t></a:t>
            </a:r>
            <a:r>
              <a:rPr lang="en-US" sz="1800" baseline="-25000" dirty="0">
                <a:solidFill>
                  <a:srgbClr val="0000FF"/>
                </a:solidFill>
                <a:latin typeface="Symbol"/>
                <a:cs typeface="Arial" pitchFamily="34" charset="0"/>
                <a:sym typeface="Symbol"/>
              </a:rPr>
              <a:t>1, </a:t>
            </a:r>
            <a:r>
              <a:rPr lang="en-US" sz="1800" baseline="-25000" dirty="0">
                <a:solidFill>
                  <a:srgbClr val="0000FF"/>
                </a:solidFill>
                <a:cs typeface="Arial" pitchFamily="34" charset="0"/>
                <a:sym typeface="Symbol"/>
              </a:rPr>
              <a:t>m</a:t>
            </a:r>
            <a:r>
              <a:rPr lang="en-US" sz="1800" dirty="0">
                <a:solidFill>
                  <a:srgbClr val="0000FF"/>
                </a:solidFill>
                <a:latin typeface="Calibri" pitchFamily="34" charset="0"/>
                <a:cs typeface="Arial" pitchFamily="34" charset="0"/>
              </a:rPr>
              <a:t> </a:t>
            </a:r>
            <a:r>
              <a:rPr lang="en-US" sz="1800" dirty="0">
                <a:solidFill>
                  <a:srgbClr val="0000FF"/>
                </a:solidFill>
                <a:cs typeface="Arial" pitchFamily="34" charset="0"/>
              </a:rPr>
              <a:t>Q(</a:t>
            </a:r>
            <a:r>
              <a:rPr lang="en-US" sz="1800" dirty="0" err="1">
                <a:solidFill>
                  <a:srgbClr val="0000FF"/>
                </a:solidFill>
                <a:cs typeface="Arial" pitchFamily="34" charset="0"/>
              </a:rPr>
              <a:t>z</a:t>
            </a:r>
            <a:r>
              <a:rPr lang="en-US" sz="1800" baseline="-25000" dirty="0" err="1">
                <a:solidFill>
                  <a:srgbClr val="0000FF"/>
                </a:solidFill>
                <a:cs typeface="Arial" pitchFamily="34" charset="0"/>
              </a:rPr>
              <a:t>i</a:t>
            </a:r>
            <a:r>
              <a:rPr lang="en-US" sz="1800" dirty="0">
                <a:solidFill>
                  <a:srgbClr val="0000FF"/>
                </a:solidFill>
                <a:latin typeface="Calibri" pitchFamily="34" charset="0"/>
                <a:cs typeface="Arial" pitchFamily="34" charset="0"/>
              </a:rPr>
              <a:t>, </a:t>
            </a:r>
            <a:r>
              <a:rPr lang="en-US" sz="1800" dirty="0" err="1">
                <a:solidFill>
                  <a:srgbClr val="0000FF"/>
                </a:solidFill>
                <a:cs typeface="Arial" pitchFamily="34" charset="0"/>
              </a:rPr>
              <a:t>w</a:t>
            </a:r>
            <a:r>
              <a:rPr lang="en-US" sz="1800" baseline="-25000" dirty="0" err="1">
                <a:solidFill>
                  <a:srgbClr val="0000FF"/>
                </a:solidFill>
                <a:cs typeface="Arial" pitchFamily="34" charset="0"/>
              </a:rPr>
              <a:t>i</a:t>
            </a:r>
            <a:r>
              <a:rPr lang="en-US" sz="1800" dirty="0">
                <a:solidFill>
                  <a:srgbClr val="0000FF"/>
                </a:solidFill>
                <a:latin typeface="Calibri" pitchFamily="34" charset="0"/>
                <a:cs typeface="Arial" pitchFamily="34" charset="0"/>
              </a:rPr>
              <a:t>) + </a:t>
            </a:r>
            <a:r>
              <a:rPr lang="el-GR" sz="1800" dirty="0">
                <a:solidFill>
                  <a:srgbClr val="0000FF"/>
                </a:solidFill>
                <a:latin typeface="cmmi10"/>
                <a:cs typeface="Arial" pitchFamily="34" charset="0"/>
              </a:rPr>
              <a:t>λ</a:t>
            </a:r>
            <a:r>
              <a:rPr lang="en-US" sz="1800" dirty="0">
                <a:solidFill>
                  <a:srgbClr val="0000FF"/>
                </a:solidFill>
                <a:latin typeface="Calibri" pitchFamily="34" charset="0"/>
                <a:cs typeface="Arial" pitchFamily="34" charset="0"/>
              </a:rPr>
              <a:t> </a:t>
            </a:r>
            <a:r>
              <a:rPr lang="en-US" sz="1800" dirty="0" err="1">
                <a:solidFill>
                  <a:srgbClr val="0000FF"/>
                </a:solidFill>
                <a:cs typeface="Arial" pitchFamily="34" charset="0"/>
              </a:rPr>
              <a:t>R</a:t>
            </a:r>
            <a:r>
              <a:rPr lang="en-US" sz="1800" baseline="-25000" dirty="0" err="1">
                <a:solidFill>
                  <a:srgbClr val="0000FF"/>
                </a:solidFill>
                <a:cs typeface="Arial" pitchFamily="34" charset="0"/>
              </a:rPr>
              <a:t>i</a:t>
            </a:r>
            <a:r>
              <a:rPr lang="en-US" sz="1800" dirty="0">
                <a:solidFill>
                  <a:srgbClr val="0000FF"/>
                </a:solidFill>
                <a:cs typeface="Arial" pitchFamily="34" charset="0"/>
              </a:rPr>
              <a:t> (</a:t>
            </a:r>
            <a:r>
              <a:rPr lang="en-US" sz="1800" dirty="0" err="1">
                <a:solidFill>
                  <a:srgbClr val="0000FF"/>
                </a:solidFill>
                <a:cs typeface="Arial" pitchFamily="34" charset="0"/>
              </a:rPr>
              <a:t>w</a:t>
            </a:r>
            <a:r>
              <a:rPr lang="en-US" sz="1800" baseline="-25000" dirty="0" err="1">
                <a:solidFill>
                  <a:srgbClr val="0000FF"/>
                </a:solidFill>
                <a:cs typeface="Arial" pitchFamily="34" charset="0"/>
              </a:rPr>
              <a:t>i</a:t>
            </a:r>
            <a:r>
              <a:rPr lang="en-US" sz="1800" dirty="0">
                <a:solidFill>
                  <a:srgbClr val="0000FF"/>
                </a:solidFill>
                <a:latin typeface="Calibri" pitchFamily="34" charset="0"/>
                <a:cs typeface="Arial" pitchFamily="34" charset="0"/>
              </a:rPr>
              <a:t>)</a:t>
            </a:r>
          </a:p>
          <a:p>
            <a:pPr lvl="1"/>
            <a:r>
              <a:rPr lang="en-US" sz="1800" dirty="0" smtClean="0"/>
              <a:t>Regularization via the Averaged Trick</a:t>
            </a:r>
          </a:p>
          <a:p>
            <a:pPr lvl="2"/>
            <a:r>
              <a:rPr lang="en-US" sz="1600" dirty="0" smtClean="0"/>
              <a:t>“Stability” of a hypothesis is related to its ability to generalize</a:t>
            </a:r>
          </a:p>
          <a:p>
            <a:pPr lvl="1"/>
            <a:r>
              <a:rPr lang="en-US" sz="1800" dirty="0" smtClean="0"/>
              <a:t>An improved, adaptive, learning rate (</a:t>
            </a:r>
            <a:r>
              <a:rPr lang="en-US" sz="1800" dirty="0" err="1" smtClean="0"/>
              <a:t>Adagrad</a:t>
            </a:r>
            <a:r>
              <a:rPr lang="en-US" sz="1800" dirty="0" smtClean="0"/>
              <a:t>)</a:t>
            </a:r>
          </a:p>
          <a:p>
            <a:r>
              <a:rPr lang="en-US" sz="2000" dirty="0" smtClean="0"/>
              <a:t>Dependence on function space and the instance space properties. </a:t>
            </a:r>
          </a:p>
          <a:p>
            <a:r>
              <a:rPr lang="en-US" sz="2000" dirty="0" smtClean="0"/>
              <a:t>Today: </a:t>
            </a:r>
          </a:p>
          <a:p>
            <a:pPr lvl="1"/>
            <a:r>
              <a:rPr lang="en-US" sz="1600" dirty="0" smtClean="0"/>
              <a:t>A way to deal with non-linear target functions (Kernels)</a:t>
            </a:r>
          </a:p>
          <a:p>
            <a:pPr lvl="1"/>
            <a:r>
              <a:rPr lang="en-US" sz="1600" dirty="0" smtClean="0"/>
              <a:t>Beginning of Learning Theory.</a:t>
            </a:r>
            <a:endParaRPr lang="en-US" sz="1600"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70</a:t>
            </a:fld>
            <a:endParaRPr lang="en-US" dirty="0"/>
          </a:p>
        </p:txBody>
      </p:sp>
      <p:grpSp>
        <p:nvGrpSpPr>
          <p:cNvPr id="44" name="Group 43"/>
          <p:cNvGrpSpPr/>
          <p:nvPr/>
        </p:nvGrpSpPr>
        <p:grpSpPr>
          <a:xfrm>
            <a:off x="6900819" y="76200"/>
            <a:ext cx="1949261" cy="1030439"/>
            <a:chOff x="6900819" y="76200"/>
            <a:chExt cx="1949261" cy="1030439"/>
          </a:xfrm>
        </p:grpSpPr>
        <p:sp>
          <p:nvSpPr>
            <p:cNvPr id="13" name="Text Box 8"/>
            <p:cNvSpPr txBox="1">
              <a:spLocks noChangeArrowheads="1"/>
            </p:cNvSpPr>
            <p:nvPr/>
          </p:nvSpPr>
          <p:spPr bwMode="auto">
            <a:xfrm>
              <a:off x="6945121" y="536522"/>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4" name="Text Box 9"/>
            <p:cNvSpPr txBox="1">
              <a:spLocks noChangeArrowheads="1"/>
            </p:cNvSpPr>
            <p:nvPr/>
          </p:nvSpPr>
          <p:spPr bwMode="auto">
            <a:xfrm>
              <a:off x="7521039" y="536522"/>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5" name="Text Box 10"/>
            <p:cNvSpPr txBox="1">
              <a:spLocks noChangeArrowheads="1"/>
            </p:cNvSpPr>
            <p:nvPr/>
          </p:nvSpPr>
          <p:spPr bwMode="auto">
            <a:xfrm>
              <a:off x="7166628" y="569256"/>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6" name="Text Box 11"/>
            <p:cNvSpPr txBox="1">
              <a:spLocks noChangeArrowheads="1"/>
            </p:cNvSpPr>
            <p:nvPr/>
          </p:nvSpPr>
          <p:spPr bwMode="auto">
            <a:xfrm>
              <a:off x="7255231" y="667458"/>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7" name="Text Box 12"/>
            <p:cNvSpPr txBox="1">
              <a:spLocks noChangeArrowheads="1"/>
            </p:cNvSpPr>
            <p:nvPr/>
          </p:nvSpPr>
          <p:spPr bwMode="auto">
            <a:xfrm>
              <a:off x="7432436" y="601990"/>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8" name="Text Box 13"/>
            <p:cNvSpPr txBox="1">
              <a:spLocks noChangeArrowheads="1"/>
            </p:cNvSpPr>
            <p:nvPr/>
          </p:nvSpPr>
          <p:spPr bwMode="auto">
            <a:xfrm>
              <a:off x="7698244" y="831128"/>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9" name="Text Box 14"/>
            <p:cNvSpPr txBox="1">
              <a:spLocks noChangeArrowheads="1"/>
            </p:cNvSpPr>
            <p:nvPr/>
          </p:nvSpPr>
          <p:spPr bwMode="auto">
            <a:xfrm>
              <a:off x="7698244" y="536522"/>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0" name="Text Box 15"/>
            <p:cNvSpPr txBox="1">
              <a:spLocks noChangeArrowheads="1"/>
            </p:cNvSpPr>
            <p:nvPr/>
          </p:nvSpPr>
          <p:spPr bwMode="auto">
            <a:xfrm>
              <a:off x="7698244" y="667458"/>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1" name="Text Box 16"/>
            <p:cNvSpPr txBox="1">
              <a:spLocks noChangeArrowheads="1"/>
            </p:cNvSpPr>
            <p:nvPr/>
          </p:nvSpPr>
          <p:spPr bwMode="auto">
            <a:xfrm>
              <a:off x="8052656" y="634724"/>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2" name="Text Box 17"/>
            <p:cNvSpPr txBox="1">
              <a:spLocks noChangeArrowheads="1"/>
            </p:cNvSpPr>
            <p:nvPr/>
          </p:nvSpPr>
          <p:spPr bwMode="auto">
            <a:xfrm>
              <a:off x="8185560" y="765660"/>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3" name="Text Box 18"/>
            <p:cNvSpPr txBox="1">
              <a:spLocks noChangeArrowheads="1"/>
            </p:cNvSpPr>
            <p:nvPr/>
          </p:nvSpPr>
          <p:spPr bwMode="auto">
            <a:xfrm>
              <a:off x="8539971" y="732926"/>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4" name="Text Box 19"/>
            <p:cNvSpPr txBox="1">
              <a:spLocks noChangeArrowheads="1"/>
            </p:cNvSpPr>
            <p:nvPr/>
          </p:nvSpPr>
          <p:spPr bwMode="auto">
            <a:xfrm>
              <a:off x="7068795" y="359213"/>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5" name="Text Box 20"/>
            <p:cNvSpPr txBox="1">
              <a:spLocks noChangeArrowheads="1"/>
            </p:cNvSpPr>
            <p:nvPr/>
          </p:nvSpPr>
          <p:spPr bwMode="auto">
            <a:xfrm>
              <a:off x="7388135" y="438320"/>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6" name="Text Box 21"/>
            <p:cNvSpPr txBox="1">
              <a:spLocks noChangeArrowheads="1"/>
            </p:cNvSpPr>
            <p:nvPr/>
          </p:nvSpPr>
          <p:spPr bwMode="auto">
            <a:xfrm>
              <a:off x="7831149" y="700192"/>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7" name="Oval 22"/>
            <p:cNvSpPr>
              <a:spLocks noChangeArrowheads="1"/>
            </p:cNvSpPr>
            <p:nvPr/>
          </p:nvSpPr>
          <p:spPr bwMode="auto">
            <a:xfrm>
              <a:off x="7698244" y="241916"/>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3"/>
            <p:cNvSpPr txBox="1">
              <a:spLocks noChangeArrowheads="1"/>
            </p:cNvSpPr>
            <p:nvPr/>
          </p:nvSpPr>
          <p:spPr bwMode="auto">
            <a:xfrm>
              <a:off x="7157398" y="424681"/>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9" name="Oval 24"/>
            <p:cNvSpPr>
              <a:spLocks noChangeArrowheads="1"/>
            </p:cNvSpPr>
            <p:nvPr/>
          </p:nvSpPr>
          <p:spPr bwMode="auto">
            <a:xfrm>
              <a:off x="7476737"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5"/>
            <p:cNvSpPr>
              <a:spLocks noChangeArrowheads="1"/>
            </p:cNvSpPr>
            <p:nvPr/>
          </p:nvSpPr>
          <p:spPr bwMode="auto">
            <a:xfrm>
              <a:off x="7786847" y="20918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26"/>
            <p:cNvSpPr>
              <a:spLocks noChangeArrowheads="1"/>
            </p:cNvSpPr>
            <p:nvPr/>
          </p:nvSpPr>
          <p:spPr bwMode="auto">
            <a:xfrm>
              <a:off x="7875450"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7"/>
            <p:cNvSpPr>
              <a:spLocks noChangeArrowheads="1"/>
            </p:cNvSpPr>
            <p:nvPr/>
          </p:nvSpPr>
          <p:spPr bwMode="auto">
            <a:xfrm>
              <a:off x="8141258"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8"/>
            <p:cNvSpPr>
              <a:spLocks noChangeArrowheads="1"/>
            </p:cNvSpPr>
            <p:nvPr/>
          </p:nvSpPr>
          <p:spPr bwMode="auto">
            <a:xfrm>
              <a:off x="8229861" y="37285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9"/>
            <p:cNvSpPr>
              <a:spLocks noChangeArrowheads="1"/>
            </p:cNvSpPr>
            <p:nvPr/>
          </p:nvSpPr>
          <p:spPr bwMode="auto">
            <a:xfrm>
              <a:off x="8141258" y="471054"/>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0"/>
            <p:cNvSpPr>
              <a:spLocks noChangeArrowheads="1"/>
            </p:cNvSpPr>
            <p:nvPr/>
          </p:nvSpPr>
          <p:spPr bwMode="auto">
            <a:xfrm>
              <a:off x="7831149" y="37285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1"/>
            <p:cNvSpPr>
              <a:spLocks noChangeArrowheads="1"/>
            </p:cNvSpPr>
            <p:nvPr/>
          </p:nvSpPr>
          <p:spPr bwMode="auto">
            <a:xfrm>
              <a:off x="8495670" y="471054"/>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2"/>
            <p:cNvSpPr>
              <a:spLocks noChangeArrowheads="1"/>
            </p:cNvSpPr>
            <p:nvPr/>
          </p:nvSpPr>
          <p:spPr bwMode="auto">
            <a:xfrm>
              <a:off x="8318464"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3"/>
            <p:cNvSpPr>
              <a:spLocks noChangeArrowheads="1"/>
            </p:cNvSpPr>
            <p:nvPr/>
          </p:nvSpPr>
          <p:spPr bwMode="auto">
            <a:xfrm>
              <a:off x="8008354" y="569256"/>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34"/>
            <p:cNvSpPr>
              <a:spLocks noChangeArrowheads="1"/>
            </p:cNvSpPr>
            <p:nvPr/>
          </p:nvSpPr>
          <p:spPr bwMode="auto">
            <a:xfrm>
              <a:off x="8805779" y="60199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5"/>
            <p:cNvSpPr>
              <a:spLocks noChangeShapeType="1"/>
            </p:cNvSpPr>
            <p:nvPr/>
          </p:nvSpPr>
          <p:spPr bwMode="auto">
            <a:xfrm>
              <a:off x="7210929" y="246007"/>
              <a:ext cx="1417645" cy="589212"/>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36"/>
            <p:cNvSpPr txBox="1">
              <a:spLocks noChangeArrowheads="1"/>
            </p:cNvSpPr>
            <p:nvPr/>
          </p:nvSpPr>
          <p:spPr bwMode="auto">
            <a:xfrm>
              <a:off x="6900819" y="76200"/>
              <a:ext cx="583302" cy="15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rPr>
                <a:t>w</a:t>
              </a:r>
              <a:r>
                <a:rPr lang="en-US" sz="1800" baseline="30000" dirty="0">
                  <a:solidFill>
                    <a:srgbClr val="0000FF"/>
                  </a:solidFill>
                </a:rPr>
                <a:t>T</a:t>
              </a:r>
              <a:r>
                <a:rPr lang="en-US" sz="1800" dirty="0">
                  <a:solidFill>
                    <a:srgbClr val="0000FF"/>
                  </a:solidFill>
                </a:rPr>
                <a:t> x </a:t>
              </a:r>
              <a:r>
                <a:rPr lang="en-US" sz="1800" u="none" dirty="0" smtClean="0"/>
                <a:t>= </a:t>
              </a:r>
              <a:r>
                <a:rPr lang="en-US" sz="1800" u="none" dirty="0">
                  <a:latin typeface="Symbol" pitchFamily="18" charset="2"/>
                  <a:sym typeface="Symbol" pitchFamily="18" charset="2"/>
                </a:rPr>
                <a:t></a:t>
              </a:r>
            </a:p>
          </p:txBody>
        </p:sp>
        <p:sp>
          <p:nvSpPr>
            <p:cNvPr id="42" name="Line 38"/>
            <p:cNvSpPr>
              <a:spLocks noChangeShapeType="1"/>
            </p:cNvSpPr>
            <p:nvPr/>
          </p:nvSpPr>
          <p:spPr bwMode="auto">
            <a:xfrm>
              <a:off x="7166628" y="307384"/>
              <a:ext cx="1417645" cy="5892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39"/>
            <p:cNvSpPr>
              <a:spLocks noChangeShapeType="1"/>
            </p:cNvSpPr>
            <p:nvPr/>
          </p:nvSpPr>
          <p:spPr bwMode="auto">
            <a:xfrm>
              <a:off x="7122326" y="372852"/>
              <a:ext cx="1417645" cy="589212"/>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 name="Text Box 4"/>
          <p:cNvSpPr txBox="1">
            <a:spLocks noChangeArrowheads="1"/>
          </p:cNvSpPr>
          <p:nvPr/>
        </p:nvSpPr>
        <p:spPr bwMode="auto">
          <a:xfrm>
            <a:off x="265154" y="92971"/>
            <a:ext cx="3085142" cy="923330"/>
          </a:xfrm>
          <a:prstGeom prst="rect">
            <a:avLst/>
          </a:prstGeom>
          <a:solidFill>
            <a:srgbClr val="FFFFCC"/>
          </a:solidFill>
          <a:ln w="9525">
            <a:solidFill>
              <a:schemeClr val="accent1"/>
            </a:solidFill>
            <a:miter lim="800000"/>
            <a:headEnd/>
            <a:tailEnd/>
          </a:ln>
          <a:effectLst/>
        </p:spPr>
        <p:txBody>
          <a:bodyPr wrap="square" anchor="ctr">
            <a:spAutoFit/>
          </a:bodyPr>
          <a:lstStyle/>
          <a:p>
            <a:pPr marL="342900" indent="-342900">
              <a:buFont typeface="Arial" panose="020B0604020202020204" pitchFamily="34" charset="0"/>
              <a:buChar char="•"/>
            </a:pPr>
            <a:r>
              <a:rPr lang="en-US" sz="1800" u="none" dirty="0" smtClean="0">
                <a:latin typeface="+mj-lt"/>
              </a:rPr>
              <a:t>Midterm exam: Moved to October 31</a:t>
            </a:r>
            <a:r>
              <a:rPr lang="en-US" sz="1800" u="none" baseline="30000" dirty="0" smtClean="0">
                <a:latin typeface="+mj-lt"/>
              </a:rPr>
              <a:t>st</a:t>
            </a:r>
            <a:r>
              <a:rPr lang="en-US" sz="1800" u="none" dirty="0" smtClean="0">
                <a:latin typeface="+mj-lt"/>
              </a:rPr>
              <a:t>. In class.</a:t>
            </a:r>
          </a:p>
          <a:p>
            <a:pPr marL="342900" indent="-342900">
              <a:buFont typeface="Arial" panose="020B0604020202020204" pitchFamily="34" charset="0"/>
              <a:buChar char="•"/>
            </a:pPr>
            <a:r>
              <a:rPr lang="en-US" sz="1800" dirty="0" smtClean="0">
                <a:latin typeface="+mj-lt"/>
              </a:rPr>
              <a:t>Projects!</a:t>
            </a:r>
            <a:endParaRPr lang="en-US" sz="1800" u="none" dirty="0">
              <a:latin typeface="+mj-lt"/>
            </a:endParaRPr>
          </a:p>
        </p:txBody>
      </p:sp>
    </p:spTree>
    <p:extLst>
      <p:ext uri="{BB962C8B-B14F-4D97-AF65-F5344CB8AC3E}">
        <p14:creationId xmlns:p14="http://schemas.microsoft.com/office/powerpoint/2010/main" val="5170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5"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idx="1"/>
          </p:nvPr>
        </p:nvSpPr>
        <p:spPr/>
        <p:txBody>
          <a:bodyPr/>
          <a:lstStyle/>
          <a:p>
            <a:r>
              <a:rPr lang="en-US" dirty="0" smtClean="0"/>
              <a:t>Dominated by the size of the feature space</a:t>
            </a:r>
          </a:p>
          <a:p>
            <a:r>
              <a:rPr lang="en-US" dirty="0" smtClean="0"/>
              <a:t>Most features are functions (e.g. conjunctions) of raw attributes</a:t>
            </a:r>
          </a:p>
          <a:p>
            <a:endParaRPr lang="en-US" dirty="0"/>
          </a:p>
          <a:p>
            <a:r>
              <a:rPr lang="en-US" dirty="0" smtClean="0"/>
              <a:t>Additive algorithms allow the use of Kernels</a:t>
            </a:r>
          </a:p>
          <a:p>
            <a:pPr lvl="1"/>
            <a:r>
              <a:rPr lang="en-US" dirty="0" smtClean="0"/>
              <a:t>No need to explicitly generate complex features</a:t>
            </a:r>
          </a:p>
          <a:p>
            <a:pPr lvl="1"/>
            <a:endParaRPr lang="en-US" dirty="0"/>
          </a:p>
          <a:p>
            <a:pPr lvl="1"/>
            <a:endParaRPr lang="en-US" dirty="0" smtClean="0"/>
          </a:p>
          <a:p>
            <a:r>
              <a:rPr lang="en-US" dirty="0" smtClean="0"/>
              <a:t>Could be more efficient since work is done in the original feature space, but expressivity is a function of the kernel expressivity.	</a:t>
            </a:r>
            <a:endParaRPr lang="en-US" dirty="0"/>
          </a:p>
        </p:txBody>
      </p:sp>
      <p:graphicFrame>
        <p:nvGraphicFramePr>
          <p:cNvPr id="6" name="Object 5"/>
          <p:cNvGraphicFramePr>
            <a:graphicFrameLocks noChangeAspect="1"/>
          </p:cNvGraphicFramePr>
          <p:nvPr>
            <p:extLst/>
          </p:nvPr>
        </p:nvGraphicFramePr>
        <p:xfrm>
          <a:off x="1600200" y="2514600"/>
          <a:ext cx="7391400" cy="484188"/>
        </p:xfrm>
        <a:graphic>
          <a:graphicData uri="http://schemas.openxmlformats.org/presentationml/2006/ole">
            <mc:AlternateContent xmlns:mc="http://schemas.openxmlformats.org/markup-compatibility/2006">
              <mc:Choice xmlns:v="urn:schemas-microsoft-com:vml" Requires="v">
                <p:oleObj spid="_x0000_s14337" name="Equation" r:id="rId3" imgW="3952800" imgH="219165" progId="Equation.3">
                  <p:embed/>
                </p:oleObj>
              </mc:Choice>
              <mc:Fallback>
                <p:oleObj name="Equation" r:id="rId3" imgW="3952800" imgH="219165"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14600"/>
                        <a:ext cx="7391400" cy="484188"/>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423801"/>
              </p:ext>
            </p:extLst>
          </p:nvPr>
        </p:nvGraphicFramePr>
        <p:xfrm>
          <a:off x="3194050" y="3657600"/>
          <a:ext cx="2455863" cy="949325"/>
        </p:xfrm>
        <a:graphic>
          <a:graphicData uri="http://schemas.openxmlformats.org/presentationml/2006/ole">
            <mc:AlternateContent xmlns:mc="http://schemas.openxmlformats.org/markup-compatibility/2006">
              <mc:Choice xmlns:v="urn:schemas-microsoft-com:vml" Requires="v">
                <p:oleObj spid="_x0000_s14338" name="Equation" r:id="rId5" imgW="1168200" imgH="444240" progId="Equation.3">
                  <p:embed/>
                </p:oleObj>
              </mc:Choice>
              <mc:Fallback>
                <p:oleObj name="Equation" r:id="rId5" imgW="1168200" imgH="444240" progId="Equation.3">
                  <p:embed/>
                  <p:pic>
                    <p:nvPicPr>
                      <p:cNvPr id="7" name="Object 6"/>
                      <p:cNvPicPr>
                        <a:picLocks noChangeAspect="1" noChangeArrowheads="1"/>
                      </p:cNvPicPr>
                      <p:nvPr/>
                    </p:nvPicPr>
                    <p:blipFill>
                      <a:blip r:embed="rId6"/>
                      <a:srcRect/>
                      <a:stretch>
                        <a:fillRect/>
                      </a:stretch>
                    </p:blipFill>
                    <p:spPr bwMode="auto">
                      <a:xfrm>
                        <a:off x="3194050" y="3657600"/>
                        <a:ext cx="24558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p:cNvSpPr>
            <a:spLocks noGrp="1"/>
          </p:cNvSpPr>
          <p:nvPr>
            <p:ph type="sldNum" sz="quarter" idx="4"/>
          </p:nvPr>
        </p:nvSpPr>
        <p:spPr/>
        <p:txBody>
          <a:bodyPr/>
          <a:lstStyle/>
          <a:p>
            <a:fld id="{0C921938-476A-4922-BE24-3B8F6A2854D9}" type="slidenum">
              <a:rPr lang="en-US" smtClean="0"/>
              <a:pPr/>
              <a:t>71</a:t>
            </a:fld>
            <a:endParaRPr lang="en-US" dirty="0"/>
          </a:p>
        </p:txBody>
      </p:sp>
    </p:spTree>
    <p:extLst>
      <p:ext uri="{BB962C8B-B14F-4D97-AF65-F5344CB8AC3E}">
        <p14:creationId xmlns:p14="http://schemas.microsoft.com/office/powerpoint/2010/main" val="34767619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1"/>
          </p:nvPr>
        </p:nvSpPr>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4"/>
          </p:nvPr>
        </p:nvSpPr>
        <p:spPr/>
        <p:txBody>
          <a:bodyPr/>
          <a:lstStyle/>
          <a:p>
            <a:fld id="{0C921938-476A-4922-BE24-3B8F6A2854D9}" type="slidenum">
              <a:rPr lang="en-US" smtClean="0"/>
              <a:pPr/>
              <a:t>72</a:t>
            </a:fld>
            <a:endParaRPr lang="en-US" dirty="0"/>
          </a:p>
        </p:txBody>
      </p:sp>
    </p:spTree>
    <p:extLst>
      <p:ext uri="{BB962C8B-B14F-4D97-AF65-F5344CB8AC3E}">
        <p14:creationId xmlns:p14="http://schemas.microsoft.com/office/powerpoint/2010/main" val="395519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1"/>
          </p:nvPr>
        </p:nvSpPr>
        <p:spPr/>
        <p:txBody>
          <a:bodyPr/>
          <a:lstStyle/>
          <a:p>
            <a:r>
              <a:rPr lang="en-US" dirty="0"/>
              <a:t>Data are separable in &lt;x, x</a:t>
            </a:r>
            <a:r>
              <a:rPr lang="en-US" baseline="30000" dirty="0"/>
              <a:t>2</a:t>
            </a:r>
            <a:r>
              <a:rPr lang="en-US" dirty="0"/>
              <a:t>&gt; space</a:t>
            </a:r>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r>
              <a:rPr lang="en-US" sz="2400" u="none" baseline="30000" dirty="0"/>
              <a:t>2</a:t>
            </a:r>
            <a:endParaRPr lang="en-US" sz="2400" u="none" dirty="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4"/>
          </p:nvPr>
        </p:nvSpPr>
        <p:spPr/>
        <p:txBody>
          <a:bodyPr/>
          <a:lstStyle/>
          <a:p>
            <a:fld id="{0C921938-476A-4922-BE24-3B8F6A2854D9}" type="slidenum">
              <a:rPr lang="en-US" smtClean="0"/>
              <a:pPr/>
              <a:t>73</a:t>
            </a:fld>
            <a:endParaRPr lang="en-US" dirty="0"/>
          </a:p>
        </p:txBody>
      </p:sp>
    </p:spTree>
    <p:extLst>
      <p:ext uri="{BB962C8B-B14F-4D97-AF65-F5344CB8AC3E}">
        <p14:creationId xmlns:p14="http://schemas.microsoft.com/office/powerpoint/2010/main" val="112559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Making data linearly separable</a:t>
            </a:r>
            <a:endParaRPr lang="en-US" dirty="0"/>
          </a:p>
        </p:txBody>
      </p:sp>
      <p:sp>
        <p:nvSpPr>
          <p:cNvPr id="2" name="Content Placeholder 1"/>
          <p:cNvSpPr>
            <a:spLocks noGrp="1"/>
          </p:cNvSpPr>
          <p:nvPr>
            <p:ph idx="1"/>
          </p:nvPr>
        </p:nvSpPr>
        <p:spPr/>
        <p:txBody>
          <a:bodyPr/>
          <a:lstStyle/>
          <a:p>
            <a:endParaRPr lang="en-US"/>
          </a:p>
        </p:txBody>
      </p:sp>
      <p:pic>
        <p:nvPicPr>
          <p:cNvPr id="9" name="Picture 8" descr="Circ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25" y="1417638"/>
            <a:ext cx="5225145" cy="3657600"/>
          </a:xfrm>
          <a:prstGeom prst="rect">
            <a:avLst/>
          </a:prstGeom>
        </p:spPr>
      </p:pic>
      <p:sp>
        <p:nvSpPr>
          <p:cNvPr id="5" name="TextBox 4"/>
          <p:cNvSpPr txBox="1"/>
          <p:nvPr/>
        </p:nvSpPr>
        <p:spPr>
          <a:xfrm>
            <a:off x="2350170" y="5346188"/>
            <a:ext cx="4477841" cy="584776"/>
          </a:xfrm>
          <a:prstGeom prst="rect">
            <a:avLst/>
          </a:prstGeom>
          <a:noFill/>
        </p:spPr>
        <p:txBody>
          <a:bodyPr wrap="none" rtlCol="0">
            <a:spAutoFit/>
          </a:bodyPr>
          <a:lstStyle/>
          <a:p>
            <a:r>
              <a:rPr lang="en-US" sz="3200" u="none" dirty="0" smtClean="0"/>
              <a:t>f(</a:t>
            </a:r>
            <a:r>
              <a:rPr lang="en-US" sz="3200" b="1" u="none" dirty="0" smtClean="0"/>
              <a:t>x</a:t>
            </a:r>
            <a:r>
              <a:rPr lang="en-US" sz="3200" u="none" dirty="0" smtClean="0"/>
              <a:t>) = 1 iff  x</a:t>
            </a:r>
            <a:r>
              <a:rPr lang="en-US" sz="3200" u="none" baseline="-25000" dirty="0" smtClean="0"/>
              <a:t>1</a:t>
            </a:r>
            <a:r>
              <a:rPr lang="en-US" sz="3200" u="none" baseline="30000" dirty="0" smtClean="0"/>
              <a:t>2</a:t>
            </a:r>
            <a:r>
              <a:rPr lang="en-US" sz="3200" u="none" dirty="0" smtClean="0"/>
              <a:t> + x</a:t>
            </a:r>
            <a:r>
              <a:rPr lang="en-US" sz="3200" u="none" baseline="-25000" dirty="0" smtClean="0"/>
              <a:t>2</a:t>
            </a:r>
            <a:r>
              <a:rPr lang="en-US" sz="3200" u="none" baseline="30000" dirty="0" smtClean="0"/>
              <a:t>2</a:t>
            </a:r>
            <a:r>
              <a:rPr lang="en-US" sz="3200" u="none" dirty="0" smtClean="0"/>
              <a:t>  ≤  1</a:t>
            </a:r>
            <a:endParaRPr lang="en-US" sz="3200" u="none" dirty="0"/>
          </a:p>
        </p:txBody>
      </p:sp>
      <p:sp>
        <p:nvSpPr>
          <p:cNvPr id="6" name="Slide Number Placeholder 5"/>
          <p:cNvSpPr>
            <a:spLocks noGrp="1"/>
          </p:cNvSpPr>
          <p:nvPr>
            <p:ph type="sldNum" sz="quarter" idx="4"/>
          </p:nvPr>
        </p:nvSpPr>
        <p:spPr/>
        <p:txBody>
          <a:bodyPr/>
          <a:lstStyle/>
          <a:p>
            <a:fld id="{0C921938-476A-4922-BE24-3B8F6A2854D9}" type="slidenum">
              <a:rPr lang="en-US" smtClean="0"/>
              <a:pPr/>
              <a:t>74</a:t>
            </a:fld>
            <a:endParaRPr lang="en-US" dirty="0"/>
          </a:p>
        </p:txBody>
      </p:sp>
    </p:spTree>
    <p:extLst>
      <p:ext uri="{BB962C8B-B14F-4D97-AF65-F5344CB8AC3E}">
        <p14:creationId xmlns:p14="http://schemas.microsoft.com/office/powerpoint/2010/main" val="249118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a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25" y="1417638"/>
            <a:ext cx="5225145" cy="3657600"/>
          </a:xfrm>
          <a:prstGeom prst="rect">
            <a:avLst/>
          </a:prstGeom>
        </p:spPr>
      </p:pic>
      <p:sp>
        <p:nvSpPr>
          <p:cNvPr id="3" name="Title 2"/>
          <p:cNvSpPr>
            <a:spLocks noGrp="1"/>
          </p:cNvSpPr>
          <p:nvPr>
            <p:ph type="title"/>
          </p:nvPr>
        </p:nvSpPr>
        <p:spPr/>
        <p:txBody>
          <a:bodyPr>
            <a:normAutofit/>
          </a:bodyPr>
          <a:lstStyle/>
          <a:p>
            <a:r>
              <a:rPr lang="en-US" dirty="0" smtClean="0"/>
              <a:t>Making data linearly separable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75</a:t>
            </a:fld>
            <a:endParaRPr lang="en-US"/>
          </a:p>
        </p:txBody>
      </p:sp>
      <p:sp>
        <p:nvSpPr>
          <p:cNvPr id="8" name="TextBox 7"/>
          <p:cNvSpPr txBox="1"/>
          <p:nvPr/>
        </p:nvSpPr>
        <p:spPr>
          <a:xfrm>
            <a:off x="1605626" y="5112603"/>
            <a:ext cx="6547774" cy="830997"/>
          </a:xfrm>
          <a:prstGeom prst="rect">
            <a:avLst/>
          </a:prstGeom>
          <a:noFill/>
        </p:spPr>
        <p:txBody>
          <a:bodyPr wrap="square" rtlCol="0">
            <a:spAutoFit/>
          </a:bodyPr>
          <a:lstStyle/>
          <a:p>
            <a:r>
              <a:rPr lang="en-US" sz="2400" u="none" dirty="0" smtClean="0">
                <a:latin typeface="+mn-lt"/>
              </a:rPr>
              <a:t>Transform data: </a:t>
            </a:r>
            <a:r>
              <a:rPr lang="en-US" sz="2400" b="1" u="none" dirty="0" smtClean="0">
                <a:latin typeface="+mn-lt"/>
              </a:rPr>
              <a:t>x = </a:t>
            </a:r>
            <a:r>
              <a:rPr lang="en-US" sz="2400" u="none" dirty="0" smtClean="0">
                <a:latin typeface="+mn-lt"/>
              </a:rPr>
              <a:t>(x</a:t>
            </a:r>
            <a:r>
              <a:rPr lang="en-US" sz="2400" u="none" baseline="-25000" dirty="0" smtClean="0">
                <a:latin typeface="+mn-lt"/>
              </a:rPr>
              <a:t>1</a:t>
            </a:r>
            <a:r>
              <a:rPr lang="en-US" sz="2400" u="none" dirty="0" smtClean="0">
                <a:latin typeface="+mn-lt"/>
              </a:rPr>
              <a:t>, x</a:t>
            </a:r>
            <a:r>
              <a:rPr lang="en-US" sz="2400" u="none" baseline="-25000" dirty="0" smtClean="0">
                <a:latin typeface="+mn-lt"/>
              </a:rPr>
              <a:t>2</a:t>
            </a:r>
            <a:r>
              <a:rPr lang="en-US" sz="2400" u="none" baseline="30000" dirty="0" smtClean="0">
                <a:latin typeface="+mn-lt"/>
              </a:rPr>
              <a:t> </a:t>
            </a:r>
            <a:r>
              <a:rPr lang="en-US" sz="2400" u="none" dirty="0" smtClean="0">
                <a:latin typeface="+mn-lt"/>
              </a:rPr>
              <a:t>)  =&gt; </a:t>
            </a:r>
            <a:r>
              <a:rPr lang="en-US" sz="2400" b="1" u="none" dirty="0" smtClean="0">
                <a:latin typeface="+mn-lt"/>
              </a:rPr>
              <a:t>x’ </a:t>
            </a:r>
            <a:r>
              <a:rPr lang="en-US" sz="2400" b="1" u="none" dirty="0">
                <a:latin typeface="+mn-lt"/>
              </a:rPr>
              <a:t>= </a:t>
            </a:r>
            <a:r>
              <a:rPr lang="en-US" sz="2400" u="none" dirty="0">
                <a:latin typeface="+mn-lt"/>
              </a:rPr>
              <a:t>(</a:t>
            </a:r>
            <a:r>
              <a:rPr lang="en-US" sz="2400" u="none" dirty="0" smtClean="0">
                <a:latin typeface="+mn-lt"/>
              </a:rPr>
              <a:t>x</a:t>
            </a:r>
            <a:r>
              <a:rPr lang="en-US" sz="2400" u="none" baseline="-25000" dirty="0" smtClean="0">
                <a:latin typeface="+mn-lt"/>
              </a:rPr>
              <a:t>1</a:t>
            </a:r>
            <a:r>
              <a:rPr lang="en-US" sz="2400" u="none" baseline="30000" dirty="0">
                <a:latin typeface="+mn-lt"/>
              </a:rPr>
              <a:t>2</a:t>
            </a:r>
            <a:r>
              <a:rPr lang="en-US" sz="2400" u="none" dirty="0" smtClean="0">
                <a:latin typeface="+mn-lt"/>
              </a:rPr>
              <a:t>, x</a:t>
            </a:r>
            <a:r>
              <a:rPr lang="en-US" sz="2400" u="none" baseline="-25000" dirty="0" smtClean="0">
                <a:latin typeface="+mn-lt"/>
              </a:rPr>
              <a:t>2</a:t>
            </a:r>
            <a:r>
              <a:rPr lang="en-US" sz="2400" u="none" baseline="30000" dirty="0">
                <a:latin typeface="+mn-lt"/>
              </a:rPr>
              <a:t>2</a:t>
            </a:r>
            <a:r>
              <a:rPr lang="en-US" sz="2400" u="none" baseline="30000" dirty="0" smtClean="0">
                <a:latin typeface="+mn-lt"/>
              </a:rPr>
              <a:t> </a:t>
            </a:r>
            <a:r>
              <a:rPr lang="en-US" sz="2400" u="none" dirty="0">
                <a:latin typeface="+mn-lt"/>
              </a:rPr>
              <a:t>) </a:t>
            </a:r>
            <a:endParaRPr lang="en-US" sz="2400" b="1" u="none" dirty="0" smtClean="0">
              <a:latin typeface="+mn-lt"/>
            </a:endParaRPr>
          </a:p>
          <a:p>
            <a:r>
              <a:rPr lang="en-US" sz="2400" u="none" dirty="0" smtClean="0">
                <a:latin typeface="+mn-lt"/>
              </a:rPr>
              <a:t>f(</a:t>
            </a:r>
            <a:r>
              <a:rPr lang="en-US" sz="2400" b="1" u="none" dirty="0" smtClean="0">
                <a:latin typeface="+mn-lt"/>
              </a:rPr>
              <a:t>x’</a:t>
            </a:r>
            <a:r>
              <a:rPr lang="en-US" sz="2400" u="none" dirty="0" smtClean="0">
                <a:latin typeface="+mn-lt"/>
              </a:rPr>
              <a:t>) = 1 iff  x’</a:t>
            </a:r>
            <a:r>
              <a:rPr lang="en-US" sz="2400" u="none" baseline="-25000" dirty="0" smtClean="0">
                <a:latin typeface="+mn-lt"/>
              </a:rPr>
              <a:t>1</a:t>
            </a:r>
            <a:r>
              <a:rPr lang="en-US" sz="2400" u="none" dirty="0" smtClean="0">
                <a:latin typeface="+mn-lt"/>
              </a:rPr>
              <a:t> + x’</a:t>
            </a:r>
            <a:r>
              <a:rPr lang="en-US" sz="2400" u="none" baseline="-25000" dirty="0" smtClean="0">
                <a:latin typeface="+mn-lt"/>
              </a:rPr>
              <a:t>2</a:t>
            </a:r>
            <a:r>
              <a:rPr lang="en-US" sz="2400" u="none" dirty="0" smtClean="0">
                <a:latin typeface="+mn-lt"/>
              </a:rPr>
              <a:t>  ≤  1</a:t>
            </a:r>
            <a:endParaRPr lang="en-US" sz="2400" u="none" dirty="0">
              <a:latin typeface="+mn-lt"/>
            </a:endParaRPr>
          </a:p>
        </p:txBody>
      </p:sp>
      <p:sp>
        <p:nvSpPr>
          <p:cNvPr id="5" name="TextBox 4"/>
          <p:cNvSpPr txBox="1"/>
          <p:nvPr/>
        </p:nvSpPr>
        <p:spPr>
          <a:xfrm>
            <a:off x="51276" y="1219200"/>
            <a:ext cx="3377724" cy="1237262"/>
          </a:xfrm>
          <a:prstGeom prst="rect">
            <a:avLst/>
          </a:prstGeom>
          <a:solidFill>
            <a:srgbClr val="FFFFCC"/>
          </a:solidFill>
          <a:ln>
            <a:solidFill>
              <a:schemeClr val="accent1">
                <a:lumMod val="75000"/>
              </a:schemeClr>
            </a:solidFill>
          </a:ln>
        </p:spPr>
        <p:txBody>
          <a:bodyPr wrap="square" rtlCol="0">
            <a:spAutoFit/>
          </a:bodyPr>
          <a:lstStyle/>
          <a:p>
            <a:pPr marL="342900" lvl="0" indent="-342900" eaLnBrk="1" hangingPunct="1">
              <a:spcBef>
                <a:spcPct val="20000"/>
              </a:spcBef>
              <a:buSzPct val="75000"/>
              <a:buBlip>
                <a:blip r:embed="rId3"/>
              </a:buBlip>
            </a:pPr>
            <a:r>
              <a:rPr lang="en-US" sz="1800" u="none" dirty="0" smtClean="0">
                <a:latin typeface="+mn-lt"/>
              </a:rPr>
              <a:t>In order to deal with this, we introduce two new concepts: </a:t>
            </a:r>
          </a:p>
          <a:p>
            <a:pPr marL="800100" lvl="1" indent="-342900" eaLnBrk="1" hangingPunct="1">
              <a:spcBef>
                <a:spcPct val="20000"/>
              </a:spcBef>
              <a:buSzPct val="75000"/>
              <a:buBlip>
                <a:blip r:embed="rId3"/>
              </a:buBlip>
            </a:pPr>
            <a:r>
              <a:rPr lang="en-US" sz="1600" u="none" dirty="0" smtClean="0">
                <a:latin typeface="+mn-lt"/>
              </a:rPr>
              <a:t>Dual Representation</a:t>
            </a:r>
          </a:p>
          <a:p>
            <a:pPr marL="800100" lvl="1" indent="-342900" eaLnBrk="1" hangingPunct="1">
              <a:spcBef>
                <a:spcPct val="20000"/>
              </a:spcBef>
              <a:buSzPct val="75000"/>
              <a:buBlip>
                <a:blip r:embed="rId3"/>
              </a:buBlip>
            </a:pPr>
            <a:r>
              <a:rPr lang="en-US" sz="1600" u="none" dirty="0" smtClean="0">
                <a:latin typeface="+mn-lt"/>
              </a:rPr>
              <a:t>Kernel (&amp; the kernel trick)</a:t>
            </a:r>
            <a:endParaRPr lang="en-US" sz="1600" u="none" dirty="0">
              <a:latin typeface="+mn-lt"/>
            </a:endParaRPr>
          </a:p>
        </p:txBody>
      </p:sp>
    </p:spTree>
    <p:extLst>
      <p:ext uri="{BB962C8B-B14F-4D97-AF65-F5344CB8AC3E}">
        <p14:creationId xmlns:p14="http://schemas.microsoft.com/office/powerpoint/2010/main" val="415008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6E01174-DD0C-4EED-A8E4-1DA71A90467F}" type="slidenum">
              <a:rPr lang="en-US"/>
              <a:pPr/>
              <a:t>76</a:t>
            </a:fld>
            <a:endParaRPr lang="en-US"/>
          </a:p>
        </p:txBody>
      </p:sp>
      <p:sp>
        <p:nvSpPr>
          <p:cNvPr id="99332" name="Rectangle 4"/>
          <p:cNvSpPr>
            <a:spLocks noGrp="1" noChangeArrowheads="1"/>
          </p:cNvSpPr>
          <p:nvPr>
            <p:ph type="body" idx="1"/>
          </p:nvPr>
        </p:nvSpPr>
        <p:spPr>
          <a:xfrm>
            <a:off x="152400" y="3276600"/>
            <a:ext cx="8686800" cy="2971800"/>
          </a:xfrm>
        </p:spPr>
        <p:txBody>
          <a:bodyPr/>
          <a:lstStyle/>
          <a:p>
            <a:pPr>
              <a:lnSpc>
                <a:spcPct val="80000"/>
              </a:lnSpc>
            </a:pPr>
            <a:r>
              <a:rPr lang="en-US" sz="2000" dirty="0"/>
              <a:t>Let </a:t>
            </a:r>
            <a:r>
              <a:rPr lang="en-US" sz="2000" dirty="0">
                <a:solidFill>
                  <a:srgbClr val="FF0000"/>
                </a:solidFill>
              </a:rPr>
              <a:t>w</a:t>
            </a:r>
            <a:r>
              <a:rPr lang="en-US" sz="2000" dirty="0"/>
              <a:t> be an initial weight vector for perceptron. Let (</a:t>
            </a:r>
            <a:r>
              <a:rPr lang="en-US" sz="2000" dirty="0">
                <a:solidFill>
                  <a:srgbClr val="FF0000"/>
                </a:solidFill>
              </a:rPr>
              <a:t>x</a:t>
            </a:r>
            <a:r>
              <a:rPr lang="en-US" sz="2000" baseline="30000" dirty="0">
                <a:solidFill>
                  <a:srgbClr val="FF0000"/>
                </a:solidFill>
              </a:rPr>
              <a:t>1</a:t>
            </a:r>
            <a:r>
              <a:rPr lang="en-US" sz="2000" dirty="0">
                <a:solidFill>
                  <a:srgbClr val="FF0000"/>
                </a:solidFill>
              </a:rPr>
              <a:t>,+), (x</a:t>
            </a:r>
            <a:r>
              <a:rPr lang="en-US" sz="2000" baseline="30000" dirty="0">
                <a:solidFill>
                  <a:srgbClr val="FF0000"/>
                </a:solidFill>
              </a:rPr>
              <a:t>2</a:t>
            </a:r>
            <a:r>
              <a:rPr lang="en-US" sz="2000" dirty="0">
                <a:solidFill>
                  <a:srgbClr val="FF0000"/>
                </a:solidFill>
              </a:rPr>
              <a:t>,+), (x</a:t>
            </a:r>
            <a:r>
              <a:rPr lang="en-US" sz="2000" baseline="30000" dirty="0">
                <a:solidFill>
                  <a:srgbClr val="FF0000"/>
                </a:solidFill>
              </a:rPr>
              <a:t>3</a:t>
            </a:r>
            <a:r>
              <a:rPr lang="en-US" sz="2000" dirty="0">
                <a:solidFill>
                  <a:srgbClr val="FF0000"/>
                </a:solidFill>
              </a:rPr>
              <a:t>,-), (x</a:t>
            </a:r>
            <a:r>
              <a:rPr lang="en-US" sz="2000" baseline="30000" dirty="0">
                <a:solidFill>
                  <a:srgbClr val="FF0000"/>
                </a:solidFill>
              </a:rPr>
              <a:t>4</a:t>
            </a:r>
            <a:r>
              <a:rPr lang="en-US" sz="2000" dirty="0">
                <a:solidFill>
                  <a:srgbClr val="FF0000"/>
                </a:solidFill>
              </a:rPr>
              <a:t>,-)</a:t>
            </a:r>
            <a:r>
              <a:rPr lang="en-US" sz="2000" dirty="0"/>
              <a:t> be examples and assume mistakes are made on </a:t>
            </a:r>
            <a:r>
              <a:rPr lang="en-US" sz="2000" dirty="0">
                <a:solidFill>
                  <a:srgbClr val="FF0000"/>
                </a:solidFill>
              </a:rPr>
              <a:t>x</a:t>
            </a:r>
            <a:r>
              <a:rPr lang="en-US" sz="2000" baseline="30000" dirty="0">
                <a:solidFill>
                  <a:srgbClr val="FF0000"/>
                </a:solidFill>
              </a:rPr>
              <a:t>1</a:t>
            </a:r>
            <a:r>
              <a:rPr lang="en-US" sz="2000" dirty="0">
                <a:solidFill>
                  <a:srgbClr val="FF0000"/>
                </a:solidFill>
              </a:rPr>
              <a:t>, x</a:t>
            </a:r>
            <a:r>
              <a:rPr lang="en-US" sz="2000" baseline="30000" dirty="0">
                <a:solidFill>
                  <a:srgbClr val="FF0000"/>
                </a:solidFill>
              </a:rPr>
              <a:t>2</a:t>
            </a:r>
            <a:r>
              <a:rPr lang="en-US" sz="2000" dirty="0"/>
              <a:t> and </a:t>
            </a:r>
            <a:r>
              <a:rPr lang="en-US" sz="2000" dirty="0">
                <a:solidFill>
                  <a:srgbClr val="FF0000"/>
                </a:solidFill>
              </a:rPr>
              <a:t>x</a:t>
            </a:r>
            <a:r>
              <a:rPr lang="en-US" sz="2000" baseline="30000" dirty="0">
                <a:solidFill>
                  <a:srgbClr val="FF0000"/>
                </a:solidFill>
              </a:rPr>
              <a:t>4</a:t>
            </a:r>
            <a:r>
              <a:rPr lang="en-US" sz="2000" dirty="0"/>
              <a:t>. </a:t>
            </a:r>
          </a:p>
          <a:p>
            <a:pPr>
              <a:lnSpc>
                <a:spcPct val="80000"/>
              </a:lnSpc>
            </a:pPr>
            <a:r>
              <a:rPr lang="en-US" sz="2000" dirty="0"/>
              <a:t>What is the resulting weight vector? </a:t>
            </a:r>
          </a:p>
          <a:p>
            <a:pPr lvl="4">
              <a:lnSpc>
                <a:spcPct val="80000"/>
              </a:lnSpc>
              <a:buFontTx/>
              <a:buNone/>
            </a:pPr>
            <a:r>
              <a:rPr lang="en-US" sz="2400" dirty="0">
                <a:latin typeface="Tempus Sans ITC" pitchFamily="82" charset="0"/>
              </a:rPr>
              <a:t>   </a:t>
            </a:r>
            <a:r>
              <a:rPr lang="en-US" sz="2800" dirty="0"/>
              <a:t>w = w + </a:t>
            </a:r>
            <a:r>
              <a:rPr lang="en-US" sz="2800" dirty="0">
                <a:solidFill>
                  <a:srgbClr val="FF0000"/>
                </a:solidFill>
              </a:rPr>
              <a:t>x</a:t>
            </a:r>
            <a:r>
              <a:rPr lang="en-US" sz="2800" baseline="30000" dirty="0">
                <a:solidFill>
                  <a:srgbClr val="FF0000"/>
                </a:solidFill>
              </a:rPr>
              <a:t>1</a:t>
            </a:r>
            <a:r>
              <a:rPr lang="en-US" sz="2800" dirty="0">
                <a:solidFill>
                  <a:srgbClr val="FF0000"/>
                </a:solidFill>
              </a:rPr>
              <a:t> </a:t>
            </a:r>
            <a:r>
              <a:rPr lang="en-US" sz="2800" dirty="0"/>
              <a:t>+</a:t>
            </a:r>
            <a:r>
              <a:rPr lang="en-US" sz="2800" dirty="0">
                <a:solidFill>
                  <a:srgbClr val="FF0000"/>
                </a:solidFill>
              </a:rPr>
              <a:t> x</a:t>
            </a:r>
            <a:r>
              <a:rPr lang="en-US" sz="2800" baseline="30000" dirty="0">
                <a:solidFill>
                  <a:srgbClr val="FF0000"/>
                </a:solidFill>
              </a:rPr>
              <a:t>2</a:t>
            </a:r>
            <a:r>
              <a:rPr lang="en-US" sz="2800" dirty="0"/>
              <a:t> - </a:t>
            </a:r>
            <a:r>
              <a:rPr lang="en-US" sz="2800" dirty="0">
                <a:solidFill>
                  <a:srgbClr val="FF0000"/>
                </a:solidFill>
              </a:rPr>
              <a:t>x</a:t>
            </a:r>
            <a:r>
              <a:rPr lang="en-US" sz="2800" baseline="30000" dirty="0">
                <a:solidFill>
                  <a:srgbClr val="FF0000"/>
                </a:solidFill>
              </a:rPr>
              <a:t>4</a:t>
            </a:r>
            <a:r>
              <a:rPr lang="en-US" sz="2800" dirty="0"/>
              <a:t> </a:t>
            </a:r>
          </a:p>
          <a:p>
            <a:pPr>
              <a:lnSpc>
                <a:spcPct val="80000"/>
              </a:lnSpc>
            </a:pPr>
            <a:r>
              <a:rPr lang="en-US" sz="2000" smtClean="0"/>
              <a:t>(here r=1)</a:t>
            </a:r>
            <a:endParaRPr lang="en-US" sz="2000" dirty="0"/>
          </a:p>
          <a:p>
            <a:pPr>
              <a:lnSpc>
                <a:spcPct val="80000"/>
              </a:lnSpc>
            </a:pPr>
            <a:r>
              <a:rPr lang="en-US" sz="2000" dirty="0"/>
              <a:t>In general, the weight vector w can be written </a:t>
            </a:r>
          </a:p>
          <a:p>
            <a:pPr>
              <a:lnSpc>
                <a:spcPct val="80000"/>
              </a:lnSpc>
              <a:buFontTx/>
              <a:buNone/>
            </a:pPr>
            <a:r>
              <a:rPr lang="en-US" sz="2000" dirty="0"/>
              <a:t>      as a linear combination of examples: </a:t>
            </a:r>
          </a:p>
          <a:p>
            <a:pPr>
              <a:lnSpc>
                <a:spcPct val="80000"/>
              </a:lnSpc>
              <a:buFontTx/>
              <a:buNone/>
            </a:pPr>
            <a:r>
              <a:rPr lang="en-US" sz="2000" dirty="0">
                <a:latin typeface="Tempus Sans ITC" pitchFamily="82" charset="0"/>
              </a:rPr>
              <a:t>                                </a:t>
            </a:r>
            <a:r>
              <a:rPr lang="en-US" sz="2800" dirty="0"/>
              <a:t>w = </a:t>
            </a:r>
            <a:r>
              <a:rPr lang="en-US" sz="2800" dirty="0">
                <a:sym typeface="Symbol" pitchFamily="18" charset="2"/>
              </a:rPr>
              <a:t></a:t>
            </a:r>
            <a:r>
              <a:rPr lang="en-US" sz="2800" baseline="-25000" dirty="0">
                <a:sym typeface="Symbol" pitchFamily="18" charset="2"/>
              </a:rPr>
              <a:t>1,m</a:t>
            </a:r>
            <a:r>
              <a:rPr lang="en-US" sz="2800" dirty="0"/>
              <a:t> r </a:t>
            </a:r>
            <a:r>
              <a:rPr lang="el-GR" sz="2800" dirty="0" smtClean="0"/>
              <a:t>α</a:t>
            </a:r>
            <a:r>
              <a:rPr lang="en-US" sz="2800" baseline="-25000" dirty="0" smtClean="0"/>
              <a:t>i</a:t>
            </a:r>
            <a:r>
              <a:rPr lang="en-US" sz="2800" dirty="0" smtClean="0">
                <a:latin typeface="Tempus Sans ITC" pitchFamily="82" charset="0"/>
              </a:rPr>
              <a:t> </a:t>
            </a:r>
            <a:r>
              <a:rPr lang="en-US" sz="2800" dirty="0" err="1"/>
              <a:t>y</a:t>
            </a:r>
            <a:r>
              <a:rPr lang="en-US" sz="2800" baseline="-25000" dirty="0" err="1"/>
              <a:t>i</a:t>
            </a:r>
            <a:r>
              <a:rPr lang="en-US" sz="2800" dirty="0"/>
              <a:t> </a:t>
            </a:r>
            <a:r>
              <a:rPr lang="en-US" sz="2800" dirty="0" smtClean="0"/>
              <a:t>x</a:t>
            </a:r>
            <a:r>
              <a:rPr lang="en-US" sz="2800" baseline="30000" dirty="0" smtClean="0"/>
              <a:t>i</a:t>
            </a:r>
            <a:endParaRPr lang="en-US" sz="2400" dirty="0"/>
          </a:p>
          <a:p>
            <a:pPr>
              <a:lnSpc>
                <a:spcPct val="80000"/>
              </a:lnSpc>
            </a:pPr>
            <a:r>
              <a:rPr lang="en-US" sz="2000" dirty="0"/>
              <a:t>Where</a:t>
            </a:r>
            <a:r>
              <a:rPr lang="en-US" sz="2000" dirty="0">
                <a:latin typeface="Tempus Sans ITC" pitchFamily="82" charset="0"/>
              </a:rPr>
              <a:t> </a:t>
            </a:r>
            <a:r>
              <a:rPr lang="el-GR" sz="2000" dirty="0"/>
              <a:t>α</a:t>
            </a:r>
            <a:r>
              <a:rPr lang="en-US" sz="2000" baseline="-25000" dirty="0"/>
              <a:t>i</a:t>
            </a:r>
            <a:r>
              <a:rPr lang="en-US" sz="2000" dirty="0" smtClean="0">
                <a:latin typeface="Tempus Sans ITC" pitchFamily="82" charset="0"/>
              </a:rPr>
              <a:t> </a:t>
            </a:r>
            <a:r>
              <a:rPr lang="en-US" sz="2000" dirty="0"/>
              <a:t>is the </a:t>
            </a:r>
            <a:r>
              <a:rPr lang="en-US" sz="2000" dirty="0">
                <a:solidFill>
                  <a:srgbClr val="FF0000"/>
                </a:solidFill>
              </a:rPr>
              <a:t>number of mistakes</a:t>
            </a:r>
            <a:r>
              <a:rPr lang="en-US" sz="2000" dirty="0"/>
              <a:t> made on </a:t>
            </a:r>
            <a:r>
              <a:rPr lang="en-US" sz="2000" dirty="0" smtClean="0"/>
              <a:t>x</a:t>
            </a:r>
            <a:r>
              <a:rPr lang="en-US" sz="2000" baseline="30000" dirty="0" smtClean="0"/>
              <a:t>i</a:t>
            </a:r>
            <a:r>
              <a:rPr lang="en-US" sz="2000" dirty="0" smtClean="0"/>
              <a:t>.</a:t>
            </a:r>
            <a:endParaRPr lang="en-US" sz="2000" dirty="0"/>
          </a:p>
        </p:txBody>
      </p:sp>
      <p:sp>
        <p:nvSpPr>
          <p:cNvPr id="99335" name="Rectangle 7"/>
          <p:cNvSpPr>
            <a:spLocks noGrp="1" noChangeArrowheads="1"/>
          </p:cNvSpPr>
          <p:nvPr>
            <p:ph type="title"/>
          </p:nvPr>
        </p:nvSpPr>
        <p:spPr/>
        <p:txBody>
          <a:bodyPr/>
          <a:lstStyle/>
          <a:p>
            <a:r>
              <a:rPr lang="en-US" dirty="0"/>
              <a:t>Dual Representation</a:t>
            </a:r>
          </a:p>
        </p:txBody>
      </p:sp>
      <p:sp>
        <p:nvSpPr>
          <p:cNvPr id="99336" name="Rectangle 8"/>
          <p:cNvSpPr>
            <a:spLocks noChangeArrowheads="1"/>
          </p:cNvSpPr>
          <p:nvPr/>
        </p:nvSpPr>
        <p:spPr bwMode="auto">
          <a:xfrm>
            <a:off x="5486400" y="3962400"/>
            <a:ext cx="3581400" cy="1323439"/>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u="none" dirty="0">
                <a:latin typeface="+mn-lt"/>
              </a:rPr>
              <a:t>Note: We care about the dot product: f(x) = </a:t>
            </a:r>
            <a:r>
              <a:rPr lang="en-US" sz="2000" u="none" dirty="0" smtClean="0">
                <a:latin typeface="+mn-lt"/>
              </a:rPr>
              <a:t>w</a:t>
            </a:r>
            <a:r>
              <a:rPr lang="en-US" sz="2000" u="none" baseline="30000" dirty="0" smtClean="0">
                <a:latin typeface="+mn-lt"/>
              </a:rPr>
              <a:t>T</a:t>
            </a:r>
            <a:r>
              <a:rPr lang="en-US" sz="2000" u="none" dirty="0" smtClean="0">
                <a:latin typeface="+mn-lt"/>
              </a:rPr>
              <a:t> x </a:t>
            </a:r>
            <a:r>
              <a:rPr lang="en-US" sz="2000" u="none" dirty="0">
                <a:latin typeface="+mn-lt"/>
              </a:rPr>
              <a:t>=</a:t>
            </a:r>
          </a:p>
          <a:p>
            <a:r>
              <a:rPr lang="en-US" sz="2000" u="none" dirty="0">
                <a:latin typeface="+mn-lt"/>
              </a:rPr>
              <a:t>  	    = (</a:t>
            </a:r>
            <a:r>
              <a:rPr lang="en-US" sz="2000" u="none" dirty="0">
                <a:latin typeface="+mn-lt"/>
                <a:sym typeface="Symbol" pitchFamily="18" charset="2"/>
              </a:rPr>
              <a:t></a:t>
            </a:r>
            <a:r>
              <a:rPr lang="en-US" sz="2000" u="none" baseline="-25000" dirty="0">
                <a:latin typeface="+mn-lt"/>
                <a:sym typeface="Symbol" pitchFamily="18" charset="2"/>
              </a:rPr>
              <a:t>1,m</a:t>
            </a:r>
            <a:r>
              <a:rPr lang="en-US" sz="2000" u="none" dirty="0">
                <a:latin typeface="+mn-lt"/>
              </a:rPr>
              <a:t> </a:t>
            </a:r>
            <a:r>
              <a:rPr lang="en-US" sz="2000" u="none" dirty="0" smtClean="0">
                <a:latin typeface="+mn-lt"/>
              </a:rPr>
              <a:t>r</a:t>
            </a:r>
            <a:r>
              <a:rPr lang="el-GR" sz="2000" dirty="0"/>
              <a:t> α</a:t>
            </a:r>
            <a:r>
              <a:rPr lang="en-US" sz="2000" baseline="-25000" dirty="0"/>
              <a:t>i</a:t>
            </a:r>
            <a:r>
              <a:rPr lang="en-US" sz="2000" u="none" dirty="0" smtClean="0">
                <a:latin typeface="+mn-lt"/>
              </a:rPr>
              <a:t> </a:t>
            </a:r>
            <a:r>
              <a:rPr lang="en-US" sz="2000" u="none" dirty="0" err="1">
                <a:latin typeface="+mn-lt"/>
              </a:rPr>
              <a:t>y</a:t>
            </a:r>
            <a:r>
              <a:rPr lang="en-US" sz="2000" u="none" baseline="-25000" dirty="0" err="1">
                <a:latin typeface="+mn-lt"/>
              </a:rPr>
              <a:t>i</a:t>
            </a:r>
            <a:r>
              <a:rPr lang="en-US" sz="2000" u="none" dirty="0">
                <a:latin typeface="+mn-lt"/>
              </a:rPr>
              <a:t> </a:t>
            </a:r>
            <a:r>
              <a:rPr lang="en-US" sz="2000" u="none" dirty="0" smtClean="0">
                <a:latin typeface="+mn-lt"/>
              </a:rPr>
              <a:t>x</a:t>
            </a:r>
            <a:r>
              <a:rPr lang="en-US" sz="2000" u="none" baseline="30000" dirty="0" smtClean="0"/>
              <a:t>i</a:t>
            </a:r>
            <a:r>
              <a:rPr lang="en-US" sz="2000" u="none" dirty="0" smtClean="0">
                <a:latin typeface="+mn-lt"/>
              </a:rPr>
              <a:t>)</a:t>
            </a:r>
            <a:r>
              <a:rPr lang="en-US" sz="2000" u="none" baseline="30000" dirty="0" smtClean="0">
                <a:latin typeface="+mn-lt"/>
              </a:rPr>
              <a:t>T</a:t>
            </a:r>
            <a:r>
              <a:rPr lang="en-US" sz="2000" u="none" dirty="0" smtClean="0">
                <a:latin typeface="+mn-lt"/>
              </a:rPr>
              <a:t> x            </a:t>
            </a:r>
            <a:endParaRPr lang="en-US" sz="2000" u="none" dirty="0">
              <a:latin typeface="+mn-lt"/>
            </a:endParaRPr>
          </a:p>
          <a:p>
            <a:r>
              <a:rPr lang="en-US" sz="2000" u="none" dirty="0">
                <a:latin typeface="+mn-lt"/>
              </a:rPr>
              <a:t>  	    = </a:t>
            </a:r>
            <a:r>
              <a:rPr lang="en-US" sz="2000" u="none" dirty="0">
                <a:latin typeface="+mn-lt"/>
                <a:sym typeface="Symbol" pitchFamily="18" charset="2"/>
              </a:rPr>
              <a:t></a:t>
            </a:r>
            <a:r>
              <a:rPr lang="en-US" sz="2000" u="none" baseline="-25000" dirty="0">
                <a:latin typeface="+mn-lt"/>
                <a:sym typeface="Symbol" pitchFamily="18" charset="2"/>
              </a:rPr>
              <a:t>1,m</a:t>
            </a:r>
            <a:r>
              <a:rPr lang="en-US" sz="2000" u="none" dirty="0">
                <a:latin typeface="+mn-lt"/>
              </a:rPr>
              <a:t> </a:t>
            </a:r>
            <a:r>
              <a:rPr lang="en-US" sz="2000" u="none" dirty="0" smtClean="0">
                <a:latin typeface="+mn-lt"/>
              </a:rPr>
              <a:t>r</a:t>
            </a:r>
            <a:r>
              <a:rPr lang="el-GR" sz="2000" dirty="0"/>
              <a:t> α</a:t>
            </a:r>
            <a:r>
              <a:rPr lang="en-US" sz="2000" baseline="-25000" dirty="0"/>
              <a:t>i</a:t>
            </a:r>
            <a:r>
              <a:rPr lang="en-US" sz="2000" u="none" dirty="0" smtClean="0">
                <a:latin typeface="+mn-lt"/>
              </a:rPr>
              <a:t> </a:t>
            </a:r>
            <a:r>
              <a:rPr lang="en-US" sz="2000" u="none" dirty="0" err="1">
                <a:latin typeface="+mn-lt"/>
              </a:rPr>
              <a:t>y</a:t>
            </a:r>
            <a:r>
              <a:rPr lang="en-US" sz="2000" u="none" baseline="-25000" dirty="0" err="1">
                <a:latin typeface="+mn-lt"/>
              </a:rPr>
              <a:t>i</a:t>
            </a:r>
            <a:r>
              <a:rPr lang="en-US" sz="2000" u="none" dirty="0">
                <a:latin typeface="+mn-lt"/>
              </a:rPr>
              <a:t> (</a:t>
            </a:r>
            <a:r>
              <a:rPr lang="en-US" sz="2000" u="none" dirty="0" err="1" smtClean="0">
                <a:latin typeface="+mn-lt"/>
              </a:rPr>
              <a:t>x</a:t>
            </a:r>
            <a:r>
              <a:rPr lang="en-US" sz="2000" u="none" baseline="30000" dirty="0" err="1" smtClean="0"/>
              <a:t>iT</a:t>
            </a:r>
            <a:r>
              <a:rPr lang="en-US" sz="2000" u="none" dirty="0" smtClean="0">
                <a:latin typeface="+mn-lt"/>
              </a:rPr>
              <a:t> </a:t>
            </a:r>
            <a:r>
              <a:rPr lang="en-US" sz="2000" u="none" dirty="0">
                <a:latin typeface="+mn-lt"/>
              </a:rPr>
              <a:t>x) </a:t>
            </a:r>
          </a:p>
        </p:txBody>
      </p:sp>
      <mc:AlternateContent xmlns:mc="http://schemas.openxmlformats.org/markup-compatibility/2006" xmlns:a14="http://schemas.microsoft.com/office/drawing/2010/main">
        <mc:Choice Requires="a14">
          <p:sp>
            <p:nvSpPr>
              <p:cNvPr id="2" name="Rectangle 1"/>
              <p:cNvSpPr/>
              <p:nvPr/>
            </p:nvSpPr>
            <p:spPr>
              <a:xfrm>
                <a:off x="715168" y="1170971"/>
                <a:ext cx="8229600" cy="1903342"/>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ctrlPr>
                          <a:rPr lang="pt-BR" sz="2400" i="1">
                            <a:latin typeface="Cambria Math" panose="02040503050406030204" pitchFamily="18" charset="0"/>
                          </a:rPr>
                        </m:ctrlPr>
                      </m:naryPr>
                      <m:sub>
                        <m:r>
                          <m:rPr>
                            <m:brk m:alnAt="23"/>
                          </m:rPr>
                          <a:rPr lang="en-US" sz="2400" i="1">
                            <a:latin typeface="Cambria Math" panose="02040503050406030204" pitchFamily="18" charset="0"/>
                          </a:rPr>
                          <m:t>𝑖</m:t>
                        </m:r>
                        <m:r>
                          <a:rPr lang="pt-BR" sz="2400" i="1">
                            <a:latin typeface="Cambria Math" panose="02040503050406030204" pitchFamily="18" charset="0"/>
                          </a:rPr>
                          <m:t>=</m:t>
                        </m:r>
                        <m:r>
                          <a:rPr lang="en-US" sz="2400" i="1">
                            <a:latin typeface="Cambria Math" panose="02040503050406030204" pitchFamily="18" charset="0"/>
                          </a:rPr>
                          <m:t>1</m:t>
                        </m:r>
                      </m:sub>
                      <m:sup>
                        <m:r>
                          <a:rPr lang="pt-BR" sz="2400" i="1">
                            <a:latin typeface="Cambria Math" panose="02040503050406030204" pitchFamily="18" charset="0"/>
                          </a:rPr>
                          <m:t>𝑛</m:t>
                        </m:r>
                      </m:sup>
                      <m:e>
                        <m:r>
                          <a:rPr lang="en-US" sz="2400" i="1">
                            <a:latin typeface="Cambria Math" panose="02040503050406030204" pitchFamily="18" charset="0"/>
                          </a:rPr>
                          <m:t>𝑤</m:t>
                        </m:r>
                        <m:r>
                          <a:rPr lang="en-US" sz="2400" i="1" baseline="-25000">
                            <a:latin typeface="Cambria Math" panose="02040503050406030204" pitchFamily="18" charset="0"/>
                          </a:rPr>
                          <m:t>𝑖</m:t>
                        </m:r>
                        <m:r>
                          <a:rPr lang="pt-BR" sz="2400" i="1">
                            <a:latin typeface="Cambria Math" panose="02040503050406030204" pitchFamily="18" charset="0"/>
                          </a:rPr>
                          <m:t>𝑥</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a:t>
                </a:r>
              </a:p>
              <a:p>
                <a:pPr>
                  <a:buNone/>
                </a:pPr>
                <a:endParaRPr lang="en-US" sz="2000" dirty="0" smtClean="0">
                  <a:solidFill>
                    <a:srgbClr val="000066"/>
                  </a:solidFill>
                  <a:latin typeface="+mn-lt"/>
                </a:endParaRPr>
              </a:p>
              <a:p>
                <a:pPr>
                  <a:buNone/>
                </a:pPr>
                <a:r>
                  <a:rPr lang="en-US" sz="2000" dirty="0" smtClean="0">
                    <a:latin typeface="+mn-lt"/>
                  </a:rPr>
                  <a:t>Perceptron Update: </a:t>
                </a:r>
                <a:endParaRPr lang="en-US" sz="2000" dirty="0">
                  <a:latin typeface="+mn-lt"/>
                </a:endParaRPr>
              </a:p>
              <a:p>
                <a:pPr marL="914400" lvl="1" indent="-457200">
                  <a:lnSpc>
                    <a:spcPct val="90000"/>
                  </a:lnSpc>
                  <a:spcBef>
                    <a:spcPct val="50000"/>
                  </a:spcBef>
                </a:pPr>
                <a:r>
                  <a:rPr lang="en-US" sz="2400" dirty="0" smtClean="0">
                    <a:latin typeface="+mn-lt"/>
                    <a:sym typeface="Symbol" pitchFamily="18" charset="2"/>
                  </a:rPr>
                  <a:t>                     If </a:t>
                </a:r>
                <a:r>
                  <a:rPr lang="en-US" sz="2400" dirty="0" err="1">
                    <a:solidFill>
                      <a:schemeClr val="accent2"/>
                    </a:solidFill>
                    <a:latin typeface="+mn-lt"/>
                    <a:sym typeface="Symbol" pitchFamily="18" charset="2"/>
                  </a:rPr>
                  <a:t>y’y</a:t>
                </a:r>
                <a:r>
                  <a:rPr lang="en-US" sz="2400" dirty="0">
                    <a:solidFill>
                      <a:schemeClr val="accent2"/>
                    </a:solidFill>
                    <a:latin typeface="+mn-lt"/>
                    <a:sym typeface="Symbol" pitchFamily="18" charset="2"/>
                  </a:rPr>
                  <a:t>, </a:t>
                </a:r>
                <a:r>
                  <a:rPr lang="en-US" sz="2400" dirty="0" smtClean="0">
                    <a:solidFill>
                      <a:srgbClr val="FF0000"/>
                    </a:solidFill>
                    <a:latin typeface="+mn-lt"/>
                    <a:sym typeface="Symbol" pitchFamily="18" charset="2"/>
                  </a:rPr>
                  <a:t>update: </a:t>
                </a:r>
                <a:r>
                  <a:rPr lang="en-US" sz="2400" dirty="0" smtClean="0">
                    <a:solidFill>
                      <a:schemeClr val="accent2"/>
                    </a:solidFill>
                    <a:latin typeface="+mn-lt"/>
                    <a:sym typeface="Symbol" pitchFamily="18" charset="2"/>
                  </a:rPr>
                  <a:t>     </a:t>
                </a:r>
                <a:r>
                  <a:rPr lang="en-US" sz="2400" b="1" dirty="0">
                    <a:solidFill>
                      <a:srgbClr val="FF0000"/>
                    </a:solidFill>
                    <a:latin typeface="+mn-lt"/>
                    <a:sym typeface="Symbol" pitchFamily="18" charset="2"/>
                  </a:rPr>
                  <a:t>w = w + </a:t>
                </a:r>
                <a:r>
                  <a:rPr lang="en-US" sz="2400" b="1" dirty="0" err="1" smtClean="0">
                    <a:solidFill>
                      <a:srgbClr val="FF0000"/>
                    </a:solidFill>
                    <a:latin typeface="+mn-lt"/>
                    <a:sym typeface="Symbol" pitchFamily="18" charset="2"/>
                  </a:rPr>
                  <a:t>ry</a:t>
                </a:r>
                <a:r>
                  <a:rPr lang="en-US" sz="2400" b="1" dirty="0" smtClean="0">
                    <a:solidFill>
                      <a:srgbClr val="FF0000"/>
                    </a:solidFill>
                    <a:latin typeface="+mn-lt"/>
                    <a:sym typeface="Symbol" pitchFamily="18" charset="2"/>
                  </a:rPr>
                  <a:t> x</a:t>
                </a:r>
                <a:endParaRPr lang="en-US" sz="2800" dirty="0">
                  <a:solidFill>
                    <a:srgbClr val="000066"/>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15168" y="1170971"/>
                <a:ext cx="8229600" cy="1903342"/>
              </a:xfrm>
              <a:prstGeom prst="rect">
                <a:avLst/>
              </a:prstGeom>
              <a:blipFill>
                <a:blip r:embed="rId3"/>
                <a:stretch>
                  <a:fillRect l="-741" t="-15385" b="-6731"/>
                </a:stretch>
              </a:blipFill>
            </p:spPr>
            <p:txBody>
              <a:bodyPr/>
              <a:lstStyle/>
              <a:p>
                <a:r>
                  <a:rPr lang="en-US">
                    <a:noFill/>
                  </a:rPr>
                  <a:t> </a:t>
                </a:r>
              </a:p>
            </p:txBody>
          </p:sp>
        </mc:Fallback>
      </mc:AlternateContent>
    </p:spTree>
    <p:extLst>
      <p:ext uri="{BB962C8B-B14F-4D97-AF65-F5344CB8AC3E}">
        <p14:creationId xmlns:p14="http://schemas.microsoft.com/office/powerpoint/2010/main" val="28379042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33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933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9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a:t>Kernel Based Methods</a:t>
            </a:r>
          </a:p>
        </p:txBody>
      </p:sp>
      <p:sp>
        <p:nvSpPr>
          <p:cNvPr id="2" name="Content Placeholder 1"/>
          <p:cNvSpPr>
            <a:spLocks noGrp="1"/>
          </p:cNvSpPr>
          <p:nvPr>
            <p:ph idx="1"/>
          </p:nvPr>
        </p:nvSpPr>
        <p:spPr/>
        <p:txBody>
          <a:bodyPr/>
          <a:lstStyle/>
          <a:p>
            <a:r>
              <a:rPr lang="en-US" sz="2000" dirty="0"/>
              <a:t>A method to  run Perceptron on a very large feature set, without incurring the cost of keeping a very large weight vector. </a:t>
            </a:r>
          </a:p>
          <a:p>
            <a:r>
              <a:rPr lang="en-US" sz="2000" dirty="0">
                <a:solidFill>
                  <a:schemeClr val="accent2">
                    <a:lumMod val="75000"/>
                    <a:lumOff val="25000"/>
                  </a:schemeClr>
                </a:solidFill>
              </a:rPr>
              <a:t>Computing the </a:t>
            </a:r>
            <a:r>
              <a:rPr lang="en-US" sz="2000" dirty="0" smtClean="0">
                <a:solidFill>
                  <a:schemeClr val="accent2">
                    <a:lumMod val="75000"/>
                    <a:lumOff val="25000"/>
                  </a:schemeClr>
                </a:solidFill>
              </a:rPr>
              <a:t>dot product can be </a:t>
            </a:r>
            <a:r>
              <a:rPr lang="en-US" sz="2000" dirty="0">
                <a:solidFill>
                  <a:schemeClr val="accent2">
                    <a:lumMod val="75000"/>
                    <a:lumOff val="25000"/>
                  </a:schemeClr>
                </a:solidFill>
              </a:rPr>
              <a:t>done in the original feature space.</a:t>
            </a:r>
          </a:p>
          <a:p>
            <a:r>
              <a:rPr lang="en-US" sz="2000" dirty="0">
                <a:solidFill>
                  <a:srgbClr val="FF0000"/>
                </a:solidFill>
              </a:rPr>
              <a:t>Notice:</a:t>
            </a:r>
            <a:r>
              <a:rPr lang="en-US" sz="2000" dirty="0"/>
              <a:t> this pertains only to efficiency: The classifier is identical to the one you get by blowing up the feature space.</a:t>
            </a:r>
          </a:p>
          <a:p>
            <a:r>
              <a:rPr lang="en-US" sz="2000" dirty="0"/>
              <a:t>Generalization is still relative to the real dimensionality (or, related properties).</a:t>
            </a:r>
          </a:p>
          <a:p>
            <a:r>
              <a:rPr lang="en-US" sz="2000" dirty="0">
                <a:solidFill>
                  <a:srgbClr val="FF0000"/>
                </a:solidFill>
              </a:rPr>
              <a:t>Kernels</a:t>
            </a:r>
            <a:r>
              <a:rPr lang="en-US" sz="2000" dirty="0"/>
              <a:t> were popularized by </a:t>
            </a:r>
            <a:r>
              <a:rPr lang="en-US" sz="2000" dirty="0" smtClean="0"/>
              <a:t>SVMs, but many other algorithms can make use of them (== run in the dual). </a:t>
            </a:r>
          </a:p>
          <a:p>
            <a:pPr lvl="1"/>
            <a:r>
              <a:rPr lang="en-US" sz="1600" dirty="0" smtClean="0"/>
              <a:t>Linear Kernels: no kernels; stay in the original space. A lot of applications  </a:t>
            </a:r>
            <a:r>
              <a:rPr lang="en-US" sz="1600" dirty="0"/>
              <a:t>actually use linear kernels.</a:t>
            </a:r>
          </a:p>
          <a:p>
            <a:endParaRPr lang="en-US" sz="2000" dirty="0"/>
          </a:p>
        </p:txBody>
      </p:sp>
      <mc:AlternateContent xmlns:mc="http://schemas.openxmlformats.org/markup-compatibility/2006" xmlns:a14="http://schemas.microsoft.com/office/drawing/2010/main">
        <mc:Choice Requires="a14">
          <p:sp>
            <p:nvSpPr>
              <p:cNvPr id="6" name="Rectangle 5"/>
              <p:cNvSpPr/>
              <p:nvPr/>
            </p:nvSpPr>
            <p:spPr>
              <a:xfrm>
                <a:off x="715168" y="838200"/>
                <a:ext cx="8229600" cy="462947"/>
              </a:xfrm>
              <a:prstGeom prst="rect">
                <a:avLst/>
              </a:prstGeom>
            </p:spPr>
            <p:txBody>
              <a:bodyPr wrap="square">
                <a:spAutoFit/>
              </a:bodyPr>
              <a:lstStyle/>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ctrlPr>
                          <a:rPr lang="pt-BR" sz="2400" i="1">
                            <a:latin typeface="Cambria Math" panose="02040503050406030204" pitchFamily="18" charset="0"/>
                          </a:rPr>
                        </m:ctrlPr>
                      </m:naryPr>
                      <m:sub>
                        <m:r>
                          <m:rPr>
                            <m:brk m:alnAt="23"/>
                          </m:rPr>
                          <a:rPr lang="en-US" sz="2400" i="1">
                            <a:latin typeface="Cambria Math" panose="02040503050406030204" pitchFamily="18" charset="0"/>
                          </a:rPr>
                          <m:t>𝑖</m:t>
                        </m:r>
                        <m:r>
                          <a:rPr lang="pt-BR" sz="2400" i="1">
                            <a:latin typeface="Cambria Math" panose="02040503050406030204" pitchFamily="18" charset="0"/>
                          </a:rPr>
                          <m:t>=</m:t>
                        </m:r>
                        <m:r>
                          <a:rPr lang="en-US" sz="2400" i="1">
                            <a:latin typeface="Cambria Math" panose="02040503050406030204" pitchFamily="18" charset="0"/>
                          </a:rPr>
                          <m:t>1</m:t>
                        </m:r>
                      </m:sub>
                      <m:sup>
                        <m:r>
                          <a:rPr lang="pt-BR" sz="2400" i="1">
                            <a:latin typeface="Cambria Math" panose="02040503050406030204" pitchFamily="18" charset="0"/>
                          </a:rPr>
                          <m:t>𝑛</m:t>
                        </m:r>
                      </m:sup>
                      <m:e>
                        <m:r>
                          <a:rPr lang="en-US" sz="2400" i="1">
                            <a:latin typeface="Cambria Math" panose="02040503050406030204" pitchFamily="18" charset="0"/>
                          </a:rPr>
                          <m:t>𝑤</m:t>
                        </m:r>
                        <m:r>
                          <a:rPr lang="en-US" sz="2400" i="1" baseline="-25000">
                            <a:latin typeface="Cambria Math" panose="02040503050406030204" pitchFamily="18" charset="0"/>
                          </a:rPr>
                          <m:t>𝑖</m:t>
                        </m:r>
                        <m:r>
                          <a:rPr lang="pt-BR" sz="2400" i="1">
                            <a:latin typeface="Cambria Math" panose="02040503050406030204" pitchFamily="18" charset="0"/>
                          </a:rPr>
                          <m:t>𝑥</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a:t>
                </a:r>
              </a:p>
            </p:txBody>
          </p:sp>
        </mc:Choice>
        <mc:Fallback xmlns="">
          <p:sp>
            <p:nvSpPr>
              <p:cNvPr id="6" name="Rectangle 5"/>
              <p:cNvSpPr>
                <a:spLocks noRot="1" noChangeAspect="1" noMove="1" noResize="1" noEditPoints="1" noAdjustHandles="1" noChangeArrowheads="1" noChangeShapeType="1" noTextEdit="1"/>
              </p:cNvSpPr>
              <p:nvPr/>
            </p:nvSpPr>
            <p:spPr>
              <a:xfrm>
                <a:off x="715168" y="838200"/>
                <a:ext cx="8229600" cy="462947"/>
              </a:xfrm>
              <a:prstGeom prst="rect">
                <a:avLst/>
              </a:prstGeom>
              <a:blipFill>
                <a:blip r:embed="rId3"/>
                <a:stretch>
                  <a:fillRect t="-130667" b="-198667"/>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0C921938-476A-4922-BE24-3B8F6A2854D9}" type="slidenum">
              <a:rPr lang="en-US" smtClean="0"/>
              <a:pPr/>
              <a:t>77</a:t>
            </a:fld>
            <a:endParaRPr lang="en-US" dirty="0"/>
          </a:p>
        </p:txBody>
      </p:sp>
    </p:spTree>
    <p:extLst>
      <p:ext uri="{BB962C8B-B14F-4D97-AF65-F5344CB8AC3E}">
        <p14:creationId xmlns:p14="http://schemas.microsoft.com/office/powerpoint/2010/main" val="2501171000"/>
      </p:ext>
    </p:extLst>
  </p:cSld>
  <p:clrMapOvr>
    <a:masterClrMapping/>
  </p:clrMapOvr>
  <p:transition>
    <p:zoom dir="in"/>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9E668B8-D6D1-446C-A8AB-BED8E3BB417A}" type="slidenum">
              <a:rPr lang="en-US"/>
              <a:pPr/>
              <a:t>78</a:t>
            </a:fld>
            <a:endParaRPr lang="en-US"/>
          </a:p>
        </p:txBody>
      </p:sp>
      <p:sp>
        <p:nvSpPr>
          <p:cNvPr id="9220" name="Rectangle 4"/>
          <p:cNvSpPr>
            <a:spLocks noGrp="1" noChangeArrowheads="1"/>
          </p:cNvSpPr>
          <p:nvPr>
            <p:ph type="body" idx="1"/>
          </p:nvPr>
        </p:nvSpPr>
        <p:spPr>
          <a:xfrm>
            <a:off x="228600" y="3276600"/>
            <a:ext cx="8686800" cy="1676400"/>
          </a:xfrm>
        </p:spPr>
        <p:txBody>
          <a:bodyPr/>
          <a:lstStyle/>
          <a:p>
            <a:r>
              <a:rPr lang="en-US" sz="2400" dirty="0"/>
              <a:t>Let</a:t>
            </a:r>
            <a:r>
              <a:rPr lang="en-US" sz="2400" dirty="0">
                <a:solidFill>
                  <a:srgbClr val="A50021"/>
                </a:solidFill>
              </a:rPr>
              <a:t> </a:t>
            </a:r>
            <a:r>
              <a:rPr lang="en-US" sz="2400" dirty="0">
                <a:solidFill>
                  <a:srgbClr val="FF0000"/>
                </a:solidFill>
              </a:rPr>
              <a:t>I</a:t>
            </a:r>
            <a:r>
              <a:rPr lang="en-US" sz="2400" dirty="0"/>
              <a:t> be the set </a:t>
            </a:r>
            <a:r>
              <a:rPr lang="en-US" sz="2400" dirty="0">
                <a:solidFill>
                  <a:srgbClr val="FF0000"/>
                </a:solidFill>
              </a:rPr>
              <a:t>t</a:t>
            </a:r>
            <a:r>
              <a:rPr lang="en-US" sz="2400" baseline="-25000" dirty="0">
                <a:solidFill>
                  <a:srgbClr val="FF0000"/>
                </a:solidFill>
              </a:rPr>
              <a:t>1</a:t>
            </a:r>
            <a:r>
              <a:rPr lang="en-US" sz="2400" dirty="0">
                <a:solidFill>
                  <a:srgbClr val="FF0000"/>
                </a:solidFill>
              </a:rPr>
              <a:t>,t</a:t>
            </a:r>
            <a:r>
              <a:rPr lang="en-US" sz="2400" baseline="-25000" dirty="0">
                <a:solidFill>
                  <a:srgbClr val="FF0000"/>
                </a:solidFill>
              </a:rPr>
              <a:t>2</a:t>
            </a:r>
            <a:r>
              <a:rPr lang="en-US" sz="2400" dirty="0">
                <a:solidFill>
                  <a:srgbClr val="FF0000"/>
                </a:solidFill>
              </a:rPr>
              <a:t>,t</a:t>
            </a:r>
            <a:r>
              <a:rPr lang="en-US" sz="2400" baseline="-25000" dirty="0">
                <a:solidFill>
                  <a:srgbClr val="FF0000"/>
                </a:solidFill>
              </a:rPr>
              <a:t>3</a:t>
            </a:r>
            <a:r>
              <a:rPr lang="en-US" sz="2400" dirty="0">
                <a:solidFill>
                  <a:srgbClr val="FF0000"/>
                </a:solidFill>
              </a:rPr>
              <a:t> …</a:t>
            </a:r>
            <a:r>
              <a:rPr lang="en-US" sz="2400" dirty="0"/>
              <a:t>of monomials (conjunctions) over the feature space x</a:t>
            </a:r>
            <a:r>
              <a:rPr lang="en-US" sz="2400" baseline="-25000" dirty="0"/>
              <a:t>1</a:t>
            </a:r>
            <a:r>
              <a:rPr lang="en-US" sz="2400" dirty="0"/>
              <a:t>, x</a:t>
            </a:r>
            <a:r>
              <a:rPr lang="en-US" sz="2400" baseline="-25000" dirty="0"/>
              <a:t>2</a:t>
            </a:r>
            <a:r>
              <a:rPr lang="en-US" sz="2400" dirty="0"/>
              <a:t>… </a:t>
            </a:r>
            <a:r>
              <a:rPr lang="en-US" sz="2400" dirty="0" err="1"/>
              <a:t>x</a:t>
            </a:r>
            <a:r>
              <a:rPr lang="en-US" sz="2400" baseline="-25000" dirty="0" err="1"/>
              <a:t>n</a:t>
            </a:r>
            <a:r>
              <a:rPr lang="en-US" sz="2400" dirty="0"/>
              <a:t>. </a:t>
            </a:r>
          </a:p>
          <a:p>
            <a:r>
              <a:rPr lang="en-US" sz="2400" dirty="0"/>
              <a:t>Then we can write a linear function over this </a:t>
            </a:r>
            <a:r>
              <a:rPr lang="en-US" sz="2400" dirty="0">
                <a:solidFill>
                  <a:schemeClr val="accent2">
                    <a:lumMod val="75000"/>
                    <a:lumOff val="25000"/>
                  </a:schemeClr>
                </a:solidFill>
              </a:rPr>
              <a:t>new feature space</a:t>
            </a:r>
            <a:r>
              <a:rPr lang="en-US" sz="2400" dirty="0"/>
              <a:t>.</a:t>
            </a:r>
          </a:p>
        </p:txBody>
      </p:sp>
      <p:graphicFrame>
        <p:nvGraphicFramePr>
          <p:cNvPr id="9222" name="Object 6"/>
          <p:cNvGraphicFramePr>
            <a:graphicFrameLocks noChangeAspect="1"/>
          </p:cNvGraphicFramePr>
          <p:nvPr>
            <p:extLst/>
          </p:nvPr>
        </p:nvGraphicFramePr>
        <p:xfrm>
          <a:off x="115887" y="5791200"/>
          <a:ext cx="8875713" cy="430213"/>
        </p:xfrm>
        <a:graphic>
          <a:graphicData uri="http://schemas.openxmlformats.org/presentationml/2006/ole">
            <mc:AlternateContent xmlns:mc="http://schemas.openxmlformats.org/markup-compatibility/2006">
              <mc:Choice xmlns:v="urn:schemas-microsoft-com:vml" Requires="v">
                <p:oleObj spid="_x0000_s15361" name="Equation" r:id="rId4" imgW="4508280" imgH="228600" progId="Equation.3">
                  <p:embed/>
                </p:oleObj>
              </mc:Choice>
              <mc:Fallback>
                <p:oleObj name="Equation" r:id="rId4" imgW="4508280" imgH="228600" progId="Equation.3">
                  <p:embed/>
                  <p:pic>
                    <p:nvPicPr>
                      <p:cNvPr id="9222" name="Object 6"/>
                      <p:cNvPicPr>
                        <a:picLocks noChangeAspect="1" noChangeArrowheads="1"/>
                      </p:cNvPicPr>
                      <p:nvPr/>
                    </p:nvPicPr>
                    <p:blipFill>
                      <a:blip r:embed="rId5"/>
                      <a:srcRect/>
                      <a:stretch>
                        <a:fillRect/>
                      </a:stretch>
                    </p:blipFill>
                    <p:spPr bwMode="auto">
                      <a:xfrm>
                        <a:off x="115887" y="5791200"/>
                        <a:ext cx="88757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Rectangle 7"/>
          <p:cNvSpPr>
            <a:spLocks noGrp="1" noChangeArrowheads="1"/>
          </p:cNvSpPr>
          <p:nvPr>
            <p:ph type="title"/>
          </p:nvPr>
        </p:nvSpPr>
        <p:spPr/>
        <p:txBody>
          <a:bodyPr/>
          <a:lstStyle/>
          <a:p>
            <a:r>
              <a:rPr lang="en-US"/>
              <a:t>Kernel Base Methods</a:t>
            </a:r>
          </a:p>
        </p:txBody>
      </p:sp>
      <mc:AlternateContent xmlns:mc="http://schemas.openxmlformats.org/markup-compatibility/2006" xmlns:a14="http://schemas.microsoft.com/office/drawing/2010/main">
        <mc:Choice Requires="a14">
          <p:sp>
            <p:nvSpPr>
              <p:cNvPr id="9" name="Rectangle 8"/>
              <p:cNvSpPr/>
              <p:nvPr/>
            </p:nvSpPr>
            <p:spPr>
              <a:xfrm>
                <a:off x="1600200" y="1356966"/>
                <a:ext cx="5943600" cy="1140056"/>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endParaRPr lang="en-US" sz="2400" dirty="0" smtClean="0"/>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ctrlPr>
                          <a:rPr lang="pt-BR" sz="2400" i="1">
                            <a:latin typeface="Cambria Math" panose="02040503050406030204" pitchFamily="18" charset="0"/>
                          </a:rPr>
                        </m:ctrlPr>
                      </m:naryPr>
                      <m:sub>
                        <m:r>
                          <m:rPr>
                            <m:brk m:alnAt="23"/>
                          </m:rPr>
                          <a:rPr lang="en-US" sz="2400" i="1">
                            <a:latin typeface="Cambria Math" panose="02040503050406030204" pitchFamily="18" charset="0"/>
                          </a:rPr>
                          <m:t>𝑖</m:t>
                        </m:r>
                        <m:r>
                          <a:rPr lang="pt-BR" sz="2400" i="1">
                            <a:latin typeface="Cambria Math" panose="02040503050406030204" pitchFamily="18" charset="0"/>
                          </a:rPr>
                          <m:t>=</m:t>
                        </m:r>
                        <m:r>
                          <a:rPr lang="en-US" sz="2400" i="1">
                            <a:latin typeface="Cambria Math" panose="02040503050406030204" pitchFamily="18" charset="0"/>
                          </a:rPr>
                          <m:t>1</m:t>
                        </m:r>
                      </m:sub>
                      <m:sup>
                        <m:r>
                          <a:rPr lang="pt-BR" sz="2400" i="1">
                            <a:latin typeface="Cambria Math" panose="02040503050406030204" pitchFamily="18" charset="0"/>
                          </a:rPr>
                          <m:t>𝑛</m:t>
                        </m:r>
                      </m:sup>
                      <m:e>
                        <m:r>
                          <a:rPr lang="en-US" sz="2400" i="1">
                            <a:latin typeface="Cambria Math" panose="02040503050406030204" pitchFamily="18" charset="0"/>
                          </a:rPr>
                          <m:t>𝑤</m:t>
                        </m:r>
                        <m:r>
                          <a:rPr lang="en-US" sz="2400" i="1" baseline="-25000">
                            <a:latin typeface="Cambria Math" panose="02040503050406030204" pitchFamily="18" charset="0"/>
                          </a:rPr>
                          <m:t>𝑖</m:t>
                        </m:r>
                        <m:r>
                          <a:rPr lang="pt-BR" sz="2400" i="1">
                            <a:latin typeface="Cambria Math" panose="02040503050406030204" pitchFamily="18" charset="0"/>
                          </a:rPr>
                          <m:t>𝑥</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p:txBody>
          </p:sp>
        </mc:Choice>
        <mc:Fallback xmlns="">
          <p:sp>
            <p:nvSpPr>
              <p:cNvPr id="9" name="Rectangle 8"/>
              <p:cNvSpPr>
                <a:spLocks noRot="1" noChangeAspect="1" noMove="1" noResize="1" noEditPoints="1" noAdjustHandles="1" noChangeArrowheads="1" noChangeShapeType="1" noTextEdit="1"/>
              </p:cNvSpPr>
              <p:nvPr/>
            </p:nvSpPr>
            <p:spPr>
              <a:xfrm>
                <a:off x="1600200" y="1356966"/>
                <a:ext cx="5943600" cy="1140056"/>
              </a:xfrm>
              <a:prstGeom prst="rect">
                <a:avLst/>
              </a:prstGeom>
              <a:blipFill>
                <a:blip r:embed="rId6"/>
                <a:stretch>
                  <a:fillRect t="-5348" b="-79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81200" y="4909152"/>
                <a:ext cx="5181600" cy="462947"/>
              </a:xfrm>
              <a:prstGeom prst="rect">
                <a:avLst/>
              </a:prstGeom>
            </p:spPr>
            <p:txBody>
              <a:bodyPr wrap="square">
                <a:spAutoFit/>
              </a:bodyPr>
              <a:lstStyle/>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p:txBody>
          </p:sp>
        </mc:Choice>
        <mc:Fallback xmlns="">
          <p:sp>
            <p:nvSpPr>
              <p:cNvPr id="11" name="Rectangle 10"/>
              <p:cNvSpPr>
                <a:spLocks noRot="1" noChangeAspect="1" noMove="1" noResize="1" noEditPoints="1" noAdjustHandles="1" noChangeArrowheads="1" noChangeShapeType="1" noTextEdit="1"/>
              </p:cNvSpPr>
              <p:nvPr/>
            </p:nvSpPr>
            <p:spPr>
              <a:xfrm>
                <a:off x="1981200" y="4909152"/>
                <a:ext cx="5181600" cy="462947"/>
              </a:xfrm>
              <a:prstGeom prst="rect">
                <a:avLst/>
              </a:prstGeom>
              <a:blipFill>
                <a:blip r:embed="rId7"/>
                <a:stretch>
                  <a:fillRect t="-127632" b="-197368"/>
                </a:stretch>
              </a:blipFill>
            </p:spPr>
            <p:txBody>
              <a:bodyPr/>
              <a:lstStyle/>
              <a:p>
                <a:r>
                  <a:rPr lang="en-US">
                    <a:noFill/>
                  </a:rPr>
                  <a:t> </a:t>
                </a:r>
              </a:p>
            </p:txBody>
          </p:sp>
        </mc:Fallback>
      </mc:AlternateContent>
    </p:spTree>
    <p:extLst>
      <p:ext uri="{BB962C8B-B14F-4D97-AF65-F5344CB8AC3E}">
        <p14:creationId xmlns:p14="http://schemas.microsoft.com/office/powerpoint/2010/main" val="35305736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0-#ppt_w/2"/>
                                          </p:val>
                                        </p:tav>
                                        <p:tav tm="100000">
                                          <p:val>
                                            <p:strVal val="#ppt_x"/>
                                          </p:val>
                                        </p:tav>
                                      </p:tavLst>
                                    </p:anim>
                                    <p:anim calcmode="lin" valueType="num">
                                      <p:cBhvr additive="base">
                                        <p:cTn id="8"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2F5E348-4D7B-450C-9FF5-BC0D656BFA44}" type="slidenum">
              <a:rPr lang="en-US"/>
              <a:pPr/>
              <a:t>79</a:t>
            </a:fld>
            <a:endParaRPr lang="en-US"/>
          </a:p>
        </p:txBody>
      </p:sp>
      <p:sp>
        <p:nvSpPr>
          <p:cNvPr id="11267" name="Rectangle 3"/>
          <p:cNvSpPr>
            <a:spLocks noGrp="1" noChangeArrowheads="1"/>
          </p:cNvSpPr>
          <p:nvPr>
            <p:ph type="body" idx="1"/>
          </p:nvPr>
        </p:nvSpPr>
        <p:spPr>
          <a:xfrm>
            <a:off x="152400" y="2971800"/>
            <a:ext cx="8610600" cy="3124200"/>
          </a:xfrm>
        </p:spPr>
        <p:txBody>
          <a:bodyPr/>
          <a:lstStyle/>
          <a:p>
            <a:pPr>
              <a:buFontTx/>
              <a:buNone/>
            </a:pPr>
            <a:endParaRPr lang="en-US" sz="2400" dirty="0">
              <a:latin typeface="Tempus Sans ITC" pitchFamily="82" charset="0"/>
            </a:endParaRPr>
          </a:p>
          <a:p>
            <a:r>
              <a:rPr lang="en-US" sz="2400" dirty="0">
                <a:latin typeface="+mj-lt"/>
              </a:rPr>
              <a:t>Great Increase in expressivity</a:t>
            </a:r>
          </a:p>
          <a:p>
            <a:r>
              <a:rPr lang="en-US" sz="2400" dirty="0">
                <a:latin typeface="+mj-lt"/>
              </a:rPr>
              <a:t>Can run Perceptron (and Winnow) but the convergence bound may suffer exponential growth.</a:t>
            </a:r>
          </a:p>
          <a:p>
            <a:endParaRPr lang="en-US" sz="2400" dirty="0">
              <a:latin typeface="+mj-lt"/>
            </a:endParaRPr>
          </a:p>
          <a:p>
            <a:r>
              <a:rPr lang="en-US" sz="2400" dirty="0">
                <a:latin typeface="+mj-lt"/>
              </a:rPr>
              <a:t>Exponential number of monomials are true in each example. </a:t>
            </a:r>
          </a:p>
          <a:p>
            <a:r>
              <a:rPr lang="en-US" sz="2400" dirty="0">
                <a:latin typeface="+mj-lt"/>
              </a:rPr>
              <a:t>Also, will have to keep many weights.</a:t>
            </a:r>
          </a:p>
        </p:txBody>
      </p:sp>
      <p:sp>
        <p:nvSpPr>
          <p:cNvPr id="11268" name="Rectangle 4"/>
          <p:cNvSpPr>
            <a:spLocks noChangeArrowheads="1"/>
          </p:cNvSpPr>
          <p:nvPr/>
        </p:nvSpPr>
        <p:spPr bwMode="auto">
          <a:xfrm>
            <a:off x="228600" y="33528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FontTx/>
              <a:buChar char="•"/>
            </a:pPr>
            <a:endParaRPr lang="en-US" sz="3200">
              <a:latin typeface="Arial Narrow" pitchFamily="34" charset="0"/>
            </a:endParaRPr>
          </a:p>
        </p:txBody>
      </p:sp>
      <p:sp>
        <p:nvSpPr>
          <p:cNvPr id="11271" name="Rectangle 7"/>
          <p:cNvSpPr>
            <a:spLocks noGrp="1" noChangeArrowheads="1"/>
          </p:cNvSpPr>
          <p:nvPr>
            <p:ph type="title"/>
          </p:nvPr>
        </p:nvSpPr>
        <p:spPr/>
        <p:txBody>
          <a:bodyPr/>
          <a:lstStyle/>
          <a:p>
            <a:r>
              <a:rPr lang="en-US" dirty="0"/>
              <a:t>Kernel Based Methods</a:t>
            </a:r>
          </a:p>
        </p:txBody>
      </p:sp>
      <mc:AlternateContent xmlns:mc="http://schemas.openxmlformats.org/markup-compatibility/2006" xmlns:a14="http://schemas.microsoft.com/office/drawing/2010/main">
        <mc:Choice Requires="a14">
          <p:sp>
            <p:nvSpPr>
              <p:cNvPr id="9" name="Rectangle 8"/>
              <p:cNvSpPr/>
              <p:nvPr/>
            </p:nvSpPr>
            <p:spPr>
              <a:xfrm>
                <a:off x="1623616" y="1170971"/>
                <a:ext cx="5896768" cy="1903342"/>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a:p>
                <a:pPr>
                  <a:buNone/>
                </a:pPr>
                <a:endParaRPr lang="en-US" sz="2000" dirty="0" smtClean="0">
                  <a:solidFill>
                    <a:srgbClr val="000066"/>
                  </a:solidFill>
                  <a:latin typeface="+mn-lt"/>
                </a:endParaRPr>
              </a:p>
              <a:p>
                <a:pPr>
                  <a:buNone/>
                </a:pPr>
                <a:r>
                  <a:rPr lang="en-US" sz="2000" dirty="0" smtClean="0">
                    <a:latin typeface="+mn-lt"/>
                  </a:rPr>
                  <a:t>Perceptron Update: </a:t>
                </a:r>
                <a:endParaRPr lang="en-US" sz="2000" dirty="0">
                  <a:latin typeface="+mn-lt"/>
                </a:endParaRPr>
              </a:p>
              <a:p>
                <a:pPr marL="914400" lvl="1" indent="-457200">
                  <a:lnSpc>
                    <a:spcPct val="90000"/>
                  </a:lnSpc>
                  <a:spcBef>
                    <a:spcPct val="50000"/>
                  </a:spcBef>
                </a:pPr>
                <a:r>
                  <a:rPr lang="en-US" sz="2400" dirty="0" smtClean="0">
                    <a:latin typeface="+mn-lt"/>
                    <a:sym typeface="Symbol" pitchFamily="18" charset="2"/>
                  </a:rPr>
                  <a:t> If </a:t>
                </a:r>
                <a:r>
                  <a:rPr lang="en-US" sz="2400" dirty="0" err="1">
                    <a:solidFill>
                      <a:schemeClr val="accent2"/>
                    </a:solidFill>
                    <a:latin typeface="+mn-lt"/>
                    <a:sym typeface="Symbol" pitchFamily="18" charset="2"/>
                  </a:rPr>
                  <a:t>y’y</a:t>
                </a:r>
                <a:r>
                  <a:rPr lang="en-US" sz="2400" dirty="0">
                    <a:solidFill>
                      <a:schemeClr val="accent2"/>
                    </a:solidFill>
                    <a:latin typeface="+mn-lt"/>
                    <a:sym typeface="Symbol" pitchFamily="18" charset="2"/>
                  </a:rPr>
                  <a:t>, </a:t>
                </a:r>
                <a:r>
                  <a:rPr lang="en-US" sz="2400" dirty="0" smtClean="0">
                    <a:solidFill>
                      <a:srgbClr val="FF0000"/>
                    </a:solidFill>
                    <a:latin typeface="+mn-lt"/>
                    <a:sym typeface="Symbol" pitchFamily="18" charset="2"/>
                  </a:rPr>
                  <a:t>update: </a:t>
                </a:r>
                <a:r>
                  <a:rPr lang="en-US" sz="2400" dirty="0" smtClean="0">
                    <a:solidFill>
                      <a:schemeClr val="accent2"/>
                    </a:solidFill>
                    <a:latin typeface="+mn-lt"/>
                    <a:sym typeface="Symbol" pitchFamily="18" charset="2"/>
                  </a:rPr>
                  <a:t>     </a:t>
                </a:r>
                <a:r>
                  <a:rPr lang="en-US" sz="2400" b="1" dirty="0">
                    <a:solidFill>
                      <a:srgbClr val="FF0000"/>
                    </a:solidFill>
                    <a:latin typeface="+mn-lt"/>
                    <a:sym typeface="Symbol" pitchFamily="18" charset="2"/>
                  </a:rPr>
                  <a:t>w = w + </a:t>
                </a:r>
                <a:r>
                  <a:rPr lang="en-US" sz="2400" b="1" dirty="0" err="1" smtClean="0">
                    <a:solidFill>
                      <a:srgbClr val="FF0000"/>
                    </a:solidFill>
                    <a:latin typeface="+mn-lt"/>
                    <a:sym typeface="Symbol" pitchFamily="18" charset="2"/>
                  </a:rPr>
                  <a:t>ry</a:t>
                </a:r>
                <a:r>
                  <a:rPr lang="en-US" sz="2400" b="1" dirty="0" smtClean="0">
                    <a:solidFill>
                      <a:srgbClr val="FF0000"/>
                    </a:solidFill>
                    <a:latin typeface="+mn-lt"/>
                    <a:sym typeface="Symbol" pitchFamily="18" charset="2"/>
                  </a:rPr>
                  <a:t> x</a:t>
                </a:r>
                <a:endParaRPr lang="en-US" sz="2800" dirty="0">
                  <a:solidFill>
                    <a:srgbClr val="00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623616" y="1170971"/>
                <a:ext cx="5896768" cy="1903342"/>
              </a:xfrm>
              <a:prstGeom prst="rect">
                <a:avLst/>
              </a:prstGeom>
              <a:blipFill>
                <a:blip r:embed="rId3"/>
                <a:stretch>
                  <a:fillRect l="-1033" t="-15064" b="-6410"/>
                </a:stretch>
              </a:blipFill>
            </p:spPr>
            <p:txBody>
              <a:bodyPr/>
              <a:lstStyle/>
              <a:p>
                <a:r>
                  <a:rPr lang="en-US">
                    <a:noFill/>
                  </a:rPr>
                  <a:t> </a:t>
                </a:r>
              </a:p>
            </p:txBody>
          </p:sp>
        </mc:Fallback>
      </mc:AlternateContent>
      <p:cxnSp>
        <p:nvCxnSpPr>
          <p:cNvPr id="3" name="Straight Connector 2"/>
          <p:cNvCxnSpPr/>
          <p:nvPr/>
        </p:nvCxnSpPr>
        <p:spPr>
          <a:xfrm flipH="1">
            <a:off x="5410200" y="19812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854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499"/>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a:t>
            </a:r>
            <a:endParaRPr lang="en-US" dirty="0"/>
          </a:p>
        </p:txBody>
      </p:sp>
      <p:sp>
        <p:nvSpPr>
          <p:cNvPr id="9" name="Content Placeholder 8"/>
          <p:cNvSpPr>
            <a:spLocks noGrp="1"/>
          </p:cNvSpPr>
          <p:nvPr>
            <p:ph idx="1"/>
          </p:nvPr>
        </p:nvSpPr>
        <p:spPr/>
        <p:txBody>
          <a:bodyPr/>
          <a:lstStyle/>
          <a:p>
            <a:r>
              <a:rPr lang="en-US" dirty="0" smtClean="0"/>
              <a:t>Protocol </a:t>
            </a:r>
            <a:r>
              <a:rPr lang="en-US" dirty="0"/>
              <a:t>I:  The learner proposes instances as queries to the </a:t>
            </a:r>
            <a:r>
              <a:rPr lang="en-US" dirty="0" smtClean="0"/>
              <a:t>teacher</a:t>
            </a:r>
            <a:endParaRPr lang="en-US" dirty="0"/>
          </a:p>
          <a:p>
            <a:r>
              <a:rPr lang="en-US" dirty="0" smtClean="0"/>
              <a:t>Since </a:t>
            </a:r>
            <a:r>
              <a:rPr lang="en-US" dirty="0"/>
              <a:t>we know we are after a </a:t>
            </a:r>
            <a:r>
              <a:rPr lang="en-US" dirty="0">
                <a:solidFill>
                  <a:schemeClr val="accent1"/>
                </a:solidFill>
              </a:rPr>
              <a:t>monotone conjunction</a:t>
            </a:r>
            <a:r>
              <a:rPr lang="en-US" dirty="0"/>
              <a:t>:</a:t>
            </a:r>
          </a:p>
          <a:p>
            <a:r>
              <a:rPr lang="en-US" dirty="0" smtClean="0">
                <a:latin typeface="+mj-lt"/>
              </a:rPr>
              <a:t>Is </a:t>
            </a:r>
            <a:r>
              <a:rPr lang="en-US" dirty="0" smtClean="0">
                <a:solidFill>
                  <a:srgbClr val="0066FF"/>
                </a:solidFill>
                <a:latin typeface="Calibri"/>
              </a:rPr>
              <a:t>x</a:t>
            </a:r>
            <a:r>
              <a:rPr lang="en-US" baseline="-25000" dirty="0" smtClean="0">
                <a:solidFill>
                  <a:srgbClr val="0066FF"/>
                </a:solidFill>
                <a:latin typeface="Calibri"/>
              </a:rPr>
              <a:t>100</a:t>
            </a:r>
            <a:r>
              <a:rPr lang="en-US" dirty="0" smtClean="0">
                <a:latin typeface="+mj-lt"/>
              </a:rPr>
              <a:t>  in?   </a:t>
            </a:r>
            <a:r>
              <a:rPr lang="en-US" dirty="0">
                <a:latin typeface="+mj-lt"/>
              </a:rPr>
              <a:t>&lt;(1,1,1…,1,0), ?&gt;   f(x)=</a:t>
            </a:r>
            <a:r>
              <a:rPr lang="en-US" dirty="0" smtClean="0">
                <a:latin typeface="+mj-lt"/>
              </a:rPr>
              <a:t>0 (</a:t>
            </a:r>
            <a:r>
              <a:rPr lang="en-US" dirty="0">
                <a:latin typeface="+mj-lt"/>
              </a:rPr>
              <a:t>conclusion: Yes</a:t>
            </a:r>
            <a:r>
              <a:rPr lang="en-US" dirty="0" smtClean="0">
                <a:latin typeface="+mj-lt"/>
              </a:rPr>
              <a:t>)</a:t>
            </a:r>
          </a:p>
          <a:p>
            <a:r>
              <a:rPr lang="en-US" dirty="0" smtClean="0">
                <a:latin typeface="+mj-lt"/>
              </a:rPr>
              <a:t>Is </a:t>
            </a:r>
            <a:r>
              <a:rPr lang="en-US" dirty="0" smtClean="0">
                <a:solidFill>
                  <a:srgbClr val="0066FF"/>
                </a:solidFill>
                <a:latin typeface="Calibri"/>
              </a:rPr>
              <a:t>x</a:t>
            </a:r>
            <a:r>
              <a:rPr lang="en-US" baseline="-25000" dirty="0" smtClean="0">
                <a:solidFill>
                  <a:srgbClr val="0066FF"/>
                </a:solidFill>
                <a:latin typeface="Calibri"/>
              </a:rPr>
              <a:t>99</a:t>
            </a:r>
            <a:r>
              <a:rPr lang="en-US" dirty="0" smtClean="0">
                <a:latin typeface="+mj-lt"/>
              </a:rPr>
              <a:t>    in?   </a:t>
            </a:r>
            <a:r>
              <a:rPr lang="en-US" dirty="0">
                <a:latin typeface="+mj-lt"/>
              </a:rPr>
              <a:t>&lt;(1,1,…1,0,1), ?&gt;   f(x)=</a:t>
            </a:r>
            <a:r>
              <a:rPr lang="en-US" dirty="0" smtClean="0">
                <a:latin typeface="+mj-lt"/>
              </a:rPr>
              <a:t>1 (conclusion: No)</a:t>
            </a:r>
            <a:endParaRPr lang="en-US" dirty="0">
              <a:latin typeface="+mj-lt"/>
            </a:endParaRPr>
          </a:p>
          <a:p>
            <a:r>
              <a:rPr lang="en-US" dirty="0" smtClean="0">
                <a:latin typeface="+mj-lt"/>
              </a:rPr>
              <a:t>Is </a:t>
            </a:r>
            <a:r>
              <a:rPr lang="en-US" dirty="0" smtClean="0">
                <a:solidFill>
                  <a:srgbClr val="0066FF"/>
                </a:solidFill>
                <a:latin typeface="Calibri"/>
              </a:rPr>
              <a:t>x</a:t>
            </a:r>
            <a:r>
              <a:rPr lang="en-US" baseline="-25000" dirty="0" smtClean="0">
                <a:solidFill>
                  <a:srgbClr val="0066FF"/>
                </a:solidFill>
                <a:latin typeface="Calibri"/>
              </a:rPr>
              <a:t>1</a:t>
            </a:r>
            <a:r>
              <a:rPr lang="en-US" dirty="0" smtClean="0">
                <a:latin typeface="+mj-lt"/>
              </a:rPr>
              <a:t>     in ?  &lt;(</a:t>
            </a:r>
            <a:r>
              <a:rPr lang="en-US" dirty="0">
                <a:latin typeface="+mj-lt"/>
              </a:rPr>
              <a:t>0,1,…1,1,1), ?&gt;   f(x)=</a:t>
            </a:r>
            <a:r>
              <a:rPr lang="en-US" dirty="0" smtClean="0">
                <a:latin typeface="+mj-lt"/>
              </a:rPr>
              <a:t>1 </a:t>
            </a:r>
            <a:r>
              <a:rPr lang="en-US" dirty="0">
                <a:latin typeface="+mj-lt"/>
              </a:rPr>
              <a:t>(conclusion: </a:t>
            </a:r>
            <a:r>
              <a:rPr lang="en-US" dirty="0" smtClean="0">
                <a:latin typeface="+mj-lt"/>
              </a:rPr>
              <a:t>No)</a:t>
            </a:r>
          </a:p>
          <a:p>
            <a:endParaRPr lang="en-US" dirty="0">
              <a:latin typeface="+mj-lt"/>
            </a:endParaRPr>
          </a:p>
          <a:p>
            <a:r>
              <a:rPr lang="en-US" dirty="0" smtClean="0">
                <a:latin typeface="+mj-lt"/>
              </a:rPr>
              <a:t>A </a:t>
            </a:r>
            <a:r>
              <a:rPr lang="en-US" dirty="0">
                <a:latin typeface="+mj-lt"/>
              </a:rPr>
              <a:t>straight forward algorithm requires n=100 queries, </a:t>
            </a:r>
            <a:r>
              <a:rPr lang="en-US" dirty="0" smtClean="0">
                <a:latin typeface="+mj-lt"/>
              </a:rPr>
              <a:t>and </a:t>
            </a:r>
            <a:r>
              <a:rPr lang="en-US" dirty="0">
                <a:latin typeface="+mj-lt"/>
              </a:rPr>
              <a:t>will produce as a result the hidden conjunction (exactly</a:t>
            </a:r>
            <a:r>
              <a:rPr lang="en-US" dirty="0" smtClean="0">
                <a:latin typeface="+mj-lt"/>
              </a:rPr>
              <a:t>).</a:t>
            </a:r>
          </a:p>
          <a:p>
            <a:pPr lvl="1"/>
            <a:r>
              <a:rPr lang="en-US" dirty="0" smtClean="0">
                <a:solidFill>
                  <a:srgbClr val="0000FF"/>
                </a:solidFill>
              </a:rPr>
              <a:t>h(x</a:t>
            </a:r>
            <a:r>
              <a:rPr lang="en-US" baseline="-25000" dirty="0" smtClean="0">
                <a:solidFill>
                  <a:srgbClr val="0000FF"/>
                </a:solidFill>
              </a:rPr>
              <a:t>1</a:t>
            </a:r>
            <a:r>
              <a:rPr lang="en-US" dirty="0">
                <a:solidFill>
                  <a:srgbClr val="0000FF"/>
                </a:solidFill>
              </a:rPr>
              <a:t>, x</a:t>
            </a:r>
            <a:r>
              <a:rPr lang="en-US" baseline="-25000" dirty="0">
                <a:solidFill>
                  <a:srgbClr val="0000FF"/>
                </a:solidFill>
              </a:rPr>
              <a:t>2</a:t>
            </a:r>
            <a:r>
              <a:rPr lang="en-US" dirty="0">
                <a:solidFill>
                  <a:srgbClr val="0000FF"/>
                </a:solidFill>
              </a:rPr>
              <a:t>,…,x</a:t>
            </a:r>
            <a:r>
              <a:rPr lang="en-US" baseline="-25000" dirty="0">
                <a:solidFill>
                  <a:srgbClr val="0000FF"/>
                </a:solidFill>
              </a:rPr>
              <a:t>100</a:t>
            </a:r>
            <a:r>
              <a:rPr lang="en-US" dirty="0">
                <a:solidFill>
                  <a:srgbClr val="0000FF"/>
                </a:solidFill>
              </a:rPr>
              <a:t>) = 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latin typeface="+mj-lt"/>
            </a:endParaRPr>
          </a:p>
          <a:p>
            <a:pPr marL="0" indent="0">
              <a:buNone/>
            </a:pPr>
            <a:endParaRPr lang="en-US" dirty="0">
              <a:latin typeface="+mj-lt"/>
            </a:endParaRPr>
          </a:p>
        </p:txBody>
      </p:sp>
      <p:sp>
        <p:nvSpPr>
          <p:cNvPr id="11" name="Rectangle 8"/>
          <p:cNvSpPr>
            <a:spLocks noChangeArrowheads="1"/>
          </p:cNvSpPr>
          <p:nvPr/>
        </p:nvSpPr>
        <p:spPr bwMode="auto">
          <a:xfrm>
            <a:off x="5638800" y="5125145"/>
            <a:ext cx="338272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none" dirty="0">
                <a:solidFill>
                  <a:schemeClr val="accent2"/>
                </a:solidFill>
                <a:latin typeface="+mj-lt"/>
              </a:rPr>
              <a:t>What happens here if the conjunction </a:t>
            </a:r>
          </a:p>
          <a:p>
            <a:r>
              <a:rPr lang="en-US" sz="1600" u="none" dirty="0">
                <a:solidFill>
                  <a:schemeClr val="accent2"/>
                </a:solidFill>
                <a:latin typeface="+mj-lt"/>
              </a:rPr>
              <a:t>is not known to be monotone?</a:t>
            </a:r>
          </a:p>
          <a:p>
            <a:r>
              <a:rPr lang="en-US" sz="1600" u="none" dirty="0">
                <a:solidFill>
                  <a:schemeClr val="accent2"/>
                </a:solidFill>
                <a:latin typeface="+mj-lt"/>
              </a:rPr>
              <a:t>If we know of a positive example,</a:t>
            </a:r>
          </a:p>
          <a:p>
            <a:r>
              <a:rPr lang="en-US" sz="1600" u="none" dirty="0">
                <a:solidFill>
                  <a:schemeClr val="accent2"/>
                </a:solidFill>
                <a:latin typeface="+mj-lt"/>
              </a:rPr>
              <a:t>the same algorithm works. </a:t>
            </a:r>
          </a:p>
        </p:txBody>
      </p:sp>
      <p:sp>
        <p:nvSpPr>
          <p:cNvPr id="2" name="Slide Number Placeholder 1"/>
          <p:cNvSpPr>
            <a:spLocks noGrp="1"/>
          </p:cNvSpPr>
          <p:nvPr>
            <p:ph type="sldNum" sz="quarter" idx="4"/>
          </p:nvPr>
        </p:nvSpPr>
        <p:spPr/>
        <p:txBody>
          <a:bodyPr/>
          <a:lstStyle/>
          <a:p>
            <a:fld id="{0C921938-476A-4922-BE24-3B8F6A2854D9}" type="slidenum">
              <a:rPr lang="en-US" smtClean="0"/>
              <a:pPr/>
              <a:t>8</a:t>
            </a:fld>
            <a:endParaRPr lang="en-US" dirty="0"/>
          </a:p>
        </p:txBody>
      </p:sp>
    </p:spTree>
    <p:extLst>
      <p:ext uri="{BB962C8B-B14F-4D97-AF65-F5344CB8AC3E}">
        <p14:creationId xmlns:p14="http://schemas.microsoft.com/office/powerpoint/2010/main" val="251508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665163" y="1143000"/>
            <a:ext cx="7716837" cy="4494213"/>
            <a:chOff x="432" y="720"/>
            <a:chExt cx="5101" cy="3119"/>
          </a:xfrm>
        </p:grpSpPr>
        <p:sp>
          <p:nvSpPr>
            <p:cNvPr id="13315"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6" name="Group 4"/>
            <p:cNvGrpSpPr>
              <a:grpSpLocks/>
            </p:cNvGrpSpPr>
            <p:nvPr/>
          </p:nvGrpSpPr>
          <p:grpSpPr bwMode="auto">
            <a:xfrm>
              <a:off x="432" y="816"/>
              <a:ext cx="5101" cy="2640"/>
              <a:chOff x="192" y="768"/>
              <a:chExt cx="5341" cy="3120"/>
            </a:xfrm>
          </p:grpSpPr>
          <p:sp>
            <p:nvSpPr>
              <p:cNvPr id="13317"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2"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3"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4"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5"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6"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7"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8"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9"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0"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1"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2"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3"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4"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5"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6"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7"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New Roman" pitchFamily="18" charset="0"/>
                </a:endParaRPr>
              </a:p>
            </p:txBody>
          </p:sp>
          <p:sp>
            <p:nvSpPr>
              <p:cNvPr id="13350"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5" name="Text Box 43"/>
              <p:cNvSpPr txBox="1">
                <a:spLocks noChangeArrowheads="1"/>
              </p:cNvSpPr>
              <p:nvPr/>
            </p:nvSpPr>
            <p:spPr bwMode="auto">
              <a:xfrm>
                <a:off x="1152" y="2179"/>
                <a:ext cx="103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solidFill>
                      <a:srgbClr val="9900CC"/>
                    </a:solidFill>
                    <a:latin typeface="Arial Narrow" pitchFamily="34" charset="0"/>
                  </a:rPr>
                  <a:t>Weather</a:t>
                </a:r>
                <a:endParaRPr lang="en-US" sz="3200" b="1">
                  <a:latin typeface="Arial Narrow" pitchFamily="34" charset="0"/>
                </a:endParaRPr>
              </a:p>
            </p:txBody>
          </p:sp>
          <p:sp>
            <p:nvSpPr>
              <p:cNvPr id="13356" name="Text Box 44"/>
              <p:cNvSpPr txBox="1">
                <a:spLocks noChangeArrowheads="1"/>
              </p:cNvSpPr>
              <p:nvPr/>
            </p:nvSpPr>
            <p:spPr bwMode="auto">
              <a:xfrm>
                <a:off x="343" y="964"/>
                <a:ext cx="105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solidFill>
                      <a:srgbClr val="FF0000"/>
                    </a:solidFill>
                    <a:latin typeface="Arial Narrow" pitchFamily="34" charset="0"/>
                  </a:rPr>
                  <a:t>Whether</a:t>
                </a:r>
                <a:endParaRPr lang="en-US" sz="3200" b="1">
                  <a:latin typeface="Arial Narrow" pitchFamily="34" charset="0"/>
                </a:endParaRPr>
              </a:p>
            </p:txBody>
          </p:sp>
          <p:sp>
            <p:nvSpPr>
              <p:cNvPr id="13357"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8"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9"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0"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1"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2"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3"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4"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5"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6"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7"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8"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9"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70"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71"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2"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3"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4"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5"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6"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7"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8"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9"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0"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1"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2"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3"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4"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5"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6"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7"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8"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13389" name="Object 77"/>
          <p:cNvGraphicFramePr>
            <a:graphicFrameLocks noChangeAspect="1"/>
          </p:cNvGraphicFramePr>
          <p:nvPr/>
        </p:nvGraphicFramePr>
        <p:xfrm>
          <a:off x="533400" y="5815013"/>
          <a:ext cx="3352800" cy="357187"/>
        </p:xfrm>
        <a:graphic>
          <a:graphicData uri="http://schemas.openxmlformats.org/presentationml/2006/ole">
            <mc:AlternateContent xmlns:mc="http://schemas.openxmlformats.org/markup-compatibility/2006">
              <mc:Choice xmlns:v="urn:schemas-microsoft-com:vml" Requires="v">
                <p:oleObj spid="_x0000_s13313" name="Equation" r:id="rId4" imgW="1688760" imgH="228600" progId="Equation.3">
                  <p:embed/>
                </p:oleObj>
              </mc:Choice>
              <mc:Fallback>
                <p:oleObj name="Equation" r:id="rId4" imgW="1688760" imgH="228600" progId="Equation.3">
                  <p:embed/>
                  <p:pic>
                    <p:nvPicPr>
                      <p:cNvPr id="13389"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15013"/>
                        <a:ext cx="33528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90" name="Object 78"/>
          <p:cNvGraphicFramePr>
            <a:graphicFrameLocks noChangeAspect="1"/>
          </p:cNvGraphicFramePr>
          <p:nvPr/>
        </p:nvGraphicFramePr>
        <p:xfrm>
          <a:off x="5237163" y="5815013"/>
          <a:ext cx="1563687" cy="357187"/>
        </p:xfrm>
        <a:graphic>
          <a:graphicData uri="http://schemas.openxmlformats.org/presentationml/2006/ole">
            <mc:AlternateContent xmlns:mc="http://schemas.openxmlformats.org/markup-compatibility/2006">
              <mc:Choice xmlns:v="urn:schemas-microsoft-com:vml" Requires="v">
                <p:oleObj spid="_x0000_s13314" name="Equation" r:id="rId6" imgW="787320" imgH="228600" progId="Equation.3">
                  <p:embed/>
                </p:oleObj>
              </mc:Choice>
              <mc:Fallback>
                <p:oleObj name="Equation" r:id="rId6" imgW="787320" imgH="228600" progId="Equation.3">
                  <p:embed/>
                  <p:pic>
                    <p:nvPicPr>
                      <p:cNvPr id="13390" name="Object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163" y="5815013"/>
                        <a:ext cx="1563687"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91" name="Text Box 79"/>
          <p:cNvSpPr txBox="1">
            <a:spLocks noChangeArrowheads="1"/>
          </p:cNvSpPr>
          <p:nvPr/>
        </p:nvSpPr>
        <p:spPr bwMode="auto">
          <a:xfrm>
            <a:off x="2846388" y="5195888"/>
            <a:ext cx="5878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800" b="1">
                <a:solidFill>
                  <a:srgbClr val="FF0000"/>
                </a:solidFill>
                <a:latin typeface="Arial Narrow" pitchFamily="34" charset="0"/>
              </a:rPr>
              <a:t>New discriminator in functionally simpler</a:t>
            </a:r>
          </a:p>
        </p:txBody>
      </p:sp>
      <p:sp>
        <p:nvSpPr>
          <p:cNvPr id="82" name="Rectangle 7"/>
          <p:cNvSpPr txBox="1">
            <a:spLocks noChangeArrowheads="1"/>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u="none" dirty="0" smtClean="0"/>
              <a:t>Embedding</a:t>
            </a:r>
            <a:endParaRPr lang="en-US" u="none" dirty="0"/>
          </a:p>
        </p:txBody>
      </p:sp>
      <p:sp>
        <p:nvSpPr>
          <p:cNvPr id="3" name="Slide Number Placeholder 2"/>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80</a:t>
            </a:fld>
            <a:endParaRPr lang="en-US" altLang="zh-TW"/>
          </a:p>
        </p:txBody>
      </p:sp>
    </p:spTree>
    <p:extLst>
      <p:ext uri="{BB962C8B-B14F-4D97-AF65-F5344CB8AC3E}">
        <p14:creationId xmlns:p14="http://schemas.microsoft.com/office/powerpoint/2010/main" val="3304731162"/>
      </p:ext>
    </p:extLst>
  </p:cSld>
  <p:clrMapOvr>
    <a:masterClrMapping/>
  </p:clrMapOvr>
  <p:transition>
    <p:zoom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p:txBody>
          <a:bodyPr/>
          <a:lstStyle/>
          <a:p>
            <a:r>
              <a:rPr lang="en-US"/>
              <a:t>The Kernel Trick(1)</a:t>
            </a:r>
          </a:p>
        </p:txBody>
      </p:sp>
      <p:sp>
        <p:nvSpPr>
          <p:cNvPr id="2" name="Content Placeholder 1"/>
          <p:cNvSpPr>
            <a:spLocks noGrp="1"/>
          </p:cNvSpPr>
          <p:nvPr>
            <p:ph idx="4294967295"/>
          </p:nvPr>
        </p:nvSpPr>
        <p:spPr>
          <a:xfrm>
            <a:off x="533400" y="3220125"/>
            <a:ext cx="8229600" cy="2266275"/>
          </a:xfrm>
        </p:spPr>
        <p:txBody>
          <a:bodyPr/>
          <a:lstStyle/>
          <a:p>
            <a:r>
              <a:rPr lang="en-US" dirty="0"/>
              <a:t>Consider the value of </a:t>
            </a:r>
            <a:r>
              <a:rPr lang="en-US" dirty="0">
                <a:solidFill>
                  <a:srgbClr val="FF0000"/>
                </a:solidFill>
              </a:rPr>
              <a:t>w</a:t>
            </a:r>
            <a:r>
              <a:rPr lang="en-US" dirty="0"/>
              <a:t> used in the prediction.</a:t>
            </a:r>
          </a:p>
          <a:p>
            <a:r>
              <a:rPr lang="en-US" dirty="0"/>
              <a:t>Each previous mistake, on example </a:t>
            </a:r>
            <a:r>
              <a:rPr lang="en-US" dirty="0">
                <a:solidFill>
                  <a:srgbClr val="FF0000"/>
                </a:solidFill>
              </a:rPr>
              <a:t>z</a:t>
            </a:r>
            <a:r>
              <a:rPr lang="en-US" dirty="0"/>
              <a:t>, makes an additive contribution of +/-1 </a:t>
            </a:r>
            <a:r>
              <a:rPr lang="en-US" dirty="0" smtClean="0"/>
              <a:t>to some of the coordinates of </a:t>
            </a:r>
            <a:r>
              <a:rPr lang="en-US" dirty="0" smtClean="0">
                <a:solidFill>
                  <a:srgbClr val="FF0000"/>
                </a:solidFill>
              </a:rPr>
              <a:t>w. </a:t>
            </a:r>
          </a:p>
          <a:p>
            <a:pPr lvl="1"/>
            <a:r>
              <a:rPr lang="en-US" dirty="0" smtClean="0">
                <a:solidFill>
                  <a:schemeClr val="tx1"/>
                </a:solidFill>
              </a:rPr>
              <a:t>Note: examples are Boolean, so </a:t>
            </a:r>
            <a:r>
              <a:rPr lang="en-US" dirty="0" smtClean="0">
                <a:solidFill>
                  <a:srgbClr val="FC0128"/>
                </a:solidFill>
              </a:rPr>
              <a:t>only coordinates of w</a:t>
            </a:r>
            <a:r>
              <a:rPr lang="en-US" dirty="0" smtClean="0">
                <a:solidFill>
                  <a:schemeClr val="tx1"/>
                </a:solidFill>
              </a:rPr>
              <a:t> that correspond to ON terms in the example z  </a:t>
            </a:r>
            <a:r>
              <a:rPr lang="en-US" dirty="0" smtClean="0">
                <a:solidFill>
                  <a:srgbClr val="FC0128"/>
                </a:solidFill>
              </a:rPr>
              <a:t>(t</a:t>
            </a:r>
            <a:r>
              <a:rPr lang="en-US" baseline="-25000" dirty="0" smtClean="0">
                <a:solidFill>
                  <a:srgbClr val="FC0128"/>
                </a:solidFill>
              </a:rPr>
              <a:t>i</a:t>
            </a:r>
            <a:r>
              <a:rPr lang="en-US" dirty="0" smtClean="0">
                <a:solidFill>
                  <a:srgbClr val="FC0128"/>
                </a:solidFill>
              </a:rPr>
              <a:t>(z</a:t>
            </a:r>
            <a:r>
              <a:rPr lang="en-US" dirty="0">
                <a:solidFill>
                  <a:srgbClr val="FC0128"/>
                </a:solidFill>
              </a:rPr>
              <a:t>) = </a:t>
            </a:r>
            <a:r>
              <a:rPr lang="en-US" dirty="0" smtClean="0">
                <a:solidFill>
                  <a:srgbClr val="FC0128"/>
                </a:solidFill>
              </a:rPr>
              <a:t>1)</a:t>
            </a:r>
            <a:r>
              <a:rPr lang="en-US" dirty="0">
                <a:solidFill>
                  <a:srgbClr val="FC0128"/>
                </a:solidFill>
              </a:rPr>
              <a:t> </a:t>
            </a:r>
            <a:r>
              <a:rPr lang="en-US" dirty="0" smtClean="0">
                <a:solidFill>
                  <a:schemeClr val="tx1"/>
                </a:solidFill>
              </a:rPr>
              <a:t>are being updated.</a:t>
            </a:r>
            <a:endParaRPr lang="en-US" dirty="0">
              <a:solidFill>
                <a:schemeClr val="tx1"/>
              </a:solidFill>
            </a:endParaRPr>
          </a:p>
          <a:p>
            <a:r>
              <a:rPr lang="en-US" dirty="0"/>
              <a:t>The value of </a:t>
            </a:r>
            <a:r>
              <a:rPr lang="en-US" dirty="0">
                <a:solidFill>
                  <a:srgbClr val="FF0000"/>
                </a:solidFill>
              </a:rPr>
              <a:t>w</a:t>
            </a:r>
            <a:r>
              <a:rPr lang="en-US" dirty="0"/>
              <a:t> is determined by the number </a:t>
            </a:r>
            <a:r>
              <a:rPr lang="en-US" dirty="0" smtClean="0"/>
              <a:t>and type of mistakes.  </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1623616" y="1170971"/>
                <a:ext cx="5896768" cy="1903342"/>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a:p>
                <a:pPr>
                  <a:buNone/>
                </a:pPr>
                <a:endParaRPr lang="en-US" sz="2000" dirty="0" smtClean="0">
                  <a:solidFill>
                    <a:srgbClr val="000066"/>
                  </a:solidFill>
                  <a:latin typeface="+mn-lt"/>
                </a:endParaRPr>
              </a:p>
              <a:p>
                <a:pPr>
                  <a:buNone/>
                </a:pPr>
                <a:r>
                  <a:rPr lang="en-US" sz="2000" dirty="0" smtClean="0">
                    <a:latin typeface="+mn-lt"/>
                  </a:rPr>
                  <a:t>Perceptron Update: </a:t>
                </a:r>
                <a:endParaRPr lang="en-US" sz="2000" dirty="0">
                  <a:latin typeface="+mn-lt"/>
                </a:endParaRPr>
              </a:p>
              <a:p>
                <a:pPr marL="914400" lvl="1" indent="-457200">
                  <a:lnSpc>
                    <a:spcPct val="90000"/>
                  </a:lnSpc>
                  <a:spcBef>
                    <a:spcPct val="50000"/>
                  </a:spcBef>
                </a:pPr>
                <a:r>
                  <a:rPr lang="en-US" sz="2400" dirty="0" smtClean="0">
                    <a:latin typeface="+mn-lt"/>
                    <a:sym typeface="Symbol" pitchFamily="18" charset="2"/>
                  </a:rPr>
                  <a:t> If </a:t>
                </a:r>
                <a:r>
                  <a:rPr lang="en-US" sz="2400" dirty="0" err="1">
                    <a:solidFill>
                      <a:schemeClr val="accent2"/>
                    </a:solidFill>
                    <a:latin typeface="+mn-lt"/>
                    <a:sym typeface="Symbol" pitchFamily="18" charset="2"/>
                  </a:rPr>
                  <a:t>y’y</a:t>
                </a:r>
                <a:r>
                  <a:rPr lang="en-US" sz="2400" dirty="0">
                    <a:solidFill>
                      <a:schemeClr val="accent2"/>
                    </a:solidFill>
                    <a:latin typeface="+mn-lt"/>
                    <a:sym typeface="Symbol" pitchFamily="18" charset="2"/>
                  </a:rPr>
                  <a:t>, </a:t>
                </a:r>
                <a:r>
                  <a:rPr lang="en-US" sz="2400" dirty="0" smtClean="0">
                    <a:solidFill>
                      <a:srgbClr val="FF0000"/>
                    </a:solidFill>
                    <a:latin typeface="+mn-lt"/>
                    <a:sym typeface="Symbol" pitchFamily="18" charset="2"/>
                  </a:rPr>
                  <a:t>update: </a:t>
                </a:r>
                <a:r>
                  <a:rPr lang="en-US" sz="2400" dirty="0" smtClean="0">
                    <a:solidFill>
                      <a:schemeClr val="accent2"/>
                    </a:solidFill>
                    <a:latin typeface="+mn-lt"/>
                    <a:sym typeface="Symbol" pitchFamily="18" charset="2"/>
                  </a:rPr>
                  <a:t>     </a:t>
                </a:r>
                <a:r>
                  <a:rPr lang="en-US" sz="2400" b="1" dirty="0">
                    <a:solidFill>
                      <a:srgbClr val="FF0000"/>
                    </a:solidFill>
                    <a:latin typeface="+mn-lt"/>
                    <a:sym typeface="Symbol" pitchFamily="18" charset="2"/>
                  </a:rPr>
                  <a:t>w = w + </a:t>
                </a:r>
                <a:r>
                  <a:rPr lang="en-US" sz="2400" b="1" dirty="0" err="1" smtClean="0">
                    <a:solidFill>
                      <a:srgbClr val="FF0000"/>
                    </a:solidFill>
                    <a:latin typeface="+mn-lt"/>
                    <a:sym typeface="Symbol" pitchFamily="18" charset="2"/>
                  </a:rPr>
                  <a:t>ry</a:t>
                </a:r>
                <a:r>
                  <a:rPr lang="en-US" sz="2400" b="1" dirty="0" smtClean="0">
                    <a:solidFill>
                      <a:srgbClr val="FF0000"/>
                    </a:solidFill>
                    <a:latin typeface="+mn-lt"/>
                    <a:sym typeface="Symbol" pitchFamily="18" charset="2"/>
                  </a:rPr>
                  <a:t> x</a:t>
                </a:r>
                <a:endParaRPr lang="en-US" sz="2800" dirty="0">
                  <a:solidFill>
                    <a:srgbClr val="000066"/>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23616" y="1170971"/>
                <a:ext cx="5896768" cy="1903342"/>
              </a:xfrm>
              <a:prstGeom prst="rect">
                <a:avLst/>
              </a:prstGeom>
              <a:blipFill>
                <a:blip r:embed="rId3"/>
                <a:stretch>
                  <a:fillRect l="-1033" t="-15064" b="-6410"/>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0C921938-476A-4922-BE24-3B8F6A2854D9}" type="slidenum">
              <a:rPr lang="en-US" smtClean="0"/>
              <a:pPr/>
              <a:t>81</a:t>
            </a:fld>
            <a:endParaRPr lang="en-US" dirty="0"/>
          </a:p>
        </p:txBody>
      </p:sp>
    </p:spTree>
    <p:extLst>
      <p:ext uri="{BB962C8B-B14F-4D97-AF65-F5344CB8AC3E}">
        <p14:creationId xmlns:p14="http://schemas.microsoft.com/office/powerpoint/2010/main" val="301609175"/>
      </p:ext>
    </p:extLst>
  </p:cSld>
  <p:clrMapOvr>
    <a:masterClrMapping/>
  </p:clrMapOvr>
  <p:transition>
    <p:zoom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title"/>
          </p:nvPr>
        </p:nvSpPr>
        <p:spPr/>
        <p:txBody>
          <a:bodyPr/>
          <a:lstStyle/>
          <a:p>
            <a:r>
              <a:rPr lang="en-US"/>
              <a:t>The Kernel Trick(2)</a:t>
            </a:r>
          </a:p>
        </p:txBody>
      </p:sp>
      <p:sp>
        <p:nvSpPr>
          <p:cNvPr id="2" name="Content Placeholder 1"/>
          <p:cNvSpPr>
            <a:spLocks noGrp="1"/>
          </p:cNvSpPr>
          <p:nvPr>
            <p:ph idx="4294967295"/>
          </p:nvPr>
        </p:nvSpPr>
        <p:spPr>
          <a:xfrm>
            <a:off x="1981200" y="3276600"/>
            <a:ext cx="7162800" cy="4525963"/>
          </a:xfrm>
        </p:spPr>
        <p:txBody>
          <a:bodyPr/>
          <a:lstStyle/>
          <a:p>
            <a:r>
              <a:rPr lang="en-US" dirty="0"/>
              <a:t>P – set of examples on which we Promoted</a:t>
            </a:r>
          </a:p>
          <a:p>
            <a:r>
              <a:rPr lang="en-US" dirty="0"/>
              <a:t>D – set of examples on which we Demoted</a:t>
            </a:r>
          </a:p>
          <a:p>
            <a:r>
              <a:rPr lang="en-US" dirty="0"/>
              <a:t>M = </a:t>
            </a:r>
            <a:r>
              <a:rPr lang="en-US" dirty="0" smtClean="0"/>
              <a:t>P </a:t>
            </a:r>
            <a:r>
              <a:rPr lang="en-US" dirty="0" smtClean="0">
                <a:latin typeface="cmsy10"/>
              </a:rPr>
              <a:t>[</a:t>
            </a:r>
            <a:r>
              <a:rPr lang="en-US" dirty="0" smtClean="0"/>
              <a:t> D</a:t>
            </a:r>
            <a:endParaRPr lang="en-US" dirty="0"/>
          </a:p>
          <a:p>
            <a:endParaRPr lang="en-US" dirty="0"/>
          </a:p>
        </p:txBody>
      </p:sp>
      <mc:AlternateContent xmlns:mc="http://schemas.openxmlformats.org/markup-compatibility/2006" xmlns:a14="http://schemas.microsoft.com/office/drawing/2010/main">
        <mc:Choice Requires="a14">
          <p:sp>
            <p:nvSpPr>
              <p:cNvPr id="9" name="Rectangle 8"/>
              <p:cNvSpPr/>
              <p:nvPr/>
            </p:nvSpPr>
            <p:spPr>
              <a:xfrm>
                <a:off x="1623616" y="1170971"/>
                <a:ext cx="5896768" cy="1903342"/>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a:p>
                <a:pPr>
                  <a:buNone/>
                </a:pPr>
                <a:endParaRPr lang="en-US" sz="2000" dirty="0" smtClean="0">
                  <a:solidFill>
                    <a:srgbClr val="000066"/>
                  </a:solidFill>
                  <a:latin typeface="+mn-lt"/>
                </a:endParaRPr>
              </a:p>
              <a:p>
                <a:pPr>
                  <a:buNone/>
                </a:pPr>
                <a:r>
                  <a:rPr lang="en-US" sz="2000" dirty="0" smtClean="0">
                    <a:latin typeface="+mn-lt"/>
                  </a:rPr>
                  <a:t>Perceptron Update: </a:t>
                </a:r>
                <a:endParaRPr lang="en-US" sz="2000" dirty="0">
                  <a:latin typeface="+mn-lt"/>
                </a:endParaRPr>
              </a:p>
              <a:p>
                <a:pPr marL="914400" lvl="1" indent="-457200">
                  <a:lnSpc>
                    <a:spcPct val="90000"/>
                  </a:lnSpc>
                  <a:spcBef>
                    <a:spcPct val="50000"/>
                  </a:spcBef>
                </a:pPr>
                <a:r>
                  <a:rPr lang="en-US" sz="2400" dirty="0" smtClean="0">
                    <a:latin typeface="+mn-lt"/>
                    <a:sym typeface="Symbol" pitchFamily="18" charset="2"/>
                  </a:rPr>
                  <a:t> If </a:t>
                </a:r>
                <a:r>
                  <a:rPr lang="en-US" sz="2400" dirty="0" err="1">
                    <a:solidFill>
                      <a:schemeClr val="accent2"/>
                    </a:solidFill>
                    <a:latin typeface="+mn-lt"/>
                    <a:sym typeface="Symbol" pitchFamily="18" charset="2"/>
                  </a:rPr>
                  <a:t>y’y</a:t>
                </a:r>
                <a:r>
                  <a:rPr lang="en-US" sz="2400" dirty="0">
                    <a:solidFill>
                      <a:schemeClr val="accent2"/>
                    </a:solidFill>
                    <a:latin typeface="+mn-lt"/>
                    <a:sym typeface="Symbol" pitchFamily="18" charset="2"/>
                  </a:rPr>
                  <a:t>, </a:t>
                </a:r>
                <a:r>
                  <a:rPr lang="en-US" sz="2400" dirty="0" smtClean="0">
                    <a:solidFill>
                      <a:srgbClr val="FF0000"/>
                    </a:solidFill>
                    <a:latin typeface="+mn-lt"/>
                    <a:sym typeface="Symbol" pitchFamily="18" charset="2"/>
                  </a:rPr>
                  <a:t>update: </a:t>
                </a:r>
                <a:r>
                  <a:rPr lang="en-US" sz="2400" dirty="0" smtClean="0">
                    <a:solidFill>
                      <a:schemeClr val="accent2"/>
                    </a:solidFill>
                    <a:latin typeface="+mn-lt"/>
                    <a:sym typeface="Symbol" pitchFamily="18" charset="2"/>
                  </a:rPr>
                  <a:t>     </a:t>
                </a:r>
                <a:r>
                  <a:rPr lang="en-US" sz="2400" b="1" dirty="0">
                    <a:solidFill>
                      <a:srgbClr val="FF0000"/>
                    </a:solidFill>
                    <a:latin typeface="+mn-lt"/>
                    <a:sym typeface="Symbol" pitchFamily="18" charset="2"/>
                  </a:rPr>
                  <a:t>w = w + </a:t>
                </a:r>
                <a:r>
                  <a:rPr lang="en-US" sz="2400" b="1" dirty="0" err="1" smtClean="0">
                    <a:solidFill>
                      <a:srgbClr val="FF0000"/>
                    </a:solidFill>
                    <a:latin typeface="+mn-lt"/>
                    <a:sym typeface="Symbol" pitchFamily="18" charset="2"/>
                  </a:rPr>
                  <a:t>ry</a:t>
                </a:r>
                <a:r>
                  <a:rPr lang="en-US" sz="2400" b="1" dirty="0" smtClean="0">
                    <a:solidFill>
                      <a:srgbClr val="FF0000"/>
                    </a:solidFill>
                    <a:latin typeface="+mn-lt"/>
                    <a:sym typeface="Symbol" pitchFamily="18" charset="2"/>
                  </a:rPr>
                  <a:t> x</a:t>
                </a:r>
                <a:endParaRPr lang="en-US" sz="2800" dirty="0">
                  <a:solidFill>
                    <a:srgbClr val="00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623616" y="1170971"/>
                <a:ext cx="5896768" cy="1903342"/>
              </a:xfrm>
              <a:prstGeom prst="rect">
                <a:avLst/>
              </a:prstGeom>
              <a:blipFill>
                <a:blip r:embed="rId3"/>
                <a:stretch>
                  <a:fillRect l="-1033" t="-15064"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5568" y="4882321"/>
                <a:ext cx="9249568" cy="1563057"/>
              </a:xfrm>
              <a:prstGeom prst="rect">
                <a:avLst/>
              </a:prstGeom>
            </p:spPr>
            <p:txBody>
              <a:bodyPr wrap="square">
                <a:spAutoFit/>
              </a:bodyPr>
              <a:lstStyle/>
              <a:p>
                <a:pPr algn="ctr">
                  <a:buNone/>
                </a:pPr>
                <a:r>
                  <a:rPr lang="en-US" sz="2400" dirty="0" smtClean="0"/>
                  <a:t>f(x</a:t>
                </a:r>
                <a:r>
                  <a:rPr lang="en-US" sz="2400" dirty="0"/>
                  <a:t>) </a:t>
                </a:r>
                <a:r>
                  <a:rPr lang="en-US" sz="2400" dirty="0" smtClean="0"/>
                  <a:t>= </a:t>
                </a:r>
                <a:r>
                  <a:rPr lang="en-US" sz="2400" dirty="0" err="1" smtClean="0"/>
                  <a:t>sgn</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 = </a:t>
                </a:r>
                <a14:m>
                  <m:oMath xmlns:m="http://schemas.openxmlformats.org/officeDocument/2006/math">
                    <m:nary>
                      <m:naryPr>
                        <m:chr m:val="∑"/>
                        <m:supHide m:val="on"/>
                        <m:ctrlPr>
                          <a:rPr lang="pt-BR" sz="2400" i="1">
                            <a:latin typeface="Cambria Math" panose="02040503050406030204" pitchFamily="18" charset="0"/>
                          </a:rPr>
                        </m:ctrlPr>
                      </m:naryPr>
                      <m:sub>
                        <m:r>
                          <a:rPr lang="en-US" sz="2400" i="1">
                            <a:latin typeface="Cambria Math" panose="02040503050406030204" pitchFamily="18" charset="0"/>
                          </a:rPr>
                          <m:t>𝐼</m:t>
                        </m:r>
                      </m:sub>
                      <m:sup/>
                      <m:e>
                        <m:r>
                          <a:rPr lang="en-US" sz="2400" b="0" i="1" smtClean="0">
                            <a:latin typeface="Cambria Math" panose="02040503050406030204" pitchFamily="18" charset="0"/>
                          </a:rPr>
                          <m:t>[</m:t>
                        </m:r>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𝑖</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=1</m:t>
                            </m:r>
                          </m:sub>
                          <m:sup/>
                          <m:e>
                            <m:r>
                              <a:rPr lang="en-US" sz="2400" b="0" i="1" smtClean="0">
                                <a:latin typeface="Cambria Math" panose="02040503050406030204" pitchFamily="18" charset="0"/>
                              </a:rPr>
                              <m:t>1− </m:t>
                            </m:r>
                          </m:e>
                        </m:nary>
                        <m:nary>
                          <m:naryPr>
                            <m:chr m:val="∑"/>
                            <m:supHide m:val="on"/>
                            <m:ctrlPr>
                              <a:rPr lang="pt-BR" sz="2400" i="1">
                                <a:latin typeface="Cambria Math" panose="02040503050406030204" pitchFamily="18" charset="0"/>
                              </a:rPr>
                            </m:ctrlPr>
                          </m:naryPr>
                          <m:sub>
                            <m:r>
                              <a:rPr lang="en-US" sz="2400" i="1">
                                <a:latin typeface="Cambria Math" panose="02040503050406030204" pitchFamily="18" charset="0"/>
                              </a:rPr>
                              <m:t>𝑧</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𝑧</m:t>
                                </m:r>
                              </m:e>
                            </m:d>
                            <m:r>
                              <a:rPr lang="en-US" sz="2400" i="1">
                                <a:latin typeface="Cambria Math" panose="02040503050406030204" pitchFamily="18" charset="0"/>
                                <a:ea typeface="Cambria Math" panose="02040503050406030204" pitchFamily="18" charset="0"/>
                              </a:rPr>
                              <m:t>=1</m:t>
                            </m:r>
                          </m:sub>
                          <m:sup/>
                          <m:e>
                            <m:r>
                              <a:rPr lang="en-US" sz="2400" i="1">
                                <a:latin typeface="Cambria Math" panose="02040503050406030204" pitchFamily="18" charset="0"/>
                              </a:rPr>
                              <m:t>1</m:t>
                            </m:r>
                          </m:e>
                        </m:nary>
                        <m:r>
                          <a:rPr lang="en-US" sz="2400" b="0" i="1" smtClean="0">
                            <a:latin typeface="Cambria Math" panose="02040503050406030204" pitchFamily="18" charset="0"/>
                          </a:rPr>
                          <m:t>]</m:t>
                        </m:r>
                        <m:r>
                          <a:rPr lang="en-US" sz="2400" i="1">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r>
                      <a:rPr lang="en-US" sz="2400" i="1" baseline="-25000" smtClean="0">
                        <a:latin typeface="Cambria Math" panose="02040503050406030204" pitchFamily="18" charset="0"/>
                      </a:rPr>
                      <m:t> </m:t>
                    </m:r>
                  </m:oMath>
                </a14:m>
                <a:r>
                  <a:rPr lang="en-US" sz="2400" dirty="0"/>
                  <a:t>(x</a:t>
                </a:r>
                <a:r>
                  <a:rPr lang="en-US" sz="2400" dirty="0" smtClean="0"/>
                  <a:t>) =</a:t>
                </a:r>
              </a:p>
              <a:p>
                <a:pPr algn="ctr">
                  <a:buNone/>
                </a:pPr>
                <a:endParaRPr lang="en-US" sz="2400" dirty="0" smtClean="0"/>
              </a:p>
              <a:p>
                <a:pPr algn="ctr">
                  <a:buNone/>
                </a:pPr>
                <a:r>
                  <a:rPr lang="en-US" sz="2400" b="0" dirty="0" smtClean="0"/>
                  <a:t>        </a:t>
                </a:r>
                <a14:m>
                  <m:oMath xmlns:m="http://schemas.openxmlformats.org/officeDocument/2006/math">
                    <m:r>
                      <a:rPr lang="en-US" sz="2400" b="0" i="0" smtClean="0">
                        <a:latin typeface="Cambria Math" panose="02040503050406030204" pitchFamily="18" charset="0"/>
                      </a:rPr>
                      <m:t>= </m:t>
                    </m:r>
                    <m:nary>
                      <m:naryPr>
                        <m:chr m:val="∑"/>
                        <m:supHide m:val="on"/>
                        <m:ctrlPr>
                          <a:rPr lang="pt-BR" sz="2400" i="1">
                            <a:latin typeface="Cambria Math" panose="02040503050406030204" pitchFamily="18" charset="0"/>
                          </a:rPr>
                        </m:ctrlPr>
                      </m:naryPr>
                      <m:sub>
                        <m:r>
                          <a:rPr lang="en-US" sz="2400" i="1">
                            <a:latin typeface="Cambria Math" panose="02040503050406030204" pitchFamily="18" charset="0"/>
                          </a:rPr>
                          <m:t>𝐼</m:t>
                        </m:r>
                      </m:sub>
                      <m:sup/>
                      <m:e>
                        <m:r>
                          <a:rPr lang="en-US" sz="2400" i="1">
                            <a:latin typeface="Cambria Math" panose="02040503050406030204" pitchFamily="18" charset="0"/>
                          </a:rPr>
                          <m:t>[</m:t>
                        </m:r>
                        <m:nary>
                          <m:naryPr>
                            <m:chr m:val="∑"/>
                            <m:supHide m:val="on"/>
                            <m:ctrlPr>
                              <a:rPr lang="pt-BR" sz="2400" i="1">
                                <a:latin typeface="Cambria Math" panose="02040503050406030204" pitchFamily="18" charset="0"/>
                              </a:rPr>
                            </m:ctrlPr>
                          </m:naryPr>
                          <m:sub>
                            <m:r>
                              <a:rPr lang="en-US" sz="2400" i="1">
                                <a:latin typeface="Cambria Math" panose="02040503050406030204" pitchFamily="18" charset="0"/>
                              </a:rPr>
                              <m:t>𝑧</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𝑀</m:t>
                            </m:r>
                          </m:sub>
                          <m:sup/>
                          <m:e>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𝑡</m:t>
                            </m:r>
                            <m:r>
                              <a:rPr lang="en-US" sz="2400" i="1" baseline="-25000">
                                <a:latin typeface="Cambria Math" panose="02040503050406030204" pitchFamily="18" charset="0"/>
                              </a:rPr>
                              <m:t>𝑖</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r>
                              <a:rPr lang="en-US" sz="2400" i="1">
                                <a:latin typeface="Cambria Math" panose="02040503050406030204" pitchFamily="18" charset="0"/>
                              </a:rPr>
                              <m:t>𝑡</m:t>
                            </m:r>
                            <m:r>
                              <a:rPr lang="en-US" sz="2400" i="1" baseline="-2500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nary>
                        <m:r>
                          <a:rPr lang="en-US" sz="2400" i="1">
                            <a:latin typeface="Cambria Math" panose="02040503050406030204" pitchFamily="18" charset="0"/>
                          </a:rPr>
                          <m:t>]</m:t>
                        </m:r>
                      </m:e>
                    </m:nary>
                  </m:oMath>
                </a14:m>
                <a:r>
                  <a:rPr lang="en-US" sz="2400" dirty="0"/>
                  <a:t> </a:t>
                </a:r>
                <a:endParaRPr lang="en-US" sz="2400" dirty="0" smtClean="0"/>
              </a:p>
              <a:p>
                <a:pPr>
                  <a:buNone/>
                </a:pPr>
                <a:endParaRPr lang="en-US" sz="2000" dirty="0" smtClean="0">
                  <a:solidFill>
                    <a:srgbClr val="000066"/>
                  </a:solidFill>
                  <a:latin typeface="+mn-lt"/>
                </a:endParaRPr>
              </a:p>
            </p:txBody>
          </p:sp>
        </mc:Choice>
        <mc:Fallback xmlns="">
          <p:sp>
            <p:nvSpPr>
              <p:cNvPr id="11" name="Rectangle 10"/>
              <p:cNvSpPr>
                <a:spLocks noRot="1" noChangeAspect="1" noMove="1" noResize="1" noEditPoints="1" noAdjustHandles="1" noChangeArrowheads="1" noChangeShapeType="1" noTextEdit="1"/>
              </p:cNvSpPr>
              <p:nvPr/>
            </p:nvSpPr>
            <p:spPr>
              <a:xfrm>
                <a:off x="-105568" y="4882321"/>
                <a:ext cx="9249568" cy="1563057"/>
              </a:xfrm>
              <a:prstGeom prst="rect">
                <a:avLst/>
              </a:prstGeom>
              <a:blipFill>
                <a:blip r:embed="rId4"/>
                <a:stretch>
                  <a:fillRect t="-38281" b="-38672"/>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0C921938-476A-4922-BE24-3B8F6A2854D9}" type="slidenum">
              <a:rPr lang="en-US" smtClean="0"/>
              <a:pPr/>
              <a:t>82</a:t>
            </a:fld>
            <a:endParaRPr lang="en-US" dirty="0"/>
          </a:p>
        </p:txBody>
      </p:sp>
    </p:spTree>
    <p:extLst>
      <p:ext uri="{BB962C8B-B14F-4D97-AF65-F5344CB8AC3E}">
        <p14:creationId xmlns:p14="http://schemas.microsoft.com/office/powerpoint/2010/main" val="3086454572"/>
      </p:ext>
    </p:extLst>
  </p:cSld>
  <p:clrMapOvr>
    <a:masterClrMapping/>
  </p:clrMapOvr>
  <p:transition>
    <p:zoom dir="in"/>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Grp="1" noChangeArrowheads="1"/>
          </p:cNvSpPr>
          <p:nvPr>
            <p:ph type="title"/>
          </p:nvPr>
        </p:nvSpPr>
        <p:spPr/>
        <p:txBody>
          <a:bodyPr/>
          <a:lstStyle/>
          <a:p>
            <a:r>
              <a:rPr lang="en-US" dirty="0"/>
              <a:t>The Kernel Trick(3)</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0" indent="0">
                  <a:buNone/>
                </a:pPr>
                <a:r>
                  <a:rPr lang="en-US" dirty="0" smtClean="0"/>
                  <a:t>                         f(x</a:t>
                </a:r>
                <a:r>
                  <a:rPr lang="en-US" dirty="0"/>
                  <a:t>) = </a:t>
                </a:r>
                <a:r>
                  <a:rPr lang="en-US" dirty="0" err="1"/>
                  <a:t>sgn</a:t>
                </a:r>
                <a:r>
                  <a:rPr lang="en-US" dirty="0"/>
                  <a:t> {</a:t>
                </a:r>
                <a14:m>
                  <m:oMath xmlns:m="http://schemas.openxmlformats.org/officeDocument/2006/math">
                    <m:sSup>
                      <m:sSupPr>
                        <m:ctrlPr>
                          <a:rPr lang="pt-BR"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oMath>
                </a14:m>
                <a:r>
                  <a:rPr lang="en-US" dirty="0"/>
                  <a:t>} = </a:t>
                </a:r>
                <a:r>
                  <a:rPr lang="en-US" dirty="0" err="1"/>
                  <a:t>sgn</a:t>
                </a:r>
                <a:r>
                  <a:rPr lang="en-US" dirty="0"/>
                  <a:t>{</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𝑤</m:t>
                        </m:r>
                        <m:r>
                          <a:rPr lang="en-US" i="1" baseline="-25000">
                            <a:latin typeface="Cambria Math" panose="02040503050406030204" pitchFamily="18" charset="0"/>
                          </a:rPr>
                          <m:t>𝑖</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(x)}</a:t>
                </a:r>
                <a:endParaRPr lang="en-US" sz="2800" dirty="0">
                  <a:solidFill>
                    <a:srgbClr val="000066"/>
                  </a:solidFill>
                </a:endParaRPr>
              </a:p>
              <a:p>
                <a:r>
                  <a:rPr lang="en-US" dirty="0" smtClean="0"/>
                  <a:t>P </a:t>
                </a:r>
                <a:r>
                  <a:rPr lang="en-US" dirty="0"/>
                  <a:t>– set of examples on which we Promoted</a:t>
                </a:r>
              </a:p>
              <a:p>
                <a:r>
                  <a:rPr lang="en-US" dirty="0"/>
                  <a:t>D – set of examples on which we Demoted</a:t>
                </a:r>
              </a:p>
              <a:p>
                <a:r>
                  <a:rPr lang="en-US" dirty="0"/>
                  <a:t>M = P </a:t>
                </a:r>
                <a:r>
                  <a:rPr lang="en-US" dirty="0" smtClean="0">
                    <a:latin typeface="cmsy10"/>
                  </a:rPr>
                  <a:t>[</a:t>
                </a:r>
                <a:r>
                  <a:rPr lang="en-US" dirty="0" smtClean="0"/>
                  <a:t> D</a:t>
                </a:r>
              </a:p>
              <a:p>
                <a:pPr algn="ctr">
                  <a:buNone/>
                </a:pPr>
                <a:r>
                  <a:rPr lang="en-US" dirty="0" smtClean="0"/>
                  <a:t>f(x</a:t>
                </a:r>
                <a:r>
                  <a:rPr lang="en-US" dirty="0"/>
                  <a:t>) = </a:t>
                </a:r>
                <a:r>
                  <a:rPr lang="en-US" dirty="0" err="1"/>
                  <a:t>sgn</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𝑤</m:t>
                        </m:r>
                        <m:r>
                          <a:rPr lang="en-US" i="1" baseline="-25000">
                            <a:latin typeface="Cambria Math" panose="02040503050406030204" pitchFamily="18" charset="0"/>
                          </a:rPr>
                          <m:t>𝑖</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(x) = </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=1</m:t>
                            </m:r>
                          </m:sub>
                          <m:sup/>
                          <m:e>
                            <m:r>
                              <a:rPr lang="en-US" i="1">
                                <a:latin typeface="Cambria Math" panose="02040503050406030204" pitchFamily="18" charset="0"/>
                              </a:rPr>
                              <m:t>1− </m:t>
                            </m:r>
                          </m:e>
                        </m:nary>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=1</m:t>
                            </m:r>
                          </m:sub>
                          <m:sup/>
                          <m:e>
                            <m:r>
                              <a:rPr lang="en-US" i="1">
                                <a:latin typeface="Cambria Math" panose="02040503050406030204" pitchFamily="18" charset="0"/>
                              </a:rPr>
                              <m:t>1</m:t>
                            </m:r>
                          </m:e>
                        </m:nary>
                        <m:r>
                          <a:rPr lang="en-US" i="1">
                            <a:latin typeface="Cambria Math" panose="02040503050406030204" pitchFamily="18" charset="0"/>
                          </a:rPr>
                          <m:t>]</m:t>
                        </m:r>
                        <m:r>
                          <a:rPr lang="en-US" i="1">
                            <a:latin typeface="Cambria Math" panose="02040503050406030204" pitchFamily="18" charset="0"/>
                          </a:rPr>
                          <m:t>𝑡𝑖</m:t>
                        </m:r>
                        <m:r>
                          <a:rPr lang="en-US" i="1" baseline="-25000">
                            <a:latin typeface="Cambria Math" panose="02040503050406030204" pitchFamily="18" charset="0"/>
                          </a:rPr>
                          <m:t> </m:t>
                        </m:r>
                      </m:e>
                    </m:nary>
                    <m:r>
                      <a:rPr lang="en-US" i="1" baseline="-25000">
                        <a:latin typeface="Cambria Math" panose="02040503050406030204" pitchFamily="18" charset="0"/>
                      </a:rPr>
                      <m:t> </m:t>
                    </m:r>
                  </m:oMath>
                </a14:m>
                <a:r>
                  <a:rPr lang="en-US" dirty="0"/>
                  <a:t>(x) </a:t>
                </a:r>
              </a:p>
              <a:p>
                <a:pPr algn="ctr">
                  <a:buNone/>
                </a:pPr>
                <a:r>
                  <a:rPr lang="en-US" dirty="0" smtClean="0"/>
                  <a:t>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sgn</m:t>
                    </m:r>
                    <m:r>
                      <a:rPr lang="en-US">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sub>
                          <m:sup/>
                          <m:e>
                            <m:r>
                              <a:rPr lang="en-US" i="1">
                                <a:latin typeface="Cambria Math" panose="02040503050406030204" pitchFamily="18" charset="0"/>
                                <a:ea typeface="Cambria Math" panose="02040503050406030204" pitchFamily="18" charset="0"/>
                              </a:rPr>
                              <m:t>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rPr>
                              <m:t>𝑡</m:t>
                            </m:r>
                            <m:r>
                              <a:rPr lang="en-US" i="1" baseline="-25000">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𝑡</m:t>
                            </m:r>
                            <m:r>
                              <a:rPr lang="en-US" i="1" baseline="-25000">
                                <a:latin typeface="Cambria Math" panose="02040503050406030204" pitchFamily="18" charset="0"/>
                              </a:rPr>
                              <m:t>𝑖</m:t>
                            </m:r>
                            <m:d>
                              <m:dPr>
                                <m:ctrlPr>
                                  <a:rPr lang="en-US" i="1" baseline="-25000">
                                    <a:latin typeface="Cambria Math" panose="02040503050406030204" pitchFamily="18" charset="0"/>
                                  </a:rPr>
                                </m:ctrlPr>
                              </m:dPr>
                              <m:e>
                                <m:r>
                                  <a:rPr lang="en-US" i="1">
                                    <a:latin typeface="Cambria Math" panose="02040503050406030204" pitchFamily="18" charset="0"/>
                                  </a:rPr>
                                  <m:t>𝑥</m:t>
                                </m:r>
                              </m:e>
                            </m:d>
                          </m:e>
                        </m:nary>
                        <m:r>
                          <a:rPr lang="en-US" i="1">
                            <a:latin typeface="Cambria Math" panose="02040503050406030204" pitchFamily="18" charset="0"/>
                          </a:rPr>
                          <m:t>]}</m:t>
                        </m:r>
                      </m:e>
                    </m:nary>
                  </m:oMath>
                </a14:m>
                <a:r>
                  <a:rPr lang="en-US" dirty="0"/>
                  <a:t> </a:t>
                </a:r>
              </a:p>
              <a:p>
                <a:pPr>
                  <a:buNone/>
                </a:pPr>
                <a:endParaRPr lang="en-US" sz="2000" dirty="0">
                  <a:solidFill>
                    <a:srgbClr val="000066"/>
                  </a:solidFill>
                </a:endParaRPr>
              </a:p>
              <a:p>
                <a:r>
                  <a:rPr lang="en-US" dirty="0" smtClean="0"/>
                  <a:t>Where </a:t>
                </a:r>
                <a:r>
                  <a:rPr lang="en-US" dirty="0"/>
                  <a:t>S(z)=1 if z </a:t>
                </a:r>
                <a:r>
                  <a:rPr lang="en-US" dirty="0">
                    <a:sym typeface="Symbol" pitchFamily="18" charset="2"/>
                  </a:rPr>
                  <a:t></a:t>
                </a:r>
                <a:r>
                  <a:rPr lang="en-US" dirty="0"/>
                  <a:t>P and S(z) = -1 if z </a:t>
                </a:r>
                <a:r>
                  <a:rPr lang="en-US" dirty="0">
                    <a:sym typeface="Symbol" pitchFamily="18" charset="2"/>
                  </a:rPr>
                  <a:t></a:t>
                </a:r>
                <a:r>
                  <a:rPr lang="en-US" dirty="0"/>
                  <a:t>D. </a:t>
                </a:r>
                <a:endParaRPr lang="en-US" dirty="0" smtClean="0"/>
              </a:p>
              <a:p>
                <a:r>
                  <a:rPr lang="en-US" dirty="0" smtClean="0"/>
                  <a:t>Reordering</a:t>
                </a:r>
                <a:r>
                  <a:rPr lang="en-US" dirty="0"/>
                  <a:t>: </a:t>
                </a:r>
                <a:endParaRPr lang="en-US" dirty="0" smtClean="0"/>
              </a:p>
              <a:p>
                <a:pPr algn="ctr">
                  <a:buNone/>
                </a:pPr>
                <a:endParaRPr lang="en-US" dirty="0" smtClean="0"/>
              </a:p>
              <a:p>
                <a:pPr algn="ctr">
                  <a:buNone/>
                </a:pPr>
                <a:r>
                  <a:rPr lang="en-US" dirty="0" smtClean="0"/>
                  <a:t>f(x</a:t>
                </a:r>
                <a:r>
                  <a:rPr lang="en-US" dirty="0"/>
                  <a:t>) = </a:t>
                </a:r>
                <a:r>
                  <a:rPr lang="en-US" dirty="0" err="1" smtClean="0"/>
                  <a:t>sgn</a:t>
                </a:r>
                <a:r>
                  <a:rPr lang="en-US" dirty="0" smtClean="0"/>
                  <a:t>{</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sub>
                      <m:sup/>
                      <m:e>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nary>
                          <m:naryPr>
                            <m:chr m:val="∑"/>
                            <m:supHide m:val="on"/>
                            <m:ctrlPr>
                              <a:rPr lang="pt-BR" i="1">
                                <a:latin typeface="Cambria Math" panose="02040503050406030204" pitchFamily="18" charset="0"/>
                              </a:rPr>
                            </m:ctrlPr>
                          </m:naryPr>
                          <m:sub>
                            <m:r>
                              <a:rPr lang="en-US" b="0" i="1" smtClean="0">
                                <a:latin typeface="Cambria Math" panose="02040503050406030204" pitchFamily="18" charset="0"/>
                              </a:rPr>
                              <m:t>𝐼</m:t>
                            </m:r>
                          </m:sub>
                          <m:sup/>
                          <m:e>
                            <m:r>
                              <a:rPr lang="en-US" i="1">
                                <a:latin typeface="Cambria Math" panose="02040503050406030204" pitchFamily="18" charset="0"/>
                              </a:rPr>
                              <m:t>𝑡</m:t>
                            </m:r>
                            <m:r>
                              <a:rPr lang="en-US" i="1" baseline="-25000">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𝑡</m:t>
                            </m:r>
                            <m:r>
                              <a:rPr lang="en-US" i="1" baseline="-2500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e>
                    </m:nary>
                  </m:oMath>
                </a14:m>
                <a:r>
                  <a:rPr lang="en-US" dirty="0"/>
                  <a:t> </a:t>
                </a:r>
              </a:p>
              <a:p>
                <a:endParaRPr lang="en-US" dirty="0"/>
              </a:p>
              <a:p>
                <a:pPr marL="0" indent="0">
                  <a:buNone/>
                </a:pP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1098" t="-12118" r="-1412" b="-15422"/>
                </a:stretch>
              </a:blipFill>
            </p:spPr>
            <p:txBody>
              <a:bodyPr/>
              <a:lstStyle/>
              <a:p>
                <a:r>
                  <a:rPr lang="en-US">
                    <a:noFill/>
                  </a:rPr>
                  <a:t> </a:t>
                </a:r>
              </a:p>
            </p:txBody>
          </p:sp>
        </mc:Fallback>
      </mc:AlternateContent>
      <p:sp>
        <p:nvSpPr>
          <p:cNvPr id="10" name="Slide Number Placeholder 5"/>
          <p:cNvSpPr>
            <a:spLocks noGrp="1"/>
          </p:cNvSpPr>
          <p:nvPr>
            <p:ph type="sldNum" sz="quarter" idx="4"/>
          </p:nvPr>
        </p:nvSpPr>
        <p:spPr>
          <a:xfrm>
            <a:off x="6553200" y="1784350"/>
            <a:ext cx="2133600" cy="365125"/>
          </a:xfrm>
        </p:spPr>
        <p:txBody>
          <a:bodyPr/>
          <a:lstStyle/>
          <a:p>
            <a:fld id="{ACE43875-B986-4A6F-A98A-D6D89B0C25E5}" type="slidenum">
              <a:rPr lang="en-US"/>
              <a:pPr/>
              <a:t>83</a:t>
            </a:fld>
            <a:endParaRPr lang="en-US"/>
          </a:p>
        </p:txBody>
      </p:sp>
    </p:spTree>
    <p:extLst>
      <p:ext uri="{BB962C8B-B14F-4D97-AF65-F5344CB8AC3E}">
        <p14:creationId xmlns:p14="http://schemas.microsoft.com/office/powerpoint/2010/main" val="36022810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9" name="Object 5"/>
          <p:cNvGraphicFramePr>
            <a:graphicFrameLocks noChangeAspect="1"/>
          </p:cNvGraphicFramePr>
          <p:nvPr>
            <p:extLst/>
          </p:nvPr>
        </p:nvGraphicFramePr>
        <p:xfrm>
          <a:off x="1447800" y="5410200"/>
          <a:ext cx="5683250" cy="1328738"/>
        </p:xfrm>
        <a:graphic>
          <a:graphicData uri="http://schemas.openxmlformats.org/presentationml/2006/ole">
            <mc:AlternateContent xmlns:mc="http://schemas.openxmlformats.org/markup-compatibility/2006">
              <mc:Choice xmlns:v="urn:schemas-microsoft-com:vml" Requires="v">
                <p:oleObj spid="_x0000_s17409" name="Equation" r:id="rId4" imgW="2082600" imgH="507960" progId="Equation.3">
                  <p:embed/>
                </p:oleObj>
              </mc:Choice>
              <mc:Fallback>
                <p:oleObj name="Equation" r:id="rId4" imgW="2082600" imgH="507960" progId="Equation.3">
                  <p:embed/>
                  <p:pic>
                    <p:nvPicPr>
                      <p:cNvPr id="215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410200"/>
                        <a:ext cx="568325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3" name="Rectangle 9"/>
          <p:cNvSpPr>
            <a:spLocks noGrp="1" noChangeArrowheads="1"/>
          </p:cNvSpPr>
          <p:nvPr>
            <p:ph type="title"/>
          </p:nvPr>
        </p:nvSpPr>
        <p:spPr/>
        <p:txBody>
          <a:bodyPr/>
          <a:lstStyle/>
          <a:p>
            <a:r>
              <a:rPr lang="en-US" dirty="0"/>
              <a:t>The Kernel Trick(4)</a:t>
            </a:r>
          </a:p>
        </p:txBody>
      </p:sp>
      <p:sp>
        <p:nvSpPr>
          <p:cNvPr id="2" name="Content Placeholder 1"/>
          <p:cNvSpPr>
            <a:spLocks noGrp="1"/>
          </p:cNvSpPr>
          <p:nvPr>
            <p:ph idx="1"/>
          </p:nvPr>
        </p:nvSpPr>
        <p:spPr>
          <a:xfrm>
            <a:off x="685800" y="1417637"/>
            <a:ext cx="7924800" cy="4983163"/>
          </a:xfrm>
        </p:spPr>
        <p:txBody>
          <a:bodyPr/>
          <a:lstStyle/>
          <a:p>
            <a:r>
              <a:rPr lang="en-US" dirty="0">
                <a:latin typeface="+mj-lt"/>
              </a:rPr>
              <a:t>S(y)=1 if y </a:t>
            </a:r>
            <a:r>
              <a:rPr lang="en-US" dirty="0">
                <a:latin typeface="+mj-lt"/>
                <a:sym typeface="Symbol" pitchFamily="18" charset="2"/>
              </a:rPr>
              <a:t></a:t>
            </a:r>
            <a:r>
              <a:rPr lang="en-US" dirty="0">
                <a:latin typeface="+mj-lt"/>
              </a:rPr>
              <a:t>P and S(y) = -1 if y </a:t>
            </a:r>
            <a:r>
              <a:rPr lang="en-US" dirty="0">
                <a:latin typeface="+mj-lt"/>
                <a:sym typeface="Symbol" pitchFamily="18" charset="2"/>
              </a:rPr>
              <a:t></a:t>
            </a:r>
            <a:r>
              <a:rPr lang="en-US" dirty="0">
                <a:latin typeface="+mj-lt"/>
              </a:rPr>
              <a:t>D</a:t>
            </a:r>
            <a:r>
              <a:rPr lang="en-US" dirty="0" smtClean="0">
                <a:latin typeface="+mj-lt"/>
              </a:rPr>
              <a:t>. </a:t>
            </a:r>
          </a:p>
          <a:p>
            <a:endParaRPr lang="en-US" dirty="0">
              <a:latin typeface="Arial Narrow" pitchFamily="34" charset="0"/>
            </a:endParaRPr>
          </a:p>
          <a:p>
            <a:r>
              <a:rPr lang="en-US" dirty="0" smtClean="0">
                <a:latin typeface="+mj-lt"/>
              </a:rPr>
              <a:t>A </a:t>
            </a:r>
            <a:r>
              <a:rPr lang="en-US" dirty="0">
                <a:latin typeface="+mj-lt"/>
              </a:rPr>
              <a:t>mistake on </a:t>
            </a:r>
            <a:r>
              <a:rPr lang="en-US" dirty="0">
                <a:solidFill>
                  <a:srgbClr val="FF0000"/>
                </a:solidFill>
                <a:latin typeface="+mj-lt"/>
              </a:rPr>
              <a:t>z</a:t>
            </a:r>
            <a:r>
              <a:rPr lang="en-US" dirty="0">
                <a:latin typeface="+mj-lt"/>
              </a:rPr>
              <a:t> contributes the value +/-1 to all monomials satisfied by </a:t>
            </a:r>
            <a:r>
              <a:rPr lang="en-US" dirty="0">
                <a:solidFill>
                  <a:srgbClr val="FF0000"/>
                </a:solidFill>
                <a:latin typeface="+mj-lt"/>
              </a:rPr>
              <a:t>z</a:t>
            </a:r>
            <a:r>
              <a:rPr lang="en-US" dirty="0">
                <a:latin typeface="+mj-lt"/>
              </a:rPr>
              <a:t>. The total contribution of </a:t>
            </a:r>
            <a:r>
              <a:rPr lang="en-US" dirty="0">
                <a:solidFill>
                  <a:srgbClr val="FF0000"/>
                </a:solidFill>
                <a:latin typeface="+mj-lt"/>
              </a:rPr>
              <a:t>z</a:t>
            </a:r>
            <a:r>
              <a:rPr lang="en-US" dirty="0">
                <a:latin typeface="+mj-lt"/>
              </a:rPr>
              <a:t> to the sum is equal to the number of monomials that satisfy both x and </a:t>
            </a:r>
            <a:r>
              <a:rPr lang="en-US" dirty="0" smtClean="0">
                <a:latin typeface="+mj-lt"/>
              </a:rPr>
              <a:t>z.</a:t>
            </a:r>
          </a:p>
          <a:p>
            <a:r>
              <a:rPr lang="en-US" dirty="0" smtClean="0">
                <a:latin typeface="+mj-lt"/>
              </a:rPr>
              <a:t>Define </a:t>
            </a:r>
            <a:r>
              <a:rPr lang="en-US" dirty="0">
                <a:latin typeface="+mj-lt"/>
              </a:rPr>
              <a:t>a dot product in the t-space</a:t>
            </a:r>
            <a:r>
              <a:rPr lang="en-US" dirty="0" smtClean="0">
                <a:latin typeface="+mj-lt"/>
              </a:rPr>
              <a:t>: </a:t>
            </a:r>
            <a:r>
              <a:rPr lang="en-US" dirty="0">
                <a:latin typeface="+mj-lt"/>
              </a:rPr>
              <a:t> </a:t>
            </a:r>
            <a:endParaRPr lang="en-US" dirty="0" smtClean="0">
              <a:latin typeface="+mj-lt"/>
            </a:endParaRPr>
          </a:p>
          <a:p>
            <a:endParaRPr lang="en-US" dirty="0">
              <a:latin typeface="+mj-lt"/>
            </a:endParaRPr>
          </a:p>
          <a:p>
            <a:r>
              <a:rPr lang="en-US" dirty="0" smtClean="0">
                <a:latin typeface="+mj-lt"/>
              </a:rPr>
              <a:t>We </a:t>
            </a:r>
            <a:r>
              <a:rPr lang="en-US" dirty="0">
                <a:latin typeface="+mj-lt"/>
              </a:rPr>
              <a:t>get the standard notation</a:t>
            </a:r>
            <a:r>
              <a:rPr lang="en-US" dirty="0" smtClean="0">
                <a:latin typeface="+mj-lt"/>
              </a:rPr>
              <a:t>:</a:t>
            </a:r>
            <a:endParaRPr lang="en-US" dirty="0">
              <a:latin typeface="+mj-lt"/>
            </a:endParaRPr>
          </a:p>
          <a:p>
            <a:endParaRPr lang="en-US" dirty="0"/>
          </a:p>
        </p:txBody>
      </p:sp>
      <p:sp>
        <p:nvSpPr>
          <p:cNvPr id="12" name="Slide Number Placeholder 5"/>
          <p:cNvSpPr>
            <a:spLocks noGrp="1"/>
          </p:cNvSpPr>
          <p:nvPr>
            <p:ph type="sldNum" sz="quarter" idx="4"/>
          </p:nvPr>
        </p:nvSpPr>
        <p:spPr/>
        <p:txBody>
          <a:bodyPr/>
          <a:lstStyle/>
          <a:p>
            <a:fld id="{68124ACD-D81D-4B42-BE23-2C8A2224D9B2}" type="slidenum">
              <a:rPr lang="en-US"/>
              <a:pPr/>
              <a:t>84</a:t>
            </a:fld>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3150945217"/>
              </p:ext>
            </p:extLst>
          </p:nvPr>
        </p:nvGraphicFramePr>
        <p:xfrm>
          <a:off x="1676400" y="1756067"/>
          <a:ext cx="5943600" cy="1214165"/>
        </p:xfrm>
        <a:graphic>
          <a:graphicData uri="http://schemas.openxmlformats.org/presentationml/2006/ole">
            <mc:AlternateContent xmlns:mc="http://schemas.openxmlformats.org/markup-compatibility/2006">
              <mc:Choice xmlns:v="urn:schemas-microsoft-com:vml" Requires="v">
                <p:oleObj spid="_x0000_s17410" name="Equation" r:id="rId6" imgW="2412720" imgH="609480" progId="Equation.3">
                  <p:embed/>
                </p:oleObj>
              </mc:Choice>
              <mc:Fallback>
                <p:oleObj name="Equation" r:id="rId6" imgW="2412720" imgH="609480" progId="Equation.3">
                  <p:embed/>
                  <p:pic>
                    <p:nvPicPr>
                      <p:cNvPr id="2150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756067"/>
                        <a:ext cx="5943600" cy="1214165"/>
                      </a:xfrm>
                      <a:prstGeom prst="rect">
                        <a:avLst/>
                      </a:prstGeom>
                      <a:noFill/>
                      <a:ln>
                        <a:noFill/>
                      </a:ln>
                      <a:effectLs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897928753"/>
              </p:ext>
            </p:extLst>
          </p:nvPr>
        </p:nvGraphicFramePr>
        <p:xfrm>
          <a:off x="3403600" y="3856968"/>
          <a:ext cx="3149600" cy="647700"/>
        </p:xfrm>
        <a:graphic>
          <a:graphicData uri="http://schemas.openxmlformats.org/presentationml/2006/ole">
            <mc:AlternateContent xmlns:mc="http://schemas.openxmlformats.org/markup-compatibility/2006">
              <mc:Choice xmlns:v="urn:schemas-microsoft-com:vml" Requires="v">
                <p:oleObj spid="_x0000_s17411" name="Equation" r:id="rId8" imgW="1600200" imgH="342720" progId="Equation.3">
                  <p:embed/>
                </p:oleObj>
              </mc:Choice>
              <mc:Fallback>
                <p:oleObj name="Equation" r:id="rId8" imgW="1600200" imgH="342720" progId="Equation.3">
                  <p:embed/>
                  <p:pic>
                    <p:nvPicPr>
                      <p:cNvPr id="21510" name="Object 6"/>
                      <p:cNvPicPr>
                        <a:picLocks noChangeAspect="1" noChangeArrowheads="1"/>
                      </p:cNvPicPr>
                      <p:nvPr/>
                    </p:nvPicPr>
                    <p:blipFill>
                      <a:blip r:embed="rId9"/>
                      <a:srcRect/>
                      <a:stretch>
                        <a:fillRect/>
                      </a:stretch>
                    </p:blipFill>
                    <p:spPr bwMode="auto">
                      <a:xfrm>
                        <a:off x="3403600" y="3856968"/>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1" name="Object 7"/>
          <p:cNvGraphicFramePr>
            <a:graphicFrameLocks noChangeAspect="1"/>
          </p:cNvGraphicFramePr>
          <p:nvPr>
            <p:extLst>
              <p:ext uri="{D42A27DB-BD31-4B8C-83A1-F6EECF244321}">
                <p14:modId xmlns:p14="http://schemas.microsoft.com/office/powerpoint/2010/main" val="671816068"/>
              </p:ext>
            </p:extLst>
          </p:nvPr>
        </p:nvGraphicFramePr>
        <p:xfrm>
          <a:off x="381000" y="677225"/>
          <a:ext cx="6248400" cy="739775"/>
        </p:xfrm>
        <a:graphic>
          <a:graphicData uri="http://schemas.openxmlformats.org/presentationml/2006/ole">
            <mc:AlternateContent xmlns:mc="http://schemas.openxmlformats.org/markup-compatibility/2006">
              <mc:Choice xmlns:v="urn:schemas-microsoft-com:vml" Requires="v">
                <p:oleObj spid="_x0000_s17412" name="Equation" r:id="rId10" imgW="2361960" imgH="291960" progId="Equation.3">
                  <p:embed/>
                </p:oleObj>
              </mc:Choice>
              <mc:Fallback>
                <p:oleObj name="Equation" r:id="rId10" imgW="2361960" imgH="291960" progId="Equation.3">
                  <p:embed/>
                  <p:pic>
                    <p:nvPicPr>
                      <p:cNvPr id="2151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677225"/>
                        <a:ext cx="6248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425443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r>
              <a:rPr lang="en-US"/>
              <a:t>Kernel Based Methods</a:t>
            </a:r>
          </a:p>
        </p:txBody>
      </p:sp>
      <p:sp>
        <p:nvSpPr>
          <p:cNvPr id="23554" name="Rectangle 2"/>
          <p:cNvSpPr>
            <a:spLocks noGrp="1" noChangeArrowheads="1"/>
          </p:cNvSpPr>
          <p:nvPr>
            <p:ph idx="1"/>
          </p:nvPr>
        </p:nvSpPr>
        <p:spPr/>
        <p:txBody>
          <a:bodyPr/>
          <a:lstStyle/>
          <a:p>
            <a:pPr>
              <a:lnSpc>
                <a:spcPct val="110000"/>
              </a:lnSpc>
            </a:pPr>
            <a:endParaRPr lang="en-US" sz="2400" dirty="0" smtClean="0"/>
          </a:p>
          <a:p>
            <a:pPr>
              <a:lnSpc>
                <a:spcPct val="110000"/>
              </a:lnSpc>
            </a:pPr>
            <a:r>
              <a:rPr lang="en-US" sz="2400" dirty="0" smtClean="0"/>
              <a:t>What </a:t>
            </a:r>
            <a:r>
              <a:rPr lang="en-US" sz="2400" dirty="0"/>
              <a:t>does this representation give us?</a:t>
            </a:r>
          </a:p>
          <a:p>
            <a:pPr>
              <a:lnSpc>
                <a:spcPct val="110000"/>
              </a:lnSpc>
            </a:pPr>
            <a:endParaRPr lang="en-US" sz="2400" dirty="0"/>
          </a:p>
          <a:p>
            <a:pPr>
              <a:lnSpc>
                <a:spcPct val="110000"/>
              </a:lnSpc>
            </a:pPr>
            <a:endParaRPr lang="en-US" sz="2400" dirty="0"/>
          </a:p>
          <a:p>
            <a:pPr>
              <a:lnSpc>
                <a:spcPct val="110000"/>
              </a:lnSpc>
            </a:pPr>
            <a:r>
              <a:rPr lang="en-US" sz="2400" dirty="0"/>
              <a:t>We can view this Kernel as the distance between </a:t>
            </a:r>
            <a:r>
              <a:rPr lang="en-US" sz="2400" dirty="0" err="1" smtClean="0"/>
              <a:t>x,z</a:t>
            </a:r>
            <a:r>
              <a:rPr lang="en-US" sz="2400" dirty="0" smtClean="0"/>
              <a:t> in </a:t>
            </a:r>
            <a:r>
              <a:rPr lang="en-US" sz="2400" dirty="0"/>
              <a:t>the t-space. </a:t>
            </a:r>
            <a:endParaRPr lang="en-US" sz="2400" dirty="0" smtClean="0"/>
          </a:p>
          <a:p>
            <a:pPr>
              <a:lnSpc>
                <a:spcPct val="110000"/>
              </a:lnSpc>
            </a:pPr>
            <a:endParaRPr lang="en-US" sz="2400" dirty="0" smtClean="0"/>
          </a:p>
          <a:p>
            <a:pPr>
              <a:lnSpc>
                <a:spcPct val="110000"/>
              </a:lnSpc>
            </a:pPr>
            <a:r>
              <a:rPr lang="en-US" dirty="0" smtClean="0"/>
              <a:t>So far, all we did is algebra</a:t>
            </a:r>
            <a:endParaRPr lang="en-US" sz="2400" dirty="0"/>
          </a:p>
          <a:p>
            <a:pPr>
              <a:lnSpc>
                <a:spcPct val="110000"/>
              </a:lnSpc>
              <a:buFontTx/>
              <a:buNone/>
            </a:pPr>
            <a:endParaRPr lang="en-US" sz="2400" dirty="0"/>
          </a:p>
          <a:p>
            <a:pPr>
              <a:lnSpc>
                <a:spcPct val="110000"/>
              </a:lnSpc>
            </a:pPr>
            <a:r>
              <a:rPr lang="en-US" sz="2400" dirty="0">
                <a:solidFill>
                  <a:srgbClr val="FF0000"/>
                </a:solidFill>
              </a:rPr>
              <a:t>But</a:t>
            </a:r>
            <a:r>
              <a:rPr lang="en-US" sz="2400" dirty="0"/>
              <a:t>, K(</a:t>
            </a:r>
            <a:r>
              <a:rPr lang="en-US" sz="2400" dirty="0" err="1"/>
              <a:t>x,z</a:t>
            </a:r>
            <a:r>
              <a:rPr lang="en-US" sz="2400" dirty="0"/>
              <a:t>) can be measured in the  </a:t>
            </a:r>
            <a:r>
              <a:rPr lang="en-US" sz="2400" dirty="0">
                <a:solidFill>
                  <a:srgbClr val="FF0000"/>
                </a:solidFill>
              </a:rPr>
              <a:t>original </a:t>
            </a:r>
            <a:r>
              <a:rPr lang="en-US" sz="2400" dirty="0"/>
              <a:t>space, without </a:t>
            </a:r>
            <a:r>
              <a:rPr lang="en-US" sz="2400" dirty="0">
                <a:solidFill>
                  <a:srgbClr val="FF0000"/>
                </a:solidFill>
              </a:rPr>
              <a:t>explicitly</a:t>
            </a:r>
            <a:r>
              <a:rPr lang="en-US" sz="2400" dirty="0"/>
              <a:t> writing the t-representation of x, z </a:t>
            </a:r>
          </a:p>
        </p:txBody>
      </p:sp>
      <p:sp>
        <p:nvSpPr>
          <p:cNvPr id="8" name="Slide Number Placeholder 5"/>
          <p:cNvSpPr>
            <a:spLocks noGrp="1"/>
          </p:cNvSpPr>
          <p:nvPr>
            <p:ph type="sldNum" sz="quarter" idx="4"/>
          </p:nvPr>
        </p:nvSpPr>
        <p:spPr/>
        <p:txBody>
          <a:bodyPr/>
          <a:lstStyle/>
          <a:p>
            <a:fld id="{1F3F1C0D-D072-4439-BC78-FAF08E22DFAB}" type="slidenum">
              <a:rPr lang="en-US"/>
              <a:pPr/>
              <a:t>85</a:t>
            </a:fld>
            <a:endParaRPr lang="en-US"/>
          </a:p>
        </p:txBody>
      </p:sp>
      <p:graphicFrame>
        <p:nvGraphicFramePr>
          <p:cNvPr id="23555" name="Object 3"/>
          <p:cNvGraphicFramePr>
            <a:graphicFrameLocks noChangeAspect="1"/>
          </p:cNvGraphicFramePr>
          <p:nvPr>
            <p:extLst>
              <p:ext uri="{D42A27DB-BD31-4B8C-83A1-F6EECF244321}">
                <p14:modId xmlns:p14="http://schemas.microsoft.com/office/powerpoint/2010/main" val="3293236198"/>
              </p:ext>
            </p:extLst>
          </p:nvPr>
        </p:nvGraphicFramePr>
        <p:xfrm>
          <a:off x="1981200" y="778730"/>
          <a:ext cx="4768850" cy="1114425"/>
        </p:xfrm>
        <a:graphic>
          <a:graphicData uri="http://schemas.openxmlformats.org/presentationml/2006/ole">
            <mc:AlternateContent xmlns:mc="http://schemas.openxmlformats.org/markup-compatibility/2006">
              <mc:Choice xmlns:v="urn:schemas-microsoft-com:vml" Requires="v">
                <p:oleObj spid="_x0000_s4097" name="Equation" r:id="rId4" imgW="2082600" imgH="507960" progId="Equation.3">
                  <p:embed/>
                </p:oleObj>
              </mc:Choice>
              <mc:Fallback>
                <p:oleObj name="Equation" r:id="rId4" imgW="2082600" imgH="507960" progId="Equation.3">
                  <p:embed/>
                  <p:pic>
                    <p:nvPicPr>
                      <p:cNvPr id="235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77873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2590800" y="2514600"/>
          <a:ext cx="3149600" cy="647700"/>
        </p:xfrm>
        <a:graphic>
          <a:graphicData uri="http://schemas.openxmlformats.org/presentationml/2006/ole">
            <mc:AlternateContent xmlns:mc="http://schemas.openxmlformats.org/markup-compatibility/2006">
              <mc:Choice xmlns:v="urn:schemas-microsoft-com:vml" Requires="v">
                <p:oleObj spid="_x0000_s4098" name="Equation" r:id="rId6" imgW="1600200" imgH="342720" progId="Equation.3">
                  <p:embed/>
                </p:oleObj>
              </mc:Choice>
              <mc:Fallback>
                <p:oleObj name="Equation" r:id="rId6" imgW="1600200" imgH="342720" progId="Equation.3">
                  <p:embed/>
                  <p:pic>
                    <p:nvPicPr>
                      <p:cNvPr id="2355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5146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781737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35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Rectangle 7"/>
          <p:cNvSpPr>
            <a:spLocks noGrp="1" noChangeArrowheads="1"/>
          </p:cNvSpPr>
          <p:nvPr>
            <p:ph type="title"/>
          </p:nvPr>
        </p:nvSpPr>
        <p:spPr/>
        <p:txBody>
          <a:bodyPr/>
          <a:lstStyle/>
          <a:p>
            <a:r>
              <a:rPr lang="en-US" dirty="0"/>
              <a:t>Kernel </a:t>
            </a:r>
            <a:r>
              <a:rPr lang="en-US" dirty="0" smtClean="0"/>
              <a:t>Trick</a:t>
            </a:r>
            <a:endParaRPr lang="en-US" dirty="0"/>
          </a:p>
        </p:txBody>
      </p:sp>
      <p:sp>
        <p:nvSpPr>
          <p:cNvPr id="2" name="Content Placeholder 1"/>
          <p:cNvSpPr>
            <a:spLocks noGrp="1"/>
          </p:cNvSpPr>
          <p:nvPr>
            <p:ph idx="1"/>
          </p:nvPr>
        </p:nvSpPr>
        <p:spPr>
          <a:xfrm>
            <a:off x="685800" y="1646237"/>
            <a:ext cx="7772400" cy="4983163"/>
          </a:xfrm>
        </p:spPr>
        <p:txBody>
          <a:bodyPr/>
          <a:lstStyle/>
          <a:p>
            <a:r>
              <a:rPr lang="en-US" dirty="0"/>
              <a:t>Consider the space of all </a:t>
            </a:r>
            <a:r>
              <a:rPr lang="en-US" dirty="0" smtClean="0">
                <a:latin typeface="Calibri"/>
              </a:rPr>
              <a:t>3</a:t>
            </a:r>
            <a:r>
              <a:rPr lang="en-US" baseline="30000" dirty="0" smtClean="0">
                <a:latin typeface="Calibri"/>
              </a:rPr>
              <a:t>n</a:t>
            </a:r>
            <a:r>
              <a:rPr lang="en-US" dirty="0" smtClean="0"/>
              <a:t> </a:t>
            </a:r>
            <a:r>
              <a:rPr lang="en-US" dirty="0"/>
              <a:t>monomials (allowing both positive and negative literals). Then, </a:t>
            </a:r>
            <a:endParaRPr lang="en-US" dirty="0" smtClean="0"/>
          </a:p>
          <a:p>
            <a:r>
              <a:rPr lang="en-US" sz="2000" dirty="0" smtClean="0">
                <a:solidFill>
                  <a:srgbClr val="FC0128"/>
                </a:solidFill>
              </a:rPr>
              <a:t>Claim:</a:t>
            </a:r>
            <a:r>
              <a:rPr lang="en-US" sz="2000" dirty="0" smtClean="0"/>
              <a:t> </a:t>
            </a:r>
            <a:endParaRPr lang="en-US" sz="2000" dirty="0"/>
          </a:p>
          <a:p>
            <a:r>
              <a:rPr lang="en-US" dirty="0" smtClean="0"/>
              <a:t>When  </a:t>
            </a:r>
            <a:r>
              <a:rPr lang="en-US" dirty="0">
                <a:solidFill>
                  <a:schemeClr val="accent1"/>
                </a:solidFill>
              </a:rPr>
              <a:t>same(</a:t>
            </a:r>
            <a:r>
              <a:rPr lang="en-US" dirty="0" err="1">
                <a:solidFill>
                  <a:schemeClr val="accent1"/>
                </a:solidFill>
              </a:rPr>
              <a:t>x,z</a:t>
            </a:r>
            <a:r>
              <a:rPr lang="en-US" dirty="0">
                <a:solidFill>
                  <a:schemeClr val="accent1"/>
                </a:solidFill>
              </a:rPr>
              <a:t>)</a:t>
            </a:r>
            <a:r>
              <a:rPr lang="en-US" dirty="0"/>
              <a:t> is the number of features that have the same value for both x and z</a:t>
            </a:r>
            <a:r>
              <a:rPr lang="en-US" dirty="0" smtClean="0"/>
              <a:t>. </a:t>
            </a:r>
          </a:p>
          <a:p>
            <a:r>
              <a:rPr lang="en-US" dirty="0" smtClean="0"/>
              <a:t>We </a:t>
            </a:r>
            <a:r>
              <a:rPr lang="en-US" dirty="0"/>
              <a:t>get: </a:t>
            </a:r>
            <a:endParaRPr lang="en-US" dirty="0" smtClean="0"/>
          </a:p>
          <a:p>
            <a:endParaRPr lang="en-US" dirty="0"/>
          </a:p>
          <a:p>
            <a:r>
              <a:rPr lang="en-US" sz="2000" dirty="0" smtClean="0"/>
              <a:t>Example</a:t>
            </a:r>
            <a:r>
              <a:rPr lang="en-US" sz="2000" dirty="0"/>
              <a:t>: Take </a:t>
            </a:r>
            <a:r>
              <a:rPr lang="en-US" sz="2000" dirty="0" smtClean="0"/>
              <a:t>n=3; </a:t>
            </a:r>
            <a:r>
              <a:rPr lang="en-US" sz="2000" dirty="0"/>
              <a:t>x=(</a:t>
            </a:r>
            <a:r>
              <a:rPr lang="en-US" sz="2000" dirty="0" smtClean="0"/>
              <a:t>001), </a:t>
            </a:r>
            <a:r>
              <a:rPr lang="en-US" sz="2000" dirty="0"/>
              <a:t>z=(</a:t>
            </a:r>
            <a:r>
              <a:rPr lang="en-US" sz="2000" dirty="0" smtClean="0"/>
              <a:t>011), monomials of size 0,1,2,3</a:t>
            </a:r>
          </a:p>
          <a:p>
            <a:r>
              <a:rPr lang="en-US" sz="2000" b="1" dirty="0" smtClean="0">
                <a:solidFill>
                  <a:srgbClr val="FC0128"/>
                </a:solidFill>
              </a:rPr>
              <a:t>Proof</a:t>
            </a:r>
            <a:r>
              <a:rPr lang="en-US" sz="2000" b="1" dirty="0">
                <a:solidFill>
                  <a:srgbClr val="FC0128"/>
                </a:solidFill>
              </a:rPr>
              <a:t>:</a:t>
            </a:r>
            <a:r>
              <a:rPr lang="en-US" sz="2000" dirty="0">
                <a:solidFill>
                  <a:srgbClr val="FC0128"/>
                </a:solidFill>
              </a:rPr>
              <a:t> </a:t>
            </a:r>
            <a:r>
              <a:rPr lang="en-US" sz="2000" dirty="0"/>
              <a:t>let k=same(</a:t>
            </a:r>
            <a:r>
              <a:rPr lang="en-US" sz="2000" dirty="0" err="1"/>
              <a:t>x,z</a:t>
            </a:r>
            <a:r>
              <a:rPr lang="en-US" sz="2000" dirty="0"/>
              <a:t>); construct a “surviving” monomials </a:t>
            </a:r>
            <a:r>
              <a:rPr lang="en-US" sz="2000" dirty="0" smtClean="0"/>
              <a:t>by: </a:t>
            </a:r>
            <a:r>
              <a:rPr lang="en-US" sz="2000" dirty="0"/>
              <a:t>(1) choosing to include one of these k literals with the right polarity in the monomial, or (2) choosing to not include it at all. Monomials with literals outside this set disappear. </a:t>
            </a:r>
          </a:p>
          <a:p>
            <a:endParaRPr lang="en-US" sz="2000" dirty="0" smtClean="0"/>
          </a:p>
          <a:p>
            <a:endParaRPr lang="en-US" dirty="0" smtClean="0"/>
          </a:p>
          <a:p>
            <a:endParaRPr lang="en-US" dirty="0" smtClean="0"/>
          </a:p>
          <a:p>
            <a:endParaRPr lang="en-US" dirty="0"/>
          </a:p>
        </p:txBody>
      </p:sp>
      <p:sp>
        <p:nvSpPr>
          <p:cNvPr id="10" name="Slide Number Placeholder 5"/>
          <p:cNvSpPr>
            <a:spLocks noGrp="1"/>
          </p:cNvSpPr>
          <p:nvPr>
            <p:ph type="sldNum" sz="quarter" idx="4294967295"/>
          </p:nvPr>
        </p:nvSpPr>
        <p:spPr>
          <a:xfrm>
            <a:off x="7010400" y="6356350"/>
            <a:ext cx="2133600" cy="365125"/>
          </a:xfrm>
          <a:prstGeom prst="rect">
            <a:avLst/>
          </a:prstGeom>
        </p:spPr>
        <p:txBody>
          <a:bodyPr/>
          <a:lstStyle/>
          <a:p>
            <a:fld id="{4336DC0A-BD2E-4893-8DA9-17AA858F858A}" type="slidenum">
              <a:rPr lang="en-US"/>
              <a:pPr/>
              <a:t>86</a:t>
            </a:fld>
            <a:endParaRPr lang="en-US"/>
          </a:p>
        </p:txBody>
      </p:sp>
      <p:graphicFrame>
        <p:nvGraphicFramePr>
          <p:cNvPr id="95234" name="Object 2"/>
          <p:cNvGraphicFramePr>
            <a:graphicFrameLocks noChangeAspect="1"/>
          </p:cNvGraphicFramePr>
          <p:nvPr>
            <p:extLst>
              <p:ext uri="{D42A27DB-BD31-4B8C-83A1-F6EECF244321}">
                <p14:modId xmlns:p14="http://schemas.microsoft.com/office/powerpoint/2010/main" val="3581516087"/>
              </p:ext>
            </p:extLst>
          </p:nvPr>
        </p:nvGraphicFramePr>
        <p:xfrm>
          <a:off x="1327150" y="838200"/>
          <a:ext cx="4768850" cy="1114425"/>
        </p:xfrm>
        <a:graphic>
          <a:graphicData uri="http://schemas.openxmlformats.org/presentationml/2006/ole">
            <mc:AlternateContent xmlns:mc="http://schemas.openxmlformats.org/markup-compatibility/2006">
              <mc:Choice xmlns:v="urn:schemas-microsoft-com:vml" Requires="v">
                <p:oleObj spid="_x0000_s2049" name="Equation" r:id="rId4" imgW="2082600" imgH="507960" progId="Equation.3">
                  <p:embed/>
                </p:oleObj>
              </mc:Choice>
              <mc:Fallback>
                <p:oleObj name="Equation" r:id="rId4" imgW="2082600" imgH="507960" progId="Equation.3">
                  <p:embed/>
                  <p:pic>
                    <p:nvPicPr>
                      <p:cNvPr id="952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83820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5" name="Object 3"/>
          <p:cNvGraphicFramePr>
            <a:graphicFrameLocks noChangeAspect="1"/>
          </p:cNvGraphicFramePr>
          <p:nvPr>
            <p:extLst>
              <p:ext uri="{D42A27DB-BD31-4B8C-83A1-F6EECF244321}">
                <p14:modId xmlns:p14="http://schemas.microsoft.com/office/powerpoint/2010/main" val="2361126495"/>
              </p:ext>
            </p:extLst>
          </p:nvPr>
        </p:nvGraphicFramePr>
        <p:xfrm>
          <a:off x="5842000" y="962025"/>
          <a:ext cx="3149600" cy="647700"/>
        </p:xfrm>
        <a:graphic>
          <a:graphicData uri="http://schemas.openxmlformats.org/presentationml/2006/ole">
            <mc:AlternateContent xmlns:mc="http://schemas.openxmlformats.org/markup-compatibility/2006">
              <mc:Choice xmlns:v="urn:schemas-microsoft-com:vml" Requires="v">
                <p:oleObj spid="_x0000_s2050" name="Equation" r:id="rId6" imgW="1600200" imgH="342720" progId="Equation.3">
                  <p:embed/>
                </p:oleObj>
              </mc:Choice>
              <mc:Fallback>
                <p:oleObj name="Equation" r:id="rId6" imgW="1600200" imgH="342720" progId="Equation.3">
                  <p:embed/>
                  <p:pic>
                    <p:nvPicPr>
                      <p:cNvPr id="952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0" y="962025"/>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7" name="Object 5"/>
          <p:cNvGraphicFramePr>
            <a:graphicFrameLocks noChangeAspect="1"/>
          </p:cNvGraphicFramePr>
          <p:nvPr>
            <p:extLst>
              <p:ext uri="{D42A27DB-BD31-4B8C-83A1-F6EECF244321}">
                <p14:modId xmlns:p14="http://schemas.microsoft.com/office/powerpoint/2010/main" val="2794168260"/>
              </p:ext>
            </p:extLst>
          </p:nvPr>
        </p:nvGraphicFramePr>
        <p:xfrm>
          <a:off x="2468563" y="2438400"/>
          <a:ext cx="4249737" cy="647700"/>
        </p:xfrm>
        <a:graphic>
          <a:graphicData uri="http://schemas.openxmlformats.org/presentationml/2006/ole">
            <mc:AlternateContent xmlns:mc="http://schemas.openxmlformats.org/markup-compatibility/2006">
              <mc:Choice xmlns:v="urn:schemas-microsoft-com:vml" Requires="v">
                <p:oleObj spid="_x0000_s2051" name="Equation" r:id="rId8" imgW="2158920" imgH="342720" progId="Equation.3">
                  <p:embed/>
                </p:oleObj>
              </mc:Choice>
              <mc:Fallback>
                <p:oleObj name="Equation" r:id="rId8" imgW="2158920" imgH="342720" progId="Equation.3">
                  <p:embed/>
                  <p:pic>
                    <p:nvPicPr>
                      <p:cNvPr id="95237" name="Object 5"/>
                      <p:cNvPicPr>
                        <a:picLocks noChangeAspect="1" noChangeArrowheads="1"/>
                      </p:cNvPicPr>
                      <p:nvPr/>
                    </p:nvPicPr>
                    <p:blipFill>
                      <a:blip r:embed="rId9"/>
                      <a:srcRect/>
                      <a:stretch>
                        <a:fillRect/>
                      </a:stretch>
                    </p:blipFill>
                    <p:spPr bwMode="auto">
                      <a:xfrm>
                        <a:off x="2468563" y="2438400"/>
                        <a:ext cx="424973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8" name="Object 6"/>
          <p:cNvGraphicFramePr>
            <a:graphicFrameLocks noChangeAspect="1"/>
          </p:cNvGraphicFramePr>
          <p:nvPr>
            <p:extLst>
              <p:ext uri="{D42A27DB-BD31-4B8C-83A1-F6EECF244321}">
                <p14:modId xmlns:p14="http://schemas.microsoft.com/office/powerpoint/2010/main" val="841524127"/>
              </p:ext>
            </p:extLst>
          </p:nvPr>
        </p:nvGraphicFramePr>
        <p:xfrm>
          <a:off x="2098675" y="3962400"/>
          <a:ext cx="5087938" cy="639762"/>
        </p:xfrm>
        <a:graphic>
          <a:graphicData uri="http://schemas.openxmlformats.org/presentationml/2006/ole">
            <mc:AlternateContent xmlns:mc="http://schemas.openxmlformats.org/markup-compatibility/2006">
              <mc:Choice xmlns:v="urn:schemas-microsoft-com:vml" Requires="v">
                <p:oleObj spid="_x0000_s2052" name="Equation" r:id="rId10" imgW="2222280" imgH="291960" progId="Equation.3">
                  <p:embed/>
                </p:oleObj>
              </mc:Choice>
              <mc:Fallback>
                <p:oleObj name="Equation" r:id="rId10" imgW="2222280" imgH="291960" progId="Equation.3">
                  <p:embed/>
                  <p:pic>
                    <p:nvPicPr>
                      <p:cNvPr id="95238"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8675" y="3962400"/>
                        <a:ext cx="5087938"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AutoShape 10"/>
          <p:cNvSpPr>
            <a:spLocks noChangeArrowheads="1"/>
          </p:cNvSpPr>
          <p:nvPr/>
        </p:nvSpPr>
        <p:spPr bwMode="auto">
          <a:xfrm>
            <a:off x="99648" y="32240"/>
            <a:ext cx="3733800" cy="1066800"/>
          </a:xfrm>
          <a:prstGeom prst="wedgeRectCallout">
            <a:avLst>
              <a:gd name="adj1" fmla="val -7573"/>
              <a:gd name="adj2" fmla="val 371252"/>
            </a:avLst>
          </a:prstGeom>
          <a:solidFill>
            <a:srgbClr val="FFFFCC"/>
          </a:solidFill>
          <a:ln w="9525">
            <a:solidFill>
              <a:schemeClr val="accent1"/>
            </a:solidFill>
            <a:miter lim="800000"/>
            <a:headEnd/>
            <a:tailEnd/>
          </a:ln>
          <a:effectLst/>
          <a:extLst/>
        </p:spPr>
        <p:txBody>
          <a:bodyPr/>
          <a:lstStyle/>
          <a:p>
            <a:pPr algn="ctr"/>
            <a:r>
              <a:rPr lang="en-US" sz="1200" u="none" dirty="0" smtClean="0">
                <a:solidFill>
                  <a:srgbClr val="FF0000"/>
                </a:solidFill>
                <a:latin typeface="Calibri"/>
              </a:rPr>
              <a:t>x</a:t>
            </a:r>
            <a:r>
              <a:rPr lang="en-US" sz="1200" u="none" baseline="-25000" dirty="0" smtClean="0">
                <a:solidFill>
                  <a:srgbClr val="FF0000"/>
                </a:solidFill>
                <a:latin typeface="Calibri"/>
              </a:rPr>
              <a:t>1</a:t>
            </a:r>
            <a:r>
              <a:rPr lang="en-US" sz="1200" u="none" dirty="0" smtClean="0">
                <a:latin typeface="Calibri"/>
              </a:rPr>
              <a:t>x</a:t>
            </a:r>
            <a:r>
              <a:rPr lang="en-US" sz="1200" u="none" baseline="-25000" dirty="0" smtClean="0">
                <a:latin typeface="Calibri"/>
              </a:rPr>
              <a:t>3</a:t>
            </a:r>
            <a:r>
              <a:rPr lang="en-US" sz="1200" u="none" dirty="0" smtClean="0">
                <a:latin typeface="+mj-lt"/>
              </a:rPr>
              <a:t> (001) = </a:t>
            </a:r>
            <a:r>
              <a:rPr lang="en-US" sz="1200" u="none" dirty="0" smtClean="0">
                <a:solidFill>
                  <a:srgbClr val="FF0000"/>
                </a:solidFill>
                <a:latin typeface="Calibri"/>
              </a:rPr>
              <a:t>x</a:t>
            </a:r>
            <a:r>
              <a:rPr lang="en-US" sz="1200" u="none" baseline="-25000" dirty="0" smtClean="0">
                <a:solidFill>
                  <a:srgbClr val="FF0000"/>
                </a:solidFill>
                <a:latin typeface="Calibri"/>
              </a:rPr>
              <a:t>1</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a:t>
            </a:r>
            <a:r>
              <a:rPr lang="en-US" sz="1200" u="none" dirty="0" smtClean="0"/>
              <a:t>011</a:t>
            </a:r>
            <a:r>
              <a:rPr lang="en-US" sz="1200" u="none" dirty="0"/>
              <a:t>) = </a:t>
            </a:r>
            <a:r>
              <a:rPr lang="en-US" sz="1200" u="none" dirty="0" smtClean="0"/>
              <a:t>1             </a:t>
            </a:r>
          </a:p>
          <a:p>
            <a:pPr algn="ctr"/>
            <a:r>
              <a:rPr lang="en-US" sz="1200" u="none" dirty="0">
                <a:solidFill>
                  <a:srgbClr val="FF0000"/>
                </a:solidFill>
                <a:latin typeface="Calibri"/>
              </a:rPr>
              <a:t>x</a:t>
            </a:r>
            <a:r>
              <a:rPr lang="en-US" sz="1200" u="none" baseline="-25000" dirty="0">
                <a:solidFill>
                  <a:srgbClr val="FF0000"/>
                </a:solidFill>
                <a:latin typeface="Calibri"/>
              </a:rPr>
              <a:t>1</a:t>
            </a:r>
            <a:r>
              <a:rPr lang="en-US" sz="1200" u="none" dirty="0"/>
              <a:t> </a:t>
            </a:r>
            <a:r>
              <a:rPr lang="en-US" sz="1200" u="none" dirty="0" smtClean="0"/>
              <a:t>(</a:t>
            </a:r>
            <a:r>
              <a:rPr lang="en-US" sz="1200" u="none" dirty="0"/>
              <a:t>001) = </a:t>
            </a:r>
            <a:r>
              <a:rPr lang="en-US" sz="1200" u="none" dirty="0" smtClean="0">
                <a:solidFill>
                  <a:srgbClr val="FF0000"/>
                </a:solidFill>
                <a:latin typeface="Calibri"/>
              </a:rPr>
              <a:t> </a:t>
            </a:r>
            <a:r>
              <a:rPr lang="en-US" sz="1200" u="none" dirty="0">
                <a:solidFill>
                  <a:srgbClr val="FF0000"/>
                </a:solidFill>
                <a:latin typeface="Calibri"/>
              </a:rPr>
              <a:t>x</a:t>
            </a:r>
            <a:r>
              <a:rPr lang="en-US" sz="1200" u="none" baseline="-25000" dirty="0">
                <a:solidFill>
                  <a:srgbClr val="FF0000"/>
                </a:solidFill>
                <a:latin typeface="Calibri"/>
              </a:rPr>
              <a:t>1</a:t>
            </a:r>
            <a:r>
              <a:rPr lang="en-US" sz="1200" u="none" dirty="0"/>
              <a:t> </a:t>
            </a:r>
            <a:r>
              <a:rPr lang="en-US" sz="1200" u="none" dirty="0" smtClean="0"/>
              <a:t>(011</a:t>
            </a:r>
            <a:r>
              <a:rPr lang="en-US" sz="1200" u="none" dirty="0"/>
              <a:t>) = </a:t>
            </a:r>
            <a:r>
              <a:rPr lang="en-US" sz="1200" u="none" dirty="0" smtClean="0"/>
              <a:t>1 ;    </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(001) = </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a:t>
            </a:r>
            <a:r>
              <a:rPr lang="en-US" sz="1200" u="none" dirty="0" smtClean="0"/>
              <a:t>011</a:t>
            </a:r>
            <a:r>
              <a:rPr lang="en-US" sz="1200" u="none" dirty="0"/>
              <a:t>) = 1</a:t>
            </a:r>
          </a:p>
          <a:p>
            <a:pPr algn="ctr"/>
            <a:r>
              <a:rPr lang="el-GR" sz="1200" u="none" dirty="0" smtClean="0">
                <a:latin typeface="cmmi10"/>
              </a:rPr>
              <a:t>Φ</a:t>
            </a:r>
            <a:r>
              <a:rPr lang="en-US" sz="1200" u="none" dirty="0" smtClean="0">
                <a:latin typeface="Calibri"/>
              </a:rPr>
              <a:t> </a:t>
            </a:r>
            <a:r>
              <a:rPr lang="en-US" sz="1200" u="none" dirty="0" smtClean="0"/>
              <a:t>(001</a:t>
            </a:r>
            <a:r>
              <a:rPr lang="en-US" sz="1200" u="none" dirty="0"/>
              <a:t>) = </a:t>
            </a:r>
            <a:r>
              <a:rPr lang="el-GR" sz="1200" dirty="0">
                <a:latin typeface="cmmi10"/>
              </a:rPr>
              <a:t>Φ</a:t>
            </a:r>
            <a:r>
              <a:rPr lang="en-US" sz="1200" u="none" dirty="0" smtClean="0">
                <a:latin typeface="Calibri"/>
              </a:rPr>
              <a:t> </a:t>
            </a:r>
            <a:r>
              <a:rPr lang="en-US" sz="1200" u="none" dirty="0"/>
              <a:t>(</a:t>
            </a:r>
            <a:r>
              <a:rPr lang="en-US" sz="1200" u="none" dirty="0" smtClean="0"/>
              <a:t>011</a:t>
            </a:r>
            <a:r>
              <a:rPr lang="en-US" sz="1200" u="none" dirty="0"/>
              <a:t>) = </a:t>
            </a:r>
            <a:r>
              <a:rPr lang="en-US" sz="1200" u="none" dirty="0" smtClean="0"/>
              <a:t>1</a:t>
            </a:r>
          </a:p>
          <a:p>
            <a:pPr algn="ctr"/>
            <a:r>
              <a:rPr lang="en-US" sz="1400" u="none" dirty="0" smtClean="0">
                <a:latin typeface="+mj-lt"/>
              </a:rPr>
              <a:t>If any other variables appears in the monomial, it’s evaluation on x, z will be different.</a:t>
            </a:r>
            <a:endParaRPr lang="en-US" sz="1400" u="none" dirty="0">
              <a:latin typeface="+mj-lt"/>
            </a:endParaRPr>
          </a:p>
          <a:p>
            <a:pPr algn="ctr"/>
            <a:endParaRPr lang="en-US" sz="1400" u="none" dirty="0"/>
          </a:p>
          <a:p>
            <a:pPr algn="ctr"/>
            <a:endParaRPr lang="en-US" sz="1400" u="none" dirty="0"/>
          </a:p>
        </p:txBody>
      </p:sp>
    </p:spTree>
    <p:extLst>
      <p:ext uri="{BB962C8B-B14F-4D97-AF65-F5344CB8AC3E}">
        <p14:creationId xmlns:p14="http://schemas.microsoft.com/office/powerpoint/2010/main" val="54151218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5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95238"/>
                                        </p:tgtEl>
                                        <p:attrNameLst>
                                          <p:attrName>style.visibility</p:attrName>
                                        </p:attrNameLst>
                                      </p:cBhvr>
                                      <p:to>
                                        <p:strVal val="visible"/>
                                      </p:to>
                                    </p:set>
                                    <p:anim calcmode="lin" valueType="num">
                                      <p:cBhvr additive="base">
                                        <p:cTn id="25" dur="500" fill="hold"/>
                                        <p:tgtEl>
                                          <p:spTgt spid="95238"/>
                                        </p:tgtEl>
                                        <p:attrNameLst>
                                          <p:attrName>ppt_x</p:attrName>
                                        </p:attrNameLst>
                                      </p:cBhvr>
                                      <p:tavLst>
                                        <p:tav tm="0">
                                          <p:val>
                                            <p:strVal val="0-#ppt_w/2"/>
                                          </p:val>
                                        </p:tav>
                                        <p:tav tm="100000">
                                          <p:val>
                                            <p:strVal val="#ppt_x"/>
                                          </p:val>
                                        </p:tav>
                                      </p:tavLst>
                                    </p:anim>
                                    <p:anim calcmode="lin" valueType="num">
                                      <p:cBhvr additive="base">
                                        <p:cTn id="26" dur="500" fill="hold"/>
                                        <p:tgtEl>
                                          <p:spTgt spid="952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p:txBody>
          <a:bodyPr/>
          <a:lstStyle/>
          <a:p>
            <a:r>
              <a:rPr lang="en-US" dirty="0"/>
              <a:t>Example </a:t>
            </a:r>
          </a:p>
        </p:txBody>
      </p:sp>
      <p:sp>
        <p:nvSpPr>
          <p:cNvPr id="2" name="Content Placeholder 1"/>
          <p:cNvSpPr>
            <a:spLocks noGrp="1"/>
          </p:cNvSpPr>
          <p:nvPr>
            <p:ph idx="1"/>
          </p:nvPr>
        </p:nvSpPr>
        <p:spPr>
          <a:xfrm>
            <a:off x="685800" y="1951037"/>
            <a:ext cx="7772400" cy="4983163"/>
          </a:xfrm>
        </p:spPr>
        <p:txBody>
          <a:bodyPr/>
          <a:lstStyle/>
          <a:p>
            <a:r>
              <a:rPr lang="en-US" dirty="0"/>
              <a:t>Take </a:t>
            </a:r>
            <a:r>
              <a:rPr lang="en-US" dirty="0">
                <a:solidFill>
                  <a:schemeClr val="accent1"/>
                </a:solidFill>
              </a:rPr>
              <a:t>X</a:t>
            </a:r>
            <a:r>
              <a:rPr lang="en-US" dirty="0"/>
              <a:t>={</a:t>
            </a:r>
            <a:r>
              <a:rPr lang="en-US" dirty="0" smtClean="0">
                <a:latin typeface="Calibri"/>
              </a:rPr>
              <a:t>x</a:t>
            </a:r>
            <a:r>
              <a:rPr lang="en-US" baseline="-25000" dirty="0" smtClean="0">
                <a:latin typeface="Calibri"/>
              </a:rPr>
              <a:t>1</a:t>
            </a:r>
            <a:r>
              <a:rPr lang="en-US" dirty="0" smtClean="0">
                <a:latin typeface="Calibri"/>
              </a:rPr>
              <a:t>, x</a:t>
            </a:r>
            <a:r>
              <a:rPr lang="en-US" baseline="-25000" dirty="0" smtClean="0">
                <a:latin typeface="Calibri"/>
              </a:rPr>
              <a:t>2</a:t>
            </a:r>
            <a:r>
              <a:rPr lang="en-US" dirty="0" smtClean="0">
                <a:latin typeface="Calibri"/>
              </a:rPr>
              <a:t>, x</a:t>
            </a:r>
            <a:r>
              <a:rPr lang="en-US" baseline="-25000" dirty="0" smtClean="0">
                <a:latin typeface="Calibri"/>
              </a:rPr>
              <a:t>3</a:t>
            </a:r>
            <a:r>
              <a:rPr lang="en-US" dirty="0" smtClean="0">
                <a:latin typeface="Calibri"/>
              </a:rPr>
              <a:t>, x</a:t>
            </a:r>
            <a:r>
              <a:rPr lang="en-US" baseline="-25000" dirty="0" smtClean="0">
                <a:latin typeface="Calibri"/>
              </a:rPr>
              <a:t>4</a:t>
            </a:r>
            <a:r>
              <a:rPr lang="en-US" dirty="0" smtClean="0"/>
              <a:t>}</a:t>
            </a:r>
            <a:endParaRPr lang="en-US" dirty="0"/>
          </a:p>
          <a:p>
            <a:r>
              <a:rPr lang="en-US" dirty="0">
                <a:solidFill>
                  <a:schemeClr val="accent1"/>
                </a:solidFill>
              </a:rPr>
              <a:t>I</a:t>
            </a:r>
            <a:r>
              <a:rPr lang="en-US" dirty="0"/>
              <a:t> = The space of all </a:t>
            </a:r>
            <a:r>
              <a:rPr lang="en-US" dirty="0" smtClean="0">
                <a:latin typeface="Calibri"/>
              </a:rPr>
              <a:t>3</a:t>
            </a:r>
            <a:r>
              <a:rPr lang="en-US" baseline="30000" dirty="0" smtClean="0">
                <a:latin typeface="Calibri"/>
              </a:rPr>
              <a:t>n</a:t>
            </a:r>
            <a:r>
              <a:rPr lang="en-US" dirty="0" smtClean="0"/>
              <a:t> </a:t>
            </a:r>
            <a:r>
              <a:rPr lang="en-US" dirty="0"/>
              <a:t>monomials; | I |= 81</a:t>
            </a:r>
          </a:p>
          <a:p>
            <a:r>
              <a:rPr lang="en-US" dirty="0"/>
              <a:t>Consider </a:t>
            </a:r>
            <a:r>
              <a:rPr lang="en-US" dirty="0">
                <a:solidFill>
                  <a:schemeClr val="accent1"/>
                </a:solidFill>
              </a:rPr>
              <a:t>x</a:t>
            </a:r>
            <a:r>
              <a:rPr lang="en-US" dirty="0"/>
              <a:t>=(1100), </a:t>
            </a:r>
            <a:r>
              <a:rPr lang="en-US" dirty="0">
                <a:solidFill>
                  <a:schemeClr val="accent1"/>
                </a:solidFill>
              </a:rPr>
              <a:t>z</a:t>
            </a:r>
            <a:r>
              <a:rPr lang="en-US" dirty="0"/>
              <a:t>=(1101)</a:t>
            </a:r>
          </a:p>
          <a:p>
            <a:r>
              <a:rPr lang="en-US" sz="2000" dirty="0"/>
              <a:t>Write down </a:t>
            </a:r>
            <a:r>
              <a:rPr lang="en-US" sz="2000" dirty="0">
                <a:solidFill>
                  <a:schemeClr val="accent1"/>
                </a:solidFill>
              </a:rPr>
              <a:t>I(x)</a:t>
            </a:r>
            <a:r>
              <a:rPr lang="en-US" sz="2000" dirty="0"/>
              <a:t>, </a:t>
            </a:r>
            <a:r>
              <a:rPr lang="en-US" sz="2000" dirty="0">
                <a:solidFill>
                  <a:schemeClr val="accent1"/>
                </a:solidFill>
              </a:rPr>
              <a:t>I(z)</a:t>
            </a:r>
            <a:r>
              <a:rPr lang="en-US" sz="2000" dirty="0"/>
              <a:t>, the representation of x, z in the I space.</a:t>
            </a:r>
          </a:p>
          <a:p>
            <a:r>
              <a:rPr lang="en-US" dirty="0"/>
              <a:t>Compute I(x) </a:t>
            </a:r>
            <a:r>
              <a:rPr lang="en-US" dirty="0" smtClean="0">
                <a:latin typeface="cmsy10"/>
              </a:rPr>
              <a:t>∙</a:t>
            </a:r>
            <a:r>
              <a:rPr lang="en-US" dirty="0" smtClean="0"/>
              <a:t>I(z</a:t>
            </a:r>
            <a:r>
              <a:rPr lang="en-US" dirty="0"/>
              <a:t>).</a:t>
            </a:r>
          </a:p>
          <a:p>
            <a:r>
              <a:rPr lang="en-US" dirty="0"/>
              <a:t>Show that </a:t>
            </a:r>
          </a:p>
          <a:p>
            <a:r>
              <a:rPr lang="en-US" dirty="0"/>
              <a:t>K(</a:t>
            </a:r>
            <a:r>
              <a:rPr lang="en-US" dirty="0" err="1"/>
              <a:t>x,z</a:t>
            </a:r>
            <a:r>
              <a:rPr lang="en-US" dirty="0"/>
              <a:t>) =I(x) </a:t>
            </a:r>
            <a:r>
              <a:rPr lang="en-US" dirty="0" smtClean="0">
                <a:latin typeface="cmsy10"/>
              </a:rPr>
              <a:t>∙</a:t>
            </a:r>
            <a:r>
              <a:rPr lang="en-US" dirty="0" smtClean="0"/>
              <a:t> </a:t>
            </a:r>
            <a:r>
              <a:rPr lang="en-US" dirty="0"/>
              <a:t>I(z) = </a:t>
            </a:r>
            <a:r>
              <a:rPr lang="en-US" dirty="0" smtClean="0">
                <a:latin typeface="Symbol"/>
                <a:sym typeface="Symbol"/>
              </a:rPr>
              <a:t></a:t>
            </a:r>
            <a:r>
              <a:rPr lang="en-US" baseline="-25000" dirty="0" smtClean="0">
                <a:latin typeface="Symbol"/>
                <a:sym typeface="Symbol"/>
              </a:rPr>
              <a:t>I</a:t>
            </a:r>
            <a:r>
              <a:rPr lang="en-US" dirty="0" smtClean="0"/>
              <a:t> </a:t>
            </a:r>
            <a:r>
              <a:rPr lang="en-US" dirty="0" err="1" smtClean="0">
                <a:latin typeface="Calibri"/>
              </a:rPr>
              <a:t>t</a:t>
            </a:r>
            <a:r>
              <a:rPr lang="en-US" baseline="-25000" dirty="0" err="1" smtClean="0">
                <a:latin typeface="Calibri"/>
              </a:rPr>
              <a:t>i</a:t>
            </a:r>
            <a:r>
              <a:rPr lang="en-US" dirty="0" smtClean="0">
                <a:latin typeface="Calibri"/>
              </a:rPr>
              <a:t>(z</a:t>
            </a:r>
            <a:r>
              <a:rPr lang="en-US" dirty="0"/>
              <a:t>) </a:t>
            </a:r>
            <a:r>
              <a:rPr lang="en-US" dirty="0" err="1" smtClean="0">
                <a:latin typeface="Calibri"/>
              </a:rPr>
              <a:t>t</a:t>
            </a:r>
            <a:r>
              <a:rPr lang="en-US" baseline="-25000" dirty="0" err="1" smtClean="0">
                <a:latin typeface="Calibri"/>
              </a:rPr>
              <a:t>i</a:t>
            </a:r>
            <a:r>
              <a:rPr lang="en-US" dirty="0" smtClean="0">
                <a:latin typeface="Calibri"/>
              </a:rPr>
              <a:t>(x</a:t>
            </a:r>
            <a:r>
              <a:rPr lang="en-US" dirty="0"/>
              <a:t>) = </a:t>
            </a:r>
            <a:r>
              <a:rPr lang="en-US" dirty="0" smtClean="0">
                <a:latin typeface="Calibri"/>
              </a:rPr>
              <a:t>2</a:t>
            </a:r>
            <a:r>
              <a:rPr lang="en-US" baseline="30000" dirty="0" smtClean="0">
                <a:latin typeface="Calibri"/>
              </a:rPr>
              <a:t>same(</a:t>
            </a:r>
            <a:r>
              <a:rPr lang="en-US" baseline="30000" dirty="0" err="1" smtClean="0">
                <a:latin typeface="Calibri"/>
              </a:rPr>
              <a:t>x,z</a:t>
            </a:r>
            <a:r>
              <a:rPr lang="en-US" baseline="30000" dirty="0" smtClean="0"/>
              <a:t>)</a:t>
            </a:r>
            <a:r>
              <a:rPr lang="en-US" dirty="0" smtClean="0"/>
              <a:t> </a:t>
            </a:r>
            <a:r>
              <a:rPr lang="en-US" dirty="0"/>
              <a:t>= 8</a:t>
            </a:r>
          </a:p>
          <a:p>
            <a:r>
              <a:rPr lang="en-US" dirty="0"/>
              <a:t>Try to develop another kernel, e.g., where I is the space of all conjunctions of size 3 (exactly). </a:t>
            </a:r>
          </a:p>
          <a:p>
            <a:endParaRPr lang="en-US" dirty="0"/>
          </a:p>
        </p:txBody>
      </p:sp>
      <p:sp>
        <p:nvSpPr>
          <p:cNvPr id="8" name="Slide Number Placeholder 5"/>
          <p:cNvSpPr>
            <a:spLocks noGrp="1"/>
          </p:cNvSpPr>
          <p:nvPr>
            <p:ph type="sldNum" sz="quarter" idx="4"/>
          </p:nvPr>
        </p:nvSpPr>
        <p:spPr/>
        <p:txBody>
          <a:bodyPr/>
          <a:lstStyle/>
          <a:p>
            <a:fld id="{A2905493-6D67-4EF5-97A2-470791B466C1}" type="slidenum">
              <a:rPr lang="en-US"/>
              <a:pPr/>
              <a:t>87</a:t>
            </a:fld>
            <a:endParaRPr lang="en-US"/>
          </a:p>
        </p:txBody>
      </p:sp>
      <p:graphicFrame>
        <p:nvGraphicFramePr>
          <p:cNvPr id="27650" name="Object 2"/>
          <p:cNvGraphicFramePr>
            <a:graphicFrameLocks noChangeAspect="1"/>
          </p:cNvGraphicFramePr>
          <p:nvPr>
            <p:extLst>
              <p:ext uri="{D42A27DB-BD31-4B8C-83A1-F6EECF244321}">
                <p14:modId xmlns:p14="http://schemas.microsoft.com/office/powerpoint/2010/main" val="258392605"/>
              </p:ext>
            </p:extLst>
          </p:nvPr>
        </p:nvGraphicFramePr>
        <p:xfrm>
          <a:off x="457200" y="914400"/>
          <a:ext cx="4768850" cy="1114425"/>
        </p:xfrm>
        <a:graphic>
          <a:graphicData uri="http://schemas.openxmlformats.org/presentationml/2006/ole">
            <mc:AlternateContent xmlns:mc="http://schemas.openxmlformats.org/markup-compatibility/2006">
              <mc:Choice xmlns:v="urn:schemas-microsoft-com:vml" Requires="v">
                <p:oleObj spid="_x0000_s1025" name="Equation" r:id="rId4" imgW="2082600" imgH="507960" progId="Equation.3">
                  <p:embed/>
                </p:oleObj>
              </mc:Choice>
              <mc:Fallback>
                <p:oleObj name="Equation" r:id="rId4" imgW="2082600" imgH="507960" progId="Equation.3">
                  <p:embed/>
                  <p:pic>
                    <p:nvPicPr>
                      <p:cNvPr id="276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3"/>
          <p:cNvGraphicFramePr>
            <a:graphicFrameLocks noChangeAspect="1"/>
          </p:cNvGraphicFramePr>
          <p:nvPr>
            <p:extLst>
              <p:ext uri="{D42A27DB-BD31-4B8C-83A1-F6EECF244321}">
                <p14:modId xmlns:p14="http://schemas.microsoft.com/office/powerpoint/2010/main" val="2656210344"/>
              </p:ext>
            </p:extLst>
          </p:nvPr>
        </p:nvGraphicFramePr>
        <p:xfrm>
          <a:off x="4972050" y="1012587"/>
          <a:ext cx="3149600" cy="647700"/>
        </p:xfrm>
        <a:graphic>
          <a:graphicData uri="http://schemas.openxmlformats.org/presentationml/2006/ole">
            <mc:AlternateContent xmlns:mc="http://schemas.openxmlformats.org/markup-compatibility/2006">
              <mc:Choice xmlns:v="urn:schemas-microsoft-com:vml" Requires="v">
                <p:oleObj spid="_x0000_s1026" name="Equation" r:id="rId6" imgW="1600200" imgH="342720" progId="Equation.3">
                  <p:embed/>
                </p:oleObj>
              </mc:Choice>
              <mc:Fallback>
                <p:oleObj name="Equation" r:id="rId6" imgW="1600200" imgH="342720" progId="Equation.3">
                  <p:embed/>
                  <p:pic>
                    <p:nvPicPr>
                      <p:cNvPr id="2765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050" y="1012587"/>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398090"/>
      </p:ext>
    </p:extLst>
  </p:cSld>
  <p:clrMapOvr>
    <a:masterClrMapping/>
  </p:clrMapOvr>
  <p:transition>
    <p:zoom dir="in"/>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Grp="1" noChangeArrowheads="1"/>
          </p:cNvSpPr>
          <p:nvPr>
            <p:ph type="title"/>
          </p:nvPr>
        </p:nvSpPr>
        <p:spPr/>
        <p:txBody>
          <a:bodyPr/>
          <a:lstStyle/>
          <a:p>
            <a:r>
              <a:rPr lang="en-US" sz="4000" dirty="0" smtClean="0"/>
              <a:t>Implementation: Dual Perceptron</a:t>
            </a:r>
            <a:endParaRPr lang="en-US" sz="4000" dirty="0"/>
          </a:p>
        </p:txBody>
      </p:sp>
      <p:sp>
        <p:nvSpPr>
          <p:cNvPr id="2" name="Content Placeholder 1"/>
          <p:cNvSpPr>
            <a:spLocks noGrp="1"/>
          </p:cNvSpPr>
          <p:nvPr>
            <p:ph idx="1"/>
          </p:nvPr>
        </p:nvSpPr>
        <p:spPr>
          <a:xfrm>
            <a:off x="609600" y="2729706"/>
            <a:ext cx="7772400" cy="3230563"/>
          </a:xfrm>
        </p:spPr>
        <p:txBody>
          <a:bodyPr/>
          <a:lstStyle/>
          <a:p>
            <a:r>
              <a:rPr lang="en-US" dirty="0"/>
              <a:t>Simply run Perceptron in an on-line mode, but keep track of the set </a:t>
            </a:r>
            <a:r>
              <a:rPr lang="en-US" dirty="0">
                <a:solidFill>
                  <a:schemeClr val="accent1"/>
                </a:solidFill>
              </a:rPr>
              <a:t>M</a:t>
            </a:r>
            <a:r>
              <a:rPr lang="en-US" dirty="0"/>
              <a:t>.</a:t>
            </a:r>
          </a:p>
          <a:p>
            <a:r>
              <a:rPr lang="en-US" dirty="0"/>
              <a:t>Keeping the set </a:t>
            </a:r>
            <a:r>
              <a:rPr lang="en-US" dirty="0">
                <a:solidFill>
                  <a:schemeClr val="accent1"/>
                </a:solidFill>
              </a:rPr>
              <a:t>M</a:t>
            </a:r>
            <a:r>
              <a:rPr lang="en-US" dirty="0"/>
              <a:t> allows </a:t>
            </a:r>
            <a:r>
              <a:rPr lang="en-US" dirty="0" smtClean="0"/>
              <a:t>us to </a:t>
            </a:r>
            <a:r>
              <a:rPr lang="en-US" dirty="0"/>
              <a:t>keep track of </a:t>
            </a:r>
            <a:r>
              <a:rPr lang="en-US" dirty="0">
                <a:solidFill>
                  <a:schemeClr val="accent1"/>
                </a:solidFill>
              </a:rPr>
              <a:t>S(z</a:t>
            </a:r>
            <a:r>
              <a:rPr lang="en-US" dirty="0" smtClean="0">
                <a:solidFill>
                  <a:schemeClr val="accent1"/>
                </a:solidFill>
              </a:rPr>
              <a:t>)</a:t>
            </a:r>
            <a:r>
              <a:rPr lang="en-US" dirty="0" smtClean="0"/>
              <a:t>.</a:t>
            </a:r>
          </a:p>
          <a:p>
            <a:r>
              <a:rPr lang="en-US" dirty="0"/>
              <a:t>Rather than remembering the weight vector </a:t>
            </a:r>
            <a:r>
              <a:rPr lang="en-US" dirty="0">
                <a:solidFill>
                  <a:schemeClr val="accent1"/>
                </a:solidFill>
              </a:rPr>
              <a:t>w</a:t>
            </a:r>
            <a:r>
              <a:rPr lang="en-US" dirty="0" smtClean="0"/>
              <a:t>,    </a:t>
            </a:r>
            <a:r>
              <a:rPr lang="en-US" dirty="0">
                <a:solidFill>
                  <a:schemeClr val="accent1">
                    <a:lumMod val="75000"/>
                  </a:schemeClr>
                </a:solidFill>
              </a:rPr>
              <a:t>remember the set M </a:t>
            </a:r>
            <a:r>
              <a:rPr lang="en-US" dirty="0"/>
              <a:t>(P and D) – all those examples on which we made mistakes</a:t>
            </a:r>
            <a:r>
              <a:rPr lang="en-US" dirty="0" smtClean="0"/>
              <a:t>.</a:t>
            </a:r>
          </a:p>
          <a:p>
            <a:endParaRPr lang="en-US" dirty="0" smtClean="0"/>
          </a:p>
          <a:p>
            <a:r>
              <a:rPr lang="en-US" dirty="0" smtClean="0"/>
              <a:t>Dual Representation</a:t>
            </a:r>
            <a:endParaRPr lang="en-US" dirty="0"/>
          </a:p>
        </p:txBody>
      </p:sp>
      <p:sp>
        <p:nvSpPr>
          <p:cNvPr id="10" name="Slide Number Placeholder 5"/>
          <p:cNvSpPr>
            <a:spLocks noGrp="1"/>
          </p:cNvSpPr>
          <p:nvPr>
            <p:ph type="sldNum" sz="quarter" idx="4"/>
          </p:nvPr>
        </p:nvSpPr>
        <p:spPr/>
        <p:txBody>
          <a:bodyPr/>
          <a:lstStyle/>
          <a:p>
            <a:fld id="{15A90D03-51A7-4C00-A282-7D15522C187F}" type="slidenum">
              <a:rPr lang="en-US"/>
              <a:pPr/>
              <a:t>88</a:t>
            </a:fld>
            <a:endParaRPr lang="en-US"/>
          </a:p>
        </p:txBody>
      </p:sp>
      <p:graphicFrame>
        <p:nvGraphicFramePr>
          <p:cNvPr id="29698" name="Object 2"/>
          <p:cNvGraphicFramePr>
            <a:graphicFrameLocks noChangeAspect="1"/>
          </p:cNvGraphicFramePr>
          <p:nvPr>
            <p:extLst/>
          </p:nvPr>
        </p:nvGraphicFramePr>
        <p:xfrm>
          <a:off x="1905000" y="1219200"/>
          <a:ext cx="4768850" cy="1114425"/>
        </p:xfrm>
        <a:graphic>
          <a:graphicData uri="http://schemas.openxmlformats.org/presentationml/2006/ole">
            <mc:AlternateContent xmlns:mc="http://schemas.openxmlformats.org/markup-compatibility/2006">
              <mc:Choice xmlns:v="urn:schemas-microsoft-com:vml" Requires="v">
                <p:oleObj spid="_x0000_s11265" name="Equation" r:id="rId4" imgW="2082600" imgH="507960" progId="Equation.3">
                  <p:embed/>
                </p:oleObj>
              </mc:Choice>
              <mc:Fallback>
                <p:oleObj name="Equation" r:id="rId4" imgW="2082600" imgH="507960" progId="Equation.3">
                  <p:embed/>
                  <p:pic>
                    <p:nvPicPr>
                      <p:cNvPr id="296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1920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590800" y="1866900"/>
          <a:ext cx="3149600" cy="647700"/>
        </p:xfrm>
        <a:graphic>
          <a:graphicData uri="http://schemas.openxmlformats.org/presentationml/2006/ole">
            <mc:AlternateContent xmlns:mc="http://schemas.openxmlformats.org/markup-compatibility/2006">
              <mc:Choice xmlns:v="urn:schemas-microsoft-com:vml" Requires="v">
                <p:oleObj spid="_x0000_s11266" name="Equation" r:id="rId6" imgW="1600200" imgH="342720" progId="Equation.3">
                  <p:embed/>
                </p:oleObj>
              </mc:Choice>
              <mc:Fallback>
                <p:oleObj name="Equation" r:id="rId6" imgW="1600200" imgH="342720" progId="Equation.3">
                  <p:embed/>
                  <p:pic>
                    <p:nvPicPr>
                      <p:cNvPr id="296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8669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80123331"/>
      </p:ext>
    </p:extLst>
  </p:cSld>
  <p:clrMapOvr>
    <a:masterClrMapping/>
  </p:clrMapOvr>
  <p:transition>
    <p:zoom dir="in"/>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4"/>
          <p:cNvSpPr>
            <a:spLocks noGrp="1" noChangeArrowheads="1"/>
          </p:cNvSpPr>
          <p:nvPr>
            <p:ph type="title"/>
          </p:nvPr>
        </p:nvSpPr>
        <p:spPr/>
        <p:txBody>
          <a:bodyPr/>
          <a:lstStyle/>
          <a:p>
            <a:pPr eaLnBrk="1" hangingPunct="1"/>
            <a:r>
              <a:rPr lang="en-US" dirty="0" smtClean="0"/>
              <a:t>Example: Polynomial Kernel</a:t>
            </a:r>
          </a:p>
        </p:txBody>
      </p:sp>
      <p:sp>
        <p:nvSpPr>
          <p:cNvPr id="2" name="Content Placeholder 1"/>
          <p:cNvSpPr>
            <a:spLocks noGrp="1"/>
          </p:cNvSpPr>
          <p:nvPr>
            <p:ph idx="1"/>
          </p:nvPr>
        </p:nvSpPr>
        <p:spPr/>
        <p:txBody>
          <a:bodyPr/>
          <a:lstStyle/>
          <a:p>
            <a:pPr lvl="0"/>
            <a:r>
              <a:rPr lang="en-US" sz="2000" dirty="0" smtClean="0"/>
              <a:t>Prediction with respect to a separating hyper planes (produced by Perceptron, SVM) can be computed as a function of </a:t>
            </a:r>
            <a:r>
              <a:rPr lang="en-US" sz="2000" dirty="0" smtClean="0">
                <a:solidFill>
                  <a:srgbClr val="FF0000"/>
                </a:solidFill>
              </a:rPr>
              <a:t>dot products </a:t>
            </a:r>
            <a:r>
              <a:rPr lang="en-US" sz="2000" dirty="0" smtClean="0"/>
              <a:t>of  feature based representation of examples. </a:t>
            </a:r>
          </a:p>
          <a:p>
            <a:pPr lvl="0"/>
            <a:r>
              <a:rPr lang="en-US" sz="2000" dirty="0" smtClean="0"/>
              <a:t>We </a:t>
            </a:r>
            <a:r>
              <a:rPr lang="en-US" sz="2000" dirty="0"/>
              <a:t>want to define a dot product in a </a:t>
            </a:r>
            <a:r>
              <a:rPr lang="en-US" sz="2000" dirty="0">
                <a:solidFill>
                  <a:srgbClr val="FF0000"/>
                </a:solidFill>
              </a:rPr>
              <a:t>high</a:t>
            </a:r>
            <a:r>
              <a:rPr lang="en-US" sz="2000" dirty="0"/>
              <a:t> dimensional space</a:t>
            </a:r>
            <a:r>
              <a:rPr lang="en-US" sz="2000" dirty="0" smtClean="0"/>
              <a:t>. </a:t>
            </a:r>
          </a:p>
          <a:p>
            <a:pPr lvl="0"/>
            <a:r>
              <a:rPr lang="en-US" sz="2000" dirty="0" smtClean="0"/>
              <a:t>Given </a:t>
            </a:r>
            <a:r>
              <a:rPr lang="en-US" sz="2000" dirty="0"/>
              <a:t>two examples  </a:t>
            </a:r>
            <a:r>
              <a:rPr lang="en-US" sz="2000" dirty="0">
                <a:solidFill>
                  <a:srgbClr val="FF0000"/>
                </a:solidFill>
              </a:rPr>
              <a:t>x = (x</a:t>
            </a:r>
            <a:r>
              <a:rPr lang="en-US" sz="2000" baseline="-25000" dirty="0">
                <a:solidFill>
                  <a:srgbClr val="FF0000"/>
                </a:solidFill>
              </a:rPr>
              <a:t>1</a:t>
            </a:r>
            <a:r>
              <a:rPr lang="en-US" sz="2000" dirty="0">
                <a:solidFill>
                  <a:srgbClr val="FF0000"/>
                </a:solidFill>
              </a:rPr>
              <a:t>, x</a:t>
            </a:r>
            <a:r>
              <a:rPr lang="en-US" sz="2000" baseline="-25000" dirty="0">
                <a:solidFill>
                  <a:srgbClr val="FF0000"/>
                </a:solidFill>
              </a:rPr>
              <a:t>2</a:t>
            </a:r>
            <a:r>
              <a:rPr lang="en-US" sz="2000" dirty="0">
                <a:solidFill>
                  <a:srgbClr val="FF0000"/>
                </a:solidFill>
              </a:rPr>
              <a:t>, …</a:t>
            </a:r>
            <a:r>
              <a:rPr lang="en-US" sz="2000" dirty="0" err="1">
                <a:solidFill>
                  <a:srgbClr val="FF0000"/>
                </a:solidFill>
              </a:rPr>
              <a:t>x</a:t>
            </a:r>
            <a:r>
              <a:rPr lang="en-US" sz="2000" baseline="-25000" dirty="0" err="1">
                <a:solidFill>
                  <a:srgbClr val="FF0000"/>
                </a:solidFill>
              </a:rPr>
              <a:t>n</a:t>
            </a:r>
            <a:r>
              <a:rPr lang="en-US" sz="2000" dirty="0">
                <a:solidFill>
                  <a:srgbClr val="FF0000"/>
                </a:solidFill>
              </a:rPr>
              <a:t>)</a:t>
            </a:r>
            <a:r>
              <a:rPr lang="en-US" sz="2000" dirty="0"/>
              <a:t> and y = </a:t>
            </a:r>
            <a:r>
              <a:rPr lang="en-US" sz="2000" dirty="0">
                <a:solidFill>
                  <a:srgbClr val="FF0000"/>
                </a:solidFill>
              </a:rPr>
              <a:t>(y</a:t>
            </a:r>
            <a:r>
              <a:rPr lang="en-US" sz="2000" baseline="-25000" dirty="0">
                <a:solidFill>
                  <a:srgbClr val="FF0000"/>
                </a:solidFill>
              </a:rPr>
              <a:t>1</a:t>
            </a:r>
            <a:r>
              <a:rPr lang="en-US" sz="2000" dirty="0">
                <a:solidFill>
                  <a:srgbClr val="FF0000"/>
                </a:solidFill>
              </a:rPr>
              <a:t>,y</a:t>
            </a:r>
            <a:r>
              <a:rPr lang="en-US" sz="2000" baseline="-25000" dirty="0">
                <a:solidFill>
                  <a:srgbClr val="FF0000"/>
                </a:solidFill>
              </a:rPr>
              <a:t>2</a:t>
            </a:r>
            <a:r>
              <a:rPr lang="en-US" sz="2000" dirty="0">
                <a:solidFill>
                  <a:srgbClr val="FF0000"/>
                </a:solidFill>
              </a:rPr>
              <a:t>, …</a:t>
            </a:r>
            <a:r>
              <a:rPr lang="en-US" sz="2000" dirty="0" err="1">
                <a:solidFill>
                  <a:srgbClr val="FF0000"/>
                </a:solidFill>
              </a:rPr>
              <a:t>y</a:t>
            </a:r>
            <a:r>
              <a:rPr lang="en-US" sz="2000" baseline="-25000" dirty="0" err="1">
                <a:solidFill>
                  <a:srgbClr val="FF0000"/>
                </a:solidFill>
              </a:rPr>
              <a:t>n</a:t>
            </a:r>
            <a:r>
              <a:rPr lang="en-US" sz="2000" dirty="0">
                <a:solidFill>
                  <a:srgbClr val="FF0000"/>
                </a:solidFill>
              </a:rPr>
              <a:t>)</a:t>
            </a:r>
            <a:r>
              <a:rPr lang="en-US" sz="2000" dirty="0"/>
              <a:t>  we want to map them to a </a:t>
            </a:r>
            <a:r>
              <a:rPr lang="en-US" sz="2000" dirty="0">
                <a:solidFill>
                  <a:srgbClr val="FF0000"/>
                </a:solidFill>
              </a:rPr>
              <a:t>high dimensional space</a:t>
            </a:r>
            <a:r>
              <a:rPr lang="en-US" sz="2000" dirty="0">
                <a:solidFill>
                  <a:schemeClr val="folHlink"/>
                </a:solidFill>
              </a:rPr>
              <a:t> </a:t>
            </a:r>
            <a:r>
              <a:rPr lang="en-US" sz="2000" dirty="0"/>
              <a:t>[example- quadratic]: </a:t>
            </a:r>
          </a:p>
          <a:p>
            <a:pPr algn="ctr" eaLnBrk="0" hangingPunct="0">
              <a:lnSpc>
                <a:spcPct val="110000"/>
              </a:lnSpc>
            </a:pPr>
            <a:r>
              <a:rPr lang="en-US" sz="2000" dirty="0" smtClean="0">
                <a:latin typeface="Tahoma" pitchFamily="34" charset="0"/>
              </a:rPr>
              <a:t> </a:t>
            </a:r>
            <a:r>
              <a:rPr lang="en-US" sz="2000" dirty="0" smtClean="0">
                <a:sym typeface="Symbol" pitchFamily="18" charset="2"/>
              </a:rPr>
              <a:t></a:t>
            </a:r>
            <a:r>
              <a:rPr lang="en-US" sz="2000" dirty="0" smtClean="0"/>
              <a:t>(</a:t>
            </a:r>
            <a:r>
              <a:rPr lang="en-US" sz="2000" b="1" dirty="0" smtClean="0"/>
              <a:t>x</a:t>
            </a:r>
            <a:r>
              <a:rPr lang="en-US" sz="2000" b="1" baseline="-25000" dirty="0" smtClean="0"/>
              <a:t>1</a:t>
            </a:r>
            <a:r>
              <a:rPr lang="en-US" sz="2000" b="1" dirty="0" smtClean="0"/>
              <a:t>,x</a:t>
            </a:r>
            <a:r>
              <a:rPr lang="en-US" sz="2000" b="1" baseline="-25000" dirty="0" smtClean="0"/>
              <a:t>2</a:t>
            </a:r>
            <a:r>
              <a:rPr lang="en-US" sz="2000" b="1" dirty="0" smtClean="0"/>
              <a:t>,…,</a:t>
            </a:r>
            <a:r>
              <a:rPr lang="en-US" sz="2000" b="1" dirty="0" err="1" smtClean="0"/>
              <a:t>x</a:t>
            </a:r>
            <a:r>
              <a:rPr lang="en-US" sz="2000" b="1" baseline="-25000" dirty="0" err="1" smtClean="0"/>
              <a:t>n</a:t>
            </a:r>
            <a:r>
              <a:rPr lang="en-US" sz="2000" b="1" dirty="0" smtClean="0"/>
              <a:t>) = (1, 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x</a:t>
            </a:r>
            <a:r>
              <a:rPr lang="en-US" sz="2000" b="1" baseline="-25000" dirty="0" smtClean="0"/>
              <a:t>1</a:t>
            </a:r>
            <a:r>
              <a:rPr lang="en-US" sz="2000" b="1" baseline="30000" dirty="0" smtClean="0"/>
              <a:t>2</a:t>
            </a:r>
            <a:r>
              <a:rPr lang="en-US" sz="2000" b="1" dirty="0" smtClean="0"/>
              <a:t>,…,x</a:t>
            </a:r>
            <a:r>
              <a:rPr lang="en-US" sz="2000" b="1" baseline="-25000" dirty="0" smtClean="0"/>
              <a:t>n</a:t>
            </a:r>
            <a:r>
              <a:rPr lang="en-US" sz="2000" b="1" baseline="30000" dirty="0" smtClean="0"/>
              <a:t>2</a:t>
            </a:r>
            <a:r>
              <a:rPr lang="en-US" sz="2000" b="1" dirty="0" smtClean="0"/>
              <a:t>, x</a:t>
            </a:r>
            <a:r>
              <a:rPr lang="en-US" sz="2000" b="1" baseline="-25000" dirty="0" smtClean="0"/>
              <a:t>1</a:t>
            </a:r>
            <a:r>
              <a:rPr lang="en-US" sz="2000" b="1" dirty="0" smtClean="0"/>
              <a:t>x</a:t>
            </a:r>
            <a:r>
              <a:rPr lang="en-US" sz="2000" b="1" baseline="-25000" dirty="0" smtClean="0"/>
              <a:t>2</a:t>
            </a:r>
            <a:r>
              <a:rPr lang="en-US" sz="2000" b="1" dirty="0" smtClean="0"/>
              <a:t>,…,x</a:t>
            </a:r>
            <a:r>
              <a:rPr lang="en-US" sz="2000" b="1" baseline="-25000" dirty="0" smtClean="0"/>
              <a:t>n-1</a:t>
            </a:r>
            <a:r>
              <a:rPr lang="en-US" sz="2000" b="1" dirty="0" smtClean="0"/>
              <a:t>x</a:t>
            </a:r>
            <a:r>
              <a:rPr lang="en-US" sz="2000" b="1" baseline="-25000" dirty="0" smtClean="0"/>
              <a:t>n</a:t>
            </a:r>
            <a:r>
              <a:rPr lang="en-US" sz="2000" b="1" dirty="0" smtClean="0"/>
              <a:t>) </a:t>
            </a:r>
          </a:p>
          <a:p>
            <a:pPr algn="ctr" eaLnBrk="0" hangingPunct="0">
              <a:lnSpc>
                <a:spcPct val="110000"/>
              </a:lnSpc>
            </a:pPr>
            <a:r>
              <a:rPr lang="en-US" sz="2000" dirty="0" smtClean="0"/>
              <a:t> </a:t>
            </a:r>
            <a:r>
              <a:rPr lang="en-US" sz="2000" dirty="0">
                <a:sym typeface="Symbol" pitchFamily="18" charset="2"/>
              </a:rPr>
              <a:t></a:t>
            </a:r>
            <a:r>
              <a:rPr lang="en-US" sz="2000" dirty="0"/>
              <a:t>(</a:t>
            </a:r>
            <a:r>
              <a:rPr lang="en-US" sz="2000" b="1" dirty="0"/>
              <a:t>y</a:t>
            </a:r>
            <a:r>
              <a:rPr lang="en-US" sz="2000" b="1" baseline="-25000" dirty="0"/>
              <a:t>1</a:t>
            </a:r>
            <a:r>
              <a:rPr lang="en-US" sz="2000" b="1" dirty="0"/>
              <a:t>,y</a:t>
            </a:r>
            <a:r>
              <a:rPr lang="en-US" sz="2000" b="1" baseline="-25000" dirty="0"/>
              <a:t>2</a:t>
            </a:r>
            <a:r>
              <a:rPr lang="en-US" sz="2000" b="1" dirty="0" smtClean="0"/>
              <a:t>,…,</a:t>
            </a:r>
            <a:r>
              <a:rPr lang="en-US" sz="2000" b="1" dirty="0" err="1" smtClean="0"/>
              <a:t>y</a:t>
            </a:r>
            <a:r>
              <a:rPr lang="en-US" sz="2000" b="1" baseline="-25000" dirty="0" err="1" smtClean="0"/>
              <a:t>n</a:t>
            </a:r>
            <a:r>
              <a:rPr lang="en-US" sz="2000" b="1" dirty="0"/>
              <a:t>) = (1, y</a:t>
            </a:r>
            <a:r>
              <a:rPr lang="en-US" sz="2000" b="1" baseline="-25000" dirty="0"/>
              <a:t>1</a:t>
            </a:r>
            <a:r>
              <a:rPr lang="en-US" sz="2000" b="1" dirty="0" smtClean="0"/>
              <a:t>,…,</a:t>
            </a:r>
            <a:r>
              <a:rPr lang="en-US" sz="2000" b="1" dirty="0" err="1" smtClean="0"/>
              <a:t>y</a:t>
            </a:r>
            <a:r>
              <a:rPr lang="en-US" sz="2000" b="1" baseline="-25000" dirty="0" err="1" smtClean="0"/>
              <a:t>n</a:t>
            </a:r>
            <a:r>
              <a:rPr lang="en-US" sz="2000" b="1" dirty="0" smtClean="0"/>
              <a:t> </a:t>
            </a:r>
            <a:r>
              <a:rPr lang="en-US" sz="2000" b="1" dirty="0"/>
              <a:t>,y</a:t>
            </a:r>
            <a:r>
              <a:rPr lang="en-US" sz="2000" b="1" baseline="-25000" dirty="0"/>
              <a:t>1</a:t>
            </a:r>
            <a:r>
              <a:rPr lang="en-US" sz="2000" b="1" baseline="30000" dirty="0"/>
              <a:t>2</a:t>
            </a:r>
            <a:r>
              <a:rPr lang="en-US" sz="2000" b="1" dirty="0" smtClean="0"/>
              <a:t>,…,y</a:t>
            </a:r>
            <a:r>
              <a:rPr lang="en-US" sz="2000" b="1" baseline="-25000" dirty="0" smtClean="0"/>
              <a:t>n</a:t>
            </a:r>
            <a:r>
              <a:rPr lang="en-US" sz="2000" b="1" baseline="30000" dirty="0" smtClean="0"/>
              <a:t>2</a:t>
            </a:r>
            <a:r>
              <a:rPr lang="en-US" sz="2000" b="1" dirty="0"/>
              <a:t>, </a:t>
            </a:r>
            <a:r>
              <a:rPr lang="en-US" sz="2000" b="1" dirty="0" smtClean="0"/>
              <a:t>y</a:t>
            </a:r>
            <a:r>
              <a:rPr lang="en-US" sz="2000" baseline="-25000" dirty="0" smtClean="0"/>
              <a:t>1</a:t>
            </a:r>
            <a:r>
              <a:rPr lang="en-US" sz="2000" b="1" dirty="0" smtClean="0"/>
              <a:t>y</a:t>
            </a:r>
            <a:r>
              <a:rPr lang="en-US" sz="2000" b="1" baseline="-25000" dirty="0" smtClean="0"/>
              <a:t>2</a:t>
            </a:r>
            <a:r>
              <a:rPr lang="en-US" sz="2000" b="1" dirty="0"/>
              <a:t>,…,</a:t>
            </a:r>
            <a:r>
              <a:rPr lang="en-US" sz="2000" b="1" dirty="0" smtClean="0"/>
              <a:t>y</a:t>
            </a:r>
            <a:r>
              <a:rPr lang="en-US" sz="2000" b="1" baseline="-25000" dirty="0" smtClean="0"/>
              <a:t>n-1</a:t>
            </a:r>
            <a:r>
              <a:rPr lang="en-US" sz="2000" b="1" dirty="0" smtClean="0"/>
              <a:t>y</a:t>
            </a:r>
            <a:r>
              <a:rPr lang="en-US" sz="2000" b="1" baseline="-25000" dirty="0" smtClean="0"/>
              <a:t>n</a:t>
            </a:r>
            <a:r>
              <a:rPr lang="en-US" sz="2000" b="1" dirty="0"/>
              <a:t>)</a:t>
            </a:r>
            <a:r>
              <a:rPr lang="en-US" sz="2000" dirty="0"/>
              <a:t> </a:t>
            </a:r>
            <a:endParaRPr lang="en-US" sz="2000" dirty="0" smtClean="0"/>
          </a:p>
          <a:p>
            <a:pPr marL="0" indent="0" algn="ctr" eaLnBrk="0" hangingPunct="0">
              <a:lnSpc>
                <a:spcPct val="110000"/>
              </a:lnSpc>
              <a:buNone/>
            </a:pPr>
            <a:r>
              <a:rPr lang="en-US" sz="2000" dirty="0" smtClean="0"/>
              <a:t>and </a:t>
            </a:r>
            <a:r>
              <a:rPr lang="en-US" sz="2000" dirty="0"/>
              <a:t>compute the dot product </a:t>
            </a:r>
            <a:r>
              <a:rPr lang="en-US" sz="2000" dirty="0">
                <a:solidFill>
                  <a:srgbClr val="FF0000"/>
                </a:solidFill>
              </a:rPr>
              <a:t>A  = </a:t>
            </a:r>
            <a:r>
              <a:rPr lang="en-US" sz="2000" dirty="0">
                <a:solidFill>
                  <a:srgbClr val="FF0000"/>
                </a:solidFill>
                <a:sym typeface="Symbol" pitchFamily="18" charset="2"/>
              </a:rPr>
              <a:t></a:t>
            </a:r>
            <a:r>
              <a:rPr lang="en-US" sz="2000" dirty="0">
                <a:solidFill>
                  <a:srgbClr val="FF0000"/>
                </a:solidFill>
              </a:rPr>
              <a:t>(</a:t>
            </a:r>
            <a:r>
              <a:rPr lang="en-US" sz="2000" dirty="0" smtClean="0">
                <a:solidFill>
                  <a:srgbClr val="FF0000"/>
                </a:solidFill>
              </a:rPr>
              <a:t>x)</a:t>
            </a:r>
            <a:r>
              <a:rPr lang="en-US" sz="2000" baseline="30000" dirty="0" smtClean="0">
                <a:solidFill>
                  <a:srgbClr val="FF0000"/>
                </a:solidFill>
              </a:rPr>
              <a:t>T</a:t>
            </a:r>
            <a:r>
              <a:rPr lang="en-US" sz="2000" dirty="0" smtClean="0">
                <a:solidFill>
                  <a:srgbClr val="FF0000"/>
                </a:solidFill>
                <a:sym typeface="Symbol" pitchFamily="18" charset="2"/>
              </a:rPr>
              <a:t></a:t>
            </a:r>
            <a:r>
              <a:rPr lang="en-US" sz="2000" dirty="0">
                <a:solidFill>
                  <a:srgbClr val="FF0000"/>
                </a:solidFill>
              </a:rPr>
              <a:t>(y)</a:t>
            </a:r>
            <a:r>
              <a:rPr lang="en-US" sz="2000" dirty="0">
                <a:solidFill>
                  <a:schemeClr val="hlink"/>
                </a:solidFill>
              </a:rPr>
              <a:t>          </a:t>
            </a:r>
            <a:r>
              <a:rPr lang="en-US" sz="2000" dirty="0"/>
              <a:t>[takes time </a:t>
            </a:r>
            <a:r>
              <a:rPr lang="en-US" sz="2000" dirty="0" smtClean="0"/>
              <a:t>]</a:t>
            </a:r>
          </a:p>
          <a:p>
            <a:pPr eaLnBrk="0" hangingPunct="0">
              <a:lnSpc>
                <a:spcPct val="110000"/>
              </a:lnSpc>
            </a:pPr>
            <a:r>
              <a:rPr lang="en-US" sz="2000" dirty="0" smtClean="0"/>
              <a:t>Instead</a:t>
            </a:r>
            <a:r>
              <a:rPr lang="en-US" sz="2000" dirty="0"/>
              <a:t>, in the original space, compute </a:t>
            </a:r>
          </a:p>
          <a:p>
            <a:pPr algn="ctr" eaLnBrk="0" hangingPunct="0">
              <a:lnSpc>
                <a:spcPct val="110000"/>
              </a:lnSpc>
            </a:pPr>
            <a:r>
              <a:rPr lang="en-US" sz="2000" dirty="0">
                <a:solidFill>
                  <a:srgbClr val="FF0000"/>
                </a:solidFill>
              </a:rPr>
              <a:t>B = </a:t>
            </a:r>
            <a:r>
              <a:rPr lang="en-US" sz="2000" dirty="0" smtClean="0">
                <a:solidFill>
                  <a:srgbClr val="FF0000"/>
                </a:solidFill>
              </a:rPr>
              <a:t>k(x , </a:t>
            </a:r>
            <a:r>
              <a:rPr lang="en-US" sz="2000" dirty="0">
                <a:solidFill>
                  <a:srgbClr val="FF0000"/>
                </a:solidFill>
              </a:rPr>
              <a:t>y)=</a:t>
            </a:r>
            <a:r>
              <a:rPr lang="en-US" sz="2000" dirty="0"/>
              <a:t> [1+ (x</a:t>
            </a:r>
            <a:r>
              <a:rPr lang="en-US" sz="2000" baseline="-25000" dirty="0"/>
              <a:t>1</a:t>
            </a:r>
            <a:r>
              <a:rPr lang="en-US" sz="2000" dirty="0"/>
              <a:t>,x</a:t>
            </a:r>
            <a:r>
              <a:rPr lang="en-US" sz="2000" baseline="-25000" dirty="0"/>
              <a:t>2</a:t>
            </a:r>
            <a:r>
              <a:rPr lang="en-US" sz="2000" dirty="0"/>
              <a:t>, …</a:t>
            </a:r>
            <a:r>
              <a:rPr lang="en-US" sz="2000" dirty="0" err="1" smtClean="0">
                <a:latin typeface="Calibri"/>
              </a:rPr>
              <a:t>x</a:t>
            </a:r>
            <a:r>
              <a:rPr lang="en-US" sz="2000" baseline="-25000" dirty="0" err="1" smtClean="0">
                <a:latin typeface="Calibri"/>
              </a:rPr>
              <a:t>n</a:t>
            </a:r>
            <a:r>
              <a:rPr lang="en-US" sz="2000" baseline="-25000" dirty="0" smtClean="0">
                <a:latin typeface="Calibri"/>
              </a:rPr>
              <a:t> </a:t>
            </a:r>
            <a:r>
              <a:rPr lang="en-US" sz="2000" dirty="0" smtClean="0">
                <a:latin typeface="Calibri"/>
              </a:rPr>
              <a:t>)</a:t>
            </a:r>
            <a:r>
              <a:rPr lang="en-US" sz="2000" baseline="30000" dirty="0" smtClean="0">
                <a:latin typeface="Calibri"/>
              </a:rPr>
              <a:t>T</a:t>
            </a:r>
            <a:r>
              <a:rPr lang="en-US" sz="2000" dirty="0" smtClean="0"/>
              <a:t> (y</a:t>
            </a:r>
            <a:r>
              <a:rPr lang="en-US" sz="2000" baseline="-25000" dirty="0" smtClean="0"/>
              <a:t>1</a:t>
            </a:r>
            <a:r>
              <a:rPr lang="en-US" sz="2000" dirty="0" smtClean="0"/>
              <a:t>,y</a:t>
            </a:r>
            <a:r>
              <a:rPr lang="en-US" sz="2000" baseline="-25000" dirty="0" smtClean="0"/>
              <a:t>2</a:t>
            </a:r>
            <a:r>
              <a:rPr lang="en-US" sz="2000" dirty="0"/>
              <a:t>, …</a:t>
            </a:r>
            <a:r>
              <a:rPr lang="en-US" sz="2000" dirty="0" err="1"/>
              <a:t>y</a:t>
            </a:r>
            <a:r>
              <a:rPr lang="en-US" sz="2000" baseline="-25000" dirty="0" err="1"/>
              <a:t>n</a:t>
            </a:r>
            <a:r>
              <a:rPr lang="en-US" sz="2000" dirty="0"/>
              <a:t>)]</a:t>
            </a:r>
            <a:r>
              <a:rPr lang="en-US" sz="2000" baseline="30000" dirty="0"/>
              <a:t>2</a:t>
            </a:r>
            <a:r>
              <a:rPr lang="en-US" sz="2000" dirty="0"/>
              <a:t> </a:t>
            </a:r>
            <a:endParaRPr lang="en-US" sz="2000" dirty="0" smtClean="0"/>
          </a:p>
          <a:p>
            <a:pPr algn="ctr" eaLnBrk="0" hangingPunct="0">
              <a:lnSpc>
                <a:spcPct val="110000"/>
              </a:lnSpc>
            </a:pPr>
            <a:r>
              <a:rPr lang="en-US" sz="2000" dirty="0" smtClean="0">
                <a:solidFill>
                  <a:srgbClr val="FF0000"/>
                </a:solidFill>
              </a:rPr>
              <a:t>Theorem</a:t>
            </a:r>
            <a:r>
              <a:rPr lang="en-US" sz="2000" dirty="0">
                <a:solidFill>
                  <a:srgbClr val="FF0000"/>
                </a:solidFill>
              </a:rPr>
              <a:t>: A = B                              </a:t>
            </a:r>
            <a:r>
              <a:rPr lang="en-US" sz="2000" dirty="0" smtClean="0"/>
              <a:t>(Coefficients </a:t>
            </a:r>
            <a:r>
              <a:rPr lang="en-US" sz="2000" dirty="0"/>
              <a:t>do not really </a:t>
            </a:r>
            <a:r>
              <a:rPr lang="en-US" sz="2000" dirty="0" smtClean="0"/>
              <a:t>matter</a:t>
            </a:r>
            <a:r>
              <a:rPr lang="en-US" sz="2000" dirty="0"/>
              <a:t>)</a:t>
            </a:r>
          </a:p>
          <a:p>
            <a:endParaRPr lang="en-US" dirty="0">
              <a:solidFill>
                <a:srgbClr val="FFC000"/>
              </a:solidFill>
            </a:endParaRPr>
          </a:p>
        </p:txBody>
      </p:sp>
      <p:sp>
        <p:nvSpPr>
          <p:cNvPr id="7" name="Slide Number Placeholder 5"/>
          <p:cNvSpPr>
            <a:spLocks noGrp="1"/>
          </p:cNvSpPr>
          <p:nvPr>
            <p:ph type="sldNum" sz="quarter" idx="4"/>
          </p:nvPr>
        </p:nvSpPr>
        <p:spPr/>
        <p:txBody>
          <a:bodyPr/>
          <a:lstStyle/>
          <a:p>
            <a:pPr>
              <a:defRPr/>
            </a:pPr>
            <a:fld id="{40113967-CDEE-4E13-AB66-09108F4EB24B}" type="slidenum">
              <a:rPr lang="en-US"/>
              <a:pPr>
                <a:defRPr/>
              </a:pPr>
              <a:t>89</a:t>
            </a:fld>
            <a:endParaRPr lang="en-US"/>
          </a:p>
        </p:txBody>
      </p:sp>
      <p:sp>
        <p:nvSpPr>
          <p:cNvPr id="6" name="AutoShape 10"/>
          <p:cNvSpPr>
            <a:spLocks noChangeArrowheads="1"/>
          </p:cNvSpPr>
          <p:nvPr/>
        </p:nvSpPr>
        <p:spPr bwMode="auto">
          <a:xfrm>
            <a:off x="8077200" y="2057400"/>
            <a:ext cx="838200" cy="381000"/>
          </a:xfrm>
          <a:prstGeom prst="wedgeRectCallout">
            <a:avLst>
              <a:gd name="adj1" fmla="val -342865"/>
              <a:gd name="adj2" fmla="val 287527"/>
            </a:avLst>
          </a:prstGeom>
          <a:solidFill>
            <a:srgbClr val="FFFFCC"/>
          </a:solidFill>
          <a:ln w="9525">
            <a:solidFill>
              <a:schemeClr val="accent1"/>
            </a:solidFill>
            <a:miter lim="800000"/>
            <a:headEnd/>
            <a:tailEnd/>
          </a:ln>
          <a:effectLst/>
          <a:extLst/>
        </p:spPr>
        <p:txBody>
          <a:bodyPr/>
          <a:lstStyle/>
          <a:p>
            <a:pPr algn="ctr"/>
            <a:r>
              <a:rPr lang="en-US" sz="2000" u="none" dirty="0" err="1">
                <a:latin typeface="+mj-lt"/>
              </a:rPr>
              <a:t>Sq</a:t>
            </a:r>
            <a:r>
              <a:rPr lang="en-US" sz="2000" u="none" dirty="0">
                <a:latin typeface="+mj-lt"/>
              </a:rPr>
              <a:t>(2)</a:t>
            </a:r>
          </a:p>
        </p:txBody>
      </p:sp>
    </p:spTree>
    <p:extLst>
      <p:ext uri="{BB962C8B-B14F-4D97-AF65-F5344CB8AC3E}">
        <p14:creationId xmlns:p14="http://schemas.microsoft.com/office/powerpoint/2010/main" val="15982875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Conjunctions(II)</a:t>
            </a:r>
            <a:endParaRPr lang="en-US" dirty="0"/>
          </a:p>
        </p:txBody>
      </p:sp>
      <p:sp>
        <p:nvSpPr>
          <p:cNvPr id="9" name="Content Placeholder 8"/>
          <p:cNvSpPr>
            <a:spLocks noGrp="1"/>
          </p:cNvSpPr>
          <p:nvPr>
            <p:ph idx="1"/>
          </p:nvPr>
        </p:nvSpPr>
        <p:spPr/>
        <p:txBody>
          <a:bodyPr/>
          <a:lstStyle/>
          <a:p>
            <a:r>
              <a:rPr lang="en-US" dirty="0"/>
              <a:t>Protocol II:  The teacher (who knows f) provides training examples</a:t>
            </a:r>
          </a:p>
          <a:p>
            <a:endParaRPr lang="en-US" dirty="0"/>
          </a:p>
          <a:p>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9</a:t>
            </a:fld>
            <a:endParaRPr lang="en-US" dirty="0"/>
          </a:p>
        </p:txBody>
      </p:sp>
    </p:spTree>
    <p:extLst>
      <p:ext uri="{BB962C8B-B14F-4D97-AF65-F5344CB8AC3E}">
        <p14:creationId xmlns:p14="http://schemas.microsoft.com/office/powerpoint/2010/main" val="84551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0"/>
          <p:cNvSpPr>
            <a:spLocks noChangeArrowheads="1"/>
          </p:cNvSpPr>
          <p:nvPr/>
        </p:nvSpPr>
        <p:spPr bwMode="auto">
          <a:xfrm>
            <a:off x="6019799" y="3474216"/>
            <a:ext cx="3048001" cy="457200"/>
          </a:xfrm>
          <a:prstGeom prst="wedgeRectCallout">
            <a:avLst>
              <a:gd name="adj1" fmla="val -22123"/>
              <a:gd name="adj2" fmla="val 284170"/>
            </a:avLst>
          </a:prstGeom>
          <a:solidFill>
            <a:srgbClr val="FFFFCC"/>
          </a:solidFill>
          <a:ln w="9525">
            <a:solidFill>
              <a:schemeClr val="accent1"/>
            </a:solidFill>
            <a:miter lim="800000"/>
            <a:headEnd/>
            <a:tailEnd/>
          </a:ln>
          <a:effectLst/>
          <a:extLst/>
        </p:spPr>
        <p:txBody>
          <a:bodyPr/>
          <a:lstStyle/>
          <a:p>
            <a:r>
              <a:rPr lang="en-US" sz="1200" u="none" dirty="0" smtClean="0">
                <a:latin typeface="+mn-lt"/>
              </a:rPr>
              <a:t>We proved that K is a valid kernel by explicitly showing that it corresponds to a dot product. </a:t>
            </a:r>
            <a:endParaRPr lang="en-US" sz="1200" u="none" dirty="0">
              <a:latin typeface="+mn-lt"/>
            </a:endParaRPr>
          </a:p>
        </p:txBody>
      </p:sp>
      <p:sp>
        <p:nvSpPr>
          <p:cNvPr id="4" name="Rectangle 3"/>
          <p:cNvSpPr/>
          <p:nvPr/>
        </p:nvSpPr>
        <p:spPr>
          <a:xfrm>
            <a:off x="762000" y="1295400"/>
            <a:ext cx="7543800" cy="1219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4"/>
          <p:cNvSpPr>
            <a:spLocks noGrp="1" noChangeArrowheads="1"/>
          </p:cNvSpPr>
          <p:nvPr>
            <p:ph type="title"/>
          </p:nvPr>
        </p:nvSpPr>
        <p:spPr/>
        <p:txBody>
          <a:bodyPr/>
          <a:lstStyle/>
          <a:p>
            <a:pPr eaLnBrk="1" hangingPunct="1"/>
            <a:r>
              <a:rPr lang="en-US" dirty="0" smtClean="0"/>
              <a:t>Kernels – General Conditions</a:t>
            </a:r>
          </a:p>
        </p:txBody>
      </p:sp>
      <p:sp>
        <p:nvSpPr>
          <p:cNvPr id="2" name="Content Placeholder 1"/>
          <p:cNvSpPr>
            <a:spLocks noGrp="1"/>
          </p:cNvSpPr>
          <p:nvPr>
            <p:ph idx="4294967295"/>
          </p:nvPr>
        </p:nvSpPr>
        <p:spPr>
          <a:xfrm>
            <a:off x="838200" y="1371600"/>
            <a:ext cx="7391400" cy="5105400"/>
          </a:xfrm>
        </p:spPr>
        <p:txBody>
          <a:bodyPr/>
          <a:lstStyle/>
          <a:p>
            <a:r>
              <a:rPr lang="en-US" sz="1800" dirty="0" smtClean="0">
                <a:solidFill>
                  <a:srgbClr val="FF0000"/>
                </a:solidFill>
              </a:rPr>
              <a:t>Kernel Trick: </a:t>
            </a:r>
            <a:r>
              <a:rPr lang="en-US" sz="1800" dirty="0" smtClean="0"/>
              <a:t>You </a:t>
            </a:r>
            <a:r>
              <a:rPr lang="en-US" sz="1800" dirty="0"/>
              <a:t>want to work with degree 2 polynomial features, </a:t>
            </a:r>
            <a:r>
              <a:rPr lang="el-GR" sz="1800" b="1" dirty="0"/>
              <a:t>Φ</a:t>
            </a:r>
            <a:r>
              <a:rPr lang="en-US" sz="1800" dirty="0" smtClean="0"/>
              <a:t>(x</a:t>
            </a:r>
            <a:r>
              <a:rPr lang="en-US" sz="1800" dirty="0"/>
              <a:t>). Then, your dot product will be in a space of dimensionality </a:t>
            </a:r>
            <a:r>
              <a:rPr lang="en-US" sz="1800" dirty="0">
                <a:solidFill>
                  <a:srgbClr val="FF0000"/>
                </a:solidFill>
              </a:rPr>
              <a:t>n(n+1)/2</a:t>
            </a:r>
            <a:r>
              <a:rPr lang="en-US" sz="1800" dirty="0"/>
              <a:t>. The kernel trick allows you to save and compute dot products in an </a:t>
            </a:r>
            <a:r>
              <a:rPr lang="en-US" sz="1800" dirty="0">
                <a:solidFill>
                  <a:srgbClr val="FF0000"/>
                </a:solidFill>
              </a:rPr>
              <a:t>n </a:t>
            </a:r>
            <a:r>
              <a:rPr lang="en-US" sz="1800" dirty="0"/>
              <a:t>dimensional space. </a:t>
            </a:r>
            <a:r>
              <a:rPr lang="en-US" sz="1800" baseline="30000" dirty="0"/>
              <a:t> </a:t>
            </a:r>
          </a:p>
          <a:p>
            <a:r>
              <a:rPr lang="en-US" sz="2000" dirty="0" smtClean="0">
                <a:solidFill>
                  <a:srgbClr val="FF0000"/>
                </a:solidFill>
              </a:rPr>
              <a:t>Can we use any K(.,.)? </a:t>
            </a:r>
          </a:p>
          <a:p>
            <a:pPr lvl="1"/>
            <a:r>
              <a:rPr lang="en-US" sz="1600" dirty="0" smtClean="0"/>
              <a:t>A </a:t>
            </a:r>
            <a:r>
              <a:rPr lang="en-US" sz="1600" dirty="0"/>
              <a:t>function K(</a:t>
            </a:r>
            <a:r>
              <a:rPr lang="en-US" sz="1600" dirty="0" err="1"/>
              <a:t>x,z</a:t>
            </a:r>
            <a:r>
              <a:rPr lang="en-US" sz="1600" dirty="0"/>
              <a:t>) is a valid kernel </a:t>
            </a:r>
            <a:r>
              <a:rPr lang="en-US" sz="1600" dirty="0">
                <a:solidFill>
                  <a:srgbClr val="FF0000"/>
                </a:solidFill>
              </a:rPr>
              <a:t>if</a:t>
            </a:r>
            <a:r>
              <a:rPr lang="en-US" sz="1600" dirty="0"/>
              <a:t> it corresponds to </a:t>
            </a:r>
            <a:r>
              <a:rPr lang="en-US" sz="1600" dirty="0" smtClean="0"/>
              <a:t>a dot (an inner) </a:t>
            </a:r>
            <a:r>
              <a:rPr lang="en-US" sz="1600" dirty="0"/>
              <a:t>product in some (perhaps </a:t>
            </a:r>
            <a:r>
              <a:rPr lang="en-US" sz="1600" dirty="0" smtClean="0"/>
              <a:t>infinite dimensional</a:t>
            </a:r>
            <a:r>
              <a:rPr lang="en-US" sz="1600" dirty="0"/>
              <a:t>) feature space. </a:t>
            </a:r>
          </a:p>
          <a:p>
            <a:r>
              <a:rPr lang="en-US" sz="2000" dirty="0"/>
              <a:t>Take </a:t>
            </a:r>
            <a:r>
              <a:rPr lang="en-US" sz="2000" dirty="0" smtClean="0"/>
              <a:t>the </a:t>
            </a:r>
            <a:r>
              <a:rPr lang="en-US" sz="2000" dirty="0" smtClean="0">
                <a:solidFill>
                  <a:srgbClr val="FF0000"/>
                </a:solidFill>
              </a:rPr>
              <a:t>quadratic kernel: </a:t>
            </a:r>
            <a:r>
              <a:rPr lang="en-US" sz="2000" dirty="0" smtClean="0"/>
              <a:t>k(</a:t>
            </a:r>
            <a:r>
              <a:rPr lang="en-US" sz="2000" dirty="0" err="1" smtClean="0"/>
              <a:t>x,z</a:t>
            </a:r>
            <a:r>
              <a:rPr lang="en-US" sz="2000" dirty="0"/>
              <a:t>) = (</a:t>
            </a:r>
            <a:r>
              <a:rPr lang="en-US" sz="2000" dirty="0" err="1" smtClean="0">
                <a:latin typeface="Calibri"/>
              </a:rPr>
              <a:t>x</a:t>
            </a:r>
            <a:r>
              <a:rPr lang="en-US" sz="2000" baseline="30000" dirty="0" err="1" smtClean="0">
                <a:latin typeface="Calibri"/>
              </a:rPr>
              <a:t>T</a:t>
            </a:r>
            <a:r>
              <a:rPr lang="en-US" sz="2000" dirty="0" err="1" smtClean="0">
                <a:latin typeface="Calibri"/>
              </a:rPr>
              <a:t>z</a:t>
            </a:r>
            <a:r>
              <a:rPr lang="en-US" sz="2000" dirty="0" smtClean="0">
                <a:latin typeface="Calibri"/>
              </a:rPr>
              <a:t>)</a:t>
            </a:r>
            <a:r>
              <a:rPr lang="en-US" sz="2000" baseline="30000" dirty="0" smtClean="0">
                <a:latin typeface="Calibri"/>
              </a:rPr>
              <a:t>2</a:t>
            </a:r>
            <a:r>
              <a:rPr lang="en-US" sz="2000" dirty="0" smtClean="0"/>
              <a:t> </a:t>
            </a:r>
            <a:endParaRPr lang="en-US" sz="2000" dirty="0"/>
          </a:p>
          <a:p>
            <a:r>
              <a:rPr lang="en-US" sz="2000" dirty="0" smtClean="0">
                <a:solidFill>
                  <a:schemeClr val="accent1">
                    <a:lumMod val="75000"/>
                  </a:schemeClr>
                </a:solidFill>
              </a:rPr>
              <a:t>Example: Direct construction  (2 dimensional, for simplicity): </a:t>
            </a:r>
          </a:p>
          <a:p>
            <a:r>
              <a:rPr lang="en-US" sz="2000" b="1" dirty="0" smtClean="0"/>
              <a:t>K(</a:t>
            </a:r>
            <a:r>
              <a:rPr lang="en-US" sz="2000" b="1" dirty="0" err="1" smtClean="0"/>
              <a:t>x,z</a:t>
            </a:r>
            <a:r>
              <a:rPr lang="en-US" sz="2000" b="1" dirty="0"/>
              <a:t>) = (x</a:t>
            </a:r>
            <a:r>
              <a:rPr lang="en-US" sz="2000" b="1" baseline="-25000" dirty="0"/>
              <a:t>1</a:t>
            </a:r>
            <a:r>
              <a:rPr lang="en-US" sz="2000" b="1" dirty="0"/>
              <a:t> z</a:t>
            </a:r>
            <a:r>
              <a:rPr lang="en-US" sz="2000" b="1" baseline="-25000" dirty="0"/>
              <a:t>1</a:t>
            </a:r>
            <a:r>
              <a:rPr lang="en-US" sz="2000" b="1" dirty="0"/>
              <a:t> + x</a:t>
            </a:r>
            <a:r>
              <a:rPr lang="en-US" sz="2000" b="1" baseline="-25000" dirty="0"/>
              <a:t>2</a:t>
            </a:r>
            <a:r>
              <a:rPr lang="en-US" sz="2000" b="1" dirty="0"/>
              <a:t> z</a:t>
            </a:r>
            <a:r>
              <a:rPr lang="en-US" sz="2000" b="1" baseline="-25000" dirty="0"/>
              <a:t>2</a:t>
            </a:r>
            <a:r>
              <a:rPr lang="en-US" sz="2000" b="1" dirty="0"/>
              <a:t>)</a:t>
            </a:r>
            <a:r>
              <a:rPr lang="en-US" sz="2000" b="1" baseline="30000" dirty="0"/>
              <a:t>2</a:t>
            </a:r>
            <a:r>
              <a:rPr lang="en-US" sz="2000" b="1" dirty="0"/>
              <a:t> = x</a:t>
            </a:r>
            <a:r>
              <a:rPr lang="en-US" sz="2000" b="1" baseline="-25000" dirty="0"/>
              <a:t>1</a:t>
            </a:r>
            <a:r>
              <a:rPr lang="en-US" sz="2000" b="1" baseline="15000" dirty="0"/>
              <a:t>2</a:t>
            </a:r>
            <a:r>
              <a:rPr lang="en-US" sz="2000" b="1" dirty="0"/>
              <a:t> z</a:t>
            </a:r>
            <a:r>
              <a:rPr lang="en-US" sz="2000" b="1" baseline="-25000" dirty="0"/>
              <a:t>1</a:t>
            </a:r>
            <a:r>
              <a:rPr lang="en-US" sz="2000" b="1" baseline="15000" dirty="0"/>
              <a:t>2</a:t>
            </a:r>
            <a:r>
              <a:rPr lang="en-US" sz="2000" b="1" dirty="0"/>
              <a:t> +2x</a:t>
            </a:r>
            <a:r>
              <a:rPr lang="en-US" sz="2000" b="1" baseline="-25000" dirty="0"/>
              <a:t>1</a:t>
            </a:r>
            <a:r>
              <a:rPr lang="en-US" sz="2000" b="1" dirty="0"/>
              <a:t> z</a:t>
            </a:r>
            <a:r>
              <a:rPr lang="en-US" sz="2000" b="1" baseline="-25000" dirty="0"/>
              <a:t>1</a:t>
            </a:r>
            <a:r>
              <a:rPr lang="en-US" sz="2000" b="1" dirty="0"/>
              <a:t> x</a:t>
            </a:r>
            <a:r>
              <a:rPr lang="en-US" sz="2000" b="1" baseline="-25000" dirty="0"/>
              <a:t>2</a:t>
            </a:r>
            <a:r>
              <a:rPr lang="en-US" sz="2000" b="1" dirty="0"/>
              <a:t> z</a:t>
            </a:r>
            <a:r>
              <a:rPr lang="en-US" sz="2000" b="1" baseline="-25000" dirty="0"/>
              <a:t>2</a:t>
            </a:r>
            <a:r>
              <a:rPr lang="en-US" sz="2000" b="1" dirty="0"/>
              <a:t> + x</a:t>
            </a:r>
            <a:r>
              <a:rPr lang="en-US" sz="2000" b="1" baseline="-25000" dirty="0"/>
              <a:t>2</a:t>
            </a:r>
            <a:r>
              <a:rPr lang="en-US" sz="2000" b="1" baseline="15000" dirty="0"/>
              <a:t>2</a:t>
            </a:r>
            <a:r>
              <a:rPr lang="en-US" sz="2000" b="1" dirty="0"/>
              <a:t> z</a:t>
            </a:r>
            <a:r>
              <a:rPr lang="en-US" sz="2000" b="1" baseline="-25000" dirty="0"/>
              <a:t>2</a:t>
            </a:r>
            <a:r>
              <a:rPr lang="en-US" sz="2000" b="1" baseline="15000" dirty="0"/>
              <a:t>2</a:t>
            </a:r>
            <a:r>
              <a:rPr lang="en-US" sz="2000" b="1" dirty="0"/>
              <a:t> </a:t>
            </a:r>
          </a:p>
          <a:p>
            <a:pPr eaLnBrk="0" hangingPunct="0">
              <a:lnSpc>
                <a:spcPct val="110000"/>
              </a:lnSpc>
            </a:pPr>
            <a:r>
              <a:rPr lang="en-US" sz="2000" b="1" dirty="0"/>
              <a:t>               = (x</a:t>
            </a:r>
            <a:r>
              <a:rPr lang="en-US" sz="2000" b="1" baseline="-25000" dirty="0"/>
              <a:t>1</a:t>
            </a:r>
            <a:r>
              <a:rPr lang="en-US" sz="2000" b="1" baseline="15000" dirty="0"/>
              <a:t>2</a:t>
            </a:r>
            <a:r>
              <a:rPr lang="en-US" sz="2000" b="1" dirty="0"/>
              <a:t>, </a:t>
            </a:r>
            <a:r>
              <a:rPr lang="en-US" sz="2000" b="1" dirty="0" err="1" smtClean="0"/>
              <a:t>sqrt</a:t>
            </a:r>
            <a:r>
              <a:rPr lang="en-US" sz="2000" b="1" dirty="0" smtClean="0"/>
              <a:t>{2</a:t>
            </a:r>
            <a:r>
              <a:rPr lang="en-US" sz="2000" b="1" dirty="0"/>
              <a:t>} x</a:t>
            </a:r>
            <a:r>
              <a:rPr lang="en-US" sz="2000" b="1" baseline="-25000" dirty="0"/>
              <a:t>1</a:t>
            </a:r>
            <a:r>
              <a:rPr lang="en-US" sz="2000" b="1" dirty="0"/>
              <a:t>x</a:t>
            </a:r>
            <a:r>
              <a:rPr lang="en-US" sz="2000" b="1" baseline="-25000" dirty="0"/>
              <a:t>2</a:t>
            </a:r>
            <a:r>
              <a:rPr lang="en-US" sz="2000" b="1" dirty="0"/>
              <a:t>, </a:t>
            </a:r>
            <a:r>
              <a:rPr lang="en-US" sz="2000" b="1" dirty="0" smtClean="0"/>
              <a:t>x</a:t>
            </a:r>
            <a:r>
              <a:rPr lang="en-US" sz="2000" b="1" baseline="-25000" dirty="0" smtClean="0"/>
              <a:t>2</a:t>
            </a:r>
            <a:r>
              <a:rPr lang="en-US" sz="2000" b="1" baseline="15000" dirty="0" smtClean="0"/>
              <a:t>2</a:t>
            </a:r>
            <a:r>
              <a:rPr lang="en-US" sz="2000" b="1" dirty="0" smtClean="0"/>
              <a:t>) </a:t>
            </a:r>
            <a:r>
              <a:rPr lang="en-US" sz="2000" b="1" dirty="0"/>
              <a:t>(z</a:t>
            </a:r>
            <a:r>
              <a:rPr lang="en-US" sz="2000" b="1" baseline="-25000" dirty="0"/>
              <a:t>1</a:t>
            </a:r>
            <a:r>
              <a:rPr lang="en-US" sz="2000" b="1" baseline="15000" dirty="0"/>
              <a:t>2</a:t>
            </a:r>
            <a:r>
              <a:rPr lang="en-US" sz="2000" b="1" dirty="0"/>
              <a:t>, </a:t>
            </a:r>
            <a:r>
              <a:rPr lang="en-US" sz="2000" b="1" dirty="0" err="1" smtClean="0"/>
              <a:t>sqrt</a:t>
            </a:r>
            <a:r>
              <a:rPr lang="en-US" sz="2000" b="1" dirty="0" smtClean="0"/>
              <a:t>{2</a:t>
            </a:r>
            <a:r>
              <a:rPr lang="en-US" sz="2000" b="1" dirty="0"/>
              <a:t>} z</a:t>
            </a:r>
            <a:r>
              <a:rPr lang="en-US" sz="2000" b="1" baseline="-25000" dirty="0"/>
              <a:t>1</a:t>
            </a:r>
            <a:r>
              <a:rPr lang="en-US" sz="2000" b="1" dirty="0"/>
              <a:t>z</a:t>
            </a:r>
            <a:r>
              <a:rPr lang="en-US" sz="2000" b="1" baseline="-25000" dirty="0"/>
              <a:t>2</a:t>
            </a:r>
            <a:r>
              <a:rPr lang="en-US" sz="2000" b="1" dirty="0"/>
              <a:t>, z</a:t>
            </a:r>
            <a:r>
              <a:rPr lang="en-US" sz="2000" b="1" baseline="-25000" dirty="0"/>
              <a:t>2</a:t>
            </a:r>
            <a:r>
              <a:rPr lang="en-US" sz="2000" b="1" baseline="15000" dirty="0"/>
              <a:t>2</a:t>
            </a:r>
            <a:r>
              <a:rPr lang="en-US" sz="2000" b="1" dirty="0" smtClean="0"/>
              <a:t>)</a:t>
            </a:r>
            <a:r>
              <a:rPr lang="en-US" sz="2000" b="1" baseline="30000" dirty="0"/>
              <a:t> T</a:t>
            </a:r>
            <a:r>
              <a:rPr lang="en-US" sz="2000" b="1" dirty="0" smtClean="0"/>
              <a:t>  </a:t>
            </a:r>
            <a:endParaRPr lang="en-US" sz="2000" b="1" dirty="0"/>
          </a:p>
          <a:p>
            <a:pPr eaLnBrk="0" hangingPunct="0">
              <a:lnSpc>
                <a:spcPct val="110000"/>
              </a:lnSpc>
            </a:pPr>
            <a:r>
              <a:rPr lang="en-US" sz="2000" b="1" dirty="0"/>
              <a:t>               = </a:t>
            </a:r>
            <a:r>
              <a:rPr lang="el-GR" sz="2000" b="1" dirty="0" smtClean="0"/>
              <a:t>Φ</a:t>
            </a:r>
            <a:r>
              <a:rPr lang="en-US" sz="2000" b="1" dirty="0" smtClean="0"/>
              <a:t>(x)</a:t>
            </a:r>
            <a:r>
              <a:rPr lang="en-US" sz="2000" b="1" baseline="30000" dirty="0" smtClean="0"/>
              <a:t>T</a:t>
            </a:r>
            <a:r>
              <a:rPr lang="en-US" sz="2000" b="1" dirty="0" smtClean="0"/>
              <a:t> </a:t>
            </a:r>
            <a:r>
              <a:rPr lang="el-GR" sz="2000" b="1" dirty="0"/>
              <a:t>Φ </a:t>
            </a:r>
            <a:r>
              <a:rPr lang="en-US" sz="2000" b="1" dirty="0" smtClean="0"/>
              <a:t>(z) </a:t>
            </a:r>
            <a:r>
              <a:rPr lang="en-US" sz="2000" b="1" dirty="0" smtClean="0">
                <a:sym typeface="Wingdings" panose="05000000000000000000" pitchFamily="2" charset="2"/>
              </a:rPr>
              <a:t> A dot product in an expanded space.</a:t>
            </a:r>
            <a:endParaRPr lang="en-US" sz="2000" b="1" dirty="0" smtClean="0"/>
          </a:p>
          <a:p>
            <a:pPr eaLnBrk="0" hangingPunct="0">
              <a:lnSpc>
                <a:spcPct val="110000"/>
              </a:lnSpc>
            </a:pPr>
            <a:r>
              <a:rPr lang="en-US" sz="1800" dirty="0" smtClean="0"/>
              <a:t>It is not necessary to explicitly show the feature function </a:t>
            </a:r>
            <a:r>
              <a:rPr lang="el-GR" sz="1800" b="1" dirty="0"/>
              <a:t>Φ</a:t>
            </a:r>
            <a:r>
              <a:rPr lang="en-US" sz="1800" dirty="0" smtClean="0"/>
              <a:t>.</a:t>
            </a:r>
          </a:p>
          <a:p>
            <a:pPr eaLnBrk="0" hangingPunct="0">
              <a:lnSpc>
                <a:spcPct val="110000"/>
              </a:lnSpc>
            </a:pPr>
            <a:r>
              <a:rPr lang="en-US" sz="1800" dirty="0" smtClean="0">
                <a:solidFill>
                  <a:schemeClr val="accent1">
                    <a:lumMod val="75000"/>
                  </a:schemeClr>
                </a:solidFill>
              </a:rPr>
              <a:t>General </a:t>
            </a:r>
            <a:r>
              <a:rPr lang="en-US" sz="1800" dirty="0">
                <a:solidFill>
                  <a:schemeClr val="accent1">
                    <a:lumMod val="75000"/>
                  </a:schemeClr>
                </a:solidFill>
              </a:rPr>
              <a:t>condition: </a:t>
            </a:r>
            <a:r>
              <a:rPr lang="en-US" sz="1800" dirty="0"/>
              <a:t>construct the </a:t>
            </a:r>
            <a:r>
              <a:rPr lang="en-US" sz="1800" dirty="0" smtClean="0"/>
              <a:t>kernel </a:t>
            </a:r>
            <a:r>
              <a:rPr lang="en-US" sz="1800" dirty="0"/>
              <a:t>matrix {</a:t>
            </a:r>
            <a:r>
              <a:rPr lang="en-US" sz="1800" dirty="0" smtClean="0">
                <a:latin typeface="Calibri"/>
              </a:rPr>
              <a:t>k(x</a:t>
            </a:r>
            <a:r>
              <a:rPr lang="en-US" sz="1800" baseline="-25000" dirty="0" smtClean="0">
                <a:latin typeface="Calibri"/>
              </a:rPr>
              <a:t>i</a:t>
            </a:r>
            <a:r>
              <a:rPr lang="en-US" sz="1800" dirty="0" smtClean="0">
                <a:latin typeface="Calibri"/>
              </a:rPr>
              <a:t> ,</a:t>
            </a:r>
            <a:r>
              <a:rPr lang="en-US" sz="1800" dirty="0" err="1" smtClean="0">
                <a:latin typeface="Calibri"/>
              </a:rPr>
              <a:t>z</a:t>
            </a:r>
            <a:r>
              <a:rPr lang="en-US" sz="1800" baseline="-25000" dirty="0" err="1" smtClean="0">
                <a:latin typeface="Calibri"/>
              </a:rPr>
              <a:t>j</a:t>
            </a:r>
            <a:r>
              <a:rPr lang="en-US" sz="1800" dirty="0" smtClean="0"/>
              <a:t>)} (indices are over the examples); </a:t>
            </a:r>
            <a:r>
              <a:rPr lang="en-US" sz="1800" dirty="0"/>
              <a:t>check that it’s positive </a:t>
            </a:r>
            <a:r>
              <a:rPr lang="en-US" sz="1800" dirty="0" smtClean="0"/>
              <a:t>semi definite.  </a:t>
            </a:r>
            <a:endParaRPr lang="en-US" sz="1800" dirty="0"/>
          </a:p>
          <a:p>
            <a:endParaRPr lang="en-US" dirty="0">
              <a:solidFill>
                <a:srgbClr val="FFC000"/>
              </a:solidFill>
            </a:endParaRPr>
          </a:p>
        </p:txBody>
      </p:sp>
      <p:sp>
        <p:nvSpPr>
          <p:cNvPr id="7" name="Slide Number Placeholder 5"/>
          <p:cNvSpPr>
            <a:spLocks noGrp="1"/>
          </p:cNvSpPr>
          <p:nvPr>
            <p:ph type="sldNum" sz="quarter" idx="4294967295"/>
          </p:nvPr>
        </p:nvSpPr>
        <p:spPr>
          <a:xfrm>
            <a:off x="7010400" y="6356350"/>
            <a:ext cx="2133600" cy="365125"/>
          </a:xfrm>
        </p:spPr>
        <p:txBody>
          <a:bodyPr/>
          <a:lstStyle/>
          <a:p>
            <a:pPr>
              <a:defRPr/>
            </a:pPr>
            <a:fld id="{40113967-CDEE-4E13-AB66-09108F4EB24B}" type="slidenum">
              <a:rPr lang="en-US"/>
              <a:pPr>
                <a:defRPr/>
              </a:pPr>
              <a:t>90</a:t>
            </a:fld>
            <a:endParaRPr lang="en-US"/>
          </a:p>
        </p:txBody>
      </p:sp>
      <p:pic>
        <p:nvPicPr>
          <p:cNvPr id="8" name="Picture 7" descr="Circl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79" y="-228600"/>
            <a:ext cx="2460627" cy="1722438"/>
          </a:xfrm>
          <a:prstGeom prst="rect">
            <a:avLst/>
          </a:prstGeom>
        </p:spPr>
      </p:pic>
      <p:graphicFrame>
        <p:nvGraphicFramePr>
          <p:cNvPr id="9" name="Object 2"/>
          <p:cNvGraphicFramePr>
            <a:graphicFrameLocks noChangeAspect="1"/>
          </p:cNvGraphicFramePr>
          <p:nvPr>
            <p:extLst/>
          </p:nvPr>
        </p:nvGraphicFramePr>
        <p:xfrm>
          <a:off x="4267200" y="2570704"/>
          <a:ext cx="3886200" cy="609600"/>
        </p:xfrm>
        <a:graphic>
          <a:graphicData uri="http://schemas.openxmlformats.org/presentationml/2006/ole">
            <mc:AlternateContent xmlns:mc="http://schemas.openxmlformats.org/markup-compatibility/2006">
              <mc:Choice xmlns:v="urn:schemas-microsoft-com:vml" Requires="v">
                <p:oleObj spid="_x0000_s3073" name="Equation" r:id="rId5" imgW="2082600" imgH="507960" progId="Equation.3">
                  <p:embed/>
                </p:oleObj>
              </mc:Choice>
              <mc:Fallback>
                <p:oleObj name="Equation" r:id="rId5" imgW="2082600" imgH="507960" progId="Equation.3">
                  <p:embed/>
                  <p:pic>
                    <p:nvPicPr>
                      <p:cNvPr id="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70704"/>
                        <a:ext cx="3886200" cy="609600"/>
                      </a:xfrm>
                      <a:prstGeom prst="rect">
                        <a:avLst/>
                      </a:prstGeom>
                      <a:noFill/>
                      <a:ln>
                        <a:noFill/>
                      </a:ln>
                      <a:effectLst/>
                      <a:extLst/>
                    </p:spPr>
                  </p:pic>
                </p:oleObj>
              </mc:Fallback>
            </mc:AlternateContent>
          </a:graphicData>
        </a:graphic>
      </p:graphicFrame>
      <p:graphicFrame>
        <p:nvGraphicFramePr>
          <p:cNvPr id="10" name="Object 3"/>
          <p:cNvGraphicFramePr>
            <a:graphicFrameLocks noChangeAspect="1"/>
          </p:cNvGraphicFramePr>
          <p:nvPr>
            <p:extLst/>
          </p:nvPr>
        </p:nvGraphicFramePr>
        <p:xfrm>
          <a:off x="5842000" y="3195484"/>
          <a:ext cx="2844800" cy="309716"/>
        </p:xfrm>
        <a:graphic>
          <a:graphicData uri="http://schemas.openxmlformats.org/presentationml/2006/ole">
            <mc:AlternateContent xmlns:mc="http://schemas.openxmlformats.org/markup-compatibility/2006">
              <mc:Choice xmlns:v="urn:schemas-microsoft-com:vml" Requires="v">
                <p:oleObj spid="_x0000_s3074" name="Equation" r:id="rId7" imgW="1600200" imgH="342720" progId="Equation.3">
                  <p:embed/>
                </p:oleObj>
              </mc:Choice>
              <mc:Fallback>
                <p:oleObj name="Equation" r:id="rId7" imgW="1600200" imgH="342720" progId="Equation.3">
                  <p:embed/>
                  <p:pic>
                    <p:nvPicPr>
                      <p:cNvPr id="1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0" y="3195484"/>
                        <a:ext cx="2844800" cy="30971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521168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Kernel </a:t>
            </a:r>
            <a:r>
              <a:rPr lang="en-US" dirty="0"/>
              <a:t>M</a:t>
            </a:r>
            <a:r>
              <a:rPr lang="en-US" dirty="0" smtClean="0"/>
              <a:t>atrix</a:t>
            </a:r>
            <a:endParaRPr lang="en-US" dirty="0"/>
          </a:p>
        </p:txBody>
      </p:sp>
      <p:sp>
        <p:nvSpPr>
          <p:cNvPr id="4" name="Content Placeholder 3"/>
          <p:cNvSpPr>
            <a:spLocks noGrp="1"/>
          </p:cNvSpPr>
          <p:nvPr>
            <p:ph idx="1"/>
          </p:nvPr>
        </p:nvSpPr>
        <p:spPr/>
        <p:txBody>
          <a:bodyPr>
            <a:noAutofit/>
          </a:bodyPr>
          <a:lstStyle/>
          <a:p>
            <a:r>
              <a:rPr lang="en-US" dirty="0" smtClean="0"/>
              <a:t>The </a:t>
            </a:r>
            <a:r>
              <a:rPr lang="en-US" dirty="0" smtClean="0">
                <a:solidFill>
                  <a:schemeClr val="accent1">
                    <a:lumMod val="75000"/>
                  </a:schemeClr>
                </a:solidFill>
              </a:rPr>
              <a:t>Gram matrix </a:t>
            </a:r>
            <a:r>
              <a:rPr lang="en-US" dirty="0" smtClean="0"/>
              <a:t>of a set of </a:t>
            </a:r>
            <a:r>
              <a:rPr lang="en-US" i="1" dirty="0" smtClean="0"/>
              <a:t>n </a:t>
            </a:r>
            <a:r>
              <a:rPr lang="en-US" dirty="0" smtClean="0"/>
              <a:t>vectors S = {</a:t>
            </a:r>
            <a:r>
              <a:rPr lang="en-US" b="1" dirty="0" smtClean="0"/>
              <a:t>x</a:t>
            </a:r>
            <a:r>
              <a:rPr lang="en-US" baseline="-25000" dirty="0" smtClean="0"/>
              <a:t>1</a:t>
            </a:r>
            <a:r>
              <a:rPr lang="en-US" dirty="0" smtClean="0"/>
              <a:t>…</a:t>
            </a:r>
            <a:r>
              <a:rPr lang="en-US" b="1" dirty="0" smtClean="0"/>
              <a:t>x</a:t>
            </a:r>
            <a:r>
              <a:rPr lang="en-US" i="1" baseline="-25000" dirty="0" smtClean="0"/>
              <a:t>n</a:t>
            </a:r>
            <a:r>
              <a:rPr lang="en-US" dirty="0" smtClean="0"/>
              <a:t>} is the </a:t>
            </a:r>
            <a:r>
              <a:rPr lang="en-US" i="1" dirty="0" err="1" smtClean="0"/>
              <a:t>n</a:t>
            </a:r>
            <a:r>
              <a:rPr lang="en-US" dirty="0" err="1" smtClean="0"/>
              <a:t>×</a:t>
            </a:r>
            <a:r>
              <a:rPr lang="en-US" i="1" dirty="0" err="1" smtClean="0"/>
              <a:t>n</a:t>
            </a:r>
            <a:r>
              <a:rPr lang="en-US" dirty="0" smtClean="0"/>
              <a:t> matrix </a:t>
            </a:r>
            <a:r>
              <a:rPr lang="en-US" b="1" dirty="0" smtClean="0"/>
              <a:t>G</a:t>
            </a:r>
            <a:r>
              <a:rPr lang="en-US" dirty="0" smtClean="0"/>
              <a:t> with </a:t>
            </a:r>
            <a:r>
              <a:rPr lang="en-US" b="1" dirty="0" err="1" smtClean="0"/>
              <a:t>G</a:t>
            </a:r>
            <a:r>
              <a:rPr lang="en-US" baseline="-25000" dirty="0" err="1" smtClean="0"/>
              <a:t>ij</a:t>
            </a:r>
            <a:r>
              <a:rPr lang="en-US" dirty="0" smtClean="0"/>
              <a:t> = </a:t>
            </a:r>
            <a:r>
              <a:rPr lang="en-US" b="1" dirty="0" err="1" smtClean="0"/>
              <a:t>x</a:t>
            </a:r>
            <a:r>
              <a:rPr lang="en-US" baseline="-25000" dirty="0" err="1" smtClean="0"/>
              <a:t>i</a:t>
            </a:r>
            <a:r>
              <a:rPr lang="en-US" b="1" dirty="0" err="1" smtClean="0"/>
              <a:t>x</a:t>
            </a:r>
            <a:r>
              <a:rPr lang="en-US" baseline="-25000" dirty="0" err="1" smtClean="0"/>
              <a:t>j</a:t>
            </a:r>
            <a:r>
              <a:rPr lang="en-US" dirty="0"/>
              <a:t> </a:t>
            </a:r>
            <a:endParaRPr lang="en-US" dirty="0" smtClean="0"/>
          </a:p>
          <a:p>
            <a:pPr lvl="1"/>
            <a:r>
              <a:rPr lang="en-US" dirty="0" smtClean="0"/>
              <a:t>The kernel matrix is the Gram matrix of {</a:t>
            </a:r>
            <a:r>
              <a:rPr lang="en-US" dirty="0"/>
              <a:t>φ(</a:t>
            </a:r>
            <a:r>
              <a:rPr lang="en-US" b="1" dirty="0" smtClean="0"/>
              <a:t>x</a:t>
            </a:r>
            <a:r>
              <a:rPr lang="en-US" baseline="-25000" dirty="0" smtClean="0"/>
              <a:t>1</a:t>
            </a:r>
            <a:r>
              <a:rPr lang="en-US" dirty="0" smtClean="0"/>
              <a:t>), …,φ</a:t>
            </a:r>
            <a:r>
              <a:rPr lang="en-US" dirty="0"/>
              <a:t>(</a:t>
            </a:r>
            <a:r>
              <a:rPr lang="en-US" b="1" dirty="0" smtClean="0"/>
              <a:t>x</a:t>
            </a:r>
            <a:r>
              <a:rPr lang="en-US" i="1" baseline="-25000" dirty="0" smtClean="0"/>
              <a:t>n</a:t>
            </a:r>
            <a:r>
              <a:rPr lang="en-US" dirty="0" smtClean="0"/>
              <a:t>)} </a:t>
            </a:r>
          </a:p>
          <a:p>
            <a:pPr lvl="1"/>
            <a:r>
              <a:rPr lang="en-US" dirty="0" smtClean="0"/>
              <a:t>(size depends on the # of examples, not dimensionality) </a:t>
            </a:r>
          </a:p>
          <a:p>
            <a:endParaRPr lang="en-US" sz="2800" dirty="0" smtClean="0"/>
          </a:p>
          <a:p>
            <a:r>
              <a:rPr lang="en-US" dirty="0" smtClean="0"/>
              <a:t>Direct option: </a:t>
            </a:r>
          </a:p>
          <a:p>
            <a:pPr lvl="1"/>
            <a:r>
              <a:rPr lang="en-US" dirty="0" smtClean="0"/>
              <a:t>If you have the φ(</a:t>
            </a:r>
            <a:r>
              <a:rPr lang="en-US" b="1" dirty="0" smtClean="0"/>
              <a:t>x</a:t>
            </a:r>
            <a:r>
              <a:rPr lang="en-US" baseline="-25000" dirty="0" smtClean="0"/>
              <a:t>i</a:t>
            </a:r>
            <a:r>
              <a:rPr lang="en-US" dirty="0" smtClean="0"/>
              <a:t>), you have the Gram matrix (and it’s easy to see that it will be positive semi-definite)</a:t>
            </a:r>
          </a:p>
          <a:p>
            <a:r>
              <a:rPr lang="en-US" dirty="0" smtClean="0"/>
              <a:t>Indirect:</a:t>
            </a:r>
          </a:p>
          <a:p>
            <a:pPr lvl="1"/>
            <a:r>
              <a:rPr lang="en-US" dirty="0" smtClean="0"/>
              <a:t>If you have the Kernel, write down the Kernel matrix </a:t>
            </a:r>
            <a:r>
              <a:rPr lang="en-US" dirty="0" err="1" smtClean="0">
                <a:latin typeface="Calibri"/>
              </a:rPr>
              <a:t>K</a:t>
            </a:r>
            <a:r>
              <a:rPr lang="en-US" baseline="-25000" dirty="0" err="1" smtClean="0">
                <a:latin typeface="Calibri"/>
              </a:rPr>
              <a:t>ij</a:t>
            </a:r>
            <a:r>
              <a:rPr lang="en-US" dirty="0" smtClean="0"/>
              <a:t>, and show that it is a legitimate kernel, without an explicit construction of </a:t>
            </a:r>
            <a:r>
              <a:rPr lang="en-US" dirty="0"/>
              <a:t>φ(</a:t>
            </a:r>
            <a:r>
              <a:rPr lang="en-US" b="1" dirty="0"/>
              <a:t>x</a:t>
            </a:r>
            <a:r>
              <a:rPr lang="en-US" baseline="-25000" dirty="0"/>
              <a:t>i</a:t>
            </a:r>
            <a:r>
              <a:rPr lang="en-US" dirty="0"/>
              <a:t>)</a:t>
            </a:r>
            <a:r>
              <a:rPr lang="en-US" dirty="0" smtClean="0"/>
              <a:t/>
            </a:r>
            <a:br>
              <a:rPr lang="en-US" dirty="0" smtClean="0"/>
            </a:br>
            <a:endParaRPr lang="en-US" dirty="0" smtClean="0"/>
          </a:p>
        </p:txBody>
      </p:sp>
      <p:sp>
        <p:nvSpPr>
          <p:cNvPr id="5" name="Slide Number Placeholder 4"/>
          <p:cNvSpPr>
            <a:spLocks noGrp="1"/>
          </p:cNvSpPr>
          <p:nvPr>
            <p:ph type="sldNum" sz="quarter" idx="4294967295"/>
          </p:nvPr>
        </p:nvSpPr>
        <p:spPr>
          <a:xfrm>
            <a:off x="7010400" y="6356350"/>
            <a:ext cx="2133600" cy="365125"/>
          </a:xfrm>
        </p:spPr>
        <p:txBody>
          <a:bodyPr/>
          <a:lstStyle/>
          <a:p>
            <a:fld id="{2066355A-084C-D24E-9AD2-7E4FC41EA627}" type="slidenum">
              <a:rPr lang="en-US" smtClean="0"/>
              <a:t>91</a:t>
            </a:fld>
            <a:endParaRPr lang="en-US" dirty="0"/>
          </a:p>
        </p:txBody>
      </p:sp>
    </p:spTree>
    <p:extLst>
      <p:ext uri="{BB962C8B-B14F-4D97-AF65-F5344CB8AC3E}">
        <p14:creationId xmlns:p14="http://schemas.microsoft.com/office/powerpoint/2010/main" val="160903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D663512-C6DA-4A71-A53A-F670B830F07B}" type="slidenum">
              <a:rPr lang="en-US"/>
              <a:pPr>
                <a:defRPr/>
              </a:pPr>
              <a:t>92</a:t>
            </a:fld>
            <a:endParaRPr lang="en-US"/>
          </a:p>
        </p:txBody>
      </p:sp>
      <p:pic>
        <p:nvPicPr>
          <p:cNvPr id="15365" name="Picture 8" descr="ker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736362"/>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7"/>
          <p:cNvSpPr>
            <a:spLocks noGrp="1" noChangeArrowheads="1"/>
          </p:cNvSpPr>
          <p:nvPr>
            <p:ph type="title"/>
          </p:nvPr>
        </p:nvSpPr>
        <p:spPr>
          <a:xfrm>
            <a:off x="685800" y="76200"/>
            <a:ext cx="7772400" cy="762000"/>
          </a:xfrm>
        </p:spPr>
        <p:txBody>
          <a:bodyPr/>
          <a:lstStyle/>
          <a:p>
            <a:pPr eaLnBrk="1" hangingPunct="1"/>
            <a:r>
              <a:rPr lang="en-US" smtClean="0"/>
              <a:t>Kernels – General Conditions</a:t>
            </a:r>
          </a:p>
        </p:txBody>
      </p:sp>
      <p:sp>
        <p:nvSpPr>
          <p:cNvPr id="101385" name="AutoShape 9"/>
          <p:cNvSpPr>
            <a:spLocks noChangeArrowheads="1"/>
          </p:cNvSpPr>
          <p:nvPr/>
        </p:nvSpPr>
        <p:spPr bwMode="auto">
          <a:xfrm>
            <a:off x="6053138" y="2895600"/>
            <a:ext cx="3090862" cy="762000"/>
          </a:xfrm>
          <a:prstGeom prst="wedgeRectCallout">
            <a:avLst>
              <a:gd name="adj1" fmla="val -27691"/>
              <a:gd name="adj2" fmla="val -170019"/>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u="none" dirty="0">
                <a:latin typeface="+mn-lt"/>
              </a:rPr>
              <a:t>Called the Gram Matrix.</a:t>
            </a:r>
          </a:p>
          <a:p>
            <a:r>
              <a:rPr lang="en-US" sz="1600" u="none" dirty="0">
                <a:latin typeface="+mn-lt"/>
              </a:rPr>
              <a:t>A is positive semidefinite if </a:t>
            </a:r>
            <a:r>
              <a:rPr lang="en-US" sz="1600" u="none" dirty="0" err="1">
                <a:latin typeface="+mn-lt"/>
              </a:rPr>
              <a:t>zAz</a:t>
            </a:r>
            <a:r>
              <a:rPr lang="en-US" sz="1600" u="none" baseline="30000" dirty="0" err="1">
                <a:latin typeface="+mn-lt"/>
              </a:rPr>
              <a:t>T</a:t>
            </a:r>
            <a:r>
              <a:rPr lang="en-US" sz="1600" u="none" dirty="0">
                <a:latin typeface="+mn-lt"/>
              </a:rPr>
              <a:t> &gt;0 for </a:t>
            </a:r>
            <a:r>
              <a:rPr lang="en-US" sz="1600" u="none" dirty="0" smtClean="0">
                <a:latin typeface="+mn-lt"/>
              </a:rPr>
              <a:t>all nonzero </a:t>
            </a:r>
            <a:r>
              <a:rPr lang="en-US" sz="1600" u="none" dirty="0">
                <a:latin typeface="+mn-lt"/>
              </a:rPr>
              <a:t>z </a:t>
            </a:r>
            <a:r>
              <a:rPr lang="en-US" sz="1600" u="none" dirty="0" smtClean="0">
                <a:latin typeface="cmsy10"/>
              </a:rPr>
              <a:t>2</a:t>
            </a:r>
            <a:r>
              <a:rPr lang="en-US" sz="1600" u="none" dirty="0" smtClean="0">
                <a:latin typeface="+mn-lt"/>
              </a:rPr>
              <a:t> </a:t>
            </a:r>
            <a:r>
              <a:rPr lang="en-US" sz="1600" u="none" dirty="0">
                <a:latin typeface="+mn-lt"/>
              </a:rPr>
              <a:t>R</a:t>
            </a:r>
            <a:r>
              <a:rPr lang="en-US" sz="1600" u="none" baseline="30000" dirty="0">
                <a:latin typeface="+mn-lt"/>
              </a:rPr>
              <a:t>n </a:t>
            </a:r>
          </a:p>
        </p:txBody>
      </p:sp>
      <p:sp>
        <p:nvSpPr>
          <p:cNvPr id="2" name="TextBox 1"/>
          <p:cNvSpPr txBox="1"/>
          <p:nvPr/>
        </p:nvSpPr>
        <p:spPr>
          <a:xfrm>
            <a:off x="546652" y="3903534"/>
            <a:ext cx="8077200" cy="400110"/>
          </a:xfrm>
          <a:prstGeom prst="rect">
            <a:avLst/>
          </a:prstGeom>
          <a:solidFill>
            <a:srgbClr val="FFFFCC"/>
          </a:solidFill>
          <a:ln w="28575">
            <a:solidFill>
              <a:schemeClr val="accent1"/>
            </a:solidFill>
          </a:ln>
        </p:spPr>
        <p:txBody>
          <a:bodyPr wrap="square" rtlCol="0">
            <a:spAutoFit/>
          </a:bodyPr>
          <a:lstStyle/>
          <a:p>
            <a:r>
              <a:rPr lang="en-US" sz="2000" u="none" dirty="0" smtClean="0">
                <a:latin typeface="+mn-lt"/>
              </a:rPr>
              <a:t>In fact, no need to have an explicit representation of </a:t>
            </a:r>
            <a:r>
              <a:rPr lang="en-US" sz="2000" u="none" dirty="0" smtClean="0">
                <a:latin typeface="cmmi10"/>
              </a:rPr>
              <a:t>Á</a:t>
            </a:r>
            <a:r>
              <a:rPr lang="en-US" sz="2000" u="none" dirty="0" smtClean="0">
                <a:latin typeface="+mn-lt"/>
              </a:rPr>
              <a:t>, only that K satisfies: </a:t>
            </a:r>
            <a:endParaRPr lang="en-US" sz="2000" u="none" dirty="0">
              <a:latin typeface="+mn-lt"/>
            </a:endParaRPr>
          </a:p>
        </p:txBody>
      </p:sp>
    </p:spTree>
    <p:extLst>
      <p:ext uri="{BB962C8B-B14F-4D97-AF65-F5344CB8AC3E}">
        <p14:creationId xmlns:p14="http://schemas.microsoft.com/office/powerpoint/2010/main" val="37334612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kernel trick</a:t>
            </a:r>
            <a:endParaRPr lang="en-US" dirty="0"/>
          </a:p>
        </p:txBody>
      </p:sp>
      <p:sp>
        <p:nvSpPr>
          <p:cNvPr id="4" name="Content Placeholder 3"/>
          <p:cNvSpPr>
            <a:spLocks noGrp="1"/>
          </p:cNvSpPr>
          <p:nvPr>
            <p:ph idx="1"/>
          </p:nvPr>
        </p:nvSpPr>
        <p:spPr/>
        <p:txBody>
          <a:bodyPr/>
          <a:lstStyle/>
          <a:p>
            <a:r>
              <a:rPr lang="en-US" sz="2000" dirty="0" smtClean="0"/>
              <a:t>Define a </a:t>
            </a:r>
            <a:r>
              <a:rPr lang="en-US" sz="2000" dirty="0" smtClean="0">
                <a:solidFill>
                  <a:schemeClr val="accent1">
                    <a:lumMod val="75000"/>
                  </a:schemeClr>
                </a:solidFill>
              </a:rPr>
              <a:t>feature function φ(x) </a:t>
            </a:r>
            <a:r>
              <a:rPr lang="en-US" sz="2000" dirty="0" smtClean="0"/>
              <a:t>which maps items x into a higher-dimensional space.</a:t>
            </a:r>
          </a:p>
          <a:p>
            <a:r>
              <a:rPr lang="en-US" sz="2000" dirty="0" smtClean="0"/>
              <a:t>We can then write a linear function in this space in its </a:t>
            </a:r>
            <a:r>
              <a:rPr lang="en-US" sz="2000" dirty="0" smtClean="0">
                <a:solidFill>
                  <a:srgbClr val="0000FF"/>
                </a:solidFill>
              </a:rPr>
              <a:t>dual form:</a:t>
            </a:r>
          </a:p>
          <a:p>
            <a:pPr lvl="1"/>
            <a:r>
              <a:rPr lang="en-US" dirty="0" smtClean="0">
                <a:solidFill>
                  <a:schemeClr val="accent1">
                    <a:lumMod val="75000"/>
                  </a:schemeClr>
                </a:solidFill>
              </a:rPr>
              <a:t>f(</a:t>
            </a:r>
            <a:r>
              <a:rPr lang="en-US" b="1" dirty="0" smtClean="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dirty="0">
                <a:solidFill>
                  <a:schemeClr val="accent1">
                    <a:lumMod val="75000"/>
                  </a:schemeClr>
                </a:solidFill>
              </a:rPr>
              <a:t>∑</a:t>
            </a:r>
            <a:r>
              <a:rPr lang="en-US" baseline="-25000" dirty="0">
                <a:solidFill>
                  <a:schemeClr val="accent1">
                    <a:lumMod val="75000"/>
                  </a:schemeClr>
                </a:solidFill>
              </a:rPr>
              <a:t>d </a:t>
            </a:r>
            <a:r>
              <a:rPr lang="en-US" dirty="0">
                <a:solidFill>
                  <a:schemeClr val="accent1">
                    <a:lumMod val="75000"/>
                  </a:schemeClr>
                </a:solidFill>
              </a:rPr>
              <a:t>α</a:t>
            </a:r>
            <a:r>
              <a:rPr lang="en-US" baseline="-25000" dirty="0">
                <a:solidFill>
                  <a:schemeClr val="accent1">
                    <a:lumMod val="75000"/>
                  </a:schemeClr>
                </a:solidFill>
              </a:rPr>
              <a:t>d </a:t>
            </a:r>
            <a:r>
              <a:rPr lang="en-US" dirty="0">
                <a:solidFill>
                  <a:schemeClr val="accent1">
                    <a:lumMod val="75000"/>
                  </a:schemeClr>
                </a:solidFill>
              </a:rPr>
              <a:t>φ(</a:t>
            </a:r>
            <a:r>
              <a:rPr lang="en-US" b="1" dirty="0" err="1">
                <a:solidFill>
                  <a:schemeClr val="accent1">
                    <a:lumMod val="75000"/>
                  </a:schemeClr>
                </a:solidFill>
              </a:rPr>
              <a:t>x</a:t>
            </a:r>
            <a:r>
              <a:rPr lang="en-US" baseline="-25000" dirty="0" err="1">
                <a:solidFill>
                  <a:schemeClr val="accent1">
                    <a:lumMod val="75000"/>
                  </a:schemeClr>
                </a:solidFill>
              </a:rPr>
              <a:t>d</a:t>
            </a:r>
            <a:r>
              <a:rPr lang="en-US" dirty="0">
                <a:solidFill>
                  <a:schemeClr val="accent1">
                    <a:lumMod val="75000"/>
                  </a:schemeClr>
                </a:solidFill>
              </a:rPr>
              <a:t>)∙</a:t>
            </a:r>
            <a:r>
              <a:rPr lang="en-US" dirty="0" smtClean="0">
                <a:solidFill>
                  <a:schemeClr val="accent1">
                    <a:lumMod val="75000"/>
                  </a:schemeClr>
                </a:solidFill>
              </a:rPr>
              <a:t>φ(</a:t>
            </a:r>
            <a:r>
              <a:rPr lang="en-US" b="1" dirty="0" smtClean="0">
                <a:solidFill>
                  <a:schemeClr val="accent1">
                    <a:lumMod val="75000"/>
                  </a:schemeClr>
                </a:solidFill>
              </a:rPr>
              <a:t>x</a:t>
            </a:r>
            <a:r>
              <a:rPr lang="en-US" dirty="0" smtClean="0">
                <a:solidFill>
                  <a:schemeClr val="accent1">
                    <a:lumMod val="75000"/>
                  </a:schemeClr>
                </a:solidFill>
              </a:rPr>
              <a:t>) =  </a:t>
            </a:r>
            <a:r>
              <a:rPr lang="en-US" dirty="0">
                <a:solidFill>
                  <a:schemeClr val="accent1">
                    <a:lumMod val="75000"/>
                  </a:schemeClr>
                </a:solidFill>
              </a:rPr>
              <a:t>∑</a:t>
            </a:r>
            <a:r>
              <a:rPr lang="en-US" baseline="-25000" dirty="0">
                <a:solidFill>
                  <a:schemeClr val="accent1">
                    <a:lumMod val="75000"/>
                  </a:schemeClr>
                </a:solidFill>
              </a:rPr>
              <a:t>d </a:t>
            </a:r>
            <a:r>
              <a:rPr lang="en-US" dirty="0">
                <a:solidFill>
                  <a:schemeClr val="accent1">
                    <a:lumMod val="75000"/>
                  </a:schemeClr>
                </a:solidFill>
              </a:rPr>
              <a:t>α</a:t>
            </a:r>
            <a:r>
              <a:rPr lang="en-US" baseline="-25000" dirty="0">
                <a:solidFill>
                  <a:schemeClr val="accent1">
                    <a:lumMod val="75000"/>
                  </a:schemeClr>
                </a:solidFill>
              </a:rPr>
              <a:t>d  </a:t>
            </a:r>
            <a:r>
              <a:rPr lang="en-US" dirty="0">
                <a:solidFill>
                  <a:schemeClr val="accent1">
                    <a:lumMod val="75000"/>
                  </a:schemeClr>
                </a:solidFill>
              </a:rPr>
              <a:t>K(</a:t>
            </a:r>
            <a:r>
              <a:rPr lang="en-US" b="1" dirty="0" err="1">
                <a:solidFill>
                  <a:schemeClr val="accent1">
                    <a:lumMod val="75000"/>
                  </a:schemeClr>
                </a:solidFill>
              </a:rPr>
              <a:t>x</a:t>
            </a:r>
            <a:r>
              <a:rPr lang="en-US" baseline="-25000" dirty="0" err="1">
                <a:solidFill>
                  <a:schemeClr val="accent1">
                    <a:lumMod val="75000"/>
                  </a:schemeClr>
                </a:solidFill>
              </a:rPr>
              <a:t>d</a:t>
            </a:r>
            <a:r>
              <a:rPr lang="en-US" dirty="0" err="1">
                <a:solidFill>
                  <a:schemeClr val="accent1">
                    <a:lumMod val="75000"/>
                  </a:schemeClr>
                </a:solidFill>
              </a:rPr>
              <a:t>∙</a:t>
            </a:r>
            <a:r>
              <a:rPr lang="en-US" b="1" dirty="0" err="1" smtClean="0">
                <a:solidFill>
                  <a:schemeClr val="accent1">
                    <a:lumMod val="75000"/>
                  </a:schemeClr>
                </a:solidFill>
              </a:rPr>
              <a:t>x</a:t>
            </a:r>
            <a:r>
              <a:rPr lang="en-US" dirty="0" smtClean="0">
                <a:solidFill>
                  <a:schemeClr val="accent1">
                    <a:lumMod val="75000"/>
                  </a:schemeClr>
                </a:solidFill>
              </a:rPr>
              <a:t>)  </a:t>
            </a:r>
          </a:p>
          <a:p>
            <a:r>
              <a:rPr lang="en-US" sz="2000" dirty="0" smtClean="0">
                <a:solidFill>
                  <a:srgbClr val="0000FF"/>
                </a:solidFill>
              </a:rPr>
              <a:t>Dual </a:t>
            </a:r>
            <a:r>
              <a:rPr lang="en-US" sz="2000" dirty="0">
                <a:solidFill>
                  <a:srgbClr val="0000FF"/>
                </a:solidFill>
              </a:rPr>
              <a:t>representation: </a:t>
            </a:r>
            <a:r>
              <a:rPr lang="en-US" sz="2000" dirty="0"/>
              <a:t>We don’t need to learn </a:t>
            </a:r>
            <a:r>
              <a:rPr lang="en-US" sz="2000" dirty="0">
                <a:solidFill>
                  <a:schemeClr val="accent1">
                    <a:lumMod val="75000"/>
                  </a:schemeClr>
                </a:solidFill>
              </a:rPr>
              <a:t>w</a:t>
            </a:r>
            <a:r>
              <a:rPr lang="en-US" sz="2000" dirty="0"/>
              <a:t> in this higher-dimensional space. It is sufficient to evaluate </a:t>
            </a:r>
            <a:r>
              <a:rPr lang="en-US" sz="2000" dirty="0">
                <a:solidFill>
                  <a:schemeClr val="accent1">
                    <a:lumMod val="75000"/>
                  </a:schemeClr>
                </a:solidFill>
              </a:rPr>
              <a:t>K(x</a:t>
            </a:r>
            <a:r>
              <a:rPr lang="en-US" sz="2000" baseline="-25000" dirty="0">
                <a:solidFill>
                  <a:schemeClr val="accent1">
                    <a:lumMod val="75000"/>
                  </a:schemeClr>
                </a:solidFill>
              </a:rPr>
              <a:t>i</a:t>
            </a:r>
            <a:r>
              <a:rPr lang="en-US" sz="2000" dirty="0">
                <a:solidFill>
                  <a:schemeClr val="accent1">
                    <a:lumMod val="75000"/>
                  </a:schemeClr>
                </a:solidFill>
              </a:rPr>
              <a:t>, </a:t>
            </a:r>
            <a:r>
              <a:rPr lang="en-US" sz="2000" dirty="0" err="1">
                <a:solidFill>
                  <a:schemeClr val="accent1">
                    <a:lumMod val="75000"/>
                  </a:schemeClr>
                </a:solidFill>
              </a:rPr>
              <a:t>x</a:t>
            </a:r>
            <a:r>
              <a:rPr lang="en-US" sz="2000" baseline="-25000" dirty="0" err="1">
                <a:solidFill>
                  <a:schemeClr val="accent1">
                    <a:lumMod val="75000"/>
                  </a:schemeClr>
                </a:solidFill>
              </a:rPr>
              <a:t>j</a:t>
            </a:r>
            <a:r>
              <a:rPr lang="en-US" sz="2000" dirty="0">
                <a:solidFill>
                  <a:schemeClr val="accent1">
                    <a:lumMod val="75000"/>
                  </a:schemeClr>
                </a:solidFill>
              </a:rPr>
              <a:t>)</a:t>
            </a:r>
          </a:p>
          <a:p>
            <a:r>
              <a:rPr lang="en-US" sz="2000" dirty="0" smtClean="0"/>
              <a:t>The kernel function </a:t>
            </a:r>
            <a:r>
              <a:rPr lang="el-GR" sz="2000" dirty="0">
                <a:solidFill>
                  <a:schemeClr val="accent1">
                    <a:lumMod val="75000"/>
                  </a:schemeClr>
                </a:solidFill>
              </a:rPr>
              <a:t>K(x</a:t>
            </a:r>
            <a:r>
              <a:rPr lang="en-US" sz="2000" baseline="-25000" dirty="0" err="1">
                <a:solidFill>
                  <a:schemeClr val="accent1">
                    <a:lumMod val="75000"/>
                  </a:schemeClr>
                </a:solidFill>
              </a:rPr>
              <a:t>i</a:t>
            </a:r>
            <a:r>
              <a:rPr lang="el-GR" sz="2000" dirty="0">
                <a:solidFill>
                  <a:schemeClr val="accent1">
                    <a:lumMod val="75000"/>
                  </a:schemeClr>
                </a:solidFill>
              </a:rPr>
              <a:t>, x</a:t>
            </a:r>
            <a:r>
              <a:rPr lang="en-US" sz="2000" baseline="-25000" dirty="0">
                <a:solidFill>
                  <a:schemeClr val="accent1">
                    <a:lumMod val="75000"/>
                  </a:schemeClr>
                </a:solidFill>
              </a:rPr>
              <a:t>j</a:t>
            </a:r>
            <a:r>
              <a:rPr lang="el-GR" sz="2000" dirty="0">
                <a:solidFill>
                  <a:schemeClr val="accent1">
                    <a:lumMod val="75000"/>
                  </a:schemeClr>
                </a:solidFill>
              </a:rPr>
              <a:t>) = φ(x</a:t>
            </a:r>
            <a:r>
              <a:rPr lang="en-US" sz="2000" baseline="-25000" dirty="0" err="1">
                <a:solidFill>
                  <a:schemeClr val="accent1">
                    <a:lumMod val="75000"/>
                  </a:schemeClr>
                </a:solidFill>
              </a:rPr>
              <a:t>i</a:t>
            </a:r>
            <a:r>
              <a:rPr lang="el-GR" sz="2000" dirty="0">
                <a:solidFill>
                  <a:schemeClr val="accent1">
                    <a:lumMod val="75000"/>
                  </a:schemeClr>
                </a:solidFill>
              </a:rPr>
              <a:t>)φ(x</a:t>
            </a:r>
            <a:r>
              <a:rPr lang="en-US" sz="2000" baseline="-25000" dirty="0">
                <a:solidFill>
                  <a:schemeClr val="accent1">
                    <a:lumMod val="75000"/>
                  </a:schemeClr>
                </a:solidFill>
              </a:rPr>
              <a:t>j</a:t>
            </a:r>
            <a:r>
              <a:rPr lang="el-GR" sz="2000" dirty="0">
                <a:solidFill>
                  <a:schemeClr val="accent1">
                    <a:lumMod val="75000"/>
                  </a:schemeClr>
                </a:solidFill>
              </a:rPr>
              <a:t>)</a:t>
            </a:r>
            <a:r>
              <a:rPr lang="en-US" sz="2000" dirty="0">
                <a:solidFill>
                  <a:schemeClr val="accent1">
                    <a:lumMod val="75000"/>
                  </a:schemeClr>
                </a:solidFill>
              </a:rPr>
              <a:t> </a:t>
            </a:r>
            <a:r>
              <a:rPr lang="en-US" sz="2000" dirty="0" smtClean="0"/>
              <a:t>computes the inner product between the </a:t>
            </a:r>
            <a:r>
              <a:rPr lang="en-US" sz="2000" dirty="0" smtClean="0">
                <a:solidFill>
                  <a:schemeClr val="accent1">
                    <a:lumMod val="75000"/>
                  </a:schemeClr>
                </a:solidFill>
                <a:latin typeface="Calibri"/>
              </a:rPr>
              <a:t>φ(x</a:t>
            </a:r>
            <a:r>
              <a:rPr lang="en-US" sz="2000" baseline="-25000" dirty="0" smtClean="0">
                <a:solidFill>
                  <a:schemeClr val="accent1">
                    <a:lumMod val="75000"/>
                  </a:schemeClr>
                </a:solidFill>
                <a:latin typeface="Calibri"/>
              </a:rPr>
              <a:t>i</a:t>
            </a:r>
            <a:r>
              <a:rPr lang="en-US" sz="2000" dirty="0" smtClean="0">
                <a:solidFill>
                  <a:schemeClr val="accent1">
                    <a:lumMod val="75000"/>
                  </a:schemeClr>
                </a:solidFill>
              </a:rPr>
              <a:t>)</a:t>
            </a:r>
            <a:r>
              <a:rPr lang="en-US" sz="2000" dirty="0" smtClean="0"/>
              <a:t> and </a:t>
            </a:r>
            <a:r>
              <a:rPr lang="en-US" sz="2000" dirty="0" smtClean="0">
                <a:solidFill>
                  <a:schemeClr val="accent1">
                    <a:lumMod val="75000"/>
                  </a:schemeClr>
                </a:solidFill>
                <a:latin typeface="Calibri"/>
              </a:rPr>
              <a:t>φ(</a:t>
            </a:r>
            <a:r>
              <a:rPr lang="en-US" sz="2000" dirty="0" err="1" smtClean="0">
                <a:solidFill>
                  <a:schemeClr val="accent1">
                    <a:lumMod val="75000"/>
                  </a:schemeClr>
                </a:solidFill>
                <a:latin typeface="Calibri"/>
              </a:rPr>
              <a:t>x</a:t>
            </a:r>
            <a:r>
              <a:rPr lang="en-US" sz="2000" baseline="-25000" dirty="0" err="1" smtClean="0">
                <a:solidFill>
                  <a:schemeClr val="accent1">
                    <a:lumMod val="75000"/>
                  </a:schemeClr>
                </a:solidFill>
                <a:latin typeface="Calibri"/>
              </a:rPr>
              <a:t>j</a:t>
            </a:r>
            <a:r>
              <a:rPr lang="en-US" sz="2000" dirty="0" smtClean="0">
                <a:solidFill>
                  <a:schemeClr val="accent1">
                    <a:lumMod val="75000"/>
                  </a:schemeClr>
                </a:solidFill>
              </a:rPr>
              <a:t>)</a:t>
            </a:r>
          </a:p>
          <a:p>
            <a:r>
              <a:rPr lang="en-US" sz="2000" dirty="0" smtClean="0">
                <a:solidFill>
                  <a:srgbClr val="0000FF"/>
                </a:solidFill>
              </a:rPr>
              <a:t>Kernel Trick: </a:t>
            </a:r>
            <a:r>
              <a:rPr lang="en-US" sz="2000" dirty="0" smtClean="0"/>
              <a:t>it is possible to compute </a:t>
            </a:r>
            <a:r>
              <a:rPr lang="el-GR" sz="2000" dirty="0">
                <a:solidFill>
                  <a:schemeClr val="accent1">
                    <a:lumMod val="75000"/>
                  </a:schemeClr>
                </a:solidFill>
              </a:rPr>
              <a:t>K(x</a:t>
            </a:r>
            <a:r>
              <a:rPr lang="en-US" sz="2000" baseline="-25000" dirty="0" err="1">
                <a:solidFill>
                  <a:schemeClr val="accent1">
                    <a:lumMod val="75000"/>
                  </a:schemeClr>
                </a:solidFill>
              </a:rPr>
              <a:t>i</a:t>
            </a:r>
            <a:r>
              <a:rPr lang="el-GR" sz="2000" dirty="0">
                <a:solidFill>
                  <a:schemeClr val="accent1">
                    <a:lumMod val="75000"/>
                  </a:schemeClr>
                </a:solidFill>
              </a:rPr>
              <a:t>, x</a:t>
            </a:r>
            <a:r>
              <a:rPr lang="en-US" sz="2000" baseline="-25000" dirty="0">
                <a:solidFill>
                  <a:schemeClr val="accent1">
                    <a:lumMod val="75000"/>
                  </a:schemeClr>
                </a:solidFill>
              </a:rPr>
              <a:t>j</a:t>
            </a:r>
            <a:r>
              <a:rPr lang="el-GR" sz="2000" dirty="0">
                <a:solidFill>
                  <a:schemeClr val="accent1">
                    <a:lumMod val="75000"/>
                  </a:schemeClr>
                </a:solidFill>
              </a:rPr>
              <a:t>) = φ(x</a:t>
            </a:r>
            <a:r>
              <a:rPr lang="en-US" sz="2000" baseline="-25000" dirty="0" err="1">
                <a:solidFill>
                  <a:schemeClr val="accent1">
                    <a:lumMod val="75000"/>
                  </a:schemeClr>
                </a:solidFill>
              </a:rPr>
              <a:t>i</a:t>
            </a:r>
            <a:r>
              <a:rPr lang="el-GR" sz="2000" dirty="0">
                <a:solidFill>
                  <a:schemeClr val="accent1">
                    <a:lumMod val="75000"/>
                  </a:schemeClr>
                </a:solidFill>
              </a:rPr>
              <a:t>)φ(x</a:t>
            </a:r>
            <a:r>
              <a:rPr lang="en-US" sz="2000" baseline="-25000" dirty="0">
                <a:solidFill>
                  <a:schemeClr val="accent1">
                    <a:lumMod val="75000"/>
                  </a:schemeClr>
                </a:solidFill>
              </a:rPr>
              <a:t>j</a:t>
            </a:r>
            <a:r>
              <a:rPr lang="el-GR" sz="2000" dirty="0">
                <a:solidFill>
                  <a:schemeClr val="accent1">
                    <a:lumMod val="75000"/>
                  </a:schemeClr>
                </a:solidFill>
              </a:rPr>
              <a:t>)</a:t>
            </a:r>
            <a:r>
              <a:rPr lang="en-US" sz="2000" dirty="0">
                <a:solidFill>
                  <a:schemeClr val="accent1">
                    <a:lumMod val="75000"/>
                  </a:schemeClr>
                </a:solidFill>
              </a:rPr>
              <a:t> </a:t>
            </a:r>
            <a:r>
              <a:rPr lang="en-US" sz="2000" dirty="0" smtClean="0">
                <a:solidFill>
                  <a:schemeClr val="accent1">
                    <a:lumMod val="75000"/>
                  </a:schemeClr>
                </a:solidFill>
              </a:rPr>
              <a:t>in the original space. </a:t>
            </a:r>
            <a:endParaRPr lang="en-US" sz="2000" dirty="0" smtClean="0"/>
          </a:p>
          <a:p>
            <a:pPr marL="0" indent="0">
              <a:buNone/>
            </a:pP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2066355A-084C-D24E-9AD2-7E4FC41EA627}" type="slidenum">
              <a:rPr lang="en-US" smtClean="0"/>
              <a:pPr/>
              <a:t>93</a:t>
            </a:fld>
            <a:endParaRPr lang="en-US" dirty="0"/>
          </a:p>
        </p:txBody>
      </p:sp>
    </p:spTree>
    <p:extLst>
      <p:ext uri="{BB962C8B-B14F-4D97-AF65-F5344CB8AC3E}">
        <p14:creationId xmlns:p14="http://schemas.microsoft.com/office/powerpoint/2010/main" val="66195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Properties of the kernel matrix </a:t>
            </a:r>
            <a:r>
              <a:rPr lang="en-US" b="1" dirty="0" smtClean="0"/>
              <a:t>K</a:t>
            </a:r>
            <a:endParaRPr lang="en-US" b="1" dirty="0"/>
          </a:p>
        </p:txBody>
      </p:sp>
      <p:sp>
        <p:nvSpPr>
          <p:cNvPr id="4" name="Content Placeholder 3"/>
          <p:cNvSpPr>
            <a:spLocks noGrp="1"/>
          </p:cNvSpPr>
          <p:nvPr>
            <p:ph idx="1"/>
          </p:nvPr>
        </p:nvSpPr>
        <p:spPr>
          <a:xfrm>
            <a:off x="457200" y="1600200"/>
            <a:ext cx="8358094" cy="4525963"/>
          </a:xfrm>
        </p:spPr>
        <p:txBody>
          <a:bodyPr>
            <a:normAutofit/>
          </a:bodyPr>
          <a:lstStyle/>
          <a:p>
            <a:r>
              <a:rPr lang="en-US" sz="2800" b="1" dirty="0" smtClean="0">
                <a:solidFill>
                  <a:schemeClr val="accent6"/>
                </a:solidFill>
              </a:rPr>
              <a:t>K</a:t>
            </a:r>
            <a:r>
              <a:rPr lang="en-US" sz="2800" dirty="0" smtClean="0">
                <a:solidFill>
                  <a:schemeClr val="accent6"/>
                </a:solidFill>
              </a:rPr>
              <a:t> is symmetric: </a:t>
            </a:r>
          </a:p>
          <a:p>
            <a:r>
              <a:rPr lang="en-US" sz="2800" b="1" dirty="0" err="1" smtClean="0"/>
              <a:t>K</a:t>
            </a:r>
            <a:r>
              <a:rPr lang="en-US" sz="2800" baseline="-25000" dirty="0" err="1" smtClean="0"/>
              <a:t>ij</a:t>
            </a:r>
            <a:r>
              <a:rPr lang="en-US" sz="2800" dirty="0" smtClean="0"/>
              <a:t> </a:t>
            </a:r>
            <a:r>
              <a:rPr lang="en-US" sz="2800" dirty="0"/>
              <a:t>= </a:t>
            </a:r>
            <a:r>
              <a:rPr lang="en-US" sz="2800" i="1" dirty="0"/>
              <a:t>k</a:t>
            </a:r>
            <a:r>
              <a:rPr lang="en-US" sz="2800" dirty="0"/>
              <a:t>(</a:t>
            </a:r>
            <a:r>
              <a:rPr lang="en-US" sz="2800" b="1" dirty="0"/>
              <a:t>x</a:t>
            </a:r>
            <a:r>
              <a:rPr lang="en-US" sz="2800" baseline="-25000" dirty="0"/>
              <a:t>i</a:t>
            </a:r>
            <a:r>
              <a:rPr lang="en-US" sz="2800" dirty="0"/>
              <a:t>, </a:t>
            </a:r>
            <a:r>
              <a:rPr lang="en-US" sz="2800" b="1" dirty="0" err="1"/>
              <a:t>x</a:t>
            </a:r>
            <a:r>
              <a:rPr lang="en-US" sz="2800" baseline="-25000" dirty="0" err="1"/>
              <a:t>j</a:t>
            </a:r>
            <a:r>
              <a:rPr lang="en-US" sz="2800" dirty="0" smtClean="0"/>
              <a:t>) = </a:t>
            </a:r>
            <a:r>
              <a:rPr lang="en-US" sz="2800" dirty="0" err="1"/>
              <a:t>φ</a:t>
            </a:r>
            <a:r>
              <a:rPr lang="en-US" sz="2800" dirty="0"/>
              <a:t>(</a:t>
            </a:r>
            <a:r>
              <a:rPr lang="en-US" sz="2800" b="1" dirty="0" smtClean="0"/>
              <a:t>x</a:t>
            </a:r>
            <a:r>
              <a:rPr lang="en-US" sz="2800" baseline="-25000" dirty="0"/>
              <a:t>i</a:t>
            </a:r>
            <a:r>
              <a:rPr lang="en-US" sz="2800" dirty="0" smtClean="0"/>
              <a:t>)</a:t>
            </a:r>
            <a:r>
              <a:rPr lang="en-US" sz="2800" dirty="0" err="1"/>
              <a:t>φ</a:t>
            </a:r>
            <a:r>
              <a:rPr lang="en-US" sz="2800" dirty="0" smtClean="0"/>
              <a:t>(</a:t>
            </a:r>
            <a:r>
              <a:rPr lang="en-US" sz="2800" b="1" dirty="0" err="1" smtClean="0"/>
              <a:t>x</a:t>
            </a:r>
            <a:r>
              <a:rPr lang="en-US" sz="2800" baseline="-25000" dirty="0" err="1"/>
              <a:t>j</a:t>
            </a:r>
            <a:r>
              <a:rPr lang="en-US" sz="2800" dirty="0" smtClean="0"/>
              <a:t>) = </a:t>
            </a:r>
            <a:r>
              <a:rPr lang="en-US" sz="2800" i="1" dirty="0" smtClean="0"/>
              <a:t>k</a:t>
            </a:r>
            <a:r>
              <a:rPr lang="en-US" sz="2800" dirty="0"/>
              <a:t>(</a:t>
            </a:r>
            <a:r>
              <a:rPr lang="en-US" sz="2800" b="1" dirty="0" err="1" smtClean="0"/>
              <a:t>x</a:t>
            </a:r>
            <a:r>
              <a:rPr lang="en-US" sz="2800" baseline="-25000" dirty="0" err="1" smtClean="0"/>
              <a:t>j</a:t>
            </a:r>
            <a:r>
              <a:rPr lang="en-US" sz="2800" dirty="0" smtClean="0"/>
              <a:t>, </a:t>
            </a:r>
            <a:r>
              <a:rPr lang="en-US" sz="2800" b="1" dirty="0" smtClean="0"/>
              <a:t>x</a:t>
            </a:r>
            <a:r>
              <a:rPr lang="en-US" sz="2800" baseline="-25000" dirty="0" smtClean="0"/>
              <a:t>i</a:t>
            </a:r>
            <a:r>
              <a:rPr lang="en-US" sz="2800" dirty="0" smtClean="0"/>
              <a:t>) = </a:t>
            </a:r>
            <a:r>
              <a:rPr lang="en-US" sz="2800" b="1" dirty="0" err="1" smtClean="0"/>
              <a:t>K</a:t>
            </a:r>
            <a:r>
              <a:rPr lang="en-US" sz="2800" baseline="-25000" dirty="0" err="1" smtClean="0"/>
              <a:t>ji</a:t>
            </a:r>
            <a:r>
              <a:rPr lang="en-US" sz="2800" baseline="-25000" dirty="0" smtClean="0"/>
              <a:t/>
            </a:r>
            <a:br>
              <a:rPr lang="en-US" sz="2800" baseline="-25000" dirty="0" smtClean="0"/>
            </a:br>
            <a:endParaRPr lang="en-US" sz="2800" dirty="0"/>
          </a:p>
          <a:p>
            <a:r>
              <a:rPr lang="en-US" sz="2800" b="1" dirty="0" smtClean="0">
                <a:solidFill>
                  <a:srgbClr val="C00000"/>
                </a:solidFill>
              </a:rPr>
              <a:t>K</a:t>
            </a:r>
            <a:r>
              <a:rPr lang="en-US" sz="2800" dirty="0" smtClean="0">
                <a:solidFill>
                  <a:srgbClr val="C00000"/>
                </a:solidFill>
              </a:rPr>
              <a:t> is positive semi-definite </a:t>
            </a:r>
            <a:r>
              <a:rPr lang="en-US" sz="2800" dirty="0" smtClean="0"/>
              <a:t>(∀ vectors </a:t>
            </a:r>
            <a:r>
              <a:rPr lang="en-US" sz="2800" b="1" dirty="0" smtClean="0"/>
              <a:t>v</a:t>
            </a:r>
            <a:r>
              <a:rPr lang="en-US" sz="2800" dirty="0" smtClean="0"/>
              <a:t>:  </a:t>
            </a:r>
            <a:r>
              <a:rPr lang="en-US" sz="2800" b="1" dirty="0" err="1" smtClean="0"/>
              <a:t>v</a:t>
            </a:r>
            <a:r>
              <a:rPr lang="en-US" sz="2800" baseline="30000" dirty="0" err="1" smtClean="0"/>
              <a:t>T</a:t>
            </a:r>
            <a:r>
              <a:rPr lang="en-US" sz="2800" b="1" dirty="0" err="1" smtClean="0"/>
              <a:t>Kv</a:t>
            </a:r>
            <a:r>
              <a:rPr lang="en-US" sz="2800" dirty="0" smtClean="0"/>
              <a:t> ≥0):</a:t>
            </a:r>
          </a:p>
          <a:p>
            <a:r>
              <a:rPr lang="en-US" sz="2800" dirty="0" smtClean="0"/>
              <a:t>Proof:</a:t>
            </a:r>
            <a:endParaRPr lang="en-US" sz="2800" dirty="0"/>
          </a:p>
          <a:p>
            <a:endParaRPr lang="en-US" sz="2800" dirty="0"/>
          </a:p>
        </p:txBody>
      </p:sp>
      <p:sp>
        <p:nvSpPr>
          <p:cNvPr id="5" name="Slide Number Placeholder 4"/>
          <p:cNvSpPr>
            <a:spLocks noGrp="1"/>
          </p:cNvSpPr>
          <p:nvPr>
            <p:ph type="sldNum" sz="quarter" idx="12"/>
          </p:nvPr>
        </p:nvSpPr>
        <p:spPr/>
        <p:txBody>
          <a:bodyPr/>
          <a:lstStyle/>
          <a:p>
            <a:fld id="{2066355A-084C-D24E-9AD2-7E4FC41EA627}" type="slidenum">
              <a:rPr lang="en-US" smtClean="0"/>
              <a:t>94</a:t>
            </a:fld>
            <a:endParaRPr lang="en-US" dirty="0"/>
          </a:p>
        </p:txBody>
      </p:sp>
      <p:graphicFrame>
        <p:nvGraphicFramePr>
          <p:cNvPr id="6" name="Object 5"/>
          <p:cNvGraphicFramePr>
            <a:graphicFrameLocks noChangeAspect="1"/>
          </p:cNvGraphicFramePr>
          <p:nvPr>
            <p:extLst/>
          </p:nvPr>
        </p:nvGraphicFramePr>
        <p:xfrm>
          <a:off x="1601320" y="3733800"/>
          <a:ext cx="7213974" cy="2767810"/>
        </p:xfrm>
        <a:graphic>
          <a:graphicData uri="http://schemas.openxmlformats.org/presentationml/2006/ole">
            <mc:AlternateContent xmlns:mc="http://schemas.openxmlformats.org/markup-compatibility/2006">
              <mc:Choice xmlns:v="urn:schemas-microsoft-com:vml" Requires="v">
                <p:oleObj spid="_x0000_s12289" name="Equation" r:id="rId3" imgW="9423400" imgH="3619500" progId="Equation.3">
                  <p:embed/>
                </p:oleObj>
              </mc:Choice>
              <mc:Fallback>
                <p:oleObj name="Equation" r:id="rId3" imgW="9423400" imgH="3619500" progId="Equation.3">
                  <p:embed/>
                  <p:pic>
                    <p:nvPicPr>
                      <p:cNvPr id="6" name="Object 5"/>
                      <p:cNvPicPr/>
                      <p:nvPr/>
                    </p:nvPicPr>
                    <p:blipFill>
                      <a:blip r:embed="rId4"/>
                      <a:stretch>
                        <a:fillRect/>
                      </a:stretch>
                    </p:blipFill>
                    <p:spPr>
                      <a:xfrm>
                        <a:off x="1601320" y="3733800"/>
                        <a:ext cx="7213974" cy="2767810"/>
                      </a:xfrm>
                      <a:prstGeom prst="rect">
                        <a:avLst/>
                      </a:prstGeom>
                    </p:spPr>
                  </p:pic>
                </p:oleObj>
              </mc:Fallback>
            </mc:AlternateContent>
          </a:graphicData>
        </a:graphic>
      </p:graphicFrame>
    </p:spTree>
    <p:extLst>
      <p:ext uri="{BB962C8B-B14F-4D97-AF65-F5344CB8AC3E}">
        <p14:creationId xmlns:p14="http://schemas.microsoft.com/office/powerpoint/2010/main" val="319611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Polynomial kernels</a:t>
            </a:r>
            <a:endParaRPr lang="en-US" dirty="0"/>
          </a:p>
        </p:txBody>
      </p:sp>
      <p:sp>
        <p:nvSpPr>
          <p:cNvPr id="4" name="Content Placeholder 3"/>
          <p:cNvSpPr>
            <a:spLocks noGrp="1"/>
          </p:cNvSpPr>
          <p:nvPr>
            <p:ph idx="1"/>
          </p:nvPr>
        </p:nvSpPr>
        <p:spPr/>
        <p:txBody>
          <a:bodyPr>
            <a:normAutofit/>
          </a:bodyPr>
          <a:lstStyle/>
          <a:p>
            <a:r>
              <a:rPr lang="en-US" dirty="0" smtClean="0"/>
              <a:t>Linear kernel: </a:t>
            </a:r>
            <a:r>
              <a:rPr lang="en-US" dirty="0" smtClean="0">
                <a:solidFill>
                  <a:schemeClr val="accent1">
                    <a:lumMod val="75000"/>
                  </a:schemeClr>
                </a:solidFill>
              </a:rPr>
              <a:t>k(</a:t>
            </a:r>
            <a:r>
              <a:rPr lang="en-US" b="1" dirty="0" smtClean="0">
                <a:solidFill>
                  <a:schemeClr val="accent1">
                    <a:lumMod val="75000"/>
                  </a:schemeClr>
                </a:solidFill>
              </a:rPr>
              <a:t>x</a:t>
            </a:r>
            <a:r>
              <a:rPr lang="en-US" dirty="0" smtClean="0">
                <a:solidFill>
                  <a:schemeClr val="accent1">
                    <a:lumMod val="75000"/>
                  </a:schemeClr>
                </a:solidFill>
              </a:rPr>
              <a:t>, </a:t>
            </a:r>
            <a:r>
              <a:rPr lang="en-US" b="1" dirty="0">
                <a:solidFill>
                  <a:schemeClr val="accent1">
                    <a:lumMod val="75000"/>
                  </a:schemeClr>
                </a:solidFill>
              </a:rPr>
              <a:t>z</a:t>
            </a:r>
            <a:r>
              <a:rPr lang="en-US" dirty="0" smtClean="0">
                <a:solidFill>
                  <a:schemeClr val="accent1">
                    <a:lumMod val="75000"/>
                  </a:schemeClr>
                </a:solidFill>
              </a:rPr>
              <a:t>) = </a:t>
            </a:r>
            <a:r>
              <a:rPr lang="en-US" b="1" dirty="0" err="1" smtClean="0">
                <a:solidFill>
                  <a:schemeClr val="accent1">
                    <a:lumMod val="75000"/>
                  </a:schemeClr>
                </a:solidFill>
              </a:rPr>
              <a:t>xz</a:t>
            </a:r>
            <a:r>
              <a:rPr lang="en-US" b="1" dirty="0" smtClean="0">
                <a:solidFill>
                  <a:schemeClr val="accent1">
                    <a:lumMod val="75000"/>
                  </a:schemeClr>
                </a:solidFill>
              </a:rPr>
              <a:t/>
            </a:r>
            <a:br>
              <a:rPr lang="en-US" b="1" dirty="0" smtClean="0">
                <a:solidFill>
                  <a:schemeClr val="accent1">
                    <a:lumMod val="75000"/>
                  </a:schemeClr>
                </a:solidFill>
              </a:rPr>
            </a:br>
            <a:endParaRPr lang="en-US" dirty="0">
              <a:solidFill>
                <a:schemeClr val="accent1">
                  <a:lumMod val="75000"/>
                </a:schemeClr>
              </a:solidFill>
            </a:endParaRPr>
          </a:p>
          <a:p>
            <a:r>
              <a:rPr lang="en-US" dirty="0" smtClean="0"/>
              <a:t>Polynomial kernel of degree </a:t>
            </a:r>
            <a:r>
              <a:rPr lang="en-US" i="1" dirty="0" smtClean="0"/>
              <a:t>d</a:t>
            </a:r>
            <a:r>
              <a:rPr lang="en-US" dirty="0" smtClean="0"/>
              <a:t>: </a:t>
            </a:r>
            <a:r>
              <a:rPr lang="en-US" dirty="0">
                <a:solidFill>
                  <a:schemeClr val="accent1">
                    <a:lumMod val="75000"/>
                  </a:schemeClr>
                </a:solidFill>
              </a:rPr>
              <a:t>k(</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z</a:t>
            </a:r>
            <a:r>
              <a:rPr lang="en-US" dirty="0">
                <a:solidFill>
                  <a:schemeClr val="accent1">
                    <a:lumMod val="75000"/>
                  </a:schemeClr>
                </a:solidFill>
              </a:rPr>
              <a:t>) = (</a:t>
            </a:r>
            <a:r>
              <a:rPr lang="en-US" b="1" dirty="0" err="1">
                <a:solidFill>
                  <a:schemeClr val="accent1">
                    <a:lumMod val="75000"/>
                  </a:schemeClr>
                </a:solidFill>
              </a:rPr>
              <a:t>xz</a:t>
            </a:r>
            <a:r>
              <a:rPr lang="en-US" dirty="0">
                <a:solidFill>
                  <a:schemeClr val="accent1">
                    <a:lumMod val="75000"/>
                  </a:schemeClr>
                </a:solidFill>
              </a:rPr>
              <a:t>)</a:t>
            </a:r>
            <a:r>
              <a:rPr lang="en-US" i="1" baseline="30000" dirty="0">
                <a:solidFill>
                  <a:schemeClr val="accent1">
                    <a:lumMod val="75000"/>
                  </a:schemeClr>
                </a:solidFill>
              </a:rPr>
              <a:t>d</a:t>
            </a:r>
            <a:r>
              <a:rPr lang="en-US" dirty="0">
                <a:solidFill>
                  <a:schemeClr val="accent1">
                    <a:lumMod val="75000"/>
                  </a:schemeClr>
                </a:solidFill>
              </a:rPr>
              <a:t> </a:t>
            </a:r>
            <a:r>
              <a:rPr lang="en-US" dirty="0" smtClean="0">
                <a:solidFill>
                  <a:srgbClr val="C00000"/>
                </a:solidFill>
              </a:rPr>
              <a:t/>
            </a:r>
            <a:br>
              <a:rPr lang="en-US" dirty="0" smtClean="0">
                <a:solidFill>
                  <a:srgbClr val="C00000"/>
                </a:solidFill>
              </a:rPr>
            </a:br>
            <a:r>
              <a:rPr lang="en-US" dirty="0" smtClean="0"/>
              <a:t>(only </a:t>
            </a:r>
            <a:r>
              <a:rPr lang="en-US" i="1" dirty="0" err="1" smtClean="0"/>
              <a:t>d</a:t>
            </a:r>
            <a:r>
              <a:rPr lang="en-US" dirty="0" err="1" smtClean="0"/>
              <a:t>th</a:t>
            </a:r>
            <a:r>
              <a:rPr lang="en-US" dirty="0" smtClean="0"/>
              <a:t>-order interactions) </a:t>
            </a:r>
            <a:br>
              <a:rPr lang="en-US" dirty="0" smtClean="0"/>
            </a:br>
            <a:r>
              <a:rPr lang="en-US" dirty="0" smtClean="0"/>
              <a:t/>
            </a:r>
            <a:br>
              <a:rPr lang="en-US" dirty="0" smtClean="0"/>
            </a:br>
            <a:endParaRPr lang="en-US" dirty="0" smtClean="0"/>
          </a:p>
          <a:p>
            <a:r>
              <a:rPr lang="en-US" dirty="0"/>
              <a:t>Polynomial kernel </a:t>
            </a:r>
            <a:r>
              <a:rPr lang="en-US" dirty="0" smtClean="0"/>
              <a:t>up to degree </a:t>
            </a:r>
            <a:r>
              <a:rPr lang="en-US" i="1" dirty="0" smtClean="0"/>
              <a:t>d</a:t>
            </a:r>
            <a:r>
              <a:rPr lang="en-US" dirty="0"/>
              <a:t>: </a:t>
            </a:r>
            <a:r>
              <a:rPr lang="en-US" dirty="0" smtClean="0">
                <a:solidFill>
                  <a:schemeClr val="accent1">
                    <a:lumMod val="75000"/>
                  </a:schemeClr>
                </a:solidFill>
              </a:rPr>
              <a:t>k(</a:t>
            </a:r>
            <a:r>
              <a:rPr lang="en-US" b="1" dirty="0" smtClean="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z</a:t>
            </a:r>
            <a:r>
              <a:rPr lang="en-US" dirty="0">
                <a:solidFill>
                  <a:schemeClr val="accent1">
                    <a:lumMod val="75000"/>
                  </a:schemeClr>
                </a:solidFill>
              </a:rPr>
              <a:t>) = (</a:t>
            </a:r>
            <a:r>
              <a:rPr lang="en-US" b="1" dirty="0" err="1">
                <a:solidFill>
                  <a:schemeClr val="accent1">
                    <a:lumMod val="75000"/>
                  </a:schemeClr>
                </a:solidFill>
              </a:rPr>
              <a:t>xz</a:t>
            </a:r>
            <a:r>
              <a:rPr lang="en-US" b="1" dirty="0">
                <a:solidFill>
                  <a:schemeClr val="accent1">
                    <a:lumMod val="75000"/>
                  </a:schemeClr>
                </a:solidFill>
              </a:rPr>
              <a:t> </a:t>
            </a:r>
            <a:r>
              <a:rPr lang="en-US" dirty="0">
                <a:solidFill>
                  <a:schemeClr val="accent1">
                    <a:lumMod val="75000"/>
                  </a:schemeClr>
                </a:solidFill>
              </a:rPr>
              <a:t>+ c)</a:t>
            </a:r>
            <a:r>
              <a:rPr lang="en-US" i="1" baseline="30000" dirty="0">
                <a:solidFill>
                  <a:schemeClr val="accent1">
                    <a:lumMod val="75000"/>
                  </a:schemeClr>
                </a:solidFill>
              </a:rPr>
              <a:t>d</a:t>
            </a:r>
            <a:r>
              <a:rPr lang="en-US" dirty="0">
                <a:solidFill>
                  <a:schemeClr val="accent1">
                    <a:lumMod val="75000"/>
                  </a:schemeClr>
                </a:solidFill>
              </a:rPr>
              <a:t>  </a:t>
            </a:r>
            <a:r>
              <a:rPr lang="en-US" dirty="0" smtClean="0"/>
              <a:t>(c&gt;0)</a:t>
            </a:r>
            <a:r>
              <a:rPr lang="en-US" dirty="0">
                <a:solidFill>
                  <a:srgbClr val="C00000"/>
                </a:solidFill>
              </a:rPr>
              <a:t/>
            </a:r>
            <a:br>
              <a:rPr lang="en-US" dirty="0">
                <a:solidFill>
                  <a:srgbClr val="C00000"/>
                </a:solidFill>
              </a:rPr>
            </a:br>
            <a:r>
              <a:rPr lang="en-US" dirty="0" smtClean="0"/>
              <a:t>(all interactions of order </a:t>
            </a:r>
            <a:r>
              <a:rPr lang="en-US" i="1" dirty="0" smtClean="0"/>
              <a:t>d </a:t>
            </a:r>
            <a:r>
              <a:rPr lang="en-US" dirty="0" smtClean="0"/>
              <a:t>or lower)</a:t>
            </a:r>
            <a:br>
              <a:rPr lang="en-US" dirty="0" smtClean="0"/>
            </a:br>
            <a:r>
              <a:rPr lang="en-US" dirty="0" smtClean="0"/>
              <a:t>			</a:t>
            </a:r>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t>95</a:t>
            </a:fld>
            <a:endParaRPr lang="en-US" dirty="0"/>
          </a:p>
        </p:txBody>
      </p:sp>
    </p:spTree>
    <p:extLst>
      <p:ext uri="{BB962C8B-B14F-4D97-AF65-F5344CB8AC3E}">
        <p14:creationId xmlns:p14="http://schemas.microsoft.com/office/powerpoint/2010/main" val="283655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Constructing New </a:t>
            </a:r>
            <a:r>
              <a:rPr lang="en-US" dirty="0"/>
              <a:t>K</a:t>
            </a:r>
            <a:r>
              <a:rPr lang="en-US" dirty="0" smtClean="0"/>
              <a:t>ernels</a:t>
            </a:r>
            <a:endParaRPr lang="en-US" dirty="0"/>
          </a:p>
        </p:txBody>
      </p:sp>
      <p:sp>
        <p:nvSpPr>
          <p:cNvPr id="7" name="Content Placeholder 6"/>
          <p:cNvSpPr>
            <a:spLocks noGrp="1"/>
          </p:cNvSpPr>
          <p:nvPr>
            <p:ph idx="1"/>
          </p:nvPr>
        </p:nvSpPr>
        <p:spPr>
          <a:xfrm>
            <a:off x="685800" y="1219200"/>
            <a:ext cx="8305800" cy="4983163"/>
          </a:xfrm>
        </p:spPr>
        <p:txBody>
          <a:bodyPr>
            <a:normAutofit/>
          </a:bodyPr>
          <a:lstStyle/>
          <a:p>
            <a:pPr>
              <a:spcBef>
                <a:spcPts val="0"/>
              </a:spcBef>
              <a:spcAft>
                <a:spcPts val="1200"/>
              </a:spcAft>
            </a:pPr>
            <a:r>
              <a:rPr lang="en-US" sz="2600" dirty="0" smtClean="0"/>
              <a:t>You can construct new kernels </a:t>
            </a:r>
            <a:r>
              <a:rPr lang="en-US" sz="2600" i="1" dirty="0"/>
              <a:t>k’</a:t>
            </a:r>
            <a:r>
              <a:rPr lang="en-US" sz="2600" dirty="0"/>
              <a:t>(</a:t>
            </a:r>
            <a:r>
              <a:rPr lang="en-US" sz="2600" b="1" dirty="0"/>
              <a:t>x</a:t>
            </a:r>
            <a:r>
              <a:rPr lang="en-US" sz="2600" dirty="0"/>
              <a:t>, </a:t>
            </a:r>
            <a:r>
              <a:rPr lang="en-US" sz="2600" b="1" dirty="0"/>
              <a:t>x’</a:t>
            </a:r>
            <a:r>
              <a:rPr lang="en-US" sz="2600" dirty="0" smtClean="0"/>
              <a:t>) from existing ones:</a:t>
            </a: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by a constant </a:t>
            </a:r>
            <a:r>
              <a:rPr lang="en-US" i="1" dirty="0" smtClean="0">
                <a:solidFill>
                  <a:schemeClr val="tx1"/>
                </a:solidFill>
              </a:rPr>
              <a:t>c</a:t>
            </a:r>
            <a:r>
              <a:rPr lang="en-US" dirty="0" smtClean="0">
                <a:solidFill>
                  <a:schemeClr val="tx1"/>
                </a:solidFill>
              </a:rPr>
              <a:t>:</a:t>
            </a:r>
            <a:r>
              <a:rPr lang="en-US" i="1" dirty="0" smtClean="0">
                <a:solidFill>
                  <a:schemeClr val="tx1"/>
                </a:solidFill>
              </a:rPr>
              <a:t> </a:t>
            </a:r>
            <a:br>
              <a:rPr lang="en-US" i="1" dirty="0" smtClean="0">
                <a:solidFill>
                  <a:schemeClr val="tx1"/>
                </a:solidFill>
              </a:rPr>
            </a:b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i="1" dirty="0" err="1" smtClean="0">
                <a:solidFill>
                  <a:schemeClr val="accent1">
                    <a:lumMod val="75000"/>
                  </a:schemeClr>
                </a:solidFill>
              </a:rPr>
              <a:t>ck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by a function </a:t>
            </a:r>
            <a:r>
              <a:rPr lang="en-US" i="1" dirty="0" smtClean="0">
                <a:solidFill>
                  <a:schemeClr val="tx1"/>
                </a:solidFill>
              </a:rPr>
              <a:t>f </a:t>
            </a:r>
            <a:r>
              <a:rPr lang="en-US" dirty="0" smtClean="0">
                <a:solidFill>
                  <a:schemeClr val="tx1"/>
                </a:solidFill>
              </a:rPr>
              <a:t>applied to </a:t>
            </a:r>
            <a:r>
              <a:rPr lang="en-US" b="1" dirty="0" smtClean="0">
                <a:solidFill>
                  <a:schemeClr val="tx1"/>
                </a:solidFill>
              </a:rPr>
              <a:t>x</a:t>
            </a:r>
            <a:r>
              <a:rPr lang="en-US" i="1" dirty="0" smtClean="0">
                <a:solidFill>
                  <a:schemeClr val="tx1"/>
                </a:solidFill>
              </a:rPr>
              <a:t> </a:t>
            </a:r>
            <a:r>
              <a:rPr lang="en-US" dirty="0" smtClean="0">
                <a:solidFill>
                  <a:schemeClr val="tx1"/>
                </a:solidFill>
              </a:rPr>
              <a:t>and</a:t>
            </a:r>
            <a:r>
              <a:rPr lang="en-US" i="1" dirty="0">
                <a:solidFill>
                  <a:schemeClr val="tx1"/>
                </a:solidFill>
              </a:rPr>
              <a:t> </a:t>
            </a:r>
            <a:r>
              <a:rPr lang="en-US" b="1" dirty="0" smtClean="0">
                <a:solidFill>
                  <a:schemeClr val="tx1"/>
                </a:solidFill>
              </a:rPr>
              <a:t>x’</a:t>
            </a:r>
            <a:r>
              <a:rPr lang="en-US" dirty="0" smtClean="0">
                <a:solidFill>
                  <a:schemeClr val="tx1"/>
                </a:solidFill>
              </a:rPr>
              <a:t>: </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smtClean="0">
                <a:solidFill>
                  <a:schemeClr val="accent1">
                    <a:lumMod val="75000"/>
                  </a:schemeClr>
                </a:solidFill>
              </a:rPr>
              <a:t>f</a:t>
            </a:r>
            <a:r>
              <a:rPr lang="en-US" dirty="0" smtClean="0">
                <a:solidFill>
                  <a:schemeClr val="accent1">
                    <a:lumMod val="75000"/>
                  </a:schemeClr>
                </a:solidFill>
              </a:rPr>
              <a:t>(</a:t>
            </a:r>
            <a:r>
              <a:rPr lang="en-US" b="1" dirty="0" smtClean="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f</a:t>
            </a:r>
            <a:r>
              <a:rPr lang="en-US" dirty="0">
                <a:solidFill>
                  <a:schemeClr val="accent1">
                    <a:lumMod val="75000"/>
                  </a:schemeClr>
                </a:solidFill>
              </a:rPr>
              <a:t>(</a:t>
            </a:r>
            <a:r>
              <a:rPr lang="en-US" b="1" dirty="0" smtClean="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r>
              <a:rPr lang="en-US" dirty="0" smtClean="0">
                <a:solidFill>
                  <a:schemeClr val="tx1"/>
                </a:solidFill>
              </a:rPr>
              <a:t>Applying a polynomial (with non-negative coefficients) to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smtClean="0">
                <a:solidFill>
                  <a:schemeClr val="accent1">
                    <a:lumMod val="75000"/>
                  </a:schemeClr>
                </a:solidFill>
              </a:rPr>
              <a:t>P</a:t>
            </a:r>
            <a:r>
              <a:rPr lang="en-US" dirty="0" smtClean="0">
                <a:solidFill>
                  <a:schemeClr val="accent1">
                    <a:lumMod val="75000"/>
                  </a:schemeClr>
                </a:solidFill>
              </a:rPr>
              <a:t>( </a:t>
            </a:r>
            <a:r>
              <a:rPr lang="en-US" i="1" dirty="0" smtClean="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 )  with </a:t>
            </a:r>
            <a:r>
              <a:rPr lang="en-US" i="1" dirty="0">
                <a:solidFill>
                  <a:schemeClr val="accent1">
                    <a:lumMod val="75000"/>
                  </a:schemeClr>
                </a:solidFill>
              </a:rPr>
              <a:t>P</a:t>
            </a:r>
            <a:r>
              <a:rPr lang="en-US" dirty="0">
                <a:solidFill>
                  <a:schemeClr val="accent1">
                    <a:lumMod val="75000"/>
                  </a:schemeClr>
                </a:solidFill>
              </a:rPr>
              <a:t>(</a:t>
            </a:r>
            <a:r>
              <a:rPr lang="en-US" i="1" dirty="0">
                <a:solidFill>
                  <a:schemeClr val="accent1">
                    <a:lumMod val="75000"/>
                  </a:schemeClr>
                </a:solidFill>
              </a:rPr>
              <a:t>z</a:t>
            </a:r>
            <a:r>
              <a:rPr lang="en-US" dirty="0">
                <a:solidFill>
                  <a:schemeClr val="accent1">
                    <a:lumMod val="75000"/>
                  </a:schemeClr>
                </a:solidFill>
              </a:rPr>
              <a:t>) = ∑</a:t>
            </a:r>
            <a:r>
              <a:rPr lang="en-US" i="1" baseline="-25000" dirty="0">
                <a:solidFill>
                  <a:schemeClr val="accent1">
                    <a:lumMod val="75000"/>
                  </a:schemeClr>
                </a:solidFill>
              </a:rPr>
              <a:t>i </a:t>
            </a:r>
            <a:r>
              <a:rPr lang="en-US" i="1" dirty="0" err="1">
                <a:solidFill>
                  <a:schemeClr val="accent1">
                    <a:lumMod val="75000"/>
                  </a:schemeClr>
                </a:solidFill>
              </a:rPr>
              <a:t>a</a:t>
            </a:r>
            <a:r>
              <a:rPr lang="en-US" i="1" baseline="-25000" dirty="0" err="1">
                <a:solidFill>
                  <a:schemeClr val="accent1">
                    <a:lumMod val="75000"/>
                  </a:schemeClr>
                </a:solidFill>
              </a:rPr>
              <a:t>i</a:t>
            </a:r>
            <a:r>
              <a:rPr lang="en-US" i="1" dirty="0" err="1">
                <a:solidFill>
                  <a:schemeClr val="accent1">
                    <a:lumMod val="75000"/>
                  </a:schemeClr>
                </a:solidFill>
              </a:rPr>
              <a:t>z</a:t>
            </a:r>
            <a:r>
              <a:rPr lang="en-US" i="1" baseline="30000" dirty="0" err="1">
                <a:solidFill>
                  <a:schemeClr val="accent1">
                    <a:lumMod val="75000"/>
                  </a:schemeClr>
                </a:solidFill>
              </a:rPr>
              <a:t>i</a:t>
            </a:r>
            <a:r>
              <a:rPr lang="en-US" i="1" baseline="30000" dirty="0">
                <a:solidFill>
                  <a:schemeClr val="accent1">
                    <a:lumMod val="75000"/>
                  </a:schemeClr>
                </a:solidFill>
              </a:rPr>
              <a:t> </a:t>
            </a:r>
            <a:r>
              <a:rPr lang="en-US" i="1" dirty="0" smtClean="0">
                <a:solidFill>
                  <a:schemeClr val="accent1">
                    <a:lumMod val="75000"/>
                  </a:schemeClr>
                </a:solidFill>
              </a:rPr>
              <a:t> </a:t>
            </a:r>
            <a:r>
              <a:rPr lang="en-US" dirty="0" smtClean="0">
                <a:solidFill>
                  <a:schemeClr val="accent1">
                    <a:lumMod val="75000"/>
                  </a:schemeClr>
                </a:solidFill>
              </a:rPr>
              <a:t>and</a:t>
            </a:r>
            <a:r>
              <a:rPr lang="en-US" i="1" dirty="0" smtClean="0">
                <a:solidFill>
                  <a:schemeClr val="accent1">
                    <a:lumMod val="75000"/>
                  </a:schemeClr>
                </a:solidFill>
              </a:rPr>
              <a:t> a</a:t>
            </a:r>
            <a:r>
              <a:rPr lang="en-US" i="1" baseline="-25000" dirty="0" smtClean="0">
                <a:solidFill>
                  <a:schemeClr val="accent1">
                    <a:lumMod val="75000"/>
                  </a:schemeClr>
                </a:solidFill>
              </a:rPr>
              <a:t>i</a:t>
            </a:r>
            <a:r>
              <a:rPr lang="en-US" dirty="0">
                <a:solidFill>
                  <a:schemeClr val="accent1">
                    <a:lumMod val="75000"/>
                  </a:schemeClr>
                </a:solidFill>
              </a:rPr>
              <a:t>≥</a:t>
            </a:r>
            <a:r>
              <a:rPr lang="en-US" dirty="0" smtClean="0">
                <a:solidFill>
                  <a:schemeClr val="accent1">
                    <a:lumMod val="75000"/>
                  </a:schemeClr>
                </a:solidFill>
              </a:rPr>
              <a:t>0</a:t>
            </a:r>
          </a:p>
          <a:p>
            <a:pPr lvl="1">
              <a:spcBef>
                <a:spcPts val="0"/>
              </a:spcBef>
              <a:spcAft>
                <a:spcPts val="1200"/>
              </a:spcAft>
            </a:pPr>
            <a:r>
              <a:rPr lang="en-US" dirty="0" smtClean="0">
                <a:solidFill>
                  <a:schemeClr val="tx1"/>
                </a:solidFill>
              </a:rPr>
              <a:t>Exponentiating </a:t>
            </a:r>
            <a:r>
              <a:rPr lang="en-US" i="1" dirty="0" smtClean="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exp(</a:t>
            </a: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endParaRPr lang="en-US" sz="2400" dirty="0"/>
          </a:p>
          <a:p>
            <a:pPr lvl="1">
              <a:spcBef>
                <a:spcPts val="0"/>
              </a:spcBef>
              <a:spcAft>
                <a:spcPts val="1200"/>
              </a:spcAft>
            </a:pPr>
            <a:endParaRPr lang="en-US" sz="2400" dirty="0"/>
          </a:p>
        </p:txBody>
      </p:sp>
      <p:sp>
        <p:nvSpPr>
          <p:cNvPr id="5" name="Slide Number Placeholder 4"/>
          <p:cNvSpPr>
            <a:spLocks noGrp="1"/>
          </p:cNvSpPr>
          <p:nvPr>
            <p:ph type="sldNum" sz="quarter" idx="4"/>
          </p:nvPr>
        </p:nvSpPr>
        <p:spPr/>
        <p:txBody>
          <a:bodyPr/>
          <a:lstStyle/>
          <a:p>
            <a:fld id="{2066355A-084C-D24E-9AD2-7E4FC41EA627}" type="slidenum">
              <a:rPr lang="en-US" smtClean="0"/>
              <a:t>96</a:t>
            </a:fld>
            <a:endParaRPr lang="en-US" dirty="0"/>
          </a:p>
        </p:txBody>
      </p:sp>
    </p:spTree>
    <p:extLst>
      <p:ext uri="{BB962C8B-B14F-4D97-AF65-F5344CB8AC3E}">
        <p14:creationId xmlns:p14="http://schemas.microsoft.com/office/powerpoint/2010/main" val="97480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Constructing New Kernels (2)</a:t>
            </a:r>
            <a:endParaRPr lang="en-US" sz="3600" dirty="0"/>
          </a:p>
        </p:txBody>
      </p:sp>
      <p:sp>
        <p:nvSpPr>
          <p:cNvPr id="7" name="Content Placeholder 6"/>
          <p:cNvSpPr>
            <a:spLocks noGrp="1"/>
          </p:cNvSpPr>
          <p:nvPr>
            <p:ph idx="1"/>
          </p:nvPr>
        </p:nvSpPr>
        <p:spPr/>
        <p:txBody>
          <a:bodyPr>
            <a:normAutofit fontScale="92500" lnSpcReduction="10000"/>
          </a:bodyPr>
          <a:lstStyle/>
          <a:p>
            <a:pPr>
              <a:spcBef>
                <a:spcPts val="0"/>
              </a:spcBef>
              <a:spcAft>
                <a:spcPts val="1200"/>
              </a:spcAft>
            </a:pPr>
            <a:r>
              <a:rPr lang="en-US" dirty="0" smtClean="0"/>
              <a:t>You can construct </a:t>
            </a:r>
            <a:r>
              <a:rPr lang="en-US" i="1" dirty="0" smtClean="0"/>
              <a:t>k</a:t>
            </a:r>
            <a:r>
              <a:rPr lang="en-US" i="1" dirty="0"/>
              <a:t>’</a:t>
            </a:r>
            <a:r>
              <a:rPr lang="en-US" dirty="0"/>
              <a:t>(</a:t>
            </a:r>
            <a:r>
              <a:rPr lang="en-US" b="1" dirty="0"/>
              <a:t>x</a:t>
            </a:r>
            <a:r>
              <a:rPr lang="en-US" dirty="0"/>
              <a:t>, </a:t>
            </a:r>
            <a:r>
              <a:rPr lang="en-US" b="1" dirty="0"/>
              <a:t>x’</a:t>
            </a:r>
            <a:r>
              <a:rPr lang="en-US" dirty="0" smtClean="0"/>
              <a:t>) from </a:t>
            </a:r>
            <a:r>
              <a:rPr lang="en-US" i="1" dirty="0" smtClean="0"/>
              <a:t>k</a:t>
            </a:r>
            <a:r>
              <a:rPr lang="en-US" baseline="-25000" dirty="0" smtClean="0"/>
              <a:t>1</a:t>
            </a:r>
            <a:r>
              <a:rPr lang="en-US" dirty="0" smtClean="0"/>
              <a:t>(</a:t>
            </a:r>
            <a:r>
              <a:rPr lang="en-US" b="1" dirty="0" smtClean="0"/>
              <a:t>x</a:t>
            </a:r>
            <a:r>
              <a:rPr lang="en-US" dirty="0"/>
              <a:t>, </a:t>
            </a:r>
            <a:r>
              <a:rPr lang="en-US" b="1" dirty="0"/>
              <a:t>x’</a:t>
            </a:r>
            <a:r>
              <a:rPr lang="en-US" dirty="0"/>
              <a:t>), </a:t>
            </a:r>
            <a:r>
              <a:rPr lang="en-US" i="1" dirty="0"/>
              <a:t>k</a:t>
            </a:r>
            <a:r>
              <a:rPr lang="en-US" baseline="-25000" dirty="0"/>
              <a:t>2</a:t>
            </a:r>
            <a:r>
              <a:rPr lang="en-US" dirty="0"/>
              <a:t>(</a:t>
            </a:r>
            <a:r>
              <a:rPr lang="en-US" b="1" dirty="0"/>
              <a:t>x</a:t>
            </a:r>
            <a:r>
              <a:rPr lang="en-US" dirty="0"/>
              <a:t>, </a:t>
            </a:r>
            <a:r>
              <a:rPr lang="en-US" b="1" dirty="0"/>
              <a:t>x’</a:t>
            </a:r>
            <a:r>
              <a:rPr lang="en-US" dirty="0"/>
              <a:t>)</a:t>
            </a:r>
            <a:r>
              <a:rPr lang="en-US" dirty="0" smtClean="0"/>
              <a:t> by:</a:t>
            </a:r>
          </a:p>
          <a:p>
            <a:pPr lvl="1">
              <a:spcBef>
                <a:spcPts val="0"/>
              </a:spcBef>
              <a:spcAft>
                <a:spcPts val="1200"/>
              </a:spcAft>
            </a:pPr>
            <a:r>
              <a:rPr lang="en-US" dirty="0" smtClean="0">
                <a:solidFill>
                  <a:schemeClr val="tx1"/>
                </a:solidFill>
              </a:rPr>
              <a:t>Adding </a:t>
            </a:r>
            <a:r>
              <a:rPr lang="en-US" i="1" dirty="0">
                <a:solidFill>
                  <a:schemeClr val="tx1"/>
                </a:solidFill>
              </a:rPr>
              <a:t>k</a:t>
            </a:r>
            <a:r>
              <a:rPr lang="en-US" baseline="-25000" dirty="0">
                <a:solidFill>
                  <a:schemeClr val="tx1"/>
                </a:solidFill>
              </a:rPr>
              <a:t>1</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r>
              <a:rPr lang="en-US" dirty="0">
                <a:solidFill>
                  <a:schemeClr val="tx1"/>
                </a:solidFill>
              </a:rPr>
              <a:t> </a:t>
            </a:r>
            <a:r>
              <a:rPr lang="en-US" dirty="0" smtClean="0">
                <a:solidFill>
                  <a:schemeClr val="tx1"/>
                </a:solidFill>
              </a:rPr>
              <a:t>and </a:t>
            </a:r>
            <a:r>
              <a:rPr lang="en-US" i="1" dirty="0" smtClean="0">
                <a:solidFill>
                  <a:schemeClr val="tx1"/>
                </a:solidFill>
              </a:rPr>
              <a:t>k</a:t>
            </a:r>
            <a:r>
              <a:rPr lang="en-US" baseline="-25000" dirty="0" smtClean="0">
                <a:solidFill>
                  <a:schemeClr val="tx1"/>
                </a:solidFill>
              </a:rPr>
              <a:t>2</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r>
              <a:rPr lang="en-US" i="1" dirty="0" smtClean="0">
                <a:solidFill>
                  <a:schemeClr val="tx1"/>
                </a:solidFill>
              </a:rPr>
              <a:t> </a:t>
            </a:r>
            <a:r>
              <a:rPr lang="en-US" i="1" dirty="0" smtClean="0">
                <a:solidFill>
                  <a:srgbClr val="C00000"/>
                </a:solidFill>
              </a:rPr>
              <a:t/>
            </a:r>
            <a:br>
              <a:rPr lang="en-US" i="1" dirty="0" smtClean="0">
                <a:solidFill>
                  <a:srgbClr val="C00000"/>
                </a:solidFill>
              </a:rPr>
            </a:b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i="1" dirty="0">
                <a:solidFill>
                  <a:schemeClr val="accent1">
                    <a:lumMod val="75000"/>
                  </a:schemeClr>
                </a:solidFill>
              </a:rPr>
              <a:t>k</a:t>
            </a:r>
            <a:r>
              <a:rPr lang="en-US" baseline="-25000" dirty="0">
                <a:solidFill>
                  <a:schemeClr val="accent1">
                    <a:lumMod val="75000"/>
                  </a:schemeClr>
                </a:solidFill>
              </a:rPr>
              <a:t>1</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 + </a:t>
            </a:r>
            <a:r>
              <a:rPr lang="en-US" i="1" dirty="0">
                <a:solidFill>
                  <a:schemeClr val="accent1">
                    <a:lumMod val="75000"/>
                  </a:schemeClr>
                </a:solidFill>
              </a:rPr>
              <a:t>k</a:t>
            </a:r>
            <a:r>
              <a:rPr lang="en-US" baseline="-25000" dirty="0">
                <a:solidFill>
                  <a:schemeClr val="accent1">
                    <a:lumMod val="75000"/>
                  </a:schemeClr>
                </a:solidFill>
              </a:rPr>
              <a:t>2</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br>
              <a:rPr lang="en-US" dirty="0" smtClean="0">
                <a:solidFill>
                  <a:schemeClr val="accent1">
                    <a:lumMod val="75000"/>
                  </a:schemeClr>
                </a:solidFill>
              </a:rPr>
            </a:br>
            <a:endParaRPr lang="en-US" dirty="0" smtClean="0">
              <a:solidFill>
                <a:schemeClr val="accent1">
                  <a:lumMod val="75000"/>
                </a:schemeClr>
              </a:solidFill>
            </a:endParaRP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baseline="-25000" dirty="0">
                <a:solidFill>
                  <a:schemeClr val="tx1"/>
                </a:solidFill>
              </a:rPr>
              <a:t>1</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a:solidFill>
                  <a:schemeClr val="tx1"/>
                </a:solidFill>
              </a:rPr>
              <a:t>) and </a:t>
            </a:r>
            <a:r>
              <a:rPr lang="en-US" i="1" dirty="0">
                <a:solidFill>
                  <a:schemeClr val="tx1"/>
                </a:solidFill>
              </a:rPr>
              <a:t>k</a:t>
            </a:r>
            <a:r>
              <a:rPr lang="en-US" baseline="-25000" dirty="0">
                <a:solidFill>
                  <a:schemeClr val="tx1"/>
                </a:solidFill>
              </a:rPr>
              <a:t>2</a:t>
            </a:r>
            <a:r>
              <a:rPr lang="en-US" dirty="0">
                <a:solidFill>
                  <a:schemeClr val="tx1"/>
                </a:solidFill>
              </a:rPr>
              <a:t>(</a:t>
            </a:r>
            <a:r>
              <a:rPr lang="en-US" b="1" dirty="0">
                <a:solidFill>
                  <a:schemeClr val="tx1"/>
                </a:solidFill>
              </a:rPr>
              <a:t>x</a:t>
            </a:r>
            <a:r>
              <a:rPr lang="en-US" dirty="0" smtClean="0">
                <a:solidFill>
                  <a:schemeClr val="tx1"/>
                </a:solidFill>
              </a:rPr>
              <a:t>, </a:t>
            </a:r>
            <a:r>
              <a:rPr lang="en-US" b="1" dirty="0">
                <a:solidFill>
                  <a:schemeClr val="tx1"/>
                </a:solidFill>
              </a:rPr>
              <a:t>x’</a:t>
            </a:r>
            <a:r>
              <a:rPr lang="en-US" dirty="0">
                <a:solidFill>
                  <a:schemeClr val="tx1"/>
                </a:solidFill>
              </a:rPr>
              <a:t>):</a:t>
            </a:r>
            <a:r>
              <a:rPr lang="en-US" i="1" dirty="0">
                <a:solidFill>
                  <a:schemeClr val="tx1"/>
                </a:solidFill>
              </a:rPr>
              <a:t> </a:t>
            </a:r>
            <a:r>
              <a:rPr lang="en-US" i="1" dirty="0">
                <a:solidFill>
                  <a:srgbClr val="C00000"/>
                </a:solidFill>
              </a:rPr>
              <a:t/>
            </a:r>
            <a:br>
              <a:rPr lang="en-US" i="1" dirty="0">
                <a:solidFill>
                  <a:srgbClr val="C00000"/>
                </a:solidFill>
              </a:rPr>
            </a:br>
            <a:r>
              <a:rPr lang="en-US" i="1" dirty="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a:solidFill>
                  <a:schemeClr val="accent1">
                    <a:lumMod val="75000"/>
                  </a:schemeClr>
                </a:solidFill>
              </a:rPr>
              <a:t>k</a:t>
            </a:r>
            <a:r>
              <a:rPr lang="en-US" baseline="-25000" dirty="0">
                <a:solidFill>
                  <a:schemeClr val="accent1">
                    <a:lumMod val="75000"/>
                  </a:schemeClr>
                </a:solidFill>
              </a:rPr>
              <a:t>1</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k</a:t>
            </a:r>
            <a:r>
              <a:rPr lang="en-US" baseline="-25000" dirty="0" smtClean="0">
                <a:solidFill>
                  <a:schemeClr val="accent1">
                    <a:lumMod val="75000"/>
                  </a:schemeClr>
                </a:solidFill>
              </a:rPr>
              <a:t>2</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b="1" dirty="0" smtClean="0">
                <a:solidFill>
                  <a:schemeClr val="accent1">
                    <a:lumMod val="75000"/>
                  </a:schemeClr>
                </a:solidFill>
              </a:rPr>
              <a:t>’</a:t>
            </a:r>
            <a:r>
              <a:rPr lang="en-US" dirty="0" smtClean="0">
                <a:solidFill>
                  <a:schemeClr val="accent1">
                    <a:lumMod val="75000"/>
                  </a:schemeClr>
                </a:solidFill>
              </a:rPr>
              <a:t>)</a:t>
            </a:r>
          </a:p>
          <a:p>
            <a:pPr>
              <a:spcBef>
                <a:spcPts val="0"/>
              </a:spcBef>
              <a:spcAft>
                <a:spcPts val="1200"/>
              </a:spcAft>
            </a:pPr>
            <a:r>
              <a:rPr lang="en-US" dirty="0" smtClean="0"/>
              <a:t>Also: </a:t>
            </a:r>
          </a:p>
          <a:p>
            <a:pPr lvl="1"/>
            <a:r>
              <a:rPr lang="en-US" dirty="0"/>
              <a:t>If φ(</a:t>
            </a:r>
            <a:r>
              <a:rPr lang="en-US" b="1" dirty="0"/>
              <a:t>x</a:t>
            </a:r>
            <a:r>
              <a:rPr lang="en-US" dirty="0"/>
              <a:t>) ∈ R</a:t>
            </a:r>
            <a:r>
              <a:rPr lang="en-US" baseline="30000" dirty="0"/>
              <a:t>m</a:t>
            </a:r>
            <a:r>
              <a:rPr lang="en-US" dirty="0"/>
              <a:t> and </a:t>
            </a:r>
            <a:r>
              <a:rPr lang="en-US" baseline="30000" dirty="0"/>
              <a:t> </a:t>
            </a:r>
            <a:r>
              <a:rPr lang="en-US" dirty="0"/>
              <a:t>k</a:t>
            </a:r>
            <a:r>
              <a:rPr lang="en-US" baseline="-25000" dirty="0"/>
              <a:t>m</a:t>
            </a:r>
            <a:r>
              <a:rPr lang="en-US" dirty="0"/>
              <a:t>(</a:t>
            </a:r>
            <a:r>
              <a:rPr lang="en-US" b="1" dirty="0"/>
              <a:t>z</a:t>
            </a:r>
            <a:r>
              <a:rPr lang="en-US" dirty="0"/>
              <a:t>, </a:t>
            </a:r>
            <a:r>
              <a:rPr lang="en-US" b="1" dirty="0"/>
              <a:t>z’</a:t>
            </a:r>
            <a:r>
              <a:rPr lang="en-US" dirty="0"/>
              <a:t>) a valid kernel in R</a:t>
            </a:r>
            <a:r>
              <a:rPr lang="en-US" baseline="30000" dirty="0"/>
              <a:t>m</a:t>
            </a:r>
            <a:r>
              <a:rPr lang="en-US" dirty="0"/>
              <a:t>, </a:t>
            </a:r>
            <a:br>
              <a:rPr lang="en-US" dirty="0"/>
            </a:br>
            <a:r>
              <a:rPr lang="en-US" dirty="0">
                <a:solidFill>
                  <a:schemeClr val="accent1">
                    <a:lumMod val="75000"/>
                  </a:schemeClr>
                </a:solidFill>
              </a:rPr>
              <a:t>k(</a:t>
            </a:r>
            <a:r>
              <a:rPr lang="en-US" b="1" dirty="0">
                <a:solidFill>
                  <a:schemeClr val="accent1">
                    <a:lumMod val="75000"/>
                  </a:schemeClr>
                </a:solidFill>
              </a:rPr>
              <a:t>x, x</a:t>
            </a:r>
            <a:r>
              <a:rPr lang="en-US" dirty="0">
                <a:solidFill>
                  <a:schemeClr val="accent1">
                    <a:lumMod val="75000"/>
                  </a:schemeClr>
                </a:solidFill>
              </a:rPr>
              <a:t>’)</a:t>
            </a:r>
            <a:r>
              <a:rPr lang="en-US" b="1" dirty="0">
                <a:solidFill>
                  <a:schemeClr val="accent1">
                    <a:lumMod val="75000"/>
                  </a:schemeClr>
                </a:solidFill>
              </a:rPr>
              <a:t> = </a:t>
            </a:r>
            <a:r>
              <a:rPr lang="en-US" dirty="0">
                <a:solidFill>
                  <a:schemeClr val="accent1">
                    <a:lumMod val="75000"/>
                  </a:schemeClr>
                </a:solidFill>
              </a:rPr>
              <a:t>k</a:t>
            </a:r>
            <a:r>
              <a:rPr lang="en-US" baseline="-25000" dirty="0">
                <a:solidFill>
                  <a:schemeClr val="accent1">
                    <a:lumMod val="75000"/>
                  </a:schemeClr>
                </a:solidFill>
              </a:rPr>
              <a:t>m</a:t>
            </a:r>
            <a:r>
              <a:rPr lang="en-US" dirty="0">
                <a:solidFill>
                  <a:schemeClr val="accent1">
                    <a:lumMod val="75000"/>
                  </a:schemeClr>
                </a:solidFill>
              </a:rPr>
              <a:t>(φ(</a:t>
            </a:r>
            <a:r>
              <a:rPr lang="en-US" b="1" dirty="0">
                <a:solidFill>
                  <a:schemeClr val="accent1">
                    <a:lumMod val="75000"/>
                  </a:schemeClr>
                </a:solidFill>
              </a:rPr>
              <a:t>x</a:t>
            </a:r>
            <a:r>
              <a:rPr lang="en-US" dirty="0">
                <a:solidFill>
                  <a:schemeClr val="accent1">
                    <a:lumMod val="75000"/>
                  </a:schemeClr>
                </a:solidFill>
              </a:rPr>
              <a:t>), φ(</a:t>
            </a:r>
            <a:r>
              <a:rPr lang="en-US" b="1" dirty="0">
                <a:solidFill>
                  <a:schemeClr val="accent1">
                    <a:lumMod val="75000"/>
                  </a:schemeClr>
                </a:solidFill>
              </a:rPr>
              <a:t>x</a:t>
            </a:r>
            <a:r>
              <a:rPr lang="en-US" dirty="0">
                <a:solidFill>
                  <a:schemeClr val="accent1">
                    <a:lumMod val="75000"/>
                  </a:schemeClr>
                </a:solidFill>
              </a:rPr>
              <a:t>’)) </a:t>
            </a:r>
            <a:r>
              <a:rPr lang="en-US" dirty="0"/>
              <a:t>is also a valid kernel</a:t>
            </a:r>
          </a:p>
          <a:p>
            <a:pPr marL="0" lvl="1" indent="0">
              <a:buNone/>
            </a:pPr>
            <a:endParaRPr lang="en-US" dirty="0"/>
          </a:p>
          <a:p>
            <a:pPr lvl="1"/>
            <a:r>
              <a:rPr lang="en-US" dirty="0"/>
              <a:t>If </a:t>
            </a:r>
            <a:r>
              <a:rPr lang="en-US" b="1" dirty="0"/>
              <a:t>A</a:t>
            </a:r>
            <a:r>
              <a:rPr lang="en-US" dirty="0"/>
              <a:t> is a symmetric positive semi-definite matrix, </a:t>
            </a:r>
            <a:br>
              <a:rPr lang="en-US" dirty="0"/>
            </a:br>
            <a:r>
              <a:rPr lang="en-US" dirty="0">
                <a:solidFill>
                  <a:schemeClr val="accent1">
                    <a:lumMod val="75000"/>
                  </a:schemeClr>
                </a:solidFill>
              </a:rPr>
              <a:t>k(</a:t>
            </a:r>
            <a:r>
              <a:rPr lang="en-US" b="1" dirty="0">
                <a:solidFill>
                  <a:schemeClr val="accent1">
                    <a:lumMod val="75000"/>
                  </a:schemeClr>
                </a:solidFill>
              </a:rPr>
              <a:t>x, x</a:t>
            </a:r>
            <a:r>
              <a:rPr lang="en-US" dirty="0">
                <a:solidFill>
                  <a:schemeClr val="accent1">
                    <a:lumMod val="75000"/>
                  </a:schemeClr>
                </a:solidFill>
              </a:rPr>
              <a:t>’)</a:t>
            </a:r>
            <a:r>
              <a:rPr lang="en-US" b="1" dirty="0">
                <a:solidFill>
                  <a:schemeClr val="accent1">
                    <a:lumMod val="75000"/>
                  </a:schemeClr>
                </a:solidFill>
              </a:rPr>
              <a:t> = </a:t>
            </a:r>
            <a:r>
              <a:rPr lang="en-US" b="1" dirty="0" err="1">
                <a:solidFill>
                  <a:schemeClr val="accent1">
                    <a:lumMod val="75000"/>
                  </a:schemeClr>
                </a:solidFill>
              </a:rPr>
              <a:t>xAx</a:t>
            </a:r>
            <a:r>
              <a:rPr lang="en-US" dirty="0">
                <a:solidFill>
                  <a:schemeClr val="accent1">
                    <a:lumMod val="75000"/>
                  </a:schemeClr>
                </a:solidFill>
              </a:rPr>
              <a:t>’ </a:t>
            </a:r>
            <a:r>
              <a:rPr lang="en-US" dirty="0"/>
              <a:t>is also a valid </a:t>
            </a:r>
            <a:r>
              <a:rPr lang="en-US" dirty="0" smtClean="0"/>
              <a:t>kernel</a:t>
            </a:r>
          </a:p>
          <a:p>
            <a:pPr lvl="1"/>
            <a:endParaRPr lang="en-US" dirty="0"/>
          </a:p>
          <a:p>
            <a:r>
              <a:rPr lang="en-US" dirty="0" smtClean="0"/>
              <a:t>In all cases, it is easy to prove these directly by construction. </a:t>
            </a:r>
            <a:endParaRPr lang="en-US" dirty="0"/>
          </a:p>
          <a:p>
            <a:pPr lvl="1">
              <a:spcBef>
                <a:spcPts val="0"/>
              </a:spcBef>
              <a:spcAft>
                <a:spcPts val="1200"/>
              </a:spcAft>
            </a:pPr>
            <a:endParaRPr lang="en-US" dirty="0" smtClean="0">
              <a:solidFill>
                <a:schemeClr val="accent1">
                  <a:lumMod val="75000"/>
                </a:schemeClr>
              </a:solidFill>
            </a:endParaRPr>
          </a:p>
        </p:txBody>
      </p:sp>
      <p:sp>
        <p:nvSpPr>
          <p:cNvPr id="5" name="Slide Number Placeholder 4"/>
          <p:cNvSpPr>
            <a:spLocks noGrp="1"/>
          </p:cNvSpPr>
          <p:nvPr>
            <p:ph type="sldNum" sz="quarter" idx="4"/>
          </p:nvPr>
        </p:nvSpPr>
        <p:spPr/>
        <p:txBody>
          <a:bodyPr/>
          <a:lstStyle/>
          <a:p>
            <a:fld id="{2066355A-084C-D24E-9AD2-7E4FC41EA627}" type="slidenum">
              <a:rPr lang="en-US" smtClean="0"/>
              <a:t>97</a:t>
            </a:fld>
            <a:endParaRPr lang="en-US" dirty="0"/>
          </a:p>
        </p:txBody>
      </p:sp>
    </p:spTree>
    <p:extLst>
      <p:ext uri="{BB962C8B-B14F-4D97-AF65-F5344CB8AC3E}">
        <p14:creationId xmlns:p14="http://schemas.microsoft.com/office/powerpoint/2010/main" val="199243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dirty="0" smtClean="0"/>
              <a:t>Gaussian Kernel </a:t>
            </a:r>
            <a:r>
              <a:rPr lang="en-US" sz="2200" dirty="0" smtClean="0"/>
              <a:t/>
            </a:r>
            <a:br>
              <a:rPr lang="en-US" sz="2200" dirty="0" smtClean="0"/>
            </a:br>
            <a:r>
              <a:rPr lang="en-US" sz="2200" dirty="0" smtClean="0"/>
              <a:t>(aka Radial Basis Function kernel)</a:t>
            </a:r>
            <a:endParaRPr lang="en-US" sz="2200" dirty="0"/>
          </a:p>
        </p:txBody>
      </p:sp>
      <p:sp>
        <p:nvSpPr>
          <p:cNvPr id="4" name="Content Placeholder 3"/>
          <p:cNvSpPr>
            <a:spLocks noGrp="1"/>
          </p:cNvSpPr>
          <p:nvPr>
            <p:ph idx="1"/>
          </p:nvPr>
        </p:nvSpPr>
        <p:spPr/>
        <p:txBody>
          <a:bodyPr>
            <a:noAutofit/>
          </a:bodyPr>
          <a:lstStyle/>
          <a:p>
            <a:r>
              <a:rPr lang="en-US" dirty="0" smtClean="0">
                <a:solidFill>
                  <a:srgbClr val="C00000"/>
                </a:solidFill>
              </a:rPr>
              <a:t>k(x, z) </a:t>
            </a:r>
            <a:r>
              <a:rPr lang="en-US" dirty="0" err="1">
                <a:solidFill>
                  <a:srgbClr val="C00000"/>
                </a:solidFill>
              </a:rPr>
              <a:t>exp</a:t>
            </a:r>
            <a:r>
              <a:rPr lang="en-US" dirty="0">
                <a:solidFill>
                  <a:srgbClr val="C00000"/>
                </a:solidFill>
              </a:rPr>
              <a:t>(−(x − z)</a:t>
            </a:r>
            <a:r>
              <a:rPr lang="en-US" baseline="30000" dirty="0">
                <a:solidFill>
                  <a:srgbClr val="C00000"/>
                </a:solidFill>
              </a:rPr>
              <a:t>2</a:t>
            </a:r>
            <a:r>
              <a:rPr lang="en-US" dirty="0">
                <a:solidFill>
                  <a:srgbClr val="C00000"/>
                </a:solidFill>
              </a:rPr>
              <a:t>/c）</a:t>
            </a:r>
          </a:p>
          <a:p>
            <a:pPr lvl="1"/>
            <a:r>
              <a:rPr lang="en-US" dirty="0" smtClean="0">
                <a:solidFill>
                  <a:srgbClr val="000000"/>
                </a:solidFill>
              </a:rPr>
              <a:t>(x </a:t>
            </a:r>
            <a:r>
              <a:rPr lang="en-US" dirty="0">
                <a:solidFill>
                  <a:srgbClr val="000000"/>
                </a:solidFill>
              </a:rPr>
              <a:t>− </a:t>
            </a:r>
            <a:r>
              <a:rPr lang="en-US" dirty="0" smtClean="0">
                <a:solidFill>
                  <a:srgbClr val="000000"/>
                </a:solidFill>
              </a:rPr>
              <a:t>z)</a:t>
            </a:r>
            <a:r>
              <a:rPr lang="en-US" baseline="30000" dirty="0" smtClean="0">
                <a:solidFill>
                  <a:srgbClr val="000000"/>
                </a:solidFill>
              </a:rPr>
              <a:t>2</a:t>
            </a:r>
            <a:r>
              <a:rPr lang="en-US" dirty="0" smtClean="0">
                <a:solidFill>
                  <a:srgbClr val="000000"/>
                </a:solidFill>
              </a:rPr>
              <a:t>: squared Euclidean distance between </a:t>
            </a:r>
            <a:r>
              <a:rPr lang="en-US" b="1" dirty="0" smtClean="0">
                <a:solidFill>
                  <a:srgbClr val="000000"/>
                </a:solidFill>
              </a:rPr>
              <a:t>x</a:t>
            </a:r>
            <a:r>
              <a:rPr lang="en-US" dirty="0" smtClean="0">
                <a:solidFill>
                  <a:srgbClr val="000000"/>
                </a:solidFill>
              </a:rPr>
              <a:t> and </a:t>
            </a:r>
            <a:r>
              <a:rPr lang="en-US" b="1" dirty="0" smtClean="0">
                <a:solidFill>
                  <a:srgbClr val="000000"/>
                </a:solidFill>
              </a:rPr>
              <a:t>z </a:t>
            </a:r>
          </a:p>
          <a:p>
            <a:pPr lvl="1"/>
            <a:r>
              <a:rPr lang="en-US" dirty="0" smtClean="0">
                <a:solidFill>
                  <a:srgbClr val="000000"/>
                </a:solidFill>
              </a:rPr>
              <a:t>c = 2σ</a:t>
            </a:r>
            <a:r>
              <a:rPr lang="en-US" baseline="30000" dirty="0" smtClean="0">
                <a:solidFill>
                  <a:srgbClr val="000000"/>
                </a:solidFill>
              </a:rPr>
              <a:t>2</a:t>
            </a:r>
            <a:r>
              <a:rPr lang="en-US" dirty="0" smtClean="0">
                <a:solidFill>
                  <a:srgbClr val="000000"/>
                </a:solidFill>
              </a:rPr>
              <a:t>: a free parameter </a:t>
            </a:r>
          </a:p>
          <a:p>
            <a:pPr lvl="1"/>
            <a:r>
              <a:rPr lang="en-US" dirty="0" smtClean="0">
                <a:solidFill>
                  <a:srgbClr val="000000"/>
                </a:solidFill>
              </a:rPr>
              <a:t>very small c: K ≈ identity matrix  (every item is different) </a:t>
            </a:r>
          </a:p>
          <a:p>
            <a:pPr lvl="1"/>
            <a:r>
              <a:rPr lang="en-US" dirty="0" smtClean="0">
                <a:solidFill>
                  <a:srgbClr val="000000"/>
                </a:solidFill>
              </a:rPr>
              <a:t>very large </a:t>
            </a:r>
            <a:r>
              <a:rPr lang="en-US" dirty="0">
                <a:solidFill>
                  <a:srgbClr val="000000"/>
                </a:solidFill>
              </a:rPr>
              <a:t>c: </a:t>
            </a:r>
            <a:r>
              <a:rPr lang="en-US" dirty="0" smtClean="0">
                <a:solidFill>
                  <a:srgbClr val="000000"/>
                </a:solidFill>
              </a:rPr>
              <a:t> K </a:t>
            </a:r>
            <a:r>
              <a:rPr lang="en-US" dirty="0">
                <a:solidFill>
                  <a:srgbClr val="000000"/>
                </a:solidFill>
              </a:rPr>
              <a:t>≈ </a:t>
            </a:r>
            <a:r>
              <a:rPr lang="en-US" dirty="0" smtClean="0">
                <a:solidFill>
                  <a:srgbClr val="000000"/>
                </a:solidFill>
              </a:rPr>
              <a:t>unit matrix  (all items are the same)</a:t>
            </a:r>
            <a:endParaRPr lang="en-US" b="1" dirty="0" smtClean="0">
              <a:solidFill>
                <a:srgbClr val="000000"/>
              </a:solidFill>
            </a:endParaRPr>
          </a:p>
          <a:p>
            <a:pPr lvl="1"/>
            <a:endParaRPr lang="en-US" sz="2400" dirty="0" smtClean="0"/>
          </a:p>
          <a:p>
            <a:pPr lvl="1"/>
            <a:r>
              <a:rPr lang="en-US" sz="2400" dirty="0" smtClean="0"/>
              <a:t>k(</a:t>
            </a:r>
            <a:r>
              <a:rPr lang="en-US" sz="2400" b="1" dirty="0" smtClean="0"/>
              <a:t>x</a:t>
            </a:r>
            <a:r>
              <a:rPr lang="en-US" sz="2400" dirty="0"/>
              <a:t>, </a:t>
            </a:r>
            <a:r>
              <a:rPr lang="en-US" sz="2400" b="1" dirty="0"/>
              <a:t>z</a:t>
            </a:r>
            <a:r>
              <a:rPr lang="en-US" sz="2400" dirty="0"/>
              <a:t>) </a:t>
            </a:r>
            <a:r>
              <a:rPr lang="en-US" sz="2400" dirty="0" smtClean="0"/>
              <a:t>≈ 1 when </a:t>
            </a:r>
            <a:r>
              <a:rPr lang="en-US" sz="2400" b="1" dirty="0"/>
              <a:t>x</a:t>
            </a:r>
            <a:r>
              <a:rPr lang="en-US" sz="2400" dirty="0"/>
              <a:t>, </a:t>
            </a:r>
            <a:r>
              <a:rPr lang="en-US" sz="2400" b="1" dirty="0" smtClean="0"/>
              <a:t>z </a:t>
            </a:r>
            <a:r>
              <a:rPr lang="en-US" sz="2400" dirty="0" smtClean="0"/>
              <a:t>close</a:t>
            </a:r>
          </a:p>
          <a:p>
            <a:pPr lvl="1"/>
            <a:r>
              <a:rPr lang="en-US" sz="2400" dirty="0"/>
              <a:t>k(</a:t>
            </a:r>
            <a:r>
              <a:rPr lang="en-US" sz="2400" b="1" dirty="0"/>
              <a:t>x</a:t>
            </a:r>
            <a:r>
              <a:rPr lang="en-US" sz="2400" dirty="0"/>
              <a:t>, </a:t>
            </a:r>
            <a:r>
              <a:rPr lang="en-US" sz="2400" b="1" dirty="0"/>
              <a:t>z</a:t>
            </a:r>
            <a:r>
              <a:rPr lang="en-US" sz="2400" dirty="0"/>
              <a:t>) ≈ </a:t>
            </a:r>
            <a:r>
              <a:rPr lang="en-US" sz="2400" dirty="0" smtClean="0"/>
              <a:t>0 </a:t>
            </a:r>
            <a:r>
              <a:rPr lang="en-US" sz="2400" dirty="0"/>
              <a:t>when </a:t>
            </a:r>
            <a:r>
              <a:rPr lang="en-US" sz="2400" b="1" dirty="0"/>
              <a:t>x</a:t>
            </a:r>
            <a:r>
              <a:rPr lang="en-US" sz="2400" dirty="0"/>
              <a:t>, </a:t>
            </a:r>
            <a:r>
              <a:rPr lang="en-US" sz="2400" b="1" dirty="0"/>
              <a:t>z </a:t>
            </a:r>
            <a:r>
              <a:rPr lang="en-US" sz="2400" dirty="0" smtClean="0"/>
              <a:t>dissimilar </a:t>
            </a:r>
          </a:p>
          <a:p>
            <a:pPr marL="0" lvl="1" indent="0">
              <a:buNone/>
            </a:pPr>
            <a:endParaRPr lang="en-US" sz="2000" dirty="0"/>
          </a:p>
          <a:p>
            <a:pPr marL="0" lvl="1" indent="0">
              <a:buNone/>
            </a:pPr>
            <a:endParaRPr lang="en-US" sz="2400" dirty="0"/>
          </a:p>
          <a:p>
            <a:pPr marL="0" lvl="1" indent="0">
              <a:buNone/>
            </a:pPr>
            <a:endParaRPr lang="en-US" sz="2400" dirty="0"/>
          </a:p>
        </p:txBody>
      </p:sp>
      <p:sp>
        <p:nvSpPr>
          <p:cNvPr id="5" name="Slide Number Placeholder 4"/>
          <p:cNvSpPr>
            <a:spLocks noGrp="1"/>
          </p:cNvSpPr>
          <p:nvPr>
            <p:ph type="sldNum" sz="quarter" idx="12"/>
          </p:nvPr>
        </p:nvSpPr>
        <p:spPr/>
        <p:txBody>
          <a:bodyPr/>
          <a:lstStyle/>
          <a:p>
            <a:fld id="{2066355A-084C-D24E-9AD2-7E4FC41EA627}" type="slidenum">
              <a:rPr lang="en-US" smtClean="0"/>
              <a:t>98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079193"/>
            <a:ext cx="2667000" cy="1714500"/>
          </a:xfrm>
          <a:prstGeom prst="rect">
            <a:avLst/>
          </a:prstGeom>
        </p:spPr>
      </p:pic>
    </p:spTree>
    <p:extLst>
      <p:ext uri="{BB962C8B-B14F-4D97-AF65-F5344CB8AC3E}">
        <p14:creationId xmlns:p14="http://schemas.microsoft.com/office/powerpoint/2010/main" val="70336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Gaussian Kernel</a:t>
            </a:r>
            <a:endParaRPr lang="en-US" dirty="0"/>
          </a:p>
        </p:txBody>
      </p:sp>
      <p:sp>
        <p:nvSpPr>
          <p:cNvPr id="4" name="Content Placeholder 3"/>
          <p:cNvSpPr>
            <a:spLocks noGrp="1"/>
          </p:cNvSpPr>
          <p:nvPr>
            <p:ph idx="1"/>
          </p:nvPr>
        </p:nvSpPr>
        <p:spPr/>
        <p:txBody>
          <a:bodyPr>
            <a:noAutofit/>
          </a:bodyPr>
          <a:lstStyle/>
          <a:p>
            <a:r>
              <a:rPr lang="en-US" dirty="0">
                <a:solidFill>
                  <a:srgbClr val="C00000"/>
                </a:solidFill>
              </a:rPr>
              <a:t>k(x, z) = </a:t>
            </a:r>
            <a:r>
              <a:rPr lang="en-US" dirty="0" err="1">
                <a:solidFill>
                  <a:srgbClr val="C00000"/>
                </a:solidFill>
              </a:rPr>
              <a:t>exp</a:t>
            </a:r>
            <a:r>
              <a:rPr lang="en-US" dirty="0">
                <a:solidFill>
                  <a:srgbClr val="C00000"/>
                </a:solidFill>
              </a:rPr>
              <a:t>(−(x − </a:t>
            </a:r>
            <a:r>
              <a:rPr lang="en-US" dirty="0" smtClean="0">
                <a:solidFill>
                  <a:srgbClr val="C00000"/>
                </a:solidFill>
              </a:rPr>
              <a:t>z)</a:t>
            </a:r>
            <a:r>
              <a:rPr lang="en-US" baseline="30000" dirty="0" smtClean="0">
                <a:solidFill>
                  <a:srgbClr val="C00000"/>
                </a:solidFill>
              </a:rPr>
              <a:t>2</a:t>
            </a:r>
            <a:r>
              <a:rPr lang="en-US" dirty="0" smtClean="0">
                <a:solidFill>
                  <a:srgbClr val="C00000"/>
                </a:solidFill>
              </a:rPr>
              <a:t>/c）</a:t>
            </a:r>
            <a:endParaRPr lang="en-US" dirty="0">
              <a:solidFill>
                <a:srgbClr val="C00000"/>
              </a:solidFill>
            </a:endParaRPr>
          </a:p>
          <a:p>
            <a:r>
              <a:rPr lang="en-US" dirty="0" smtClean="0">
                <a:solidFill>
                  <a:srgbClr val="C00000"/>
                </a:solidFill>
              </a:rPr>
              <a:t>Is this a kernel?</a:t>
            </a:r>
          </a:p>
          <a:p>
            <a:r>
              <a:rPr lang="en-US" sz="2400" dirty="0" smtClean="0"/>
              <a:t>k(</a:t>
            </a:r>
            <a:r>
              <a:rPr lang="en-US" sz="2400" b="1" dirty="0" smtClean="0"/>
              <a:t>x</a:t>
            </a:r>
            <a:r>
              <a:rPr lang="en-US" sz="2400" dirty="0"/>
              <a:t>, </a:t>
            </a:r>
            <a:r>
              <a:rPr lang="en-US" sz="2400" b="1" dirty="0"/>
              <a:t>z</a:t>
            </a:r>
            <a:r>
              <a:rPr lang="en-US" sz="2400" dirty="0" smtClean="0"/>
              <a:t>)	= </a:t>
            </a:r>
            <a:r>
              <a:rPr lang="en-US" sz="2400" dirty="0" err="1"/>
              <a:t>exp</a:t>
            </a:r>
            <a:r>
              <a:rPr lang="en-US" sz="2400" dirty="0" smtClean="0"/>
              <a:t>(−(</a:t>
            </a:r>
            <a:r>
              <a:rPr lang="en-US" sz="2400" b="1" dirty="0" smtClean="0"/>
              <a:t>x</a:t>
            </a:r>
            <a:r>
              <a:rPr lang="en-US" sz="2400" dirty="0" smtClean="0"/>
              <a:t> </a:t>
            </a:r>
            <a:r>
              <a:rPr lang="en-US" sz="2400" dirty="0"/>
              <a:t>− </a:t>
            </a:r>
            <a:r>
              <a:rPr lang="en-US" sz="2400" b="1" dirty="0" smtClean="0"/>
              <a:t>z)</a:t>
            </a:r>
            <a:r>
              <a:rPr lang="en-US" sz="2400" baseline="30000" dirty="0" smtClean="0"/>
              <a:t>2</a:t>
            </a:r>
            <a:r>
              <a:rPr lang="en-US" sz="2400" dirty="0" smtClean="0"/>
              <a:t>/2σ</a:t>
            </a:r>
            <a:r>
              <a:rPr lang="en-US" sz="2400" baseline="30000" dirty="0" smtClean="0"/>
              <a:t>2</a:t>
            </a:r>
            <a:r>
              <a:rPr lang="en-US" sz="2400" dirty="0"/>
              <a:t>）</a:t>
            </a:r>
          </a:p>
          <a:p>
            <a:pPr marL="0" lvl="1" indent="0">
              <a:buNone/>
            </a:pPr>
            <a:r>
              <a:rPr lang="en-US" sz="2400" dirty="0" smtClean="0"/>
              <a:t> 		= </a:t>
            </a:r>
            <a:r>
              <a:rPr lang="en-US" sz="2400" dirty="0" err="1" smtClean="0"/>
              <a:t>exp</a:t>
            </a:r>
            <a:r>
              <a:rPr lang="en-US" sz="2400" dirty="0" smtClean="0"/>
              <a:t>(−(</a:t>
            </a:r>
            <a:r>
              <a:rPr lang="en-US" sz="2400" b="1" dirty="0" smtClean="0"/>
              <a:t>xx</a:t>
            </a:r>
            <a:r>
              <a:rPr lang="en-US" sz="2400" dirty="0" smtClean="0"/>
              <a:t>  </a:t>
            </a:r>
            <a:r>
              <a:rPr lang="en-US" sz="2400" dirty="0"/>
              <a:t>+ </a:t>
            </a:r>
            <a:r>
              <a:rPr lang="en-US" sz="2400" b="1" dirty="0" err="1" smtClean="0"/>
              <a:t>zz</a:t>
            </a:r>
            <a:r>
              <a:rPr lang="en-US" sz="2400" b="1" dirty="0" smtClean="0"/>
              <a:t> </a:t>
            </a:r>
            <a:r>
              <a:rPr lang="en-US" sz="2400" dirty="0"/>
              <a:t>− </a:t>
            </a:r>
            <a:r>
              <a:rPr lang="en-US" sz="2400" dirty="0" smtClean="0"/>
              <a:t>2</a:t>
            </a:r>
            <a:r>
              <a:rPr lang="en-US" sz="2400" b="1" dirty="0" smtClean="0"/>
              <a:t>xz</a:t>
            </a:r>
            <a:r>
              <a:rPr lang="en-US" sz="2400" dirty="0" smtClean="0"/>
              <a:t>)/</a:t>
            </a:r>
            <a:r>
              <a:rPr lang="en-US" sz="2400" dirty="0"/>
              <a:t>2σ</a:t>
            </a:r>
            <a:r>
              <a:rPr lang="en-US" sz="2400" baseline="30000" dirty="0"/>
              <a:t>2</a:t>
            </a:r>
            <a:r>
              <a:rPr lang="en-US" sz="2400" dirty="0" smtClean="0"/>
              <a:t>）</a:t>
            </a:r>
          </a:p>
          <a:p>
            <a:pPr marL="0" lvl="1" indent="0">
              <a:buNone/>
            </a:pPr>
            <a:r>
              <a:rPr lang="en-US" sz="2400" dirty="0" smtClean="0"/>
              <a:t>		= </a:t>
            </a:r>
            <a:r>
              <a:rPr lang="en-US" sz="2400" dirty="0"/>
              <a:t>exp</a:t>
            </a:r>
            <a:r>
              <a:rPr lang="en-US" sz="2400" dirty="0" smtClean="0"/>
              <a:t>(−</a:t>
            </a:r>
            <a:r>
              <a:rPr lang="en-US" sz="2400" b="1" dirty="0" smtClean="0"/>
              <a:t>xx</a:t>
            </a:r>
            <a:r>
              <a:rPr lang="en-US" sz="2400" dirty="0" smtClean="0"/>
              <a:t>/2σ</a:t>
            </a:r>
            <a:r>
              <a:rPr lang="en-US" sz="2400" baseline="30000" dirty="0" smtClean="0"/>
              <a:t>2</a:t>
            </a:r>
            <a:r>
              <a:rPr lang="en-US" sz="2400" dirty="0" smtClean="0"/>
              <a:t>）exp(</a:t>
            </a:r>
            <a:r>
              <a:rPr lang="en-US" sz="2400" b="1" dirty="0" err="1" smtClean="0"/>
              <a:t>xz</a:t>
            </a:r>
            <a:r>
              <a:rPr lang="en-US" sz="2400" dirty="0" smtClean="0"/>
              <a:t>/σ</a:t>
            </a:r>
            <a:r>
              <a:rPr lang="en-US" sz="2400" baseline="30000" dirty="0" smtClean="0"/>
              <a:t>2</a:t>
            </a:r>
            <a:r>
              <a:rPr lang="en-US" sz="2400" dirty="0" smtClean="0"/>
              <a:t>)</a:t>
            </a:r>
            <a:r>
              <a:rPr lang="en-US" sz="2400" dirty="0"/>
              <a:t> exp(</a:t>
            </a:r>
            <a:r>
              <a:rPr lang="en-US" sz="2400" dirty="0" smtClean="0"/>
              <a:t>−</a:t>
            </a:r>
            <a:r>
              <a:rPr lang="en-US" sz="2400" b="1" dirty="0" err="1" smtClean="0"/>
              <a:t>zz</a:t>
            </a:r>
            <a:r>
              <a:rPr lang="en-US" sz="2400" dirty="0" smtClean="0"/>
              <a:t>/</a:t>
            </a:r>
            <a:r>
              <a:rPr lang="en-US" sz="2400" dirty="0"/>
              <a:t>2σ</a:t>
            </a:r>
            <a:r>
              <a:rPr lang="en-US" sz="2400" baseline="30000" dirty="0"/>
              <a:t>2</a:t>
            </a:r>
            <a:r>
              <a:rPr lang="en-US" sz="2400" dirty="0" smtClean="0"/>
              <a:t>）</a:t>
            </a:r>
          </a:p>
          <a:p>
            <a:pPr marL="0" lvl="1" indent="0">
              <a:buNone/>
            </a:pPr>
            <a:r>
              <a:rPr lang="en-US" sz="2400" dirty="0" smtClean="0"/>
              <a:t>		= f(</a:t>
            </a:r>
            <a:r>
              <a:rPr lang="en-US" sz="2400" b="1" dirty="0" smtClean="0"/>
              <a:t>x</a:t>
            </a:r>
            <a:r>
              <a:rPr lang="en-US" sz="2400" dirty="0" smtClean="0"/>
              <a:t>) </a:t>
            </a:r>
            <a:r>
              <a:rPr lang="en-US" sz="2400" dirty="0"/>
              <a:t>exp(</a:t>
            </a:r>
            <a:r>
              <a:rPr lang="en-US" sz="2400" b="1" dirty="0" err="1"/>
              <a:t>xz</a:t>
            </a:r>
            <a:r>
              <a:rPr lang="en-US" sz="2400" dirty="0"/>
              <a:t>/σ</a:t>
            </a:r>
            <a:r>
              <a:rPr lang="en-US" sz="2400" baseline="30000" dirty="0"/>
              <a:t>2</a:t>
            </a:r>
            <a:r>
              <a:rPr lang="en-US" sz="2400" dirty="0"/>
              <a:t>) f</a:t>
            </a:r>
            <a:r>
              <a:rPr lang="en-US" sz="2400" dirty="0" smtClean="0"/>
              <a:t>(</a:t>
            </a:r>
            <a:r>
              <a:rPr lang="en-US" sz="2400" b="1" dirty="0" smtClean="0"/>
              <a:t>z</a:t>
            </a:r>
            <a:r>
              <a:rPr lang="en-US" sz="2400" dirty="0" smtClean="0"/>
              <a:t>)  </a:t>
            </a:r>
          </a:p>
          <a:p>
            <a:pPr marL="0" indent="-685800"/>
            <a:r>
              <a:rPr lang="en-US" dirty="0" err="1" smtClean="0"/>
              <a:t>exp</a:t>
            </a:r>
            <a:r>
              <a:rPr lang="en-US" dirty="0" smtClean="0"/>
              <a:t>(</a:t>
            </a:r>
            <a:r>
              <a:rPr lang="en-US" b="1" dirty="0" err="1" smtClean="0"/>
              <a:t>xz</a:t>
            </a:r>
            <a:r>
              <a:rPr lang="en-US" dirty="0" smtClean="0"/>
              <a:t>/σ</a:t>
            </a:r>
            <a:r>
              <a:rPr lang="en-US" baseline="30000" dirty="0" smtClean="0"/>
              <a:t>2</a:t>
            </a:r>
            <a:r>
              <a:rPr lang="en-US" dirty="0"/>
              <a:t>)  is a valid kernel: </a:t>
            </a:r>
          </a:p>
          <a:p>
            <a:pPr marL="400050" lvl="1" indent="-685800"/>
            <a:r>
              <a:rPr lang="en-US" sz="1800" b="1" dirty="0" err="1" smtClean="0"/>
              <a:t>xz</a:t>
            </a:r>
            <a:r>
              <a:rPr lang="en-US" sz="1800" b="1" dirty="0" smtClean="0"/>
              <a:t> </a:t>
            </a:r>
            <a:r>
              <a:rPr lang="en-US" sz="1800" dirty="0" smtClean="0"/>
              <a:t>is the linear kernel; </a:t>
            </a:r>
          </a:p>
          <a:p>
            <a:pPr marL="400050" lvl="1" indent="-685800"/>
            <a:r>
              <a:rPr lang="en-US" sz="1800" dirty="0" smtClean="0"/>
              <a:t>we can multiply kernels by constants (1/</a:t>
            </a:r>
            <a:r>
              <a:rPr lang="en-US" sz="1800" dirty="0"/>
              <a:t>σ</a:t>
            </a:r>
            <a:r>
              <a:rPr lang="en-US" sz="1800" baseline="30000" dirty="0"/>
              <a:t>2</a:t>
            </a:r>
            <a:r>
              <a:rPr lang="en-US" sz="1800" dirty="0" smtClean="0"/>
              <a:t>) </a:t>
            </a:r>
          </a:p>
          <a:p>
            <a:pPr marL="400050" lvl="1" indent="-685800"/>
            <a:r>
              <a:rPr lang="en-US" sz="1800" dirty="0" smtClean="0"/>
              <a:t>we can exponentiate kernels </a:t>
            </a:r>
          </a:p>
          <a:p>
            <a:pPr marL="0" indent="0">
              <a:buNone/>
            </a:pPr>
            <a:r>
              <a:rPr lang="en-US" sz="2000" dirty="0" smtClean="0"/>
              <a:t>Unlike the discrete kernels discussed earlier, here you cannot easily explicitly blow up the feature space to get an identical representation.</a:t>
            </a:r>
          </a:p>
          <a:p>
            <a:pPr marL="0" lvl="1" indent="0">
              <a:buNone/>
            </a:pPr>
            <a:endParaRPr lang="en-US" sz="2000" dirty="0"/>
          </a:p>
          <a:p>
            <a:pPr marL="0" lvl="1" indent="0">
              <a:buNone/>
            </a:pPr>
            <a:endParaRPr lang="en-US" sz="2400" dirty="0"/>
          </a:p>
          <a:p>
            <a:pPr marL="0" lvl="1" indent="0">
              <a:buNone/>
            </a:pPr>
            <a:endParaRPr lang="en-US" sz="2400" dirty="0"/>
          </a:p>
        </p:txBody>
      </p:sp>
      <p:sp>
        <p:nvSpPr>
          <p:cNvPr id="5" name="Slide Number Placeholder 4"/>
          <p:cNvSpPr>
            <a:spLocks noGrp="1"/>
          </p:cNvSpPr>
          <p:nvPr>
            <p:ph type="sldNum" sz="quarter" idx="4"/>
          </p:nvPr>
        </p:nvSpPr>
        <p:spPr/>
        <p:txBody>
          <a:bodyPr/>
          <a:lstStyle/>
          <a:p>
            <a:fld id="{2066355A-084C-D24E-9AD2-7E4FC41EA627}" type="slidenum">
              <a:rPr lang="en-US" smtClean="0"/>
              <a:t>99</a:t>
            </a:fld>
            <a:endParaRPr lang="en-US" dirty="0"/>
          </a:p>
        </p:txBody>
      </p:sp>
    </p:spTree>
    <p:extLst>
      <p:ext uri="{BB962C8B-B14F-4D97-AF65-F5344CB8AC3E}">
        <p14:creationId xmlns:p14="http://schemas.microsoft.com/office/powerpoint/2010/main" val="421169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72490</TotalTime>
  <Words>10192</Words>
  <Application>Microsoft Office PowerPoint</Application>
  <PresentationFormat>On-screen Show (4:3)</PresentationFormat>
  <Paragraphs>1507</Paragraphs>
  <Slides>113</Slides>
  <Notes>93</Notes>
  <HiddenSlides>8</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4</vt:i4>
      </vt:variant>
      <vt:variant>
        <vt:lpstr>Slide Titles</vt:lpstr>
      </vt:variant>
      <vt:variant>
        <vt:i4>113</vt:i4>
      </vt:variant>
    </vt:vector>
  </HeadingPairs>
  <TitlesOfParts>
    <vt:vector size="136" baseType="lpstr">
      <vt:lpstr>Monotype Corsiva</vt:lpstr>
      <vt:lpstr>Tempus Sans ITC</vt:lpstr>
      <vt:lpstr>新細明體</vt:lpstr>
      <vt:lpstr>Courier New</vt:lpstr>
      <vt:lpstr>cmsy10</vt:lpstr>
      <vt:lpstr>Georgia</vt:lpstr>
      <vt:lpstr>Arial</vt:lpstr>
      <vt:lpstr>Arial Narrow</vt:lpstr>
      <vt:lpstr>Wingdings</vt:lpstr>
      <vt:lpstr>Symbol</vt:lpstr>
      <vt:lpstr>Times</vt:lpstr>
      <vt:lpstr>Calibri</vt:lpstr>
      <vt:lpstr>Verdana</vt:lpstr>
      <vt:lpstr>cmmi10</vt:lpstr>
      <vt:lpstr>Cambria Math</vt:lpstr>
      <vt:lpstr>Comic Sans MS</vt:lpstr>
      <vt:lpstr>Tahoma</vt:lpstr>
      <vt:lpstr>Times New Roman</vt:lpstr>
      <vt:lpstr>CIS Class</vt:lpstr>
      <vt:lpstr>Equation</vt:lpstr>
      <vt:lpstr>Chart</vt:lpstr>
      <vt:lpstr>Microsoft Equation 3.0</vt:lpstr>
      <vt:lpstr>Clip</vt:lpstr>
      <vt:lpstr> CIS 519/419  Applied Machine Learning www.seas.upenn.edu/~cis519   </vt:lpstr>
      <vt:lpstr>Administration </vt:lpstr>
      <vt:lpstr>Projects https://www.seas.upenn.edu/~cis519/fall2018/project.html </vt:lpstr>
      <vt:lpstr>Project Examples</vt:lpstr>
      <vt:lpstr>A Guide</vt:lpstr>
      <vt:lpstr>Quantifying Performance</vt:lpstr>
      <vt:lpstr>Learning Conjunctions</vt:lpstr>
      <vt:lpstr>Learning Conjunctions (I)</vt:lpstr>
      <vt:lpstr>Learning Conjunctions(II)</vt:lpstr>
      <vt:lpstr>Learning Conjunctions (II)</vt:lpstr>
      <vt:lpstr>Learning Conjunctions (II)</vt:lpstr>
      <vt:lpstr>Learning Conjunctions (II)</vt:lpstr>
      <vt:lpstr>Learning Conjunctions (II)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Conjunctions(III)</vt:lpstr>
      <vt:lpstr>Learning Conjunctions (III)</vt:lpstr>
      <vt:lpstr>Two Directions</vt:lpstr>
      <vt:lpstr>On-Line Learning</vt:lpstr>
      <vt:lpstr>Generic Mistake Bound Algorithms</vt:lpstr>
      <vt:lpstr>The Halving Algorithm</vt:lpstr>
      <vt:lpstr>Learning Conjunctions</vt:lpstr>
      <vt:lpstr>Linear Threshold Functions  </vt:lpstr>
      <vt:lpstr>Representation</vt:lpstr>
      <vt:lpstr>PowerPoint Presentation</vt:lpstr>
      <vt:lpstr>Canonical Representation</vt:lpstr>
      <vt:lpstr>Perceptron learning rule</vt:lpstr>
      <vt:lpstr>Perceptron learning rule</vt:lpstr>
      <vt:lpstr>Perceptron in action</vt:lpstr>
      <vt:lpstr>Perceptron in action</vt:lpstr>
      <vt:lpstr>Perceptron learning rule</vt:lpstr>
      <vt:lpstr>Perceptron Learnability</vt:lpstr>
      <vt:lpstr>PowerPoint Presentation</vt:lpstr>
      <vt:lpstr>Perceptron Convergence</vt:lpstr>
      <vt:lpstr>Administration </vt:lpstr>
      <vt:lpstr>Perceptron</vt:lpstr>
      <vt:lpstr>Perceptron: Mistake Bound Theorem</vt:lpstr>
      <vt:lpstr>Perceptron-Mistake Bound</vt:lpstr>
      <vt:lpstr>Robustness to Noise</vt:lpstr>
      <vt:lpstr>Perceptron for Boolean Functions</vt:lpstr>
      <vt:lpstr>Practical Issues and Extensions</vt:lpstr>
      <vt:lpstr>Conditional Probabilities</vt:lpstr>
      <vt:lpstr>Regularization Via Averaged Perceptron</vt:lpstr>
      <vt:lpstr>Regularization Via Averaged Perceptron</vt:lpstr>
      <vt:lpstr> Perceptron with Margin</vt:lpstr>
      <vt:lpstr>Other Extensions </vt:lpstr>
      <vt:lpstr>LBJava</vt:lpstr>
      <vt:lpstr>General Stochastic Gradient Algorithms </vt:lpstr>
      <vt:lpstr>General Stochastic Gradient Algorithms </vt:lpstr>
      <vt:lpstr>New Stochastic Gradient Algorithms </vt:lpstr>
      <vt:lpstr>Regularization</vt:lpstr>
      <vt:lpstr>Algorithmic Approaches</vt:lpstr>
      <vt:lpstr>Summary of Algorithms </vt:lpstr>
      <vt:lpstr>Which algorithm is better?  How to Compare? </vt:lpstr>
      <vt:lpstr>Sentence Representation</vt:lpstr>
      <vt:lpstr>Sentence Representation</vt:lpstr>
      <vt:lpstr>Blow up Feature Space</vt:lpstr>
      <vt:lpstr>Domain Characteristics</vt:lpstr>
      <vt:lpstr>Generalization</vt:lpstr>
      <vt:lpstr>Which Algorithm to Choose?</vt:lpstr>
      <vt:lpstr>Examples</vt:lpstr>
      <vt:lpstr>`</vt:lpstr>
      <vt:lpstr>Summary</vt:lpstr>
      <vt:lpstr>Efficiency</vt:lpstr>
      <vt:lpstr>Functions Can be Made Linear</vt:lpstr>
      <vt:lpstr>Blown Up Feature Space</vt:lpstr>
      <vt:lpstr>Making data linearly separable</vt:lpstr>
      <vt:lpstr>Making data linearly separable</vt:lpstr>
      <vt:lpstr>Dual Representation</vt:lpstr>
      <vt:lpstr>Kernel Based Methods</vt:lpstr>
      <vt:lpstr>Kernel Base Methods</vt:lpstr>
      <vt:lpstr>Kernel Based Methods</vt:lpstr>
      <vt:lpstr>PowerPoint Presentation</vt:lpstr>
      <vt:lpstr>The Kernel Trick(1)</vt:lpstr>
      <vt:lpstr>The Kernel Trick(2)</vt:lpstr>
      <vt:lpstr>The Kernel Trick(3)</vt:lpstr>
      <vt:lpstr>The Kernel Trick(4)</vt:lpstr>
      <vt:lpstr>Kernel Based Methods</vt:lpstr>
      <vt:lpstr>Kernel Trick</vt:lpstr>
      <vt:lpstr>Example </vt:lpstr>
      <vt:lpstr>Implementation: Dual Perceptron</vt:lpstr>
      <vt:lpstr>Example: Polynomial Kernel</vt:lpstr>
      <vt:lpstr>Kernels – General Conditions</vt:lpstr>
      <vt:lpstr>The Kernel Matrix</vt:lpstr>
      <vt:lpstr>Kernels – General Conditions</vt:lpstr>
      <vt:lpstr>The kernel trick</vt:lpstr>
      <vt:lpstr>Properties of the kernel matrix K</vt:lpstr>
      <vt:lpstr>Polynomial kernels</vt:lpstr>
      <vt:lpstr>Constructing New Kernels</vt:lpstr>
      <vt:lpstr>Constructing New Kernels (2)</vt:lpstr>
      <vt:lpstr>Gaussian Kernel  (aka Radial Basis Function kernel)</vt:lpstr>
      <vt:lpstr>Gaussian Kernel</vt:lpstr>
      <vt:lpstr>Kernels Over (Finite) Sets</vt:lpstr>
      <vt:lpstr>Summary – Kernel Based Methods</vt:lpstr>
      <vt:lpstr>Efficiency-Generalization Tradeoff</vt:lpstr>
      <vt:lpstr>Explicit &amp; Implicit Kernels: Complexity</vt:lpstr>
      <vt:lpstr>Kernels: Generalization</vt:lpstr>
      <vt:lpstr>Kernels: Generalization(2)</vt:lpstr>
      <vt:lpstr>Conclusion- Kernels</vt:lpstr>
      <vt:lpstr>Functions Can be Made Linear</vt:lpstr>
      <vt:lpstr>Blown Up Feature Space</vt:lpstr>
      <vt:lpstr>Multi-Layer Neural Network</vt:lpstr>
      <vt:lpstr>Basic Units </vt:lpstr>
      <vt:lpstr>Model Neuron (Logistic)</vt:lpstr>
      <vt:lpstr>Learning with a Multi-Layer  Perceptron</vt:lpstr>
      <vt:lpstr>Learning with a Multi-Layer  Perceptron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699</cp:revision>
  <cp:lastPrinted>1999-09-23T14:21:26Z</cp:lastPrinted>
  <dcterms:created xsi:type="dcterms:W3CDTF">1997-12-27T05:03:42Z</dcterms:created>
  <dcterms:modified xsi:type="dcterms:W3CDTF">2018-10-30T13:28:17Z</dcterms:modified>
</cp:coreProperties>
</file>