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</p:sldMasterIdLst>
  <p:notesMasterIdLst>
    <p:notesMasterId r:id="rId58"/>
  </p:notesMasterIdLst>
  <p:handoutMasterIdLst>
    <p:handoutMasterId r:id="rId59"/>
  </p:handoutMasterIdLst>
  <p:sldIdLst>
    <p:sldId id="1250" r:id="rId2"/>
    <p:sldId id="1042" r:id="rId3"/>
    <p:sldId id="1043" r:id="rId4"/>
    <p:sldId id="1197" r:id="rId5"/>
    <p:sldId id="1198" r:id="rId6"/>
    <p:sldId id="1199" r:id="rId7"/>
    <p:sldId id="1200" r:id="rId8"/>
    <p:sldId id="1201" r:id="rId9"/>
    <p:sldId id="1202" r:id="rId10"/>
    <p:sldId id="1203" r:id="rId11"/>
    <p:sldId id="1204" r:id="rId12"/>
    <p:sldId id="1205" r:id="rId13"/>
    <p:sldId id="1206" r:id="rId14"/>
    <p:sldId id="1207" r:id="rId15"/>
    <p:sldId id="1208" r:id="rId16"/>
    <p:sldId id="1209" r:id="rId17"/>
    <p:sldId id="1210" r:id="rId18"/>
    <p:sldId id="1211" r:id="rId19"/>
    <p:sldId id="1212" r:id="rId20"/>
    <p:sldId id="1213" r:id="rId21"/>
    <p:sldId id="1214" r:id="rId22"/>
    <p:sldId id="1217" r:id="rId23"/>
    <p:sldId id="1215" r:id="rId24"/>
    <p:sldId id="1216" r:id="rId25"/>
    <p:sldId id="1218" r:id="rId26"/>
    <p:sldId id="1219" r:id="rId27"/>
    <p:sldId id="1220" r:id="rId28"/>
    <p:sldId id="1223" r:id="rId29"/>
    <p:sldId id="1221" r:id="rId30"/>
    <p:sldId id="1222" r:id="rId31"/>
    <p:sldId id="1224" r:id="rId32"/>
    <p:sldId id="1225" r:id="rId33"/>
    <p:sldId id="1226" r:id="rId34"/>
    <p:sldId id="1227" r:id="rId35"/>
    <p:sldId id="1228" r:id="rId36"/>
    <p:sldId id="1229" r:id="rId37"/>
    <p:sldId id="1230" r:id="rId38"/>
    <p:sldId id="1231" r:id="rId39"/>
    <p:sldId id="1232" r:id="rId40"/>
    <p:sldId id="1233" r:id="rId41"/>
    <p:sldId id="1234" r:id="rId42"/>
    <p:sldId id="1235" r:id="rId43"/>
    <p:sldId id="1236" r:id="rId44"/>
    <p:sldId id="1237" r:id="rId45"/>
    <p:sldId id="1238" r:id="rId46"/>
    <p:sldId id="1239" r:id="rId47"/>
    <p:sldId id="1240" r:id="rId48"/>
    <p:sldId id="1241" r:id="rId49"/>
    <p:sldId id="1242" r:id="rId50"/>
    <p:sldId id="1243" r:id="rId51"/>
    <p:sldId id="1244" r:id="rId52"/>
    <p:sldId id="1245" r:id="rId53"/>
    <p:sldId id="1246" r:id="rId54"/>
    <p:sldId id="1247" r:id="rId55"/>
    <p:sldId id="1248" r:id="rId56"/>
    <p:sldId id="1249" r:id="rId57"/>
  </p:sldIdLst>
  <p:sldSz cx="9144000" cy="6858000" type="screen4x3"/>
  <p:notesSz cx="7010400" cy="9321800"/>
  <p:embeddedFontLst>
    <p:embeddedFont>
      <p:font typeface="Arial Narrow" panose="020B0606020202030204" pitchFamily="34" charset="0"/>
      <p:regular r:id="rId60"/>
      <p:bold r:id="rId61"/>
      <p:italic r:id="rId62"/>
      <p:boldItalic r:id="rId63"/>
    </p:embeddedFont>
    <p:embeddedFont>
      <p:font typeface="cmsy10" panose="020B0604020202020204"/>
      <p:regular r:id="rId64"/>
    </p:embeddedFont>
    <p:embeddedFont>
      <p:font typeface="新細明體" panose="020B0604020202020204" charset="0"/>
      <p:regular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cmmi10" panose="020B0604020202020204"/>
      <p:regular r:id="rId70"/>
    </p:embeddedFont>
    <p:embeddedFont>
      <p:font typeface="Tempus Sans ITC" panose="04020404030D07020202" pitchFamily="82" charset="0"/>
      <p:regular r:id="rId71"/>
    </p:embeddedFont>
    <p:embeddedFont>
      <p:font typeface="Helvetica" panose="020B0604020202020204" pitchFamily="34" charset="0"/>
      <p:regular r:id="rId72"/>
      <p:bold r:id="rId73"/>
      <p:italic r:id="rId74"/>
      <p:boldItalic r:id="rId75"/>
    </p:embeddedFont>
    <p:embeddedFont>
      <p:font typeface="Cambria Math" panose="02040503050406030204" pitchFamily="18" charset="0"/>
      <p:regular r:id="rId76"/>
    </p:embeddedFont>
  </p:embeddedFontLst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1250"/>
            <p14:sldId id="1042"/>
            <p14:sldId id="1043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7"/>
            <p14:sldId id="1215"/>
            <p14:sldId id="1216"/>
            <p14:sldId id="1218"/>
            <p14:sldId id="1219"/>
            <p14:sldId id="1220"/>
            <p14:sldId id="1223"/>
            <p14:sldId id="1221"/>
            <p14:sldId id="1222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</p14:sldIdLst>
        </p14:section>
        <p14:section name="Example: What is Learning" id="{FE206563-2C0B-4881-B654-377F744CEB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900"/>
    <a:srgbClr val="FFFFCC"/>
    <a:srgbClr val="FC0128"/>
    <a:srgbClr val="245795"/>
    <a:srgbClr val="0066FF"/>
    <a:srgbClr val="FF6600"/>
    <a:srgbClr val="000000"/>
    <a:srgbClr val="99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509" autoAdjust="0"/>
  </p:normalViewPr>
  <p:slideViewPr>
    <p:cSldViewPr>
      <p:cViewPr varScale="1">
        <p:scale>
          <a:sx n="109" d="100"/>
          <a:sy n="109" d="100"/>
        </p:scale>
        <p:origin x="16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6624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17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9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20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4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24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24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7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6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C65BE-F299-4A18-AD1D-B97A2E806594}" type="slidenum">
              <a:rPr lang="en-US"/>
              <a:pPr/>
              <a:t>27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6438"/>
            <a:ext cx="4725987" cy="3544887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66329-A4AA-4CA8-B9AD-F5BBDE20A470}" type="slidenum">
              <a:rPr lang="en-US"/>
              <a:pPr/>
              <a:t>4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0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5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value</a:t>
            </a:r>
            <a:r>
              <a:rPr lang="en-US" baseline="0" dirty="0" smtClean="0"/>
              <a:t> of slack variable when the data point is classified correctly?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45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0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380DA-3952-4FCD-99BF-0DA862EEFF7C}" type="slidenum">
              <a:rPr lang="en-US"/>
              <a:pPr/>
              <a:t>31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4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67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36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8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2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7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9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40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2196B-9B83-43F9-B7B5-7BA806C52FB7}" type="slidenum">
              <a:rPr lang="en-US"/>
              <a:pPr/>
              <a:t>5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46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20BF-FF5D-4430-BCFE-F53CFE37E3B7}" type="slidenum">
              <a:rPr lang="en-US"/>
              <a:pPr/>
              <a:t>41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487863"/>
            <a:ext cx="5721350" cy="4252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3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DD60-EC1C-43BF-8438-7316C8849EC9}" type="slidenum">
              <a:rPr lang="en-US"/>
              <a:pPr/>
              <a:t>42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0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02629-646C-4254-959F-B00CF5838B4B}" type="slidenum">
              <a:rPr lang="en-US"/>
              <a:pPr/>
              <a:t>43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1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EE3F8-0A7B-47B0-B8E2-A79138FB1A2D}" type="slidenum">
              <a:rPr lang="en-US"/>
              <a:pPr/>
              <a:t>44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1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A0896-0F75-4FE2-8859-821B967AD4F4}" type="slidenum">
              <a:rPr lang="en-US"/>
              <a:pPr/>
              <a:t>45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9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8508E-BA6D-44D0-AEB2-6AC7E5632726}" type="slidenum">
              <a:rPr lang="en-US"/>
              <a:pPr/>
              <a:t>46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67AA-0536-486E-ACD6-0B6AFC19C18F}" type="slidenum">
              <a:rPr lang="en-US"/>
              <a:pPr/>
              <a:t>47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9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F634-1EAF-42DA-AD74-E946D7A78527}" type="slidenum">
              <a:rPr lang="en-US"/>
              <a:pPr/>
              <a:t>48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0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038C3-524D-475B-89B2-D12D447C8633}" type="slidenum">
              <a:rPr lang="en-US"/>
              <a:pPr/>
              <a:t>49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928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91E24-5A8E-4BBD-AAFA-A8DD360A7C5D}" type="slidenum">
              <a:rPr lang="en-US"/>
              <a:pPr/>
              <a:t>50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1538C4-F5E7-466F-BB29-8BEBAA50816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330" y="4489809"/>
            <a:ext cx="5241442" cy="4248702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877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A4042-6E80-4054-822C-CDF91C643D21}" type="slidenum">
              <a:rPr lang="en-US"/>
              <a:pPr/>
              <a:t>51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07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2C412-708D-4A7A-8EC5-5FC83F5208D3}" type="slidenum">
              <a:rPr lang="en-US"/>
              <a:pPr/>
              <a:t>52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7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4E4F3-2A3F-4294-B9FB-A7CE38ABCB93}" type="slidenum">
              <a:rPr lang="en-US"/>
              <a:pPr/>
              <a:t>53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9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39CE1-08D7-4C4B-9989-33A64A9D1672}" type="slidenum">
              <a:rPr lang="en-US"/>
              <a:pPr/>
              <a:t>54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7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67E3D-8818-4F40-9A3F-86417C6BFB03}" type="slidenum">
              <a:rPr lang="en-US"/>
              <a:pPr/>
              <a:t>55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8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F910B-1B1A-44CA-AAD9-C9F5D3192E14}" type="slidenum">
              <a:rPr lang="en-US"/>
              <a:pPr/>
              <a:t>56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1538C4-F5E7-466F-BB29-8BEBAA50816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330" y="4489809"/>
            <a:ext cx="5241442" cy="4248702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096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13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14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9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9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71600"/>
            <a:ext cx="7772400" cy="45259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Fall 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9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roth@seas.upenn.edu" TargetMode="External"/><Relationship Id="rId2" Type="http://schemas.openxmlformats.org/officeDocument/2006/relationships/hyperlink" Target="http://www.seas.upenn.edu/~cis51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is.upenn.edu/~danroth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08-LecSvm-dual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js-toy/example.html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hyperlink" Target="http://www.csie.ntu.edu.tw/~cjlin/libsvmtools/svmtoy3d/examples/" TargetMode="External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csie.ntu.edu.tw/~cjlin/libsvm/js-toy/exampl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08-LecSvm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76201"/>
            <a:ext cx="7772400" cy="2057400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solidFill>
                  <a:srgbClr val="0000FF"/>
                </a:solidFill>
              </a:rPr>
              <a:t>CIS 519/419 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Applied Machine Learning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2"/>
              </a:rPr>
              <a:t>www.seas.upenn.edu/~</a:t>
            </a:r>
            <a:r>
              <a:rPr lang="en-US" sz="3600" dirty="0" smtClean="0">
                <a:hlinkClick r:id="rId2"/>
              </a:rPr>
              <a:t>cis519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chemeClr val="tx1"/>
                </a:solidFill>
              </a:rPr>
              <a:t>Dan Roth</a:t>
            </a:r>
          </a:p>
          <a:p>
            <a:pPr algn="l"/>
            <a:r>
              <a:rPr lang="nl-NL" dirty="0" smtClean="0">
                <a:hlinkClick r:id="rId3"/>
              </a:rPr>
              <a:t>danroth@seas.upenn.edu</a:t>
            </a:r>
            <a:r>
              <a:rPr lang="nl-NL" dirty="0" smtClean="0"/>
              <a:t> </a:t>
            </a:r>
            <a:endParaRPr lang="nl-NL" dirty="0"/>
          </a:p>
          <a:p>
            <a:pPr algn="l"/>
            <a:r>
              <a:rPr lang="nl-NL" dirty="0">
                <a:hlinkClick r:id="rId4"/>
              </a:rPr>
              <a:t>http://www.cis.upenn.edu/~danroth</a:t>
            </a:r>
            <a:r>
              <a:rPr lang="nl-NL" dirty="0" smtClean="0">
                <a:hlinkClick r:id="rId4"/>
              </a:rPr>
              <a:t>/</a:t>
            </a:r>
            <a:r>
              <a:rPr lang="nl-NL" dirty="0" smtClean="0"/>
              <a:t> </a:t>
            </a:r>
            <a:endParaRPr lang="nl-NL" dirty="0"/>
          </a:p>
          <a:p>
            <a:pPr algn="l"/>
            <a:r>
              <a:rPr lang="nl-NL" dirty="0">
                <a:solidFill>
                  <a:schemeClr val="tx1"/>
                </a:solidFill>
              </a:rPr>
              <a:t>461C, 3401 Walnut</a:t>
            </a:r>
          </a:p>
          <a:p>
            <a:pPr algn="l"/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336605" y="563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7190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margin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baseline="-25000" dirty="0" smtClean="0">
                <a:latin typeface="cmmi10"/>
              </a:rPr>
              <a:t>i</a:t>
            </a:r>
            <a:r>
              <a:rPr lang="en-US" dirty="0" smtClean="0"/>
              <a:t> of a </a:t>
            </a:r>
            <a:r>
              <a:rPr lang="en-US" dirty="0" smtClean="0">
                <a:solidFill>
                  <a:srgbClr val="0000FF"/>
                </a:solidFill>
              </a:rPr>
              <a:t>point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with respect to a linear classifier h(x) = sign(w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  <a:r>
              <a:rPr lang="en-US" dirty="0">
                <a:latin typeface="cmsy10"/>
              </a:rPr>
              <a:t>∙</a:t>
            </a:r>
            <a:r>
              <a:rPr lang="en-US" dirty="0" smtClean="0"/>
              <a:t> x +b) is defined as the </a:t>
            </a:r>
            <a:r>
              <a:rPr lang="en-US" dirty="0" smtClean="0">
                <a:solidFill>
                  <a:srgbClr val="FF0000"/>
                </a:solidFill>
              </a:rPr>
              <a:t>distance of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from the hyperplane </a:t>
            </a:r>
            <a:r>
              <a:rPr lang="en-US" dirty="0">
                <a:solidFill>
                  <a:srgbClr val="FC0128"/>
                </a:solidFill>
              </a:rPr>
              <a:t>w</a:t>
            </a:r>
            <a:r>
              <a:rPr lang="en-US" baseline="30000" dirty="0">
                <a:solidFill>
                  <a:srgbClr val="FC0128"/>
                </a:solidFill>
              </a:rPr>
              <a:t>T</a:t>
            </a:r>
            <a:r>
              <a:rPr lang="en-US" dirty="0">
                <a:solidFill>
                  <a:srgbClr val="FC0128"/>
                </a:solidFill>
              </a:rPr>
              <a:t> </a:t>
            </a:r>
            <a:r>
              <a:rPr lang="en-US" dirty="0">
                <a:solidFill>
                  <a:srgbClr val="FC0128"/>
                </a:solidFill>
                <a:latin typeface="cmsy10"/>
              </a:rPr>
              <a:t>∙</a:t>
            </a:r>
            <a:r>
              <a:rPr lang="en-US" dirty="0">
                <a:solidFill>
                  <a:srgbClr val="FC0128"/>
                </a:solidFill>
              </a:rPr>
              <a:t> x +b </a:t>
            </a:r>
            <a:r>
              <a:rPr lang="en-US" dirty="0" smtClean="0">
                <a:solidFill>
                  <a:srgbClr val="FF0000"/>
                </a:solidFill>
              </a:rPr>
              <a:t>= 0: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 </a:t>
            </a:r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baseline="-25000" dirty="0" smtClean="0">
                <a:solidFill>
                  <a:srgbClr val="0000FF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= |(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30000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∙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+b)/</a:t>
            </a:r>
            <a:r>
              <a:rPr lang="en-US" spc="-300" dirty="0" smtClean="0">
                <a:solidFill>
                  <a:srgbClr val="0000FF"/>
                </a:solidFill>
              </a:rPr>
              <a:t>||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spc="-300" dirty="0" smtClean="0">
                <a:solidFill>
                  <a:srgbClr val="0000FF"/>
                </a:solidFill>
              </a:rPr>
              <a:t>||</a:t>
            </a:r>
            <a:r>
              <a:rPr lang="en-US" dirty="0" smtClean="0">
                <a:solidFill>
                  <a:srgbClr val="0000FF"/>
                </a:solidFill>
              </a:rPr>
              <a:t> |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margin</a:t>
            </a:r>
            <a:r>
              <a:rPr lang="en-US" dirty="0" smtClean="0"/>
              <a:t> of a </a:t>
            </a:r>
            <a:r>
              <a:rPr lang="en-US" dirty="0" smtClean="0">
                <a:solidFill>
                  <a:srgbClr val="0000FF"/>
                </a:solidFill>
              </a:rPr>
              <a:t>set</a:t>
            </a:r>
            <a:r>
              <a:rPr lang="en-US" dirty="0" smtClean="0"/>
              <a:t> of points {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,…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} with respect to a </a:t>
            </a:r>
            <a:r>
              <a:rPr lang="en-US" dirty="0" smtClean="0">
                <a:solidFill>
                  <a:srgbClr val="0000FF"/>
                </a:solidFill>
              </a:rPr>
              <a:t>hyperplane w</a:t>
            </a:r>
            <a:r>
              <a:rPr lang="en-US" dirty="0" smtClean="0"/>
              <a:t>, is defined as the margin of the point </a:t>
            </a:r>
            <a:r>
              <a:rPr lang="en-US" dirty="0" smtClean="0">
                <a:solidFill>
                  <a:srgbClr val="FF0000"/>
                </a:solidFill>
              </a:rPr>
              <a:t>closest</a:t>
            </a:r>
            <a:r>
              <a:rPr lang="en-US" dirty="0" smtClean="0"/>
              <a:t> to the hyperplane: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min</a:t>
            </a:r>
            <a:r>
              <a:rPr lang="en-US" baseline="-50000" dirty="0" smtClean="0">
                <a:solidFill>
                  <a:srgbClr val="0000FF"/>
                </a:solidFill>
                <a:latin typeface="cmmi10"/>
              </a:rPr>
              <a:t>i</a:t>
            </a:r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baseline="-25000" dirty="0" smtClean="0">
                <a:solidFill>
                  <a:srgbClr val="0000FF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min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|(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30000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/>
              </a:rPr>
              <a:t>∙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+b)/</a:t>
            </a:r>
            <a:r>
              <a:rPr lang="en-US" spc="-300" dirty="0">
                <a:solidFill>
                  <a:srgbClr val="0000FF"/>
                </a:solidFill>
              </a:rPr>
              <a:t>||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spc="-300" dirty="0">
                <a:solidFill>
                  <a:srgbClr val="0000FF"/>
                </a:solidFill>
              </a:rPr>
              <a:t>||</a:t>
            </a:r>
            <a:r>
              <a:rPr lang="en-US" dirty="0">
                <a:solidFill>
                  <a:srgbClr val="0000FF"/>
                </a:solidFill>
              </a:rPr>
              <a:t> |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and 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Theorem: </a:t>
            </a:r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l-GR" baseline="-25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/>
              <a:t> is the space of all linear classifiers in </a:t>
            </a:r>
            <a:r>
              <a:rPr lang="en-US" dirty="0"/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that 	separate the training data with margin at least </a:t>
            </a:r>
            <a:r>
              <a:rPr lang="el-G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/>
              <a:t>, 	then: </a:t>
            </a:r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0000FF"/>
                </a:solidFill>
              </a:rPr>
              <a:t>VC(H</a:t>
            </a:r>
            <a:r>
              <a:rPr lang="el-GR" baseline="-25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≤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min(R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l-G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n) +1,</a:t>
            </a:r>
          </a:p>
          <a:p>
            <a:r>
              <a:rPr lang="en-US" dirty="0" smtClean="0"/>
              <a:t>Where R is the radius of the smallest sphere (in R</a:t>
            </a:r>
            <a:r>
              <a:rPr lang="en-US" baseline="30000" dirty="0" smtClean="0">
                <a:latin typeface="+mj-lt"/>
              </a:rPr>
              <a:t>n</a:t>
            </a:r>
            <a:r>
              <a:rPr lang="en-US" dirty="0" smtClean="0"/>
              <a:t>) that contains the data.</a:t>
            </a:r>
          </a:p>
          <a:p>
            <a:r>
              <a:rPr lang="en-US" dirty="0" smtClean="0"/>
              <a:t>Thus, for such classifiers, we have a bound of the form: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  Err(h) </a:t>
            </a:r>
            <a:r>
              <a:rPr lang="en-US" sz="2000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TR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(h</a:t>
            </a:r>
            <a:r>
              <a:rPr lang="en-US" sz="2000" dirty="0" smtClean="0">
                <a:solidFill>
                  <a:srgbClr val="0000FF"/>
                </a:solidFill>
              </a:rPr>
              <a:t>) + { (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O(R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l-GR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) + log(4/</a:t>
            </a:r>
            <a:r>
              <a:rPr lang="el-GR" sz="2000" dirty="0" smtClean="0">
                <a:solidFill>
                  <a:srgbClr val="0000FF"/>
                </a:solidFill>
              </a:rPr>
              <a:t>δ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2000" dirty="0" smtClean="0">
                <a:solidFill>
                  <a:srgbClr val="0000FF"/>
                </a:solidFill>
              </a:rPr>
              <a:t>))/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m }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1/2</a:t>
            </a:r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804" y="1502066"/>
            <a:ext cx="2586195" cy="1564666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Towards Max Margin Classifiers </a:t>
            </a:r>
            <a:endParaRPr lang="en-US" sz="3200" dirty="0" smtClean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First observation: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When we consider the class </a:t>
            </a:r>
            <a:r>
              <a:rPr lang="en-US" sz="2000" dirty="0">
                <a:solidFill>
                  <a:srgbClr val="0000FF"/>
                </a:solidFill>
              </a:rPr>
              <a:t>H</a:t>
            </a:r>
            <a:r>
              <a:rPr lang="el-GR" sz="20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000" dirty="0" smtClean="0"/>
              <a:t> of linear hypotheses that separate a given data set with a margin </a:t>
            </a:r>
            <a:r>
              <a:rPr lang="el-GR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000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We see that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Large Margin </a:t>
            </a:r>
            <a:r>
              <a:rPr lang="el-G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 Small VC dimension of 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l-GR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endParaRPr lang="en-US" baseline="-25000" dirty="0" smtClean="0">
              <a:solidFill>
                <a:srgbClr val="0000FF"/>
              </a:solidFill>
              <a:latin typeface="cmmi1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Consequently, our goal could be to find a separating hyperplane </a:t>
            </a:r>
            <a:r>
              <a:rPr lang="en-US" sz="2000" dirty="0" smtClean="0">
                <a:solidFill>
                  <a:srgbClr val="0000FF"/>
                </a:solidFill>
              </a:rPr>
              <a:t>w  </a:t>
            </a:r>
            <a:r>
              <a:rPr lang="en-US" sz="2000" dirty="0" smtClean="0"/>
              <a:t>that </a:t>
            </a:r>
            <a:r>
              <a:rPr lang="en-US" sz="2000" dirty="0" smtClean="0">
                <a:solidFill>
                  <a:srgbClr val="0000FF"/>
                </a:solidFill>
              </a:rPr>
              <a:t>maximizes the margin </a:t>
            </a:r>
            <a:r>
              <a:rPr lang="en-US" sz="2000" dirty="0" smtClean="0"/>
              <a:t>of the set 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/>
              <a:t> of examples.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second observation </a:t>
            </a:r>
            <a:r>
              <a:rPr lang="en-US" sz="2000" dirty="0" smtClean="0"/>
              <a:t>that drives an algorithmic approach is that: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Small </a:t>
            </a:r>
            <a:r>
              <a:rPr lang="en-US" sz="2000" spc="-300" dirty="0" smtClean="0">
                <a:solidFill>
                  <a:schemeClr val="accent2"/>
                </a:solidFill>
              </a:rPr>
              <a:t>||w||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Large Margin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Together,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this leads to an algorithm: </a:t>
            </a:r>
            <a:r>
              <a:rPr lang="en-US" sz="2000" dirty="0" smtClean="0">
                <a:sym typeface="Wingdings" pitchFamily="2" charset="2"/>
              </a:rPr>
              <a:t>from among all those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w’</a:t>
            </a:r>
            <a:r>
              <a:rPr lang="en-US" sz="2000" dirty="0" smtClean="0">
                <a:sym typeface="Wingdings" pitchFamily="2" charset="2"/>
              </a:rPr>
              <a:t>s that agree with the data, find the one with the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minimal size </a:t>
            </a:r>
            <a:r>
              <a:rPr lang="en-US" sz="2000" spc="-300" dirty="0" smtClean="0">
                <a:solidFill>
                  <a:srgbClr val="FF0000"/>
                </a:solidFill>
                <a:sym typeface="Wingdings" pitchFamily="2" charset="2"/>
              </a:rPr>
              <a:t>||w||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But, if </a:t>
            </a:r>
            <a:r>
              <a:rPr lang="en-US" sz="1600" dirty="0" smtClean="0">
                <a:solidFill>
                  <a:srgbClr val="FC0128"/>
                </a:solidFill>
              </a:rPr>
              <a:t>w</a:t>
            </a:r>
            <a:r>
              <a:rPr lang="en-US" sz="1600" dirty="0" smtClean="0"/>
              <a:t> separates the data, so does </a:t>
            </a:r>
            <a:r>
              <a:rPr lang="en-US" sz="1600" dirty="0" smtClean="0">
                <a:solidFill>
                  <a:srgbClr val="FC0128"/>
                </a:solidFill>
              </a:rPr>
              <a:t>w/7</a:t>
            </a:r>
            <a:r>
              <a:rPr lang="en-US" sz="1600" dirty="0" smtClean="0"/>
              <a:t>….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We need to better understand the relations between </a:t>
            </a:r>
            <a:r>
              <a:rPr lang="en-US" sz="1600" dirty="0" smtClean="0">
                <a:solidFill>
                  <a:srgbClr val="FC0128"/>
                </a:solidFill>
              </a:rPr>
              <a:t>w</a:t>
            </a:r>
            <a:r>
              <a:rPr lang="en-US" sz="1600" dirty="0" smtClean="0"/>
              <a:t> and the </a:t>
            </a:r>
            <a:r>
              <a:rPr lang="en-US" sz="1600" dirty="0" smtClean="0">
                <a:solidFill>
                  <a:srgbClr val="FC0128"/>
                </a:solidFill>
              </a:rPr>
              <a:t>margin</a:t>
            </a:r>
            <a:r>
              <a:rPr lang="en-US" sz="1600" dirty="0" smtClean="0"/>
              <a:t> </a:t>
            </a:r>
            <a:endParaRPr lang="en-US" sz="1600" spc="-3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BEFFFD1-0D49-4A99-82B3-6562D1177899}" type="slidenum">
              <a:rPr lang="en-US" u="none" smtClean="0"/>
              <a:pPr/>
              <a:t>12</a:t>
            </a:fld>
            <a:endParaRPr lang="en-US" u="none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10200" y="3429000"/>
            <a:ext cx="3352799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But, how can we do it algorithmically? </a:t>
            </a:r>
            <a:endParaRPr lang="en-US" u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81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7022"/>
            <a:ext cx="7772400" cy="959778"/>
          </a:xfrm>
        </p:spPr>
        <p:txBody>
          <a:bodyPr/>
          <a:lstStyle/>
          <a:p>
            <a:r>
              <a:rPr lang="en-US" dirty="0" smtClean="0"/>
              <a:t>Maximal Margin</a:t>
            </a:r>
            <a:endParaRPr lang="en-US" dirty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/>
              <a:t>This discussion motivates the notion of a maximal margin.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maximal margin </a:t>
            </a:r>
            <a:r>
              <a:rPr lang="en-US" dirty="0" smtClean="0"/>
              <a:t>of a data set S is define as: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>
                <a:solidFill>
                  <a:srgbClr val="0000FF"/>
                </a:solidFill>
              </a:rPr>
              <a:t>(S)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/>
              <a:t>max</a:t>
            </a:r>
            <a:r>
              <a:rPr lang="en-US" baseline="-25000" dirty="0"/>
              <a:t>||w||=1</a:t>
            </a:r>
            <a:r>
              <a:rPr lang="en-US" dirty="0"/>
              <a:t> min</a:t>
            </a:r>
            <a:r>
              <a:rPr lang="en-US" baseline="-25000" dirty="0"/>
              <a:t>(</a:t>
            </a:r>
            <a:r>
              <a:rPr lang="en-US" baseline="-25000" dirty="0" err="1"/>
              <a:t>x,y</a:t>
            </a:r>
            <a:r>
              <a:rPr lang="en-US" baseline="-25000" dirty="0"/>
              <a:t>) </a:t>
            </a:r>
            <a:r>
              <a:rPr lang="az-Cyrl-AZ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baseline="-25000" dirty="0" smtClean="0"/>
              <a:t> 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|y </a:t>
            </a:r>
            <a:r>
              <a:rPr lang="en-US" dirty="0"/>
              <a:t>w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smtClean="0"/>
              <a:t>x|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4175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83688" y="1881187"/>
            <a:ext cx="3276599" cy="246221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For a given w:</a:t>
            </a:r>
            <a:r>
              <a:rPr lang="en-US" sz="1800" u="none" dirty="0" smtClean="0">
                <a:latin typeface="Calibri" pitchFamily="34" charset="0"/>
              </a:rPr>
              <a:t> Find the closest point.  </a:t>
            </a:r>
          </a:p>
          <a:p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2. Then, </a:t>
            </a:r>
            <a:r>
              <a:rPr lang="en-US" sz="1800" u="none" dirty="0" smtClean="0">
                <a:latin typeface="Calibri" pitchFamily="34" charset="0"/>
              </a:rPr>
              <a:t>find the point that gives the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maximal</a:t>
            </a:r>
            <a:r>
              <a:rPr lang="en-US" sz="1800" u="none" dirty="0" smtClean="0">
                <a:latin typeface="Calibri" pitchFamily="34" charset="0"/>
              </a:rPr>
              <a:t> margin value across all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w’s </a:t>
            </a:r>
            <a:r>
              <a:rPr lang="en-US" sz="1800" u="none" dirty="0" smtClean="0">
                <a:latin typeface="Calibri" pitchFamily="34" charset="0"/>
              </a:rPr>
              <a:t> (of size 1). </a:t>
            </a:r>
          </a:p>
          <a:p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Note: </a:t>
            </a:r>
            <a:r>
              <a:rPr lang="en-US" sz="1600" u="none" dirty="0" smtClean="0">
                <a:latin typeface="Calibri" pitchFamily="34" charset="0"/>
              </a:rPr>
              <a:t>the selection of the point  is in the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sz="1600" u="none" dirty="0" smtClean="0">
                <a:latin typeface="Calibri" pitchFamily="34" charset="0"/>
              </a:rPr>
              <a:t> and therefore  the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max </a:t>
            </a:r>
            <a:r>
              <a:rPr lang="en-US" sz="1600" u="none" dirty="0" smtClean="0">
                <a:latin typeface="Calibri" pitchFamily="34" charset="0"/>
              </a:rPr>
              <a:t>does not change if we scale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w,</a:t>
            </a:r>
            <a:r>
              <a:rPr lang="en-US" sz="1600" u="none" dirty="0" smtClean="0">
                <a:latin typeface="Calibri" pitchFamily="34" charset="0"/>
              </a:rPr>
              <a:t> so it’s okay to only deal with normalized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1600" u="none" dirty="0" smtClean="0">
                <a:latin typeface="Calibri" pitchFamily="34" charset="0"/>
              </a:rPr>
              <a:t>’s.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1" y="0"/>
            <a:ext cx="8762998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The 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distance between a point </a:t>
            </a:r>
            <a:r>
              <a:rPr lang="en-US" sz="1600" u="none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 and the hyperplane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defined 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by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1600" u="none" dirty="0">
                <a:solidFill>
                  <a:srgbClr val="FF0000"/>
                </a:solidFill>
                <a:latin typeface="Calibri" pitchFamily="34" charset="0"/>
              </a:rPr>
              <a:t>w;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b)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is:   |</a:t>
            </a:r>
            <a:r>
              <a:rPr lang="en-US" sz="1600" u="none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1600" u="none" baseline="30000" dirty="0" smtClean="0">
                <a:solidFill>
                  <a:srgbClr val="0000FF"/>
                </a:solidFill>
                <a:latin typeface="Calibri"/>
              </a:rPr>
              <a:t>T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 x 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+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b|/||w||</a:t>
            </a:r>
            <a:endParaRPr lang="en-US" u="none" dirty="0"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5715000"/>
            <a:ext cx="4571999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How does it help us to derive these h’s? </a:t>
            </a:r>
            <a:endParaRPr lang="en-US" u="none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6096000"/>
            <a:ext cx="3162597" cy="369332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800" u="none" dirty="0" err="1" smtClean="0">
                <a:solidFill>
                  <a:srgbClr val="0000FF"/>
                </a:solidFill>
                <a:latin typeface="+mj-lt"/>
              </a:rPr>
              <a:t>arg</a:t>
            </a:r>
            <a:r>
              <a:rPr lang="en-US" sz="1800" u="none" dirty="0" err="1" smtClean="0">
                <a:latin typeface="+mj-lt"/>
              </a:rPr>
              <a:t>max</a:t>
            </a:r>
            <a:r>
              <a:rPr lang="en-US" sz="1800" u="none" baseline="-25000" dirty="0">
                <a:latin typeface="+mj-lt"/>
              </a:rPr>
              <a:t>||w||=1</a:t>
            </a:r>
            <a:r>
              <a:rPr lang="en-US" sz="1800" u="none" dirty="0">
                <a:latin typeface="+mj-lt"/>
              </a:rPr>
              <a:t> min</a:t>
            </a:r>
            <a:r>
              <a:rPr lang="en-US" sz="1800" u="none" baseline="-25000" dirty="0">
                <a:latin typeface="+mj-lt"/>
              </a:rPr>
              <a:t>(</a:t>
            </a:r>
            <a:r>
              <a:rPr lang="en-US" sz="1800" u="none" baseline="-25000" dirty="0" err="1">
                <a:latin typeface="+mj-lt"/>
              </a:rPr>
              <a:t>x,y</a:t>
            </a:r>
            <a:r>
              <a:rPr lang="en-US" sz="1800" u="none" baseline="-25000" dirty="0">
                <a:latin typeface="+mj-lt"/>
              </a:rPr>
              <a:t>) </a:t>
            </a:r>
            <a:r>
              <a:rPr lang="az-Cyrl-AZ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sz="1800" u="none" baseline="-25000" dirty="0" smtClean="0"/>
              <a:t> </a:t>
            </a:r>
            <a:r>
              <a:rPr lang="en-US" sz="1800" u="none" baseline="-25000" dirty="0">
                <a:latin typeface="+mj-lt"/>
              </a:rPr>
              <a:t>S</a:t>
            </a:r>
            <a:r>
              <a:rPr lang="en-US" sz="1800" u="none" dirty="0">
                <a:latin typeface="+mj-lt"/>
              </a:rPr>
              <a:t> |y w</a:t>
            </a:r>
            <a:r>
              <a:rPr lang="en-US" sz="1800" u="none" baseline="30000" dirty="0">
                <a:latin typeface="+mj-lt"/>
              </a:rPr>
              <a:t>T</a:t>
            </a:r>
            <a:r>
              <a:rPr lang="en-US" sz="1800" u="none" dirty="0">
                <a:latin typeface="+mj-lt"/>
              </a:rPr>
              <a:t> x|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83713" y="2084388"/>
            <a:ext cx="1745087" cy="685800"/>
          </a:xfrm>
          <a:prstGeom prst="wedgeRectCallout">
            <a:avLst>
              <a:gd name="adj1" fmla="val 31913"/>
              <a:gd name="adj2" fmla="val 10867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 hypothesis (</a:t>
            </a:r>
            <a:r>
              <a:rPr lang="en-US" sz="1600" dirty="0" err="1" smtClean="0">
                <a:solidFill>
                  <a:schemeClr val="tx1"/>
                </a:solidFill>
              </a:rPr>
              <a:t>w,b</a:t>
            </a:r>
            <a:r>
              <a:rPr lang="en-US" sz="1600" dirty="0" smtClean="0">
                <a:solidFill>
                  <a:schemeClr val="tx1"/>
                </a:solidFill>
              </a:rPr>
              <a:t>) has many names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257925" y="4510086"/>
            <a:ext cx="2802361" cy="823913"/>
          </a:xfrm>
          <a:prstGeom prst="wedgeRectCallout">
            <a:avLst>
              <a:gd name="adj1" fmla="val -60242"/>
              <a:gd name="adj2" fmla="val 15750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C0128"/>
                </a:solidFill>
              </a:rPr>
              <a:t>Interpretation 1: </a:t>
            </a:r>
            <a:r>
              <a:rPr lang="en-US" sz="1600" dirty="0" smtClean="0">
                <a:solidFill>
                  <a:schemeClr val="tx1"/>
                </a:solidFill>
              </a:rPr>
              <a:t>among all w’s, choose the one that </a:t>
            </a:r>
            <a:r>
              <a:rPr lang="en-US" sz="1600" dirty="0" smtClean="0">
                <a:solidFill>
                  <a:srgbClr val="0000FF"/>
                </a:solidFill>
              </a:rPr>
              <a:t>maximizes the margin.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Margin and VC dimension</a:t>
            </a:r>
            <a:endParaRPr lang="en-US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Theorem </a:t>
            </a:r>
            <a:r>
              <a:rPr lang="en-US" u="sng" dirty="0">
                <a:solidFill>
                  <a:srgbClr val="FF0000"/>
                </a:solidFill>
              </a:rPr>
              <a:t>(</a:t>
            </a:r>
            <a:r>
              <a:rPr lang="en-US" u="sng" dirty="0" err="1">
                <a:solidFill>
                  <a:srgbClr val="FF0000"/>
                </a:solidFill>
              </a:rPr>
              <a:t>Vapnik</a:t>
            </a:r>
            <a:r>
              <a:rPr lang="en-US" u="sng" dirty="0">
                <a:solidFill>
                  <a:srgbClr val="FF0000"/>
                </a:solidFill>
              </a:rPr>
              <a:t>):</a:t>
            </a:r>
            <a:r>
              <a:rPr lang="en-US" dirty="0"/>
              <a:t> If H</a:t>
            </a:r>
            <a:r>
              <a:rPr 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/>
              <a:t> </a:t>
            </a:r>
            <a:r>
              <a:rPr lang="en-US" dirty="0"/>
              <a:t>is the space of all linear classifiers in </a:t>
            </a:r>
            <a:r>
              <a:rPr lang="en-US" dirty="0" smtClean="0"/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that separate the training data with margin at least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/>
              <a:t>, </a:t>
            </a:r>
            <a:r>
              <a:rPr lang="en-US" dirty="0"/>
              <a:t>then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VC(</a:t>
            </a:r>
            <a:r>
              <a:rPr lang="en-US" dirty="0">
                <a:solidFill>
                  <a:srgbClr val="FC0128"/>
                </a:solidFill>
              </a:rPr>
              <a:t>H</a:t>
            </a:r>
            <a:r>
              <a:rPr lang="el-GR" baseline="-25000" dirty="0">
                <a:solidFill>
                  <a:srgbClr val="FC0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C0128"/>
                </a:solidFill>
                <a:latin typeface="cmsy10"/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R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l-GR" dirty="0" smtClean="0">
                <a:solidFill>
                  <a:srgbClr val="FC0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where R is the radius of the smallest sphere (in R</a:t>
            </a:r>
            <a:r>
              <a:rPr lang="en-US" baseline="30000" dirty="0" smtClean="0"/>
              <a:t>n</a:t>
            </a:r>
            <a:r>
              <a:rPr lang="en-US" dirty="0"/>
              <a:t>) that contains the data.</a:t>
            </a:r>
          </a:p>
          <a:p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first observation</a:t>
            </a:r>
            <a:r>
              <a:rPr lang="en-US" dirty="0"/>
              <a:t> that will lead to </a:t>
            </a:r>
            <a:r>
              <a:rPr lang="en-US" dirty="0" smtClean="0"/>
              <a:t>an algorithmic </a:t>
            </a:r>
            <a:r>
              <a:rPr lang="en-US" dirty="0"/>
              <a:t>approach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second </a:t>
            </a:r>
            <a:r>
              <a:rPr lang="en-US" dirty="0" smtClean="0">
                <a:solidFill>
                  <a:srgbClr val="FF0000"/>
                </a:solidFill>
              </a:rPr>
              <a:t>observation</a:t>
            </a:r>
            <a:r>
              <a:rPr lang="en-US" dirty="0" smtClean="0"/>
              <a:t> </a:t>
            </a:r>
            <a:r>
              <a:rPr lang="en-US" dirty="0"/>
              <a:t>is that: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Small ||w||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 Large Margin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Consequently: the algorithm will be: from among all those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w’</a:t>
            </a:r>
            <a:r>
              <a:rPr lang="en-US" dirty="0">
                <a:sym typeface="Wingdings" pitchFamily="2" charset="2"/>
              </a:rPr>
              <a:t>s that agree with the data, find the one with the minimal size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||w||</a:t>
            </a:r>
            <a:r>
              <a:rPr lang="en-US" dirty="0">
                <a:sym typeface="Wingdings" pitchFamily="2" charset="2"/>
              </a:rPr>
              <a:t>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228600" y="1676400"/>
            <a:ext cx="838200" cy="326408"/>
          </a:xfrm>
          <a:prstGeom prst="wedgeRectCallout">
            <a:avLst>
              <a:gd name="adj1" fmla="val -49409"/>
              <a:gd name="adj2" fmla="val -17121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Believe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52400" y="4397992"/>
            <a:ext cx="838200" cy="555008"/>
          </a:xfrm>
          <a:prstGeom prst="wedgeRectCallout">
            <a:avLst>
              <a:gd name="adj1" fmla="val -49409"/>
              <a:gd name="adj2" fmla="val -17121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We’ll show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1"/>
          <p:cNvSpPr/>
          <p:nvPr/>
        </p:nvSpPr>
        <p:spPr>
          <a:xfrm>
            <a:off x="6172200" y="2057400"/>
            <a:ext cx="2802361" cy="1150322"/>
          </a:xfrm>
          <a:prstGeom prst="wedgeRectCallout">
            <a:avLst>
              <a:gd name="adj1" fmla="val -62022"/>
              <a:gd name="adj2" fmla="val 11318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C0128"/>
                </a:solidFill>
              </a:rPr>
              <a:t>Interpretation 2: </a:t>
            </a:r>
            <a:r>
              <a:rPr lang="en-US" sz="1600" dirty="0" smtClean="0">
                <a:solidFill>
                  <a:schemeClr val="tx1"/>
                </a:solidFill>
              </a:rPr>
              <a:t>among all w’s that separate the data with margin 1, choose the one with minimal size.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Margin to ||W||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We want to choose the hyperplane that achieves the largest margin. That is, given a data set S, find: </a:t>
                </a:r>
                <a:endParaRPr lang="en-US" sz="2000" dirty="0"/>
              </a:p>
              <a:p>
                <a:pPr lvl="1"/>
                <a:r>
                  <a:rPr lang="en-US" dirty="0" smtClean="0">
                    <a:solidFill>
                      <a:srgbClr val="0000FF"/>
                    </a:solidFill>
                  </a:rPr>
                  <a:t>w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libri"/>
                  </a:rPr>
                  <a:t>*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argmax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||w||=1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+mj-lt"/>
                  </a:rPr>
                  <a:t>min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(</a:t>
                </a:r>
                <a:r>
                  <a:rPr lang="en-US" baseline="-25000" dirty="0" err="1" smtClean="0">
                    <a:solidFill>
                      <a:srgbClr val="0000FF"/>
                    </a:solidFill>
                    <a:latin typeface="Calibri"/>
                  </a:rPr>
                  <a:t>x,y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) </a:t>
                </a:r>
                <a:r>
                  <a:rPr lang="az-Cyrl-AZ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 S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|y w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libri"/>
                  </a:rPr>
                  <a:t>T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x|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sz="2000" dirty="0" smtClean="0"/>
                  <a:t>How to find this w</a:t>
                </a:r>
                <a:r>
                  <a:rPr lang="en-US" sz="2000" baseline="30000" dirty="0" smtClean="0"/>
                  <a:t>*</a:t>
                </a:r>
                <a:r>
                  <a:rPr lang="en-US" sz="2000" dirty="0" smtClean="0"/>
                  <a:t>?</a:t>
                </a:r>
              </a:p>
              <a:p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Claim: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Define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sz="2000" baseline="-25000" dirty="0" smtClean="0">
                    <a:solidFill>
                      <a:srgbClr val="0000FF"/>
                    </a:solidFill>
                  </a:rPr>
                  <a:t>0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to be the solution of the optimization problem: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Times New Roman"/>
                  </a:rPr>
                  <a:t>    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argmin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{||w||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Calibri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x,y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</a:t>
                </a:r>
                <a:r>
                  <a:rPr lang="az-Cyrl-AZ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S, </a:t>
                </a:r>
                <a:r>
                  <a:rPr lang="en-US" dirty="0">
                    <a:solidFill>
                      <a:schemeClr val="tx1"/>
                    </a:solidFill>
                  </a:rPr>
                  <a:t>y w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x </a:t>
                </a:r>
                <a:r>
                  <a:rPr lang="en-US" dirty="0" smtClean="0">
                    <a:solidFill>
                      <a:schemeClr val="tx1"/>
                    </a:solidFill>
                    <a:latin typeface="cmsy10"/>
                  </a:rPr>
                  <a:t>≥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 }.</a:t>
                </a:r>
              </a:p>
              <a:p>
                <a:pPr marL="0" lvl="1" indent="0">
                  <a:buClrTx/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Then:</a:t>
                </a:r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w 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/||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||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dirty="0" err="1">
                    <a:solidFill>
                      <a:schemeClr val="tx1"/>
                    </a:solidFill>
                  </a:rPr>
                  <a:t>argmax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||w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||=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</a:rPr>
                  <a:t> min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(</a:t>
                </a:r>
                <a:r>
                  <a:rPr lang="en-US" baseline="-25000" dirty="0" err="1">
                    <a:solidFill>
                      <a:schemeClr val="tx1"/>
                    </a:solidFill>
                  </a:rPr>
                  <a:t>x,y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) </a:t>
                </a:r>
                <a:r>
                  <a:rPr lang="az-Cyrl-AZ" sz="18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S</a:t>
                </a:r>
                <a:r>
                  <a:rPr lang="en-US" dirty="0">
                    <a:solidFill>
                      <a:schemeClr val="tx1"/>
                    </a:solidFill>
                  </a:rPr>
                  <a:t> y w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</a:rPr>
                  <a:t> x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That is, the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normalization of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sz="2000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corresponds to the largest  margin separating hyperplane.  </a:t>
                </a: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3" t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22860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23622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41148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52600" y="4163704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33600" y="6041131"/>
            <a:ext cx="4571999" cy="5847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The next slide will show that the two interpretations are equivalent</a:t>
            </a:r>
            <a:endParaRPr lang="en-US" u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Margin to ||W</a:t>
            </a:r>
            <a:r>
              <a:rPr lang="en-US" dirty="0" smtClean="0"/>
              <a:t>||(2)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Claim: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Define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sz="2000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to be the solution of the optimization problem:</a:t>
                </a:r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Times New Roman"/>
                  </a:rPr>
                  <a:t>         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argmin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{||w||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Calibri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x,y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</a:t>
                </a:r>
                <a:r>
                  <a:rPr lang="az-Cyrl-AZ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S, y w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x </a:t>
                </a:r>
                <a:r>
                  <a:rPr lang="en-US" dirty="0">
                    <a:solidFill>
                      <a:schemeClr val="tx1"/>
                    </a:solidFill>
                    <a:latin typeface="cmsy10"/>
                  </a:rPr>
                  <a:t>≥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 }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(**)</a:t>
                </a:r>
              </a:p>
              <a:p>
                <a:pPr marL="0" lvl="1" indent="0">
                  <a:buClrTx/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Then:</a:t>
                </a:r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     w 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/||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||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argmax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||w||=1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min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baseline="-25000" dirty="0" err="1" smtClean="0">
                    <a:solidFill>
                      <a:schemeClr val="tx1"/>
                    </a:solidFill>
                  </a:rPr>
                  <a:t>x,y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az-Cyrl-AZ" sz="18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 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y w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x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That is, the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normalization of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sz="2000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corresponds to the largest  margin separating hyperplane. </a:t>
                </a:r>
                <a:r>
                  <a:rPr lang="en-US" sz="2000" dirty="0" smtClean="0"/>
                  <a:t> </a:t>
                </a:r>
              </a:p>
              <a:p>
                <a:pPr lvl="0"/>
                <a:r>
                  <a:rPr lang="en-US" sz="2000" dirty="0" smtClean="0">
                    <a:solidFill>
                      <a:srgbClr val="FC0128"/>
                    </a:solidFill>
                  </a:rPr>
                  <a:t>Proof: </a:t>
                </a:r>
                <a:r>
                  <a:rPr lang="en-US" sz="2000" dirty="0" smtClean="0">
                    <a:solidFill>
                      <a:srgbClr val="0F243E"/>
                    </a:solidFill>
                  </a:rPr>
                  <a:t>Define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w’</a:t>
                </a:r>
                <a:r>
                  <a:rPr lang="en-US" sz="2000" dirty="0" smtClean="0">
                    <a:solidFill>
                      <a:srgbClr val="0F243E"/>
                    </a:solidFill>
                  </a:rPr>
                  <a:t> = </a:t>
                </a:r>
                <a:r>
                  <a:rPr lang="en-US" sz="2000" dirty="0" smtClean="0"/>
                  <a:t>w 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/||</a:t>
                </a:r>
                <a:r>
                  <a:rPr lang="en-US" sz="2000" dirty="0" smtClean="0">
                    <a:latin typeface="Times New Roman"/>
                  </a:rPr>
                  <a:t>w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|| and let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alibri"/>
                  </a:rPr>
                  <a:t>*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/>
                  <a:t>be the largest-margin separating hyperplane of size 1.  We need to show that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w’ = w</a:t>
                </a:r>
                <a:r>
                  <a:rPr lang="en-US" sz="2000" baseline="30000" dirty="0" smtClean="0">
                    <a:solidFill>
                      <a:srgbClr val="0000FF"/>
                    </a:solidFill>
                  </a:rPr>
                  <a:t>*</a:t>
                </a:r>
                <a:r>
                  <a:rPr lang="en-US" sz="2000" dirty="0" smtClean="0">
                    <a:solidFill>
                      <a:srgbClr val="0F243E"/>
                    </a:solidFill>
                  </a:rPr>
                  <a:t>. </a:t>
                </a: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srgbClr val="0F243E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F243E"/>
                    </a:solidFill>
                  </a:rPr>
                  <a:t>     Note first that 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alibri"/>
                  </a:rPr>
                  <a:t>*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/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ϒ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(S) </a:t>
                </a:r>
                <a:r>
                  <a:rPr lang="en-US" sz="2000" dirty="0" smtClean="0"/>
                  <a:t>satisfies the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constraints</a:t>
                </a:r>
                <a:r>
                  <a:rPr lang="en-US" sz="2000" dirty="0" smtClean="0"/>
                  <a:t> in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(**); </a:t>
                </a: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therefore:       </a:t>
                </a:r>
                <a:r>
                  <a:rPr lang="en-US" sz="2000" dirty="0" smtClean="0"/>
                  <a:t>||</a:t>
                </a:r>
                <a:r>
                  <a:rPr lang="en-US" sz="2000" dirty="0" smtClean="0">
                    <a:latin typeface="Times New Roman"/>
                  </a:rPr>
                  <a:t>w</a:t>
                </a:r>
                <a:r>
                  <a:rPr lang="en-US" sz="2000" baseline="-25000" dirty="0" smtClean="0">
                    <a:latin typeface="Calibri"/>
                  </a:rPr>
                  <a:t>0</a:t>
                </a:r>
                <a:r>
                  <a:rPr lang="en-US" sz="2000" dirty="0" smtClean="0"/>
                  <a:t>|| </a:t>
                </a:r>
                <a:r>
                  <a:rPr lang="en-US" sz="2000" dirty="0">
                    <a:latin typeface="cmsy10"/>
                  </a:rPr>
                  <a:t>≤</a:t>
                </a:r>
                <a:r>
                  <a:rPr lang="en-US" sz="2000" dirty="0" smtClean="0"/>
                  <a:t>  ||w</a:t>
                </a:r>
                <a:r>
                  <a:rPr lang="en-US" sz="2000" baseline="30000" dirty="0" smtClean="0"/>
                  <a:t>*</a:t>
                </a:r>
                <a:r>
                  <a:rPr lang="en-US" sz="2000" dirty="0" smtClean="0"/>
                  <a:t>/</a:t>
                </a:r>
                <a:r>
                  <a:rPr lang="el-GR" sz="2000" dirty="0">
                    <a:solidFill>
                      <a:srgbClr val="FC012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ϒ</a:t>
                </a:r>
                <a:r>
                  <a:rPr lang="en-US" sz="2000" dirty="0" smtClean="0"/>
                  <a:t>(S)||  = 1/</a:t>
                </a:r>
                <a:r>
                  <a:rPr lang="el-GR" sz="2000" dirty="0">
                    <a:solidFill>
                      <a:srgbClr val="FC012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ϒ</a:t>
                </a:r>
                <a:r>
                  <a:rPr lang="en-US" sz="2000" dirty="0" smtClean="0"/>
                  <a:t>(S) . </a:t>
                </a:r>
              </a:p>
              <a:p>
                <a:pPr lvl="0"/>
                <a:r>
                  <a:rPr lang="en-US" sz="2000" dirty="0" smtClean="0"/>
                  <a:t>Consequently: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x,y</a:t>
                </a:r>
                <a:r>
                  <a:rPr lang="en-US" sz="2000" dirty="0" smtClean="0"/>
                  <a:t>) </a:t>
                </a:r>
                <a:r>
                  <a:rPr lang="az-Cyrl-A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sz="2000" dirty="0" smtClean="0"/>
                  <a:t> S   y </a:t>
                </a:r>
                <a:r>
                  <a:rPr lang="en-US" sz="2000" dirty="0" err="1" smtClean="0"/>
                  <a:t>w’</a:t>
                </a:r>
                <a:r>
                  <a:rPr lang="en-US" sz="2000" baseline="30000" dirty="0" err="1" smtClean="0"/>
                  <a:t>T</a:t>
                </a:r>
                <a:r>
                  <a:rPr lang="en-US" sz="2000" dirty="0" smtClean="0"/>
                  <a:t> x  = 1/||</a:t>
                </a:r>
                <a:r>
                  <a:rPr lang="en-US" sz="2000" dirty="0" smtClean="0">
                    <a:latin typeface="Times New Roman"/>
                  </a:rPr>
                  <a:t>w</a:t>
                </a:r>
                <a:r>
                  <a:rPr lang="en-US" sz="2000" baseline="-25000" dirty="0" smtClean="0">
                    <a:latin typeface="Calibri"/>
                  </a:rPr>
                  <a:t>0</a:t>
                </a:r>
                <a:r>
                  <a:rPr lang="en-US" sz="2000" dirty="0" smtClean="0"/>
                  <a:t>|| y </a:t>
                </a:r>
                <a:r>
                  <a:rPr lang="en-US" sz="2000" dirty="0" smtClean="0">
                    <a:latin typeface="Times New Roman"/>
                  </a:rPr>
                  <a:t>w</a:t>
                </a:r>
                <a:r>
                  <a:rPr lang="en-US" sz="2000" baseline="-25000" dirty="0" smtClean="0">
                    <a:latin typeface="Calibri"/>
                  </a:rPr>
                  <a:t>0</a:t>
                </a:r>
                <a:r>
                  <a:rPr lang="en-US" sz="2000" baseline="30000" dirty="0" smtClean="0"/>
                  <a:t>T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x </a:t>
                </a:r>
                <a:r>
                  <a:rPr lang="en-US" sz="2000" dirty="0">
                    <a:latin typeface="cmsy10"/>
                  </a:rPr>
                  <a:t>≥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1/||</a:t>
                </a:r>
                <a:r>
                  <a:rPr lang="en-US" sz="2000" dirty="0">
                    <a:latin typeface="Times New Roman"/>
                  </a:rPr>
                  <a:t>w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|| </a:t>
                </a:r>
                <a:r>
                  <a:rPr lang="en-US" sz="2000" dirty="0">
                    <a:latin typeface="cmsy10"/>
                  </a:rPr>
                  <a:t>≥</a:t>
                </a:r>
                <a:r>
                  <a:rPr lang="en-US" sz="2000" dirty="0" smtClean="0"/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ϒ</a:t>
                </a:r>
                <a:r>
                  <a:rPr lang="en-US" sz="2000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But since ||w’|| = 1 this implies that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w’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corresponds to the largest margin, that is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w’=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Times New Roman"/>
                  </a:rPr>
                  <a:t>*</a:t>
                </a:r>
                <a:endParaRPr lang="en-US" sz="2000" baseline="30000" dirty="0" smtClean="0">
                  <a:solidFill>
                    <a:srgbClr val="0000FF"/>
                  </a:solidFill>
                  <a:latin typeface="Calibri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3" t="-734" b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6099C-54F9-4F95-B5A7-FA0FA002D1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3886200" y="4827896"/>
            <a:ext cx="990600" cy="277504"/>
          </a:xfrm>
          <a:prstGeom prst="wedgeRectCallout">
            <a:avLst>
              <a:gd name="adj1" fmla="val -90052"/>
              <a:gd name="adj2" fmla="val 8927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Def. of w’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953000" y="4827896"/>
            <a:ext cx="990600" cy="277504"/>
          </a:xfrm>
          <a:prstGeom prst="wedgeRectCallout">
            <a:avLst>
              <a:gd name="adj1" fmla="val -4633"/>
              <a:gd name="adj2" fmla="val 69603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Def. of </a:t>
            </a:r>
            <a:r>
              <a:rPr lang="en-US" sz="1600" u="none" dirty="0" smtClean="0">
                <a:solidFill>
                  <a:srgbClr val="FF0000"/>
                </a:solidFill>
                <a:latin typeface="Times New Roman"/>
              </a:rPr>
              <a:t>w</a:t>
            </a:r>
            <a:r>
              <a:rPr lang="en-US" sz="1600" u="none" baseline="-25000" dirty="0" smtClean="0">
                <a:solidFill>
                  <a:srgbClr val="FF0000"/>
                </a:solidFill>
                <a:latin typeface="Calibri"/>
              </a:rPr>
              <a:t>0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6553200" y="4724400"/>
            <a:ext cx="1143000" cy="277504"/>
          </a:xfrm>
          <a:prstGeom prst="wedgeRectCallout">
            <a:avLst>
              <a:gd name="adj1" fmla="val -28514"/>
              <a:gd name="adj2" fmla="val 11386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Prev. </a:t>
            </a:r>
            <a:r>
              <a:rPr lang="en-US" sz="1600" u="none" dirty="0" err="1" smtClean="0">
                <a:solidFill>
                  <a:srgbClr val="FF0000"/>
                </a:solidFill>
              </a:rPr>
              <a:t>ineq</a:t>
            </a:r>
            <a:r>
              <a:rPr lang="en-US" sz="1600" u="none" dirty="0" smtClean="0">
                <a:solidFill>
                  <a:srgbClr val="FF0000"/>
                </a:solidFill>
              </a:rPr>
              <a:t>.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0" y="4114800"/>
            <a:ext cx="990600" cy="277504"/>
          </a:xfrm>
          <a:prstGeom prst="wedgeRectCallout">
            <a:avLst>
              <a:gd name="adj1" fmla="val 75367"/>
              <a:gd name="adj2" fmla="val 7509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Def. of </a:t>
            </a:r>
            <a:r>
              <a:rPr lang="en-US" sz="1600" u="none" dirty="0" smtClean="0">
                <a:solidFill>
                  <a:srgbClr val="FF0000"/>
                </a:solidFill>
                <a:latin typeface="Times New Roman"/>
              </a:rPr>
              <a:t>w</a:t>
            </a:r>
            <a:r>
              <a:rPr lang="en-US" sz="1600" u="none" baseline="-25000" dirty="0" smtClean="0">
                <a:solidFill>
                  <a:srgbClr val="FF0000"/>
                </a:solidFill>
                <a:latin typeface="Calibri"/>
              </a:rPr>
              <a:t>0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0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of a Separating </a:t>
            </a:r>
            <a:r>
              <a:rPr lang="en-US" dirty="0" err="1" smtClean="0"/>
              <a:t>Hyperplane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181600"/>
          </a:xfrm>
        </p:spPr>
        <p:txBody>
          <a:bodyPr/>
          <a:lstStyle/>
          <a:p>
            <a:pPr marL="0" indent="-400050">
              <a:lnSpc>
                <a:spcPct val="80000"/>
              </a:lnSpc>
            </a:pPr>
            <a:r>
              <a:rPr lang="en-US" dirty="0" smtClean="0"/>
              <a:t>A separating hyperplane: 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30000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x+b</a:t>
            </a:r>
            <a:r>
              <a:rPr lang="en-US" dirty="0" smtClean="0">
                <a:solidFill>
                  <a:srgbClr val="0000FF"/>
                </a:solidFill>
              </a:rPr>
              <a:t> = 0</a:t>
            </a:r>
            <a:endParaRPr lang="en-US" dirty="0" smtClean="0"/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 smtClean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0" y="1524000"/>
            <a:ext cx="3276599" cy="258532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Distance </a:t>
            </a:r>
            <a:r>
              <a:rPr lang="en-US" sz="1800" u="none" dirty="0">
                <a:solidFill>
                  <a:srgbClr val="FF0000"/>
                </a:solidFill>
                <a:latin typeface="Calibri" pitchFamily="34" charset="0"/>
              </a:rPr>
              <a:t>between </a:t>
            </a:r>
          </a:p>
          <a:p>
            <a:r>
              <a:rPr lang="en-US" sz="1800" u="none" dirty="0">
                <a:solidFill>
                  <a:srgbClr val="0000FF"/>
                </a:solidFill>
              </a:rPr>
              <a:t>w</a:t>
            </a:r>
            <a:r>
              <a:rPr lang="en-US" sz="1800" u="none" baseline="30000" dirty="0">
                <a:solidFill>
                  <a:srgbClr val="0000FF"/>
                </a:solidFill>
              </a:rPr>
              <a:t>T</a:t>
            </a:r>
            <a:r>
              <a:rPr lang="en-US" sz="1800" u="none" dirty="0">
                <a:solidFill>
                  <a:srgbClr val="0000FF"/>
                </a:solidFill>
              </a:rPr>
              <a:t> </a:t>
            </a:r>
            <a:r>
              <a:rPr lang="en-US" sz="1800" u="none" dirty="0" err="1" smtClean="0">
                <a:solidFill>
                  <a:srgbClr val="0000FF"/>
                </a:solidFill>
              </a:rPr>
              <a:t>x+b</a:t>
            </a:r>
            <a:r>
              <a:rPr lang="en-US" sz="1800" u="none" dirty="0" smtClean="0">
                <a:solidFill>
                  <a:srgbClr val="0000FF"/>
                </a:solidFill>
              </a:rPr>
              <a:t> </a:t>
            </a:r>
            <a:r>
              <a:rPr lang="en-US" sz="1800" u="none" dirty="0">
                <a:solidFill>
                  <a:srgbClr val="0000FF"/>
                </a:solidFill>
              </a:rPr>
              <a:t>= +1</a:t>
            </a:r>
            <a:r>
              <a:rPr lang="zh-TW" altLang="en-US" sz="1800" u="none" dirty="0">
                <a:solidFill>
                  <a:srgbClr val="0000FF"/>
                </a:solidFill>
              </a:rPr>
              <a:t> </a:t>
            </a:r>
            <a:r>
              <a:rPr lang="en-US" altLang="zh-TW" sz="1800" u="none" dirty="0">
                <a:solidFill>
                  <a:srgbClr val="FF0000"/>
                </a:solidFill>
              </a:rPr>
              <a:t>and</a:t>
            </a:r>
            <a:r>
              <a:rPr lang="en-US" altLang="zh-TW" sz="1800" u="none" dirty="0">
                <a:solidFill>
                  <a:srgbClr val="0000FF"/>
                </a:solidFill>
              </a:rPr>
              <a:t> -1 </a:t>
            </a:r>
            <a:r>
              <a:rPr lang="en-US" altLang="zh-TW" sz="1800" u="none" dirty="0">
                <a:solidFill>
                  <a:srgbClr val="FF0000"/>
                </a:solidFill>
              </a:rPr>
              <a:t>is </a:t>
            </a:r>
            <a:r>
              <a:rPr lang="en-US" altLang="zh-TW" sz="1800" u="none" dirty="0">
                <a:solidFill>
                  <a:srgbClr val="0000FF"/>
                </a:solidFill>
              </a:rPr>
              <a:t>2 / ||w</a:t>
            </a:r>
            <a:r>
              <a:rPr lang="en-US" altLang="zh-TW" sz="1800" u="none" dirty="0" smtClean="0">
                <a:solidFill>
                  <a:srgbClr val="0000FF"/>
                </a:solidFill>
              </a:rPr>
              <a:t>||</a:t>
            </a:r>
            <a:endParaRPr lang="en-US" sz="1800" u="none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What we did: </a:t>
            </a:r>
          </a:p>
          <a:p>
            <a:pPr marL="457200" indent="-457200">
              <a:buAutoNum type="arabicPeriod"/>
            </a:pPr>
            <a:r>
              <a:rPr lang="en-US" sz="1800" u="none" dirty="0" smtClean="0">
                <a:solidFill>
                  <a:srgbClr val="0000FF"/>
                </a:solidFill>
                <a:latin typeface="Calibri" pitchFamily="34" charset="0"/>
              </a:rPr>
              <a:t>Consider all possible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w </a:t>
            </a:r>
            <a:r>
              <a:rPr lang="en-US" sz="1800" u="none" dirty="0" smtClean="0">
                <a:solidFill>
                  <a:srgbClr val="0000FF"/>
                </a:solidFill>
                <a:latin typeface="Calibri" pitchFamily="34" charset="0"/>
              </a:rPr>
              <a:t>with different angles</a:t>
            </a:r>
          </a:p>
          <a:p>
            <a:pPr marL="457200" indent="-457200">
              <a:buAutoNum type="arabicPeriod"/>
            </a:pPr>
            <a:r>
              <a:rPr lang="en-US" sz="1800" u="none" dirty="0" smtClean="0">
                <a:solidFill>
                  <a:srgbClr val="0000FF"/>
                </a:solidFill>
                <a:latin typeface="Calibri" pitchFamily="34" charset="0"/>
              </a:rPr>
              <a:t>Scale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1800" u="none" dirty="0" smtClean="0">
                <a:solidFill>
                  <a:srgbClr val="0000FF"/>
                </a:solidFill>
                <a:latin typeface="Calibri" pitchFamily="34" charset="0"/>
              </a:rPr>
              <a:t> such that the constraints are tight</a:t>
            </a:r>
          </a:p>
          <a:p>
            <a:pPr marL="457200" indent="-457200">
              <a:buAutoNum type="arabicPeriod"/>
            </a:pPr>
            <a:r>
              <a:rPr lang="en-US" sz="1800" u="none" dirty="0" smtClean="0">
                <a:solidFill>
                  <a:srgbClr val="0000FF"/>
                </a:solidFill>
                <a:latin typeface="Calibri" pitchFamily="34" charset="0"/>
              </a:rPr>
              <a:t>Pick the one with largest margin/minimal size</a:t>
            </a:r>
            <a:endParaRPr lang="en-US" sz="1800" u="none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stCxn id="11" idx="1"/>
          </p:cNvCxnSpPr>
          <p:nvPr/>
        </p:nvCxnSpPr>
        <p:spPr>
          <a:xfrm flipH="1" flipV="1">
            <a:off x="4800600" y="4840860"/>
            <a:ext cx="705670" cy="1065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06270" y="5675467"/>
            <a:ext cx="1912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r>
              <a:rPr lang="en-US" sz="3000" u="none" dirty="0">
                <a:solidFill>
                  <a:srgbClr val="0000FF"/>
                </a:solidFill>
              </a:rPr>
              <a:t>w</a:t>
            </a:r>
            <a:r>
              <a:rPr lang="en-US" sz="3000" u="none" baseline="30000" dirty="0">
                <a:solidFill>
                  <a:srgbClr val="0000FF"/>
                </a:solidFill>
              </a:rPr>
              <a:t>T</a:t>
            </a:r>
            <a:r>
              <a:rPr lang="en-US" sz="3000" u="none" dirty="0">
                <a:solidFill>
                  <a:srgbClr val="0000FF"/>
                </a:solidFill>
              </a:rPr>
              <a:t> </a:t>
            </a:r>
            <a:r>
              <a:rPr lang="en-US" sz="3000" u="none" dirty="0" err="1" smtClean="0">
                <a:solidFill>
                  <a:srgbClr val="0000FF"/>
                </a:solidFill>
              </a:rPr>
              <a:t>x+b</a:t>
            </a:r>
            <a:r>
              <a:rPr lang="en-US" sz="3000" u="none" dirty="0" smtClean="0">
                <a:solidFill>
                  <a:srgbClr val="0000FF"/>
                </a:solidFill>
              </a:rPr>
              <a:t> </a:t>
            </a:r>
            <a:r>
              <a:rPr lang="en-US" sz="3000" u="none" dirty="0">
                <a:solidFill>
                  <a:srgbClr val="0000FF"/>
                </a:solidFill>
              </a:rPr>
              <a:t>= </a:t>
            </a:r>
            <a:r>
              <a:rPr lang="en-US" sz="3000" u="none" dirty="0" smtClean="0">
                <a:solidFill>
                  <a:srgbClr val="0000FF"/>
                </a:solidFill>
              </a:rPr>
              <a:t>0</a:t>
            </a:r>
            <a:endParaRPr lang="en-US" sz="3000" u="none" dirty="0"/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5010848" y="4759464"/>
            <a:ext cx="495422" cy="6999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06270" y="522861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endParaRPr lang="en-US" sz="3000" u="none" dirty="0"/>
          </a:p>
        </p:txBody>
      </p:sp>
      <p:sp>
        <p:nvSpPr>
          <p:cNvPr id="18" name="Rectangle 17"/>
          <p:cNvSpPr/>
          <p:nvPr/>
        </p:nvSpPr>
        <p:spPr>
          <a:xfrm>
            <a:off x="5506270" y="6125271"/>
            <a:ext cx="2041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r>
              <a:rPr lang="en-US" sz="3000" u="none" dirty="0">
                <a:solidFill>
                  <a:srgbClr val="0000FF"/>
                </a:solidFill>
              </a:rPr>
              <a:t>w</a:t>
            </a:r>
            <a:r>
              <a:rPr lang="en-US" sz="3000" u="none" baseline="30000" dirty="0">
                <a:solidFill>
                  <a:srgbClr val="0000FF"/>
                </a:solidFill>
              </a:rPr>
              <a:t>T</a:t>
            </a:r>
            <a:r>
              <a:rPr lang="en-US" sz="3000" u="none" dirty="0">
                <a:solidFill>
                  <a:srgbClr val="0000FF"/>
                </a:solidFill>
              </a:rPr>
              <a:t> </a:t>
            </a:r>
            <a:r>
              <a:rPr lang="en-US" sz="3000" u="none" dirty="0" err="1" smtClean="0">
                <a:solidFill>
                  <a:srgbClr val="0000FF"/>
                </a:solidFill>
              </a:rPr>
              <a:t>x+b</a:t>
            </a:r>
            <a:r>
              <a:rPr lang="en-US" sz="3000" u="none" dirty="0" smtClean="0">
                <a:solidFill>
                  <a:srgbClr val="0000FF"/>
                </a:solidFill>
              </a:rPr>
              <a:t> </a:t>
            </a:r>
            <a:r>
              <a:rPr lang="en-US" sz="3000" u="none" dirty="0">
                <a:solidFill>
                  <a:srgbClr val="0000FF"/>
                </a:solidFill>
              </a:rPr>
              <a:t>= </a:t>
            </a:r>
            <a:r>
              <a:rPr lang="en-US" sz="3000" u="none" dirty="0" smtClean="0">
                <a:solidFill>
                  <a:srgbClr val="0000FF"/>
                </a:solidFill>
              </a:rPr>
              <a:t>-1</a:t>
            </a:r>
            <a:endParaRPr lang="en-US" sz="3000" u="none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4515424" y="4975400"/>
            <a:ext cx="990846" cy="13807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7200" y="5020617"/>
                <a:ext cx="3535455" cy="1471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sz="2800" u="none" baseline="30000" dirty="0">
                    <a:solidFill>
                      <a:srgbClr val="FF0000"/>
                    </a:solidFill>
                  </a:rPr>
                  <a:t>T</a:t>
                </a:r>
                <a:r>
                  <a:rPr lang="en-US" sz="2800" u="none" dirty="0"/>
                  <a:t> </a:t>
                </a:r>
                <a:r>
                  <a:rPr lang="en-US" sz="2800" u="none" dirty="0" smtClean="0"/>
                  <a:t>x</a:t>
                </a:r>
                <a:r>
                  <a:rPr lang="en-US" sz="2800" u="none" baseline="-25000" dirty="0"/>
                  <a:t>i</a:t>
                </a:r>
                <a:r>
                  <a:rPr lang="en-US" sz="2800" u="none" dirty="0" smtClean="0"/>
                  <a:t> +b</a:t>
                </a:r>
                <a:r>
                  <a:rPr lang="en-US" sz="2800" dirty="0" smtClean="0">
                    <a:latin typeface="cmsy10"/>
                  </a:rPr>
                  <a:t>¸</a:t>
                </a:r>
                <a:r>
                  <a:rPr lang="en-US" sz="2800" u="none" dirty="0" smtClean="0"/>
                  <a:t> 1   if  </a:t>
                </a:r>
                <a:r>
                  <a:rPr lang="en-US" sz="2800" u="none" dirty="0" err="1" smtClean="0"/>
                  <a:t>y</a:t>
                </a:r>
                <a:r>
                  <a:rPr lang="en-US" sz="2800" u="none" baseline="-25000" dirty="0" err="1" smtClean="0"/>
                  <a:t>i</a:t>
                </a:r>
                <a:r>
                  <a:rPr lang="en-US" sz="2800" u="none" baseline="-25000" dirty="0" smtClean="0"/>
                  <a:t> </a:t>
                </a:r>
                <a:r>
                  <a:rPr lang="en-US" sz="2800" u="none" dirty="0" smtClean="0"/>
                  <a:t>= 1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>
                    <a:solidFill>
                      <a:srgbClr val="FF0000"/>
                    </a:solidFill>
                  </a:rPr>
                  <a:t>w</a:t>
                </a:r>
                <a:r>
                  <a:rPr lang="en-US" sz="2800" u="none" baseline="30000" dirty="0">
                    <a:solidFill>
                      <a:srgbClr val="FF0000"/>
                    </a:solidFill>
                  </a:rPr>
                  <a:t>T</a:t>
                </a:r>
                <a:r>
                  <a:rPr lang="en-US" sz="2800" u="none" dirty="0"/>
                  <a:t> </a:t>
                </a:r>
                <a:r>
                  <a:rPr lang="en-US" sz="2800" u="none" dirty="0" smtClean="0"/>
                  <a:t>x</a:t>
                </a:r>
                <a:r>
                  <a:rPr lang="en-US" sz="2800" u="none" baseline="-25000" dirty="0" smtClean="0"/>
                  <a:t>i</a:t>
                </a:r>
                <a:r>
                  <a:rPr lang="en-US" sz="2800" u="none" dirty="0" smtClean="0"/>
                  <a:t> +b</a:t>
                </a:r>
                <a:r>
                  <a:rPr lang="en-US" sz="2800" dirty="0" smtClean="0">
                    <a:latin typeface="cmsy10" pitchFamily="34" charset="0"/>
                  </a:rPr>
                  <a:t>·</a:t>
                </a:r>
                <a:r>
                  <a:rPr lang="en-US" sz="2800" u="none" dirty="0" smtClean="0"/>
                  <a:t> </a:t>
                </a:r>
                <a:r>
                  <a:rPr lang="en-US" sz="2800" u="none" dirty="0"/>
                  <a:t>-</a:t>
                </a:r>
                <a:r>
                  <a:rPr lang="en-US" sz="2800" u="none" dirty="0" smtClean="0"/>
                  <a:t>1  </a:t>
                </a:r>
                <a:r>
                  <a:rPr lang="en-US" sz="2800" u="none" dirty="0"/>
                  <a:t>if  </a:t>
                </a:r>
                <a:r>
                  <a:rPr lang="en-US" sz="2800" u="none" dirty="0" err="1" smtClean="0"/>
                  <a:t>y</a:t>
                </a:r>
                <a:r>
                  <a:rPr lang="en-US" sz="2800" u="none" baseline="-25000" dirty="0" err="1" smtClean="0"/>
                  <a:t>i</a:t>
                </a:r>
                <a:r>
                  <a:rPr lang="en-US" sz="2800" u="none" baseline="-25000" dirty="0" smtClean="0"/>
                  <a:t> </a:t>
                </a:r>
                <a:r>
                  <a:rPr lang="en-US" sz="2800" u="none" dirty="0" smtClean="0"/>
                  <a:t>= -1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/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)≥1</m:t>
                    </m:r>
                  </m:oMath>
                </a14:m>
                <a:endParaRPr lang="en-US" sz="2800" u="none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0617"/>
                <a:ext cx="3535455" cy="1471172"/>
              </a:xfrm>
              <a:prstGeom prst="rect">
                <a:avLst/>
              </a:prstGeom>
              <a:blipFill>
                <a:blip r:embed="rId5"/>
                <a:stretch>
                  <a:fillRect l="-3448" t="-10373" r="-2414" b="-10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46482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800" u="none" dirty="0">
                <a:solidFill>
                  <a:srgbClr val="FF0000"/>
                </a:solidFill>
                <a:latin typeface="Calibri" pitchFamily="34" charset="0"/>
              </a:rPr>
              <a:t>Assumption: </a:t>
            </a:r>
            <a:r>
              <a:rPr lang="en-US" altLang="zh-TW" sz="1800" u="none" dirty="0">
                <a:solidFill>
                  <a:srgbClr val="0000FF"/>
                </a:solidFill>
                <a:latin typeface="Calibri" pitchFamily="34" charset="0"/>
              </a:rPr>
              <a:t>data is linearly separable</a:t>
            </a:r>
          </a:p>
          <a:p>
            <a:r>
              <a:rPr lang="en-US" altLang="zh-TW" sz="1800" u="none" dirty="0" smtClean="0">
                <a:latin typeface="Calibri" pitchFamily="34" charset="0"/>
              </a:rPr>
              <a:t>Let </a:t>
            </a:r>
            <a:r>
              <a:rPr lang="en-US" altLang="zh-TW" sz="1800" u="none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n-US" sz="1800" u="none" dirty="0" smtClean="0">
                <a:solidFill>
                  <a:srgbClr val="0000FF"/>
                </a:solidFill>
              </a:rPr>
              <a:t>x</a:t>
            </a:r>
            <a:r>
              <a:rPr lang="en-US" sz="1800" u="none" baseline="-25000" dirty="0" smtClean="0">
                <a:solidFill>
                  <a:srgbClr val="0000FF"/>
                </a:solidFill>
              </a:rPr>
              <a:t>0 ,</a:t>
            </a:r>
            <a:r>
              <a:rPr lang="en-US" sz="1800" u="none" dirty="0" smtClean="0">
                <a:solidFill>
                  <a:srgbClr val="0000FF"/>
                </a:solidFill>
              </a:rPr>
              <a:t>y</a:t>
            </a:r>
            <a:r>
              <a:rPr lang="en-US" sz="1800" u="none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800" u="none" dirty="0" smtClean="0">
                <a:solidFill>
                  <a:srgbClr val="0000FF"/>
                </a:solidFill>
                <a:latin typeface="Calibri" pitchFamily="34" charset="0"/>
              </a:rPr>
              <a:t>) </a:t>
            </a:r>
            <a:r>
              <a:rPr lang="en-US" altLang="zh-TW" sz="1800" u="none" dirty="0" smtClean="0">
                <a:latin typeface="Calibri" pitchFamily="34" charset="0"/>
              </a:rPr>
              <a:t>be a point on </a:t>
            </a:r>
            <a:r>
              <a:rPr lang="en-US" sz="1800" u="none" dirty="0" err="1" smtClean="0">
                <a:solidFill>
                  <a:srgbClr val="0000FF"/>
                </a:solidFill>
              </a:rPr>
              <a:t>w</a:t>
            </a:r>
            <a:r>
              <a:rPr lang="en-US" sz="1800" u="none" baseline="30000" dirty="0" err="1" smtClean="0">
                <a:solidFill>
                  <a:srgbClr val="0000FF"/>
                </a:solidFill>
              </a:rPr>
              <a:t>T</a:t>
            </a:r>
            <a:r>
              <a:rPr lang="en-US" sz="1800" u="none" dirty="0" err="1" smtClean="0">
                <a:solidFill>
                  <a:srgbClr val="0000FF"/>
                </a:solidFill>
              </a:rPr>
              <a:t>x+b</a:t>
            </a:r>
            <a:r>
              <a:rPr lang="en-US" sz="1800" u="none" dirty="0" smtClean="0">
                <a:solidFill>
                  <a:srgbClr val="0000FF"/>
                </a:solidFill>
              </a:rPr>
              <a:t> </a:t>
            </a:r>
            <a:r>
              <a:rPr lang="en-US" sz="1800" u="none" dirty="0">
                <a:solidFill>
                  <a:srgbClr val="0000FF"/>
                </a:solidFill>
              </a:rPr>
              <a:t>= 1</a:t>
            </a:r>
          </a:p>
          <a:p>
            <a:r>
              <a:rPr lang="en-US" altLang="zh-TW" sz="1800" u="none" dirty="0" smtClean="0">
                <a:latin typeface="Calibri" pitchFamily="34" charset="0"/>
              </a:rPr>
              <a:t>Then its distance to the separating plane </a:t>
            </a:r>
            <a:r>
              <a:rPr lang="en-US" sz="1800" u="none" dirty="0">
                <a:solidFill>
                  <a:srgbClr val="0000FF"/>
                </a:solidFill>
              </a:rPr>
              <a:t>w</a:t>
            </a:r>
            <a:r>
              <a:rPr lang="en-US" sz="1800" u="none" baseline="30000" dirty="0">
                <a:solidFill>
                  <a:srgbClr val="0000FF"/>
                </a:solidFill>
              </a:rPr>
              <a:t>T</a:t>
            </a:r>
            <a:r>
              <a:rPr lang="en-US" sz="1800" u="none" dirty="0">
                <a:solidFill>
                  <a:srgbClr val="0000FF"/>
                </a:solidFill>
              </a:rPr>
              <a:t> </a:t>
            </a:r>
            <a:r>
              <a:rPr lang="en-US" sz="1800" u="none" dirty="0" err="1">
                <a:solidFill>
                  <a:srgbClr val="0000FF"/>
                </a:solidFill>
              </a:rPr>
              <a:t>x+b</a:t>
            </a:r>
            <a:r>
              <a:rPr lang="en-US" sz="1800" u="none" dirty="0">
                <a:solidFill>
                  <a:srgbClr val="0000FF"/>
                </a:solidFill>
              </a:rPr>
              <a:t> = </a:t>
            </a:r>
            <a:r>
              <a:rPr lang="en-US" sz="1800" u="none" dirty="0" smtClean="0">
                <a:solidFill>
                  <a:srgbClr val="0000FF"/>
                </a:solidFill>
              </a:rPr>
              <a:t>0 </a:t>
            </a:r>
            <a:r>
              <a:rPr lang="en-US" sz="1800" u="none" dirty="0" smtClean="0"/>
              <a:t>is: </a:t>
            </a:r>
            <a:r>
              <a:rPr lang="en-US" sz="1800" u="none" dirty="0" smtClean="0">
                <a:solidFill>
                  <a:srgbClr val="0000FF"/>
                </a:solidFill>
              </a:rPr>
              <a:t>|w</a:t>
            </a:r>
            <a:r>
              <a:rPr lang="en-US" sz="1800" u="none" baseline="30000" dirty="0" smtClean="0">
                <a:solidFill>
                  <a:srgbClr val="0000FF"/>
                </a:solidFill>
              </a:rPr>
              <a:t>T</a:t>
            </a:r>
            <a:r>
              <a:rPr lang="en-US" sz="1800" u="none" dirty="0" smtClean="0">
                <a:solidFill>
                  <a:srgbClr val="0000FF"/>
                </a:solidFill>
              </a:rPr>
              <a:t> x</a:t>
            </a:r>
            <a:r>
              <a:rPr lang="en-US" sz="1800" u="none" baseline="-25000" dirty="0" smtClean="0">
                <a:solidFill>
                  <a:srgbClr val="0000FF"/>
                </a:solidFill>
              </a:rPr>
              <a:t>0 </a:t>
            </a:r>
            <a:r>
              <a:rPr lang="en-US" altLang="zh-TW" sz="1800" u="non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800" u="none" dirty="0" smtClean="0">
                <a:solidFill>
                  <a:srgbClr val="0000FF"/>
                </a:solidFill>
              </a:rPr>
              <a:t>+b|/</a:t>
            </a:r>
            <a:r>
              <a:rPr lang="en-US" altLang="zh-TW" sz="1800" u="none" dirty="0" smtClean="0">
                <a:solidFill>
                  <a:srgbClr val="0000FF"/>
                </a:solidFill>
              </a:rPr>
              <a:t>||</a:t>
            </a:r>
            <a:r>
              <a:rPr lang="en-US" altLang="zh-TW" sz="1800" u="none" dirty="0">
                <a:solidFill>
                  <a:srgbClr val="0000FF"/>
                </a:solidFill>
              </a:rPr>
              <a:t>w</a:t>
            </a:r>
            <a:r>
              <a:rPr lang="en-US" altLang="zh-TW" sz="1800" u="none" dirty="0" smtClean="0">
                <a:solidFill>
                  <a:srgbClr val="0000FF"/>
                </a:solidFill>
              </a:rPr>
              <a:t>||</a:t>
            </a:r>
            <a:r>
              <a:rPr lang="en-US" sz="1800" u="none" dirty="0" smtClean="0">
                <a:solidFill>
                  <a:srgbClr val="0000FF"/>
                </a:solidFill>
              </a:rPr>
              <a:t>= 1/</a:t>
            </a:r>
            <a:r>
              <a:rPr lang="en-US" altLang="zh-TW" sz="1800" u="none" dirty="0">
                <a:solidFill>
                  <a:srgbClr val="0000FF"/>
                </a:solidFill>
              </a:rPr>
              <a:t>||w</a:t>
            </a:r>
            <a:r>
              <a:rPr lang="en-US" altLang="zh-TW" sz="1800" u="none" dirty="0" smtClean="0">
                <a:solidFill>
                  <a:srgbClr val="0000FF"/>
                </a:solidFill>
              </a:rPr>
              <a:t>||</a:t>
            </a:r>
            <a:endParaRPr lang="en-US" sz="1800" u="none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6800" y="990600"/>
            <a:ext cx="67056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4784" y="9906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SVM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shown that the sought after weight vector w is the solution of the following optimization problem:</a:t>
                </a:r>
              </a:p>
              <a:p>
                <a:pPr marL="0" lvl="1" indent="0">
                  <a:buClrTx/>
                  <a:buNone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0" lvl="1" indent="0">
                  <a:buClrTx/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SVM Optimization: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(***)</a:t>
                </a:r>
              </a:p>
              <a:p>
                <a:pPr marL="342900" lvl="1" indent="-342900">
                  <a:buClrTx/>
                  <a:buBlip>
                    <a:blip r:embed="rId3"/>
                  </a:buBlip>
                </a:pPr>
                <a:r>
                  <a:rPr lang="en-US" dirty="0" smtClean="0">
                    <a:solidFill>
                      <a:srgbClr val="0000FF"/>
                    </a:solidFill>
                  </a:rPr>
                  <a:t>Minimize: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½ ||</a:t>
                </a:r>
                <a:r>
                  <a:rPr lang="en-US" dirty="0">
                    <a:solidFill>
                      <a:schemeClr val="tx1"/>
                    </a:solidFill>
                  </a:rPr>
                  <a:t>w||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                                 </a:t>
                </a:r>
              </a:p>
              <a:p>
                <a:pPr marL="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Subject to: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x,y</a:t>
                </a:r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az-Cyrl-AZ" sz="1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S:     y </a:t>
                </a:r>
                <a:r>
                  <a:rPr lang="en-US" dirty="0">
                    <a:solidFill>
                      <a:schemeClr val="tx1"/>
                    </a:solidFill>
                  </a:rPr>
                  <a:t>w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</a:rPr>
                  <a:t> x </a:t>
                </a:r>
                <a:r>
                  <a:rPr lang="en-US" dirty="0" smtClean="0">
                    <a:solidFill>
                      <a:schemeClr val="tx1"/>
                    </a:solidFill>
                    <a:latin typeface="cmsy10"/>
                  </a:rPr>
                  <a:t>≥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1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a quadratic optimization problem in (n+1) variables, with |S|=m inequality constraints.   </a:t>
                </a:r>
              </a:p>
              <a:p>
                <a:r>
                  <a:rPr lang="en-US" dirty="0" smtClean="0"/>
                  <a:t>It has a unique solution.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98" t="-979" r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0354" y="2152669"/>
            <a:ext cx="4572000" cy="3931920"/>
            <a:chOff x="5198918" y="857260"/>
            <a:chExt cx="5852172" cy="43891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918" y="857260"/>
              <a:ext cx="5852172" cy="4389129"/>
            </a:xfrm>
            <a:prstGeom prst="rect">
              <a:avLst/>
            </a:prstGeom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7393572" y="957755"/>
              <a:ext cx="1864727" cy="40011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latin typeface="+mj-lt"/>
                </a:rPr>
                <a:t>Grads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>
          <a:xfrm>
            <a:off x="430354" y="2152669"/>
            <a:ext cx="4572000" cy="3931920"/>
            <a:chOff x="1524000" y="1283498"/>
            <a:chExt cx="5852172" cy="43891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283498"/>
              <a:ext cx="5852172" cy="4389129"/>
            </a:xfrm>
            <a:prstGeom prst="rect">
              <a:avLst/>
            </a:prstGeom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331326" y="1375084"/>
              <a:ext cx="2427310" cy="40011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latin typeface="+mj-lt"/>
                </a:rPr>
                <a:t>Undergrads</a:t>
              </a:r>
              <a:endParaRPr lang="en-US" sz="2000" b="1" dirty="0">
                <a:latin typeface="+mj-lt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38209"/>
            <a:ext cx="7772400" cy="4983163"/>
          </a:xfrm>
        </p:spPr>
        <p:txBody>
          <a:bodyPr/>
          <a:lstStyle/>
          <a:p>
            <a:r>
              <a:rPr lang="en-US" sz="2000" dirty="0" smtClean="0">
                <a:solidFill>
                  <a:srgbClr val="FC0128"/>
                </a:solidFill>
              </a:rPr>
              <a:t>Overall (142):</a:t>
            </a:r>
            <a:endParaRPr lang="en-US" sz="2000" dirty="0">
              <a:solidFill>
                <a:srgbClr val="FC0128"/>
              </a:solidFill>
            </a:endParaRPr>
          </a:p>
          <a:p>
            <a:r>
              <a:rPr lang="en-US" sz="2000" dirty="0"/>
              <a:t>     </a:t>
            </a:r>
            <a:r>
              <a:rPr lang="en-US" sz="2000" dirty="0">
                <a:solidFill>
                  <a:srgbClr val="0000FF"/>
                </a:solidFill>
              </a:rPr>
              <a:t>Mean: </a:t>
            </a:r>
            <a:r>
              <a:rPr lang="en-US" sz="2000" dirty="0" smtClean="0">
                <a:solidFill>
                  <a:srgbClr val="0000FF"/>
                </a:solidFill>
              </a:rPr>
              <a:t>55.36  </a:t>
            </a:r>
          </a:p>
          <a:p>
            <a:r>
              <a:rPr lang="en-US" sz="2000" dirty="0"/>
              <a:t>     </a:t>
            </a:r>
            <a:r>
              <a:rPr lang="en-US" sz="2000" dirty="0" err="1"/>
              <a:t>Std</a:t>
            </a:r>
            <a:r>
              <a:rPr lang="en-US" sz="2000" dirty="0"/>
              <a:t> Dev: </a:t>
            </a:r>
            <a:r>
              <a:rPr lang="en-US" sz="2000" dirty="0" smtClean="0"/>
              <a:t>14.9 </a:t>
            </a:r>
            <a:endParaRPr lang="en-US" sz="2000" dirty="0"/>
          </a:p>
          <a:p>
            <a:r>
              <a:rPr lang="en-US" sz="2000" dirty="0"/>
              <a:t> 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7030A0"/>
                </a:solidFill>
              </a:rPr>
              <a:t>Max: 98.5, Min: 1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996142"/>
            <a:ext cx="3505199" cy="28623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Solutions will be available tomorrow.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Midterms will be made available at the recitations,  Wednesday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Thursday.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This will also be a good opportunity to ask the TAs questions about the grading.</a:t>
            </a:r>
            <a:endParaRPr lang="en-US" sz="2000" dirty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638799" y="41148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Questions?</a:t>
            </a:r>
            <a:endParaRPr lang="en-US" sz="2000" b="1" dirty="0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0354" y="2426989"/>
            <a:ext cx="4572000" cy="365760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33800" y="6014589"/>
            <a:ext cx="5029200" cy="400110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+mj-lt"/>
              </a:rPr>
              <a:t>Class is curved; B+ will be around here</a:t>
            </a:r>
            <a:endParaRPr lang="en-US" sz="2000" b="1" dirty="0"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2685784" y="5983318"/>
            <a:ext cx="685800" cy="381000"/>
          </a:xfrm>
          <a:prstGeom prst="rightArrow">
            <a:avLst>
              <a:gd name="adj1" fmla="val 55818"/>
              <a:gd name="adj2" fmla="val 50000"/>
            </a:avLst>
          </a:prstGeom>
          <a:solidFill>
            <a:srgbClr val="FC0128"/>
          </a:solidFill>
          <a:ln>
            <a:solidFill>
              <a:srgbClr val="FC0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 animBg="1" autoUpdateAnimBg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Margin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1816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19200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96000" y="1417638"/>
            <a:ext cx="2819400" cy="224676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u="none" dirty="0" smtClean="0">
                <a:latin typeface="Calibri" pitchFamily="34" charset="0"/>
              </a:rPr>
              <a:t>The margin of a linear separator</a:t>
            </a:r>
          </a:p>
          <a:p>
            <a:r>
              <a:rPr lang="en-US" sz="2000" u="none" dirty="0">
                <a:solidFill>
                  <a:srgbClr val="0000FF"/>
                </a:solidFill>
              </a:rPr>
              <a:t>w</a:t>
            </a:r>
            <a:r>
              <a:rPr lang="en-US" sz="2000" u="none" baseline="30000" dirty="0">
                <a:solidFill>
                  <a:srgbClr val="0000FF"/>
                </a:solidFill>
              </a:rPr>
              <a:t>T</a:t>
            </a:r>
            <a:r>
              <a:rPr lang="en-US" sz="2000" u="none" dirty="0">
                <a:solidFill>
                  <a:srgbClr val="0000FF"/>
                </a:solidFill>
              </a:rPr>
              <a:t> </a:t>
            </a:r>
            <a:r>
              <a:rPr lang="en-US" sz="2000" u="none" dirty="0" err="1" smtClean="0">
                <a:solidFill>
                  <a:srgbClr val="0000FF"/>
                </a:solidFill>
              </a:rPr>
              <a:t>x+b</a:t>
            </a:r>
            <a:r>
              <a:rPr lang="en-US" sz="2000" u="none" dirty="0" smtClean="0">
                <a:solidFill>
                  <a:srgbClr val="0000FF"/>
                </a:solidFill>
              </a:rPr>
              <a:t> = 0 </a:t>
            </a:r>
            <a:r>
              <a:rPr lang="en-US" sz="2000" u="none" dirty="0" smtClean="0">
                <a:latin typeface="Calibri" pitchFamily="34" charset="0"/>
              </a:rPr>
              <a:t>is 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2 / ||</a:t>
            </a:r>
            <a:r>
              <a:rPr lang="en-US" altLang="zh-TW" sz="2000" u="none" dirty="0">
                <a:solidFill>
                  <a:srgbClr val="0000FF"/>
                </a:solidFill>
              </a:rPr>
              <a:t>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</a:p>
          <a:p>
            <a:endParaRPr lang="en-US" sz="2000" u="none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max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altLang="zh-TW" sz="2000" u="none" dirty="0">
                <a:solidFill>
                  <a:srgbClr val="0000FF"/>
                </a:solidFill>
              </a:rPr>
              <a:t>2 / ||w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  <a:r>
              <a:rPr lang="zh-TW" alt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=</a:t>
            </a:r>
            <a:r>
              <a:rPr lang="zh-TW" alt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 ||</a:t>
            </a:r>
            <a:r>
              <a:rPr lang="en-US" altLang="zh-TW" sz="2000" u="none" dirty="0">
                <a:solidFill>
                  <a:srgbClr val="0000FF"/>
                </a:solidFill>
              </a:rPr>
              <a:t>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 </a:t>
            </a:r>
          </a:p>
          <a:p>
            <a:r>
              <a:rPr lang="en-US" altLang="zh-TW" sz="2000" u="none" dirty="0" smtClean="0">
                <a:solidFill>
                  <a:srgbClr val="0000FF"/>
                </a:solidFill>
              </a:rPr>
              <a:t>= </a:t>
            </a:r>
            <a:r>
              <a:rPr lang="en-US" sz="2000" u="none" dirty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 ½ </a:t>
            </a:r>
            <a:r>
              <a:rPr lang="en-US" sz="2000" u="none" dirty="0" err="1" smtClean="0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 smtClean="0">
                <a:solidFill>
                  <a:srgbClr val="0000FF"/>
                </a:solidFill>
              </a:rPr>
              <a:t>T</a:t>
            </a:r>
            <a:r>
              <a:rPr lang="en-US" sz="2000" u="none" dirty="0" err="1" smtClean="0">
                <a:solidFill>
                  <a:srgbClr val="0000FF"/>
                </a:solidFill>
              </a:rPr>
              <a:t>w</a:t>
            </a:r>
            <a:endParaRPr lang="en-US" sz="2000" u="none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sz="2000" u="none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38400" y="4569981"/>
                <a:ext cx="5660589" cy="133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>
                    <a:solidFill>
                      <a:srgbClr val="0000FF"/>
                    </a:solidFill>
                  </a:rPr>
                  <a:t> s.t </a:t>
                </a:r>
                <a14:m>
                  <m:oMath xmlns:m="http://schemas.openxmlformats.org/officeDocument/2006/math">
                    <m:r>
                      <a:rPr lang="en-US" altLang="zh-TW" sz="2800" u="none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)≥1, ∀</m:t>
                    </m:r>
                    <m:d>
                      <m:d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u="non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u="none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u="none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u="none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69981"/>
                <a:ext cx="5660589" cy="1332352"/>
              </a:xfrm>
              <a:prstGeom prst="rect">
                <a:avLst/>
              </a:prstGeom>
              <a:blipFill rotWithShape="0">
                <a:blip r:embed="rId5"/>
                <a:stretch>
                  <a:fillRect l="-538" t="-459" b="-1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name “Support Vector Machine” stems from the fact that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00FF"/>
                </a:solidFill>
              </a:rPr>
              <a:t>supported</a:t>
            </a:r>
            <a:r>
              <a:rPr lang="en-US" dirty="0" smtClean="0"/>
              <a:t> by (i.e. is the linear span of) the examples that are exactly at a distance </a:t>
            </a:r>
            <a:r>
              <a:rPr lang="en-US" dirty="0" smtClean="0">
                <a:solidFill>
                  <a:srgbClr val="0000FF"/>
                </a:solidFill>
              </a:rPr>
              <a:t>1/||w*|| </a:t>
            </a:r>
            <a:r>
              <a:rPr lang="en-US" dirty="0" smtClean="0"/>
              <a:t>from the separating hyperplane. These vectors are therefore called </a:t>
            </a:r>
            <a:r>
              <a:rPr lang="en-US" dirty="0" smtClean="0">
                <a:solidFill>
                  <a:srgbClr val="0000FF"/>
                </a:solidFill>
              </a:rPr>
              <a:t>support vectors</a:t>
            </a:r>
            <a:r>
              <a:rPr lang="en-US" dirty="0" smtClean="0"/>
              <a:t>.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Theorem: </a:t>
            </a:r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be the minimizer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SVM optimization problem </a:t>
            </a:r>
            <a:r>
              <a:rPr lang="en-US" dirty="0" smtClean="0">
                <a:solidFill>
                  <a:srgbClr val="FF0000"/>
                </a:solidFill>
              </a:rPr>
              <a:t>(***)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S = {(</a:t>
            </a:r>
            <a:r>
              <a:rPr lang="en-US" dirty="0" smtClean="0">
                <a:latin typeface="Times New Roman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)}.    Let </a:t>
            </a:r>
            <a:r>
              <a:rPr lang="en-US" dirty="0" smtClean="0">
                <a:solidFill>
                  <a:srgbClr val="0000FF"/>
                </a:solidFill>
              </a:rPr>
              <a:t>I= {i: 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baseline="30000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= 1}.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Then there exists coefficients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&gt;0 such that: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i </a:t>
            </a:r>
            <a:r>
              <a:rPr lang="az-Cyrl-AZ" sz="1800" baseline="-25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Є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 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cmmi10"/>
              </a:rPr>
              <a:t>α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362200" cy="2057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6858000" y="5410200"/>
            <a:ext cx="1905000" cy="609600"/>
          </a:xfrm>
          <a:prstGeom prst="wedgeRectCallout">
            <a:avLst>
              <a:gd name="adj1" fmla="val -100872"/>
              <a:gd name="adj2" fmla="val 8347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This representation should ring a bell…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3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This, and other properties of Support Vector Machines are shown by moving to the </a:t>
            </a:r>
            <a:r>
              <a:rPr lang="en-US" dirty="0" smtClean="0">
                <a:hlinkClick r:id="rId3" action="ppaction://hlinkfile"/>
              </a:rPr>
              <a:t>dual problem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Theorem: </a:t>
            </a:r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be the minimizer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SVM optimization problem </a:t>
            </a:r>
            <a:r>
              <a:rPr lang="en-US" dirty="0" smtClean="0">
                <a:solidFill>
                  <a:srgbClr val="FF0000"/>
                </a:solidFill>
              </a:rPr>
              <a:t>(***)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S = {(</a:t>
            </a:r>
            <a:r>
              <a:rPr lang="en-US" dirty="0" smtClean="0">
                <a:latin typeface="Times New Roman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)}.   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dirty="0" smtClean="0"/>
              <a:t> Let </a:t>
            </a:r>
            <a:r>
              <a:rPr lang="en-US" dirty="0" smtClean="0">
                <a:solidFill>
                  <a:srgbClr val="0000FF"/>
                </a:solidFill>
              </a:rPr>
              <a:t>I= {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baseline="-25000" dirty="0" err="1">
                <a:solidFill>
                  <a:srgbClr val="0000FF"/>
                </a:solidFill>
              </a:rPr>
              <a:t>i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baseline="30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+b)= 1}.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Then there exists coefficients </a:t>
            </a:r>
            <a:r>
              <a:rPr lang="el-GR" dirty="0" smtClean="0">
                <a:latin typeface="cmmi10"/>
              </a:rPr>
              <a:t>α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&gt;0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such that: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i </a:t>
            </a:r>
            <a:r>
              <a:rPr lang="az-Cyrl-AZ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Є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 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  <a:latin typeface="cmmi10"/>
              </a:rPr>
              <a:t>α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baseline="-25000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95600"/>
            <a:ext cx="2362200" cy="2057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01174-DD0C-4EED-A8E4-1DA71A90467F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/>
          </p:nvPr>
        </p:nvGraphicFramePr>
        <p:xfrm>
          <a:off x="2062163" y="2362200"/>
          <a:ext cx="5226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2654280" imgH="253800" progId="Equation.3">
                  <p:embed/>
                </p:oleObj>
              </mc:Choice>
              <mc:Fallback>
                <p:oleObj name="Equation" r:id="rId4" imgW="2654280" imgH="253800" progId="Equation.3">
                  <p:embed/>
                  <p:pic>
                    <p:nvPicPr>
                      <p:cNvPr id="993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2362200"/>
                        <a:ext cx="5226050" cy="477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/>
          </p:nvPr>
        </p:nvGraphicFramePr>
        <p:xfrm>
          <a:off x="131763" y="1417638"/>
          <a:ext cx="90916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5346360" imgH="533160" progId="Equation.3">
                  <p:embed/>
                </p:oleObj>
              </mc:Choice>
              <mc:Fallback>
                <p:oleObj name="Equation" r:id="rId6" imgW="5346360" imgH="533160" progId="Equation.3">
                  <p:embed/>
                  <p:pic>
                    <p:nvPicPr>
                      <p:cNvPr id="99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417638"/>
                        <a:ext cx="909161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3286" y="3076437"/>
                <a:ext cx="8686800" cy="311980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If n’ is large, we cannot represent </a:t>
                </a:r>
                <a:r>
                  <a:rPr lang="en-US" sz="2000" b="1" dirty="0" smtClean="0"/>
                  <a:t>w </a:t>
                </a:r>
                <a:r>
                  <a:rPr lang="en-US" sz="2000" dirty="0" smtClean="0"/>
                  <a:t>explicitly. However, the </a:t>
                </a:r>
                <a:r>
                  <a:rPr lang="en-US" sz="2000" dirty="0"/>
                  <a:t>weight vector </a:t>
                </a:r>
                <a:r>
                  <a:rPr lang="en-US" sz="2000" b="1" dirty="0"/>
                  <a:t>w</a:t>
                </a:r>
                <a:r>
                  <a:rPr lang="en-US" sz="2000" dirty="0"/>
                  <a:t> can be </a:t>
                </a:r>
                <a:r>
                  <a:rPr lang="en-US" sz="2000" dirty="0" smtClean="0"/>
                  <a:t>written as </a:t>
                </a:r>
                <a:r>
                  <a:rPr lang="en-US" sz="2000" dirty="0"/>
                  <a:t>a linear combination of examples: </a:t>
                </a:r>
                <a:endParaRPr lang="en-US" sz="20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Where</a:t>
                </a:r>
                <a:r>
                  <a:rPr lang="en-US" sz="2000" dirty="0" smtClean="0">
                    <a:latin typeface="Tempus Sans ITC" pitchFamily="8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empus Sans ITC" pitchFamily="82" charset="0"/>
                  </a:rPr>
                  <a:t> </a:t>
                </a:r>
                <a:r>
                  <a:rPr lang="en-US" sz="2000" dirty="0"/>
                  <a:t>is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number of mistakes</a:t>
                </a:r>
                <a:r>
                  <a:rPr lang="en-US" sz="2000" dirty="0"/>
                  <a:t> made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b="0" dirty="0" smtClean="0"/>
                  <a:t>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Then we can compute f(x) based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3286" y="3076437"/>
                <a:ext cx="8686800" cy="3119802"/>
              </a:xfrm>
              <a:blipFill rotWithShape="0">
                <a:blip r:embed="rId8"/>
                <a:stretch>
                  <a:fillRect t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(recap) Kernel Perceptron</a:t>
            </a:r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239713" y="5311775"/>
          <a:ext cx="864711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4711680" imgH="444240" progId="Equation.3">
                  <p:embed/>
                </p:oleObj>
              </mc:Choice>
              <mc:Fallback>
                <p:oleObj name="Equation" r:id="rId9" imgW="4711680" imgH="444240" progId="Equation.3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311775"/>
                        <a:ext cx="8647112" cy="7794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3657600" y="3636322"/>
          <a:ext cx="24257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1" imgW="1231560" imgH="444240" progId="Equation.3">
                  <p:embed/>
                </p:oleObj>
              </mc:Choice>
              <mc:Fallback>
                <p:oleObj name="Equation" r:id="rId11" imgW="1231560" imgH="44424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636322"/>
                        <a:ext cx="2425700" cy="8366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5307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5281" y="2243138"/>
                <a:ext cx="8686800" cy="25908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In the training phase, we initialize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TW" sz="2000" dirty="0" smtClean="0"/>
                  <a:t> to be an all-</a:t>
                </a:r>
                <a:r>
                  <a:rPr lang="en-US" altLang="zh-TW" sz="2000" dirty="0" err="1" smtClean="0"/>
                  <a:t>zeros</a:t>
                </a:r>
                <a:r>
                  <a:rPr lang="en-US" altLang="zh-TW" sz="2000" dirty="0" smtClean="0"/>
                  <a:t> vector.</a:t>
                </a: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For training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000" dirty="0" smtClean="0"/>
                  <a:t> i</a:t>
                </a:r>
                <a:r>
                  <a:rPr lang="en-US" sz="2000" dirty="0" smtClean="0"/>
                  <a:t>nstead of using the original Perceptron update rule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 smtClean="0"/>
                  <a:t> space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000" dirty="0" smtClean="0"/>
                  <a:t>we maintain</a:t>
                </a:r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by</a:t>
                </a: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000" dirty="0" smtClean="0"/>
                  <a:t>based on the relationship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 smtClean="0"/>
                  <a:t> and</a:t>
                </a:r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:</a:t>
                </a: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endParaRPr lang="en-US" sz="2000" b="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5281" y="2243138"/>
                <a:ext cx="8686800" cy="2590800"/>
              </a:xfrm>
              <a:blipFill rotWithShape="0">
                <a:blip r:embed="rId4"/>
                <a:stretch>
                  <a:fillRect l="-772" t="-3529" b="-26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01174-DD0C-4EED-A8E4-1DA71A90467F}" type="slidenum">
              <a:rPr lang="en-US"/>
              <a:pPr/>
              <a:t>24</a:t>
            </a:fld>
            <a:endParaRPr 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/>
          </p:nvPr>
        </p:nvGraphicFramePr>
        <p:xfrm>
          <a:off x="1996281" y="3224685"/>
          <a:ext cx="5151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" name="Equation" r:id="rId5" imgW="2616120" imgH="253800" progId="Equation.3">
                  <p:embed/>
                </p:oleObj>
              </mc:Choice>
              <mc:Fallback>
                <p:oleObj name="Equation" r:id="rId5" imgW="2616120" imgH="253800" progId="Equation.3">
                  <p:embed/>
                  <p:pic>
                    <p:nvPicPr>
                      <p:cNvPr id="993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81" y="3224685"/>
                        <a:ext cx="5151437" cy="477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/>
          </p:nvPr>
        </p:nvGraphicFramePr>
        <p:xfrm>
          <a:off x="984250" y="1458913"/>
          <a:ext cx="7385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" name="Equation" r:id="rId7" imgW="4343400" imgH="482400" progId="Equation.3">
                  <p:embed/>
                </p:oleObj>
              </mc:Choice>
              <mc:Fallback>
                <p:oleObj name="Equation" r:id="rId7" imgW="4343400" imgH="482400" progId="Equation.3">
                  <p:embed/>
                  <p:pic>
                    <p:nvPicPr>
                      <p:cNvPr id="99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458913"/>
                        <a:ext cx="73850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Kernel Perceptron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5455372"/>
          <a:ext cx="2088243" cy="72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" name="Equation" r:id="rId9" imgW="1231560" imgH="444240" progId="Equation.3">
                  <p:embed/>
                </p:oleObj>
              </mc:Choice>
              <mc:Fallback>
                <p:oleObj name="Equation" r:id="rId9" imgW="1231560" imgH="444240" progId="Equation.3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55372"/>
                        <a:ext cx="2088243" cy="720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739775" y="4094163"/>
          <a:ext cx="72263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" name="Equation" r:id="rId11" imgW="3936960" imgH="444240" progId="Equation.3">
                  <p:embed/>
                </p:oleObj>
              </mc:Choice>
              <mc:Fallback>
                <p:oleObj name="Equation" r:id="rId11" imgW="3936960" imgH="444240" progId="Equation.3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094163"/>
                        <a:ext cx="7226300" cy="7810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9672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Footnote about the threshold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sz="2000" dirty="0" smtClean="0"/>
                  <a:t>Similar to Perceptron, we can augment vectors to handle the bias term</a:t>
                </a:r>
                <a:br>
                  <a:rPr lang="en-US" sz="2000" dirty="0" smtClean="0"/>
                </a:b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⇐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,  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m:rPr>
                        <m:nor/>
                      </m:rPr>
                      <a:rPr lang="en-US" sz="2000" dirty="0"/>
                      <m:t>	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,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b="0" dirty="0" smtClean="0"/>
                  <a:t>   so that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200" dirty="0" smtClean="0"/>
              </a:p>
              <a:p>
                <a:r>
                  <a:rPr lang="en-US" sz="2000" dirty="0" smtClean="0"/>
                  <a:t>Then consider the following formulation 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lim>
                    </m:limLow>
                    <m:r>
                      <a:rPr lang="en-US" altLang="zh-TW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solidFill>
                      <a:srgbClr val="0000FF"/>
                    </a:solidFill>
                  </a:rPr>
                  <a:t>      s.t</a:t>
                </a:r>
                <a14:m>
                  <m:oMath xmlns:m="http://schemas.openxmlformats.org/officeDocument/2006/math">
                    <m:r>
                      <a:rPr lang="en-US" altLang="zh-TW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However, this formulation is slightly different from (***), because it is equivalent to</a:t>
                </a:r>
              </a:p>
              <a:p>
                <a:pPr marL="0" lvl="1" indent="0">
                  <a:buClr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  s.t</a:t>
                </a:r>
                <a14:m>
                  <m:oMath xmlns:m="http://schemas.openxmlformats.org/officeDocument/2006/math"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3"/>
                <a:stretch>
                  <a:fillRect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590800" y="4628990"/>
            <a:ext cx="4953000" cy="1314609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The bias term is included in the regularization. </a:t>
            </a:r>
          </a:p>
          <a:p>
            <a:pPr algn="ctr"/>
            <a:r>
              <a:rPr lang="en-US" sz="1800" u="none" dirty="0" smtClean="0">
                <a:latin typeface="Calibri" pitchFamily="34" charset="0"/>
              </a:rPr>
              <a:t>This usually doesn’t matter</a:t>
            </a:r>
          </a:p>
          <a:p>
            <a:pPr algn="ctr"/>
            <a:endParaRPr lang="en-US" sz="1800" u="none" dirty="0" smtClean="0">
              <a:latin typeface="Calibri" pitchFamily="34" charset="0"/>
            </a:endParaRPr>
          </a:p>
          <a:p>
            <a:pPr algn="ctr"/>
            <a:r>
              <a:rPr lang="en-US" sz="1800" u="none" dirty="0" smtClean="0">
                <a:latin typeface="Calibri" pitchFamily="34" charset="0"/>
              </a:rPr>
              <a:t>For simplicity, we ignore the bias term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 rot="-5400000">
            <a:off x="3034506" y="3975894"/>
            <a:ext cx="228600" cy="811212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2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r>
              <a:rPr lang="en-US" dirty="0"/>
              <a:t>Computational Issues</a:t>
            </a:r>
          </a:p>
          <a:p>
            <a:pPr lvl="1"/>
            <a:r>
              <a:rPr lang="en-US" dirty="0"/>
              <a:t>Training </a:t>
            </a:r>
            <a:r>
              <a:rPr lang="en-US" dirty="0" smtClean="0"/>
              <a:t>of an SVM used to be is </a:t>
            </a:r>
            <a:r>
              <a:rPr lang="en-US" dirty="0"/>
              <a:t>very time </a:t>
            </a:r>
            <a:r>
              <a:rPr lang="en-US" dirty="0" smtClean="0"/>
              <a:t>consuming – solving quadratic program.</a:t>
            </a:r>
          </a:p>
          <a:p>
            <a:pPr lvl="1"/>
            <a:r>
              <a:rPr lang="en-US" dirty="0" smtClean="0"/>
              <a:t>Modern methods are based on Stochastic Gradient Descent and Coordinate Descent and are much faster.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 it really optimal?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Is the objective function we are optimizing the “right” one?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Data 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ADAFFEE-9410-45A2-B832-22B01C0D0CB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8975" y="1371600"/>
            <a:ext cx="8455025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charset="0"/>
                <a:cs typeface="Arial" charset="0"/>
              </a:rPr>
              <a:t>17,000 dimensional context sensitive spelling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charset="0"/>
                <a:cs typeface="Arial" charset="0"/>
              </a:rPr>
              <a:t>Histogram of distance of points from the hyperplane</a:t>
            </a:r>
          </a:p>
        </p:txBody>
      </p:sp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33600"/>
            <a:ext cx="72390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65" name="Line 5"/>
          <p:cNvSpPr>
            <a:spLocks noChangeShapeType="1"/>
          </p:cNvSpPr>
          <p:nvPr/>
        </p:nvSpPr>
        <p:spPr bwMode="auto">
          <a:xfrm>
            <a:off x="4981575" y="3962400"/>
            <a:ext cx="0" cy="18732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96067" y="2166878"/>
            <a:ext cx="3419333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u="none" dirty="0">
                <a:latin typeface="+mj-lt"/>
              </a:rPr>
              <a:t>In practice, even in the separable case, we may not want to </a:t>
            </a:r>
            <a:r>
              <a:rPr lang="en-US" sz="1800" u="none" dirty="0" smtClean="0">
                <a:latin typeface="+mj-lt"/>
              </a:rPr>
              <a:t>depend on the points </a:t>
            </a:r>
            <a:r>
              <a:rPr lang="en-US" sz="1800" u="none" dirty="0" smtClean="0">
                <a:solidFill>
                  <a:srgbClr val="FF0000"/>
                </a:solidFill>
                <a:latin typeface="+mj-lt"/>
              </a:rPr>
              <a:t>closest to </a:t>
            </a:r>
            <a:r>
              <a:rPr lang="en-US" sz="1800" u="none" dirty="0">
                <a:solidFill>
                  <a:srgbClr val="FF0000"/>
                </a:solidFill>
                <a:latin typeface="+mj-lt"/>
              </a:rPr>
              <a:t>the hyperplane </a:t>
            </a:r>
            <a:r>
              <a:rPr lang="en-US" sz="1800" u="none" dirty="0">
                <a:latin typeface="+mj-lt"/>
              </a:rPr>
              <a:t>but rather on the </a:t>
            </a:r>
            <a:r>
              <a:rPr lang="en-US" sz="1800" u="none" dirty="0">
                <a:solidFill>
                  <a:srgbClr val="FF0000"/>
                </a:solidFill>
                <a:latin typeface="+mj-lt"/>
              </a:rPr>
              <a:t>distribution of the distance</a:t>
            </a:r>
            <a:r>
              <a:rPr lang="en-US" sz="1800" u="none" dirty="0">
                <a:latin typeface="+mj-lt"/>
              </a:rPr>
              <a:t>. </a:t>
            </a:r>
            <a:r>
              <a:rPr lang="en-US" sz="1800" u="none" dirty="0" smtClean="0">
                <a:latin typeface="+mj-lt"/>
              </a:rPr>
              <a:t> If only a few are close, maybe we can dismiss them.</a:t>
            </a:r>
          </a:p>
        </p:txBody>
      </p:sp>
    </p:spTree>
    <p:extLst>
      <p:ext uri="{BB962C8B-B14F-4D97-AF65-F5344CB8AC3E}">
        <p14:creationId xmlns:p14="http://schemas.microsoft.com/office/powerpoint/2010/main" val="6065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Soft SVM</a:t>
            </a:r>
            <a:endParaRPr lang="en-US" sz="4000" dirty="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2000" dirty="0"/>
          </a:p>
          <a:p>
            <a:r>
              <a:rPr lang="en-US" sz="2000" dirty="0" smtClean="0"/>
              <a:t>The hard SVM formulation assumes linearly separable data.</a:t>
            </a:r>
          </a:p>
          <a:p>
            <a:r>
              <a:rPr lang="en-US" sz="2000" dirty="0" smtClean="0"/>
              <a:t>A natural relaxation: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maximize the margin </a:t>
            </a:r>
            <a:r>
              <a:rPr lang="en-US" sz="1600" dirty="0" smtClean="0"/>
              <a:t>while minimizing the # of examples that </a:t>
            </a:r>
            <a:r>
              <a:rPr lang="en-US" sz="1600" dirty="0" smtClean="0">
                <a:solidFill>
                  <a:srgbClr val="0000FF"/>
                </a:solidFill>
              </a:rPr>
              <a:t>violate the margin (separability) constraints. </a:t>
            </a:r>
          </a:p>
          <a:p>
            <a:r>
              <a:rPr lang="en-US" sz="2000" dirty="0" smtClean="0"/>
              <a:t>However, this leads to non-convex problem that is hard to solve. </a:t>
            </a:r>
          </a:p>
          <a:p>
            <a:r>
              <a:rPr lang="en-US" sz="2000" dirty="0" smtClean="0"/>
              <a:t>Instead, we relax in a different way, that results in optimizing a </a:t>
            </a:r>
            <a:r>
              <a:rPr lang="en-US" sz="2000" dirty="0" smtClean="0">
                <a:solidFill>
                  <a:srgbClr val="0000FF"/>
                </a:solidFill>
              </a:rPr>
              <a:t>surrogate loss </a:t>
            </a:r>
            <a:r>
              <a:rPr lang="en-US" sz="2000" dirty="0" smtClean="0"/>
              <a:t>function that is convex.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C28F66A-7A5F-4FD9-8EE4-B757E313943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 smtClean="0"/>
              </a:p>
              <a:p>
                <a:r>
                  <a:rPr lang="en-US" dirty="0"/>
                  <a:t>Notice that the </a:t>
                </a:r>
                <a:r>
                  <a:rPr lang="en-US" dirty="0" smtClean="0"/>
                  <a:t>relaxation of the constraint: </a:t>
                </a:r>
                <a:r>
                  <a:rPr lang="en-US" sz="2400" dirty="0" smtClean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                      </m:t>
                    </m:r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Can be done by introducing a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slack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(per example) and requiring:   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Now, we want to solve: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C28F66A-7A5F-4FD9-8EE4-B757E3139439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38400" y="4519210"/>
                <a:ext cx="5270610" cy="1348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19210"/>
                <a:ext cx="5270610" cy="1348190"/>
              </a:xfrm>
              <a:prstGeom prst="rect">
                <a:avLst/>
              </a:prstGeom>
              <a:blipFill rotWithShape="1">
                <a:blip r:embed="rId4"/>
                <a:stretch>
                  <a:fillRect t="-450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6797712" y="3048000"/>
            <a:ext cx="2286000" cy="2362200"/>
          </a:xfrm>
          <a:prstGeom prst="wedgeRectCallout">
            <a:avLst>
              <a:gd name="adj1" fmla="val -92372"/>
              <a:gd name="adj2" fmla="val 1860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>
                <a:solidFill>
                  <a:schemeClr val="tx1"/>
                </a:solidFill>
              </a:rPr>
              <a:t>A large value of C means that misclassifications are bad </a:t>
            </a:r>
            <a:r>
              <a:rPr lang="en-US" sz="1600" u="none" dirty="0" smtClean="0">
                <a:solidFill>
                  <a:schemeClr val="tx1"/>
                </a:solidFill>
              </a:rPr>
              <a:t>– we focus on a small training error (at the expense of margin). A </a:t>
            </a:r>
            <a:r>
              <a:rPr lang="en-US" sz="1600" u="none" dirty="0">
                <a:solidFill>
                  <a:schemeClr val="tx1"/>
                </a:solidFill>
              </a:rPr>
              <a:t>small C results in more </a:t>
            </a:r>
            <a:r>
              <a:rPr lang="en-US" sz="1600" u="none" dirty="0" smtClean="0">
                <a:solidFill>
                  <a:schemeClr val="tx1"/>
                </a:solidFill>
              </a:rPr>
              <a:t>training error</a:t>
            </a:r>
            <a:r>
              <a:rPr lang="en-US" sz="1600" u="none" dirty="0">
                <a:solidFill>
                  <a:schemeClr val="tx1"/>
                </a:solidFill>
              </a:rPr>
              <a:t>, </a:t>
            </a:r>
            <a:r>
              <a:rPr lang="en-US" sz="1600" u="none" dirty="0" smtClean="0">
                <a:solidFill>
                  <a:schemeClr val="tx1"/>
                </a:solidFill>
              </a:rPr>
              <a:t>but hopefully </a:t>
            </a:r>
            <a:r>
              <a:rPr lang="en-US" sz="1600" u="none" dirty="0">
                <a:solidFill>
                  <a:schemeClr val="tx1"/>
                </a:solidFill>
              </a:rPr>
              <a:t>better true error.</a:t>
            </a:r>
          </a:p>
        </p:txBody>
      </p:sp>
    </p:spTree>
    <p:extLst>
      <p:ext uri="{BB962C8B-B14F-4D97-AF65-F5344CB8AC3E}">
        <p14:creationId xmlns:p14="http://schemas.microsoft.com/office/powerpoint/2010/main" val="217701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Projects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4983163"/>
          </a:xfrm>
        </p:spPr>
        <p:txBody>
          <a:bodyPr/>
          <a:lstStyle/>
          <a:p>
            <a:r>
              <a:rPr lang="en-US" sz="2000" dirty="0" smtClean="0"/>
              <a:t>Please start working!</a:t>
            </a:r>
          </a:p>
          <a:p>
            <a:endParaRPr lang="en-US" sz="2000" dirty="0"/>
          </a:p>
          <a:p>
            <a:r>
              <a:rPr lang="en-US" sz="2000" dirty="0" smtClean="0"/>
              <a:t>Come to my office hours at least once in the next 3 weeks to discuss the project.</a:t>
            </a:r>
          </a:p>
          <a:p>
            <a:endParaRPr lang="en-US" sz="2000" dirty="0"/>
          </a:p>
          <a:p>
            <a:r>
              <a:rPr lang="en-US" sz="2000" dirty="0" smtClean="0"/>
              <a:t>HW2 Grades are out too.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HW3 is out.</a:t>
            </a:r>
          </a:p>
          <a:p>
            <a:pPr lvl="1"/>
            <a:r>
              <a:rPr lang="en-US" sz="1600" dirty="0" smtClean="0"/>
              <a:t>You can only do part of it now. Hopefully can do it all by Wednesday.</a:t>
            </a:r>
          </a:p>
          <a:p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72541"/>
              </p:ext>
            </p:extLst>
          </p:nvPr>
        </p:nvGraphicFramePr>
        <p:xfrm>
          <a:off x="2819400" y="3323948"/>
          <a:ext cx="3886200" cy="1283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70443388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79962149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81191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6620922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442532625"/>
                    </a:ext>
                  </a:extLst>
                </a:gridCol>
              </a:tblGrid>
              <a:tr h="202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PDF (40)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Code (60)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(100)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 (10)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42476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35.96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54.79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88.51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52732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Stdev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41925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97231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18447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submissions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                 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           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9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4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SVM </a:t>
            </a:r>
            <a:r>
              <a:rPr lang="en-US" sz="4000" dirty="0" smtClean="0"/>
              <a:t>(2)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we want to solve: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342900" lvl="1" indent="-342900" algn="ctr">
                  <a:buClrTx/>
                  <a:buNone/>
                </a:pPr>
                <a:endParaRPr lang="en-US" sz="24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dirty="0" smtClean="0"/>
                  <a:t>Which can </a:t>
                </a:r>
                <a:r>
                  <a:rPr lang="en-US" dirty="0"/>
                  <a:t>be written as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lim>
                      </m:limLow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(0, 1−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interpretation of this?</a:t>
                </a: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078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C28F66A-7A5F-4FD9-8EE4-B757E3139439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77237" y="1981200"/>
                <a:ext cx="5270610" cy="1348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37" y="1981200"/>
                <a:ext cx="5270610" cy="1348190"/>
              </a:xfrm>
              <a:prstGeom prst="rect">
                <a:avLst/>
              </a:prstGeom>
              <a:blipFill rotWithShape="0">
                <a:blip r:embed="rId4"/>
                <a:stretch>
                  <a:fillRect t="-452" b="-1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00600" y="3577212"/>
                <a:ext cx="4198620" cy="37427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1800" b="0" u="none" dirty="0" smtClean="0">
                    <a:solidFill>
                      <a:srgbClr val="0000FF"/>
                    </a:solidFill>
                  </a:rPr>
                  <a:t>In 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1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1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TW" sz="18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(0, 1−</m:t>
                        </m:r>
                        <m:sSub>
                          <m:sSubPr>
                            <m:ctrlPr>
                              <a:rPr lang="en-US" altLang="zh-TW" sz="1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1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1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18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u="none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77212"/>
                <a:ext cx="4198620" cy="374270"/>
              </a:xfrm>
              <a:prstGeom prst="rect">
                <a:avLst/>
              </a:prstGeom>
              <a:blipFill>
                <a:blip r:embed="rId5"/>
                <a:stretch>
                  <a:fillRect l="-1159" t="-7937" b="-2222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7237" y="1981200"/>
                <a:ext cx="5180842" cy="13508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37" y="1981200"/>
                <a:ext cx="5180842" cy="1350883"/>
              </a:xfrm>
              <a:prstGeom prst="rect">
                <a:avLst/>
              </a:prstGeom>
              <a:blipFill rotWithShape="0">
                <a:blip r:embed="rId6"/>
                <a:stretch>
                  <a:fillRect b="-111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 descr="l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51232"/>
            <a:ext cx="2514600" cy="186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13" name="Right Arrow 12"/>
          <p:cNvSpPr/>
          <p:nvPr/>
        </p:nvSpPr>
        <p:spPr>
          <a:xfrm rot="7175910" flipV="1">
            <a:off x="7848534" y="1998376"/>
            <a:ext cx="859400" cy="14950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88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SVM Objective Function</a:t>
            </a:r>
            <a:endParaRPr lang="en-US" sz="40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74EE5ED-210F-4C0B-8F46-8CFEA979784A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385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5029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latin typeface="Calibri" pitchFamily="34" charset="0"/>
                  </a:rPr>
                  <a:t>The </a:t>
                </a:r>
                <a:r>
                  <a:rPr lang="en-US" sz="2000" dirty="0">
                    <a:latin typeface="Calibri" pitchFamily="34" charset="0"/>
                  </a:rPr>
                  <a:t>problem we solved is: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Min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½ ||w||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alibri"/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</a:rPr>
                  <a:t>+ c </a:t>
                </a:r>
                <a:r>
                  <a:rPr lang="en-US" sz="2000" dirty="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>
                    <a:latin typeface="Calibri" pitchFamily="34" charset="0"/>
                  </a:rPr>
                  <a:t>Where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pitchFamily="34" charset="0"/>
                  </a:rPr>
                  <a:t>&gt; 0 </a:t>
                </a:r>
                <a:r>
                  <a:rPr lang="en-US" sz="2000" dirty="0" smtClean="0">
                    <a:latin typeface="Calibri" pitchFamily="34" charset="0"/>
                  </a:rPr>
                  <a:t>is called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</a:rPr>
                  <a:t>a slack variable</a:t>
                </a:r>
                <a:r>
                  <a:rPr lang="en-US" sz="2000" dirty="0" smtClean="0">
                    <a:latin typeface="Calibri" pitchFamily="34" charset="0"/>
                  </a:rPr>
                  <a:t>, and is defined </a:t>
                </a:r>
                <a:r>
                  <a:rPr lang="en-US" sz="2000" dirty="0">
                    <a:latin typeface="Calibri" pitchFamily="34" charset="0"/>
                  </a:rPr>
                  <a:t>by: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= max(0, </a:t>
                </a:r>
                <a:r>
                  <a:rPr lang="en-US" sz="1800" dirty="0" smtClean="0">
                    <a:latin typeface="Times New Roman"/>
                  </a:rPr>
                  <a:t>1 </a:t>
                </a:r>
                <a:r>
                  <a:rPr lang="en-US" sz="1800" dirty="0"/>
                  <a:t>– </a:t>
                </a:r>
                <a:r>
                  <a:rPr lang="en-US" sz="1800" dirty="0" err="1"/>
                  <a:t>y</a:t>
                </a:r>
                <a:r>
                  <a:rPr lang="en-US" sz="1800" baseline="-250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w</a:t>
                </a:r>
                <a:r>
                  <a:rPr lang="en-US" sz="1800" baseline="30000" dirty="0" err="1"/>
                  <a:t>t</a:t>
                </a:r>
                <a:r>
                  <a:rPr lang="en-US" sz="1800" dirty="0" err="1"/>
                  <a:t>x</a:t>
                </a:r>
                <a:r>
                  <a:rPr lang="en-US" sz="1800" baseline="-25000" dirty="0" err="1"/>
                  <a:t>i</a:t>
                </a:r>
                <a:r>
                  <a:rPr lang="en-US" sz="1800" dirty="0" smtClean="0">
                    <a:latin typeface="Calibri" pitchFamily="34" charset="0"/>
                  </a:rPr>
                  <a:t>)</a:t>
                </a:r>
                <a:r>
                  <a:rPr lang="en-US" sz="1800" dirty="0" smtClean="0"/>
                  <a:t> </a:t>
                </a:r>
                <a:endParaRPr lang="en-US" sz="1800" dirty="0">
                  <a:latin typeface="Calibri" pitchFamily="34" charset="0"/>
                </a:endParaRPr>
              </a:p>
              <a:p>
                <a:pPr lvl="1"/>
                <a:r>
                  <a:rPr lang="en-US" sz="1800" dirty="0" smtClean="0"/>
                  <a:t>Equivalently, we can say that: </a:t>
                </a:r>
                <a:r>
                  <a:rPr lang="en-US" sz="1800" dirty="0" err="1" smtClean="0"/>
                  <a:t>y</a:t>
                </a:r>
                <a:r>
                  <a:rPr lang="en-US" sz="1800" baseline="-25000" dirty="0" err="1" smtClean="0"/>
                  <a:t>i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w</a:t>
                </a:r>
                <a:r>
                  <a:rPr lang="en-US" sz="1800" baseline="30000" dirty="0" err="1"/>
                  <a:t>t</a:t>
                </a:r>
                <a:r>
                  <a:rPr lang="en-US" sz="1800" dirty="0" err="1"/>
                  <a:t>x</a:t>
                </a:r>
                <a:r>
                  <a:rPr lang="en-US" sz="1800" baseline="-25000" dirty="0" err="1"/>
                  <a:t>i</a:t>
                </a:r>
                <a:r>
                  <a:rPr lang="en-US" sz="1800" dirty="0" smtClean="0">
                    <a:latin typeface="Times New Roman"/>
                  </a:rPr>
                  <a:t>  </a:t>
                </a:r>
                <a:r>
                  <a:rPr lang="en-US" sz="1800" dirty="0" smtClean="0">
                    <a:latin typeface="cmsy10"/>
                  </a:rPr>
                  <a:t>¸</a:t>
                </a:r>
                <a:r>
                  <a:rPr lang="en-US" sz="1800" dirty="0" smtClean="0">
                    <a:latin typeface="Calibri" pitchFamily="34" charset="0"/>
                  </a:rPr>
                  <a:t> 1 -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alibri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Calibri" pitchFamily="34" charset="0"/>
                  </a:rPr>
                  <a:t> </a:t>
                </a:r>
                <a:r>
                  <a:rPr lang="en-US" sz="1800" dirty="0" smtClean="0">
                    <a:latin typeface="cmsy10"/>
                  </a:rPr>
                  <a:t>≥</a:t>
                </a:r>
                <a:r>
                  <a:rPr lang="en-US" sz="1800" dirty="0" smtClean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latin typeface="Calibri" pitchFamily="34" charset="0"/>
                  </a:rPr>
                  <a:t>And this </a:t>
                </a:r>
                <a:r>
                  <a:rPr lang="en-US" sz="2000" dirty="0">
                    <a:latin typeface="Calibri" pitchFamily="34" charset="0"/>
                  </a:rPr>
                  <a:t>can be written </a:t>
                </a:r>
                <a:r>
                  <a:rPr lang="en-US" sz="2000" dirty="0" smtClean="0">
                    <a:latin typeface="Calibri" pitchFamily="34" charset="0"/>
                  </a:rPr>
                  <a:t>as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                   Min  ½ </a:t>
                </a:r>
                <a:r>
                  <a:rPr lang="en-US" sz="2000" dirty="0">
                    <a:solidFill>
                      <a:srgbClr val="FF0000"/>
                    </a:solidFill>
                  </a:rPr>
                  <a:t>||w||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    +            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 </a:t>
                </a:r>
                <a:r>
                  <a:rPr lang="en-US" sz="2000" dirty="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000" dirty="0" smtClean="0">
                  <a:latin typeface="Calibri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latin typeface="Calibri" pitchFamily="34" charset="0"/>
                  </a:rPr>
                  <a:t>General </a:t>
                </a:r>
                <a:r>
                  <a:rPr lang="en-US" sz="2000" dirty="0">
                    <a:latin typeface="Calibri" pitchFamily="34" charset="0"/>
                  </a:rPr>
                  <a:t>Form of a learning algorithm: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Calibri" pitchFamily="34" charset="0"/>
                  </a:rPr>
                  <a:t>Minimize empirical loss, </a:t>
                </a:r>
                <a:r>
                  <a:rPr lang="en-US" sz="1800" dirty="0" smtClean="0">
                    <a:latin typeface="Calibri" pitchFamily="34" charset="0"/>
                  </a:rPr>
                  <a:t>and Regularize </a:t>
                </a:r>
                <a:r>
                  <a:rPr lang="en-US" sz="1800" dirty="0">
                    <a:latin typeface="Calibri" pitchFamily="34" charset="0"/>
                  </a:rPr>
                  <a:t>(to avoid over fitting)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Calibri" pitchFamily="34" charset="0"/>
                  </a:rPr>
                  <a:t>Theoretically motivated improvement over the original algorithm we’ve </a:t>
                </a:r>
                <a:r>
                  <a:rPr lang="en-US" sz="1800" dirty="0" smtClean="0">
                    <a:latin typeface="Calibri" pitchFamily="34" charset="0"/>
                  </a:rPr>
                  <a:t>seen </a:t>
                </a:r>
                <a:r>
                  <a:rPr lang="en-US" sz="1800" dirty="0">
                    <a:latin typeface="Calibri" pitchFamily="34" charset="0"/>
                  </a:rPr>
                  <a:t>at the beginning of the semester.</a:t>
                </a:r>
              </a:p>
            </p:txBody>
          </p:sp>
        </mc:Choice>
        <mc:Fallback xmlns="">
          <p:sp>
            <p:nvSpPr>
              <p:cNvPr id="633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5029200"/>
              </a:xfrm>
              <a:blipFill>
                <a:blip r:embed="rId3"/>
                <a:stretch>
                  <a:fillRect l="-673" t="-1212" r="-75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3860" name="AutoShape 4"/>
          <p:cNvSpPr>
            <a:spLocks noChangeArrowheads="1"/>
          </p:cNvSpPr>
          <p:nvPr/>
        </p:nvSpPr>
        <p:spPr bwMode="auto">
          <a:xfrm>
            <a:off x="5153025" y="4267200"/>
            <a:ext cx="3886200" cy="68580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Can </a:t>
            </a:r>
            <a:r>
              <a:rPr lang="en-US" sz="1800" u="none" dirty="0">
                <a:latin typeface="Calibri" pitchFamily="34" charset="0"/>
              </a:rPr>
              <a:t>be replaced by other </a:t>
            </a:r>
            <a:r>
              <a:rPr lang="en-US" sz="1800" b="1" u="none" dirty="0">
                <a:latin typeface="Calibri" pitchFamily="34" charset="0"/>
              </a:rPr>
              <a:t>loss </a:t>
            </a:r>
            <a:r>
              <a:rPr lang="en-US" sz="1800" b="1" u="none" dirty="0" smtClean="0">
                <a:latin typeface="Calibri" pitchFamily="34" charset="0"/>
              </a:rPr>
              <a:t>functions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>
            <a:off x="657225" y="4267200"/>
            <a:ext cx="4038600" cy="685800"/>
          </a:xfrm>
          <a:prstGeom prst="wedgeRectCallout">
            <a:avLst>
              <a:gd name="adj1" fmla="val 19810"/>
              <a:gd name="adj2" fmla="val -49537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>
                <a:latin typeface="Calibri" pitchFamily="34" charset="0"/>
              </a:rPr>
              <a:t>Can be replaced by other </a:t>
            </a:r>
            <a:r>
              <a:rPr lang="en-US" sz="1800" b="1" u="none" dirty="0">
                <a:latin typeface="Calibri" pitchFamily="34" charset="0"/>
              </a:rPr>
              <a:t>regularization functions</a:t>
            </a:r>
            <a:r>
              <a:rPr lang="en-US" sz="1800" u="none" dirty="0">
                <a:latin typeface="Calibri" pitchFamily="34" charset="0"/>
              </a:rPr>
              <a:t> </a:t>
            </a:r>
            <a:r>
              <a:rPr lang="en-US" sz="1800" u="none" dirty="0" smtClean="0">
                <a:latin typeface="Calibri" pitchFamily="34" charset="0"/>
              </a:rPr>
              <a:t> 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633863" name="AutoShape 7"/>
          <p:cNvSpPr>
            <a:spLocks/>
          </p:cNvSpPr>
          <p:nvPr/>
        </p:nvSpPr>
        <p:spPr bwMode="auto">
          <a:xfrm rot="-5400000">
            <a:off x="5877719" y="2753519"/>
            <a:ext cx="131762" cy="1981200"/>
          </a:xfrm>
          <a:prstGeom prst="leftBrace">
            <a:avLst>
              <a:gd name="adj1" fmla="val 12530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5257800" y="3810000"/>
            <a:ext cx="1752600" cy="3619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600" u="none">
                <a:solidFill>
                  <a:srgbClr val="3333CC"/>
                </a:solidFill>
                <a:latin typeface="Calibri" pitchFamily="34" charset="0"/>
                <a:cs typeface="Arial" charset="0"/>
              </a:rPr>
              <a:t>Empirical loss</a:t>
            </a:r>
          </a:p>
        </p:txBody>
      </p:sp>
      <p:sp>
        <p:nvSpPr>
          <p:cNvPr id="633865" name="AutoShape 9"/>
          <p:cNvSpPr>
            <a:spLocks/>
          </p:cNvSpPr>
          <p:nvPr/>
        </p:nvSpPr>
        <p:spPr bwMode="auto">
          <a:xfrm rot="-5400000">
            <a:off x="3452019" y="3290094"/>
            <a:ext cx="228600" cy="811212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6" name="Text Box 10"/>
          <p:cNvSpPr txBox="1">
            <a:spLocks noChangeArrowheads="1"/>
          </p:cNvSpPr>
          <p:nvPr/>
        </p:nvSpPr>
        <p:spPr bwMode="auto">
          <a:xfrm>
            <a:off x="2693988" y="3810000"/>
            <a:ext cx="2030412" cy="3619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600" u="none">
                <a:solidFill>
                  <a:srgbClr val="3333CC"/>
                </a:solidFill>
                <a:latin typeface="Calibri" pitchFamily="34" charset="0"/>
                <a:cs typeface="Arial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225962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2" grpId="0" animBg="1"/>
      <p:bldP spid="633863" grpId="0" animBg="1"/>
      <p:bldP spid="633864" grpId="0" animBg="1"/>
      <p:bldP spid="633865" grpId="0" animBg="1"/>
      <p:bldP spid="6338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391399" cy="40224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u="none" smtClean="0"/>
              <a:t>Balance between regularization and empirical loss</a:t>
            </a:r>
            <a:endParaRPr lang="en-US" sz="3200" u="none" dirty="0"/>
          </a:p>
        </p:txBody>
      </p:sp>
    </p:spTree>
    <p:extLst>
      <p:ext uri="{BB962C8B-B14F-4D97-AF65-F5344CB8AC3E}">
        <p14:creationId xmlns:p14="http://schemas.microsoft.com/office/powerpoint/2010/main" val="1322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Balance between regularization and empirical loss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178902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5881786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(</a:t>
            </a:r>
            <a:r>
              <a:rPr lang="en-US" dirty="0" smtClean="0">
                <a:hlinkClick r:id="rId3"/>
              </a:rPr>
              <a:t>DEMO)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23018" y="1401255"/>
            <a:ext cx="1991067" cy="2151571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 err="1" smtClean="0">
                <a:solidFill>
                  <a:schemeClr val="accent6"/>
                </a:solidFill>
              </a:rPr>
              <a:t>Underfitting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552" y="1401255"/>
            <a:ext cx="1991067" cy="21515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solidFill>
                  <a:srgbClr val="0000FF"/>
                </a:solidFill>
              </a:rPr>
              <a:t>Overfitting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7" cy="2659063"/>
            <a:chOff x="288" y="1953"/>
            <a:chExt cx="4810" cy="167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latin typeface="+mn-lt"/>
                  <a:cs typeface="Helvetica"/>
                </a:rPr>
              </a:br>
              <a:r>
                <a:rPr lang="en-US" sz="2400" dirty="0" smtClean="0">
                  <a:latin typeface="+mn-lt"/>
                  <a:cs typeface="Helvetica"/>
                </a:rPr>
                <a:t>Error</a:t>
              </a:r>
              <a:endParaRPr lang="en-US" sz="2400" dirty="0"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Underfitting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9"/>
            <a:ext cx="3913353" cy="9610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Simple </a:t>
            </a:r>
            <a:r>
              <a:rPr lang="en-US" b="1" dirty="0">
                <a:solidFill>
                  <a:srgbClr val="FF9900"/>
                </a:solidFill>
              </a:rPr>
              <a:t>models: </a:t>
            </a:r>
            <a:r>
              <a:rPr lang="en-US" dirty="0" smtClean="0">
                <a:solidFill>
                  <a:srgbClr val="FF9900"/>
                </a:solidFill>
              </a:rPr>
              <a:t/>
            </a:r>
            <a:br>
              <a:rPr lang="en-US" dirty="0" smtClean="0">
                <a:solidFill>
                  <a:srgbClr val="FF9900"/>
                </a:solidFill>
              </a:rPr>
            </a:br>
            <a:r>
              <a:rPr lang="en-US" dirty="0" smtClean="0">
                <a:solidFill>
                  <a:srgbClr val="FF9900"/>
                </a:solidFill>
              </a:rPr>
              <a:t>High </a:t>
            </a:r>
            <a:r>
              <a:rPr lang="en-US" dirty="0">
                <a:solidFill>
                  <a:srgbClr val="FF9900"/>
                </a:solidFill>
              </a:rPr>
              <a:t>bias </a:t>
            </a:r>
            <a:r>
              <a:rPr lang="en-US" dirty="0" smtClean="0">
                <a:solidFill>
                  <a:srgbClr val="FF9900"/>
                </a:solidFill>
              </a:rPr>
              <a:t>and low variance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j-lt"/>
              </a:rPr>
              <a:t>Variance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+mj-lt"/>
              </a:rPr>
              <a:t>Bias</a:t>
            </a:r>
            <a:endParaRPr lang="en-US" dirty="0">
              <a:solidFill>
                <a:srgbClr val="FF990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32000" y="3569209"/>
            <a:ext cx="718206" cy="801343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81986" y="3576639"/>
            <a:ext cx="381876" cy="793913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603507" y="4204139"/>
            <a:ext cx="41594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Complex models: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High variance </a:t>
            </a:r>
            <a:r>
              <a:rPr lang="en-US" sz="2400" dirty="0" smtClean="0"/>
              <a:t>and low bias </a:t>
            </a:r>
            <a:endParaRPr lang="en-US" sz="2400" dirty="0"/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487679" y="5205380"/>
            <a:ext cx="3913353" cy="9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u="none" dirty="0" smtClean="0">
                <a:solidFill>
                  <a:srgbClr val="FF9900"/>
                </a:solidFill>
              </a:rPr>
              <a:t>Smaller C</a:t>
            </a:r>
            <a:endParaRPr lang="en-US" u="none" dirty="0">
              <a:solidFill>
                <a:srgbClr val="FF9900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4572000" y="5205380"/>
            <a:ext cx="41594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solidFill>
                  <a:srgbClr val="0000FF"/>
                </a:solidFill>
              </a:rPr>
              <a:t>Larger 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06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1976"/>
            <a:ext cx="8020682" cy="5055024"/>
          </a:xfrm>
          <a:prstGeom prst="rect">
            <a:avLst/>
          </a:prstGeom>
        </p:spPr>
      </p:pic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We Optimize?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We Optimize(2)?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dirty="0" smtClean="0"/>
              <a:t>We get an unconstrained </a:t>
            </a:r>
            <a:r>
              <a:rPr lang="en-US" dirty="0"/>
              <a:t>problem. We can use the gradient </a:t>
            </a:r>
            <a:r>
              <a:rPr lang="en-US" dirty="0" smtClean="0"/>
              <a:t>descent algorithm</a:t>
            </a:r>
            <a:r>
              <a:rPr lang="en-US" dirty="0"/>
              <a:t>! However, it is quite slow.</a:t>
            </a:r>
          </a:p>
          <a:p>
            <a:r>
              <a:rPr lang="en-US" dirty="0"/>
              <a:t>Many other methods</a:t>
            </a:r>
          </a:p>
          <a:p>
            <a:pPr lvl="1"/>
            <a:r>
              <a:rPr lang="it-IT" dirty="0"/>
              <a:t>Iterative scaling; non-linear conjugate gradient; </a:t>
            </a:r>
            <a:r>
              <a:rPr lang="it-IT" dirty="0" smtClean="0"/>
              <a:t>quasi-Newton </a:t>
            </a:r>
            <a:r>
              <a:rPr lang="en-US" dirty="0" smtClean="0"/>
              <a:t>methods</a:t>
            </a:r>
            <a:r>
              <a:rPr lang="en-US" dirty="0"/>
              <a:t>; truncated Newton methods; trust-region newton method.</a:t>
            </a:r>
          </a:p>
          <a:p>
            <a:pPr lvl="1"/>
            <a:r>
              <a:rPr lang="en-US" dirty="0"/>
              <a:t>All methods are iterative methods, that generate a sequence </a:t>
            </a:r>
            <a:r>
              <a:rPr lang="en-US" dirty="0" err="1" smtClean="0">
                <a:latin typeface="Times New Roman"/>
              </a:rPr>
              <a:t>w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baseline="-25000" dirty="0" smtClean="0">
                <a:latin typeface="Calibri"/>
              </a:rPr>
              <a:t> </a:t>
            </a:r>
            <a:r>
              <a:rPr lang="en-US" dirty="0" smtClean="0"/>
              <a:t>that converges </a:t>
            </a:r>
            <a:r>
              <a:rPr lang="en-US" dirty="0"/>
              <a:t>to the optimal solution of the optimization problem above.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Currently: Limited memory BFGS is very popular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19200"/>
            <a:ext cx="8915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3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Optimization: How to Solve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1.</a:t>
            </a:r>
            <a:r>
              <a:rPr lang="en-US" sz="2000" dirty="0" smtClean="0"/>
              <a:t> Earlier methods used Quadratic Programming. Very slow.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2.</a:t>
            </a:r>
            <a:r>
              <a:rPr lang="en-US" sz="2000" dirty="0" smtClean="0"/>
              <a:t> The soft SVM problem is an unconstrained optimization problems. It is possible to use the </a:t>
            </a:r>
            <a:r>
              <a:rPr lang="en-US" sz="2000" dirty="0" smtClean="0">
                <a:solidFill>
                  <a:srgbClr val="0000FF"/>
                </a:solidFill>
              </a:rPr>
              <a:t>gradient descent algorithm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Many options within this category: </a:t>
            </a:r>
          </a:p>
          <a:p>
            <a:pPr lvl="1"/>
            <a:r>
              <a:rPr lang="it-IT" sz="1800" dirty="0" smtClean="0"/>
              <a:t>Iterative </a:t>
            </a:r>
            <a:r>
              <a:rPr lang="it-IT" sz="1800" dirty="0"/>
              <a:t>scaling; non-linear conjugate gradient; </a:t>
            </a:r>
            <a:r>
              <a:rPr lang="it-IT" sz="1800" dirty="0" smtClean="0"/>
              <a:t>quasi-Newton </a:t>
            </a:r>
            <a:r>
              <a:rPr lang="en-US" sz="1800" dirty="0" smtClean="0"/>
              <a:t>methods</a:t>
            </a:r>
            <a:r>
              <a:rPr lang="en-US" sz="1800" dirty="0"/>
              <a:t>; truncated Newton methods; trust-region newton method.</a:t>
            </a:r>
          </a:p>
          <a:p>
            <a:pPr lvl="1"/>
            <a:r>
              <a:rPr lang="en-US" sz="1800" dirty="0"/>
              <a:t>All methods are iterative methods, that </a:t>
            </a:r>
            <a:r>
              <a:rPr lang="en-US" sz="1800" dirty="0">
                <a:solidFill>
                  <a:srgbClr val="0000FF"/>
                </a:solidFill>
              </a:rPr>
              <a:t>generate a sequence </a:t>
            </a:r>
            <a:r>
              <a:rPr lang="en-US" sz="1800" dirty="0" err="1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k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dirty="0" smtClean="0"/>
              <a:t>that converges </a:t>
            </a:r>
            <a:r>
              <a:rPr lang="en-US" sz="1800" dirty="0"/>
              <a:t>to the optimal solution of the optimization problem above.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Currently: </a:t>
            </a:r>
            <a:r>
              <a:rPr lang="en-US" sz="1600" dirty="0">
                <a:solidFill>
                  <a:srgbClr val="FF0000"/>
                </a:solidFill>
              </a:rPr>
              <a:t>Limited memory BFGS </a:t>
            </a:r>
            <a:r>
              <a:rPr lang="en-US" sz="1600" dirty="0"/>
              <a:t>is very popular </a:t>
            </a:r>
            <a:endParaRPr lang="en-US" sz="16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3.</a:t>
            </a:r>
            <a:r>
              <a:rPr lang="en-US" sz="2000" dirty="0" smtClean="0"/>
              <a:t>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generation algorithms are based on Stochastic Gradient Decent 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runtime does not depend on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=#(examples); advantage when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 </a:t>
            </a:r>
            <a:r>
              <a:rPr lang="en-US" sz="1600" dirty="0"/>
              <a:t>is very large. </a:t>
            </a:r>
            <a:endParaRPr lang="en-US" sz="1600" dirty="0" smtClean="0"/>
          </a:p>
          <a:p>
            <a:pPr lvl="1"/>
            <a:r>
              <a:rPr lang="en-US" sz="1600" dirty="0" smtClean="0"/>
              <a:t>Stopping  criteria is a problem: method tends </a:t>
            </a:r>
            <a:r>
              <a:rPr lang="en-US" sz="1600" dirty="0"/>
              <a:t>to be too aggressive at the beginning </a:t>
            </a:r>
            <a:r>
              <a:rPr lang="en-US" sz="1600" dirty="0" smtClean="0"/>
              <a:t>and reaches </a:t>
            </a:r>
            <a:r>
              <a:rPr lang="en-US" sz="1600" dirty="0"/>
              <a:t>a moderate accuracy quite fast, </a:t>
            </a:r>
            <a:r>
              <a:rPr lang="en-US" sz="1600" dirty="0" smtClean="0"/>
              <a:t>but it’s </a:t>
            </a:r>
            <a:r>
              <a:rPr lang="en-US" sz="1600" dirty="0"/>
              <a:t>convergence becomes </a:t>
            </a:r>
            <a:r>
              <a:rPr lang="en-US" sz="1600" dirty="0" smtClean="0"/>
              <a:t>slow if we </a:t>
            </a:r>
            <a:r>
              <a:rPr lang="en-US" sz="1600" dirty="0"/>
              <a:t>are interested in more accurate solutions</a:t>
            </a:r>
            <a:r>
              <a:rPr lang="en-US" sz="1600" dirty="0" smtClean="0"/>
              <a:t>.</a:t>
            </a:r>
            <a:endParaRPr lang="en-US" sz="14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. Dual Coordinated Descent (&amp; Stochastic Version)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2063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SGD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for SVM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altLang="zh-TW" sz="2000" dirty="0" smtClean="0"/>
                  <a:t>Goal: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lim>
                    </m:limLow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zh-TW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0, 1−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/>
                  <a:t>       m: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data size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Compute sub-gradient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TW" sz="2000" b="0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; otherwise 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881743" y="2891318"/>
                <a:ext cx="7543800" cy="301005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914400" lvl="1" indent="-457200">
                  <a:lnSpc>
                    <a:spcPct val="90000"/>
                  </a:lnSpc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altLang="zh-TW" sz="2400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=0∈</m:t>
                    </m:r>
                    <m:sSup>
                      <m:sSupPr>
                        <m:ctrlP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u="none" dirty="0">
                  <a:latin typeface="+mj-lt"/>
                  <a:sym typeface="Symbol" pitchFamily="18" charset="2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>
                    <a:latin typeface="+mj-lt"/>
                    <a:sym typeface="Symbol" pitchFamily="18" charset="2"/>
                  </a:rPr>
                  <a:t>     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2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.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 For every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24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u="none" dirty="0" smtClean="0">
                  <a:latin typeface="+mj-lt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 smtClean="0">
                    <a:latin typeface="+mj-lt"/>
                  </a:rPr>
                  <a:t>      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</a:t>
                </a:r>
                <a:r>
                  <a:rPr lang="en-US" sz="2400" u="none" dirty="0">
                    <a:solidFill>
                      <a:srgbClr val="FF0000"/>
                    </a:solidFill>
                    <a:latin typeface="+mj-lt"/>
                    <a:sym typeface="Symbol" pitchFamily="18" charset="2"/>
                  </a:rPr>
                  <a:t>update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 the weight vector to 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4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TW" sz="2400" b="0" i="1" u="none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i="1" u="none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 u="none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u="none" dirty="0" smtClean="0">
                    <a:solidFill>
                      <a:schemeClr val="accent2"/>
                    </a:solidFill>
                    <a:latin typeface="+mj-lt"/>
                    <a:sym typeface="Symbol" pitchFamily="18" charset="2"/>
                  </a:rPr>
                  <a:t>     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u="none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-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learning 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rate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)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>
                    <a:latin typeface="+mj-lt"/>
                    <a:sym typeface="Symbol" pitchFamily="18" charset="2"/>
                  </a:rPr>
                  <a:t>	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	Otherwise    </a:t>
                </a:r>
                <a14:m>
                  <m:oMath xmlns:m="http://schemas.openxmlformats.org/officeDocument/2006/math">
                    <m:r>
                      <a:rPr lang="en-US" sz="2400" i="1" u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←(1−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u="none" dirty="0" smtClean="0">
                  <a:latin typeface="+mj-lt"/>
                  <a:sym typeface="Symbol" pitchFamily="18" charset="2"/>
                </a:endParaRPr>
              </a:p>
              <a:p>
                <a:pPr marL="914400" lvl="1" indent="-457200">
                  <a:lnSpc>
                    <a:spcPct val="90000"/>
                  </a:lnSpc>
                  <a:spcBef>
                    <a:spcPct val="50000"/>
                  </a:spcBef>
                  <a:buFont typeface="+mj-lt"/>
                  <a:buAutoNum type="arabicPeriod" startAt="3"/>
                </a:pP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Continue until convergence is achieved</a:t>
                </a:r>
                <a:endParaRPr lang="en-US" sz="2400" u="none" dirty="0"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743" y="2891318"/>
                <a:ext cx="7543800" cy="3010055"/>
              </a:xfrm>
              <a:prstGeom prst="rect">
                <a:avLst/>
              </a:prstGeom>
              <a:blipFill rotWithShape="0">
                <a:blip r:embed="rId4"/>
                <a:stretch>
                  <a:fillRect t="-2605" b="-3206"/>
                </a:stretch>
              </a:blip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858000" y="5901373"/>
            <a:ext cx="1905000" cy="609600"/>
          </a:xfrm>
          <a:prstGeom prst="wedgeRectCallout">
            <a:avLst>
              <a:gd name="adj1" fmla="val -74807"/>
              <a:gd name="adj2" fmla="val -187384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This algorithm should ring a bell…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924296" y="5913736"/>
            <a:ext cx="4953000" cy="68580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Convergence can be proved for a slightly complicated version of SGD (</a:t>
            </a:r>
            <a:r>
              <a:rPr lang="en-US" sz="1800" u="none" dirty="0" err="1" smtClean="0">
                <a:latin typeface="Calibri" pitchFamily="34" charset="0"/>
              </a:rPr>
              <a:t>e.g</a:t>
            </a:r>
            <a:r>
              <a:rPr lang="en-US" sz="1800" u="none" dirty="0" smtClean="0">
                <a:latin typeface="Calibri" pitchFamily="34" charset="0"/>
              </a:rPr>
              <a:t>, </a:t>
            </a:r>
            <a:r>
              <a:rPr lang="en-US" sz="1800" u="none" dirty="0" err="1" smtClean="0">
                <a:latin typeface="Calibri" pitchFamily="34" charset="0"/>
              </a:rPr>
              <a:t>Pegasos</a:t>
            </a:r>
            <a:r>
              <a:rPr lang="en-US" sz="1800" u="none" dirty="0" smtClean="0">
                <a:latin typeface="Calibri" pitchFamily="34" charset="0"/>
              </a:rPr>
              <a:t>)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039343" y="1902306"/>
            <a:ext cx="3637313" cy="516731"/>
          </a:xfrm>
          <a:prstGeom prst="wedgeRectCallout">
            <a:avLst>
              <a:gd name="adj1" fmla="val -54776"/>
              <a:gd name="adj2" fmla="val -84232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m is here for mathematical correctness, it doesn’t matter in the view of modeling.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145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Nonlinear SVM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sz="2000" dirty="0" smtClean="0"/>
                  <a:t>We can map data to a high dimensional space: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     </a:t>
                </a:r>
                <a:r>
                  <a:rPr lang="en-US" sz="2000" dirty="0" smtClean="0">
                    <a:hlinkClick r:id="rId3"/>
                  </a:rPr>
                  <a:t> (DEMO)</a:t>
                </a:r>
                <a:endParaRPr lang="en-US" sz="2000" dirty="0" smtClean="0"/>
              </a:p>
              <a:p>
                <a:r>
                  <a:rPr lang="en-US" sz="2000" dirty="0" smtClean="0"/>
                  <a:t>Then use Kernel trick: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 smtClean="0"/>
                  <a:t>                     </a:t>
                </a:r>
                <a:r>
                  <a:rPr lang="en-US" sz="2000" dirty="0">
                    <a:hlinkClick r:id="rId4"/>
                  </a:rPr>
                  <a:t>(</a:t>
                </a:r>
                <a:r>
                  <a:rPr lang="en-US" sz="2000" dirty="0" smtClean="0">
                    <a:hlinkClick r:id="rId4"/>
                  </a:rPr>
                  <a:t>DEMO2)</a:t>
                </a:r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5"/>
                <a:stretch>
                  <a:fillRect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5071" y="2110788"/>
                <a:ext cx="4136325" cy="2729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altLang="zh-TW" sz="2800" b="0" i="1" u="none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Primal: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i="1" u="none" dirty="0"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   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71" y="2110788"/>
                <a:ext cx="4136325" cy="2729722"/>
              </a:xfrm>
              <a:prstGeom prst="rect">
                <a:avLst/>
              </a:prstGeom>
              <a:blipFill rotWithShape="0">
                <a:blip r:embed="rId6"/>
                <a:stretch>
                  <a:fillRect l="-2946" t="-535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48096" y="2094653"/>
                <a:ext cx="3468770" cy="2858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altLang="zh-TW" sz="2800" b="0" i="1" u="none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Dual: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800" b="0" i="0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lim>
                      </m:limLow>
                      <m:r>
                        <a:rPr lang="en-US" altLang="zh-TW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TW" sz="2800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zh-TW" sz="2800" b="0" u="none" dirty="0" smtClean="0"/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 smtClean="0">
                  <a:solidFill>
                    <a:schemeClr val="tx1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  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 u="none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TW" sz="2800" b="0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u="none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96" y="2094653"/>
                <a:ext cx="3468770" cy="2858347"/>
              </a:xfrm>
              <a:prstGeom prst="rect">
                <a:avLst/>
              </a:prstGeom>
              <a:blipFill rotWithShape="0">
                <a:blip r:embed="rId7"/>
                <a:stretch>
                  <a:fillRect l="-3691" t="-5330" b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6208" y="5048071"/>
                <a:ext cx="7347192" cy="123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none" dirty="0" smtClean="0">
                    <a:solidFill>
                      <a:srgbClr val="0000FF"/>
                    </a:solidFill>
                  </a:rPr>
                  <a:t>Theorem: </a:t>
                </a:r>
                <a:r>
                  <a:rPr lang="en-US" sz="2400" u="none" dirty="0"/>
                  <a:t>Let </a:t>
                </a:r>
                <a:r>
                  <a:rPr lang="en-US" sz="2400" u="none" dirty="0">
                    <a:solidFill>
                      <a:srgbClr val="0000FF"/>
                    </a:solidFill>
                  </a:rPr>
                  <a:t>w*</a:t>
                </a:r>
                <a:r>
                  <a:rPr lang="en-US" sz="2400" u="none" dirty="0"/>
                  <a:t> be the minimizer </a:t>
                </a:r>
                <a:r>
                  <a:rPr lang="en-US" sz="2400" u="none" dirty="0" smtClean="0"/>
                  <a:t>of the primal problem,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u="none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minimizer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dual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problem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u="none" dirty="0"/>
              </a:p>
              <a:p>
                <a:pPr marL="0" indent="0">
                  <a:buNone/>
                </a:pPr>
                <a:r>
                  <a:rPr lang="en-US" sz="2400" u="none" dirty="0" smtClean="0">
                    <a:solidFill>
                      <a:srgbClr val="0000FF"/>
                    </a:solidFill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u="none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TW" sz="2400" b="0" i="1" u="none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u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u="none" baseline="-25000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08" y="5048071"/>
                <a:ext cx="7347192" cy="1231940"/>
              </a:xfrm>
              <a:prstGeom prst="rect">
                <a:avLst/>
              </a:prstGeom>
              <a:blipFill rotWithShape="0">
                <a:blip r:embed="rId8"/>
                <a:stretch>
                  <a:fillRect l="-1244" t="-3960" r="-912" b="-7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20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COLT approach to explaining Learning</a:t>
            </a:r>
            <a:endParaRPr lang="en-US" sz="4000" dirty="0"/>
          </a:p>
        </p:txBody>
      </p:sp>
      <p:sp>
        <p:nvSpPr>
          <p:cNvPr id="6174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3837"/>
            <a:ext cx="77724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No Distributional Assumption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Training Distribution is the same as the Test Distribution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Generalization bounds depend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 on this view and affects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model selection</a:t>
            </a:r>
            <a:r>
              <a:rPr lang="en-US" sz="2400" dirty="0" smtClean="0"/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err="1" smtClean="0"/>
              <a:t>Err</a:t>
            </a:r>
            <a:r>
              <a:rPr lang="en-US" sz="2400" b="1" baseline="-25000" dirty="0" err="1" smtClean="0"/>
              <a:t>D</a:t>
            </a:r>
            <a:r>
              <a:rPr lang="en-US" sz="2400" b="1" dirty="0" smtClean="0"/>
              <a:t>(h) &lt; </a:t>
            </a:r>
            <a:r>
              <a:rPr lang="en-US" sz="2400" b="1" dirty="0" err="1" smtClean="0"/>
              <a:t>Err</a:t>
            </a:r>
            <a:r>
              <a:rPr lang="en-US" sz="2400" b="1" baseline="-25000" dirty="0" err="1" smtClean="0"/>
              <a:t>TR</a:t>
            </a:r>
            <a:r>
              <a:rPr lang="en-US" sz="2400" b="1" dirty="0" smtClean="0"/>
              <a:t>(h)   +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                P(VC(H), log(1/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400" b="1" dirty="0" smtClean="0">
                <a:latin typeface="cmmi10" pitchFamily="34" charset="0"/>
              </a:rPr>
              <a:t>±</a:t>
            </a:r>
            <a:r>
              <a:rPr lang="en-US" sz="2400" b="1" dirty="0" smtClean="0"/>
              <a:t>),1/m)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This is also called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“</a:t>
            </a:r>
            <a:r>
              <a:rPr lang="en-US" sz="2400" dirty="0" smtClean="0">
                <a:solidFill>
                  <a:srgbClr val="FF0000"/>
                </a:solidFill>
              </a:rPr>
              <a:t>Structural Risk Minimization</a:t>
            </a:r>
            <a:r>
              <a:rPr lang="en-US" sz="2400" dirty="0" smtClean="0"/>
              <a:t>” principle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617476" name="Picture 4" descr="s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65362"/>
            <a:ext cx="4562475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SVM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81200" y="1371600"/>
            <a:ext cx="7162800" cy="4525963"/>
          </a:xfrm>
        </p:spPr>
        <p:txBody>
          <a:bodyPr/>
          <a:lstStyle/>
          <a:p>
            <a:r>
              <a:rPr lang="en-US" dirty="0" smtClean="0"/>
              <a:t>Tradeoff between training </a:t>
            </a:r>
            <a:r>
              <a:rPr lang="en-US" dirty="0"/>
              <a:t>t</a:t>
            </a:r>
            <a:r>
              <a:rPr lang="en-US" dirty="0" smtClean="0"/>
              <a:t>ime and accuracy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Complex model </a:t>
            </a:r>
            <a:r>
              <a:rPr lang="en-US" altLang="zh-TW" dirty="0" err="1" smtClean="0">
                <a:solidFill>
                  <a:srgbClr val="0000FF"/>
                </a:solidFill>
              </a:rPr>
              <a:t>v.s</a:t>
            </a:r>
            <a:r>
              <a:rPr lang="en-US" altLang="zh-TW" dirty="0" smtClean="0">
                <a:solidFill>
                  <a:srgbClr val="0000FF"/>
                </a:solidFill>
              </a:rPr>
              <a:t>. simple model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63" y="2794991"/>
            <a:ext cx="7540673" cy="2280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5419071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none" dirty="0" smtClean="0">
                <a:latin typeface="+mn-lt"/>
              </a:rPr>
              <a:t>From: </a:t>
            </a:r>
            <a:r>
              <a:rPr lang="en-US" sz="2000" dirty="0" smtClean="0">
                <a:latin typeface="+mn-lt"/>
              </a:rPr>
              <a:t>http</a:t>
            </a:r>
            <a:r>
              <a:rPr lang="en-US" sz="2000" dirty="0">
                <a:latin typeface="+mn-lt"/>
              </a:rPr>
              <a:t>://www.csie.ntu.edu.tw/~cjlin/papers/lowpoly_journal.pdf</a:t>
            </a:r>
          </a:p>
        </p:txBody>
      </p:sp>
    </p:spTree>
    <p:extLst>
      <p:ext uri="{BB962C8B-B14F-4D97-AF65-F5344CB8AC3E}">
        <p14:creationId xmlns:p14="http://schemas.microsoft.com/office/powerpoint/2010/main" val="10182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B2FA9BE-4C20-4DD8-855D-B2098FD3A106}" type="slidenum">
              <a:rPr lang="en-US"/>
              <a:pPr/>
              <a:t>41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PEGASOS</a:t>
            </a:r>
          </a:p>
        </p:txBody>
      </p:sp>
      <p:pic>
        <p:nvPicPr>
          <p:cNvPr id="6359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9" y="480219"/>
            <a:ext cx="6843712" cy="52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908" name="AutoShape 4"/>
          <p:cNvSpPr>
            <a:spLocks/>
          </p:cNvSpPr>
          <p:nvPr/>
        </p:nvSpPr>
        <p:spPr bwMode="auto">
          <a:xfrm>
            <a:off x="1985963" y="3375025"/>
            <a:ext cx="365125" cy="2074863"/>
          </a:xfrm>
          <a:prstGeom prst="leftBrace">
            <a:avLst>
              <a:gd name="adj1" fmla="val 47355"/>
              <a:gd name="adj2" fmla="val 50000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9" name="Text Box 5"/>
          <p:cNvSpPr txBox="1">
            <a:spLocks noChangeArrowheads="1"/>
          </p:cNvSpPr>
          <p:nvPr/>
        </p:nvSpPr>
        <p:spPr bwMode="auto">
          <a:xfrm>
            <a:off x="85725" y="4143375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u="none">
                <a:solidFill>
                  <a:srgbClr val="3333CC"/>
                </a:solidFill>
                <a:latin typeface="Arial" charset="0"/>
                <a:cs typeface="Arial" charset="0"/>
              </a:rPr>
              <a:t>Subgradient</a:t>
            </a:r>
          </a:p>
        </p:txBody>
      </p:sp>
      <p:sp>
        <p:nvSpPr>
          <p:cNvPr id="635910" name="AutoShape 6"/>
          <p:cNvSpPr>
            <a:spLocks noChangeArrowheads="1"/>
          </p:cNvSpPr>
          <p:nvPr/>
        </p:nvSpPr>
        <p:spPr bwMode="auto">
          <a:xfrm>
            <a:off x="1958975" y="5762625"/>
            <a:ext cx="319088" cy="173038"/>
          </a:xfrm>
          <a:prstGeom prst="leftArrow">
            <a:avLst>
              <a:gd name="adj1" fmla="val 50000"/>
              <a:gd name="adj2" fmla="val 46101"/>
            </a:avLst>
          </a:prstGeom>
          <a:noFill/>
          <a:ln w="254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en-US" sz="2800" u="none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57150" y="5602288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u="none">
                <a:solidFill>
                  <a:srgbClr val="3333CC"/>
                </a:solidFill>
                <a:latin typeface="Arial" charset="0"/>
                <a:cs typeface="Arial" charset="0"/>
              </a:rPr>
              <a:t>Projection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 flipH="1" flipV="1">
            <a:off x="2743200" y="2293938"/>
            <a:ext cx="1204913" cy="985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Text Box 9"/>
          <p:cNvSpPr txBox="1">
            <a:spLocks noChangeArrowheads="1"/>
          </p:cNvSpPr>
          <p:nvPr/>
        </p:nvSpPr>
        <p:spPr bwMode="auto">
          <a:xfrm>
            <a:off x="246063" y="987425"/>
            <a:ext cx="3978275" cy="11604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A</a:t>
            </a:r>
            <a:r>
              <a:rPr lang="en-US" sz="2800" u="none" baseline="-25000">
                <a:latin typeface="Arial" charset="0"/>
                <a:cs typeface="Arial" charset="0"/>
              </a:rPr>
              <a:t>t</a:t>
            </a:r>
            <a:r>
              <a:rPr lang="en-US" sz="2800" u="none">
                <a:latin typeface="Arial" charset="0"/>
                <a:cs typeface="Arial" charset="0"/>
              </a:rPr>
              <a:t> = 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Subgradient method</a:t>
            </a:r>
          </a:p>
        </p:txBody>
      </p:sp>
      <p:sp>
        <p:nvSpPr>
          <p:cNvPr id="635914" name="Text Box 10"/>
          <p:cNvSpPr txBox="1">
            <a:spLocks noChangeArrowheads="1"/>
          </p:cNvSpPr>
          <p:nvPr/>
        </p:nvSpPr>
        <p:spPr bwMode="auto">
          <a:xfrm>
            <a:off x="4795838" y="1039813"/>
            <a:ext cx="3978275" cy="11604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|A</a:t>
            </a:r>
            <a:r>
              <a:rPr lang="en-US" sz="2800" u="none" baseline="-25000">
                <a:latin typeface="Arial" charset="0"/>
                <a:cs typeface="Arial" charset="0"/>
              </a:rPr>
              <a:t>t</a:t>
            </a:r>
            <a:r>
              <a:rPr lang="en-US" sz="2800" u="none">
                <a:latin typeface="Arial" charset="0"/>
                <a:cs typeface="Arial" charset="0"/>
              </a:rPr>
              <a:t>| =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Stochastic gradient</a:t>
            </a:r>
          </a:p>
        </p:txBody>
      </p:sp>
      <p:sp>
        <p:nvSpPr>
          <p:cNvPr id="635915" name="Line 11"/>
          <p:cNvSpPr>
            <a:spLocks noChangeShapeType="1"/>
          </p:cNvSpPr>
          <p:nvPr/>
        </p:nvSpPr>
        <p:spPr bwMode="auto">
          <a:xfrm flipV="1">
            <a:off x="4333875" y="2259013"/>
            <a:ext cx="1697038" cy="1000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6" name="AutoShape 12"/>
          <p:cNvSpPr>
            <a:spLocks noChangeArrowheads="1"/>
          </p:cNvSpPr>
          <p:nvPr/>
        </p:nvSpPr>
        <p:spPr bwMode="auto">
          <a:xfrm>
            <a:off x="4876800" y="3200400"/>
            <a:ext cx="3886200" cy="3048000"/>
          </a:xfrm>
          <a:prstGeom prst="wedgeRectCallout">
            <a:avLst>
              <a:gd name="adj1" fmla="val -17278"/>
              <a:gd name="adj2" fmla="val -14843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u="none" dirty="0" err="1"/>
              <a:t>LibSVM</a:t>
            </a:r>
            <a:r>
              <a:rPr lang="en-US" sz="2400" u="none" dirty="0"/>
              <a:t> has a version that is </a:t>
            </a:r>
            <a:r>
              <a:rPr lang="en-US" sz="2400" u="none" dirty="0" smtClean="0"/>
              <a:t>called </a:t>
            </a:r>
            <a:r>
              <a:rPr lang="en-US" sz="2400" u="none" dirty="0" err="1" smtClean="0"/>
              <a:t>LibLinear</a:t>
            </a:r>
            <a:r>
              <a:rPr lang="en-US" sz="2400" u="none" dirty="0" smtClean="0"/>
              <a:t> that </a:t>
            </a:r>
            <a:r>
              <a:rPr lang="en-US" sz="2400" u="none" dirty="0"/>
              <a:t>implements similar ideas in the dual space. </a:t>
            </a:r>
          </a:p>
          <a:p>
            <a:pPr algn="ctr"/>
            <a:r>
              <a:rPr lang="en-US" sz="2400" u="none" dirty="0"/>
              <a:t>At this point these work only for </a:t>
            </a:r>
            <a:r>
              <a:rPr lang="en-US" sz="2400" u="none" dirty="0">
                <a:solidFill>
                  <a:srgbClr val="FF0000"/>
                </a:solidFill>
              </a:rPr>
              <a:t>linear kernels</a:t>
            </a:r>
          </a:p>
          <a:p>
            <a:pPr algn="ctr"/>
            <a:r>
              <a:rPr lang="en-US" sz="2400" u="none" dirty="0"/>
              <a:t>Not a real problem. </a:t>
            </a:r>
          </a:p>
        </p:txBody>
      </p:sp>
    </p:spTree>
    <p:extLst>
      <p:ext uri="{BB962C8B-B14F-4D97-AF65-F5344CB8AC3E}">
        <p14:creationId xmlns:p14="http://schemas.microsoft.com/office/powerpoint/2010/main" val="41913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2" grpId="0" animBg="1"/>
      <p:bldP spid="635913" grpId="0" animBg="1"/>
      <p:bldP spid="635914" grpId="0" animBg="1"/>
      <p:bldP spid="635915" grpId="0" animBg="1"/>
      <p:bldP spid="6359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3D04CBF-0325-4E1E-84D4-C50F8A85E0F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Support Vector Machines – Short Summary</a:t>
            </a:r>
            <a:endParaRPr lang="en-US" sz="280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SVM = Linear Classifier + </a:t>
            </a:r>
            <a:r>
              <a:rPr lang="en-US" sz="2400" dirty="0" smtClean="0">
                <a:solidFill>
                  <a:srgbClr val="FF0000"/>
                </a:solidFill>
              </a:rPr>
              <a:t>Regularization</a:t>
            </a:r>
            <a:r>
              <a:rPr lang="en-US" sz="2400" dirty="0" smtClean="0"/>
              <a:t> + [Kernel Trick].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Typically we are looking for the best w: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2000" dirty="0" err="1" smtClean="0">
                <a:solidFill>
                  <a:schemeClr val="accent2"/>
                </a:solidFill>
              </a:rPr>
              <a:t>w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opt</a:t>
            </a:r>
            <a:r>
              <a:rPr lang="en-US" sz="2000" dirty="0" smtClean="0">
                <a:solidFill>
                  <a:schemeClr val="accent2"/>
                </a:solidFill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</a:rPr>
              <a:t>argmin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 dirty="0" smtClean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000" baseline="30000" dirty="0" smtClean="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</a:rPr>
              <a:t> L(f(</a:t>
            </a:r>
            <a:r>
              <a:rPr lang="en-US" sz="2000" dirty="0" err="1" smtClean="0">
                <a:solidFill>
                  <a:schemeClr val="accent2"/>
                </a:solidFill>
              </a:rPr>
              <a:t>x,w,b</a:t>
            </a:r>
            <a:r>
              <a:rPr lang="en-US" sz="2000" dirty="0" smtClean="0">
                <a:solidFill>
                  <a:schemeClr val="accent2"/>
                </a:solidFill>
              </a:rPr>
              <a:t>),y)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Where L is a loss function that penalizes f when it makes a mistake.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Typically, L is the 0-1 loss (hinge-loss):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L(y’, y)=  ½ |y – </a:t>
            </a:r>
            <a:r>
              <a:rPr lang="en-US" sz="2000" dirty="0" err="1" smtClean="0">
                <a:solidFill>
                  <a:schemeClr val="accent2"/>
                </a:solidFill>
              </a:rPr>
              <a:t>sgn</a:t>
            </a:r>
            <a:r>
              <a:rPr lang="en-US" sz="2000" dirty="0" smtClean="0">
                <a:solidFill>
                  <a:schemeClr val="accent2"/>
                </a:solidFill>
              </a:rPr>
              <a:t> y’|           (y, y’ </a:t>
            </a:r>
            <a:r>
              <a:rPr lang="en-US" sz="2000" dirty="0" smtClean="0">
                <a:solidFill>
                  <a:schemeClr val="accent2"/>
                </a:solidFill>
                <a:latin typeface="cmsy10" pitchFamily="34" charset="0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{-1,1})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Just optimizing with respect to the training data may lead to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. We want to achieve good performance on the training while maintaining some notion of “simple” hypothesis. We therefore change our goal to: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2000" dirty="0" err="1" smtClean="0">
                <a:solidFill>
                  <a:schemeClr val="accent2"/>
                </a:solidFill>
              </a:rPr>
              <a:t>w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opt</a:t>
            </a:r>
            <a:r>
              <a:rPr lang="en-US" sz="2000" dirty="0" smtClean="0">
                <a:solidFill>
                  <a:schemeClr val="accent2"/>
                </a:solidFill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</a:rPr>
              <a:t>argmin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 dirty="0" smtClean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000" baseline="30000" dirty="0" smtClean="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</a:rPr>
              <a:t> L(f(</a:t>
            </a:r>
            <a:r>
              <a:rPr lang="en-US" sz="2000" dirty="0" err="1" smtClean="0">
                <a:solidFill>
                  <a:schemeClr val="accent2"/>
                </a:solidFill>
              </a:rPr>
              <a:t>x,w,b</a:t>
            </a:r>
            <a:r>
              <a:rPr lang="en-US" sz="2000" dirty="0" smtClean="0">
                <a:solidFill>
                  <a:schemeClr val="accent2"/>
                </a:solidFill>
              </a:rPr>
              <a:t>),y) + 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2000" dirty="0" smtClean="0">
                <a:solidFill>
                  <a:schemeClr val="accent2"/>
                </a:solidFill>
              </a:rPr>
              <a:t> R(w)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Where L is a loss function, and R is a </a:t>
            </a:r>
            <a:r>
              <a:rPr lang="en-US" sz="2000" dirty="0" smtClean="0">
                <a:solidFill>
                  <a:schemeClr val="accent2"/>
                </a:solidFill>
              </a:rPr>
              <a:t>regularization function,</a:t>
            </a:r>
            <a:r>
              <a:rPr lang="en-US" sz="2000" dirty="0" smtClean="0"/>
              <a:t> which penalizes w that results in a model that is too complex (high VC dimension). 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000" dirty="0" smtClean="0"/>
              <a:t> determines the tradeoff between the empirical error and the regularization. 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8A8C0F3-7AC5-4CCE-824A-EB27FE244F56}" type="slidenum">
              <a:rPr lang="en-US"/>
              <a:pPr/>
              <a:t>43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Support Vector Machines – Short Version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/>
              <a:t>SVM = Linear Classifier + Regularization + </a:t>
            </a:r>
            <a:r>
              <a:rPr lang="en-US" sz="2400">
                <a:solidFill>
                  <a:srgbClr val="FF0000"/>
                </a:solidFill>
              </a:rPr>
              <a:t>[Kernel Trick].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This leads to an 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algorithm:</a:t>
            </a:r>
            <a:r>
              <a:rPr lang="en-US" sz="2400">
                <a:sym typeface="Wingdings" pitchFamily="2" charset="2"/>
              </a:rPr>
              <a:t> from among all those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 w’</a:t>
            </a:r>
            <a:r>
              <a:rPr lang="en-US" sz="2400">
                <a:sym typeface="Wingdings" pitchFamily="2" charset="2"/>
              </a:rPr>
              <a:t>s that agree with the data, find the one with the minimal size ||w||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ym typeface="Wingdings" pitchFamily="2" charset="2"/>
              </a:rPr>
              <a:t>		Minimize 	½ ||w||</a:t>
            </a:r>
            <a:r>
              <a:rPr lang="en-US" sz="2400" baseline="30000">
                <a:sym typeface="Wingdings" pitchFamily="2" charset="2"/>
              </a:rPr>
              <a:t>2</a:t>
            </a:r>
            <a:endParaRPr lang="en-US" sz="2400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ym typeface="Wingdings" pitchFamily="2" charset="2"/>
              </a:rPr>
              <a:t>		Subject to:    y(w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>
                <a:sym typeface="Wingdings" pitchFamily="2" charset="2"/>
              </a:rPr>
              <a:t> x + b)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¸</a:t>
            </a:r>
            <a:r>
              <a:rPr lang="en-US" sz="2400">
                <a:sym typeface="Wingdings" pitchFamily="2" charset="2"/>
              </a:rPr>
              <a:t> 1, for all x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 S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This is an optimization problem that can be solved using techniques from optimization theory. By introducing 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Lagrange multipliers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latin typeface="Symbol" pitchFamily="18" charset="2"/>
                <a:sym typeface="Symbol" pitchFamily="18" charset="2"/>
              </a:rPr>
              <a:t> </a:t>
            </a:r>
            <a:r>
              <a:rPr lang="en-US" sz="2400">
                <a:sym typeface="Wingdings" pitchFamily="2" charset="2"/>
              </a:rPr>
              <a:t>we can rewrite the 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dual formulation</a:t>
            </a:r>
            <a:r>
              <a:rPr lang="en-US" sz="2400">
                <a:sym typeface="Wingdings" pitchFamily="2" charset="2"/>
              </a:rPr>
              <a:t> of this optimization problems as: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w =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y</a:t>
            </a:r>
            <a:r>
              <a:rPr lang="en-US" sz="2400" baseline="3000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>
                <a:solidFill>
                  <a:schemeClr val="accent2"/>
                </a:solidFill>
                <a:sym typeface="Wingdings" pitchFamily="2" charset="2"/>
              </a:rPr>
              <a:t>i</a:t>
            </a:r>
            <a:endParaRPr lang="en-US" sz="2400">
              <a:solidFill>
                <a:schemeClr val="accent2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Where the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sym typeface="Wingdings" pitchFamily="2" charset="2"/>
              </a:rPr>
              <a:t>’s are such that the following functional is maximized: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L(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sym typeface="Wingdings" pitchFamily="2" charset="2"/>
              </a:rPr>
              <a:t>) = -1/2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j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1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j</a:t>
            </a:r>
            <a:r>
              <a:rPr lang="en-US" sz="2400">
                <a:sym typeface="Wingdings" pitchFamily="2" charset="2"/>
              </a:rPr>
              <a:t> x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x</a:t>
            </a:r>
            <a:r>
              <a:rPr lang="en-US" sz="2400" baseline="30000">
                <a:sym typeface="Wingdings" pitchFamily="2" charset="2"/>
              </a:rPr>
              <a:t>j</a:t>
            </a:r>
            <a:r>
              <a:rPr lang="en-US" sz="2400">
                <a:sym typeface="Wingdings" pitchFamily="2" charset="2"/>
              </a:rPr>
              <a:t> y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y</a:t>
            </a:r>
            <a:r>
              <a:rPr lang="en-US" sz="2400" baseline="30000">
                <a:sym typeface="Wingdings" pitchFamily="2" charset="2"/>
              </a:rPr>
              <a:t>j</a:t>
            </a:r>
            <a:r>
              <a:rPr lang="en-US" sz="2400">
                <a:sym typeface="Wingdings" pitchFamily="2" charset="2"/>
              </a:rPr>
              <a:t> +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i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The optimum setting of the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sym typeface="Wingdings" pitchFamily="2" charset="2"/>
              </a:rPr>
              <a:t>’s turns out to be: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Wingdings" pitchFamily="2" charset="2"/>
              </a:rPr>
              <a:t>  y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(w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>
                <a:sym typeface="Wingdings" pitchFamily="2" charset="2"/>
              </a:rPr>
              <a:t> x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+b -1 ) = 0        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8</a:t>
            </a:r>
            <a:r>
              <a:rPr lang="en-US" sz="2400">
                <a:sym typeface="Wingdings" pitchFamily="2" charset="2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392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6F7707-E9C0-47CD-907C-B3F63F1B3E36}" type="slidenum">
              <a:rPr lang="en-US"/>
              <a:pPr/>
              <a:t>44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Support Vector Machines – Short Version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SVM = Linear Classifier + Regularization + </a:t>
            </a:r>
            <a:r>
              <a:rPr lang="en-US" sz="2800" dirty="0">
                <a:solidFill>
                  <a:srgbClr val="FF0000"/>
                </a:solidFill>
              </a:rPr>
              <a:t>[Kernel Trick].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Wingdings" pitchFamily="2" charset="2"/>
              </a:rPr>
              <a:t>		Minimize 	½ ||w||</a:t>
            </a:r>
            <a:r>
              <a:rPr lang="en-US" sz="2400" baseline="30000" dirty="0">
                <a:sym typeface="Wingdings" pitchFamily="2" charset="2"/>
              </a:rPr>
              <a:t>2</a:t>
            </a: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Wingdings" pitchFamily="2" charset="2"/>
              </a:rPr>
              <a:t>		Subject to:    y(w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ym typeface="Wingdings" pitchFamily="2" charset="2"/>
              </a:rPr>
              <a:t> x + b)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¸</a:t>
            </a:r>
            <a:r>
              <a:rPr lang="en-US" sz="2400" dirty="0">
                <a:sym typeface="Wingdings" pitchFamily="2" charset="2"/>
              </a:rPr>
              <a:t> 1, for all x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The dual formulation of this optimization problems gives: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w =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y</a:t>
            </a:r>
            <a:r>
              <a:rPr lang="en-US" sz="2400" baseline="30000" dirty="0" err="1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 dirty="0">
                <a:solidFill>
                  <a:schemeClr val="accent2"/>
                </a:solidFill>
                <a:sym typeface="Wingdings" pitchFamily="2" charset="2"/>
              </a:rPr>
              <a:t>i</a:t>
            </a:r>
            <a:endParaRPr lang="en-US" sz="2400" dirty="0">
              <a:solidFill>
                <a:schemeClr val="accent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Optimum setting of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dirty="0">
                <a:sym typeface="Wingdings" pitchFamily="2" charset="2"/>
              </a:rPr>
              <a:t>’s :                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ym typeface="Symbol" pitchFamily="18" charset="2"/>
              </a:rPr>
              <a:t>i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dirty="0" err="1">
                <a:sym typeface="Wingdings" pitchFamily="2" charset="2"/>
              </a:rPr>
              <a:t>y</a:t>
            </a:r>
            <a:r>
              <a:rPr lang="en-US" sz="2400" baseline="30000" dirty="0" err="1">
                <a:sym typeface="Wingdings" pitchFamily="2" charset="2"/>
              </a:rPr>
              <a:t>i</a:t>
            </a:r>
            <a:r>
              <a:rPr lang="en-US" sz="2400" dirty="0">
                <a:sym typeface="Wingdings" pitchFamily="2" charset="2"/>
              </a:rPr>
              <a:t> (w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ym typeface="Wingdings" pitchFamily="2" charset="2"/>
              </a:rPr>
              <a:t> x</a:t>
            </a:r>
            <a:r>
              <a:rPr lang="en-US" sz="2400" baseline="30000" dirty="0">
                <a:sym typeface="Wingdings" pitchFamily="2" charset="2"/>
              </a:rPr>
              <a:t>i</a:t>
            </a:r>
            <a:r>
              <a:rPr lang="en-US" sz="2400" dirty="0">
                <a:sym typeface="Wingdings" pitchFamily="2" charset="2"/>
              </a:rPr>
              <a:t> +b -1 ) = 0        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8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i</a:t>
            </a: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That is,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ym typeface="Symbol" pitchFamily="18" charset="2"/>
              </a:rPr>
              <a:t>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:</a:t>
            </a:r>
            <a:r>
              <a:rPr lang="en-US" sz="2400" dirty="0">
                <a:sym typeface="Wingdings" pitchFamily="2" charset="2"/>
              </a:rPr>
              <a:t>=0 only when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w </a:t>
            </a:r>
            <a:r>
              <a:rPr lang="en-US" sz="2400" dirty="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 dirty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+b -1=0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Those are the points sitting on the margin, call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support vectors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We get: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f(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x,w,b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) = w </a:t>
            </a:r>
            <a:r>
              <a:rPr lang="en-US" sz="2400" dirty="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 +b =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y</a:t>
            </a:r>
            <a:r>
              <a:rPr lang="en-US" sz="2400" baseline="30000" dirty="0" err="1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 dirty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 +b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The value of the function depends on the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  <a:hlinkClick r:id="rId3" action="ppaction://hlinkfile"/>
              </a:rPr>
              <a:t>support vectors</a:t>
            </a:r>
            <a:r>
              <a:rPr lang="en-US" sz="2400" dirty="0">
                <a:sym typeface="Wingdings" pitchFamily="2" charset="2"/>
              </a:rPr>
              <a:t>, and only on their dot product with the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point of interest x.</a:t>
            </a:r>
          </a:p>
        </p:txBody>
      </p:sp>
      <p:sp>
        <p:nvSpPr>
          <p:cNvPr id="590852" name="AutoShape 4"/>
          <p:cNvSpPr>
            <a:spLocks noChangeArrowheads="1"/>
          </p:cNvSpPr>
          <p:nvPr/>
        </p:nvSpPr>
        <p:spPr bwMode="auto">
          <a:xfrm>
            <a:off x="5105400" y="1066800"/>
            <a:ext cx="3657600" cy="2895600"/>
          </a:xfrm>
          <a:prstGeom prst="wedgeRectCallout">
            <a:avLst>
              <a:gd name="adj1" fmla="val -20574"/>
              <a:gd name="adj2" fmla="val 8530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1800" b="1" u="none" dirty="0"/>
              <a:t>Dependence on the dot product leads to the ability to introduce kernels (just like in perceptron)</a:t>
            </a:r>
            <a:r>
              <a:rPr lang="en-US" sz="1800" b="1" u="none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en-US" sz="1800" u="none" dirty="0"/>
              <a:t>What if the data is not linearly separable?</a:t>
            </a:r>
          </a:p>
          <a:p>
            <a:pPr marL="457200" indent="-457200">
              <a:buFontTx/>
              <a:buAutoNum type="arabicPeriod"/>
            </a:pPr>
            <a:r>
              <a:rPr lang="en-US" sz="1800" b="1" u="none" dirty="0"/>
              <a:t>What is the difference from regularized perceptron/Winnow?</a:t>
            </a:r>
          </a:p>
        </p:txBody>
      </p:sp>
    </p:spTree>
    <p:extLst>
      <p:ext uri="{BB962C8B-B14F-4D97-AF65-F5344CB8AC3E}">
        <p14:creationId xmlns:p14="http://schemas.microsoft.com/office/powerpoint/2010/main" val="11146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D645569-943F-4EAE-918E-0AC4DF500618}" type="slidenum">
              <a:rPr lang="en-US"/>
              <a:pPr/>
              <a:t>45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SVM Notes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r>
              <a:rPr lang="en-US"/>
              <a:t>Chp. 5 of “Support Vector Machine” [Cristianini and Shawe-Taylor] provides an introduction to the theory of Optimization required in order to understand SVMs.</a:t>
            </a:r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F938565-B778-459E-AC12-D71EC8BE1C24}" type="slidenum">
              <a:rPr lang="en-US"/>
              <a:pPr/>
              <a:t>46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Optimization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We are interested in finding the minimum or a maximum of a function, typically subject to some constraints.</a:t>
            </a:r>
          </a:p>
          <a:p>
            <a:pPr>
              <a:lnSpc>
                <a:spcPct val="90000"/>
              </a:lnSpc>
            </a:pPr>
            <a:r>
              <a:rPr lang="en-US" sz="2400"/>
              <a:t>The general problem is: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Minimize</a:t>
            </a:r>
            <a:r>
              <a:rPr lang="en-US" sz="2400"/>
              <a:t> f(w), w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R</a:t>
            </a:r>
            <a:r>
              <a:rPr lang="en-US" sz="2400" baseline="30000"/>
              <a:t>n</a:t>
            </a: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          </a:t>
            </a:r>
            <a:r>
              <a:rPr lang="en-US" sz="2400">
                <a:solidFill>
                  <a:schemeClr val="accent2"/>
                </a:solidFill>
              </a:rPr>
              <a:t>Subject</a:t>
            </a:r>
            <a:r>
              <a:rPr lang="en-US" sz="2400"/>
              <a:t> to g</a:t>
            </a:r>
            <a:r>
              <a:rPr lang="en-US" sz="2400" baseline="-25000"/>
              <a:t>i</a:t>
            </a:r>
            <a:r>
              <a:rPr lang="en-US" sz="2400"/>
              <a:t>(w) </a:t>
            </a:r>
            <a:r>
              <a:rPr lang="en-US" sz="2400">
                <a:latin typeface="cmsy10" pitchFamily="34" charset="0"/>
              </a:rPr>
              <a:t>·</a:t>
            </a:r>
            <a:r>
              <a:rPr lang="en-US" sz="2400"/>
              <a:t> 0, i=1,…k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                            h</a:t>
            </a:r>
            <a:r>
              <a:rPr lang="en-US" sz="2400" baseline="-25000"/>
              <a:t>i</a:t>
            </a:r>
            <a:r>
              <a:rPr lang="en-US" sz="2400"/>
              <a:t>(w) = 0, i=1,…m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An Inequality constraint </a:t>
            </a: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</a:t>
            </a:r>
            <a:r>
              <a:rPr lang="en-US" sz="2400"/>
              <a:t> is called </a:t>
            </a:r>
            <a:r>
              <a:rPr lang="en-US" sz="2400">
                <a:solidFill>
                  <a:schemeClr val="accent2"/>
                </a:solidFill>
              </a:rPr>
              <a:t>active</a:t>
            </a:r>
            <a:r>
              <a:rPr lang="en-US" sz="2400"/>
              <a:t> if the solution 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/>
              <a:t> satisfies </a:t>
            </a: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= 0 </a:t>
            </a:r>
          </a:p>
          <a:p>
            <a:pPr>
              <a:lnSpc>
                <a:spcPct val="90000"/>
              </a:lnSpc>
            </a:pPr>
            <a:r>
              <a:rPr lang="en-US" sz="2400"/>
              <a:t>An inequality constraint can be transformed into an equality constraint by introducing a </a:t>
            </a:r>
            <a:r>
              <a:rPr lang="en-US" sz="2400">
                <a:solidFill>
                  <a:schemeClr val="accent2"/>
                </a:solidFill>
              </a:rPr>
              <a:t>slack variable:</a:t>
            </a:r>
            <a:r>
              <a:rPr lang="en-US" sz="2400"/>
              <a:t> optimization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     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´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      g</a:t>
            </a:r>
            <a:r>
              <a:rPr lang="en-US" sz="2400" baseline="-2500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(w)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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= 0,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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¸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0</a:t>
            </a:r>
            <a:endParaRPr 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4372265-A252-45BC-8A4A-248640A063F9}" type="slidenum">
              <a:rPr lang="en-US"/>
              <a:pPr/>
              <a:t>47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Optimization Problems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r>
              <a:rPr lang="en-US"/>
              <a:t>An optimization problem in which the objective function and the constraints are linear is called a </a:t>
            </a:r>
            <a:r>
              <a:rPr lang="en-US">
                <a:solidFill>
                  <a:schemeClr val="accent2"/>
                </a:solidFill>
              </a:rPr>
              <a:t>linear program</a:t>
            </a:r>
            <a:r>
              <a:rPr lang="en-US"/>
              <a:t>.</a:t>
            </a:r>
          </a:p>
          <a:p>
            <a:r>
              <a:rPr lang="en-US"/>
              <a:t>If the objective function is quadratic and the constraints linear it is called a </a:t>
            </a:r>
            <a:r>
              <a:rPr lang="en-US">
                <a:solidFill>
                  <a:schemeClr val="accent2"/>
                </a:solidFill>
              </a:rPr>
              <a:t>quadratic program</a:t>
            </a:r>
            <a:r>
              <a:rPr lang="en-US"/>
              <a:t>. </a:t>
            </a:r>
          </a:p>
          <a:p>
            <a:r>
              <a:rPr lang="en-US"/>
              <a:t>If the objective function, the constraints and the domain of the functions are </a:t>
            </a:r>
            <a:r>
              <a:rPr lang="en-US">
                <a:solidFill>
                  <a:schemeClr val="accent2"/>
                </a:solidFill>
              </a:rPr>
              <a:t>convex</a:t>
            </a:r>
            <a:r>
              <a:rPr lang="en-US"/>
              <a:t>, that problem is a </a:t>
            </a:r>
            <a:r>
              <a:rPr lang="en-US">
                <a:solidFill>
                  <a:schemeClr val="accent2"/>
                </a:solidFill>
              </a:rPr>
              <a:t>convex optimization problem</a:t>
            </a:r>
            <a:r>
              <a:rPr lang="en-US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828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B09FA09-39EE-4DD0-BA36-B88203F7BE91}" type="slidenum">
              <a:rPr lang="en-US"/>
              <a:pPr/>
              <a:t>48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Convexity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real valued function f(w) is called </a:t>
            </a:r>
            <a:r>
              <a:rPr lang="en-US" sz="2400">
                <a:solidFill>
                  <a:schemeClr val="accent2"/>
                </a:solidFill>
              </a:rPr>
              <a:t>convex</a:t>
            </a:r>
            <a:r>
              <a:rPr lang="en-US" sz="2400"/>
              <a:t> for w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R</a:t>
            </a:r>
            <a:r>
              <a:rPr lang="en-US" sz="2400" baseline="30000"/>
              <a:t>n</a:t>
            </a:r>
            <a:r>
              <a:rPr lang="en-US" sz="2400"/>
              <a:t> if, </a:t>
            </a:r>
            <a:r>
              <a:rPr lang="en-US" sz="2400">
                <a:latin typeface="cmsy10" pitchFamily="34" charset="0"/>
              </a:rPr>
              <a:t>8</a:t>
            </a:r>
            <a:r>
              <a:rPr lang="en-US" sz="2400"/>
              <a:t> w,u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R</a:t>
            </a:r>
            <a:r>
              <a:rPr lang="en-US" sz="2400" baseline="30000"/>
              <a:t>n</a:t>
            </a:r>
            <a:r>
              <a:rPr lang="en-US" sz="2400"/>
              <a:t>, and for any a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(0,1):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f(aw + (1-a)u)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af(w) + (1-a) f(u)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Claim:</a:t>
            </a:r>
            <a:r>
              <a:rPr lang="en-US" sz="2400"/>
              <a:t> If a function is convex, any local minimum w</a:t>
            </a:r>
            <a:r>
              <a:rPr lang="en-US" sz="2400" baseline="30000"/>
              <a:t>*</a:t>
            </a:r>
            <a:r>
              <a:rPr lang="en-US" sz="2400"/>
              <a:t> of the unconstrained optimization problem with objective function f is also a global minimum.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Proof:</a:t>
            </a:r>
            <a:r>
              <a:rPr lang="en-US" sz="2400"/>
              <a:t> Take any </a:t>
            </a:r>
            <a:r>
              <a:rPr lang="en-US" sz="2400">
                <a:solidFill>
                  <a:schemeClr val="accent2"/>
                </a:solidFill>
              </a:rPr>
              <a:t>u&gt;&lt;w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.</a:t>
            </a:r>
            <a:r>
              <a:rPr lang="en-US" sz="2400"/>
              <a:t>   By the definition of the local minimum there exists </a:t>
            </a:r>
            <a:r>
              <a:rPr lang="en-US" sz="2400">
                <a:solidFill>
                  <a:schemeClr val="accent2"/>
                </a:solidFill>
              </a:rPr>
              <a:t>a</a:t>
            </a:r>
            <a:r>
              <a:rPr lang="en-US" sz="2400"/>
              <a:t> sufficiently close to 1 that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 f(aw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+ (1-a)u)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af(w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+ (1-a) f(u)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Where the first inequality is a result of the assumption of local minimum and the second is from the convexity assumption. But that implies (algebra) that </a:t>
            </a:r>
            <a:r>
              <a:rPr lang="en-US" sz="2400">
                <a:solidFill>
                  <a:schemeClr val="accent2"/>
                </a:solidFill>
              </a:rPr>
              <a:t>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f(u)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This is important</a:t>
            </a:r>
            <a:r>
              <a:rPr lang="en-US" sz="2400"/>
              <a:t>. It renders optimization problems tractable when the functions involved are convex.</a:t>
            </a:r>
          </a:p>
        </p:txBody>
      </p:sp>
      <p:grpSp>
        <p:nvGrpSpPr>
          <p:cNvPr id="576526" name="Group 14"/>
          <p:cNvGrpSpPr>
            <a:grpSpLocks/>
          </p:cNvGrpSpPr>
          <p:nvPr/>
        </p:nvGrpSpPr>
        <p:grpSpPr bwMode="auto">
          <a:xfrm>
            <a:off x="7315200" y="76200"/>
            <a:ext cx="1752600" cy="1143000"/>
            <a:chOff x="4608" y="48"/>
            <a:chExt cx="1104" cy="720"/>
          </a:xfrm>
        </p:grpSpPr>
        <p:sp>
          <p:nvSpPr>
            <p:cNvPr id="576517" name="Line 5"/>
            <p:cNvSpPr>
              <a:spLocks noChangeShapeType="1"/>
            </p:cNvSpPr>
            <p:nvPr/>
          </p:nvSpPr>
          <p:spPr bwMode="auto">
            <a:xfrm rot="16200000" flipH="1">
              <a:off x="4344" y="4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16" name="Line 4"/>
            <p:cNvSpPr>
              <a:spLocks noChangeShapeType="1"/>
            </p:cNvSpPr>
            <p:nvPr/>
          </p:nvSpPr>
          <p:spPr bwMode="auto">
            <a:xfrm flipH="1">
              <a:off x="4608" y="6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18" name="Freeform 6"/>
            <p:cNvSpPr>
              <a:spLocks/>
            </p:cNvSpPr>
            <p:nvPr/>
          </p:nvSpPr>
          <p:spPr bwMode="auto">
            <a:xfrm flipV="1">
              <a:off x="4848" y="96"/>
              <a:ext cx="576" cy="624"/>
            </a:xfrm>
            <a:custGeom>
              <a:avLst/>
              <a:gdLst>
                <a:gd name="T0" fmla="*/ 576 w 576"/>
                <a:gd name="T1" fmla="*/ 624 h 624"/>
                <a:gd name="T2" fmla="*/ 336 w 576"/>
                <a:gd name="T3" fmla="*/ 0 h 624"/>
                <a:gd name="T4" fmla="*/ 0 w 576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624">
                  <a:moveTo>
                    <a:pt x="576" y="624"/>
                  </a:moveTo>
                  <a:cubicBezTo>
                    <a:pt x="504" y="312"/>
                    <a:pt x="432" y="0"/>
                    <a:pt x="336" y="0"/>
                  </a:cubicBezTo>
                  <a:cubicBezTo>
                    <a:pt x="240" y="0"/>
                    <a:pt x="56" y="520"/>
                    <a:pt x="0" y="6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19" name="Text Box 7"/>
            <p:cNvSpPr txBox="1">
              <a:spLocks noChangeArrowheads="1"/>
            </p:cNvSpPr>
            <p:nvPr/>
          </p:nvSpPr>
          <p:spPr bwMode="auto">
            <a:xfrm>
              <a:off x="4848" y="53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w</a:t>
              </a:r>
            </a:p>
          </p:txBody>
        </p:sp>
        <p:sp>
          <p:nvSpPr>
            <p:cNvPr id="576520" name="Text Box 8"/>
            <p:cNvSpPr txBox="1">
              <a:spLocks noChangeArrowheads="1"/>
            </p:cNvSpPr>
            <p:nvPr/>
          </p:nvSpPr>
          <p:spPr bwMode="auto">
            <a:xfrm>
              <a:off x="5227" y="528"/>
              <a:ext cx="1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u</a:t>
              </a:r>
            </a:p>
          </p:txBody>
        </p:sp>
        <p:sp>
          <p:nvSpPr>
            <p:cNvPr id="576521" name="Line 9"/>
            <p:cNvSpPr>
              <a:spLocks noChangeShapeType="1"/>
            </p:cNvSpPr>
            <p:nvPr/>
          </p:nvSpPr>
          <p:spPr bwMode="auto">
            <a:xfrm>
              <a:off x="4958" y="38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22" name="Text Box 10"/>
            <p:cNvSpPr txBox="1">
              <a:spLocks noChangeArrowheads="1"/>
            </p:cNvSpPr>
            <p:nvPr/>
          </p:nvSpPr>
          <p:spPr bwMode="auto">
            <a:xfrm>
              <a:off x="4608" y="240"/>
              <a:ext cx="3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f(w)</a:t>
              </a:r>
            </a:p>
          </p:txBody>
        </p:sp>
        <p:sp>
          <p:nvSpPr>
            <p:cNvPr id="576523" name="Text Box 11"/>
            <p:cNvSpPr txBox="1">
              <a:spLocks noChangeArrowheads="1"/>
            </p:cNvSpPr>
            <p:nvPr/>
          </p:nvSpPr>
          <p:spPr bwMode="auto">
            <a:xfrm>
              <a:off x="5346" y="336"/>
              <a:ext cx="3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f(u)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7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A4CEA6B-227A-4D4C-BE47-57BE8A85BE2F}" type="slidenum">
              <a:rPr lang="en-US"/>
              <a:pPr/>
              <a:t>49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Solving Optimization Problems (1)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Theorem 1.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A necessary condition for w</a:t>
            </a:r>
            <a:r>
              <a:rPr lang="en-US" sz="2400" baseline="30000"/>
              <a:t>*</a:t>
            </a:r>
            <a:r>
              <a:rPr lang="en-US" sz="2400"/>
              <a:t> to be a minimum of f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C, is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/>
              <a:t>df(w</a:t>
            </a:r>
            <a:r>
              <a:rPr lang="en-US" sz="2400" baseline="30000"/>
              <a:t>*</a:t>
            </a:r>
            <a:r>
              <a:rPr lang="en-US" sz="2400"/>
              <a:t>)/d(w) =0.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This condition, together with convexity, is also a sufficient solution.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777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COLT approach to explaining Learning</a:t>
            </a:r>
            <a:endParaRPr lang="en-US" sz="4000" dirty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No Distributional Assumption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Training Distribution is the same as the Test Distribution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Generalization bounds depend on this view and affect </a:t>
            </a:r>
            <a:r>
              <a:rPr lang="en-US" sz="2000" dirty="0">
                <a:solidFill>
                  <a:srgbClr val="FF0000"/>
                </a:solidFill>
              </a:rPr>
              <a:t>model selection</a:t>
            </a:r>
            <a:r>
              <a:rPr lang="en-US" sz="2000" dirty="0"/>
              <a:t>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 err="1"/>
              <a:t>Err</a:t>
            </a:r>
            <a:r>
              <a:rPr lang="en-US" sz="2000" b="1" baseline="-25000" dirty="0" err="1"/>
              <a:t>D</a:t>
            </a:r>
            <a:r>
              <a:rPr lang="en-US" sz="2000" b="1" dirty="0"/>
              <a:t>(h) &lt; </a:t>
            </a:r>
            <a:r>
              <a:rPr lang="en-US" sz="2000" b="1" dirty="0" err="1"/>
              <a:t>Err</a:t>
            </a:r>
            <a:r>
              <a:rPr lang="en-US" sz="2000" b="1" baseline="-25000" dirty="0" err="1"/>
              <a:t>TR</a:t>
            </a:r>
            <a:r>
              <a:rPr lang="en-US" sz="2000" b="1" dirty="0"/>
              <a:t>(h)   +   P(VC(H), </a:t>
            </a:r>
            <a:r>
              <a:rPr lang="en-US" sz="2000" b="1" dirty="0" smtClean="0"/>
              <a:t>log(1/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000" b="1" dirty="0" smtClean="0">
                <a:latin typeface="cmmi10" pitchFamily="34" charset="0"/>
              </a:rPr>
              <a:t>±</a:t>
            </a:r>
            <a:r>
              <a:rPr lang="en-US" sz="2000" b="1" dirty="0" smtClean="0"/>
              <a:t>),</a:t>
            </a:r>
            <a:r>
              <a:rPr lang="en-US" sz="2000" b="1" dirty="0"/>
              <a:t>1/m)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As presented, the VC dimension is a combinatorial parameter that is associated with a </a:t>
            </a:r>
            <a:r>
              <a:rPr lang="en-US" sz="2000" b="1" dirty="0"/>
              <a:t>class of functions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We know that the class of linear functions has a lower VC dimension than the class of quadratic functions.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But, this notion can be refined to depend on a given data set, and this way directly affect the hypothesis chosen for </a:t>
            </a:r>
            <a:r>
              <a:rPr lang="en-US" sz="2000" dirty="0" smtClean="0"/>
              <a:t>a given </a:t>
            </a:r>
            <a:r>
              <a:rPr lang="en-US" sz="2000" dirty="0"/>
              <a:t>data set.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1B6BB22-3EB0-4C90-82A3-FC3898B1442B}" type="slidenum">
              <a:rPr lang="en-US"/>
              <a:pPr/>
              <a:t>50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Constrained Optimization Problems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Solved by converting constrained problems to unconstrained problems.</a:t>
            </a:r>
          </a:p>
          <a:p>
            <a:pPr>
              <a:lnSpc>
                <a:spcPct val="80000"/>
              </a:lnSpc>
            </a:pPr>
            <a:r>
              <a:rPr lang="en-US" sz="2400"/>
              <a:t>When the problems are </a:t>
            </a:r>
            <a:r>
              <a:rPr lang="en-US" sz="2400">
                <a:solidFill>
                  <a:schemeClr val="accent2"/>
                </a:solidFill>
              </a:rPr>
              <a:t>constrained</a:t>
            </a:r>
            <a:r>
              <a:rPr lang="en-US" sz="2400"/>
              <a:t>, there is a need to define the </a:t>
            </a:r>
            <a:r>
              <a:rPr lang="en-US" sz="2400">
                <a:solidFill>
                  <a:schemeClr val="accent2"/>
                </a:solidFill>
              </a:rPr>
              <a:t>Lagrangian function</a:t>
            </a:r>
            <a:r>
              <a:rPr lang="en-US" sz="2400"/>
              <a:t>, which incorporates information about both the objective function and the constraints, and which can be used to detect solutions.</a:t>
            </a:r>
          </a:p>
          <a:p>
            <a:pPr>
              <a:lnSpc>
                <a:spcPct val="80000"/>
              </a:lnSpc>
            </a:pPr>
            <a:r>
              <a:rPr lang="en-US" sz="2400"/>
              <a:t>The </a:t>
            </a:r>
            <a:r>
              <a:rPr lang="en-US" sz="2400">
                <a:solidFill>
                  <a:schemeClr val="accent2"/>
                </a:solidFill>
              </a:rPr>
              <a:t>Lagrangian</a:t>
            </a:r>
            <a:r>
              <a:rPr lang="en-US" sz="2400"/>
              <a:t> is defined as the objective function plus a linear combination of the constraints, where the coefficients of the combination are call the </a:t>
            </a:r>
            <a:r>
              <a:rPr lang="en-US" sz="2400">
                <a:solidFill>
                  <a:schemeClr val="accent2"/>
                </a:solidFill>
              </a:rPr>
              <a:t>Lagrange multipliers</a:t>
            </a:r>
            <a:r>
              <a:rPr lang="en-US" sz="2400"/>
              <a:t>. </a:t>
            </a:r>
          </a:p>
          <a:p>
            <a:pPr>
              <a:lnSpc>
                <a:spcPct val="80000"/>
              </a:lnSpc>
            </a:pPr>
            <a:r>
              <a:rPr lang="en-US" sz="2400"/>
              <a:t>Given an optimization problem with objective function </a:t>
            </a:r>
            <a:r>
              <a:rPr lang="en-US" sz="2400">
                <a:solidFill>
                  <a:schemeClr val="accent2"/>
                </a:solidFill>
              </a:rPr>
              <a:t>f(w),</a:t>
            </a:r>
            <a:r>
              <a:rPr lang="en-US" sz="2400"/>
              <a:t> and equality constraints </a:t>
            </a:r>
            <a:r>
              <a:rPr lang="en-US" sz="2400">
                <a:solidFill>
                  <a:schemeClr val="accent2"/>
                </a:solidFill>
              </a:rPr>
              <a:t>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(w)=0,</a:t>
            </a:r>
            <a:r>
              <a:rPr lang="en-US" sz="2400"/>
              <a:t> i=1,…,m, we define the Lagrangian function as: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L(w,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) = f(w)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where the coefficients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/>
              <a:t> are called the Lagrange multipliers.</a:t>
            </a:r>
          </a:p>
        </p:txBody>
      </p:sp>
    </p:spTree>
    <p:extLst>
      <p:ext uri="{BB962C8B-B14F-4D97-AF65-F5344CB8AC3E}">
        <p14:creationId xmlns:p14="http://schemas.microsoft.com/office/powerpoint/2010/main" val="21594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D47FB96-52E6-40D4-9E35-E9ECAA1496EB}" type="slidenum">
              <a:rPr lang="en-US"/>
              <a:pPr/>
              <a:t>51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Constrained Optimization Problems (2)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If </a:t>
            </a:r>
            <a:r>
              <a:rPr lang="en-US" sz="2400">
                <a:solidFill>
                  <a:schemeClr val="accent2"/>
                </a:solidFill>
              </a:rPr>
              <a:t>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/>
              <a:t> is a local minimum for an optimization problem with only equality constraints, it is possible that  </a:t>
            </a:r>
            <a:r>
              <a:rPr lang="en-US" sz="2400">
                <a:solidFill>
                  <a:schemeClr val="accent2"/>
                </a:solidFill>
              </a:rPr>
              <a:t>df(w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)/d(w) &gt;&lt; 0</a:t>
            </a:r>
            <a:r>
              <a:rPr lang="en-US" sz="2400"/>
              <a:t> (so, w/o constraints it would not be a candidate for extreme point) but that the direction in which we could move to reduce </a:t>
            </a:r>
            <a:r>
              <a:rPr lang="en-US" sz="2400">
                <a:solidFill>
                  <a:schemeClr val="accent2"/>
                </a:solidFill>
              </a:rPr>
              <a:t>f</a:t>
            </a:r>
            <a:r>
              <a:rPr lang="en-US" sz="2400"/>
              <a:t> would violate one or more of the constraints.</a:t>
            </a:r>
          </a:p>
          <a:p>
            <a:pPr>
              <a:lnSpc>
                <a:spcPct val="80000"/>
              </a:lnSpc>
            </a:pPr>
            <a:r>
              <a:rPr lang="en-US" sz="2400"/>
              <a:t>In order to respect the equality constraints </a:t>
            </a:r>
            <a:r>
              <a:rPr lang="en-US" sz="2400">
                <a:solidFill>
                  <a:schemeClr val="accent2"/>
                </a:solidFill>
              </a:rPr>
              <a:t>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we must move in directions that are perpendicular to </a:t>
            </a:r>
            <a:r>
              <a:rPr lang="en-US" sz="2400">
                <a:solidFill>
                  <a:schemeClr val="accent2"/>
                </a:solidFill>
              </a:rPr>
              <a:t>dh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)/d(w</a:t>
            </a:r>
            <a:r>
              <a:rPr lang="en-US" sz="2400"/>
              <a:t>), that is they do not change the constraints.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Therefore, in order to respect all the constraints we must move perpendicular to the </a:t>
            </a:r>
            <a:r>
              <a:rPr lang="en-US" sz="2400">
                <a:solidFill>
                  <a:schemeClr val="accent2"/>
                </a:solidFill>
              </a:rPr>
              <a:t>subspace V</a:t>
            </a:r>
            <a:r>
              <a:rPr lang="en-US" sz="2400"/>
              <a:t> spanned by: </a:t>
            </a:r>
            <a:r>
              <a:rPr lang="en-US" sz="2400">
                <a:solidFill>
                  <a:schemeClr val="accent2"/>
                </a:solidFill>
              </a:rPr>
              <a:t>dh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)/dw,  (i =1,m)</a:t>
            </a:r>
            <a:r>
              <a:rPr lang="en-US" sz="2400"/>
              <a:t>  </a:t>
            </a:r>
          </a:p>
          <a:p>
            <a:pPr>
              <a:lnSpc>
                <a:spcPct val="80000"/>
              </a:lnSpc>
            </a:pPr>
            <a:r>
              <a:rPr lang="en-US" sz="2400"/>
              <a:t>So, we make the constrained problem be an unconstrained one in which we require that there exists </a:t>
            </a:r>
            <a:r>
              <a:rPr lang="en-US" sz="2400">
                <a:solidFill>
                  <a:schemeClr val="accent2"/>
                </a:solidFill>
              </a:rPr>
              <a:t>b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such that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df(w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)/dw + 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dh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)/dw = 0</a:t>
            </a:r>
            <a:r>
              <a:rPr lang="en-US" sz="24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100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805E218-035C-4014-ABDC-4DA90AE919A4}" type="slidenum">
              <a:rPr lang="en-US"/>
              <a:pPr/>
              <a:t>52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Constrained Optimization Problems (3)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Theorem 2 (Lagrange):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A necessary condition for w</a:t>
            </a:r>
            <a:r>
              <a:rPr lang="en-US" sz="2400" baseline="30000"/>
              <a:t>*</a:t>
            </a:r>
            <a:r>
              <a:rPr lang="en-US" sz="2400"/>
              <a:t> to be a minimum for an optimization problem with objective f(w) and equality constraints </a:t>
            </a:r>
            <a:r>
              <a:rPr lang="en-US" sz="2400">
                <a:solidFill>
                  <a:schemeClr val="accent2"/>
                </a:solidFill>
              </a:rPr>
              <a:t>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(1,…,m) is: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df(w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)/dw + 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8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8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8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 dh</a:t>
            </a:r>
            <a:r>
              <a:rPr lang="en-US" sz="2800" baseline="-25000">
                <a:solidFill>
                  <a:schemeClr val="accent2"/>
                </a:solidFill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)/dw = 0</a:t>
            </a:r>
            <a:r>
              <a:rPr lang="en-US" sz="280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For some values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30000">
                <a:sym typeface="Symbol" pitchFamily="18" charset="2"/>
              </a:rPr>
              <a:t>*</a:t>
            </a:r>
            <a:r>
              <a:rPr lang="en-US" sz="2400"/>
              <a:t>. These conditions are also sufficient provided that L(w,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30000">
                <a:sym typeface="Symbol" pitchFamily="18" charset="2"/>
              </a:rPr>
              <a:t>*</a:t>
            </a:r>
            <a:r>
              <a:rPr lang="en-US" sz="2400"/>
              <a:t>) is also a convex function of w.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Another way to write it is L(w</a:t>
            </a:r>
            <a:r>
              <a:rPr lang="en-US" sz="2400" baseline="30000"/>
              <a:t>*</a:t>
            </a:r>
            <a:r>
              <a:rPr lang="en-US" sz="2400"/>
              <a:t>,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)/dw = L(w</a:t>
            </a:r>
            <a:r>
              <a:rPr lang="en-US" sz="2400" baseline="30000"/>
              <a:t>*</a:t>
            </a:r>
            <a:r>
              <a:rPr lang="en-US" sz="2400"/>
              <a:t>,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)/dw =0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The first condition results in a new system of equations. The second, returns the equality constraints. By solving jointly the two systems, one obtains the solution.</a:t>
            </a:r>
          </a:p>
        </p:txBody>
      </p:sp>
    </p:spTree>
    <p:extLst>
      <p:ext uri="{BB962C8B-B14F-4D97-AF65-F5344CB8AC3E}">
        <p14:creationId xmlns:p14="http://schemas.microsoft.com/office/powerpoint/2010/main" val="35452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E30463-696C-4BC6-9F60-00DC921783E0}" type="slidenum">
              <a:rPr lang="en-US"/>
              <a:pPr/>
              <a:t>53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Lagrange Theorem: Example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Consider the standard problem of finding the largest volume box with a given surface area. Let the sides of the box be u,v,w.</a:t>
            </a:r>
          </a:p>
          <a:p>
            <a:pPr>
              <a:lnSpc>
                <a:spcPct val="90000"/>
              </a:lnSpc>
            </a:pPr>
            <a:r>
              <a:rPr lang="en-US" sz="2400"/>
              <a:t>Optimization problem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                           </a:t>
            </a:r>
            <a:r>
              <a:rPr lang="en-US" sz="2400">
                <a:solidFill>
                  <a:schemeClr val="accent2"/>
                </a:solidFill>
              </a:rPr>
              <a:t>Minimize:   - uvw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                          Subject to: wu+uv+vw=c</a:t>
            </a:r>
          </a:p>
          <a:p>
            <a:pPr>
              <a:lnSpc>
                <a:spcPct val="90000"/>
              </a:lnSpc>
            </a:pPr>
            <a:r>
              <a:rPr lang="en-US" sz="2400"/>
              <a:t>The Lagrangian: L = -uvw +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(uv+wu+vw-c)</a:t>
            </a:r>
          </a:p>
          <a:p>
            <a:pPr>
              <a:lnSpc>
                <a:spcPct val="90000"/>
              </a:lnSpc>
            </a:pPr>
            <a:r>
              <a:rPr lang="en-US" sz="2400"/>
              <a:t>Necessary conditions:</a:t>
            </a:r>
          </a:p>
          <a:p>
            <a:pPr>
              <a:lnSpc>
                <a:spcPct val="90000"/>
              </a:lnSpc>
            </a:pPr>
            <a:r>
              <a:rPr lang="en-US" sz="2400"/>
              <a:t>dL/dw= -uv+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(u+v); dL/du= -wv+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(w+v); dL/dv= -uw+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(u+w)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Solving the equations gives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 v(w-u) =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 w (u-v) = 0,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implying that the only non trivial solution is </a:t>
            </a:r>
            <a:r>
              <a:rPr lang="en-US" sz="2400">
                <a:solidFill>
                  <a:schemeClr val="accent2"/>
                </a:solidFill>
              </a:rPr>
              <a:t>w=v=u=(c/3)</a:t>
            </a:r>
            <a:r>
              <a:rPr lang="en-US" sz="2400" baseline="30000">
                <a:solidFill>
                  <a:schemeClr val="accent2"/>
                </a:solidFill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11595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062B43-2028-481C-867B-94EF6C7D27FD}" type="slidenum">
              <a:rPr lang="en-US"/>
              <a:pPr/>
              <a:t>54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 (Maximum Entropy Distribution)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Suppose we wish to find the discrete probability distribution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 </a:t>
            </a:r>
            <a:r>
              <a:rPr lang="en-US" sz="2400">
                <a:solidFill>
                  <a:schemeClr val="accent2"/>
                </a:solidFill>
              </a:rPr>
              <a:t>p= (p</a:t>
            </a:r>
            <a:r>
              <a:rPr lang="en-US" sz="2400" baseline="-25000">
                <a:solidFill>
                  <a:schemeClr val="accent2"/>
                </a:solidFill>
              </a:rPr>
              <a:t>1</a:t>
            </a:r>
            <a:r>
              <a:rPr lang="en-US" sz="2400">
                <a:solidFill>
                  <a:schemeClr val="accent2"/>
                </a:solidFill>
              </a:rPr>
              <a:t>,p</a:t>
            </a:r>
            <a:r>
              <a:rPr lang="en-US" sz="2400" baseline="-25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,…p</a:t>
            </a:r>
            <a:r>
              <a:rPr lang="en-US" sz="2400" baseline="-25000">
                <a:solidFill>
                  <a:schemeClr val="accent2"/>
                </a:solidFill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)</a:t>
            </a:r>
            <a:r>
              <a:rPr lang="en-US" sz="2400"/>
              <a:t> with maximal entropy </a:t>
            </a:r>
            <a:r>
              <a:rPr lang="en-US" sz="2400">
                <a:solidFill>
                  <a:schemeClr val="accent2"/>
                </a:solidFill>
              </a:rPr>
              <a:t>H(p) = -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log{p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}.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 optimization problem: minimize -</a:t>
            </a:r>
            <a:r>
              <a:rPr lang="en-US" sz="2400">
                <a:solidFill>
                  <a:schemeClr val="accent2"/>
                </a:solidFill>
              </a:rPr>
              <a:t>H(p),</a:t>
            </a:r>
            <a:r>
              <a:rPr lang="en-US" sz="2400"/>
              <a:t> subject to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=1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L(p,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) =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log{p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}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(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-1 )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/>
              <a:t> Differentiating, we get: </a:t>
            </a:r>
            <a:r>
              <a:rPr lang="en-US" sz="2400">
                <a:solidFill>
                  <a:schemeClr val="accent2"/>
                </a:solidFill>
              </a:rPr>
              <a:t>log{e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)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 = 0  (i=1,…n)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Which implies that all the p</a:t>
            </a:r>
            <a:r>
              <a:rPr lang="en-US" sz="2400" baseline="-25000">
                <a:solidFill>
                  <a:schemeClr val="accent2"/>
                </a:solidFill>
              </a:rPr>
              <a:t>i </a:t>
            </a:r>
            <a:r>
              <a:rPr lang="en-US" sz="2400"/>
              <a:t>s are the same p=(1/n…1/n).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It is not hard to show that the function H(p) is convex, so the uniform distribution is the global solution.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6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40D322E-B685-4263-BA9B-EF63F0B8CD0F}" type="slidenum">
              <a:rPr lang="en-US"/>
              <a:pPr/>
              <a:t>55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Optimization Problems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We now move to the general case, where the optimization problem contains both equality and inequality constraints.  Define the </a:t>
            </a:r>
            <a:r>
              <a:rPr lang="en-US" sz="2000">
                <a:solidFill>
                  <a:schemeClr val="accent2"/>
                </a:solidFill>
              </a:rPr>
              <a:t>generalize Lagrangian: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L(w,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>
                <a:solidFill>
                  <a:schemeClr val="accent2"/>
                </a:solidFill>
              </a:rPr>
              <a:t>,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>
                <a:solidFill>
                  <a:schemeClr val="accent2"/>
                </a:solidFill>
              </a:rPr>
              <a:t>) = f(w) +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000" baseline="30000">
                <a:solidFill>
                  <a:schemeClr val="accent2"/>
                </a:solidFill>
                <a:sym typeface="Symbol" pitchFamily="18" charset="2"/>
              </a:rPr>
              <a:t>k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 g</a:t>
            </a:r>
            <a:r>
              <a:rPr lang="en-US" sz="2000" baseline="-25000">
                <a:solidFill>
                  <a:schemeClr val="accent2"/>
                </a:solidFill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(w) +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0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 h</a:t>
            </a:r>
            <a:r>
              <a:rPr lang="en-US" sz="2000" baseline="-25000">
                <a:solidFill>
                  <a:schemeClr val="accent2"/>
                </a:solidFill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(w)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Theorem3(Kuhn-Tucker):</a:t>
            </a:r>
            <a:r>
              <a:rPr lang="en-US" sz="2000"/>
              <a:t>Given an optimization problem on R</a:t>
            </a:r>
            <a:r>
              <a:rPr lang="en-US" sz="2000" baseline="30000"/>
              <a:t>n</a:t>
            </a:r>
            <a:r>
              <a:rPr lang="en-US" sz="2000"/>
              <a:t>: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Minimize</a:t>
            </a:r>
            <a:r>
              <a:rPr lang="en-US" sz="2000"/>
              <a:t> f(w), w </a:t>
            </a:r>
            <a:r>
              <a:rPr lang="en-US" sz="2000">
                <a:latin typeface="cmsy10" pitchFamily="34" charset="0"/>
              </a:rPr>
              <a:t>2</a:t>
            </a:r>
            <a:r>
              <a:rPr lang="en-US" sz="2000"/>
              <a:t> R</a:t>
            </a:r>
            <a:r>
              <a:rPr lang="en-US" sz="2000" baseline="30000"/>
              <a:t>n</a:t>
            </a:r>
            <a:endParaRPr lang="en-US" sz="2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          </a:t>
            </a:r>
            <a:r>
              <a:rPr lang="en-US" sz="2000">
                <a:solidFill>
                  <a:schemeClr val="accent2"/>
                </a:solidFill>
              </a:rPr>
              <a:t>Subject</a:t>
            </a:r>
            <a:r>
              <a:rPr lang="en-US" sz="2000"/>
              <a:t> to g</a:t>
            </a:r>
            <a:r>
              <a:rPr lang="en-US" sz="2000" baseline="-25000"/>
              <a:t>i</a:t>
            </a:r>
            <a:r>
              <a:rPr lang="en-US" sz="2000"/>
              <a:t>(w) </a:t>
            </a:r>
            <a:r>
              <a:rPr lang="en-US" sz="2000">
                <a:latin typeface="cmsy10" pitchFamily="34" charset="0"/>
              </a:rPr>
              <a:t>·</a:t>
            </a:r>
            <a:r>
              <a:rPr lang="en-US" sz="2000"/>
              <a:t> 0, i=1,…k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                            h</a:t>
            </a:r>
            <a:r>
              <a:rPr lang="en-US" sz="2000" baseline="-25000"/>
              <a:t>i</a:t>
            </a:r>
            <a:r>
              <a:rPr lang="en-US" sz="2000"/>
              <a:t>(w) = 0, i=1,…m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Necessary and sufficient conditions for w</a:t>
            </a:r>
            <a:r>
              <a:rPr lang="en-US" sz="2000" baseline="30000"/>
              <a:t>*</a:t>
            </a:r>
            <a:r>
              <a:rPr lang="en-US" sz="2000"/>
              <a:t> to be an optimum are the existence of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>
                <a:solidFill>
                  <a:schemeClr val="accent2"/>
                </a:solidFill>
              </a:rPr>
              <a:t>*,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30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000"/>
              <a:t> such that: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dL(w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/>
              <a:t>*,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30000">
                <a:sym typeface="Symbol" pitchFamily="18" charset="2"/>
              </a:rPr>
              <a:t>*</a:t>
            </a:r>
            <a:r>
              <a:rPr lang="en-US" sz="2000"/>
              <a:t> )</a:t>
            </a:r>
            <a:r>
              <a:rPr lang="en-US" sz="2400">
                <a:solidFill>
                  <a:schemeClr val="accent2"/>
                </a:solidFill>
              </a:rPr>
              <a:t>/dw = dL(w</a:t>
            </a:r>
            <a:r>
              <a:rPr lang="en-US" sz="2400" baseline="30000">
                <a:solidFill>
                  <a:schemeClr val="accent2"/>
                </a:solidFill>
                <a:latin typeface="Symbol" pitchFamily="18" charset="2"/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/>
              <a:t>*,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30000">
                <a:sym typeface="Symbol" pitchFamily="18" charset="2"/>
              </a:rPr>
              <a:t>*</a:t>
            </a:r>
            <a:r>
              <a:rPr lang="en-US" sz="2000"/>
              <a:t> )</a:t>
            </a:r>
            <a:r>
              <a:rPr lang="en-US" sz="2400">
                <a:solidFill>
                  <a:schemeClr val="accent2"/>
                </a:solidFill>
              </a:rPr>
              <a:t>/d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 = 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 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=  0          i=1,…,k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    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          i=1,…,k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        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baseline="55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¸</a:t>
            </a:r>
            <a:r>
              <a:rPr lang="en-US" sz="2400">
                <a:solidFill>
                  <a:schemeClr val="accent2"/>
                </a:solidFill>
              </a:rPr>
              <a:t> 0         i=1,…,k</a:t>
            </a:r>
          </a:p>
        </p:txBody>
      </p:sp>
    </p:spTree>
    <p:extLst>
      <p:ext uri="{BB962C8B-B14F-4D97-AF65-F5344CB8AC3E}">
        <p14:creationId xmlns:p14="http://schemas.microsoft.com/office/powerpoint/2010/main" val="19085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A04A603-B15D-4101-A3F3-6B72FAE77CD2}" type="slidenum">
              <a:rPr lang="en-US"/>
              <a:pPr/>
              <a:t>56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Optimization Problems (2)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last conditions are called KKT: Karush-Kuhn-Tucker conditions.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 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8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800" baseline="30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 g</a:t>
            </a:r>
            <a:r>
              <a:rPr lang="en-US" sz="2800" baseline="-25000">
                <a:solidFill>
                  <a:schemeClr val="accent2"/>
                </a:solidFill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 =  0          i=1,…,k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           g</a:t>
            </a:r>
            <a:r>
              <a:rPr lang="en-US" sz="2800" baseline="-25000">
                <a:solidFill>
                  <a:schemeClr val="accent2"/>
                </a:solidFill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 </a:t>
            </a:r>
            <a:r>
              <a:rPr lang="en-US" sz="28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800">
                <a:solidFill>
                  <a:schemeClr val="accent2"/>
                </a:solidFill>
              </a:rPr>
              <a:t> 0          i=1,…,k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              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800" baseline="-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800" baseline="55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  <a:latin typeface="cmsy10" pitchFamily="34" charset="0"/>
              </a:rPr>
              <a:t>¸</a:t>
            </a:r>
            <a:r>
              <a:rPr lang="en-US" sz="2800">
                <a:solidFill>
                  <a:schemeClr val="accent2"/>
                </a:solidFill>
              </a:rPr>
              <a:t> 0         i=1,…,k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400"/>
              <a:t>It implies that solutions can be in one of two positions with respect to the inequality constraints.</a:t>
            </a:r>
          </a:p>
          <a:p>
            <a:pPr>
              <a:lnSpc>
                <a:spcPct val="90000"/>
              </a:lnSpc>
            </a:pPr>
            <a:r>
              <a:rPr lang="en-US" sz="2400"/>
              <a:t>Either the solution is in the interior of the feasible region, so that the constraint is inactive </a:t>
            </a:r>
            <a:r>
              <a:rPr lang="en-US" sz="2400">
                <a:solidFill>
                  <a:schemeClr val="accent2"/>
                </a:solidFill>
              </a:rPr>
              <a:t>(g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0)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400"/>
              <a:t>, or on the boundary defined by that constraints, which is </a:t>
            </a:r>
            <a:r>
              <a:rPr lang="en-US" sz="2400">
                <a:solidFill>
                  <a:schemeClr val="accent2"/>
                </a:solidFill>
              </a:rPr>
              <a:t>active</a:t>
            </a:r>
            <a:r>
              <a:rPr lang="en-US" sz="2400"/>
              <a:t>. In the first case, the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/>
              <a:t> s need to be zero. In the second case, the constraint is active (</a:t>
            </a: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=  0), and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can be non-zero. </a:t>
            </a:r>
            <a:r>
              <a:rPr lang="en-US" sz="2400"/>
              <a:t>This condition will give rise to the notion of </a:t>
            </a:r>
            <a:r>
              <a:rPr lang="en-US" sz="2400">
                <a:solidFill>
                  <a:schemeClr val="accent2"/>
                </a:solidFill>
              </a:rPr>
              <a:t>support vectors.</a:t>
            </a:r>
          </a:p>
        </p:txBody>
      </p:sp>
    </p:spTree>
    <p:extLst>
      <p:ext uri="{BB962C8B-B14F-4D97-AF65-F5344CB8AC3E}">
        <p14:creationId xmlns:p14="http://schemas.microsoft.com/office/powerpoint/2010/main" val="19913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Data Dependent VC dimension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So far we discussed VC dimension in the context of a </a:t>
            </a:r>
            <a:r>
              <a:rPr lang="en-US" sz="2000" dirty="0" smtClean="0">
                <a:solidFill>
                  <a:srgbClr val="0000FF"/>
                </a:solidFill>
              </a:rPr>
              <a:t>fixed</a:t>
            </a:r>
            <a:r>
              <a:rPr lang="en-US" sz="2000" dirty="0" smtClean="0"/>
              <a:t> class of functions.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We can also parameterize the class of functions in interesting ways.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Consider the class of linear functions, parameterized by their margin.  Note that this is a data dependent notion.</a:t>
            </a:r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BEFFFD1-0D49-4A99-82B3-6562D1177899}" type="slidenum">
              <a:rPr lang="en-US" u="none" smtClean="0"/>
              <a:pPr/>
              <a:t>6</a:t>
            </a:fld>
            <a:endParaRPr lang="en-US" u="none" smtClean="0"/>
          </a:p>
        </p:txBody>
      </p:sp>
    </p:spTree>
    <p:extLst>
      <p:ext uri="{BB962C8B-B14F-4D97-AF65-F5344CB8AC3E}">
        <p14:creationId xmlns:p14="http://schemas.microsoft.com/office/powerpoint/2010/main" val="569948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=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, Y = {+1, -1}</a:t>
            </a:r>
          </a:p>
          <a:p>
            <a:r>
              <a:rPr lang="en-US" dirty="0" smtClean="0"/>
              <a:t>Which of these classifiers would be likely to generalize better?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200400" y="3276600"/>
            <a:ext cx="2247900" cy="1905000"/>
            <a:chOff x="3200400" y="3276600"/>
            <a:chExt cx="2247900" cy="1905000"/>
          </a:xfrm>
        </p:grpSpPr>
        <p:sp>
          <p:nvSpPr>
            <p:cNvPr id="6" name="Oval 5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Multiply 51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ultiply 54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ultiply 55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Multiply 56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ultiply 59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ultiply 68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91300" y="3352800"/>
            <a:ext cx="2247900" cy="1905000"/>
            <a:chOff x="3200400" y="3276600"/>
            <a:chExt cx="2247900" cy="1905000"/>
          </a:xfrm>
        </p:grpSpPr>
        <p:sp>
          <p:nvSpPr>
            <p:cNvPr id="72" name="Oval 71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Multiply 117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Multiply 118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Multiply 119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Multiply 120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Multiply 121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Multiply 122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Multiply 123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Multiply 124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Multiply 125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Multiply 126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7" name="Straight Connector 136"/>
          <p:cNvCxnSpPr/>
          <p:nvPr/>
        </p:nvCxnSpPr>
        <p:spPr>
          <a:xfrm flipH="1">
            <a:off x="4191000" y="2819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277100" y="29718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4038600" y="29718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6958652" y="3275463"/>
            <a:ext cx="381000" cy="7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6957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1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533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2</a:t>
            </a:r>
            <a:endParaRPr lang="en-US" sz="1800" b="1" u="none" baseline="-25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6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and 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VC based generalization bound: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  Err(h) </a:t>
            </a:r>
            <a:r>
              <a:rPr lang="en-US" sz="2000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TR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(h</a:t>
            </a:r>
            <a:r>
              <a:rPr lang="en-US" sz="2000" dirty="0" smtClean="0">
                <a:solidFill>
                  <a:srgbClr val="0000FF"/>
                </a:solidFill>
              </a:rPr>
              <a:t>) + Poly{VC(H), 1/m, log(1/</a:t>
            </a:r>
            <a:r>
              <a:rPr lang="el-GR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}</a:t>
            </a:r>
            <a:endParaRPr lang="en-US" sz="2000" baseline="30000" dirty="0" smtClean="0">
              <a:solidFill>
                <a:srgbClr val="0000FF"/>
              </a:solidFill>
              <a:latin typeface="Calibri"/>
            </a:endParaRPr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  <a:p>
            <a:endParaRPr lang="en-US" sz="2000" baseline="30000" dirty="0" smtClean="0">
              <a:solidFill>
                <a:srgbClr val="0000FF"/>
              </a:solidFill>
              <a:latin typeface="Calibri"/>
            </a:endParaRPr>
          </a:p>
          <a:p>
            <a:r>
              <a:rPr lang="en-US" sz="2000" dirty="0" smtClean="0"/>
              <a:t>Here we get the same bound for both classifiers: </a:t>
            </a:r>
          </a:p>
          <a:p>
            <a:r>
              <a:rPr lang="en-US" sz="2000" dirty="0" err="1" smtClean="0">
                <a:latin typeface="Calibri"/>
              </a:rPr>
              <a:t>Err</a:t>
            </a:r>
            <a:r>
              <a:rPr lang="en-US" sz="2000" baseline="-25000" dirty="0" err="1" smtClean="0">
                <a:latin typeface="Calibri"/>
              </a:rPr>
              <a:t>TR</a:t>
            </a:r>
            <a:r>
              <a:rPr lang="en-US" sz="2000" dirty="0" smtClean="0">
                <a:latin typeface="Calibri"/>
              </a:rPr>
              <a:t> (h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) = </a:t>
            </a:r>
            <a:r>
              <a:rPr lang="en-US" sz="2000" dirty="0" err="1" smtClean="0">
                <a:latin typeface="Calibri"/>
              </a:rPr>
              <a:t>Err</a:t>
            </a:r>
            <a:r>
              <a:rPr lang="en-US" sz="2000" baseline="-25000" dirty="0" err="1" smtClean="0">
                <a:latin typeface="Calibri"/>
              </a:rPr>
              <a:t>TR</a:t>
            </a:r>
            <a:r>
              <a:rPr lang="en-US" sz="2000" dirty="0" smtClean="0">
                <a:latin typeface="Calibri"/>
              </a:rPr>
              <a:t> (h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)= 0</a:t>
            </a:r>
          </a:p>
          <a:p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alibri"/>
              </a:rPr>
              <a:t>H</a:t>
            </a:r>
            <a:r>
              <a:rPr lang="en-US" sz="2000" baseline="-25000" dirty="0" err="1" smtClean="0">
                <a:latin typeface="Calibri"/>
              </a:rPr>
              <a:t>lin</a:t>
            </a:r>
            <a:r>
              <a:rPr lang="en-US" sz="2000" baseline="-25000" dirty="0" smtClean="0">
                <a:latin typeface="Calibri"/>
              </a:rPr>
              <a:t>(2</a:t>
            </a:r>
            <a:r>
              <a:rPr lang="en-US" sz="2000" baseline="-25000" dirty="0" smtClean="0"/>
              <a:t>)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libri"/>
              </a:rPr>
              <a:t>VC(</a:t>
            </a:r>
            <a:r>
              <a:rPr lang="en-US" sz="2000" dirty="0" err="1" smtClean="0">
                <a:latin typeface="Calibri"/>
              </a:rPr>
              <a:t>H</a:t>
            </a:r>
            <a:r>
              <a:rPr lang="en-US" sz="2000" baseline="-25000" dirty="0" err="1" smtClean="0">
                <a:latin typeface="Calibri"/>
              </a:rPr>
              <a:t>lin</a:t>
            </a:r>
            <a:r>
              <a:rPr lang="en-US" sz="2000" baseline="-25000" dirty="0" smtClean="0">
                <a:latin typeface="Calibri"/>
              </a:rPr>
              <a:t>(2</a:t>
            </a:r>
            <a:r>
              <a:rPr lang="en-US" sz="2000" baseline="-25000" dirty="0" smtClean="0"/>
              <a:t>)</a:t>
            </a:r>
            <a:r>
              <a:rPr lang="en-US" sz="2000" dirty="0" smtClean="0"/>
              <a:t>) =  3</a:t>
            </a:r>
          </a:p>
          <a:p>
            <a:endParaRPr lang="en-US" sz="2000" dirty="0"/>
          </a:p>
          <a:p>
            <a:r>
              <a:rPr lang="en-US" sz="2000" dirty="0" smtClean="0"/>
              <a:t>How, then, can we explain our intuition that </a:t>
            </a:r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should give better generalization than </a:t>
            </a:r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both classifiers separate the data, the distance with which the separation is achieved is different: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200400" y="3276600"/>
            <a:ext cx="2247900" cy="1905000"/>
            <a:chOff x="3200400" y="3276600"/>
            <a:chExt cx="2247900" cy="1905000"/>
          </a:xfrm>
        </p:grpSpPr>
        <p:sp>
          <p:nvSpPr>
            <p:cNvPr id="6" name="Oval 5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Multiply 51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ultiply 54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ultiply 55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Multiply 56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ultiply 59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ultiply 68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91300" y="3352800"/>
            <a:ext cx="2247900" cy="1905000"/>
            <a:chOff x="3200400" y="3276600"/>
            <a:chExt cx="2247900" cy="1905000"/>
          </a:xfrm>
        </p:grpSpPr>
        <p:sp>
          <p:nvSpPr>
            <p:cNvPr id="72" name="Oval 71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Multiply 117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Multiply 118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Multiply 119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Multiply 120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Multiply 121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Multiply 122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Multiply 123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Multiply 124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Multiply 125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Multiply 126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7" name="Straight Connector 136"/>
          <p:cNvCxnSpPr/>
          <p:nvPr/>
        </p:nvCxnSpPr>
        <p:spPr>
          <a:xfrm flipH="1">
            <a:off x="4191000" y="2819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277100" y="29718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4038600" y="29718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6958652" y="3275463"/>
            <a:ext cx="381000" cy="7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6957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1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533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2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191000" y="373380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848100" y="466924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715250" y="422910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7086600" y="396240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7543800" y="2993408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7086600" y="31242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4267200" y="2819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4101152" y="2881952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prel}&#10;\begin{document}&#10;\begin{tabbing}&#10;\={\sc Input:}~ \=training set $S = \{(\x_1,y_1),\ldots,(\x_m,y_m)\}$, \\ &#10;\&gt;\&gt;Regularization parameter $\lambda$, \\&#10;\&gt;\&gt;Number of iterations $T$  \\ \vspace{0.2cm}&#10;\&gt;{\sc Initialize:} Choose $\w_{1}$ s.t. $\|\w_1\| \leq {1}/{\sqrt{\lambda}}$ \\ \vspace{0.2cm}&#10;\&gt;{\sc For} \=~~$t=1,2,\ldots,T$ \\&#10;\&gt;\&gt; Choose $A_t \subseteq S$ \\&#10;\&gt;\&gt; $A^+_t = \{(\x,y) \in A_t : y \inner{\w_t,\x} &lt; 1\} $ \\&#10;\&gt;\&gt; $\nabla_t = \lambda \w_t -  &#10;\frac{\eta_t}{|A_t|} \sum_{(\x,y) \in A^+_t} \, y \, \x $ \\&#10;\&gt;\&gt; $\eta_t = \frac{1}{t \, \lambda}$ \\&#10;\&gt;\&gt; $ \w'_{t} ~=~ \w_t - \eta_t \nabla_t$ \\&#10;\&gt;\&gt; $ \w_{t+1} = \min\left\{1,\frac{1/\sqrt{\lambda}}{ \|\w'_{t}\|} \right\} ~&#10;\w'_{t}$ \\&#10;%\vspace{-.3cm}&#10;\&gt;{\sc Output:} $\w_{T+1}$ &#10;\end{tabbing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34"/>
  <p:tag name="BOXHEIGHT" val="377"/>
  <p:tag name="BOXFONT" val="10"/>
  <p:tag name="BOXWRAP" val="False"/>
  <p:tag name="WORKAROUNDTRANSPARENCYBUG" val="False"/>
  <p:tag name="ALLOWFONTSUBSTITUTION" val="False"/>
  <p:tag name="BITMAPFORMAT" val="pngmono"/>
  <p:tag name="ORIGWIDTH" val="447"/>
  <p:tag name="PICTUREFILESIZE" val="59799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72823</TotalTime>
  <Words>4484</Words>
  <Application>Microsoft Office PowerPoint</Application>
  <PresentationFormat>On-screen Show (4:3)</PresentationFormat>
  <Paragraphs>677</Paragraphs>
  <Slides>56</Slides>
  <Notes>45</Notes>
  <HiddenSlides>18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Arial Narrow</vt:lpstr>
      <vt:lpstr>Symbol</vt:lpstr>
      <vt:lpstr>Times New Roman</vt:lpstr>
      <vt:lpstr>cmsy10</vt:lpstr>
      <vt:lpstr>Arial</vt:lpstr>
      <vt:lpstr>新細明體</vt:lpstr>
      <vt:lpstr>Calibri</vt:lpstr>
      <vt:lpstr>cmmi10</vt:lpstr>
      <vt:lpstr>Tempus Sans ITC</vt:lpstr>
      <vt:lpstr>Wingdings</vt:lpstr>
      <vt:lpstr>Helvetica</vt:lpstr>
      <vt:lpstr>DengXian</vt:lpstr>
      <vt:lpstr>Cambria Math</vt:lpstr>
      <vt:lpstr>CIS Class</vt:lpstr>
      <vt:lpstr>Equation</vt:lpstr>
      <vt:lpstr> CIS 519/419  Applied Machine Learning www.seas.upenn.edu/~cis519   </vt:lpstr>
      <vt:lpstr>Midterm Exams</vt:lpstr>
      <vt:lpstr>Projects</vt:lpstr>
      <vt:lpstr>COLT approach to explaining Learning</vt:lpstr>
      <vt:lpstr>COLT approach to explaining Learning</vt:lpstr>
      <vt:lpstr>Data Dependent VC dimension</vt:lpstr>
      <vt:lpstr>Linear Classification</vt:lpstr>
      <vt:lpstr>VC and Linear Classification</vt:lpstr>
      <vt:lpstr>Linear Classification</vt:lpstr>
      <vt:lpstr>Concept of Margin</vt:lpstr>
      <vt:lpstr>VC and Linear Classification</vt:lpstr>
      <vt:lpstr>Towards Max Margin Classifiers </vt:lpstr>
      <vt:lpstr>Maximal Margin</vt:lpstr>
      <vt:lpstr>Recap: Margin and VC dimension</vt:lpstr>
      <vt:lpstr>From Margin to ||W||</vt:lpstr>
      <vt:lpstr>From Margin to ||W||(2)</vt:lpstr>
      <vt:lpstr>Margin of a Separating Hyperplane</vt:lpstr>
      <vt:lpstr>PowerPoint Presentation</vt:lpstr>
      <vt:lpstr>Hard SVM Optimization</vt:lpstr>
      <vt:lpstr>Maximal Margin</vt:lpstr>
      <vt:lpstr>Support Vector Machines</vt:lpstr>
      <vt:lpstr>Duality</vt:lpstr>
      <vt:lpstr>(recap) Kernel Perceptron</vt:lpstr>
      <vt:lpstr>(recap) Kernel Perceptron</vt:lpstr>
      <vt:lpstr>Footnote about the threshold</vt:lpstr>
      <vt:lpstr>Key Issues</vt:lpstr>
      <vt:lpstr>Real Data  </vt:lpstr>
      <vt:lpstr>Soft SVM</vt:lpstr>
      <vt:lpstr>Soft SVM</vt:lpstr>
      <vt:lpstr>Soft SVM (2)</vt:lpstr>
      <vt:lpstr>SVM Objective Function</vt:lpstr>
      <vt:lpstr>PowerPoint Presentation</vt:lpstr>
      <vt:lpstr>Balance between regularization and empirical loss</vt:lpstr>
      <vt:lpstr>Underfitting and Overfitting</vt:lpstr>
      <vt:lpstr>What Do We Optimize?</vt:lpstr>
      <vt:lpstr>What Do We Optimize(2)?</vt:lpstr>
      <vt:lpstr>Optimization: How to Solve</vt:lpstr>
      <vt:lpstr>SGD for SVM</vt:lpstr>
      <vt:lpstr>Nonlinear SVM</vt:lpstr>
      <vt:lpstr>Nonlinear SVM</vt:lpstr>
      <vt:lpstr>PEGASOS</vt:lpstr>
      <vt:lpstr>Support Vector Machines – Short Summary</vt:lpstr>
      <vt:lpstr>Support Vector Machines – Short Version</vt:lpstr>
      <vt:lpstr>Support Vector Machines – Short Version</vt:lpstr>
      <vt:lpstr>SVM Notes</vt:lpstr>
      <vt:lpstr>Optimization</vt:lpstr>
      <vt:lpstr>Optimization Problems</vt:lpstr>
      <vt:lpstr>Convexity</vt:lpstr>
      <vt:lpstr>Solving Optimization Problems (1)</vt:lpstr>
      <vt:lpstr>Constrained Optimization Problems</vt:lpstr>
      <vt:lpstr>Constrained Optimization Problems (2)</vt:lpstr>
      <vt:lpstr>Constrained Optimization Problems (3)</vt:lpstr>
      <vt:lpstr>Lagrange Theorem: Example</vt:lpstr>
      <vt:lpstr>Example (Maximum Entropy Distribution)</vt:lpstr>
      <vt:lpstr>General Optimization Problems</vt:lpstr>
      <vt:lpstr>General Optimization Problems (2)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709</cp:revision>
  <cp:lastPrinted>1999-09-23T14:21:26Z</cp:lastPrinted>
  <dcterms:created xsi:type="dcterms:W3CDTF">1997-12-27T05:03:42Z</dcterms:created>
  <dcterms:modified xsi:type="dcterms:W3CDTF">2018-11-14T14:59:28Z</dcterms:modified>
</cp:coreProperties>
</file>