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90" r:id="rId3"/>
    <p:sldId id="289" r:id="rId4"/>
    <p:sldId id="260" r:id="rId5"/>
    <p:sldId id="261" r:id="rId6"/>
    <p:sldId id="262" r:id="rId7"/>
    <p:sldId id="284" r:id="rId8"/>
    <p:sldId id="282" r:id="rId9"/>
    <p:sldId id="283" r:id="rId10"/>
    <p:sldId id="280" r:id="rId11"/>
    <p:sldId id="267" r:id="rId12"/>
    <p:sldId id="285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88" r:id="rId22"/>
    <p:sldId id="268" r:id="rId23"/>
    <p:sldId id="286" r:id="rId24"/>
    <p:sldId id="263" r:id="rId25"/>
    <p:sldId id="265" r:id="rId26"/>
    <p:sldId id="266" r:id="rId2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71CF81-E64C-4C92-A2C5-9DCB2F7E59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02A62D8-78E3-493E-968E-89BAECAD45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6535C6-D615-4904-8438-F970E10F03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7582D-16EF-4636-BF77-73479FCC0BD8}" type="datetimeFigureOut">
              <a:rPr lang="en-US" smtClean="0"/>
              <a:t>1/19/2018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35BCA1-AC10-4CA2-9B72-EAB1099465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BDFC4D-C6FA-4FAA-8544-5C245E20BE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0E4D5-301D-43DA-A13B-D90FC7EA6A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3414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25CBD3-D494-4FC8-AB67-C4F89FE7F6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CD829FE-4E50-4BC8-BC22-2BBD4C579D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9D2E1E-3F72-475A-903D-18C738507C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7582D-16EF-4636-BF77-73479FCC0BD8}" type="datetimeFigureOut">
              <a:rPr lang="en-US" smtClean="0"/>
              <a:t>1/19/2018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393EF3-F660-4D78-B06D-3E9E3DBDAA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05DC1C-E76B-4D6E-8C2F-DD886BFB15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0E4D5-301D-43DA-A13B-D90FC7EA6A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63162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6A51AD2-00D6-43C6-AAD6-5250703E62B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7D51DA5-F4DE-4D4B-905E-83E83A7B2E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05E0DA-90F0-4911-B3DF-B702A4E9FF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7582D-16EF-4636-BF77-73479FCC0BD8}" type="datetimeFigureOut">
              <a:rPr lang="en-US" smtClean="0"/>
              <a:t>1/19/2018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C48246-13D5-4688-BE8C-E4790B3DFC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A1F3D7-C1D2-4B0C-9392-66BD5C4DD7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0E4D5-301D-43DA-A13B-D90FC7EA6A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182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217D54-F30D-4C9B-932B-2A711218FB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1193B4-82E6-4D80-9C05-27E9DF343C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03F58E-5F77-4EB4-B559-A102EB4A34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7582D-16EF-4636-BF77-73479FCC0BD8}" type="datetimeFigureOut">
              <a:rPr lang="en-US" smtClean="0"/>
              <a:t>1/19/2018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81900E-C994-43EB-880C-D2FEEE74AB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98A620-6D5D-4AA7-B6C1-11299432CB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0E4D5-301D-43DA-A13B-D90FC7EA6A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7691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0C489C-1409-4B2E-B80D-0D4CA3C8C5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1D6BE2-03F4-4F09-8045-560D48BC5A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D17672-2381-43DB-817A-5B2ECBF86D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7582D-16EF-4636-BF77-73479FCC0BD8}" type="datetimeFigureOut">
              <a:rPr lang="en-US" smtClean="0"/>
              <a:t>1/19/2018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B862B2-0EFA-4458-8FDC-887AB4DCE7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B2BD43-D6A2-45C0-A18E-FFE56AEFC9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0E4D5-301D-43DA-A13B-D90FC7EA6A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6598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9058BA-BB00-4CCF-88AD-80B92A9DDB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38DFCA-77B2-4EE3-A9C8-0743473D4D5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874DBF4-BFAC-47C5-BD6C-35C018DD8F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3EE581-1A90-49E3-A9C8-1357CA4188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7582D-16EF-4636-BF77-73479FCC0BD8}" type="datetimeFigureOut">
              <a:rPr lang="en-US" smtClean="0"/>
              <a:t>1/19/2018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08F0E0-EA76-4B60-843A-BB85A3B2BF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7421654-95DE-42AB-8463-4F8A67DB2E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0E4D5-301D-43DA-A13B-D90FC7EA6A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840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EAF741-7E9D-4052-B6D1-048FF8DBDF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595E940-0796-4D7E-BAFE-D7863634D4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2564C95-B3FC-4A1B-B7A3-4C2F074C07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6F05E44-0489-4CFB-9DF9-D926EADDC33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59B846B-F870-440B-8680-E7BBC8362A9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A2497A7-551D-498F-BF83-9A58754EF0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7582D-16EF-4636-BF77-73479FCC0BD8}" type="datetimeFigureOut">
              <a:rPr lang="en-US" smtClean="0"/>
              <a:t>1/19/2018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6FA29B1-FE1E-45E7-B437-BB4A246A9A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7EF38FD-BB88-4B10-9B4B-96B8374519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0E4D5-301D-43DA-A13B-D90FC7EA6A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870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7B75B3-EB66-4BB2-997E-C7C835C1E1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7138EBE-CCE0-43DE-84FF-21C7E84212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7582D-16EF-4636-BF77-73479FCC0BD8}" type="datetimeFigureOut">
              <a:rPr lang="en-US" smtClean="0"/>
              <a:t>1/19/2018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6633854-A614-46FB-8CB6-F03421A2A5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3440298-F3C4-4385-93BD-7E16A4E30E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0E4D5-301D-43DA-A13B-D90FC7EA6A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71443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BE50C3E-4A46-4764-A971-4EBB8D142A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7582D-16EF-4636-BF77-73479FCC0BD8}" type="datetimeFigureOut">
              <a:rPr lang="en-US" smtClean="0"/>
              <a:t>1/19/2018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DFFF24A-4509-456A-B48C-3F3E3D8D02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D2A88C1-08E6-4A3E-90C9-7419155190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0E4D5-301D-43DA-A13B-D90FC7EA6A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6715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E3AB5B-45A4-4872-98EE-226FDA4020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592DE2-FC99-4F68-8C0A-E6C8220773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9FF8AD6-C2C1-414F-96B8-0A43ADF015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B0C330D-1AF2-4246-883B-12C6F5E9C6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7582D-16EF-4636-BF77-73479FCC0BD8}" type="datetimeFigureOut">
              <a:rPr lang="en-US" smtClean="0"/>
              <a:t>1/19/2018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5B2CD1E-1E09-4B36-9E82-760FC6B1A2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541C358-285C-43C3-9C54-7D16D9542A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0E4D5-301D-43DA-A13B-D90FC7EA6A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38598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432189-C907-4E1A-9F93-BC18C7FB32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5C608EB-33BB-4C62-BD6B-225224C6B14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7A6341B-D242-4723-A6C9-33279EA93A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D9E95C-35AC-4458-AACE-AA187944D3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7582D-16EF-4636-BF77-73479FCC0BD8}" type="datetimeFigureOut">
              <a:rPr lang="en-US" smtClean="0"/>
              <a:t>1/19/2018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35D3F27-F8C5-4C61-B493-7BDFC608F8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F3E57D-DD9F-4816-A6CC-E0D12284A0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0E4D5-301D-43DA-A13B-D90FC7EA6A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5459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3B327A9-8F3F-4AB3-A36A-04EF366EAF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3F6C1F-2135-4FC1-B56F-49F3843094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5817DE-0FAD-4372-80F1-BB1AA2B0F86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E7582D-16EF-4636-BF77-73479FCC0BD8}" type="datetimeFigureOut">
              <a:rPr lang="en-US" smtClean="0"/>
              <a:t>1/19/2018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FAC527-4761-4563-B73D-25D0D019749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F9FE43-1D7E-48E2-BBD4-0997BF9ED54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E0E4D5-301D-43DA-A13B-D90FC7EA6A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4177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2A6A63-121D-4181-BA1C-CCC11418154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Python Review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E1E842F-2BA7-4073-AD95-C3B9A27C15A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12572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7F0006-8B6F-4FA8-88DB-5FBEC83596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Reading from a file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590B9C-01F3-4121-BAAF-5A7299722F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Create text file , data.txt</a:t>
            </a:r>
          </a:p>
          <a:p>
            <a:endParaRPr lang="en-US" dirty="0"/>
          </a:p>
          <a:p>
            <a:r>
              <a:rPr lang="en-US" dirty="0"/>
              <a:t>Philadelphia</a:t>
            </a:r>
          </a:p>
          <a:p>
            <a:r>
              <a:rPr lang="en-US" dirty="0"/>
              <a:t>New York</a:t>
            </a:r>
          </a:p>
          <a:p>
            <a:r>
              <a:rPr lang="en-US" dirty="0"/>
              <a:t>Boston</a:t>
            </a:r>
          </a:p>
          <a:p>
            <a:r>
              <a:rPr lang="en-US" dirty="0"/>
              <a:t>Washington DC</a:t>
            </a:r>
          </a:p>
          <a:p>
            <a:r>
              <a:rPr lang="en-US" dirty="0"/>
              <a:t>Baltimore</a:t>
            </a:r>
          </a:p>
          <a:p>
            <a:r>
              <a:rPr lang="en-US" dirty="0"/>
              <a:t>Seattle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13771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7DB1FA-4E60-47F2-91AD-2C750AED36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Reading from a file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1C6411-E281-4CCB-B67B-791B17A8B4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32B22CB4-39B1-4900-B8DB-BDE0E4F8A2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00898" y="2416244"/>
            <a:ext cx="8295589" cy="317009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1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#Read from a file</a:t>
            </a:r>
            <a:br>
              <a:rPr kumimoji="0" lang="en-US" altLang="en-US" sz="2000" b="0" i="1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br>
              <a:rPr kumimoji="0" lang="en-US" altLang="en-US" sz="2000" b="0" i="1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data=[]</a:t>
            </a: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with 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open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'data.txt'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as 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myfile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line 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 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myfile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data.append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(line)</a:t>
            </a: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rgbClr val="0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data:'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,data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kumimoji="0" lang="en-US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31305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1B9A39-C4FC-418C-8F26-1E9C347A5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Reading from file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A97D0F-4E84-4735-AEC8-83692E4B2D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br>
              <a:rPr lang="en-US" altLang="en-US" i="1" dirty="0">
                <a:solidFill>
                  <a:srgbClr val="8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en-US" i="1" dirty="0">
                <a:solidFill>
                  <a:srgbClr val="8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#Remove end of line character</a:t>
            </a:r>
          </a:p>
          <a:p>
            <a:r>
              <a:rPr lang="en-US" alt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data=[]</a:t>
            </a:r>
            <a:br>
              <a:rPr lang="en-US" alt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en-US" b="1" dirty="0">
                <a:solidFill>
                  <a:srgbClr val="000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with </a:t>
            </a:r>
            <a:r>
              <a:rPr lang="en-US" altLang="en-US" dirty="0">
                <a:solidFill>
                  <a:srgbClr val="000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open</a:t>
            </a:r>
            <a:r>
              <a:rPr lang="en-US" alt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en-US" b="1" dirty="0">
                <a:solidFill>
                  <a:srgbClr val="0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'data.txt'</a:t>
            </a:r>
            <a:r>
              <a:rPr lang="en-US" alt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lang="en-US" altLang="en-US" b="1" dirty="0">
                <a:solidFill>
                  <a:srgbClr val="000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as </a:t>
            </a:r>
            <a:r>
              <a:rPr lang="en-US" altLang="en-US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myfile</a:t>
            </a:r>
            <a:r>
              <a:rPr lang="en-US" alt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  <a:br>
              <a:rPr lang="en-US" alt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altLang="en-US" b="1" dirty="0">
                <a:solidFill>
                  <a:srgbClr val="000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lang="en-US" alt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line </a:t>
            </a:r>
            <a:r>
              <a:rPr lang="en-US" altLang="en-US" b="1" dirty="0">
                <a:solidFill>
                  <a:srgbClr val="000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 </a:t>
            </a:r>
            <a:r>
              <a:rPr lang="en-US" altLang="en-US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myfile</a:t>
            </a:r>
            <a:r>
              <a:rPr lang="en-US" alt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  <a:br>
              <a:rPr lang="en-US" alt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altLang="en-US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data.append</a:t>
            </a:r>
            <a:r>
              <a:rPr lang="en-US" alt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en-US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line.rstrip</a:t>
            </a:r>
            <a:r>
              <a:rPr lang="en-US" alt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())</a:t>
            </a:r>
            <a:br>
              <a:rPr lang="en-US" alt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br>
              <a:rPr lang="en-US" alt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en-US" dirty="0">
                <a:solidFill>
                  <a:srgbClr val="000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alt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en-US" b="1" dirty="0">
                <a:solidFill>
                  <a:srgbClr val="0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  <a:r>
              <a:rPr lang="en-US" altLang="en-US" b="1" dirty="0" err="1">
                <a:solidFill>
                  <a:srgbClr val="0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data'</a:t>
            </a:r>
            <a:r>
              <a:rPr lang="en-US" altLang="en-US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,data</a:t>
            </a:r>
            <a:r>
              <a:rPr lang="en-US" alt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17673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39592C-036F-49A6-BEAC-311BB22B16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Matrixes and Vectors: </a:t>
            </a:r>
            <a:r>
              <a:rPr lang="en-US" dirty="0" err="1"/>
              <a:t>Numpy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4DB5AF2-2D14-4190-835A-8CB515A6192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35052"/>
                <a:ext cx="10515600" cy="4351338"/>
              </a:xfrm>
            </p:spPr>
            <p:txBody>
              <a:bodyPr>
                <a:normAutofit/>
              </a:bodyPr>
              <a:lstStyle/>
              <a:p>
                <a:r>
                  <a:rPr lang="en-US" dirty="0"/>
                  <a:t>A scientific computing package for Python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14:m>
                  <m:oMath xmlns:m="http://schemas.openxmlformats.org/officeDocument/2006/math">
                    <m:r>
                      <a:rPr lang="en-US" b="1" i="1"/>
                      <m:t>𝐌</m:t>
                    </m:r>
                    <m:r>
                      <a:rPr lang="en-US" i="1"/>
                      <m:t>=</m:t>
                    </m:r>
                    <m:d>
                      <m:dPr>
                        <m:begChr m:val="|"/>
                        <m:endChr m:val="|"/>
                        <m:ctrlPr>
                          <a:rPr lang="en-US" i="1"/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i="1"/>
                            </m:ctrlPr>
                          </m:mPr>
                          <m:mr>
                            <m:e>
                              <m:r>
                                <a:rPr lang="en-US" i="1"/>
                                <m:t>1</m:t>
                              </m:r>
                            </m:e>
                            <m:e>
                              <m:r>
                                <a:rPr lang="en-US" i="1"/>
                                <m:t>2</m:t>
                              </m:r>
                            </m:e>
                            <m:e>
                              <m:r>
                                <a:rPr lang="en-US" i="1"/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en-US" i="1"/>
                                <m:t>4</m:t>
                              </m:r>
                            </m:e>
                            <m:e>
                              <m:r>
                                <a:rPr lang="en-US" i="1"/>
                                <m:t>5</m:t>
                              </m:r>
                            </m:e>
                            <m:e>
                              <m:r>
                                <a:rPr lang="en-US" i="1"/>
                                <m:t>6</m:t>
                              </m:r>
                            </m:e>
                          </m:mr>
                          <m:mr>
                            <m:e>
                              <m:r>
                                <a:rPr lang="en-US" i="1"/>
                                <m:t>7</m:t>
                              </m:r>
                            </m:e>
                            <m:e>
                              <m:r>
                                <a:rPr lang="en-US" i="1"/>
                                <m:t>8</m:t>
                              </m:r>
                            </m:e>
                            <m:e>
                              <m:r>
                                <a:rPr lang="en-US" i="1"/>
                                <m:t>9</m:t>
                              </m:r>
                            </m:e>
                          </m:mr>
                        </m:m>
                      </m:e>
                    </m:d>
                    <m:r>
                      <a:rPr lang="en-US" b="1" i="1" smtClean="0">
                        <a:latin typeface="Cambria Math" panose="02040503050406030204" pitchFamily="18" charset="0"/>
                      </a:rPr>
                      <m:t>         </m:t>
                    </m:r>
                    <m:r>
                      <a:rPr lang="en-US" b="1" i="1"/>
                      <m:t>𝐯</m:t>
                    </m:r>
                    <m:r>
                      <a:rPr lang="en-US" i="1"/>
                      <m:t>=</m:t>
                    </m:r>
                    <m:d>
                      <m:dPr>
                        <m:begChr m:val="|"/>
                        <m:endChr m:val="|"/>
                        <m:ctrlPr>
                          <a:rPr lang="en-US" i="1"/>
                        </m:ctrlPr>
                      </m:dPr>
                      <m:e>
                        <m:eqArr>
                          <m:eqArrPr>
                            <m:ctrlPr>
                              <a:rPr lang="en-US" i="1"/>
                            </m:ctrlPr>
                          </m:eqArrPr>
                          <m:e>
                            <m:r>
                              <a:rPr lang="en-US" i="1"/>
                              <m:t>1</m:t>
                            </m:r>
                          </m:e>
                          <m:e>
                            <m:r>
                              <a:rPr lang="en-US" i="1"/>
                              <m:t>2</m:t>
                            </m:r>
                          </m:e>
                          <m:e>
                            <m:r>
                              <a:rPr lang="en-US" i="1"/>
                              <m:t>3</m:t>
                            </m:r>
                          </m:e>
                        </m:eqArr>
                      </m:e>
                    </m:d>
                  </m:oMath>
                </a14:m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4DB5AF2-2D14-4190-835A-8CB515A6192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35052"/>
                <a:ext cx="10515600" cy="4351338"/>
              </a:xfrm>
              <a:blipFill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1">
            <a:extLst>
              <a:ext uri="{FF2B5EF4-FFF2-40B4-BE49-F238E27FC236}">
                <a16:creationId xmlns:a16="http://schemas.microsoft.com/office/drawing/2014/main" id="{8D7E793A-2963-4F68-AC14-CDA8E66FBD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68925" y="4577509"/>
            <a:ext cx="8550110" cy="120032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numpy</a:t>
            </a:r>
            <a:b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b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M =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np.array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([[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], [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6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], [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7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8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9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]])</a:t>
            </a:r>
            <a:b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v =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np.array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([[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],[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],[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]])</a:t>
            </a: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90593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D495F6-FF97-4A91-B190-B297A3BE0C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Matrixes and Vectors: </a:t>
            </a:r>
            <a:r>
              <a:rPr lang="en-US" dirty="0" err="1"/>
              <a:t>Numpy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125382-0461-4593-BB31-B2BF2A92E7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997DE122-157E-40CA-835F-CEAB5ECC46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5803" y="1587775"/>
            <a:ext cx="2114681" cy="286232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M.shape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(3, 3)</a:t>
            </a:r>
            <a:b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b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v.shape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(3, 1)</a:t>
            </a:r>
            <a:b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b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v+v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[[2]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[4]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[6]]</a:t>
            </a:r>
          </a:p>
        </p:txBody>
      </p:sp>
    </p:spTree>
    <p:extLst>
      <p:ext uri="{BB962C8B-B14F-4D97-AF65-F5344CB8AC3E}">
        <p14:creationId xmlns:p14="http://schemas.microsoft.com/office/powerpoint/2010/main" val="33914464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399628-3577-4E62-AC84-11BBC193A9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ways of creating Matrices and Vectors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973475-598D-4BFD-BD4E-C60333CC2D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alt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 = </a:t>
            </a:r>
            <a:r>
              <a:rPr lang="en-US" altLang="en-US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np.zeros</a:t>
            </a:r>
            <a:r>
              <a:rPr lang="en-US" alt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((</a:t>
            </a:r>
            <a:r>
              <a:rPr lang="en-US" altLang="en-US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alt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n-US" altLang="en-US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alt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))  </a:t>
            </a:r>
            <a:r>
              <a:rPr lang="en-US" altLang="en-US" i="1" dirty="0">
                <a:solidFill>
                  <a:srgbClr val="8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#Create an array of all zeros</a:t>
            </a:r>
            <a:br>
              <a:rPr lang="en-US" altLang="en-US" i="1" dirty="0">
                <a:solidFill>
                  <a:srgbClr val="8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en-US" dirty="0">
                <a:solidFill>
                  <a:srgbClr val="000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alt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(a)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sz="2000" dirty="0"/>
              <a:t>[[ 0.  0.]</a:t>
            </a:r>
          </a:p>
          <a:p>
            <a:pPr marL="0" indent="0">
              <a:buNone/>
            </a:pPr>
            <a:r>
              <a:rPr lang="en-US" sz="2000" dirty="0"/>
              <a:t>      [ 0.  0.]]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</a:t>
            </a:r>
          </a:p>
          <a:p>
            <a:pPr marL="0" indent="0">
              <a:buNone/>
            </a:pPr>
            <a:r>
              <a:rPr lang="en-US" dirty="0"/>
              <a:t>[[ 1.  1.]]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0C26D022-4FC8-4A3D-804F-95B20883DA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4381679"/>
            <a:ext cx="11049000" cy="954107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b =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np.ones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((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))   </a:t>
            </a:r>
            <a:r>
              <a:rPr kumimoji="0" lang="en-US" altLang="en-US" sz="2800" b="0" i="1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#Create an array of all ones</a:t>
            </a:r>
            <a:br>
              <a:rPr kumimoji="0" lang="en-US" altLang="en-US" sz="2800" b="0" i="1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(b)</a:t>
            </a:r>
            <a:endParaRPr kumimoji="0" lang="en-US" alt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50793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397F0B-4BD0-4D22-8E8A-4A45E02B2C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4BDA55-8FD5-4860-9E3A-C8F44501A1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 = </a:t>
            </a:r>
            <a:r>
              <a:rPr lang="en-US" dirty="0" err="1"/>
              <a:t>np.full</a:t>
            </a:r>
            <a:r>
              <a:rPr lang="en-US" dirty="0"/>
              <a:t>((2,2), 7) #Create a constant array </a:t>
            </a:r>
          </a:p>
          <a:p>
            <a:pPr marL="0" indent="0">
              <a:buNone/>
            </a:pPr>
            <a:r>
              <a:rPr lang="en-US" dirty="0"/>
              <a:t>  print( c )</a:t>
            </a:r>
          </a:p>
          <a:p>
            <a:pPr marL="0" indent="0">
              <a:buNone/>
            </a:pPr>
            <a:r>
              <a:rPr lang="en-US" dirty="0"/>
              <a:t>  [[ 7.  7.]</a:t>
            </a:r>
          </a:p>
          <a:p>
            <a:pPr marL="0" indent="0">
              <a:buNone/>
            </a:pPr>
            <a:r>
              <a:rPr lang="en-US" dirty="0"/>
              <a:t>   [ 7.  7.]]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 d = </a:t>
            </a:r>
            <a:r>
              <a:rPr lang="en-US" dirty="0" err="1"/>
              <a:t>np.eye</a:t>
            </a:r>
            <a:r>
              <a:rPr lang="en-US" dirty="0"/>
              <a:t>(2)          #Create a 2x2 identity matrix</a:t>
            </a:r>
          </a:p>
          <a:p>
            <a:pPr marL="0" indent="0">
              <a:buNone/>
            </a:pPr>
            <a:r>
              <a:rPr lang="en-US" dirty="0"/>
              <a:t>    print(d)</a:t>
            </a:r>
          </a:p>
          <a:p>
            <a:pPr marL="0" indent="0">
              <a:buNone/>
            </a:pPr>
            <a:r>
              <a:rPr lang="en-US" dirty="0"/>
              <a:t>    [[ 1.  0.]</a:t>
            </a:r>
          </a:p>
          <a:p>
            <a:pPr marL="0" indent="0">
              <a:buNone/>
            </a:pPr>
            <a:r>
              <a:rPr lang="en-US" dirty="0"/>
              <a:t>    [ 0.  1.]]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1239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62CD33-0AAC-4925-8F89-6D375DF03E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0ABF88-4B09-4632-81BC-032A66CC44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 = </a:t>
            </a:r>
            <a:r>
              <a:rPr lang="en-US" dirty="0" err="1"/>
              <a:t>np.random.random</a:t>
            </a:r>
            <a:r>
              <a:rPr lang="en-US" dirty="0"/>
              <a:t>((2,2))     #Create an array with random values</a:t>
            </a:r>
          </a:p>
          <a:p>
            <a:r>
              <a:rPr lang="en-US" dirty="0"/>
              <a:t>print(e)</a:t>
            </a:r>
          </a:p>
          <a:p>
            <a:pPr marL="0" indent="0">
              <a:buNone/>
            </a:pPr>
            <a:r>
              <a:rPr lang="en-US" dirty="0"/>
              <a:t>   [[ 0.96285848  0.34266397]</a:t>
            </a:r>
          </a:p>
          <a:p>
            <a:r>
              <a:rPr lang="en-US" dirty="0"/>
              <a:t> [ 0.89280528  0.58975698]]</a:t>
            </a:r>
          </a:p>
        </p:txBody>
      </p:sp>
    </p:spTree>
    <p:extLst>
      <p:ext uri="{BB962C8B-B14F-4D97-AF65-F5344CB8AC3E}">
        <p14:creationId xmlns:p14="http://schemas.microsoft.com/office/powerpoint/2010/main" val="355878902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D2C9D6-EFF7-40B6-AB17-8C1E6CE363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Element-wise Multiplication	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692C299-CF69-4912-A01E-551E4373BD6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77500" lnSpcReduction="20000"/>
              </a:bodyPr>
              <a:lstStyle/>
              <a:p>
                <a14:m>
                  <m:oMath xmlns:m="http://schemas.openxmlformats.org/officeDocument/2006/math">
                    <m:r>
                      <a:rPr lang="en-US" b="1" i="1" smtClean="0">
                        <a:latin typeface="Cambria Math" panose="02040503050406030204" pitchFamily="18" charset="0"/>
                      </a:rPr>
                      <m:t>𝐌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|"/>
                        <m:endChr m:val="|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e>
                          </m:mr>
                          <m:m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e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e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e>
                          </m:mr>
                        </m:m>
                      </m:e>
                    </m:d>
                    <m:r>
                      <a:rPr lang="en-US" b="1" i="1" smtClean="0">
                        <a:latin typeface="Cambria Math" panose="02040503050406030204" pitchFamily="18" charset="0"/>
                      </a:rPr>
                      <m:t>         </m:t>
                    </m:r>
                    <m:r>
                      <a:rPr lang="en-US" b="1" i="1">
                        <a:latin typeface="Cambria Math" panose="02040503050406030204" pitchFamily="18" charset="0"/>
                      </a:rPr>
                      <m:t>𝐯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|"/>
                        <m:endChr m:val="|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e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</m:eqArr>
                      </m:e>
                    </m:d>
                  </m:oMath>
                </a14:m>
                <a:r>
                  <a:rPr lang="en-US" dirty="0"/>
                  <a:t> </a:t>
                </a:r>
              </a:p>
              <a:p>
                <a:endParaRPr lang="en-US" dirty="0"/>
              </a:p>
              <a:p>
                <a:r>
                  <a:rPr lang="en-US" dirty="0"/>
                  <a:t>print(</a:t>
                </a:r>
                <a:r>
                  <a:rPr lang="en-US" dirty="0" err="1"/>
                  <a:t>np.multiply</a:t>
                </a:r>
                <a:r>
                  <a:rPr lang="en-US" dirty="0"/>
                  <a:t>(</a:t>
                </a:r>
                <a:r>
                  <a:rPr lang="en-US" dirty="0" err="1"/>
                  <a:t>M,v</a:t>
                </a:r>
                <a:r>
                  <a:rPr lang="en-US" dirty="0"/>
                  <a:t>))</a:t>
                </a:r>
              </a:p>
              <a:p>
                <a:pPr marL="0" indent="0">
                  <a:buNone/>
                </a:pPr>
                <a:r>
                  <a:rPr lang="en-US" dirty="0"/>
                  <a:t>   [[ 1  2  3]</a:t>
                </a:r>
              </a:p>
              <a:p>
                <a:pPr marL="0" indent="0">
                  <a:buNone/>
                </a:pPr>
                <a:r>
                  <a:rPr lang="en-US" dirty="0"/>
                  <a:t>   [ 8 10 12]</a:t>
                </a:r>
              </a:p>
              <a:p>
                <a:pPr marL="0" indent="0">
                  <a:buNone/>
                </a:pPr>
                <a:r>
                  <a:rPr lang="en-US" dirty="0"/>
                  <a:t>   [21 24 27]]</a:t>
                </a:r>
              </a:p>
              <a:p>
                <a:endParaRPr lang="en-US" dirty="0"/>
              </a:p>
              <a:p>
                <a:r>
                  <a:rPr lang="en-US" dirty="0"/>
                  <a:t>print(</a:t>
                </a:r>
                <a:r>
                  <a:rPr lang="en-US" dirty="0" err="1"/>
                  <a:t>np.multiply</a:t>
                </a:r>
                <a:r>
                  <a:rPr lang="en-US" dirty="0"/>
                  <a:t>(</a:t>
                </a:r>
                <a:r>
                  <a:rPr lang="en-US" dirty="0" err="1"/>
                  <a:t>v,v</a:t>
                </a:r>
                <a:r>
                  <a:rPr lang="en-US" dirty="0"/>
                  <a:t>))</a:t>
                </a:r>
              </a:p>
              <a:p>
                <a:pPr marL="0" indent="0">
                  <a:buNone/>
                </a:pPr>
                <a:r>
                  <a:rPr lang="en-US" dirty="0"/>
                  <a:t>   [[1]</a:t>
                </a:r>
              </a:p>
              <a:p>
                <a:pPr marL="0" indent="0">
                  <a:buNone/>
                </a:pPr>
                <a:r>
                  <a:rPr lang="en-US" dirty="0"/>
                  <a:t>   [4]</a:t>
                </a:r>
              </a:p>
              <a:p>
                <a:pPr marL="0" indent="0">
                  <a:buNone/>
                </a:pPr>
                <a:r>
                  <a:rPr lang="en-US" dirty="0"/>
                  <a:t>   [9]]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692C299-CF69-4912-A01E-551E4373BD6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696" t="-2801" b="-28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0235562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D20666-0187-4E3F-8BFB-DABFC2CD4C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Transpose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0E5A7C-993D-4831-AFE8-7AEA30303E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 print(M)</a:t>
            </a:r>
          </a:p>
          <a:p>
            <a:pPr marL="0" indent="0">
              <a:buNone/>
            </a:pPr>
            <a:r>
              <a:rPr lang="en-US" dirty="0"/>
              <a:t>   [[1 2 3]</a:t>
            </a:r>
          </a:p>
          <a:p>
            <a:pPr marL="0" indent="0">
              <a:buNone/>
            </a:pPr>
            <a:r>
              <a:rPr lang="en-US" dirty="0"/>
              <a:t>    [4 5 6]</a:t>
            </a:r>
          </a:p>
          <a:p>
            <a:pPr marL="0" indent="0">
              <a:buNone/>
            </a:pPr>
            <a:r>
              <a:rPr lang="en-US" dirty="0"/>
              <a:t>    [7 8 9]]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 print(M.T)</a:t>
            </a:r>
          </a:p>
          <a:p>
            <a:pPr marL="0" indent="0">
              <a:buNone/>
            </a:pPr>
            <a:r>
              <a:rPr lang="en-US" dirty="0"/>
              <a:t>    [[1 4 7]</a:t>
            </a:r>
          </a:p>
          <a:p>
            <a:pPr marL="0" indent="0">
              <a:buNone/>
            </a:pPr>
            <a:r>
              <a:rPr lang="en-US" dirty="0"/>
              <a:t>    [2 5 8]</a:t>
            </a:r>
          </a:p>
          <a:p>
            <a:pPr marL="0" indent="0">
              <a:buNone/>
            </a:pPr>
            <a:r>
              <a:rPr lang="en-US" dirty="0"/>
              <a:t>    [3 6 9]]</a:t>
            </a:r>
          </a:p>
        </p:txBody>
      </p:sp>
    </p:spTree>
    <p:extLst>
      <p:ext uri="{BB962C8B-B14F-4D97-AF65-F5344CB8AC3E}">
        <p14:creationId xmlns:p14="http://schemas.microsoft.com/office/powerpoint/2010/main" val="23305959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4AC772-7DB1-4B78-A551-D3E4F95D5E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Table of content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A68B77-7A9D-4617-BDE8-A37CC21DB1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Pycharm</a:t>
            </a:r>
            <a:endParaRPr lang="en-US" dirty="0"/>
          </a:p>
          <a:p>
            <a:r>
              <a:rPr lang="en-US" dirty="0"/>
              <a:t>Variables</a:t>
            </a:r>
          </a:p>
          <a:p>
            <a:r>
              <a:rPr lang="en-US" dirty="0"/>
              <a:t>Lists</a:t>
            </a:r>
          </a:p>
          <a:p>
            <a:r>
              <a:rPr lang="en-US" dirty="0"/>
              <a:t>Read from file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142738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C48BD0-1001-4ADB-901E-45D74D47C0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963036-9908-4949-B61D-236BF21042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print(v)</a:t>
            </a:r>
          </a:p>
          <a:p>
            <a:pPr marL="0" indent="0">
              <a:buNone/>
            </a:pPr>
            <a:r>
              <a:rPr lang="en-US" dirty="0"/>
              <a:t>   [[1]</a:t>
            </a:r>
          </a:p>
          <a:p>
            <a:pPr marL="0" indent="0">
              <a:buNone/>
            </a:pPr>
            <a:r>
              <a:rPr lang="en-US" dirty="0"/>
              <a:t>    [2]</a:t>
            </a:r>
          </a:p>
          <a:p>
            <a:pPr marL="0" indent="0">
              <a:buNone/>
            </a:pPr>
            <a:r>
              <a:rPr lang="en-US" dirty="0"/>
              <a:t>    [3]]</a:t>
            </a:r>
          </a:p>
          <a:p>
            <a:endParaRPr lang="en-US" dirty="0"/>
          </a:p>
          <a:p>
            <a:r>
              <a:rPr lang="en-US" dirty="0"/>
              <a:t>print(</a:t>
            </a:r>
            <a:r>
              <a:rPr lang="en-US" dirty="0" err="1"/>
              <a:t>v.T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/>
              <a:t>   [[1 2 3]]</a:t>
            </a:r>
          </a:p>
        </p:txBody>
      </p:sp>
    </p:spTree>
    <p:extLst>
      <p:ext uri="{BB962C8B-B14F-4D97-AF65-F5344CB8AC3E}">
        <p14:creationId xmlns:p14="http://schemas.microsoft.com/office/powerpoint/2010/main" val="89565044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2B3F22-BD02-4FE9-959D-DBFACFC778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Stochastic Gradient Descent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2DC51D-2DF2-469D-AA62-A1D4DF4DF1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3041" y="1597025"/>
            <a:ext cx="10515600" cy="4351338"/>
          </a:xfrm>
        </p:spPr>
        <p:txBody>
          <a:bodyPr/>
          <a:lstStyle/>
          <a:p>
            <a:r>
              <a:rPr lang="en-US" dirty="0"/>
              <a:t>from </a:t>
            </a:r>
            <a:r>
              <a:rPr lang="en-US" dirty="0" err="1"/>
              <a:t>sklearn.linear_model</a:t>
            </a:r>
            <a:r>
              <a:rPr lang="en-US" dirty="0"/>
              <a:t> import </a:t>
            </a:r>
            <a:r>
              <a:rPr lang="en-US" dirty="0" err="1"/>
              <a:t>SGDClassifier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X = [[0., 0.], [1., 1.]]</a:t>
            </a:r>
          </a:p>
          <a:p>
            <a:pPr marL="0" indent="0">
              <a:buNone/>
            </a:pPr>
            <a:r>
              <a:rPr lang="en-US" dirty="0"/>
              <a:t> y = [0, 1]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err="1"/>
              <a:t>clf</a:t>
            </a:r>
            <a:r>
              <a:rPr lang="en-US" dirty="0"/>
              <a:t> = </a:t>
            </a:r>
            <a:r>
              <a:rPr lang="en-US" dirty="0" err="1"/>
              <a:t>SGDClassifier</a:t>
            </a:r>
            <a:r>
              <a:rPr lang="en-US" dirty="0"/>
              <a:t>(loss="hinge", penalty="l2")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err="1"/>
              <a:t>clf.fit</a:t>
            </a:r>
            <a:r>
              <a:rPr lang="en-US" dirty="0"/>
              <a:t>(X, y)</a:t>
            </a:r>
          </a:p>
          <a:p>
            <a:pPr marL="0" indent="0">
              <a:buNone/>
            </a:pPr>
            <a:endParaRPr lang="en-US" dirty="0"/>
          </a:p>
          <a:p>
            <a:pPr>
              <a:buFontTx/>
              <a:buChar char="-"/>
            </a:pPr>
            <a:r>
              <a:rPr lang="en-US" dirty="0"/>
              <a:t>Predict new values</a:t>
            </a:r>
          </a:p>
          <a:p>
            <a:pPr>
              <a:buFontTx/>
              <a:buChar char="-"/>
            </a:pPr>
            <a:endParaRPr lang="en-US" dirty="0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B01D2878-0242-4AD1-8FBF-20C8852C3E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7777" y="5303000"/>
            <a:ext cx="1864293" cy="373149"/>
          </a:xfrm>
          <a:prstGeom prst="rect">
            <a:avLst/>
          </a:prstGeom>
          <a:solidFill>
            <a:srgbClr val="F8F8F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15870" rIns="0" bIns="7935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clf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.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predict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Monaco"/>
              </a:rPr>
              <a:t>([[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208050"/>
                </a:solidFill>
                <a:effectLst/>
                <a:latin typeface="Monaco"/>
              </a:rPr>
              <a:t>2.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Monaco"/>
              </a:rPr>
              <a:t>, 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208050"/>
                </a:solidFill>
                <a:effectLst/>
                <a:latin typeface="Monaco"/>
              </a:rPr>
              <a:t>2.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Monaco"/>
              </a:rPr>
              <a:t>]]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71691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D3676F-FE9D-453B-8968-49D2C6C9DD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End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A52C65-9D88-4984-850B-61F60AB20F6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508313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272FE4-955E-4001-8493-AB833BDAFE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D54E81-9775-4759-900C-F830BDC6B7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903075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85C995-DE2F-4401-9470-B59F27518D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Dictionaries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4E95D3-AD7C-4E0F-96FA-02842B8DD9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935E45FB-94C8-4FED-BD11-E6312D71F7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6788" y="2060019"/>
            <a:ext cx="11798423" cy="415498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1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#Empty dictionary</a:t>
            </a:r>
            <a:br>
              <a:rPr kumimoji="0" lang="en-US" altLang="en-US" sz="2400" b="0" i="1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empty_dict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dict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b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another_empty_dict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{}</a:t>
            </a:r>
            <a:b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b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400" b="0" i="1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#Adding values to the dictionary</a:t>
            </a:r>
            <a:br>
              <a:rPr kumimoji="0" lang="en-US" altLang="en-US" sz="2400" b="0" i="1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non_empty_dict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{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'CIS'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'419/519'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b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b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400" b="0" i="1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#printing values of the dictionary</a:t>
            </a:r>
            <a:br>
              <a:rPr kumimoji="0" lang="en-US" altLang="en-US" sz="2400" b="0" i="1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'empty_</a:t>
            </a:r>
            <a:r>
              <a:rPr kumimoji="0" lang="en-US" altLang="en-US" sz="2400" b="1" i="0" u="none" strike="noStrike" cap="none" normalizeH="0" baseline="0" dirty="0" err="1">
                <a:ln>
                  <a:noFill/>
                </a:ln>
                <a:solidFill>
                  <a:srgbClr val="0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dict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:'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empty_dict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b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b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  <a:r>
              <a:rPr kumimoji="0" lang="en-US" altLang="en-US" sz="2400" b="1" i="0" u="none" strike="noStrike" cap="none" normalizeH="0" baseline="0" dirty="0" err="1">
                <a:ln>
                  <a:noFill/>
                </a:ln>
                <a:solidFill>
                  <a:srgbClr val="0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non_empty_dict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:'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non_empty_dict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] +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non_empty_dict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])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406717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875BE6-31B7-4A4F-A852-6464E66BF4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Dictionaries (continued)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7ED391-F820-40D5-99D8-E5A19A7E1F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45607839-CB8B-47B6-900F-C0049D179B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2178743"/>
            <a:ext cx="10709983" cy="3108543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n-US" altLang="en-US" sz="28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  <a:r>
              <a:rPr kumimoji="0" lang="en-US" altLang="en-US" sz="2800" b="1" i="0" u="none" strike="noStrike" cap="none" normalizeH="0" baseline="0" dirty="0" err="1">
                <a:ln>
                  <a:noFill/>
                </a:ln>
                <a:solidFill>
                  <a:srgbClr val="0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non_empty_dict</a:t>
            </a:r>
            <a:r>
              <a:rPr kumimoji="0" lang="en-US" altLang="en-US" sz="28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:'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non_empty_dict.keys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())</a:t>
            </a:r>
            <a:b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b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n-US" altLang="en-US" sz="28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  <a:r>
              <a:rPr kumimoji="0" lang="en-US" altLang="en-US" sz="2800" b="1" i="0" u="none" strike="noStrike" cap="none" normalizeH="0" baseline="0" dirty="0" err="1">
                <a:ln>
                  <a:noFill/>
                </a:ln>
                <a:solidFill>
                  <a:srgbClr val="0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non_empty_dict</a:t>
            </a:r>
            <a:r>
              <a:rPr kumimoji="0" lang="en-US" altLang="en-US" sz="28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:'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non_empty_dict.values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())</a:t>
            </a:r>
            <a:b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b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800" b="0" i="1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#Adding a value to an existing dictionary</a:t>
            </a:r>
            <a:br>
              <a:rPr kumimoji="0" lang="en-US" altLang="en-US" sz="2800" b="0" i="1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non_empty_dict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] = </a:t>
            </a:r>
            <a:r>
              <a:rPr kumimoji="0" lang="en-US" altLang="en-US" sz="28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'Recitation'</a:t>
            </a:r>
            <a:br>
              <a:rPr kumimoji="0" lang="en-US" altLang="en-US" sz="28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kumimoji="0" lang="en-US" alt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72812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5A6D8E-13B1-44FC-9F48-51C7C8B3DE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Dictionaries (continued)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0A841C-2BBD-476F-B84C-A59F226698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0F88CFF2-C275-41E0-827A-B09E1DB376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84083" y="2230731"/>
            <a:ext cx="8455843" cy="3046988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2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400" b="0" i="1" u="none" strike="noStrike" cap="none" normalizeH="0" baseline="0">
                <a:ln>
                  <a:noFill/>
                </a:ln>
                <a:solidFill>
                  <a:srgbClr val="8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#Print dictionary</a:t>
            </a:r>
            <a:br>
              <a:rPr kumimoji="0" lang="en-US" altLang="en-US" sz="2400" b="0" i="1" u="none" strike="noStrike" cap="none" normalizeH="0" baseline="0">
                <a:ln>
                  <a:noFill/>
                </a:ln>
                <a:solidFill>
                  <a:srgbClr val="8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400" b="0" i="0" u="none" strike="noStrike" cap="none" normalizeH="0" baseline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kumimoji="0" lang="en-US" altLang="en-US" sz="2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n-US" altLang="en-US" sz="2400" b="1" i="0" u="none" strike="noStrike" cap="none" normalizeH="0" baseline="0">
                <a:ln>
                  <a:noFill/>
                </a:ln>
                <a:solidFill>
                  <a:srgbClr val="0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'non_empty_dict:'</a:t>
            </a:r>
            <a:r>
              <a:rPr kumimoji="0" lang="en-US" altLang="en-US" sz="2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 non_empty_dict)</a:t>
            </a:r>
            <a:br>
              <a:rPr kumimoji="0" lang="en-US" altLang="en-US" sz="2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br>
              <a:rPr kumimoji="0" lang="en-US" altLang="en-US" sz="2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400" b="0" i="1" u="none" strike="noStrike" cap="none" normalizeH="0" baseline="0">
                <a:ln>
                  <a:noFill/>
                </a:ln>
                <a:solidFill>
                  <a:srgbClr val="8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#Deleting from a dictionary</a:t>
            </a:r>
            <a:br>
              <a:rPr kumimoji="0" lang="en-US" altLang="en-US" sz="2400" b="0" i="1" u="none" strike="noStrike" cap="none" normalizeH="0" baseline="0">
                <a:ln>
                  <a:noFill/>
                </a:ln>
                <a:solidFill>
                  <a:srgbClr val="8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400" b="1" i="0" u="none" strike="noStrike" cap="none" normalizeH="0" baseline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del </a:t>
            </a:r>
            <a:r>
              <a:rPr kumimoji="0" lang="en-US" altLang="en-US" sz="2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non_empty_dict[</a:t>
            </a:r>
            <a:r>
              <a:rPr kumimoji="0" lang="en-US" altLang="en-US" sz="2400" b="0" i="0" u="none" strike="noStrike" cap="none" normalizeH="0" baseline="0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r>
              <a:rPr kumimoji="0" lang="en-US" altLang="en-US" sz="2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  <a:br>
              <a:rPr kumimoji="0" lang="en-US" altLang="en-US" sz="2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br>
              <a:rPr kumimoji="0" lang="en-US" altLang="en-US" sz="2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400" b="0" i="0" u="none" strike="noStrike" cap="none" normalizeH="0" baseline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kumimoji="0" lang="en-US" altLang="en-US" sz="2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n-US" altLang="en-US" sz="2400" b="1" i="0" u="none" strike="noStrike" cap="none" normalizeH="0" baseline="0">
                <a:ln>
                  <a:noFill/>
                </a:ln>
                <a:solidFill>
                  <a:srgbClr val="0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'non_empty_dict:'</a:t>
            </a:r>
            <a:r>
              <a:rPr kumimoji="0" lang="en-US" altLang="en-US" sz="2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,non_empty_dict)</a:t>
            </a:r>
            <a:endParaRPr kumimoji="0" lang="en-US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13615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E27E7C-DC67-4915-9061-0D48442061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/>
              <a:t>Pycharm</a:t>
            </a:r>
            <a:br>
              <a:rPr lang="en-US" dirty="0"/>
            </a:b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54C5DBB-6C6A-4C4B-9686-CF3D8B2651C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03198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DB8957-3EC5-47A5-B629-DF9C24D671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Variables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B91D5B-3122-4162-8E4E-0AB431DFFC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16198"/>
            <a:ext cx="10515600" cy="4351338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2E299B00-E876-42DD-87F9-1AD56B42F9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07910" y="1652648"/>
            <a:ext cx="8408709" cy="452431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'Hello World’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Hello = ‘Hello World’</a:t>
            </a:r>
            <a:b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x=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b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b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y =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  <a:b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b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z = x + y</a:t>
            </a:r>
            <a:b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b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(z)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1877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EC0BB2-BEA3-480E-A214-8C086918FE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Lists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70E427D0-F723-4C4A-8D6E-7161487372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88558" y="1756758"/>
            <a:ext cx="9071714" cy="4031873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empty = []</a:t>
            </a:r>
            <a:b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empty = 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list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b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zero = [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] * 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9</a:t>
            </a:r>
            <a:b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n-US" altLang="en-US" sz="32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  <a:r>
              <a:rPr kumimoji="0" lang="en-US" altLang="en-US" sz="3200" b="1" i="0" u="none" strike="noStrike" cap="none" normalizeH="0" baseline="0" dirty="0" err="1">
                <a:ln>
                  <a:noFill/>
                </a:ln>
                <a:solidFill>
                  <a:srgbClr val="0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Zero:'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,zero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b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empty.append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b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b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n-US" altLang="en-US" sz="32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  <a:r>
              <a:rPr kumimoji="0" lang="en-US" altLang="en-US" sz="3200" b="1" i="0" u="none" strike="noStrike" cap="none" normalizeH="0" baseline="0" dirty="0" err="1">
                <a:ln>
                  <a:noFill/>
                </a:ln>
                <a:solidFill>
                  <a:srgbClr val="0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Emtpy</a:t>
            </a:r>
            <a:r>
              <a:rPr kumimoji="0" lang="en-US" altLang="en-US" sz="32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:'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,empty)</a:t>
            </a:r>
            <a:b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n-US" altLang="en-US" sz="32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'Length of empty:'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(empty))</a:t>
            </a:r>
            <a:endParaRPr kumimoji="0" lang="en-US" alt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22493F1D-5802-484C-94F4-7D709AD14B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0604" y="1488558"/>
            <a:ext cx="10503195" cy="4688405"/>
          </a:xfrm>
        </p:spPr>
        <p:txBody>
          <a:bodyPr/>
          <a:lstStyle/>
          <a:p>
            <a:r>
              <a:rPr lang="en-US" dirty="0"/>
              <a:t>#Empty string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79257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F2A70A-179C-46D4-A9C2-B0C15BBFBA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List Indexing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D7443510-C84A-4000-A57D-36B8809A10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19753" y="1815778"/>
            <a:ext cx="8664551" cy="415498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list_range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range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8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b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b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another_list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[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6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8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  <a:b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b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'list_range:'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list_range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b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b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  <a:r>
              <a:rPr kumimoji="0" lang="en-US" altLang="en-US" sz="2400" b="1" i="0" u="none" strike="noStrike" cap="none" normalizeH="0" baseline="0" dirty="0" err="1">
                <a:ln>
                  <a:noFill/>
                </a:ln>
                <a:solidFill>
                  <a:srgbClr val="0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another_list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:'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another_list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b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b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'Index 5 of </a:t>
            </a:r>
            <a:r>
              <a:rPr kumimoji="0" lang="en-US" altLang="en-US" sz="2400" b="1" i="0" u="none" strike="noStrike" cap="none" normalizeH="0" baseline="0" dirty="0" err="1">
                <a:ln>
                  <a:noFill/>
                </a:ln>
                <a:solidFill>
                  <a:srgbClr val="0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list_range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:'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list_range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])</a:t>
            </a:r>
            <a:b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b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another_list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6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])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48270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3CFFC3-8294-4E56-B38F-1E1B6336BF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Reading from a file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B3D1C2C9-8259-4B74-B82A-A28F915CC17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199" y="1357460"/>
            <a:ext cx="10266575" cy="51354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67278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8B4067-918E-4109-9B97-99BEE84D49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Reading from a file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72161FA8-9EDE-4B05-8C8F-7464B629B58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33254" y="1825625"/>
            <a:ext cx="10420546" cy="4667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35727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FF2DA1-73D2-4523-8050-24BC29110C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Reading from a file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02110DCA-2254-450D-A8F1-F27758ED5C7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14779" y="1825624"/>
            <a:ext cx="11246178" cy="5032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49149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5687</TotalTime>
  <Words>475</Words>
  <Application>Microsoft Office PowerPoint</Application>
  <PresentationFormat>Widescreen</PresentationFormat>
  <Paragraphs>120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3" baseType="lpstr">
      <vt:lpstr>Arial</vt:lpstr>
      <vt:lpstr>Calibri</vt:lpstr>
      <vt:lpstr>Calibri Light</vt:lpstr>
      <vt:lpstr>Cambria Math</vt:lpstr>
      <vt:lpstr>Courier New</vt:lpstr>
      <vt:lpstr>Monaco</vt:lpstr>
      <vt:lpstr>Office Theme</vt:lpstr>
      <vt:lpstr>Python Review</vt:lpstr>
      <vt:lpstr>Table of content</vt:lpstr>
      <vt:lpstr>Pycharm </vt:lpstr>
      <vt:lpstr>Variables</vt:lpstr>
      <vt:lpstr>Lists</vt:lpstr>
      <vt:lpstr>List Indexing</vt:lpstr>
      <vt:lpstr>Reading from a file</vt:lpstr>
      <vt:lpstr>Reading from a file</vt:lpstr>
      <vt:lpstr>Reading from a file</vt:lpstr>
      <vt:lpstr>Reading from a file</vt:lpstr>
      <vt:lpstr>Reading from a file</vt:lpstr>
      <vt:lpstr>Reading from file</vt:lpstr>
      <vt:lpstr>Matrixes and Vectors: Numpy</vt:lpstr>
      <vt:lpstr>Matrixes and Vectors: Numpy</vt:lpstr>
      <vt:lpstr>Other ways of creating Matrices and Vectors</vt:lpstr>
      <vt:lpstr>PowerPoint Presentation</vt:lpstr>
      <vt:lpstr>PowerPoint Presentation</vt:lpstr>
      <vt:lpstr>Element-wise Multiplication </vt:lpstr>
      <vt:lpstr>Transpose</vt:lpstr>
      <vt:lpstr>PowerPoint Presentation</vt:lpstr>
      <vt:lpstr>Stochastic Gradient Descent </vt:lpstr>
      <vt:lpstr>End</vt:lpstr>
      <vt:lpstr>PowerPoint Presentation</vt:lpstr>
      <vt:lpstr>Dictionaries</vt:lpstr>
      <vt:lpstr>Dictionaries (continued)</vt:lpstr>
      <vt:lpstr>Dictionaries (continued)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Python Introduction</dc:title>
  <dc:creator>Anietie Andy</dc:creator>
  <cp:lastModifiedBy>Anietie Andy</cp:lastModifiedBy>
  <cp:revision>47</cp:revision>
  <dcterms:created xsi:type="dcterms:W3CDTF">2018-01-20T00:44:14Z</dcterms:created>
  <dcterms:modified xsi:type="dcterms:W3CDTF">2018-01-23T23:31:34Z</dcterms:modified>
</cp:coreProperties>
</file>