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handoutMasterIdLst>
    <p:handoutMasterId r:id="rId80"/>
  </p:handoutMasterIdLst>
  <p:sldIdLst>
    <p:sldId id="316" r:id="rId2"/>
    <p:sldId id="967" r:id="rId3"/>
    <p:sldId id="477" r:id="rId4"/>
    <p:sldId id="479" r:id="rId5"/>
    <p:sldId id="283" r:id="rId6"/>
    <p:sldId id="291" r:id="rId7"/>
    <p:sldId id="284" r:id="rId8"/>
    <p:sldId id="949" r:id="rId9"/>
    <p:sldId id="950" r:id="rId10"/>
    <p:sldId id="930" r:id="rId11"/>
    <p:sldId id="929" r:id="rId12"/>
    <p:sldId id="931" r:id="rId13"/>
    <p:sldId id="933" r:id="rId14"/>
    <p:sldId id="964" r:id="rId15"/>
    <p:sldId id="892" r:id="rId16"/>
    <p:sldId id="893" r:id="rId17"/>
    <p:sldId id="894" r:id="rId18"/>
    <p:sldId id="895" r:id="rId19"/>
    <p:sldId id="896" r:id="rId20"/>
    <p:sldId id="897" r:id="rId21"/>
    <p:sldId id="898" r:id="rId22"/>
    <p:sldId id="899" r:id="rId23"/>
    <p:sldId id="842" r:id="rId24"/>
    <p:sldId id="961" r:id="rId25"/>
    <p:sldId id="965" r:id="rId26"/>
    <p:sldId id="908" r:id="rId27"/>
    <p:sldId id="910" r:id="rId28"/>
    <p:sldId id="911" r:id="rId29"/>
    <p:sldId id="912" r:id="rId30"/>
    <p:sldId id="913" r:id="rId31"/>
    <p:sldId id="914" r:id="rId32"/>
    <p:sldId id="915" r:id="rId33"/>
    <p:sldId id="917" r:id="rId34"/>
    <p:sldId id="918" r:id="rId35"/>
    <p:sldId id="919" r:id="rId36"/>
    <p:sldId id="921" r:id="rId37"/>
    <p:sldId id="801" r:id="rId38"/>
    <p:sldId id="843" r:id="rId39"/>
    <p:sldId id="844" r:id="rId40"/>
    <p:sldId id="845" r:id="rId41"/>
    <p:sldId id="846" r:id="rId42"/>
    <p:sldId id="966" r:id="rId43"/>
    <p:sldId id="848" r:id="rId44"/>
    <p:sldId id="850" r:id="rId45"/>
    <p:sldId id="958" r:id="rId46"/>
    <p:sldId id="954" r:id="rId47"/>
    <p:sldId id="812" r:id="rId48"/>
    <p:sldId id="853" r:id="rId49"/>
    <p:sldId id="874" r:id="rId50"/>
    <p:sldId id="817" r:id="rId51"/>
    <p:sldId id="818" r:id="rId52"/>
    <p:sldId id="854" r:id="rId53"/>
    <p:sldId id="855" r:id="rId54"/>
    <p:sldId id="955" r:id="rId55"/>
    <p:sldId id="957" r:id="rId56"/>
    <p:sldId id="956" r:id="rId57"/>
    <p:sldId id="960" r:id="rId58"/>
    <p:sldId id="962" r:id="rId59"/>
    <p:sldId id="820" r:id="rId60"/>
    <p:sldId id="821" r:id="rId61"/>
    <p:sldId id="822" r:id="rId62"/>
    <p:sldId id="877" r:id="rId63"/>
    <p:sldId id="878" r:id="rId64"/>
    <p:sldId id="885" r:id="rId65"/>
    <p:sldId id="856" r:id="rId66"/>
    <p:sldId id="858" r:id="rId67"/>
    <p:sldId id="859" r:id="rId68"/>
    <p:sldId id="860" r:id="rId69"/>
    <p:sldId id="925" r:id="rId70"/>
    <p:sldId id="825" r:id="rId71"/>
    <p:sldId id="829" r:id="rId72"/>
    <p:sldId id="830" r:id="rId73"/>
    <p:sldId id="882" r:id="rId74"/>
    <p:sldId id="883" r:id="rId75"/>
    <p:sldId id="963" r:id="rId76"/>
    <p:sldId id="838" r:id="rId77"/>
    <p:sldId id="839" r:id="rId7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2E43"/>
    <a:srgbClr val="AF3F53"/>
    <a:srgbClr val="662D49"/>
    <a:srgbClr val="5A3149"/>
    <a:srgbClr val="663749"/>
    <a:srgbClr val="6626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06CA9-7170-4F93-85C7-BF784FB31C90}" v="130" dt="2019-09-04T14:10:13.781"/>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8" autoAdjust="0"/>
    <p:restoredTop sz="76867" autoAdjust="0"/>
  </p:normalViewPr>
  <p:slideViewPr>
    <p:cSldViewPr snapToGrid="0" snapToObjects="1">
      <p:cViewPr varScale="1">
        <p:scale>
          <a:sx n="164" d="100"/>
          <a:sy n="164" d="100"/>
        </p:scale>
        <p:origin x="1596" y="88"/>
      </p:cViewPr>
      <p:guideLst>
        <p:guide orient="horz" pos="1620"/>
        <p:guide pos="2880"/>
      </p:guideLst>
    </p:cSldViewPr>
  </p:slideViewPr>
  <p:outlineViewPr>
    <p:cViewPr>
      <p:scale>
        <a:sx n="33" d="100"/>
        <a:sy n="33" d="100"/>
      </p:scale>
      <p:origin x="0" y="0"/>
    </p:cViewPr>
  </p:outlin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06906CA9-7170-4F93-85C7-BF784FB31C90}"/>
    <pc:docChg chg="undo custSel addSld delSld modSld modMainMaster">
      <pc:chgData name="Roth, Dan" userId="18da4c67-dd89-43a7-9856-8592f867a23c" providerId="ADAL" clId="{06906CA9-7170-4F93-85C7-BF784FB31C90}" dt="2019-09-04T14:10:13.781" v="257"/>
      <pc:docMkLst>
        <pc:docMk/>
      </pc:docMkLst>
      <pc:sldChg chg="del">
        <pc:chgData name="Roth, Dan" userId="18da4c67-dd89-43a7-9856-8592f867a23c" providerId="ADAL" clId="{06906CA9-7170-4F93-85C7-BF784FB31C90}" dt="2019-09-04T13:40:02.481" v="105" actId="2696"/>
        <pc:sldMkLst>
          <pc:docMk/>
          <pc:sldMk cId="1789935254" sldId="280"/>
        </pc:sldMkLst>
      </pc:sldChg>
      <pc:sldChg chg="addSp delSp modSp add modAnim">
        <pc:chgData name="Roth, Dan" userId="18da4c67-dd89-43a7-9856-8592f867a23c" providerId="ADAL" clId="{06906CA9-7170-4F93-85C7-BF784FB31C90}" dt="2019-09-04T13:39:15.217" v="104" actId="20577"/>
        <pc:sldMkLst>
          <pc:docMk/>
          <pc:sldMk cId="3364601771" sldId="283"/>
        </pc:sldMkLst>
        <pc:spChg chg="add mod">
          <ac:chgData name="Roth, Dan" userId="18da4c67-dd89-43a7-9856-8592f867a23c" providerId="ADAL" clId="{06906CA9-7170-4F93-85C7-BF784FB31C90}" dt="2019-09-04T13:38:43.700" v="101" actId="208"/>
          <ac:spMkLst>
            <pc:docMk/>
            <pc:sldMk cId="3364601771" sldId="283"/>
            <ac:spMk id="3" creationId="{89256DC9-0A4C-46EF-B6AE-C5A066BD70E6}"/>
          </ac:spMkLst>
        </pc:spChg>
        <pc:spChg chg="mod">
          <ac:chgData name="Roth, Dan" userId="18da4c67-dd89-43a7-9856-8592f867a23c" providerId="ADAL" clId="{06906CA9-7170-4F93-85C7-BF784FB31C90}" dt="2019-09-04T13:39:15.217" v="104" actId="20577"/>
          <ac:spMkLst>
            <pc:docMk/>
            <pc:sldMk cId="3364601771" sldId="283"/>
            <ac:spMk id="1047555" creationId="{00000000-0000-0000-0000-000000000000}"/>
          </ac:spMkLst>
        </pc:spChg>
        <pc:picChg chg="add mod">
          <ac:chgData name="Roth, Dan" userId="18da4c67-dd89-43a7-9856-8592f867a23c" providerId="ADAL" clId="{06906CA9-7170-4F93-85C7-BF784FB31C90}" dt="2019-09-04T13:32:58.789" v="16" actId="1076"/>
          <ac:picMkLst>
            <pc:docMk/>
            <pc:sldMk cId="3364601771" sldId="283"/>
            <ac:picMk id="2" creationId="{EC0BC53E-A9BA-474D-A466-A2538A4E6C62}"/>
          </ac:picMkLst>
        </pc:picChg>
        <pc:picChg chg="add del">
          <ac:chgData name="Roth, Dan" userId="18da4c67-dd89-43a7-9856-8592f867a23c" providerId="ADAL" clId="{06906CA9-7170-4F93-85C7-BF784FB31C90}" dt="2019-09-04T13:31:37.963" v="12" actId="478"/>
          <ac:picMkLst>
            <pc:docMk/>
            <pc:sldMk cId="3364601771" sldId="283"/>
            <ac:picMk id="2050" creationId="{CF73BCD0-D71C-46CE-9449-0F2E8DC6A1E2}"/>
          </ac:picMkLst>
        </pc:picChg>
      </pc:sldChg>
      <pc:sldChg chg="add">
        <pc:chgData name="Roth, Dan" userId="18da4c67-dd89-43a7-9856-8592f867a23c" providerId="ADAL" clId="{06906CA9-7170-4F93-85C7-BF784FB31C90}" dt="2019-09-04T13:28:11.509" v="9"/>
        <pc:sldMkLst>
          <pc:docMk/>
          <pc:sldMk cId="888033606" sldId="284"/>
        </pc:sldMkLst>
      </pc:sldChg>
      <pc:sldChg chg="add">
        <pc:chgData name="Roth, Dan" userId="18da4c67-dd89-43a7-9856-8592f867a23c" providerId="ADAL" clId="{06906CA9-7170-4F93-85C7-BF784FB31C90}" dt="2019-09-04T13:28:11.509" v="9"/>
        <pc:sldMkLst>
          <pc:docMk/>
          <pc:sldMk cId="2232910833" sldId="291"/>
        </pc:sldMkLst>
      </pc:sldChg>
      <pc:sldChg chg="addSp delSp modSp add delAnim modAnim">
        <pc:chgData name="Roth, Dan" userId="18da4c67-dd89-43a7-9856-8592f867a23c" providerId="ADAL" clId="{06906CA9-7170-4F93-85C7-BF784FB31C90}" dt="2019-09-04T13:40:49.135" v="122" actId="478"/>
        <pc:sldMkLst>
          <pc:docMk/>
          <pc:sldMk cId="1937952424" sldId="477"/>
        </pc:sldMkLst>
        <pc:spChg chg="del">
          <ac:chgData name="Roth, Dan" userId="18da4c67-dd89-43a7-9856-8592f867a23c" providerId="ADAL" clId="{06906CA9-7170-4F93-85C7-BF784FB31C90}" dt="2019-09-04T13:28:44.992" v="10" actId="478"/>
          <ac:spMkLst>
            <pc:docMk/>
            <pc:sldMk cId="1937952424" sldId="477"/>
            <ac:spMk id="3" creationId="{00000000-0000-0000-0000-000000000000}"/>
          </ac:spMkLst>
        </pc:spChg>
        <pc:spChg chg="mod">
          <ac:chgData name="Roth, Dan" userId="18da4c67-dd89-43a7-9856-8592f867a23c" providerId="ADAL" clId="{06906CA9-7170-4F93-85C7-BF784FB31C90}" dt="2019-09-04T13:40:41.872" v="121" actId="6549"/>
          <ac:spMkLst>
            <pc:docMk/>
            <pc:sldMk cId="1937952424" sldId="477"/>
            <ac:spMk id="8" creationId="{00000000-0000-0000-0000-000000000000}"/>
          </ac:spMkLst>
        </pc:spChg>
        <pc:spChg chg="add del">
          <ac:chgData name="Roth, Dan" userId="18da4c67-dd89-43a7-9856-8592f867a23c" providerId="ADAL" clId="{06906CA9-7170-4F93-85C7-BF784FB31C90}" dt="2019-09-04T13:40:49.135" v="122" actId="478"/>
          <ac:spMkLst>
            <pc:docMk/>
            <pc:sldMk cId="1937952424" sldId="477"/>
            <ac:spMk id="11" creationId="{AA093E69-3913-4F05-A679-FD94F27884A9}"/>
          </ac:spMkLst>
        </pc:spChg>
      </pc:sldChg>
      <pc:sldChg chg="add">
        <pc:chgData name="Roth, Dan" userId="18da4c67-dd89-43a7-9856-8592f867a23c" providerId="ADAL" clId="{06906CA9-7170-4F93-85C7-BF784FB31C90}" dt="2019-09-04T13:28:11.509" v="9"/>
        <pc:sldMkLst>
          <pc:docMk/>
          <pc:sldMk cId="1622918996" sldId="479"/>
        </pc:sldMkLst>
      </pc:sldChg>
      <pc:sldChg chg="modTransition">
        <pc:chgData name="Roth, Dan" userId="18da4c67-dd89-43a7-9856-8592f867a23c" providerId="ADAL" clId="{06906CA9-7170-4F93-85C7-BF784FB31C90}" dt="2019-09-04T13:58:39.926" v="178"/>
        <pc:sldMkLst>
          <pc:docMk/>
          <pc:sldMk cId="0" sldId="842"/>
        </pc:sldMkLst>
      </pc:sldChg>
      <pc:sldChg chg="modSp">
        <pc:chgData name="Roth, Dan" userId="18da4c67-dd89-43a7-9856-8592f867a23c" providerId="ADAL" clId="{06906CA9-7170-4F93-85C7-BF784FB31C90}" dt="2019-09-04T14:04:53.315" v="182" actId="20577"/>
        <pc:sldMkLst>
          <pc:docMk/>
          <pc:sldMk cId="0" sldId="843"/>
        </pc:sldMkLst>
        <pc:spChg chg="mod">
          <ac:chgData name="Roth, Dan" userId="18da4c67-dd89-43a7-9856-8592f867a23c" providerId="ADAL" clId="{06906CA9-7170-4F93-85C7-BF784FB31C90}" dt="2019-09-04T14:04:53.315" v="182" actId="20577"/>
          <ac:spMkLst>
            <pc:docMk/>
            <pc:sldMk cId="0" sldId="843"/>
            <ac:spMk id="4" creationId="{00000000-0000-0000-0000-000000000000}"/>
          </ac:spMkLst>
        </pc:spChg>
      </pc:sldChg>
      <pc:sldChg chg="modSp">
        <pc:chgData name="Roth, Dan" userId="18da4c67-dd89-43a7-9856-8592f867a23c" providerId="ADAL" clId="{06906CA9-7170-4F93-85C7-BF784FB31C90}" dt="2019-09-04T14:09:27.668" v="256" actId="207"/>
        <pc:sldMkLst>
          <pc:docMk/>
          <pc:sldMk cId="0" sldId="846"/>
        </pc:sldMkLst>
        <pc:spChg chg="mod">
          <ac:chgData name="Roth, Dan" userId="18da4c67-dd89-43a7-9856-8592f867a23c" providerId="ADAL" clId="{06906CA9-7170-4F93-85C7-BF784FB31C90}" dt="2019-09-04T14:09:27.668" v="256" actId="207"/>
          <ac:spMkLst>
            <pc:docMk/>
            <pc:sldMk cId="0" sldId="846"/>
            <ac:spMk id="1134595" creationId="{00000000-0000-0000-0000-000000000000}"/>
          </ac:spMkLst>
        </pc:spChg>
      </pc:sldChg>
      <pc:sldChg chg="addSp delSp modSp modNotesTx">
        <pc:chgData name="Roth, Dan" userId="18da4c67-dd89-43a7-9856-8592f867a23c" providerId="ADAL" clId="{06906CA9-7170-4F93-85C7-BF784FB31C90}" dt="2019-09-04T13:57:18.989" v="173"/>
        <pc:sldMkLst>
          <pc:docMk/>
          <pc:sldMk cId="3763260932" sldId="899"/>
        </pc:sldMkLst>
        <pc:spChg chg="add del mod">
          <ac:chgData name="Roth, Dan" userId="18da4c67-dd89-43a7-9856-8592f867a23c" providerId="ADAL" clId="{06906CA9-7170-4F93-85C7-BF784FB31C90}" dt="2019-09-04T13:57:18.989" v="173"/>
          <ac:spMkLst>
            <pc:docMk/>
            <pc:sldMk cId="3763260932" sldId="899"/>
            <ac:spMk id="5" creationId="{FED6D3A8-ACE3-4F6D-9D0C-B74D894D4A87}"/>
          </ac:spMkLst>
        </pc:spChg>
      </pc:sldChg>
      <pc:sldChg chg="modSp modAnim modNotesTx">
        <pc:chgData name="Roth, Dan" userId="18da4c67-dd89-43a7-9856-8592f867a23c" providerId="ADAL" clId="{06906CA9-7170-4F93-85C7-BF784FB31C90}" dt="2019-09-04T13:53:35.776" v="149" actId="5793"/>
        <pc:sldMkLst>
          <pc:docMk/>
          <pc:sldMk cId="3118230267" sldId="950"/>
        </pc:sldMkLst>
        <pc:spChg chg="mod">
          <ac:chgData name="Roth, Dan" userId="18da4c67-dd89-43a7-9856-8592f867a23c" providerId="ADAL" clId="{06906CA9-7170-4F93-85C7-BF784FB31C90}" dt="2019-09-04T13:53:35.776" v="149" actId="5793"/>
          <ac:spMkLst>
            <pc:docMk/>
            <pc:sldMk cId="3118230267" sldId="950"/>
            <ac:spMk id="1063939" creationId="{00000000-0000-0000-0000-000000000000}"/>
          </ac:spMkLst>
        </pc:spChg>
      </pc:sldChg>
      <pc:sldChg chg="modTransition">
        <pc:chgData name="Roth, Dan" userId="18da4c67-dd89-43a7-9856-8592f867a23c" providerId="ADAL" clId="{06906CA9-7170-4F93-85C7-BF784FB31C90}" dt="2019-09-04T14:10:13.781" v="257"/>
        <pc:sldMkLst>
          <pc:docMk/>
          <pc:sldMk cId="2012852403" sldId="958"/>
        </pc:sldMkLst>
      </pc:sldChg>
      <pc:sldChg chg="modTransition">
        <pc:chgData name="Roth, Dan" userId="18da4c67-dd89-43a7-9856-8592f867a23c" providerId="ADAL" clId="{06906CA9-7170-4F93-85C7-BF784FB31C90}" dt="2019-09-04T13:58:44.813" v="179"/>
        <pc:sldMkLst>
          <pc:docMk/>
          <pc:sldMk cId="1811166363" sldId="961"/>
        </pc:sldMkLst>
      </pc:sldChg>
      <pc:sldChg chg="modSp">
        <pc:chgData name="Roth, Dan" userId="18da4c67-dd89-43a7-9856-8592f867a23c" providerId="ADAL" clId="{06906CA9-7170-4F93-85C7-BF784FB31C90}" dt="2019-09-04T13:59:24.661" v="180" actId="20577"/>
        <pc:sldMkLst>
          <pc:docMk/>
          <pc:sldMk cId="1595894553" sldId="965"/>
        </pc:sldMkLst>
        <pc:spChg chg="mod">
          <ac:chgData name="Roth, Dan" userId="18da4c67-dd89-43a7-9856-8592f867a23c" providerId="ADAL" clId="{06906CA9-7170-4F93-85C7-BF784FB31C90}" dt="2019-09-04T13:59:24.661" v="180" actId="20577"/>
          <ac:spMkLst>
            <pc:docMk/>
            <pc:sldMk cId="1595894553" sldId="965"/>
            <ac:spMk id="1217539" creationId="{00000000-0000-0000-0000-000000000000}"/>
          </ac:spMkLst>
        </pc:spChg>
      </pc:sldChg>
      <pc:sldChg chg="add">
        <pc:chgData name="Roth, Dan" userId="18da4c67-dd89-43a7-9856-8592f867a23c" providerId="ADAL" clId="{06906CA9-7170-4F93-85C7-BF784FB31C90}" dt="2019-09-04T13:28:11.509" v="9"/>
        <pc:sldMkLst>
          <pc:docMk/>
          <pc:sldMk cId="4031101623" sldId="967"/>
        </pc:sldMkLst>
      </pc:sldChg>
      <pc:sldChg chg="modSp add del">
        <pc:chgData name="Roth, Dan" userId="18da4c67-dd89-43a7-9856-8592f867a23c" providerId="ADAL" clId="{06906CA9-7170-4F93-85C7-BF784FB31C90}" dt="2019-09-04T13:57:52.221" v="177" actId="2696"/>
        <pc:sldMkLst>
          <pc:docMk/>
          <pc:sldMk cId="3558041652" sldId="968"/>
        </pc:sldMkLst>
        <pc:spChg chg="mod">
          <ac:chgData name="Roth, Dan" userId="18da4c67-dd89-43a7-9856-8592f867a23c" providerId="ADAL" clId="{06906CA9-7170-4F93-85C7-BF784FB31C90}" dt="2019-09-04T13:57:33.728" v="176" actId="27636"/>
          <ac:spMkLst>
            <pc:docMk/>
            <pc:sldMk cId="3558041652" sldId="968"/>
            <ac:spMk id="4" creationId="{16FCE78A-2213-447F-8723-39DBF374EF98}"/>
          </ac:spMkLst>
        </pc:spChg>
      </pc:sldChg>
      <pc:sldMasterChg chg="addSp delSp modSp">
        <pc:chgData name="Roth, Dan" userId="18da4c67-dd89-43a7-9856-8592f867a23c" providerId="ADAL" clId="{06906CA9-7170-4F93-85C7-BF784FB31C90}" dt="2019-09-04T13:02:02.978" v="8" actId="14100"/>
        <pc:sldMasterMkLst>
          <pc:docMk/>
          <pc:sldMasterMk cId="1807833175" sldId="2147483648"/>
        </pc:sldMasterMkLst>
        <pc:spChg chg="mod">
          <ac:chgData name="Roth, Dan" userId="18da4c67-dd89-43a7-9856-8592f867a23c" providerId="ADAL" clId="{06906CA9-7170-4F93-85C7-BF784FB31C90}" dt="2019-09-04T13:02:02.978" v="8" actId="14100"/>
          <ac:spMkLst>
            <pc:docMk/>
            <pc:sldMasterMk cId="1807833175" sldId="2147483648"/>
            <ac:spMk id="6" creationId="{00000000-0000-0000-0000-000000000000}"/>
          </ac:spMkLst>
        </pc:spChg>
        <pc:spChg chg="add del">
          <ac:chgData name="Roth, Dan" userId="18da4c67-dd89-43a7-9856-8592f867a23c" providerId="ADAL" clId="{06906CA9-7170-4F93-85C7-BF784FB31C90}" dt="2019-09-04T12:54:47.733" v="7"/>
          <ac:spMkLst>
            <pc:docMk/>
            <pc:sldMasterMk cId="1807833175" sldId="2147483648"/>
            <ac:spMk id="8" creationId="{F28302D0-09AA-4B3E-8AD5-D6788138FAEF}"/>
          </ac:spMkLst>
        </pc:spChg>
        <pc:picChg chg="del">
          <ac:chgData name="Roth, Dan" userId="18da4c67-dd89-43a7-9856-8592f867a23c" providerId="ADAL" clId="{06906CA9-7170-4F93-85C7-BF784FB31C90}" dt="2019-09-04T12:54:37.214" v="0" actId="478"/>
          <ac:picMkLst>
            <pc:docMk/>
            <pc:sldMasterMk cId="1807833175" sldId="2147483648"/>
            <ac:picMk id="7" creationId="{00000000-0000-0000-0000-000000000000}"/>
          </ac:picMkLst>
        </pc:picChg>
      </pc:sldMaster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B5E162-9D79-2943-B0A3-211BF28B7513}" type="datetimeFigureOut">
              <a:rPr lang="en-US" smtClean="0"/>
              <a:t>9/4/2019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2E400-0EC4-CD46-9C72-78BD5E94273C}" type="slidenum">
              <a:rPr lang="en-US" smtClean="0"/>
              <a:t>‹#›</a:t>
            </a:fld>
            <a:endParaRPr lang="en-US" dirty="0"/>
          </a:p>
        </p:txBody>
      </p:sp>
    </p:spTree>
    <p:extLst>
      <p:ext uri="{BB962C8B-B14F-4D97-AF65-F5344CB8AC3E}">
        <p14:creationId xmlns:p14="http://schemas.microsoft.com/office/powerpoint/2010/main" val="2457242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AB52-94AF-9448-9B1C-7768B1879D49}" type="datetimeFigureOut">
              <a:rPr lang="en-US" smtClean="0"/>
              <a:t>9/4/2019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47283-AD3B-EE49-8B53-C7D74121EF4E}" type="slidenum">
              <a:rPr lang="en-US" smtClean="0"/>
              <a:t>‹#›</a:t>
            </a:fld>
            <a:endParaRPr lang="en-US" dirty="0"/>
          </a:p>
        </p:txBody>
      </p:sp>
    </p:spTree>
    <p:extLst>
      <p:ext uri="{BB962C8B-B14F-4D97-AF65-F5344CB8AC3E}">
        <p14:creationId xmlns:p14="http://schemas.microsoft.com/office/powerpoint/2010/main" val="2423512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25C72E1-0261-4349-A248-F143EE06A430}" type="slidenum">
              <a:rPr lang="en-US"/>
              <a:pPr/>
              <a:t>2</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7B667AF-9C13-41FC-8E07-339962D59684}" type="slidenum">
              <a:rPr lang="en-US"/>
              <a:pPr/>
              <a:t>23</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r>
              <a:rPr lang="en-US" dirty="0"/>
              <a:t>Badges game</a:t>
            </a:r>
          </a:p>
          <a:p>
            <a:r>
              <a:rPr lang="en-US" dirty="0"/>
              <a:t> Don’t give me the answer</a:t>
            </a:r>
          </a:p>
          <a:p>
            <a:r>
              <a:rPr lang="en-US" dirty="0"/>
              <a:t> Start thinking about how to write a program that will figure out whether my name has + or – next to it.</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25C72E1-0261-4349-A248-F143EE06A430}" type="slidenum">
              <a:rPr lang="en-US"/>
              <a:pPr/>
              <a:t>24</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1838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25</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extLst>
      <p:ext uri="{BB962C8B-B14F-4D97-AF65-F5344CB8AC3E}">
        <p14:creationId xmlns:p14="http://schemas.microsoft.com/office/powerpoint/2010/main" val="335087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What is the real input the algorithm sees?</a:t>
            </a:r>
          </a:p>
          <a:p>
            <a:pPr marL="228600" indent="-228600">
              <a:buAutoNum type="arabicPeriod"/>
            </a:pPr>
            <a:r>
              <a:rPr lang="en-US" baseline="0" dirty="0"/>
              <a:t>What are the labels? Folder names; maybe there is a hierarchy </a:t>
            </a:r>
          </a:p>
          <a:p>
            <a:pPr marL="228600" indent="-228600">
              <a:buAutoNum type="arabicPeriod"/>
            </a:pPr>
            <a:r>
              <a:rPr lang="en-US" baseline="0" dirty="0"/>
              <a:t>Set of rules: if the sender is… put it in their folder. Decision tree: if condition A is satisfied, Check condition B; if not, Check condition C.; NN</a:t>
            </a:r>
          </a:p>
          <a:p>
            <a:pPr marL="228600" indent="-228600">
              <a:buAutoNum type="arabicPeriod"/>
            </a:pPr>
            <a:r>
              <a:rPr lang="en-US" baseline="0" dirty="0"/>
              <a:t>The representation might dictate the learning algorithm.</a:t>
            </a:r>
          </a:p>
          <a:p>
            <a:pPr marL="228600" indent="-228600">
              <a:buAutoNum type="arabicPeriod"/>
            </a:pPr>
            <a:r>
              <a:rPr lang="en-US" baseline="0" dirty="0"/>
              <a:t>Number of correct predictions? Maybe it’s an non-symmetric loss: I never want to file incorrectly, I prefer to abstain. Maybe there is a hierarchy, and I want a loss that is sensitive to the hierarchy.   </a:t>
            </a:r>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26</a:t>
            </a:fld>
            <a:endParaRPr lang="en-US"/>
          </a:p>
        </p:txBody>
      </p:sp>
    </p:spTree>
    <p:extLst>
      <p:ext uri="{BB962C8B-B14F-4D97-AF65-F5344CB8AC3E}">
        <p14:creationId xmlns:p14="http://schemas.microsoft.com/office/powerpoint/2010/main" val="1062700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33</a:t>
            </a:fld>
            <a:endParaRPr lang="en-US"/>
          </a:p>
        </p:txBody>
      </p:sp>
    </p:spTree>
    <p:extLst>
      <p:ext uri="{BB962C8B-B14F-4D97-AF65-F5344CB8AC3E}">
        <p14:creationId xmlns:p14="http://schemas.microsoft.com/office/powerpoint/2010/main" val="92714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7750752-2C10-4C3E-BC31-768284408080}" type="slidenum">
              <a:rPr lang="en-US"/>
              <a:pPr/>
              <a:t>37</a:t>
            </a:fld>
            <a:endParaRPr lang="en-US"/>
          </a:p>
        </p:txBody>
      </p:sp>
      <p:sp>
        <p:nvSpPr>
          <p:cNvPr id="1188866"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5A3C711-918C-427D-B244-1111993F8238}" type="slidenum">
              <a:rPr lang="en-US"/>
              <a:pPr/>
              <a:t>38</a:t>
            </a:fld>
            <a:endParaRPr lang="en-US"/>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EDE4C65-BC46-4231-971D-63DECEF5ECD6}" type="slidenum">
              <a:rPr lang="en-US"/>
              <a:pPr/>
              <a:t>39</a:t>
            </a:fld>
            <a:endParaRPr lang="en-US"/>
          </a:p>
        </p:txBody>
      </p:sp>
      <p:sp>
        <p:nvSpPr>
          <p:cNvPr id="1131522" name="Rectangle 2"/>
          <p:cNvSpPr>
            <a:spLocks noGrp="1" noRot="1" noChangeAspect="1" noChangeArrowheads="1" noTextEdit="1"/>
          </p:cNvSpPr>
          <p:nvPr>
            <p:ph type="sldImg"/>
          </p:nvPr>
        </p:nvSpPr>
        <p:spPr>
          <a:ln/>
        </p:spPr>
      </p:sp>
      <p:sp>
        <p:nvSpPr>
          <p:cNvPr id="1131523"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374E4E5-3275-4960-9E8E-A5630FF47236}" type="slidenum">
              <a:rPr lang="en-US"/>
              <a:pPr/>
              <a:t>40</a:t>
            </a:fld>
            <a:endParaRPr lang="en-US"/>
          </a:p>
        </p:txBody>
      </p:sp>
      <p:sp>
        <p:nvSpPr>
          <p:cNvPr id="1133570" name="Rectangle 2"/>
          <p:cNvSpPr>
            <a:spLocks noGrp="1" noRot="1" noChangeAspect="1" noChangeArrowheads="1" noTextEdit="1"/>
          </p:cNvSpPr>
          <p:nvPr>
            <p:ph type="sldImg"/>
          </p:nvPr>
        </p:nvSpPr>
        <p:spPr>
          <a:ln/>
        </p:spPr>
      </p:sp>
      <p:sp>
        <p:nvSpPr>
          <p:cNvPr id="1133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2B5C656-4D4E-4840-A412-CBCDB9003702}" type="slidenum">
              <a:rPr lang="en-US"/>
              <a:pPr/>
              <a:t>41</a:t>
            </a:fld>
            <a:endParaRPr lang="en-US"/>
          </a:p>
        </p:txBody>
      </p:sp>
      <p:sp>
        <p:nvSpPr>
          <p:cNvPr id="1135618" name="Rectangle 2"/>
          <p:cNvSpPr>
            <a:spLocks noGrp="1" noRot="1" noChangeAspect="1" noChangeArrowheads="1" noTextEdit="1"/>
          </p:cNvSpPr>
          <p:nvPr>
            <p:ph type="sldImg"/>
          </p:nvPr>
        </p:nvSpPr>
        <p:spPr>
          <a:ln/>
        </p:spPr>
      </p:sp>
      <p:sp>
        <p:nvSpPr>
          <p:cNvPr id="1135619"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932D19-5314-400F-9C77-93E3640F917E}" type="slidenum">
              <a:rPr lang="en-US"/>
              <a:pPr/>
              <a:t>3</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7531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81A8A2C-C990-4F15-97BB-E736ED4BA2B8}" type="slidenum">
              <a:rPr lang="en-US"/>
              <a:pPr/>
              <a:t>42</a:t>
            </a:fld>
            <a:endParaRPr lang="en-US"/>
          </a:p>
        </p:txBody>
      </p:sp>
      <p:sp>
        <p:nvSpPr>
          <p:cNvPr id="1137666" name="Rectangle 2"/>
          <p:cNvSpPr>
            <a:spLocks noGrp="1" noRot="1" noChangeAspect="1" noChangeArrowheads="1" noTextEdit="1"/>
          </p:cNvSpPr>
          <p:nvPr>
            <p:ph type="sldImg"/>
          </p:nvPr>
        </p:nvSpPr>
        <p:spPr>
          <a:ln/>
        </p:spPr>
      </p:sp>
      <p:sp>
        <p:nvSpPr>
          <p:cNvPr id="1137667"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867D695-26FC-446D-A8F6-57F6D8E0AB1F}" type="slidenum">
              <a:rPr lang="en-US"/>
              <a:pPr/>
              <a:t>43</a:t>
            </a:fld>
            <a:endParaRPr lang="en-US"/>
          </a:p>
        </p:txBody>
      </p:sp>
      <p:sp>
        <p:nvSpPr>
          <p:cNvPr id="1139714" name="Rectangle 2"/>
          <p:cNvSpPr>
            <a:spLocks noGrp="1" noRot="1" noChangeAspect="1" noChangeArrowheads="1" noTextEdit="1"/>
          </p:cNvSpPr>
          <p:nvPr>
            <p:ph type="sldImg"/>
          </p:nvPr>
        </p:nvSpPr>
        <p:spPr>
          <a:ln/>
        </p:spPr>
      </p:sp>
      <p:sp>
        <p:nvSpPr>
          <p:cNvPr id="1139715"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9DEE56-1D93-40CC-B52F-1A8D75CB172C}" type="slidenum">
              <a:rPr lang="en-US"/>
              <a:pPr/>
              <a:t>44</a:t>
            </a:fld>
            <a:endParaRPr lang="en-US"/>
          </a:p>
        </p:txBody>
      </p:sp>
      <p:sp>
        <p:nvSpPr>
          <p:cNvPr id="1143810" name="Rectangle 2"/>
          <p:cNvSpPr>
            <a:spLocks noGrp="1" noRot="1" noChangeAspect="1" noChangeArrowheads="1" noTextEdit="1"/>
          </p:cNvSpPr>
          <p:nvPr>
            <p:ph type="sldImg"/>
          </p:nvPr>
        </p:nvSpPr>
        <p:spPr>
          <a:ln/>
        </p:spPr>
      </p:sp>
      <p:sp>
        <p:nvSpPr>
          <p:cNvPr id="1143811"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45</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52356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46</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extLst>
      <p:ext uri="{BB962C8B-B14F-4D97-AF65-F5344CB8AC3E}">
        <p14:creationId xmlns:p14="http://schemas.microsoft.com/office/powerpoint/2010/main" val="3350873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0C8CCD8-CBB3-43AA-817A-AD983F814BC1}" type="slidenum">
              <a:rPr lang="en-US"/>
              <a:pPr/>
              <a:t>47</a:t>
            </a:fld>
            <a:endParaRPr lang="en-US"/>
          </a:p>
        </p:txBody>
      </p:sp>
      <p:sp>
        <p:nvSpPr>
          <p:cNvPr id="1087490" name="Rectangle 2"/>
          <p:cNvSpPr>
            <a:spLocks noGrp="1" noRot="1" noChangeAspect="1" noChangeArrowheads="1" noTextEdit="1"/>
          </p:cNvSpPr>
          <p:nvPr>
            <p:ph type="sldImg"/>
          </p:nvPr>
        </p:nvSpPr>
        <p:spPr>
          <a:xfrm>
            <a:off x="398463" y="698500"/>
            <a:ext cx="6213475" cy="3495675"/>
          </a:xfrm>
          <a:ln/>
        </p:spPr>
      </p:sp>
      <p:sp>
        <p:nvSpPr>
          <p:cNvPr id="1087491" name="Rectangle 3"/>
          <p:cNvSpPr>
            <a:spLocks noGrp="1" noChangeArrowheads="1"/>
          </p:cNvSpPr>
          <p:nvPr>
            <p:ph type="body" idx="1"/>
          </p:nvPr>
        </p:nvSpPr>
        <p:spPr>
          <a:xfrm>
            <a:off x="933450" y="4427538"/>
            <a:ext cx="5143500" cy="4195762"/>
          </a:xfrm>
        </p:spPr>
        <p:txBody>
          <a:bodyPr lIns="93324" tIns="46662" rIns="93324" bIns="46662"/>
          <a:lstStyle/>
          <a:p>
            <a:r>
              <a:rPr lang="en-US"/>
              <a:t>As we said, this is the game we are playing; in NLP, it has always been clear, that the raw information</a:t>
            </a:r>
          </a:p>
          <a:p>
            <a:r>
              <a:rPr lang="en-US"/>
              <a:t>In a sentence is not sufficient, as is to represent a good predictor. Better functions of the input were</a:t>
            </a:r>
          </a:p>
          <a:p>
            <a:r>
              <a:rPr lang="en-US"/>
              <a:t>Generated, and learning was done in these terms.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A50C9B6-D2AF-4B6C-80A8-EF3ABFEC7ABA}" type="slidenum">
              <a:rPr lang="en-US"/>
              <a:pPr/>
              <a:t>48</a:t>
            </a:fld>
            <a:endParaRPr lang="en-US"/>
          </a:p>
        </p:txBody>
      </p:sp>
      <p:sp>
        <p:nvSpPr>
          <p:cNvPr id="1150978" name="Rectangle 2"/>
          <p:cNvSpPr>
            <a:spLocks noGrp="1" noRot="1" noChangeAspect="1" noChangeArrowheads="1" noTextEdit="1"/>
          </p:cNvSpPr>
          <p:nvPr>
            <p:ph type="sldImg"/>
          </p:nvPr>
        </p:nvSpPr>
        <p:spPr>
          <a:xfrm>
            <a:off x="398463" y="698500"/>
            <a:ext cx="6213475" cy="3495675"/>
          </a:xfrm>
          <a:ln/>
        </p:spPr>
      </p:sp>
      <p:sp>
        <p:nvSpPr>
          <p:cNvPr id="1150979" name="Rectangle 3"/>
          <p:cNvSpPr>
            <a:spLocks noGrp="1" noChangeArrowheads="1"/>
          </p:cNvSpPr>
          <p:nvPr>
            <p:ph type="body" idx="1"/>
          </p:nvPr>
        </p:nvSpPr>
        <p:spPr>
          <a:xfrm>
            <a:off x="933450" y="4427538"/>
            <a:ext cx="5143500" cy="4195762"/>
          </a:xfrm>
        </p:spPr>
        <p:txBody>
          <a:bodyPr lIns="93324" tIns="46662" rIns="93324" bIns="46662"/>
          <a:lstStyle/>
          <a:p>
            <a:r>
              <a:rPr lang="en-US" dirty="0"/>
              <a:t>As we said, this is the game we are playing; in NLP, it has always been clear, that the raw information</a:t>
            </a:r>
          </a:p>
          <a:p>
            <a:r>
              <a:rPr lang="en-US" dirty="0"/>
              <a:t>In a sentence is not sufficient, as is to represent a good predictor. Better functions of the input were</a:t>
            </a:r>
          </a:p>
          <a:p>
            <a:r>
              <a:rPr lang="en-US" dirty="0"/>
              <a:t>Generated, and learning was done in these terms.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EBC7E75-56CF-45A1-BC1B-61E1BF3D4765}" type="slidenum">
              <a:rPr lang="en-US"/>
              <a:pPr/>
              <a:t>49</a:t>
            </a:fld>
            <a:endParaRPr lang="en-US"/>
          </a:p>
        </p:txBody>
      </p:sp>
      <p:sp>
        <p:nvSpPr>
          <p:cNvPr id="1216514" name="Rectangle 2"/>
          <p:cNvSpPr>
            <a:spLocks noGrp="1" noRot="1" noChangeAspect="1" noChangeArrowheads="1" noTextEdit="1"/>
          </p:cNvSpPr>
          <p:nvPr>
            <p:ph type="sldImg"/>
          </p:nvPr>
        </p:nvSpPr>
        <p:spPr>
          <a:ln/>
        </p:spPr>
      </p:sp>
      <p:sp>
        <p:nvSpPr>
          <p:cNvPr id="121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50</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51</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023883B-4BCC-4038-B6EF-FFEC045F0546}" type="slidenum">
              <a:rPr lang="en-US"/>
              <a:pPr/>
              <a:t>4</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0406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D1A6FF1-A93C-453C-A378-54F2844329FD}" type="slidenum">
              <a:rPr lang="en-US"/>
              <a:pPr/>
              <a:t>52</a:t>
            </a:fld>
            <a:endParaRPr lang="en-US"/>
          </a:p>
        </p:txBody>
      </p:sp>
      <p:sp>
        <p:nvSpPr>
          <p:cNvPr id="1153026" name="Rectangle 2"/>
          <p:cNvSpPr>
            <a:spLocks noGrp="1" noRot="1" noChangeAspect="1" noChangeArrowheads="1" noTextEdit="1"/>
          </p:cNvSpPr>
          <p:nvPr>
            <p:ph type="sldImg"/>
          </p:nvPr>
        </p:nvSpPr>
        <p:spPr>
          <a:xfrm>
            <a:off x="398463" y="698500"/>
            <a:ext cx="6213475" cy="3495675"/>
          </a:xfrm>
          <a:ln/>
        </p:spPr>
      </p:sp>
      <p:sp>
        <p:nvSpPr>
          <p:cNvPr id="1153027" name="Rectangle 3"/>
          <p:cNvSpPr>
            <a:spLocks noGrp="1" noChangeArrowheads="1"/>
          </p:cNvSpPr>
          <p:nvPr>
            <p:ph type="body" idx="1"/>
          </p:nvPr>
        </p:nvSpPr>
        <p:spPr>
          <a:xfrm>
            <a:off x="933450" y="4427538"/>
            <a:ext cx="5143500" cy="4195762"/>
          </a:xfrm>
        </p:spPr>
        <p:txBody>
          <a:bodyPr lIns="93324" tIns="46662" rIns="93324" bIns="46662"/>
          <a:lstStyle/>
          <a:p>
            <a:r>
              <a:rPr lang="en-US"/>
              <a:t>As we said, this is the game we are playing; in NLP, it has always been clear, that the raw information</a:t>
            </a:r>
          </a:p>
          <a:p>
            <a:r>
              <a:rPr lang="en-US"/>
              <a:t>In a sentence is not sufficient, as is to represent a good predictor. Better functions of the input were</a:t>
            </a:r>
          </a:p>
          <a:p>
            <a:r>
              <a:rPr lang="en-US"/>
              <a:t>Generated, and learning was done in these terms.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D557489-7E9A-4914-B81A-492069F13379}" type="slidenum">
              <a:rPr lang="en-US"/>
              <a:pPr/>
              <a:t>53</a:t>
            </a:fld>
            <a:endParaRPr lang="en-US"/>
          </a:p>
        </p:txBody>
      </p:sp>
      <p:sp>
        <p:nvSpPr>
          <p:cNvPr id="1155074" name="Rectangle 2"/>
          <p:cNvSpPr>
            <a:spLocks noGrp="1" noRot="1" noChangeAspect="1" noChangeArrowheads="1" noTextEdit="1"/>
          </p:cNvSpPr>
          <p:nvPr>
            <p:ph type="sldImg"/>
          </p:nvPr>
        </p:nvSpPr>
        <p:spPr>
          <a:xfrm>
            <a:off x="398463" y="698500"/>
            <a:ext cx="6213475" cy="3495675"/>
          </a:xfrm>
          <a:ln/>
        </p:spPr>
      </p:sp>
      <p:sp>
        <p:nvSpPr>
          <p:cNvPr id="1155075" name="Rectangle 3"/>
          <p:cNvSpPr>
            <a:spLocks noGrp="1" noChangeArrowheads="1"/>
          </p:cNvSpPr>
          <p:nvPr>
            <p:ph type="body" idx="1"/>
          </p:nvPr>
        </p:nvSpPr>
        <p:spPr>
          <a:xfrm>
            <a:off x="933450" y="4427538"/>
            <a:ext cx="5143500" cy="4195762"/>
          </a:xfrm>
        </p:spPr>
        <p:txBody>
          <a:bodyPr lIns="93324" tIns="46662" rIns="93324" bIns="46662"/>
          <a:lstStyle/>
          <a:p>
            <a:r>
              <a:rPr lang="en-US"/>
              <a:t>As we said, this is the game we are playing; in NLP, it has always been clear, that the raw information</a:t>
            </a:r>
          </a:p>
          <a:p>
            <a:r>
              <a:rPr lang="en-US"/>
              <a:t>In a sentence is not sufficient, as is to represent a good predictor. Better functions of the input were</a:t>
            </a:r>
          </a:p>
          <a:p>
            <a:r>
              <a:rPr lang="en-US"/>
              <a:t>Generated, and learning was done in these terms.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57</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11745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9F4FC24-459A-4B03-99E5-BA705B0799A2}" type="slidenum">
              <a:rPr lang="en-US"/>
              <a:pPr/>
              <a:t>58</a:t>
            </a:fld>
            <a:endParaRPr lang="en-US"/>
          </a:p>
        </p:txBody>
      </p:sp>
      <p:sp>
        <p:nvSpPr>
          <p:cNvPr id="1220610" name="Rectangle 2"/>
          <p:cNvSpPr>
            <a:spLocks noGrp="1" noRot="1" noChangeAspect="1" noChangeArrowheads="1" noTextEdit="1"/>
          </p:cNvSpPr>
          <p:nvPr>
            <p:ph type="sldImg"/>
          </p:nvPr>
        </p:nvSpPr>
        <p:spPr>
          <a:ln/>
        </p:spPr>
      </p:sp>
      <p:sp>
        <p:nvSpPr>
          <p:cNvPr id="1220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6032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E2B1C09-C99E-4862-A3E7-AAED7625689D}" type="slidenum">
              <a:rPr lang="en-US"/>
              <a:pPr/>
              <a:t>59</a:t>
            </a:fld>
            <a:endParaRPr lang="en-US"/>
          </a:p>
        </p:txBody>
      </p:sp>
      <p:sp>
        <p:nvSpPr>
          <p:cNvPr id="1097730" name="Rectangle 2"/>
          <p:cNvSpPr>
            <a:spLocks noGrp="1" noRot="1" noChangeAspect="1" noChangeArrowheads="1" noTextEdit="1"/>
          </p:cNvSpPr>
          <p:nvPr>
            <p:ph type="sldImg"/>
          </p:nvPr>
        </p:nvSpPr>
        <p:spPr>
          <a:xfrm>
            <a:off x="398463" y="698500"/>
            <a:ext cx="6213475" cy="3495675"/>
          </a:xfrm>
          <a:ln/>
        </p:spPr>
      </p:sp>
      <p:sp>
        <p:nvSpPr>
          <p:cNvPr id="1097731" name="Rectangle 3"/>
          <p:cNvSpPr>
            <a:spLocks noGrp="1" noChangeArrowheads="1"/>
          </p:cNvSpPr>
          <p:nvPr>
            <p:ph type="body" idx="1"/>
          </p:nvPr>
        </p:nvSpPr>
        <p:spPr>
          <a:xfrm>
            <a:off x="933450" y="4427538"/>
            <a:ext cx="5143500" cy="4195762"/>
          </a:xfrm>
        </p:spPr>
        <p:txBody>
          <a:bodyPr lIns="93324" tIns="46662" rIns="93324" bIns="46662"/>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2A2EA10-CC6F-4CB3-AC01-218B4819F01D}" type="slidenum">
              <a:rPr lang="en-US"/>
              <a:pPr/>
              <a:t>60</a:t>
            </a:fld>
            <a:endParaRPr lang="en-US"/>
          </a:p>
        </p:txBody>
      </p:sp>
      <p:sp>
        <p:nvSpPr>
          <p:cNvPr id="1099778" name="Rectangle 2"/>
          <p:cNvSpPr>
            <a:spLocks noGrp="1" noRot="1" noChangeAspect="1" noChangeArrowheads="1" noTextEdit="1"/>
          </p:cNvSpPr>
          <p:nvPr>
            <p:ph type="sldImg"/>
          </p:nvPr>
        </p:nvSpPr>
        <p:spPr>
          <a:xfrm>
            <a:off x="398463" y="698500"/>
            <a:ext cx="6213475" cy="3495675"/>
          </a:xfrm>
          <a:ln/>
        </p:spPr>
      </p:sp>
      <p:sp>
        <p:nvSpPr>
          <p:cNvPr id="1099779" name="Rectangle 3"/>
          <p:cNvSpPr>
            <a:spLocks noGrp="1" noChangeArrowheads="1"/>
          </p:cNvSpPr>
          <p:nvPr>
            <p:ph type="body" idx="1"/>
          </p:nvPr>
        </p:nvSpPr>
        <p:spPr>
          <a:xfrm>
            <a:off x="933450" y="4427538"/>
            <a:ext cx="5143500" cy="4195762"/>
          </a:xfrm>
        </p:spPr>
        <p:txBody>
          <a:bodyPr lIns="93324" tIns="46662" rIns="93324" bIns="46662"/>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087C87B-75E6-4411-A616-89C07659D9C6}" type="slidenum">
              <a:rPr lang="en-US"/>
              <a:pPr/>
              <a:t>61</a:t>
            </a:fld>
            <a:endParaRPr lang="en-US"/>
          </a:p>
        </p:txBody>
      </p:sp>
      <p:sp>
        <p:nvSpPr>
          <p:cNvPr id="1101826" name="Rectangle 2"/>
          <p:cNvSpPr>
            <a:spLocks noGrp="1" noRot="1" noChangeAspect="1" noChangeArrowheads="1" noTextEdit="1"/>
          </p:cNvSpPr>
          <p:nvPr>
            <p:ph type="sldImg"/>
          </p:nvPr>
        </p:nvSpPr>
        <p:spPr>
          <a:xfrm>
            <a:off x="398463" y="698500"/>
            <a:ext cx="6213475" cy="3495675"/>
          </a:xfrm>
          <a:ln/>
        </p:spPr>
      </p:sp>
      <p:sp>
        <p:nvSpPr>
          <p:cNvPr id="1101827" name="Rectangle 3"/>
          <p:cNvSpPr>
            <a:spLocks noGrp="1" noChangeArrowheads="1"/>
          </p:cNvSpPr>
          <p:nvPr>
            <p:ph type="body" idx="1"/>
          </p:nvPr>
        </p:nvSpPr>
        <p:spPr>
          <a:xfrm>
            <a:off x="933450" y="4427538"/>
            <a:ext cx="5143500" cy="4195762"/>
          </a:xfrm>
        </p:spPr>
        <p:txBody>
          <a:bodyPr lIns="93324" tIns="46662" rIns="93324" bIns="46662"/>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80BEB88-2964-44C3-830F-0104E61578BE}" type="slidenum">
              <a:rPr lang="en-US"/>
              <a:pPr/>
              <a:t>62</a:t>
            </a:fld>
            <a:endParaRPr lang="en-US"/>
          </a:p>
        </p:txBody>
      </p:sp>
      <p:sp>
        <p:nvSpPr>
          <p:cNvPr id="1222658" name="Rectangle 2"/>
          <p:cNvSpPr>
            <a:spLocks noGrp="1" noRot="1" noChangeAspect="1" noChangeArrowheads="1" noTextEdit="1"/>
          </p:cNvSpPr>
          <p:nvPr>
            <p:ph type="sldImg"/>
          </p:nvPr>
        </p:nvSpPr>
        <p:spPr>
          <a:xfrm>
            <a:off x="398463" y="698500"/>
            <a:ext cx="6213475" cy="3495675"/>
          </a:xfrm>
          <a:ln/>
        </p:spPr>
      </p:sp>
      <p:sp>
        <p:nvSpPr>
          <p:cNvPr id="1222659" name="Rectangle 3"/>
          <p:cNvSpPr>
            <a:spLocks noGrp="1" noChangeArrowheads="1"/>
          </p:cNvSpPr>
          <p:nvPr>
            <p:ph type="body" idx="1"/>
          </p:nvPr>
        </p:nvSpPr>
        <p:spPr>
          <a:xfrm>
            <a:off x="933450" y="4427538"/>
            <a:ext cx="5143500" cy="4195762"/>
          </a:xfrm>
        </p:spPr>
        <p:txBody>
          <a:bodyPr lIns="93324" tIns="46662" rIns="93324" bIns="46662"/>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8E95DFF-8DD4-498C-97CC-DFD9EB27B73A}" type="slidenum">
              <a:rPr lang="en-US"/>
              <a:pPr/>
              <a:t>63</a:t>
            </a:fld>
            <a:endParaRPr lang="en-US"/>
          </a:p>
        </p:txBody>
      </p:sp>
      <p:sp>
        <p:nvSpPr>
          <p:cNvPr id="1224706" name="Rectangle 2"/>
          <p:cNvSpPr>
            <a:spLocks noGrp="1" noRot="1" noChangeAspect="1" noChangeArrowheads="1" noTextEdit="1"/>
          </p:cNvSpPr>
          <p:nvPr>
            <p:ph type="sldImg"/>
          </p:nvPr>
        </p:nvSpPr>
        <p:spPr>
          <a:xfrm>
            <a:off x="398463" y="698500"/>
            <a:ext cx="6213475" cy="3495675"/>
          </a:xfrm>
          <a:ln/>
        </p:spPr>
      </p:sp>
      <p:sp>
        <p:nvSpPr>
          <p:cNvPr id="1224707" name="Rectangle 3"/>
          <p:cNvSpPr>
            <a:spLocks noGrp="1" noChangeArrowheads="1"/>
          </p:cNvSpPr>
          <p:nvPr>
            <p:ph type="body" idx="1"/>
          </p:nvPr>
        </p:nvSpPr>
        <p:spPr>
          <a:xfrm>
            <a:off x="933450" y="4427538"/>
            <a:ext cx="5143500" cy="4195762"/>
          </a:xfrm>
        </p:spPr>
        <p:txBody>
          <a:bodyPr lIns="93324" tIns="46662" rIns="93324" bIns="46662"/>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9F4FC24-459A-4B03-99E5-BA705B0799A2}" type="slidenum">
              <a:rPr lang="en-US"/>
              <a:pPr/>
              <a:t>64</a:t>
            </a:fld>
            <a:endParaRPr lang="en-US"/>
          </a:p>
        </p:txBody>
      </p:sp>
      <p:sp>
        <p:nvSpPr>
          <p:cNvPr id="1220610" name="Rectangle 2"/>
          <p:cNvSpPr>
            <a:spLocks noGrp="1" noRot="1" noChangeAspect="1" noChangeArrowheads="1" noTextEdit="1"/>
          </p:cNvSpPr>
          <p:nvPr>
            <p:ph type="sldImg"/>
          </p:nvPr>
        </p:nvSpPr>
        <p:spPr>
          <a:ln/>
        </p:spPr>
      </p:sp>
      <p:sp>
        <p:nvSpPr>
          <p:cNvPr id="122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E1ED468-EA77-4291-B271-3E9DCB1BF567}" type="slidenum">
              <a:rPr lang="en-US"/>
              <a:pPr/>
              <a:t>5</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F081D0E-C76B-4E25-B747-5DE7584CB057}" type="slidenum">
              <a:rPr lang="en-US"/>
              <a:pPr/>
              <a:t>65</a:t>
            </a:fld>
            <a:endParaRPr lang="en-US"/>
          </a:p>
        </p:txBody>
      </p:sp>
      <p:sp>
        <p:nvSpPr>
          <p:cNvPr id="1192962" name="Rectangle 2"/>
          <p:cNvSpPr>
            <a:spLocks noGrp="1" noRot="1" noChangeAspect="1" noChangeArrowheads="1" noTextEdit="1"/>
          </p:cNvSpPr>
          <p:nvPr>
            <p:ph type="sldImg"/>
          </p:nvPr>
        </p:nvSpPr>
        <p:spPr>
          <a:ln/>
        </p:spPr>
      </p:sp>
      <p:sp>
        <p:nvSpPr>
          <p:cNvPr id="119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AA4679A-55EC-4FDB-8C73-7B6C9BFAC46B}" type="slidenum">
              <a:rPr lang="en-US"/>
              <a:pPr/>
              <a:t>66</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3F6970-4CF6-425E-A615-28D44632FFFC}" type="slidenum">
              <a:rPr lang="en-US"/>
              <a:pPr/>
              <a:t>67</a:t>
            </a:fld>
            <a:endParaRPr lang="en-US"/>
          </a:p>
        </p:txBody>
      </p:sp>
      <p:sp>
        <p:nvSpPr>
          <p:cNvPr id="1196034" name="Rectangle 2"/>
          <p:cNvSpPr>
            <a:spLocks noGrp="1" noRot="1" noChangeAspect="1" noChangeArrowheads="1" noTextEdit="1"/>
          </p:cNvSpPr>
          <p:nvPr>
            <p:ph type="sldImg"/>
          </p:nvPr>
        </p:nvSpPr>
        <p:spPr>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DB9F14E-5E9B-4F40-9045-8A33BF6DCDD2}" type="slidenum">
              <a:rPr lang="en-US"/>
              <a:pPr/>
              <a:t>68</a:t>
            </a:fld>
            <a:endParaRPr lang="en-US"/>
          </a:p>
        </p:txBody>
      </p:sp>
      <p:sp>
        <p:nvSpPr>
          <p:cNvPr id="1197058" name="Rectangle 2"/>
          <p:cNvSpPr>
            <a:spLocks noGrp="1" noRot="1" noChangeAspect="1" noChangeArrowheads="1" noTextEdit="1"/>
          </p:cNvSpPr>
          <p:nvPr>
            <p:ph type="sldImg"/>
          </p:nvPr>
        </p:nvSpPr>
        <p:spPr>
          <a:ln/>
        </p:spPr>
      </p:sp>
      <p:sp>
        <p:nvSpPr>
          <p:cNvPr id="119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3F6970-4CF6-425E-A615-28D44632FFFC}" type="slidenum">
              <a:rPr lang="en-US"/>
              <a:pPr/>
              <a:t>69</a:t>
            </a:fld>
            <a:endParaRPr lang="en-US"/>
          </a:p>
        </p:txBody>
      </p:sp>
      <p:sp>
        <p:nvSpPr>
          <p:cNvPr id="1196034" name="Rectangle 2"/>
          <p:cNvSpPr>
            <a:spLocks noGrp="1" noRot="1" noChangeAspect="1" noChangeArrowheads="1" noTextEdit="1"/>
          </p:cNvSpPr>
          <p:nvPr>
            <p:ph type="sldImg"/>
          </p:nvPr>
        </p:nvSpPr>
        <p:spPr>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ED72254-BAA6-4F8A-B144-2899A5094486}" type="slidenum">
              <a:rPr lang="en-US"/>
              <a:pPr/>
              <a:t>70</a:t>
            </a:fld>
            <a:endParaRPr lang="en-US"/>
          </a:p>
        </p:txBody>
      </p:sp>
      <p:sp>
        <p:nvSpPr>
          <p:cNvPr id="1106946" name="Rectangle 2"/>
          <p:cNvSpPr>
            <a:spLocks noGrp="1" noRot="1" noChangeAspect="1" noChangeArrowheads="1" noTextEdit="1"/>
          </p:cNvSpPr>
          <p:nvPr>
            <p:ph type="sldImg"/>
          </p:nvPr>
        </p:nvSpPr>
        <p:spPr>
          <a:xfrm>
            <a:off x="400050" y="698500"/>
            <a:ext cx="6213475" cy="3495675"/>
          </a:xfrm>
          <a:ln/>
        </p:spPr>
      </p:sp>
      <p:sp>
        <p:nvSpPr>
          <p:cNvPr id="1106947" name="Rectangle 3"/>
          <p:cNvSpPr>
            <a:spLocks noGrp="1" noChangeArrowheads="1"/>
          </p:cNvSpPr>
          <p:nvPr>
            <p:ph type="body" idx="1"/>
          </p:nvPr>
        </p:nvSpPr>
        <p:spPr>
          <a:xfrm>
            <a:off x="935038" y="4427538"/>
            <a:ext cx="5140325" cy="4195762"/>
          </a:xfrm>
        </p:spPr>
        <p:txBody>
          <a:bodyPr/>
          <a:lstStyle/>
          <a:p>
            <a:r>
              <a:rPr lang="en-US"/>
              <a:t>Good treatment in Bishop, Chp 3</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99C3EF-1748-42CC-937C-A56B1619ECDA}" type="slidenum">
              <a:rPr lang="en-US"/>
              <a:pPr/>
              <a:t>71</a:t>
            </a:fld>
            <a:endParaRPr lang="en-US"/>
          </a:p>
        </p:txBody>
      </p:sp>
      <p:sp>
        <p:nvSpPr>
          <p:cNvPr id="1198082" name="Rectangle 2"/>
          <p:cNvSpPr>
            <a:spLocks noGrp="1" noRot="1" noChangeAspect="1" noChangeArrowheads="1" noTextEdit="1"/>
          </p:cNvSpPr>
          <p:nvPr>
            <p:ph type="sldImg"/>
          </p:nvPr>
        </p:nvSpPr>
        <p:spPr>
          <a:ln/>
        </p:spPr>
      </p:sp>
      <p:sp>
        <p:nvSpPr>
          <p:cNvPr id="1198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856A88C-F5D0-49E8-BDC2-7B288C0A019F}" type="slidenum">
              <a:rPr lang="en-US"/>
              <a:pPr/>
              <a:t>72</a:t>
            </a:fld>
            <a:endParaRPr lang="en-US"/>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B186FC7-BDBC-42DA-8101-BCF872F803D5}" type="slidenum">
              <a:rPr lang="en-US"/>
              <a:pPr/>
              <a:t>73</a:t>
            </a:fld>
            <a:endParaRPr lang="en-US"/>
          </a:p>
        </p:txBody>
      </p:sp>
      <p:sp>
        <p:nvSpPr>
          <p:cNvPr id="1201154" name="Rectangle 2"/>
          <p:cNvSpPr>
            <a:spLocks noGrp="1" noRot="1" noChangeAspect="1" noChangeArrowheads="1" noTextEdit="1"/>
          </p:cNvSpPr>
          <p:nvPr>
            <p:ph type="sldImg"/>
          </p:nvPr>
        </p:nvSpPr>
        <p:spPr>
          <a:ln/>
        </p:spPr>
      </p:sp>
      <p:sp>
        <p:nvSpPr>
          <p:cNvPr id="120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96EB7CC-05FD-4276-8C73-BB61EAF57E40}" type="slidenum">
              <a:rPr lang="en-US"/>
              <a:pPr/>
              <a:t>74</a:t>
            </a:fld>
            <a:endParaRPr lang="en-US"/>
          </a:p>
        </p:txBody>
      </p:sp>
      <p:sp>
        <p:nvSpPr>
          <p:cNvPr id="1203202" name="Rectangle 2"/>
          <p:cNvSpPr>
            <a:spLocks noGrp="1" noRot="1" noChangeAspect="1" noChangeArrowheads="1" noTextEdit="1"/>
          </p:cNvSpPr>
          <p:nvPr>
            <p:ph type="sldImg"/>
          </p:nvPr>
        </p:nvSpPr>
        <p:spPr>
          <a:ln/>
        </p:spPr>
      </p:sp>
      <p:sp>
        <p:nvSpPr>
          <p:cNvPr id="120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691292-F5A1-4C94-9235-B07D9ACA68E7}" type="slidenum">
              <a:rPr lang="en-US"/>
              <a:pPr/>
              <a:t>7</a:t>
            </a:fld>
            <a:endParaRPr lang="en-US"/>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dirty="0"/>
              <a:t>Badges game</a:t>
            </a:r>
          </a:p>
          <a:p>
            <a:r>
              <a:rPr lang="en-US"/>
              <a:t> Don’t give me the answer</a:t>
            </a:r>
          </a:p>
          <a:p>
            <a:r>
              <a:rPr lang="en-US" dirty="0"/>
              <a:t> Start thinking about how to write a program that will figure out whether my name has + or – next to it.</a:t>
            </a:r>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D19C06C-1BCA-42EA-BF61-6347F88D1783}" type="slidenum">
              <a:rPr lang="en-US"/>
              <a:pPr/>
              <a:t>75</a:t>
            </a:fld>
            <a:endParaRPr lang="en-US"/>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BF85C3B-0C7D-4601-9152-34FED905A89F}" type="slidenum">
              <a:rPr lang="en-US"/>
              <a:pPr/>
              <a:t>76</a:t>
            </a:fld>
            <a:endParaRPr lang="en-US"/>
          </a:p>
        </p:txBody>
      </p:sp>
      <p:sp>
        <p:nvSpPr>
          <p:cNvPr id="1206274" name="Rectangle 2"/>
          <p:cNvSpPr>
            <a:spLocks noGrp="1" noRot="1" noChangeAspect="1" noChangeArrowheads="1" noTextEdit="1"/>
          </p:cNvSpPr>
          <p:nvPr>
            <p:ph type="sldImg"/>
          </p:nvPr>
        </p:nvSpPr>
        <p:spPr>
          <a:ln/>
        </p:spPr>
      </p:sp>
      <p:sp>
        <p:nvSpPr>
          <p:cNvPr id="1206275" name="Rectangle 3"/>
          <p:cNvSpPr>
            <a:spLocks noGrp="1" noChangeArrowheads="1"/>
          </p:cNvSpPr>
          <p:nvPr>
            <p:ph type="body" idx="1"/>
          </p:nvPr>
        </p:nvSpPr>
        <p:spPr/>
        <p:txBody>
          <a:bodyPr/>
          <a:lstStyle/>
          <a:p>
            <a:r>
              <a:rPr lang="en-US" dirty="0"/>
              <a:t>The problem of minimizing 0-1 loss is NP hard in the </a:t>
            </a:r>
            <a:r>
              <a:rPr lang="en-US" b="1" dirty="0">
                <a:solidFill>
                  <a:srgbClr val="0000FF"/>
                </a:solidFill>
              </a:rPr>
              <a:t>non-separable</a:t>
            </a:r>
            <a:r>
              <a:rPr lang="en-US" dirty="0"/>
              <a:t> case: </a:t>
            </a:r>
            <a:r>
              <a:rPr lang="da-DK" sz="1200" b="0" i="0" u="none" strike="noStrike" kern="1200" baseline="0" dirty="0">
                <a:solidFill>
                  <a:schemeClr val="tx1"/>
                </a:solidFill>
                <a:latin typeface="Times New Roman" pitchFamily="18" charset="0"/>
                <a:ea typeface="+mn-ea"/>
                <a:cs typeface="+mn-cs"/>
              </a:rPr>
              <a:t>(Ben-David, Simon et al. 2001).</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AE922F9-3E3A-47A4-8316-388B3C19221D}" type="slidenum">
              <a:rPr lang="en-US"/>
              <a:pPr/>
              <a:t>77</a:t>
            </a:fld>
            <a:endParaRPr lang="en-US"/>
          </a:p>
        </p:txBody>
      </p:sp>
      <p:sp>
        <p:nvSpPr>
          <p:cNvPr id="1207298" name="Rectangle 2"/>
          <p:cNvSpPr>
            <a:spLocks noGrp="1" noRot="1" noChangeAspect="1" noChangeArrowheads="1" noTextEdit="1"/>
          </p:cNvSpPr>
          <p:nvPr>
            <p:ph type="sldImg"/>
          </p:nvPr>
        </p:nvSpPr>
        <p:spPr>
          <a:ln/>
        </p:spPr>
      </p:sp>
      <p:sp>
        <p:nvSpPr>
          <p:cNvPr id="120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691292-F5A1-4C94-9235-B07D9ACA68E7}" type="slidenum">
              <a:rPr lang="en-US"/>
              <a:pPr/>
              <a:t>9</a:t>
            </a:fld>
            <a:endParaRPr lang="en-US"/>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sz="8000" dirty="0"/>
              <a:t>Badges game</a:t>
            </a:r>
          </a:p>
          <a:p>
            <a:r>
              <a:rPr lang="en-US" sz="8000" dirty="0"/>
              <a:t> Don’t give me the answer</a:t>
            </a:r>
          </a:p>
          <a:p>
            <a:r>
              <a:rPr lang="en-US" sz="8000" dirty="0"/>
              <a:t> Start thinking about how to write a program that will figure out whether my name has + or – next to it.</a:t>
            </a:r>
          </a:p>
          <a:p>
            <a:endParaRPr lang="en-US" dirty="0"/>
          </a:p>
          <a:p>
            <a:endParaRPr lang="en-US" dirty="0"/>
          </a:p>
          <a:p>
            <a:endParaRPr lang="en-US" sz="4800" dirty="0"/>
          </a:p>
          <a:p>
            <a:r>
              <a:rPr lang="en-US" sz="4800" dirty="0"/>
              <a:t>Badges game</a:t>
            </a:r>
          </a:p>
          <a:p>
            <a:r>
              <a:rPr lang="en-US" sz="4800" dirty="0"/>
              <a:t> Don’t give me the answer</a:t>
            </a:r>
          </a:p>
          <a:p>
            <a:r>
              <a:rPr lang="en-US" sz="4800" dirty="0"/>
              <a:t> Start thinking about how to write a program that will figure out whether my name has + or – next to it.</a:t>
            </a:r>
          </a:p>
          <a:p>
            <a:endParaRPr lang="en-US" dirty="0"/>
          </a:p>
        </p:txBody>
      </p:sp>
    </p:spTree>
    <p:extLst>
      <p:ext uri="{BB962C8B-B14F-4D97-AF65-F5344CB8AC3E}">
        <p14:creationId xmlns:p14="http://schemas.microsoft.com/office/powerpoint/2010/main" val="20755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47283-AD3B-EE49-8B53-C7D74121EF4E}" type="slidenum">
              <a:rPr lang="en-US" smtClean="0"/>
              <a:t>11</a:t>
            </a:fld>
            <a:endParaRPr lang="en-US" dirty="0"/>
          </a:p>
        </p:txBody>
      </p:sp>
    </p:spTree>
    <p:extLst>
      <p:ext uri="{BB962C8B-B14F-4D97-AF65-F5344CB8AC3E}">
        <p14:creationId xmlns:p14="http://schemas.microsoft.com/office/powerpoint/2010/main" val="89766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691292-F5A1-4C94-9235-B07D9ACA68E7}" type="slidenum">
              <a:rPr lang="en-US"/>
              <a:pPr/>
              <a:t>14</a:t>
            </a:fld>
            <a:endParaRPr lang="en-US"/>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dirty="0"/>
              <a:t>Badges game</a:t>
            </a:r>
          </a:p>
          <a:p>
            <a:r>
              <a:rPr lang="en-US"/>
              <a:t> Don’t give me the answer</a:t>
            </a:r>
          </a:p>
          <a:p>
            <a:r>
              <a:rPr lang="en-US" dirty="0"/>
              <a:t> Start thinking about how to write a program that will figure out whether my name has + or – next to it.</a:t>
            </a:r>
          </a:p>
          <a:p>
            <a:endParaRPr lang="en-US" dirty="0"/>
          </a:p>
        </p:txBody>
      </p:sp>
    </p:spTree>
    <p:extLst>
      <p:ext uri="{BB962C8B-B14F-4D97-AF65-F5344CB8AC3E}">
        <p14:creationId xmlns:p14="http://schemas.microsoft.com/office/powerpoint/2010/main" val="3923214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800" dirty="0"/>
              <a:t>Could potentially check g(x) (Exact learning); </a:t>
            </a:r>
          </a:p>
          <a:p>
            <a:r>
              <a:rPr lang="en-US" sz="13800" dirty="0"/>
              <a:t>Can</a:t>
            </a:r>
            <a:r>
              <a:rPr lang="en-US" sz="13800" baseline="0" dirty="0"/>
              <a:t> the test data, even without the labels, be used to learn something? Maybe something about the distribution of the tests?</a:t>
            </a:r>
            <a:endParaRPr lang="en-US" sz="13800"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22</a:t>
            </a:fld>
            <a:endParaRPr lang="en-US"/>
          </a:p>
        </p:txBody>
      </p:sp>
    </p:spTree>
    <p:extLst>
      <p:ext uri="{BB962C8B-B14F-4D97-AF65-F5344CB8AC3E}">
        <p14:creationId xmlns:p14="http://schemas.microsoft.com/office/powerpoint/2010/main" val="1457640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5" name="Rectangle 14"/>
          <p:cNvSpPr/>
          <p:nvPr userDrawn="1"/>
        </p:nvSpPr>
        <p:spPr>
          <a:xfrm>
            <a:off x="-56445" y="5"/>
            <a:ext cx="9206200" cy="51514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descr="2-line-whit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85599" y="4296762"/>
            <a:ext cx="1769927" cy="650138"/>
          </a:xfrm>
          <a:prstGeom prst="rect">
            <a:avLst/>
          </a:prstGeom>
        </p:spPr>
      </p:pic>
      <p:pic>
        <p:nvPicPr>
          <p:cNvPr id="13" name="Picture 12"/>
          <p:cNvPicPr>
            <a:picLocks/>
          </p:cNvPicPr>
          <p:nvPr userDrawn="1"/>
        </p:nvPicPr>
        <p:blipFill>
          <a:blip r:embed="rId3">
            <a:alphaModFix amt="9000"/>
            <a:extLst>
              <a:ext uri="{28A0092B-C50C-407E-A947-70E740481C1C}">
                <a14:useLocalDpi xmlns:a14="http://schemas.microsoft.com/office/drawing/2010/main" val="0"/>
              </a:ext>
            </a:extLst>
          </a:blip>
          <a:stretch>
            <a:fillRect/>
          </a:stretch>
        </p:blipFill>
        <p:spPr>
          <a:xfrm>
            <a:off x="199388" y="151675"/>
            <a:ext cx="3080816" cy="3457724"/>
          </a:xfrm>
          <a:prstGeom prst="rect">
            <a:avLst/>
          </a:prstGeom>
        </p:spPr>
      </p:pic>
      <p:sp>
        <p:nvSpPr>
          <p:cNvPr id="25" name="Title 1"/>
          <p:cNvSpPr>
            <a:spLocks noGrp="1"/>
          </p:cNvSpPr>
          <p:nvPr userDrawn="1">
            <p:ph type="ctrTitle"/>
          </p:nvPr>
        </p:nvSpPr>
        <p:spPr>
          <a:xfrm>
            <a:off x="958151" y="1073526"/>
            <a:ext cx="7397039" cy="1747125"/>
          </a:xfrm>
          <a:prstGeom prst="rect">
            <a:avLst/>
          </a:prstGeom>
        </p:spPr>
        <p:txBody>
          <a:bodyPr anchor="b"/>
          <a:lstStyle>
            <a:lvl1pPr>
              <a:defRPr b="1">
                <a:solidFill>
                  <a:schemeClr val="bg1"/>
                </a:solidFill>
              </a:defRPr>
            </a:lvl1pPr>
          </a:lstStyle>
          <a:p>
            <a:r>
              <a:rPr lang="en-US" dirty="0"/>
              <a:t>Click to edit Master title style</a:t>
            </a:r>
          </a:p>
        </p:txBody>
      </p:sp>
      <p:sp>
        <p:nvSpPr>
          <p:cNvPr id="26" name="Subtitle 2"/>
          <p:cNvSpPr>
            <a:spLocks noGrp="1"/>
          </p:cNvSpPr>
          <p:nvPr userDrawn="1">
            <p:ph type="subTitle" idx="1"/>
          </p:nvPr>
        </p:nvSpPr>
        <p:spPr>
          <a:xfrm>
            <a:off x="958151" y="3255792"/>
            <a:ext cx="7397039" cy="731520"/>
          </a:xfrm>
        </p:spPr>
        <p:txBody>
          <a:bodyPr>
            <a:normAutofit/>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34" name="Group 33"/>
          <p:cNvGrpSpPr/>
          <p:nvPr userDrawn="1"/>
        </p:nvGrpSpPr>
        <p:grpSpPr>
          <a:xfrm rot="10800000">
            <a:off x="0" y="3001092"/>
            <a:ext cx="8355526" cy="57487"/>
            <a:chOff x="685800" y="1794746"/>
            <a:chExt cx="7772400" cy="179475"/>
          </a:xfrm>
        </p:grpSpPr>
        <p:sp>
          <p:nvSpPr>
            <p:cNvPr id="35" name="Rectangle 34"/>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7" name="Rectangle 36"/>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0523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42182" y="1782939"/>
            <a:ext cx="2544621" cy="479822"/>
          </a:xfrm>
        </p:spPr>
        <p:txBody>
          <a:bodyPr anchor="b">
            <a:no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42182" y="2310651"/>
            <a:ext cx="2544621" cy="2282515"/>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tx1"/>
              </a:buClr>
              <a:buSzTx/>
              <a:buFont typeface="Arial"/>
              <a:buChar char="•"/>
              <a:tabLst/>
              <a:defRPr sz="16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lvl="0"/>
            <a:endParaRPr lang="en-US" dirty="0"/>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23" name="Straight Connector 22"/>
          <p:cNvCxnSpPr/>
          <p:nvPr userDrawn="1"/>
        </p:nvCxnSpPr>
        <p:spPr>
          <a:xfrm>
            <a:off x="5908842" y="1099992"/>
            <a:ext cx="0" cy="3599013"/>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5"/>
          <p:cNvSpPr>
            <a:spLocks noGrp="1"/>
          </p:cNvSpPr>
          <p:nvPr>
            <p:ph sz="quarter" idx="14"/>
          </p:nvPr>
        </p:nvSpPr>
        <p:spPr>
          <a:xfrm>
            <a:off x="310162" y="148515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5" name="Content Placeholder 5"/>
          <p:cNvSpPr>
            <a:spLocks noGrp="1"/>
          </p:cNvSpPr>
          <p:nvPr>
            <p:ph sz="quarter" idx="15"/>
          </p:nvPr>
        </p:nvSpPr>
        <p:spPr>
          <a:xfrm>
            <a:off x="310162" y="180834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6" name="Content Placeholder 5"/>
          <p:cNvSpPr>
            <a:spLocks noGrp="1"/>
          </p:cNvSpPr>
          <p:nvPr>
            <p:ph sz="quarter" idx="16"/>
          </p:nvPr>
        </p:nvSpPr>
        <p:spPr>
          <a:xfrm>
            <a:off x="310162" y="235369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7" name="Content Placeholder 5"/>
          <p:cNvSpPr>
            <a:spLocks noGrp="1"/>
          </p:cNvSpPr>
          <p:nvPr>
            <p:ph sz="quarter" idx="17"/>
          </p:nvPr>
        </p:nvSpPr>
        <p:spPr>
          <a:xfrm>
            <a:off x="310162" y="26768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8" name="Content Placeholder 5"/>
          <p:cNvSpPr>
            <a:spLocks noGrp="1"/>
          </p:cNvSpPr>
          <p:nvPr>
            <p:ph sz="quarter" idx="18"/>
          </p:nvPr>
        </p:nvSpPr>
        <p:spPr>
          <a:xfrm>
            <a:off x="310162" y="3191895"/>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9" name="Content Placeholder 5"/>
          <p:cNvSpPr>
            <a:spLocks noGrp="1"/>
          </p:cNvSpPr>
          <p:nvPr>
            <p:ph sz="quarter" idx="19"/>
          </p:nvPr>
        </p:nvSpPr>
        <p:spPr>
          <a:xfrm>
            <a:off x="310162" y="35150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7" name="Text Placeholder 6"/>
          <p:cNvSpPr>
            <a:spLocks noGrp="1"/>
          </p:cNvSpPr>
          <p:nvPr>
            <p:ph type="body" sz="quarter" idx="20"/>
          </p:nvPr>
        </p:nvSpPr>
        <p:spPr>
          <a:xfrm>
            <a:off x="309033" y="965872"/>
            <a:ext cx="5295900" cy="419100"/>
          </a:xfrm>
        </p:spPr>
        <p:txBody>
          <a:bodyPr>
            <a:normAutofit/>
          </a:bodyPr>
          <a:lstStyle>
            <a:lvl1pPr marL="0" indent="0">
              <a:buNone/>
              <a:defRPr sz="2000" b="1">
                <a:solidFill>
                  <a:srgbClr val="001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82612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9" name="Rectangle 18"/>
          <p:cNvSpPr/>
          <p:nvPr/>
        </p:nvSpPr>
        <p:spPr>
          <a:xfrm>
            <a:off x="457210" y="1110136"/>
            <a:ext cx="2198255" cy="1029799"/>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22" name="Rectangle 21"/>
          <p:cNvSpPr/>
          <p:nvPr userDrawn="1"/>
        </p:nvSpPr>
        <p:spPr>
          <a:xfrm>
            <a:off x="457209" y="1110132"/>
            <a:ext cx="2198255" cy="475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nvGrpSpPr>
          <p:cNvPr id="30" name="Group 29"/>
          <p:cNvGrpSpPr/>
          <p:nvPr userDrawn="1"/>
        </p:nvGrpSpPr>
        <p:grpSpPr>
          <a:xfrm>
            <a:off x="457198" y="2210973"/>
            <a:ext cx="3035300" cy="1029799"/>
            <a:chOff x="457198" y="2913323"/>
            <a:chExt cx="3035300" cy="1373065"/>
          </a:xfrm>
        </p:grpSpPr>
        <p:sp>
          <p:nvSpPr>
            <p:cNvPr id="31" name="Rectangle 30"/>
            <p:cNvSpPr/>
            <p:nvPr/>
          </p:nvSpPr>
          <p:spPr>
            <a:xfrm>
              <a:off x="457199" y="2913323"/>
              <a:ext cx="3035299"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32" name="Rectangle 31"/>
            <p:cNvSpPr/>
            <p:nvPr userDrawn="1"/>
          </p:nvSpPr>
          <p:spPr>
            <a:xfrm>
              <a:off x="457198" y="2913323"/>
              <a:ext cx="3035300"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grpSp>
        <p:nvGrpSpPr>
          <p:cNvPr id="33" name="Group 32"/>
          <p:cNvGrpSpPr/>
          <p:nvPr userDrawn="1"/>
        </p:nvGrpSpPr>
        <p:grpSpPr>
          <a:xfrm>
            <a:off x="457199" y="3303510"/>
            <a:ext cx="8181976" cy="1029799"/>
            <a:chOff x="457199" y="4370039"/>
            <a:chExt cx="8181976" cy="1373065"/>
          </a:xfrm>
        </p:grpSpPr>
        <p:sp>
          <p:nvSpPr>
            <p:cNvPr id="34" name="Rectangle 33"/>
            <p:cNvSpPr/>
            <p:nvPr/>
          </p:nvSpPr>
          <p:spPr>
            <a:xfrm>
              <a:off x="457199" y="4370039"/>
              <a:ext cx="8181976"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latin typeface="Gill Sans"/>
                <a:cs typeface="Gill Sans"/>
              </a:endParaRPr>
            </a:p>
          </p:txBody>
        </p:sp>
        <p:sp>
          <p:nvSpPr>
            <p:cNvPr id="35" name="Rectangle 34"/>
            <p:cNvSpPr/>
            <p:nvPr userDrawn="1"/>
          </p:nvSpPr>
          <p:spPr>
            <a:xfrm>
              <a:off x="457199" y="4370039"/>
              <a:ext cx="8181975" cy="633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grpSp>
      <p:grpSp>
        <p:nvGrpSpPr>
          <p:cNvPr id="36" name="Group 35"/>
          <p:cNvGrpSpPr/>
          <p:nvPr userDrawn="1"/>
        </p:nvGrpSpPr>
        <p:grpSpPr>
          <a:xfrm>
            <a:off x="2746375" y="1110136"/>
            <a:ext cx="2762250" cy="1029799"/>
            <a:chOff x="2746375" y="1480176"/>
            <a:chExt cx="2762250" cy="1373065"/>
          </a:xfrm>
        </p:grpSpPr>
        <p:sp>
          <p:nvSpPr>
            <p:cNvPr id="37" name="Rectangle 36"/>
            <p:cNvSpPr/>
            <p:nvPr/>
          </p:nvSpPr>
          <p:spPr>
            <a:xfrm>
              <a:off x="2746375" y="1480176"/>
              <a:ext cx="2762250"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38" name="Rectangle 37"/>
            <p:cNvSpPr/>
            <p:nvPr/>
          </p:nvSpPr>
          <p:spPr>
            <a:xfrm>
              <a:off x="2746375" y="1480176"/>
              <a:ext cx="2762250"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39" name="Group 38"/>
          <p:cNvGrpSpPr/>
          <p:nvPr userDrawn="1"/>
        </p:nvGrpSpPr>
        <p:grpSpPr>
          <a:xfrm>
            <a:off x="5611092" y="1110136"/>
            <a:ext cx="3028082" cy="1029799"/>
            <a:chOff x="5556249" y="1480176"/>
            <a:chExt cx="3082926" cy="1373065"/>
          </a:xfrm>
        </p:grpSpPr>
        <p:sp>
          <p:nvSpPr>
            <p:cNvPr id="40" name="Rectangle 39"/>
            <p:cNvSpPr/>
            <p:nvPr/>
          </p:nvSpPr>
          <p:spPr>
            <a:xfrm>
              <a:off x="5556250" y="1480176"/>
              <a:ext cx="308292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41" name="Rectangle 40"/>
            <p:cNvSpPr/>
            <p:nvPr/>
          </p:nvSpPr>
          <p:spPr>
            <a:xfrm>
              <a:off x="5556249" y="1480176"/>
              <a:ext cx="3082925"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42" name="Group 41"/>
          <p:cNvGrpSpPr/>
          <p:nvPr userDrawn="1"/>
        </p:nvGrpSpPr>
        <p:grpSpPr>
          <a:xfrm>
            <a:off x="3582730" y="2210973"/>
            <a:ext cx="5056446" cy="1029799"/>
            <a:chOff x="3556000" y="2913323"/>
            <a:chExt cx="5083175" cy="1373065"/>
          </a:xfrm>
        </p:grpSpPr>
        <p:sp>
          <p:nvSpPr>
            <p:cNvPr id="43" name="Rectangle 42"/>
            <p:cNvSpPr/>
            <p:nvPr/>
          </p:nvSpPr>
          <p:spPr>
            <a:xfrm>
              <a:off x="3556000" y="2913323"/>
              <a:ext cx="508317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44" name="Rectangle 43"/>
            <p:cNvSpPr/>
            <p:nvPr/>
          </p:nvSpPr>
          <p:spPr>
            <a:xfrm>
              <a:off x="3556000" y="2913323"/>
              <a:ext cx="5083174"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sp>
        <p:nvSpPr>
          <p:cNvPr id="24" name="Content Placeholder 5"/>
          <p:cNvSpPr>
            <a:spLocks noGrp="1"/>
          </p:cNvSpPr>
          <p:nvPr>
            <p:ph sz="quarter" idx="14" hasCustomPrompt="1"/>
          </p:nvPr>
        </p:nvSpPr>
        <p:spPr>
          <a:xfrm>
            <a:off x="457201" y="1197944"/>
            <a:ext cx="2198254"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25" name="Content Placeholder 5"/>
          <p:cNvSpPr>
            <a:spLocks noGrp="1"/>
          </p:cNvSpPr>
          <p:nvPr>
            <p:ph sz="quarter" idx="15"/>
          </p:nvPr>
        </p:nvSpPr>
        <p:spPr>
          <a:xfrm>
            <a:off x="457210" y="1775180"/>
            <a:ext cx="2198255"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5" name="Content Placeholder 5"/>
          <p:cNvSpPr>
            <a:spLocks noGrp="1"/>
          </p:cNvSpPr>
          <p:nvPr>
            <p:ph sz="quarter" idx="21" hasCustomPrompt="1"/>
          </p:nvPr>
        </p:nvSpPr>
        <p:spPr>
          <a:xfrm>
            <a:off x="2746376" y="1197944"/>
            <a:ext cx="276225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6" name="Content Placeholder 5"/>
          <p:cNvSpPr>
            <a:spLocks noGrp="1"/>
          </p:cNvSpPr>
          <p:nvPr>
            <p:ph sz="quarter" idx="22"/>
          </p:nvPr>
        </p:nvSpPr>
        <p:spPr>
          <a:xfrm>
            <a:off x="2746378" y="1775180"/>
            <a:ext cx="276225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7" name="Content Placeholder 5"/>
          <p:cNvSpPr>
            <a:spLocks noGrp="1"/>
          </p:cNvSpPr>
          <p:nvPr>
            <p:ph sz="quarter" idx="23" hasCustomPrompt="1"/>
          </p:nvPr>
        </p:nvSpPr>
        <p:spPr>
          <a:xfrm>
            <a:off x="5611093" y="1197944"/>
            <a:ext cx="302808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8" name="Content Placeholder 5"/>
          <p:cNvSpPr>
            <a:spLocks noGrp="1"/>
          </p:cNvSpPr>
          <p:nvPr>
            <p:ph sz="quarter" idx="24"/>
          </p:nvPr>
        </p:nvSpPr>
        <p:spPr>
          <a:xfrm>
            <a:off x="5611099" y="1775180"/>
            <a:ext cx="302808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9" name="Content Placeholder 5"/>
          <p:cNvSpPr>
            <a:spLocks noGrp="1"/>
          </p:cNvSpPr>
          <p:nvPr>
            <p:ph sz="quarter" idx="25" hasCustomPrompt="1"/>
          </p:nvPr>
        </p:nvSpPr>
        <p:spPr>
          <a:xfrm>
            <a:off x="3582731" y="2283875"/>
            <a:ext cx="505644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0" name="Content Placeholder 5"/>
          <p:cNvSpPr>
            <a:spLocks noGrp="1"/>
          </p:cNvSpPr>
          <p:nvPr>
            <p:ph sz="quarter" idx="26"/>
          </p:nvPr>
        </p:nvSpPr>
        <p:spPr>
          <a:xfrm>
            <a:off x="3582730" y="2861109"/>
            <a:ext cx="5056446"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1" name="Content Placeholder 5"/>
          <p:cNvSpPr>
            <a:spLocks noGrp="1"/>
          </p:cNvSpPr>
          <p:nvPr>
            <p:ph sz="quarter" idx="27" hasCustomPrompt="1"/>
          </p:nvPr>
        </p:nvSpPr>
        <p:spPr>
          <a:xfrm>
            <a:off x="457200" y="2283875"/>
            <a:ext cx="3035298"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2" name="Content Placeholder 5"/>
          <p:cNvSpPr>
            <a:spLocks noGrp="1"/>
          </p:cNvSpPr>
          <p:nvPr>
            <p:ph sz="quarter" idx="28"/>
          </p:nvPr>
        </p:nvSpPr>
        <p:spPr>
          <a:xfrm>
            <a:off x="457206" y="2861109"/>
            <a:ext cx="3035299"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3" name="Content Placeholder 5"/>
          <p:cNvSpPr>
            <a:spLocks noGrp="1"/>
          </p:cNvSpPr>
          <p:nvPr>
            <p:ph sz="quarter" idx="29" hasCustomPrompt="1"/>
          </p:nvPr>
        </p:nvSpPr>
        <p:spPr>
          <a:xfrm>
            <a:off x="457201" y="3385708"/>
            <a:ext cx="818197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4" name="Content Placeholder 5"/>
          <p:cNvSpPr>
            <a:spLocks noGrp="1"/>
          </p:cNvSpPr>
          <p:nvPr>
            <p:ph sz="quarter" idx="30"/>
          </p:nvPr>
        </p:nvSpPr>
        <p:spPr>
          <a:xfrm>
            <a:off x="457197" y="3962944"/>
            <a:ext cx="8181980"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Tree>
    <p:extLst>
      <p:ext uri="{BB962C8B-B14F-4D97-AF65-F5344CB8AC3E}">
        <p14:creationId xmlns:p14="http://schemas.microsoft.com/office/powerpoint/2010/main" val="20958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8"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9" name="Group 8"/>
          <p:cNvGrpSpPr/>
          <p:nvPr userDrawn="1"/>
        </p:nvGrpSpPr>
        <p:grpSpPr>
          <a:xfrm>
            <a:off x="-5079" y="708812"/>
            <a:ext cx="8691879" cy="47507"/>
            <a:chOff x="685800" y="1794746"/>
            <a:chExt cx="7772400" cy="179475"/>
          </a:xfrm>
        </p:grpSpPr>
        <p:sp>
          <p:nvSpPr>
            <p:cNvPr id="10" name="Rectangle 9"/>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Rectangle 1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97602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Tree>
    <p:extLst>
      <p:ext uri="{BB962C8B-B14F-4D97-AF65-F5344CB8AC3E}">
        <p14:creationId xmlns:p14="http://schemas.microsoft.com/office/powerpoint/2010/main" val="290034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40" name="Oval 39"/>
          <p:cNvSpPr/>
          <p:nvPr userDrawn="1"/>
        </p:nvSpPr>
        <p:spPr>
          <a:xfrm>
            <a:off x="1602040" y="1009064"/>
            <a:ext cx="3742766" cy="37410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41" name="Oval 40"/>
          <p:cNvSpPr/>
          <p:nvPr userDrawn="1"/>
        </p:nvSpPr>
        <p:spPr>
          <a:xfrm>
            <a:off x="3764025" y="997539"/>
            <a:ext cx="3742766" cy="374276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2" name="Title 1"/>
          <p:cNvSpPr>
            <a:spLocks noGrp="1"/>
          </p:cNvSpPr>
          <p:nvPr>
            <p:ph type="title" hasCustomPrompt="1"/>
          </p:nvPr>
        </p:nvSpPr>
        <p:spPr>
          <a:xfrm>
            <a:off x="1622280" y="2589950"/>
            <a:ext cx="1947510" cy="652254"/>
          </a:xfrm>
          <a:prstGeom prst="rect">
            <a:avLst/>
          </a:prstGeom>
        </p:spPr>
        <p:txBody>
          <a:bodyPr anchor="ctr">
            <a:noAutofit/>
          </a:bodyPr>
          <a:lstStyle>
            <a:lvl1pPr algn="ctr">
              <a:defRPr sz="1800" b="0">
                <a:solidFill>
                  <a:schemeClr val="bg1"/>
                </a:solidFill>
              </a:defRPr>
            </a:lvl1pPr>
          </a:lstStyle>
          <a:p>
            <a:r>
              <a:rPr lang="en-US" dirty="0"/>
              <a:t>CLICK TO EDIT MASTER TITLE STYLE</a:t>
            </a:r>
          </a:p>
        </p:txBody>
      </p:sp>
      <p:grpSp>
        <p:nvGrpSpPr>
          <p:cNvPr id="16" name="Group 15"/>
          <p:cNvGrpSpPr/>
          <p:nvPr userDrawn="1"/>
        </p:nvGrpSpPr>
        <p:grpSpPr>
          <a:xfrm>
            <a:off x="-5079" y="708812"/>
            <a:ext cx="8691879" cy="47507"/>
            <a:chOff x="685800" y="1794746"/>
            <a:chExt cx="7772400" cy="179475"/>
          </a:xfrm>
        </p:grpSpPr>
        <p:sp>
          <p:nvSpPr>
            <p:cNvPr id="17" name="Rectangle 1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9" name="Rectangle 1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23" name="Text Placeholder 22"/>
          <p:cNvSpPr>
            <a:spLocks noGrp="1"/>
          </p:cNvSpPr>
          <p:nvPr>
            <p:ph type="body" sz="quarter" idx="13"/>
          </p:nvPr>
        </p:nvSpPr>
        <p:spPr>
          <a:xfrm>
            <a:off x="310162" y="0"/>
            <a:ext cx="7986713" cy="708422"/>
          </a:xfrm>
        </p:spPr>
        <p:txBody>
          <a:bodyPr anchor="ctr">
            <a:normAutofit/>
          </a:bodyPr>
          <a:lstStyle>
            <a:lvl1pPr marL="0" indent="0">
              <a:buNone/>
              <a:defRPr sz="3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25"/>
          <p:cNvSpPr>
            <a:spLocks noGrp="1"/>
          </p:cNvSpPr>
          <p:nvPr>
            <p:ph type="body" sz="quarter" idx="14" hasCustomPrompt="1"/>
          </p:nvPr>
        </p:nvSpPr>
        <p:spPr>
          <a:xfrm>
            <a:off x="3569790" y="2589610"/>
            <a:ext cx="1968500" cy="652462"/>
          </a:xfrm>
        </p:spPr>
        <p:txBody>
          <a:bodyPr anchor="ctr">
            <a:noAutofit/>
          </a:bodyPr>
          <a:lstStyle>
            <a:lvl1pPr marL="0" indent="0" algn="ctr">
              <a:buNone/>
              <a:defRPr sz="1800">
                <a:solidFill>
                  <a:schemeClr val="bg1"/>
                </a:solidFill>
              </a:defRPr>
            </a:lvl1pPr>
          </a:lstStyle>
          <a:p>
            <a:pPr lvl="0"/>
            <a:r>
              <a:rPr lang="en-US" dirty="0"/>
              <a:t>CLICK TO EDIT MASTER TEXT STYLE</a:t>
            </a:r>
          </a:p>
        </p:txBody>
      </p:sp>
      <p:sp>
        <p:nvSpPr>
          <p:cNvPr id="28" name="Text Placeholder 27"/>
          <p:cNvSpPr>
            <a:spLocks noGrp="1"/>
          </p:cNvSpPr>
          <p:nvPr>
            <p:ph type="body" sz="quarter" idx="15" hasCustomPrompt="1"/>
          </p:nvPr>
        </p:nvSpPr>
        <p:spPr>
          <a:xfrm>
            <a:off x="5538290" y="2589610"/>
            <a:ext cx="1968500" cy="652462"/>
          </a:xfrm>
        </p:spPr>
        <p:txBody>
          <a:bodyPr anchor="ctr">
            <a:noAutofit/>
          </a:bodyPr>
          <a:lstStyle>
            <a:lvl1pPr marL="0" indent="0" algn="ctr">
              <a:buNone/>
              <a:defRPr sz="18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a:t>
            </a:r>
          </a:p>
        </p:txBody>
      </p:sp>
    </p:spTree>
    <p:extLst>
      <p:ext uri="{BB962C8B-B14F-4D97-AF65-F5344CB8AC3E}">
        <p14:creationId xmlns:p14="http://schemas.microsoft.com/office/powerpoint/2010/main" val="113551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239899" y="4582584"/>
            <a:ext cx="2229555" cy="390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5075"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42334" y="4233334"/>
            <a:ext cx="9242778" cy="91657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bg1"/>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42334" y="4185826"/>
            <a:ext cx="9203267"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8396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312469" y="4593469"/>
            <a:ext cx="2229555" cy="528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4817"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21" name="Group 20"/>
          <p:cNvGrpSpPr/>
          <p:nvPr userDrawn="1"/>
        </p:nvGrpSpPr>
        <p:grpSpPr>
          <a:xfrm>
            <a:off x="-42334" y="4185826"/>
            <a:ext cx="9203267"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92086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0" name="Rectangle 9"/>
          <p:cNvSpPr/>
          <p:nvPr userDrawn="1"/>
        </p:nvSpPr>
        <p:spPr>
          <a:xfrm>
            <a:off x="363798" y="4553643"/>
            <a:ext cx="2229555" cy="5898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25400" y="1011586"/>
            <a:ext cx="9186334" cy="4138319"/>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21167" y="-3292"/>
            <a:ext cx="9178768" cy="96737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231435"/>
            <a:ext cx="8220956" cy="455768"/>
          </a:xfrm>
        </p:spPr>
        <p:txBody>
          <a:bodyPr anchor="ctr">
            <a:normAutofit/>
          </a:bodyPr>
          <a:lstStyle>
            <a:lvl1pPr marL="0" indent="0">
              <a:buNone/>
              <a:defRPr sz="2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21168" y="964078"/>
            <a:ext cx="9175834"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279852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23116"/>
            <a:ext cx="7772400" cy="719834"/>
          </a:xfrm>
        </p:spPr>
        <p:txBody>
          <a:bodyPr/>
          <a:lstStyle/>
          <a:p>
            <a:r>
              <a:rPr lang="en-US" dirty="0"/>
              <a:t>Click to edit Master title style</a:t>
            </a:r>
          </a:p>
        </p:txBody>
      </p:sp>
      <p:sp>
        <p:nvSpPr>
          <p:cNvPr id="3" name="Content Placeholder 2"/>
          <p:cNvSpPr>
            <a:spLocks noGrp="1"/>
          </p:cNvSpPr>
          <p:nvPr userDrawn="1">
            <p:ph idx="1" hasCustomPrompt="1"/>
          </p:nvPr>
        </p:nvSpPr>
        <p:spPr>
          <a:xfrm>
            <a:off x="685800" y="914401"/>
            <a:ext cx="7772400" cy="3737372"/>
          </a:xfrm>
        </p:spPr>
        <p:txBody>
          <a:bodyPr/>
          <a:lstStyle>
            <a:lvl1pPr marL="257175" marR="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557213" marR="0"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857250" marR="0"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lvl3pPr>
            <a:lvl4pPr marL="12001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15430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lvl5pPr>
          </a:lstStyle>
          <a:p>
            <a:pPr marL="257175" marR="0" lvl="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F243E"/>
                </a:solidFill>
                <a:effectLst/>
                <a:uLnTx/>
                <a:uFillTx/>
                <a:latin typeface="+mn-lt"/>
                <a:ea typeface="+mn-ea"/>
                <a:cs typeface="+mn-cs"/>
              </a:rPr>
              <a:t>Click to edit Master text styles</a:t>
            </a:r>
          </a:p>
          <a:p>
            <a:pPr marL="557213" marR="0" lvl="1"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1500" b="0" i="0" u="none" strike="noStrike" kern="1200" cap="none" spc="0" normalizeH="0" baseline="0" noProof="0" dirty="0">
                <a:ln>
                  <a:noFill/>
                </a:ln>
                <a:solidFill>
                  <a:srgbClr val="0F243E">
                    <a:lumMod val="75000"/>
                    <a:lumOff val="25000"/>
                  </a:srgbClr>
                </a:solidFill>
                <a:effectLst/>
                <a:uLnTx/>
                <a:uFillTx/>
                <a:latin typeface="+mn-lt"/>
                <a:ea typeface="+mn-ea"/>
                <a:cs typeface="+mn-cs"/>
              </a:rPr>
              <a:t>Second level</a:t>
            </a:r>
          </a:p>
          <a:p>
            <a:pPr marL="857250" marR="0" lvl="2"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350" b="0" i="0" u="none" strike="noStrike" kern="1200" cap="none" spc="0" normalizeH="0" baseline="0" noProof="0" dirty="0">
                <a:ln>
                  <a:noFill/>
                </a:ln>
                <a:solidFill>
                  <a:srgbClr val="0F243E"/>
                </a:solidFill>
                <a:effectLst/>
                <a:uLnTx/>
                <a:uFillTx/>
                <a:latin typeface="+mn-lt"/>
                <a:ea typeface="+mn-ea"/>
                <a:cs typeface="+mn-cs"/>
              </a:rPr>
              <a:t>Third level</a:t>
            </a:r>
          </a:p>
          <a:p>
            <a:pPr marL="1200150" marR="0" lvl="3"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F243E">
                    <a:lumMod val="75000"/>
                    <a:lumOff val="25000"/>
                  </a:srgbClr>
                </a:solidFill>
                <a:effectLst/>
                <a:uLnTx/>
                <a:uFillTx/>
                <a:latin typeface="+mn-lt"/>
                <a:ea typeface="+mn-ea"/>
                <a:cs typeface="+mn-cs"/>
              </a:rPr>
              <a:t>Fourth level</a:t>
            </a:r>
          </a:p>
          <a:p>
            <a:pPr marL="1543050" marR="0" lvl="4"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050" b="0" i="0" u="none" strike="noStrike" kern="1200" cap="none" spc="0" normalizeH="0" baseline="0" noProof="0" dirty="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2654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23117"/>
            <a:ext cx="7772400" cy="857250"/>
          </a:xfrm>
        </p:spPr>
        <p:txBody>
          <a:bodyPr/>
          <a:lstStyle/>
          <a:p>
            <a:r>
              <a:rPr lang="en-US" dirty="0"/>
              <a:t>Click to edit Master title style</a:t>
            </a:r>
          </a:p>
        </p:txBody>
      </p:sp>
      <p:sp>
        <p:nvSpPr>
          <p:cNvPr id="3" name="Content Placeholder 2"/>
          <p:cNvSpPr>
            <a:spLocks noGrp="1"/>
          </p:cNvSpPr>
          <p:nvPr userDrawn="1">
            <p:ph idx="1" hasCustomPrompt="1"/>
          </p:nvPr>
        </p:nvSpPr>
        <p:spPr>
          <a:xfrm>
            <a:off x="685800" y="1314450"/>
            <a:ext cx="7772400" cy="3394472"/>
          </a:xfrm>
        </p:spPr>
        <p:txBody>
          <a:bodyPr/>
          <a:lstStyle>
            <a:lvl1pPr marL="257175" marR="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557213" marR="0"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857250" marR="0"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lvl3pPr>
            <a:lvl4pPr marL="12001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15430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lvl5pPr>
          </a:lstStyle>
          <a:p>
            <a:pPr marL="257175" marR="0" lvl="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F243E"/>
                </a:solidFill>
                <a:effectLst/>
                <a:uLnTx/>
                <a:uFillTx/>
                <a:latin typeface="+mn-lt"/>
                <a:ea typeface="+mn-ea"/>
                <a:cs typeface="+mn-cs"/>
              </a:rPr>
              <a:t>Click to edit Master text styles</a:t>
            </a:r>
          </a:p>
          <a:p>
            <a:pPr marL="557213" marR="0" lvl="1"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1500" b="0" i="0" u="none" strike="noStrike" kern="1200" cap="none" spc="0" normalizeH="0" baseline="0" noProof="0" dirty="0">
                <a:ln>
                  <a:noFill/>
                </a:ln>
                <a:solidFill>
                  <a:srgbClr val="0F243E">
                    <a:lumMod val="75000"/>
                    <a:lumOff val="25000"/>
                  </a:srgbClr>
                </a:solidFill>
                <a:effectLst/>
                <a:uLnTx/>
                <a:uFillTx/>
                <a:latin typeface="+mn-lt"/>
                <a:ea typeface="+mn-ea"/>
                <a:cs typeface="+mn-cs"/>
              </a:rPr>
              <a:t>Second level</a:t>
            </a:r>
          </a:p>
          <a:p>
            <a:pPr marL="857250" marR="0" lvl="2"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350" b="0" i="0" u="none" strike="noStrike" kern="1200" cap="none" spc="0" normalizeH="0" baseline="0" noProof="0" dirty="0">
                <a:ln>
                  <a:noFill/>
                </a:ln>
                <a:solidFill>
                  <a:srgbClr val="0F243E"/>
                </a:solidFill>
                <a:effectLst/>
                <a:uLnTx/>
                <a:uFillTx/>
                <a:latin typeface="+mn-lt"/>
                <a:ea typeface="+mn-ea"/>
                <a:cs typeface="+mn-cs"/>
              </a:rPr>
              <a:t>Third level</a:t>
            </a:r>
          </a:p>
          <a:p>
            <a:pPr marL="1200150" marR="0" lvl="3"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F243E">
                    <a:lumMod val="75000"/>
                    <a:lumOff val="25000"/>
                  </a:srgbClr>
                </a:solidFill>
                <a:effectLst/>
                <a:uLnTx/>
                <a:uFillTx/>
                <a:latin typeface="+mn-lt"/>
                <a:ea typeface="+mn-ea"/>
                <a:cs typeface="+mn-cs"/>
              </a:rPr>
              <a:t>Fourth level</a:t>
            </a:r>
          </a:p>
          <a:p>
            <a:pPr marL="1543050" marR="0" lvl="4"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050" b="0" i="0" u="none" strike="noStrike" kern="1200" cap="none" spc="0" normalizeH="0" baseline="0" noProof="0" dirty="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68216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pic>
        <p:nvPicPr>
          <p:cNvPr id="12" name="Picture 11" descr="2-line-bluetext-colorshield.png"/>
          <p:cNvPicPr>
            <a:picLocks/>
          </p:cNvPicPr>
          <p:nvPr userDrawn="1"/>
        </p:nvPicPr>
        <p:blipFill rotWithShape="1">
          <a:blip r:embed="rId2">
            <a:extLst>
              <a:ext uri="{28A0092B-C50C-407E-A947-70E740481C1C}">
                <a14:useLocalDpi xmlns:a14="http://schemas.microsoft.com/office/drawing/2010/main" val="0"/>
              </a:ext>
            </a:extLst>
          </a:blip>
          <a:srcRect l="-1" r="-157" b="-1906"/>
          <a:stretch/>
        </p:blipFill>
        <p:spPr>
          <a:xfrm>
            <a:off x="6585599" y="4296761"/>
            <a:ext cx="1769927" cy="656963"/>
          </a:xfrm>
          <a:prstGeom prst="rect">
            <a:avLst/>
          </a:prstGeom>
        </p:spPr>
      </p:pic>
      <p:pic>
        <p:nvPicPr>
          <p:cNvPr id="14" name="Picture 13" descr="upennwatermark.pdf"/>
          <p:cNvPicPr>
            <a:picLocks/>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199388" y="136510"/>
            <a:ext cx="3080816" cy="3472890"/>
          </a:xfrm>
          <a:prstGeom prst="rect">
            <a:avLst/>
          </a:prstGeom>
        </p:spPr>
      </p:pic>
      <p:sp>
        <p:nvSpPr>
          <p:cNvPr id="2" name="Title 1"/>
          <p:cNvSpPr>
            <a:spLocks noGrp="1"/>
          </p:cNvSpPr>
          <p:nvPr>
            <p:ph type="ctrTitle"/>
          </p:nvPr>
        </p:nvSpPr>
        <p:spPr>
          <a:xfrm>
            <a:off x="958151" y="1073526"/>
            <a:ext cx="7397039" cy="1747125"/>
          </a:xfrm>
          <a:prstGeom prst="rect">
            <a:avLst/>
          </a:prstGeom>
        </p:spPr>
        <p:txBody>
          <a:bodyPr anchor="b"/>
          <a:lstStyle>
            <a:lvl1pPr>
              <a:defRPr b="1"/>
            </a:lvl1pPr>
          </a:lstStyle>
          <a:p>
            <a:r>
              <a:rPr lang="en-US" dirty="0"/>
              <a:t>Click to edit Master title style</a:t>
            </a:r>
          </a:p>
        </p:txBody>
      </p:sp>
      <p:sp>
        <p:nvSpPr>
          <p:cNvPr id="3" name="Subtitle 2"/>
          <p:cNvSpPr>
            <a:spLocks noGrp="1"/>
          </p:cNvSpPr>
          <p:nvPr>
            <p:ph type="subTitle" idx="1"/>
          </p:nvPr>
        </p:nvSpPr>
        <p:spPr>
          <a:xfrm>
            <a:off x="958151" y="3255792"/>
            <a:ext cx="7397039" cy="658114"/>
          </a:xfrm>
        </p:spPr>
        <p:txBody>
          <a:bodyPr>
            <a:normAutofit/>
          </a:bodyPr>
          <a:lstStyle>
            <a:lvl1pPr marL="0" indent="0" algn="l">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p:cNvGrpSpPr/>
          <p:nvPr userDrawn="1"/>
        </p:nvGrpSpPr>
        <p:grpSpPr>
          <a:xfrm rot="10800000">
            <a:off x="0" y="3001092"/>
            <a:ext cx="8355526" cy="57487"/>
            <a:chOff x="685800" y="1794746"/>
            <a:chExt cx="7772400" cy="179475"/>
          </a:xfrm>
        </p:grpSpPr>
        <p:sp>
          <p:nvSpPr>
            <p:cNvPr id="7" name="Rectangle 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 name="Rectangle 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6" name="Rectangle 5"/>
          <p:cNvSpPr/>
          <p:nvPr userDrawn="1"/>
        </p:nvSpPr>
        <p:spPr>
          <a:xfrm>
            <a:off x="254010" y="4572000"/>
            <a:ext cx="2243667" cy="571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52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hasCustomPrompt="1"/>
          </p:nvPr>
        </p:nvSpPr>
        <p:spPr>
          <a:xfrm>
            <a:off x="430464" y="902369"/>
            <a:ext cx="8229600" cy="3690798"/>
          </a:xfrm>
        </p:spPr>
        <p:txBody>
          <a:bodyPr>
            <a:normAutofit/>
          </a:bodyPr>
          <a:lstStyle>
            <a:lvl1pPr>
              <a:defRPr sz="2400"/>
            </a:lvl1pPr>
            <a:lvl2pPr>
              <a:defRPr sz="2000">
                <a:solidFill>
                  <a:schemeClr val="accent3"/>
                </a:solidFill>
              </a:defRPr>
            </a:lvl2pPr>
            <a:lvl3pPr>
              <a:defRPr sz="1800"/>
            </a:lvl3pPr>
            <a:lvl4pPr>
              <a:defRPr sz="1600">
                <a:solidFill>
                  <a:schemeClr val="accent3"/>
                </a:solidFill>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1595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9" y="0"/>
            <a:ext cx="9143999" cy="51435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13" name="Picture 12" descr="1-line-blu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0" y="4699003"/>
            <a:ext cx="1809092" cy="347472"/>
          </a:xfrm>
          <a:prstGeom prst="rect">
            <a:avLst/>
          </a:prstGeom>
        </p:spPr>
      </p:pic>
    </p:spTree>
    <p:extLst>
      <p:ext uri="{BB962C8B-B14F-4D97-AF65-F5344CB8AC3E}">
        <p14:creationId xmlns:p14="http://schemas.microsoft.com/office/powerpoint/2010/main" val="202232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5" name="Picture 14" descr="upennwatermark.pdf"/>
          <p:cNvPicPr>
            <a:picLocks/>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6156" cy="3745963"/>
          </a:xfrm>
          <a:prstGeom prst="rect">
            <a:avLst/>
          </a:prstGeom>
        </p:spPr>
      </p:pic>
      <p:sp>
        <p:nvSpPr>
          <p:cNvPr id="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1" name="Group 10"/>
          <p:cNvGrpSpPr/>
          <p:nvPr userDrawn="1"/>
        </p:nvGrpSpPr>
        <p:grpSpPr>
          <a:xfrm>
            <a:off x="-5079" y="708812"/>
            <a:ext cx="8691879" cy="47507"/>
            <a:chOff x="685800" y="1794746"/>
            <a:chExt cx="7772400" cy="179475"/>
          </a:xfrm>
        </p:grpSpPr>
        <p:sp>
          <p:nvSpPr>
            <p:cNvPr id="12" name="Rectangle 1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4" name="Rectangle 1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7548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1"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1526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8" name="Picture 17" descr="upennwatermark.pdf"/>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8896" cy="3749040"/>
          </a:xfrm>
          <a:prstGeom prst="rect">
            <a:avLst/>
          </a:prstGeom>
        </p:spPr>
      </p:pic>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66939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04904"/>
            <a:ext cx="4038600" cy="348972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04902"/>
            <a:ext cx="4038600" cy="348972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0"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1" name="Group 10"/>
          <p:cNvGrpSpPr/>
          <p:nvPr userDrawn="1"/>
        </p:nvGrpSpPr>
        <p:grpSpPr>
          <a:xfrm>
            <a:off x="-5079" y="708812"/>
            <a:ext cx="8691879"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92384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7992"/>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46495"/>
            <a:ext cx="4040188"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066669"/>
            <a:ext cx="4041775"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1546495"/>
            <a:ext cx="4041775"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51427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0464" y="1029708"/>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ill Sans"/>
                <a:cs typeface="Gill Sans"/>
              </a:defRPr>
            </a:lvl1pPr>
          </a:lstStyle>
          <a:p>
            <a:endParaRPr lang="en-US" dirty="0"/>
          </a:p>
        </p:txBody>
      </p:sp>
      <p:sp>
        <p:nvSpPr>
          <p:cNvPr id="6" name="Slide Number Placeholder 5"/>
          <p:cNvSpPr>
            <a:spLocks noGrp="1"/>
          </p:cNvSpPr>
          <p:nvPr>
            <p:ph type="sldNum" sz="quarter" idx="4"/>
          </p:nvPr>
        </p:nvSpPr>
        <p:spPr>
          <a:xfrm>
            <a:off x="8311732" y="4767264"/>
            <a:ext cx="375068" cy="273844"/>
          </a:xfrm>
          <a:prstGeom prst="rect">
            <a:avLst/>
          </a:prstGeom>
        </p:spPr>
        <p:txBody>
          <a:bodyPr vert="horz" lIns="91440" tIns="45720" rIns="91440" bIns="45720" rtlCol="0" anchor="ctr"/>
          <a:lstStyle>
            <a:lvl1pPr algn="r">
              <a:defRPr sz="1200">
                <a:solidFill>
                  <a:schemeClr val="tx1">
                    <a:tint val="75000"/>
                  </a:schemeClr>
                </a:solidFill>
                <a:latin typeface="Gill Sans"/>
                <a:cs typeface="Gill Sans"/>
              </a:defRPr>
            </a:lvl1pPr>
          </a:lstStyle>
          <a:p>
            <a:fld id="{8A758EFE-665F-4341-B5B8-2DAEADA52F6C}" type="slidenum">
              <a:rPr lang="en-US" smtClean="0"/>
              <a:pPr/>
              <a:t>‹#›</a:t>
            </a:fld>
            <a:endParaRPr lang="en-US" dirty="0"/>
          </a:p>
        </p:txBody>
      </p:sp>
      <p:sp>
        <p:nvSpPr>
          <p:cNvPr id="20" name="Title Placeholder 1"/>
          <p:cNvSpPr>
            <a:spLocks noGrp="1"/>
          </p:cNvSpPr>
          <p:nvPr>
            <p:ph type="title"/>
          </p:nvPr>
        </p:nvSpPr>
        <p:spPr>
          <a:xfrm>
            <a:off x="323520" y="-19089"/>
            <a:ext cx="8229600" cy="727900"/>
          </a:xfrm>
          <a:prstGeom prst="rect">
            <a:avLst/>
          </a:prstGeom>
        </p:spPr>
        <p:txBody>
          <a:bodyPr vert="horz" lIns="91440" tIns="45720" rIns="91440" bIns="45720" rtlCol="0" anchor="ctr">
            <a:normAutofit/>
          </a:bodyPr>
          <a:lstStyle/>
          <a:p>
            <a:r>
              <a:rPr lang="en-US" dirty="0"/>
              <a:t>Click to edit Master title style</a:t>
            </a:r>
          </a:p>
        </p:txBody>
      </p:sp>
      <p:sp>
        <p:nvSpPr>
          <p:cNvPr id="8" name="Rectangle 7">
            <a:extLst>
              <a:ext uri="{FF2B5EF4-FFF2-40B4-BE49-F238E27FC236}">
                <a16:creationId xmlns:a16="http://schemas.microsoft.com/office/drawing/2014/main" id="{F28302D0-09AA-4B3E-8AD5-D6788138FAEF}"/>
              </a:ext>
            </a:extLst>
          </p:cNvPr>
          <p:cNvSpPr/>
          <p:nvPr userDrawn="1"/>
        </p:nvSpPr>
        <p:spPr>
          <a:xfrm>
            <a:off x="430464" y="4754593"/>
            <a:ext cx="1386918" cy="276999"/>
          </a:xfrm>
          <a:prstGeom prst="rect">
            <a:avLst/>
          </a:prstGeom>
        </p:spPr>
        <p:txBody>
          <a:bodyPr wrap="none">
            <a:spAutoFit/>
          </a:bodyPr>
          <a:lstStyle/>
          <a:p>
            <a:r>
              <a:rPr lang="en-US" sz="1200" dirty="0">
                <a:solidFill>
                  <a:srgbClr val="898A96"/>
                </a:solidFill>
              </a:rPr>
              <a:t>CIS 419/519 Fall’19</a:t>
            </a:r>
          </a:p>
        </p:txBody>
      </p:sp>
    </p:spTree>
    <p:extLst>
      <p:ext uri="{BB962C8B-B14F-4D97-AF65-F5344CB8AC3E}">
        <p14:creationId xmlns:p14="http://schemas.microsoft.com/office/powerpoint/2010/main" val="1807833175"/>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70" r:id="rId4"/>
    <p:sldLayoutId id="2147483668" r:id="rId5"/>
    <p:sldLayoutId id="2147483658" r:id="rId6"/>
    <p:sldLayoutId id="2147483667" r:id="rId7"/>
    <p:sldLayoutId id="2147483652" r:id="rId8"/>
    <p:sldLayoutId id="2147483653" r:id="rId9"/>
    <p:sldLayoutId id="2147483671" r:id="rId10"/>
    <p:sldLayoutId id="2147483672" r:id="rId11"/>
    <p:sldLayoutId id="2147483654" r:id="rId12"/>
    <p:sldLayoutId id="2147483655" r:id="rId13"/>
    <p:sldLayoutId id="2147483656" r:id="rId14"/>
    <p:sldLayoutId id="2147483657" r:id="rId15"/>
    <p:sldLayoutId id="2147483666" r:id="rId16"/>
    <p:sldLayoutId id="2147483669" r:id="rId17"/>
    <p:sldLayoutId id="2147483674" r:id="rId18"/>
    <p:sldLayoutId id="2147483675" r:id="rId19"/>
  </p:sldLayoutIdLst>
  <p:hf hdr="0" ftr="0" dt="0"/>
  <p:txStyles>
    <p:titleStyle>
      <a:lvl1pPr algn="l" defTabSz="457200" rtl="0" eaLnBrk="1" latinLnBrk="0" hangingPunct="1">
        <a:spcBef>
          <a:spcPct val="0"/>
        </a:spcBef>
        <a:buNone/>
        <a:defRPr sz="3600" kern="1200">
          <a:solidFill>
            <a:srgbClr val="95001A"/>
          </a:solidFill>
          <a:latin typeface="Gill Sans"/>
          <a:ea typeface="+mj-ea"/>
          <a:cs typeface="Gill Sans"/>
        </a:defRPr>
      </a:lvl1pPr>
    </p:titleStyle>
    <p:body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10.png"/><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810.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481.png"/><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0.wmf"/><Relationship Id="rId3" Type="http://schemas.openxmlformats.org/officeDocument/2006/relationships/notesSlide" Target="../notesSlides/notesSlide22.xml"/><Relationship Id="rId7" Type="http://schemas.openxmlformats.org/officeDocument/2006/relationships/image" Target="../media/image67.wmf"/><Relationship Id="rId12"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8.wmf"/><Relationship Id="rId1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l2r.cs.uiuc.edu/~danr/Teaching/CS446-14/info.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seas.upenn.edu/~cis519/fall2018/index.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image" Target="../media/image77.png"/></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hyperlink" Target="http://cogcomp.cs.illinois.edu/Data/Spell/" TargetMode="External"/><Relationship Id="rId4" Type="http://schemas.openxmlformats.org/officeDocument/2006/relationships/image" Target="../media/image81.png"/></Relationships>
</file>

<file path=ppt/slides/_rels/slide5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mailto:nmancuso@seas.upenn.edu"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seas.upenn.edu/~cis519/fall2019/" TargetMode="External"/><Relationship Id="rId2" Type="http://schemas.openxmlformats.org/officeDocument/2006/relationships/hyperlink" Target="http://courses.engr.illinois.edu/cs446/" TargetMode="External"/><Relationship Id="rId1" Type="http://schemas.openxmlformats.org/officeDocument/2006/relationships/slideLayout" Target="../slideLayouts/slideLayout3.xml"/><Relationship Id="rId4" Type="http://schemas.openxmlformats.org/officeDocument/2006/relationships/hyperlink" Target="http://piazza.com/upenn/fall2018/cis419519"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93.png"/><Relationship Id="rId4" Type="http://schemas.openxmlformats.org/officeDocument/2006/relationships/image" Target="../media/image9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97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seas.upenn.edu/~cis519/fall2019/assets/lectures/lecture-0/game.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11.png"/></Relationships>
</file>

<file path=ppt/slides/_rels/slide7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980.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99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seas.upenn.edu/~cis519/fall2018/" TargetMode="External"/><Relationship Id="rId2" Type="http://schemas.openxmlformats.org/officeDocument/2006/relationships/hyperlink" Target="http://courses.engr.illinois.edu/cs446/" TargetMode="External"/><Relationship Id="rId1" Type="http://schemas.openxmlformats.org/officeDocument/2006/relationships/slideLayout" Target="../slideLayouts/slideLayout3.xml"/><Relationship Id="rId4" Type="http://schemas.openxmlformats.org/officeDocument/2006/relationships/hyperlink" Target="http://piazza.com/upenn/fall2018/cis419519"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C6EF-D9AA-4ADF-B446-0F4780845389}"/>
              </a:ext>
            </a:extLst>
          </p:cNvPr>
          <p:cNvSpPr>
            <a:spLocks noGrp="1"/>
          </p:cNvSpPr>
          <p:nvPr>
            <p:ph type="ctrTitle"/>
          </p:nvPr>
        </p:nvSpPr>
        <p:spPr/>
        <p:txBody>
          <a:bodyPr/>
          <a:lstStyle/>
          <a:p>
            <a:r>
              <a:rPr lang="en-US" dirty="0"/>
              <a:t>Introduction to Machine Learning</a:t>
            </a:r>
          </a:p>
        </p:txBody>
      </p:sp>
      <p:sp>
        <p:nvSpPr>
          <p:cNvPr id="6" name="Subtitle 5"/>
          <p:cNvSpPr>
            <a:spLocks noGrp="1"/>
          </p:cNvSpPr>
          <p:nvPr>
            <p:ph type="subTitle" idx="1"/>
          </p:nvPr>
        </p:nvSpPr>
        <p:spPr/>
        <p:txBody>
          <a:bodyPr>
            <a:normAutofit fontScale="77500" lnSpcReduction="20000"/>
          </a:bodyPr>
          <a:lstStyle/>
          <a:p>
            <a:r>
              <a:rPr lang="nl-NL" dirty="0"/>
              <a:t>Dan Roth </a:t>
            </a:r>
          </a:p>
          <a:p>
            <a:r>
              <a:rPr lang="nl-NL" dirty="0"/>
              <a:t>danroth@seas.upenn.edu|http://www.cis.upenn.edu/~danroth/|461C, 3401 Walnut</a:t>
            </a:r>
          </a:p>
        </p:txBody>
      </p:sp>
      <p:sp>
        <p:nvSpPr>
          <p:cNvPr id="4" name="Slide Number Placeholder 3"/>
          <p:cNvSpPr>
            <a:spLocks noGrp="1"/>
          </p:cNvSpPr>
          <p:nvPr>
            <p:ph type="sldNum" sz="quarter" idx="4294967295"/>
          </p:nvPr>
        </p:nvSpPr>
        <p:spPr>
          <a:xfrm>
            <a:off x="7010400" y="4767263"/>
            <a:ext cx="2133600" cy="274637"/>
          </a:xfrm>
        </p:spPr>
        <p:txBody>
          <a:bodyPr/>
          <a:lstStyle/>
          <a:p>
            <a:fld id="{0C921938-476A-4922-BE24-3B8F6A2854D9}" type="slidenum">
              <a:rPr lang="en-US" smtClean="0"/>
              <a:pPr/>
              <a:t>1</a:t>
            </a:fld>
            <a:endParaRPr lang="en-US" dirty="0"/>
          </a:p>
        </p:txBody>
      </p:sp>
      <p:sp>
        <p:nvSpPr>
          <p:cNvPr id="7" name="Rectangle 6"/>
          <p:cNvSpPr/>
          <p:nvPr/>
        </p:nvSpPr>
        <p:spPr>
          <a:xfrm>
            <a:off x="107051" y="4326319"/>
            <a:ext cx="6460958" cy="715582"/>
          </a:xfrm>
          <a:prstGeom prst="rect">
            <a:avLst/>
          </a:prstGeom>
        </p:spPr>
        <p:txBody>
          <a:bodyPr wrap="square">
            <a:noAutofit/>
          </a:bodyPr>
          <a:lstStyle/>
          <a:p>
            <a:r>
              <a:rPr lang="en-US" sz="1400" dirty="0">
                <a:solidFill>
                  <a:schemeClr val="bg1"/>
                </a:solidFill>
              </a:rPr>
              <a:t>Slides were created by Dan Roth (for CIS519/419 at Penn or CS446 at UIUC), Eric Eaton for CIS519/419 at Penn, or from other authors who have made their ML slides available. </a:t>
            </a:r>
          </a:p>
        </p:txBody>
      </p:sp>
    </p:spTree>
    <p:extLst>
      <p:ext uri="{BB962C8B-B14F-4D97-AF65-F5344CB8AC3E}">
        <p14:creationId xmlns:p14="http://schemas.microsoft.com/office/powerpoint/2010/main" val="262114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66355A-084C-D24E-9AD2-7E4FC41EA627}" type="slidenum">
              <a:rPr lang="en-US" smtClean="0"/>
              <a:pPr/>
              <a:t>10</a:t>
            </a:fld>
            <a:endParaRPr lang="en-US"/>
          </a:p>
        </p:txBody>
      </p:sp>
      <p:sp>
        <p:nvSpPr>
          <p:cNvPr id="2" name="Title 1"/>
          <p:cNvSpPr>
            <a:spLocks noGrp="1"/>
          </p:cNvSpPr>
          <p:nvPr>
            <p:ph type="title"/>
          </p:nvPr>
        </p:nvSpPr>
        <p:spPr/>
        <p:txBody>
          <a:bodyPr/>
          <a:lstStyle/>
          <a:p>
            <a:r>
              <a:rPr lang="en-US"/>
              <a:t>Training data</a:t>
            </a:r>
            <a:endParaRPr lang="en-US" dirty="0"/>
          </a:p>
        </p:txBody>
      </p:sp>
      <p:sp>
        <p:nvSpPr>
          <p:cNvPr id="4" name="TextBox 3"/>
          <p:cNvSpPr txBox="1"/>
          <p:nvPr/>
        </p:nvSpPr>
        <p:spPr>
          <a:xfrm>
            <a:off x="1409700" y="1063229"/>
            <a:ext cx="6324600" cy="3445271"/>
          </a:xfrm>
          <a:prstGeom prst="rect">
            <a:avLst/>
          </a:prstGeom>
          <a:noFill/>
        </p:spPr>
        <p:txBody>
          <a:bodyPr wrap="square" numCol="3" rtlCol="0">
            <a:noAutofit/>
          </a:bodyPr>
          <a:lstStyle/>
          <a:p>
            <a:r>
              <a:rPr lang="en-US" dirty="0">
                <a:latin typeface="Gill Sans"/>
              </a:rPr>
              <a:t>+ Naoki Abe</a:t>
            </a:r>
          </a:p>
          <a:p>
            <a:r>
              <a:rPr lang="en-US" dirty="0">
                <a:latin typeface="Gill Sans"/>
              </a:rPr>
              <a:t>- </a:t>
            </a:r>
            <a:r>
              <a:rPr lang="en-US" dirty="0" err="1">
                <a:latin typeface="Gill Sans"/>
              </a:rPr>
              <a:t>Myriam</a:t>
            </a:r>
            <a:r>
              <a:rPr lang="en-US" dirty="0">
                <a:latin typeface="Gill Sans"/>
              </a:rPr>
              <a:t> Abramson</a:t>
            </a:r>
          </a:p>
          <a:p>
            <a:r>
              <a:rPr lang="en-US" dirty="0">
                <a:latin typeface="Gill Sans"/>
              </a:rPr>
              <a:t>+ David W. Aha</a:t>
            </a:r>
          </a:p>
          <a:p>
            <a:r>
              <a:rPr lang="en-US" dirty="0">
                <a:latin typeface="Gill Sans"/>
              </a:rPr>
              <a:t>+ Kamal M. Ali</a:t>
            </a:r>
          </a:p>
          <a:p>
            <a:r>
              <a:rPr lang="en-US" dirty="0">
                <a:latin typeface="Gill Sans"/>
              </a:rPr>
              <a:t>- Eric </a:t>
            </a:r>
            <a:r>
              <a:rPr lang="en-US" dirty="0" err="1">
                <a:latin typeface="Gill Sans"/>
              </a:rPr>
              <a:t>Allender</a:t>
            </a:r>
            <a:endParaRPr lang="en-US" dirty="0">
              <a:latin typeface="Gill Sans"/>
            </a:endParaRPr>
          </a:p>
          <a:p>
            <a:r>
              <a:rPr lang="en-US" dirty="0">
                <a:latin typeface="Gill Sans"/>
              </a:rPr>
              <a:t>+ Dana </a:t>
            </a:r>
            <a:r>
              <a:rPr lang="en-US" dirty="0" err="1">
                <a:latin typeface="Gill Sans"/>
              </a:rPr>
              <a:t>Angluin</a:t>
            </a:r>
            <a:endParaRPr lang="en-US" dirty="0">
              <a:latin typeface="Gill Sans"/>
            </a:endParaRPr>
          </a:p>
          <a:p>
            <a:r>
              <a:rPr lang="en-US" dirty="0">
                <a:latin typeface="Gill Sans"/>
              </a:rPr>
              <a:t>- </a:t>
            </a:r>
            <a:r>
              <a:rPr lang="en-US" dirty="0" err="1">
                <a:latin typeface="Gill Sans"/>
              </a:rPr>
              <a:t>Chidanand</a:t>
            </a:r>
            <a:r>
              <a:rPr lang="en-US" dirty="0">
                <a:latin typeface="Gill Sans"/>
              </a:rPr>
              <a:t> </a:t>
            </a:r>
            <a:r>
              <a:rPr lang="en-US" dirty="0" err="1">
                <a:latin typeface="Gill Sans"/>
              </a:rPr>
              <a:t>Apte</a:t>
            </a:r>
            <a:endParaRPr lang="en-US" dirty="0">
              <a:latin typeface="Gill Sans"/>
            </a:endParaRPr>
          </a:p>
          <a:p>
            <a:r>
              <a:rPr lang="en-US" dirty="0">
                <a:latin typeface="Gill Sans"/>
              </a:rPr>
              <a:t>+ Minoru Asada</a:t>
            </a:r>
          </a:p>
          <a:p>
            <a:r>
              <a:rPr lang="en-US" dirty="0">
                <a:latin typeface="Gill Sans"/>
              </a:rPr>
              <a:t>+ Lars Asker</a:t>
            </a:r>
          </a:p>
          <a:p>
            <a:r>
              <a:rPr lang="en-US" dirty="0">
                <a:latin typeface="Gill Sans"/>
              </a:rPr>
              <a:t>+ </a:t>
            </a:r>
            <a:r>
              <a:rPr lang="en-US" dirty="0" err="1">
                <a:latin typeface="Gill Sans"/>
              </a:rPr>
              <a:t>Javed</a:t>
            </a:r>
            <a:r>
              <a:rPr lang="en-US" dirty="0">
                <a:latin typeface="Gill Sans"/>
              </a:rPr>
              <a:t> </a:t>
            </a:r>
            <a:r>
              <a:rPr lang="en-US" dirty="0" err="1">
                <a:latin typeface="Gill Sans"/>
              </a:rPr>
              <a:t>Aslam</a:t>
            </a:r>
            <a:endParaRPr lang="en-US" dirty="0">
              <a:latin typeface="Gill Sans"/>
            </a:endParaRPr>
          </a:p>
          <a:p>
            <a:r>
              <a:rPr lang="en-US" dirty="0">
                <a:latin typeface="Gill Sans"/>
              </a:rPr>
              <a:t>+ Jose L. </a:t>
            </a:r>
            <a:r>
              <a:rPr lang="en-US" dirty="0" err="1">
                <a:latin typeface="Gill Sans"/>
              </a:rPr>
              <a:t>Balcazar</a:t>
            </a:r>
            <a:endParaRPr lang="en-US" dirty="0">
              <a:latin typeface="Gill Sans"/>
            </a:endParaRPr>
          </a:p>
          <a:p>
            <a:r>
              <a:rPr lang="en-US" dirty="0">
                <a:latin typeface="Gill Sans"/>
              </a:rPr>
              <a:t>- Cristina </a:t>
            </a:r>
            <a:r>
              <a:rPr lang="en-US" dirty="0" err="1">
                <a:latin typeface="Gill Sans"/>
              </a:rPr>
              <a:t>Baroglio</a:t>
            </a:r>
            <a:endParaRPr lang="en-US" dirty="0">
              <a:latin typeface="Gill Sans"/>
            </a:endParaRPr>
          </a:p>
          <a:p>
            <a:r>
              <a:rPr lang="en-US" dirty="0">
                <a:latin typeface="Gill Sans"/>
              </a:rPr>
              <a:t>+ Peter Bartlett</a:t>
            </a:r>
          </a:p>
          <a:p>
            <a:r>
              <a:rPr lang="en-US" dirty="0">
                <a:latin typeface="Gill Sans"/>
              </a:rPr>
              <a:t>- Eric Baum</a:t>
            </a:r>
          </a:p>
          <a:p>
            <a:r>
              <a:rPr lang="en-US" dirty="0">
                <a:latin typeface="Gill Sans"/>
              </a:rPr>
              <a:t>+ </a:t>
            </a:r>
            <a:r>
              <a:rPr lang="en-US" dirty="0" err="1">
                <a:latin typeface="Gill Sans"/>
              </a:rPr>
              <a:t>Welton</a:t>
            </a:r>
            <a:r>
              <a:rPr lang="en-US" dirty="0">
                <a:latin typeface="Gill Sans"/>
              </a:rPr>
              <a:t> Becket</a:t>
            </a:r>
          </a:p>
          <a:p>
            <a:r>
              <a:rPr lang="en-US" dirty="0">
                <a:latin typeface="Gill Sans"/>
              </a:rPr>
              <a:t>- </a:t>
            </a:r>
            <a:r>
              <a:rPr lang="en-US" dirty="0" err="1">
                <a:latin typeface="Gill Sans"/>
              </a:rPr>
              <a:t>Shai</a:t>
            </a:r>
            <a:r>
              <a:rPr lang="en-US" dirty="0">
                <a:latin typeface="Gill Sans"/>
              </a:rPr>
              <a:t> Ben-David</a:t>
            </a:r>
          </a:p>
          <a:p>
            <a:r>
              <a:rPr lang="en-US" dirty="0">
                <a:latin typeface="Gill Sans"/>
              </a:rPr>
              <a:t>+ George Berg</a:t>
            </a:r>
          </a:p>
          <a:p>
            <a:r>
              <a:rPr lang="en-US" dirty="0">
                <a:latin typeface="Gill Sans"/>
              </a:rPr>
              <a:t>+ Neil </a:t>
            </a:r>
            <a:r>
              <a:rPr lang="en-US" dirty="0" err="1">
                <a:latin typeface="Gill Sans"/>
              </a:rPr>
              <a:t>Berkman</a:t>
            </a:r>
            <a:endParaRPr lang="en-US" dirty="0">
              <a:latin typeface="Gill Sans"/>
            </a:endParaRPr>
          </a:p>
          <a:p>
            <a:r>
              <a:rPr lang="en-US" dirty="0">
                <a:latin typeface="Gill Sans"/>
              </a:rPr>
              <a:t>+ </a:t>
            </a:r>
            <a:r>
              <a:rPr lang="en-US" dirty="0" err="1">
                <a:latin typeface="Gill Sans"/>
              </a:rPr>
              <a:t>Malini</a:t>
            </a:r>
            <a:r>
              <a:rPr lang="en-US" dirty="0">
                <a:latin typeface="Gill Sans"/>
              </a:rPr>
              <a:t> </a:t>
            </a:r>
            <a:r>
              <a:rPr lang="en-US" dirty="0" err="1">
                <a:latin typeface="Gill Sans"/>
              </a:rPr>
              <a:t>Bhandaru</a:t>
            </a:r>
            <a:endParaRPr lang="en-US" dirty="0">
              <a:latin typeface="Gill Sans"/>
            </a:endParaRPr>
          </a:p>
          <a:p>
            <a:r>
              <a:rPr lang="en-US" dirty="0">
                <a:latin typeface="Gill Sans"/>
              </a:rPr>
              <a:t>+ </a:t>
            </a:r>
            <a:r>
              <a:rPr lang="en-US" dirty="0" err="1">
                <a:latin typeface="Gill Sans"/>
              </a:rPr>
              <a:t>Bir</a:t>
            </a:r>
            <a:r>
              <a:rPr lang="en-US" dirty="0">
                <a:latin typeface="Gill Sans"/>
              </a:rPr>
              <a:t> </a:t>
            </a:r>
            <a:r>
              <a:rPr lang="en-US" dirty="0" err="1">
                <a:latin typeface="Gill Sans"/>
              </a:rPr>
              <a:t>Bhanu</a:t>
            </a:r>
            <a:endParaRPr lang="en-US" dirty="0">
              <a:latin typeface="Gill Sans"/>
            </a:endParaRPr>
          </a:p>
          <a:p>
            <a:r>
              <a:rPr lang="en-US" dirty="0">
                <a:latin typeface="Gill Sans"/>
              </a:rPr>
              <a:t>+ </a:t>
            </a:r>
            <a:r>
              <a:rPr lang="en-US" dirty="0" err="1">
                <a:latin typeface="Gill Sans"/>
              </a:rPr>
              <a:t>Reinhard</a:t>
            </a:r>
            <a:r>
              <a:rPr lang="en-US" dirty="0">
                <a:latin typeface="Gill Sans"/>
              </a:rPr>
              <a:t> </a:t>
            </a:r>
            <a:r>
              <a:rPr lang="en-US" dirty="0" err="1">
                <a:latin typeface="Gill Sans"/>
              </a:rPr>
              <a:t>Blasig</a:t>
            </a:r>
            <a:endParaRPr lang="en-US" dirty="0">
              <a:latin typeface="Gill Sans"/>
            </a:endParaRPr>
          </a:p>
          <a:p>
            <a:r>
              <a:rPr lang="en-US" dirty="0">
                <a:latin typeface="Gill Sans"/>
              </a:rPr>
              <a:t>- </a:t>
            </a:r>
            <a:r>
              <a:rPr lang="en-US" dirty="0" err="1">
                <a:latin typeface="Gill Sans"/>
              </a:rPr>
              <a:t>Avrim</a:t>
            </a:r>
            <a:r>
              <a:rPr lang="en-US" dirty="0">
                <a:latin typeface="Gill Sans"/>
              </a:rPr>
              <a:t> Blum</a:t>
            </a:r>
          </a:p>
          <a:p>
            <a:r>
              <a:rPr lang="en-US" dirty="0">
                <a:latin typeface="Gill Sans"/>
              </a:rPr>
              <a:t>- Anselm </a:t>
            </a:r>
            <a:r>
              <a:rPr lang="en-US" dirty="0" err="1">
                <a:latin typeface="Gill Sans"/>
              </a:rPr>
              <a:t>Blumer</a:t>
            </a:r>
            <a:endParaRPr lang="en-US" dirty="0">
              <a:latin typeface="Gill Sans"/>
            </a:endParaRPr>
          </a:p>
          <a:p>
            <a:r>
              <a:rPr lang="en-US" dirty="0">
                <a:latin typeface="Gill Sans"/>
              </a:rPr>
              <a:t>+ Justin </a:t>
            </a:r>
            <a:r>
              <a:rPr lang="en-US" dirty="0" err="1">
                <a:latin typeface="Gill Sans"/>
              </a:rPr>
              <a:t>Boyan</a:t>
            </a:r>
            <a:endParaRPr lang="en-US" dirty="0">
              <a:latin typeface="Gill Sans"/>
            </a:endParaRPr>
          </a:p>
          <a:p>
            <a:r>
              <a:rPr lang="en-US" dirty="0">
                <a:latin typeface="Gill Sans"/>
              </a:rPr>
              <a:t>+ Carla E. </a:t>
            </a:r>
            <a:r>
              <a:rPr lang="en-US" dirty="0" err="1">
                <a:latin typeface="Gill Sans"/>
              </a:rPr>
              <a:t>Brodley</a:t>
            </a:r>
            <a:endParaRPr lang="en-US" dirty="0">
              <a:latin typeface="Gill Sans"/>
            </a:endParaRPr>
          </a:p>
          <a:p>
            <a:r>
              <a:rPr lang="en-US" dirty="0">
                <a:latin typeface="Gill Sans"/>
              </a:rPr>
              <a:t>+ Nader </a:t>
            </a:r>
            <a:r>
              <a:rPr lang="en-US" dirty="0" err="1">
                <a:latin typeface="Gill Sans"/>
              </a:rPr>
              <a:t>Bshouty</a:t>
            </a:r>
            <a:endParaRPr lang="en-US" dirty="0">
              <a:latin typeface="Gill Sans"/>
            </a:endParaRPr>
          </a:p>
          <a:p>
            <a:r>
              <a:rPr lang="en-US" dirty="0">
                <a:latin typeface="Gill Sans"/>
              </a:rPr>
              <a:t>- Wray </a:t>
            </a:r>
            <a:r>
              <a:rPr lang="en-US" dirty="0" err="1">
                <a:latin typeface="Gill Sans"/>
              </a:rPr>
              <a:t>Buntine</a:t>
            </a:r>
            <a:endParaRPr lang="en-US" dirty="0">
              <a:latin typeface="Gill Sans"/>
            </a:endParaRPr>
          </a:p>
          <a:p>
            <a:r>
              <a:rPr lang="en-US" dirty="0">
                <a:latin typeface="Gill Sans"/>
              </a:rPr>
              <a:t>- </a:t>
            </a:r>
            <a:r>
              <a:rPr lang="en-US" dirty="0" err="1">
                <a:latin typeface="Gill Sans"/>
              </a:rPr>
              <a:t>Andrey</a:t>
            </a:r>
            <a:r>
              <a:rPr lang="en-US" dirty="0">
                <a:latin typeface="Gill Sans"/>
              </a:rPr>
              <a:t> </a:t>
            </a:r>
            <a:r>
              <a:rPr lang="en-US" dirty="0" err="1">
                <a:latin typeface="Gill Sans"/>
              </a:rPr>
              <a:t>Burago</a:t>
            </a:r>
            <a:endParaRPr lang="en-US" dirty="0">
              <a:latin typeface="Gill Sans"/>
            </a:endParaRPr>
          </a:p>
          <a:p>
            <a:r>
              <a:rPr lang="en-US" dirty="0">
                <a:latin typeface="Gill Sans"/>
              </a:rPr>
              <a:t>+ Tom </a:t>
            </a:r>
            <a:r>
              <a:rPr lang="en-US" dirty="0" err="1">
                <a:latin typeface="Gill Sans"/>
              </a:rPr>
              <a:t>Bylander</a:t>
            </a:r>
            <a:endParaRPr lang="en-US" dirty="0">
              <a:latin typeface="Gill Sans"/>
            </a:endParaRPr>
          </a:p>
          <a:p>
            <a:r>
              <a:rPr lang="en-US" dirty="0">
                <a:latin typeface="Gill Sans"/>
              </a:rPr>
              <a:t>+ Bill Byrne</a:t>
            </a:r>
          </a:p>
          <a:p>
            <a:r>
              <a:rPr lang="en-US" dirty="0">
                <a:latin typeface="Gill Sans"/>
              </a:rPr>
              <a:t>- Claire </a:t>
            </a:r>
            <a:r>
              <a:rPr lang="en-US" dirty="0" err="1">
                <a:latin typeface="Gill Sans"/>
              </a:rPr>
              <a:t>Cardie</a:t>
            </a:r>
            <a:endParaRPr lang="en-US" dirty="0">
              <a:latin typeface="Gill Sans"/>
            </a:endParaRPr>
          </a:p>
          <a:p>
            <a:r>
              <a:rPr lang="en-US" dirty="0">
                <a:latin typeface="Gill Sans"/>
              </a:rPr>
              <a:t>+ John Case</a:t>
            </a:r>
          </a:p>
          <a:p>
            <a:r>
              <a:rPr lang="en-US" dirty="0">
                <a:latin typeface="Gill Sans"/>
              </a:rPr>
              <a:t>+ Jason Catlett</a:t>
            </a:r>
          </a:p>
          <a:p>
            <a:r>
              <a:rPr lang="en-US" dirty="0">
                <a:latin typeface="Gill Sans"/>
              </a:rPr>
              <a:t>- Philip Chan</a:t>
            </a:r>
          </a:p>
          <a:p>
            <a:r>
              <a:rPr lang="en-US" dirty="0">
                <a:latin typeface="Gill Sans"/>
              </a:rPr>
              <a:t>- </a:t>
            </a:r>
            <a:r>
              <a:rPr lang="en-US" dirty="0" err="1">
                <a:latin typeface="Gill Sans"/>
              </a:rPr>
              <a:t>Zhixiang</a:t>
            </a:r>
            <a:r>
              <a:rPr lang="en-US" dirty="0">
                <a:latin typeface="Gill Sans"/>
              </a:rPr>
              <a:t> Chen</a:t>
            </a:r>
          </a:p>
          <a:p>
            <a:r>
              <a:rPr lang="en-US" dirty="0">
                <a:latin typeface="Gill Sans"/>
              </a:rPr>
              <a:t>- Chris Darken</a:t>
            </a:r>
          </a:p>
        </p:txBody>
      </p:sp>
    </p:spTree>
    <p:extLst>
      <p:ext uri="{BB962C8B-B14F-4D97-AF65-F5344CB8AC3E}">
        <p14:creationId xmlns:p14="http://schemas.microsoft.com/office/powerpoint/2010/main" val="342581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pPr/>
              <a:t>11</a:t>
            </a:fld>
            <a:endParaRPr lang="en-US"/>
          </a:p>
        </p:txBody>
      </p:sp>
      <p:sp>
        <p:nvSpPr>
          <p:cNvPr id="2" name="Title 1"/>
          <p:cNvSpPr>
            <a:spLocks noGrp="1"/>
          </p:cNvSpPr>
          <p:nvPr>
            <p:ph type="title"/>
          </p:nvPr>
        </p:nvSpPr>
        <p:spPr/>
        <p:txBody>
          <a:bodyPr/>
          <a:lstStyle/>
          <a:p>
            <a:r>
              <a:rPr lang="en-US"/>
              <a:t>The Badges game</a:t>
            </a:r>
            <a:endParaRPr lang="en-US" dirty="0"/>
          </a:p>
        </p:txBody>
      </p:sp>
      <p:sp>
        <p:nvSpPr>
          <p:cNvPr id="3" name="Content Placeholder 2"/>
          <p:cNvSpPr>
            <a:spLocks noGrp="1"/>
          </p:cNvSpPr>
          <p:nvPr>
            <p:ph idx="1"/>
          </p:nvPr>
        </p:nvSpPr>
        <p:spPr>
          <a:xfrm>
            <a:off x="457200" y="1315171"/>
            <a:ext cx="8229600" cy="2513158"/>
          </a:xfrm>
        </p:spPr>
        <p:txBody>
          <a:bodyPr>
            <a:normAutofit fontScale="92500" lnSpcReduction="10000"/>
          </a:bodyPr>
          <a:lstStyle/>
          <a:p>
            <a:pPr marL="0" indent="0">
              <a:buNone/>
            </a:pPr>
            <a:br>
              <a:rPr lang="en-US" dirty="0"/>
            </a:br>
            <a:br>
              <a:rPr lang="en-US" dirty="0"/>
            </a:br>
            <a:endParaRPr lang="en-US" dirty="0"/>
          </a:p>
          <a:p>
            <a:r>
              <a:rPr lang="en-US" dirty="0"/>
              <a:t>Conference attendees to the 1994 Machine Learning conference were given </a:t>
            </a:r>
            <a:r>
              <a:rPr lang="en-US" dirty="0">
                <a:solidFill>
                  <a:srgbClr val="FF0000"/>
                </a:solidFill>
              </a:rPr>
              <a:t>name badges labeled with + or −</a:t>
            </a:r>
            <a:r>
              <a:rPr lang="en-US" dirty="0"/>
              <a:t>.</a:t>
            </a:r>
          </a:p>
          <a:p>
            <a:endParaRPr lang="en-US" dirty="0"/>
          </a:p>
          <a:p>
            <a:r>
              <a:rPr lang="en-US" dirty="0"/>
              <a:t>What function was used to assign these labels? </a:t>
            </a:r>
          </a:p>
          <a:p>
            <a:endParaRPr lang="en-US" dirty="0"/>
          </a:p>
        </p:txBody>
      </p:sp>
      <p:sp>
        <p:nvSpPr>
          <p:cNvPr id="4" name="Rectangle 3"/>
          <p:cNvSpPr/>
          <p:nvPr/>
        </p:nvSpPr>
        <p:spPr>
          <a:xfrm>
            <a:off x="1947334" y="1178984"/>
            <a:ext cx="2264834" cy="698500"/>
          </a:xfrm>
          <a:prstGeom prst="rect">
            <a:avLst/>
          </a:prstGeom>
          <a:solidFill>
            <a:srgbClr val="FFF0CC"/>
          </a:solidFill>
        </p:spPr>
        <p:style>
          <a:lnRef idx="2">
            <a:schemeClr val="dk1"/>
          </a:lnRef>
          <a:fillRef idx="1">
            <a:schemeClr val="lt1"/>
          </a:fillRef>
          <a:effectRef idx="0">
            <a:schemeClr val="dk1"/>
          </a:effectRef>
          <a:fontRef idx="minor">
            <a:schemeClr val="dk1"/>
          </a:fontRef>
        </p:style>
        <p:txBody>
          <a:bodyPr rtlCol="0" anchor="ctr"/>
          <a:lstStyle/>
          <a:p>
            <a:r>
              <a:rPr lang="en-US" sz="2700" dirty="0"/>
              <a:t>+ Naoki Abe</a:t>
            </a:r>
          </a:p>
        </p:txBody>
      </p:sp>
      <p:sp>
        <p:nvSpPr>
          <p:cNvPr id="5" name="Rectangle 4"/>
          <p:cNvSpPr/>
          <p:nvPr/>
        </p:nvSpPr>
        <p:spPr>
          <a:xfrm>
            <a:off x="4516967" y="1178984"/>
            <a:ext cx="2264834" cy="698500"/>
          </a:xfrm>
          <a:prstGeom prst="rect">
            <a:avLst/>
          </a:prstGeom>
          <a:solidFill>
            <a:srgbClr val="FFF0CC"/>
          </a:solidFill>
        </p:spPr>
        <p:style>
          <a:lnRef idx="2">
            <a:schemeClr val="dk1"/>
          </a:lnRef>
          <a:fillRef idx="1">
            <a:schemeClr val="lt1"/>
          </a:fillRef>
          <a:effectRef idx="0">
            <a:schemeClr val="dk1"/>
          </a:effectRef>
          <a:fontRef idx="minor">
            <a:schemeClr val="dk1"/>
          </a:fontRef>
        </p:style>
        <p:txBody>
          <a:bodyPr rtlCol="0" anchor="ctr"/>
          <a:lstStyle/>
          <a:p>
            <a:r>
              <a:rPr lang="en-US" sz="2700" dirty="0"/>
              <a:t>- Eric Baum</a:t>
            </a:r>
          </a:p>
        </p:txBody>
      </p:sp>
    </p:spTree>
    <p:extLst>
      <p:ext uri="{BB962C8B-B14F-4D97-AF65-F5344CB8AC3E}">
        <p14:creationId xmlns:p14="http://schemas.microsoft.com/office/powerpoint/2010/main" val="2593272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66355A-084C-D24E-9AD2-7E4FC41EA627}" type="slidenum">
              <a:rPr lang="en-US" smtClean="0"/>
              <a:t>12</a:t>
            </a:fld>
            <a:endParaRPr lang="en-US"/>
          </a:p>
        </p:txBody>
      </p:sp>
      <p:sp>
        <p:nvSpPr>
          <p:cNvPr id="2" name="Title 1"/>
          <p:cNvSpPr>
            <a:spLocks noGrp="1"/>
          </p:cNvSpPr>
          <p:nvPr>
            <p:ph type="title"/>
          </p:nvPr>
        </p:nvSpPr>
        <p:spPr/>
        <p:txBody>
          <a:bodyPr/>
          <a:lstStyle/>
          <a:p>
            <a:r>
              <a:rPr lang="en-US"/>
              <a:t>Raw test data</a:t>
            </a:r>
            <a:endParaRPr lang="en-US" dirty="0"/>
          </a:p>
        </p:txBody>
      </p:sp>
      <p:sp>
        <p:nvSpPr>
          <p:cNvPr id="4" name="TextBox 3"/>
          <p:cNvSpPr txBox="1"/>
          <p:nvPr/>
        </p:nvSpPr>
        <p:spPr>
          <a:xfrm>
            <a:off x="1426633" y="1244204"/>
            <a:ext cx="6614583" cy="1921271"/>
          </a:xfrm>
          <a:prstGeom prst="rect">
            <a:avLst/>
          </a:prstGeom>
          <a:noFill/>
        </p:spPr>
        <p:txBody>
          <a:bodyPr wrap="square" numCol="2" rtlCol="0">
            <a:normAutofit/>
          </a:bodyPr>
          <a:lstStyle/>
          <a:p>
            <a:r>
              <a:rPr lang="en-US" dirty="0">
                <a:latin typeface="Gill Sans"/>
              </a:rPr>
              <a:t>   Shivani Agarwal</a:t>
            </a:r>
          </a:p>
          <a:p>
            <a:r>
              <a:rPr lang="en-US" dirty="0">
                <a:latin typeface="Gill Sans"/>
              </a:rPr>
              <a:t>   Gerald F. </a:t>
            </a:r>
            <a:r>
              <a:rPr lang="en-US" dirty="0" err="1">
                <a:latin typeface="Gill Sans"/>
              </a:rPr>
              <a:t>DeJong</a:t>
            </a:r>
            <a:endParaRPr lang="en-US" dirty="0">
              <a:latin typeface="Gill Sans"/>
            </a:endParaRPr>
          </a:p>
          <a:p>
            <a:r>
              <a:rPr lang="en-US" dirty="0">
                <a:latin typeface="Gill Sans"/>
              </a:rPr>
              <a:t>   Chris Drummond</a:t>
            </a:r>
          </a:p>
          <a:p>
            <a:r>
              <a:rPr lang="en-US" dirty="0">
                <a:latin typeface="Gill Sans"/>
              </a:rPr>
              <a:t>   Yolanda Gil</a:t>
            </a:r>
          </a:p>
          <a:p>
            <a:r>
              <a:rPr lang="en-US" dirty="0">
                <a:latin typeface="Gill Sans"/>
              </a:rPr>
              <a:t>   </a:t>
            </a:r>
            <a:r>
              <a:rPr lang="en-US" dirty="0" err="1">
                <a:latin typeface="Gill Sans"/>
              </a:rPr>
              <a:t>Attilio</a:t>
            </a:r>
            <a:r>
              <a:rPr lang="en-US" dirty="0">
                <a:latin typeface="Gill Sans"/>
              </a:rPr>
              <a:t> </a:t>
            </a:r>
            <a:r>
              <a:rPr lang="en-US" dirty="0" err="1">
                <a:latin typeface="Gill Sans"/>
              </a:rPr>
              <a:t>Giordana</a:t>
            </a:r>
            <a:r>
              <a:rPr lang="en-US" dirty="0">
                <a:latin typeface="Gill Sans"/>
              </a:rPr>
              <a:t> </a:t>
            </a:r>
          </a:p>
          <a:p>
            <a:r>
              <a:rPr lang="en-US" dirty="0">
                <a:latin typeface="Gill Sans"/>
              </a:rPr>
              <a:t>   </a:t>
            </a:r>
            <a:r>
              <a:rPr lang="en-US" dirty="0" err="1">
                <a:latin typeface="Gill Sans"/>
              </a:rPr>
              <a:t>Jiarong</a:t>
            </a:r>
            <a:r>
              <a:rPr lang="en-US" dirty="0">
                <a:latin typeface="Gill Sans"/>
              </a:rPr>
              <a:t> Hong</a:t>
            </a:r>
          </a:p>
          <a:p>
            <a:r>
              <a:rPr lang="en-US" dirty="0">
                <a:latin typeface="Gill Sans"/>
              </a:rPr>
              <a:t>  J. R. Quinlan</a:t>
            </a:r>
          </a:p>
          <a:p>
            <a:r>
              <a:rPr lang="en-US" dirty="0">
                <a:latin typeface="Gill Sans"/>
              </a:rPr>
              <a:t>  Priscilla Rasmussen</a:t>
            </a:r>
          </a:p>
          <a:p>
            <a:r>
              <a:rPr lang="en-US" dirty="0">
                <a:latin typeface="Gill Sans"/>
              </a:rPr>
              <a:t>  Dan Roth</a:t>
            </a:r>
          </a:p>
          <a:p>
            <a:r>
              <a:rPr lang="en-US" dirty="0">
                <a:latin typeface="Gill Sans"/>
              </a:rPr>
              <a:t>  </a:t>
            </a:r>
            <a:r>
              <a:rPr lang="en-US" dirty="0" err="1">
                <a:latin typeface="Gill Sans"/>
              </a:rPr>
              <a:t>Yoram</a:t>
            </a:r>
            <a:r>
              <a:rPr lang="en-US" dirty="0">
                <a:latin typeface="Gill Sans"/>
              </a:rPr>
              <a:t> Singer</a:t>
            </a:r>
          </a:p>
          <a:p>
            <a:r>
              <a:rPr lang="en-US" dirty="0">
                <a:latin typeface="Gill Sans"/>
              </a:rPr>
              <a:t>  Lyle H. </a:t>
            </a:r>
            <a:r>
              <a:rPr lang="en-US" dirty="0" err="1">
                <a:latin typeface="Gill Sans"/>
              </a:rPr>
              <a:t>Ungar</a:t>
            </a:r>
            <a:endParaRPr lang="en-US" dirty="0">
              <a:latin typeface="Gill Sans"/>
            </a:endParaRPr>
          </a:p>
          <a:p>
            <a:endParaRPr lang="en-US" sz="1350" dirty="0">
              <a:latin typeface="+mj-lt"/>
            </a:endParaRPr>
          </a:p>
        </p:txBody>
      </p:sp>
    </p:spTree>
    <p:extLst>
      <p:ext uri="{BB962C8B-B14F-4D97-AF65-F5344CB8AC3E}">
        <p14:creationId xmlns:p14="http://schemas.microsoft.com/office/powerpoint/2010/main" val="3305644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66355A-084C-D24E-9AD2-7E4FC41EA627}" type="slidenum">
              <a:rPr lang="en-US" smtClean="0"/>
              <a:pPr/>
              <a:t>13</a:t>
            </a:fld>
            <a:endParaRPr lang="en-US"/>
          </a:p>
        </p:txBody>
      </p:sp>
      <p:sp>
        <p:nvSpPr>
          <p:cNvPr id="2" name="Title 1"/>
          <p:cNvSpPr>
            <a:spLocks noGrp="1"/>
          </p:cNvSpPr>
          <p:nvPr>
            <p:ph type="title"/>
          </p:nvPr>
        </p:nvSpPr>
        <p:spPr/>
        <p:txBody>
          <a:bodyPr/>
          <a:lstStyle/>
          <a:p>
            <a:r>
              <a:rPr lang="en-US" dirty="0"/>
              <a:t>Labeled test data</a:t>
            </a:r>
          </a:p>
        </p:txBody>
      </p:sp>
      <p:sp>
        <p:nvSpPr>
          <p:cNvPr id="4" name="TextBox 3"/>
          <p:cNvSpPr txBox="1"/>
          <p:nvPr/>
        </p:nvSpPr>
        <p:spPr>
          <a:xfrm>
            <a:off x="1543050" y="1314450"/>
            <a:ext cx="6614583" cy="1921271"/>
          </a:xfrm>
          <a:prstGeom prst="rect">
            <a:avLst/>
          </a:prstGeom>
          <a:noFill/>
        </p:spPr>
        <p:txBody>
          <a:bodyPr wrap="square" numCol="2" rtlCol="0">
            <a:normAutofit/>
          </a:bodyPr>
          <a:lstStyle/>
          <a:p>
            <a:r>
              <a:rPr lang="en-US" dirty="0">
                <a:solidFill>
                  <a:srgbClr val="FF0000"/>
                </a:solidFill>
                <a:latin typeface="+mj-lt"/>
              </a:rPr>
              <a:t> </a:t>
            </a:r>
            <a:r>
              <a:rPr lang="en-US" dirty="0">
                <a:solidFill>
                  <a:srgbClr val="FF0000"/>
                </a:solidFill>
                <a:latin typeface="Gill Sans"/>
              </a:rPr>
              <a:t>? </a:t>
            </a:r>
            <a:r>
              <a:rPr lang="en-US" dirty="0">
                <a:latin typeface="Gill Sans"/>
              </a:rPr>
              <a:t>Shivani Agarwal</a:t>
            </a:r>
          </a:p>
          <a:p>
            <a:r>
              <a:rPr lang="en-US" dirty="0">
                <a:latin typeface="Gill Sans"/>
              </a:rPr>
              <a:t>+ Gerald F. </a:t>
            </a:r>
            <a:r>
              <a:rPr lang="en-US" dirty="0" err="1">
                <a:latin typeface="Gill Sans"/>
              </a:rPr>
              <a:t>DeJong</a:t>
            </a:r>
            <a:endParaRPr lang="en-US" dirty="0">
              <a:latin typeface="Gill Sans"/>
            </a:endParaRPr>
          </a:p>
          <a:p>
            <a:r>
              <a:rPr lang="en-US" dirty="0">
                <a:latin typeface="Gill Sans"/>
              </a:rPr>
              <a:t>-  Chris Drummond</a:t>
            </a:r>
          </a:p>
          <a:p>
            <a:r>
              <a:rPr lang="en-US" dirty="0">
                <a:latin typeface="Gill Sans"/>
              </a:rPr>
              <a:t>+ Yolanda Gil</a:t>
            </a:r>
          </a:p>
          <a:p>
            <a:r>
              <a:rPr lang="en-US" dirty="0">
                <a:latin typeface="Gill Sans"/>
              </a:rPr>
              <a:t>-  </a:t>
            </a:r>
            <a:r>
              <a:rPr lang="en-US" dirty="0" err="1">
                <a:latin typeface="Gill Sans"/>
              </a:rPr>
              <a:t>Attilio</a:t>
            </a:r>
            <a:r>
              <a:rPr lang="en-US" dirty="0">
                <a:latin typeface="Gill Sans"/>
              </a:rPr>
              <a:t> </a:t>
            </a:r>
            <a:r>
              <a:rPr lang="en-US" dirty="0" err="1">
                <a:latin typeface="Gill Sans"/>
              </a:rPr>
              <a:t>Giordana</a:t>
            </a:r>
            <a:endParaRPr lang="en-US" dirty="0">
              <a:latin typeface="Gill Sans"/>
            </a:endParaRPr>
          </a:p>
          <a:p>
            <a:r>
              <a:rPr lang="en-US" dirty="0">
                <a:latin typeface="Gill Sans"/>
              </a:rPr>
              <a:t>+ </a:t>
            </a:r>
            <a:r>
              <a:rPr lang="en-US" dirty="0" err="1">
                <a:latin typeface="Gill Sans"/>
              </a:rPr>
              <a:t>Jiarong</a:t>
            </a:r>
            <a:r>
              <a:rPr lang="en-US" dirty="0">
                <a:latin typeface="Gill Sans"/>
              </a:rPr>
              <a:t> Hong</a:t>
            </a:r>
          </a:p>
          <a:p>
            <a:r>
              <a:rPr lang="en-US" dirty="0">
                <a:latin typeface="Gill Sans"/>
              </a:rPr>
              <a:t>- J. R. Quinlan</a:t>
            </a:r>
          </a:p>
          <a:p>
            <a:r>
              <a:rPr lang="en-US" dirty="0">
                <a:latin typeface="Gill Sans"/>
              </a:rPr>
              <a:t>- Priscilla Rasmussen</a:t>
            </a:r>
          </a:p>
          <a:p>
            <a:r>
              <a:rPr lang="en-US" dirty="0">
                <a:latin typeface="Gill Sans"/>
              </a:rPr>
              <a:t>+ Dan Roth</a:t>
            </a:r>
          </a:p>
          <a:p>
            <a:r>
              <a:rPr lang="en-US" dirty="0">
                <a:latin typeface="Gill Sans"/>
              </a:rPr>
              <a:t>+ </a:t>
            </a:r>
            <a:r>
              <a:rPr lang="en-US" dirty="0" err="1">
                <a:latin typeface="Gill Sans"/>
              </a:rPr>
              <a:t>Yoram</a:t>
            </a:r>
            <a:r>
              <a:rPr lang="en-US" dirty="0">
                <a:latin typeface="Gill Sans"/>
              </a:rPr>
              <a:t> Singer</a:t>
            </a:r>
          </a:p>
          <a:p>
            <a:r>
              <a:rPr lang="en-US" dirty="0">
                <a:latin typeface="Gill Sans"/>
              </a:rPr>
              <a:t>- Lyle H. </a:t>
            </a:r>
            <a:r>
              <a:rPr lang="en-US" dirty="0" err="1">
                <a:latin typeface="Gill Sans"/>
              </a:rPr>
              <a:t>Ungar</a:t>
            </a:r>
            <a:endParaRPr lang="en-US" dirty="0">
              <a:latin typeface="Gill Sans"/>
            </a:endParaRPr>
          </a:p>
          <a:p>
            <a:endParaRPr lang="en-US" sz="1350" dirty="0">
              <a:latin typeface="+mj-lt"/>
            </a:endParaRPr>
          </a:p>
        </p:txBody>
      </p:sp>
    </p:spTree>
    <p:extLst>
      <p:ext uri="{BB962C8B-B14F-4D97-AF65-F5344CB8AC3E}">
        <p14:creationId xmlns:p14="http://schemas.microsoft.com/office/powerpoint/2010/main" val="347484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14</a:t>
            </a:fld>
            <a:endParaRPr lang="en-US" dirty="0"/>
          </a:p>
        </p:txBody>
      </p:sp>
      <p:sp>
        <p:nvSpPr>
          <p:cNvPr id="1063938" name="Rectangle 2"/>
          <p:cNvSpPr>
            <a:spLocks noGrp="1" noChangeArrowheads="1"/>
          </p:cNvSpPr>
          <p:nvPr>
            <p:ph type="title"/>
          </p:nvPr>
        </p:nvSpPr>
        <p:spPr/>
        <p:txBody>
          <a:bodyPr/>
          <a:lstStyle/>
          <a:p>
            <a:r>
              <a:rPr lang="en-US"/>
              <a:t>What is Learning</a:t>
            </a:r>
            <a:endParaRPr lang="en-US" dirty="0"/>
          </a:p>
        </p:txBody>
      </p:sp>
      <p:sp>
        <p:nvSpPr>
          <p:cNvPr id="1063939" name="Rectangle 3"/>
          <p:cNvSpPr>
            <a:spLocks noGrp="1" noChangeArrowheads="1"/>
          </p:cNvSpPr>
          <p:nvPr>
            <p:ph idx="1"/>
          </p:nvPr>
        </p:nvSpPr>
        <p:spPr>
          <a:xfrm>
            <a:off x="-215580" y="886371"/>
            <a:ext cx="8229600" cy="3690798"/>
          </a:xfrm>
        </p:spPr>
        <p:txBody>
          <a:bodyPr>
            <a:normAutofit fontScale="92500" lnSpcReduction="10000"/>
          </a:bodyPr>
          <a:lstStyle/>
          <a:p>
            <a:pPr lvl="1"/>
            <a:r>
              <a:rPr lang="en-US" dirty="0"/>
              <a:t>The Badges Game…</a:t>
            </a:r>
          </a:p>
          <a:p>
            <a:pPr lvl="2"/>
            <a:r>
              <a:rPr lang="en-US" dirty="0"/>
              <a:t>This is an example of the key learning protocol: supervised learning</a:t>
            </a:r>
          </a:p>
          <a:p>
            <a:pPr lvl="1"/>
            <a:r>
              <a:rPr lang="en-US" dirty="0"/>
              <a:t>First question: Are you sure you got it?</a:t>
            </a:r>
          </a:p>
          <a:p>
            <a:pPr lvl="2"/>
            <a:r>
              <a:rPr lang="en-US" dirty="0"/>
              <a:t>Why?</a:t>
            </a:r>
          </a:p>
          <a:p>
            <a:pPr lvl="1"/>
            <a:r>
              <a:rPr lang="en-US" dirty="0"/>
              <a:t>Issues:</a:t>
            </a:r>
          </a:p>
          <a:p>
            <a:pPr lvl="2"/>
            <a:r>
              <a:rPr lang="en-US" dirty="0"/>
              <a:t>Which problem was easier?</a:t>
            </a:r>
          </a:p>
          <a:p>
            <a:pPr lvl="3"/>
            <a:r>
              <a:rPr lang="en-US" dirty="0"/>
              <a:t>Prediction or Modeling?</a:t>
            </a:r>
          </a:p>
          <a:p>
            <a:pPr lvl="2"/>
            <a:r>
              <a:rPr lang="en-US" dirty="0"/>
              <a:t>Representation</a:t>
            </a:r>
          </a:p>
          <a:p>
            <a:pPr lvl="3"/>
            <a:r>
              <a:rPr lang="en-US" dirty="0"/>
              <a:t>Problem setting</a:t>
            </a:r>
          </a:p>
          <a:p>
            <a:pPr lvl="2"/>
            <a:r>
              <a:rPr lang="en-US" dirty="0"/>
              <a:t>Background Knowledge</a:t>
            </a:r>
          </a:p>
          <a:p>
            <a:pPr lvl="3"/>
            <a:r>
              <a:rPr lang="en-US" dirty="0"/>
              <a:t>When did learning take place?</a:t>
            </a:r>
          </a:p>
          <a:p>
            <a:pPr lvl="2"/>
            <a:r>
              <a:rPr lang="en-US" dirty="0">
                <a:solidFill>
                  <a:schemeClr val="accent3"/>
                </a:solidFill>
              </a:rPr>
              <a:t>Algorithm: can you write a program that takes this data as input and predicts the label for your name?</a:t>
            </a:r>
          </a:p>
          <a:p>
            <a:endParaRPr lang="en-US" dirty="0"/>
          </a:p>
        </p:txBody>
      </p:sp>
      <p:pic>
        <p:nvPicPr>
          <p:cNvPr id="6" name="Picture 5"/>
          <p:cNvPicPr>
            <a:picLocks noChangeAspect="1"/>
          </p:cNvPicPr>
          <p:nvPr/>
        </p:nvPicPr>
        <p:blipFill>
          <a:blip r:embed="rId3"/>
          <a:stretch>
            <a:fillRect/>
          </a:stretch>
        </p:blipFill>
        <p:spPr>
          <a:xfrm>
            <a:off x="7103993" y="1155506"/>
            <a:ext cx="1287257" cy="2321719"/>
          </a:xfrm>
          <a:prstGeom prst="rect">
            <a:avLst/>
          </a:prstGeom>
        </p:spPr>
      </p:pic>
    </p:spTree>
    <p:extLst>
      <p:ext uri="{BB962C8B-B14F-4D97-AF65-F5344CB8AC3E}">
        <p14:creationId xmlns:p14="http://schemas.microsoft.com/office/powerpoint/2010/main" val="15910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39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39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393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393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393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393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3939">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3939">
                                            <p:txEl>
                                              <p:pRg st="11" end="11"/>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ounded Rectangle 7"/>
              <p:cNvSpPr/>
              <p:nvPr/>
            </p:nvSpPr>
            <p:spPr>
              <a:xfrm>
                <a:off x="5066653" y="974517"/>
                <a:ext cx="2488724" cy="2502206"/>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2700" dirty="0"/>
                  <a:t>Output</a:t>
                </a:r>
              </a:p>
              <a:p>
                <a:pPr algn="ctr"/>
                <a:endParaRPr lang="en-US" sz="2700" dirty="0"/>
              </a:p>
              <a:p>
                <a:pPr algn="ctr"/>
                <a14:m>
                  <m:oMathPara xmlns:m="http://schemas.openxmlformats.org/officeDocument/2006/math">
                    <m:oMathParaPr>
                      <m:jc m:val="centerGroup"/>
                    </m:oMathParaPr>
                    <m:oMath xmlns:m="http://schemas.openxmlformats.org/officeDocument/2006/math">
                      <m:r>
                        <a:rPr lang="en-US" sz="2700" i="1" dirty="0" smtClean="0">
                          <a:latin typeface="Cambria Math" panose="02040503050406030204" pitchFamily="18" charset="0"/>
                        </a:rPr>
                        <m:t>𝑦</m:t>
                      </m:r>
                      <m:r>
                        <a:rPr lang="en-US" sz="2700" i="1" dirty="0" smtClean="0">
                          <a:latin typeface="Cambria Math" panose="02040503050406030204" pitchFamily="18" charset="0"/>
                        </a:rPr>
                        <m:t>∈ </m:t>
                      </m:r>
                      <m:r>
                        <a:rPr lang="en-US" sz="2700" b="1" i="1" dirty="0">
                          <a:latin typeface="Cambria Math" panose="02040503050406030204" pitchFamily="18" charset="0"/>
                          <a:cs typeface="Lucida Calligraphy"/>
                        </a:rPr>
                        <m:t>𝒀</m:t>
                      </m:r>
                    </m:oMath>
                  </m:oMathPara>
                </a14:m>
                <a:endParaRPr lang="en-US" sz="2700" b="1" dirty="0">
                  <a:latin typeface="Lucida Calligraphy"/>
                  <a:cs typeface="Lucida Calligraphy"/>
                </a:endParaRPr>
              </a:p>
              <a:p>
                <a:pPr algn="ctr"/>
                <a:r>
                  <a:rPr lang="en-US" sz="2400" dirty="0"/>
                  <a:t>An item</a:t>
                </a:r>
                <a14:m>
                  <m:oMath xmlns:m="http://schemas.openxmlformats.org/officeDocument/2006/math">
                    <m:r>
                      <a:rPr lang="en-US" sz="2400" b="0" i="1" dirty="0" smtClean="0">
                        <a:latin typeface="Cambria Math" panose="02040503050406030204" pitchFamily="18" charset="0"/>
                      </a:rPr>
                      <m:t> </m:t>
                    </m:r>
                    <m:r>
                      <a:rPr lang="en-US" sz="2400" b="0" i="1" dirty="0">
                        <a:latin typeface="Cambria Math" panose="02040503050406030204" pitchFamily="18" charset="0"/>
                      </a:rPr>
                      <m:t>𝑦</m:t>
                    </m:r>
                    <m:r>
                      <a:rPr lang="en-US" sz="2400" b="0" i="1" dirty="0">
                        <a:latin typeface="Cambria Math" panose="02040503050406030204" pitchFamily="18" charset="0"/>
                      </a:rPr>
                      <m:t> </m:t>
                    </m:r>
                  </m:oMath>
                </a14:m>
                <a:br>
                  <a:rPr lang="en-US" sz="2400" dirty="0"/>
                </a:br>
                <a:r>
                  <a:rPr lang="en-US" sz="2400" dirty="0"/>
                  <a:t>drawn from an output space </a:t>
                </a:r>
                <a14:m>
                  <m:oMath xmlns:m="http://schemas.openxmlformats.org/officeDocument/2006/math">
                    <m:r>
                      <a:rPr lang="en-US" sz="2400" b="1" i="1" dirty="0" smtClean="0">
                        <a:latin typeface="Cambria Math" panose="02040503050406030204" pitchFamily="18" charset="0"/>
                        <a:cs typeface="Lucida Calligraphy"/>
                      </a:rPr>
                      <m:t>𝒀</m:t>
                    </m:r>
                  </m:oMath>
                </a14:m>
                <a:endParaRPr lang="en-US" sz="2400" dirty="0">
                  <a:latin typeface="Lucida Calligraphy"/>
                  <a:cs typeface="Lucida Calligraphy"/>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5066653" y="974517"/>
                <a:ext cx="2488724" cy="2502206"/>
              </a:xfrm>
              <a:prstGeom prst="roundRect">
                <a:avLst>
                  <a:gd name="adj" fmla="val 7897"/>
                </a:avLst>
              </a:prstGeom>
              <a:blipFill>
                <a:blip r:embed="rId2"/>
                <a:stretch>
                  <a:fillRect/>
                </a:stretch>
              </a:blipFill>
              <a:ln>
                <a:solidFill>
                  <a:srgbClr val="000000"/>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1490570" y="974517"/>
                <a:ext cx="2488724" cy="2502206"/>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2700" dirty="0"/>
                  <a:t>Input</a:t>
                </a:r>
              </a:p>
              <a:p>
                <a:pPr algn="ctr"/>
                <a:endParaRPr lang="en-US" sz="2700" dirty="0"/>
              </a:p>
              <a:p>
                <a:pPr algn="ctr"/>
                <a14:m>
                  <m:oMathPara xmlns:m="http://schemas.openxmlformats.org/officeDocument/2006/math">
                    <m:oMathParaPr>
                      <m:jc m:val="centerGroup"/>
                    </m:oMathParaPr>
                    <m:oMath xmlns:m="http://schemas.openxmlformats.org/officeDocument/2006/math">
                      <m:r>
                        <a:rPr lang="en-US" sz="2700" b="1" i="1" dirty="0" smtClean="0">
                          <a:latin typeface="Cambria Math" panose="02040503050406030204" pitchFamily="18" charset="0"/>
                        </a:rPr>
                        <m:t>𝒙</m:t>
                      </m:r>
                      <m:r>
                        <a:rPr lang="en-US" sz="2700" i="1" dirty="0">
                          <a:latin typeface="Cambria Math" panose="02040503050406030204" pitchFamily="18" charset="0"/>
                        </a:rPr>
                        <m:t>∈ </m:t>
                      </m:r>
                      <m:r>
                        <a:rPr lang="en-US" sz="2700" b="1" i="1" dirty="0">
                          <a:latin typeface="Cambria Math" panose="02040503050406030204" pitchFamily="18" charset="0"/>
                          <a:cs typeface="Lucida Calligraphy"/>
                        </a:rPr>
                        <m:t>𝑿</m:t>
                      </m:r>
                    </m:oMath>
                  </m:oMathPara>
                </a14:m>
                <a:endParaRPr lang="en-US" sz="2700" b="1" dirty="0"/>
              </a:p>
              <a:p>
                <a:pPr algn="ctr"/>
                <a:r>
                  <a:rPr lang="en-US" sz="2400" dirty="0"/>
                  <a:t>An item</a:t>
                </a:r>
                <a14:m>
                  <m:oMath xmlns:m="http://schemas.openxmlformats.org/officeDocument/2006/math">
                    <m:r>
                      <a:rPr lang="en-US" sz="2400" i="1" dirty="0" smtClean="0">
                        <a:latin typeface="Cambria Math" panose="02040503050406030204" pitchFamily="18" charset="0"/>
                      </a:rPr>
                      <m:t> </m:t>
                    </m:r>
                    <m:r>
                      <a:rPr lang="en-US" sz="2400" b="1" i="1" dirty="0">
                        <a:latin typeface="Cambria Math" panose="02040503050406030204" pitchFamily="18" charset="0"/>
                      </a:rPr>
                      <m:t>𝒙</m:t>
                    </m:r>
                    <m:r>
                      <a:rPr lang="en-US" sz="2400" i="1" dirty="0">
                        <a:latin typeface="Cambria Math" panose="02040503050406030204" pitchFamily="18" charset="0"/>
                      </a:rPr>
                      <m:t> </m:t>
                    </m:r>
                  </m:oMath>
                </a14:m>
                <a:br>
                  <a:rPr lang="en-US" sz="2400" dirty="0"/>
                </a:br>
                <a:r>
                  <a:rPr lang="en-US" sz="2400" dirty="0"/>
                  <a:t>drawn from an input space </a:t>
                </a:r>
                <a14:m>
                  <m:oMath xmlns:m="http://schemas.openxmlformats.org/officeDocument/2006/math">
                    <m:r>
                      <a:rPr lang="en-US" sz="2400" b="1" i="1" dirty="0" smtClean="0">
                        <a:latin typeface="Cambria Math" panose="02040503050406030204" pitchFamily="18" charset="0"/>
                        <a:cs typeface="Lucida Calligraphy"/>
                      </a:rPr>
                      <m:t>𝑿</m:t>
                    </m:r>
                  </m:oMath>
                </a14:m>
                <a:endParaRPr lang="en-US" sz="2400" b="1" dirty="0">
                  <a:latin typeface="Lucida Calligraphy"/>
                  <a:cs typeface="Lucida Calligraphy"/>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1490570" y="974517"/>
                <a:ext cx="2488724" cy="2502206"/>
              </a:xfrm>
              <a:prstGeom prst="roundRect">
                <a:avLst>
                  <a:gd name="adj" fmla="val 7897"/>
                </a:avLst>
              </a:prstGeom>
              <a:blipFill>
                <a:blip r:embed="rId3"/>
                <a:stretch>
                  <a:fillRect/>
                </a:stretch>
              </a:blipFill>
              <a:ln>
                <a:solidFill>
                  <a:srgbClr val="000000"/>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ight Arrow 4"/>
              <p:cNvSpPr/>
              <p:nvPr/>
            </p:nvSpPr>
            <p:spPr>
              <a:xfrm>
                <a:off x="3667539" y="1025877"/>
                <a:ext cx="1997942" cy="2259802"/>
              </a:xfrm>
              <a:prstGeom prst="rightArrow">
                <a:avLst>
                  <a:gd name="adj1" fmla="val 50753"/>
                  <a:gd name="adj2" fmla="val 39135"/>
                </a:avLst>
              </a:prstGeom>
              <a:solidFill>
                <a:srgbClr val="FF9900"/>
              </a:solidFill>
              <a:ln w="381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System </a:t>
                </a:r>
              </a:p>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𝑦</m:t>
                      </m:r>
                      <m:r>
                        <a:rPr lang="en-US" sz="2400" b="1" i="1" dirty="0">
                          <a:latin typeface="Cambria Math" panose="02040503050406030204" pitchFamily="18" charset="0"/>
                        </a:rPr>
                        <m:t> </m:t>
                      </m:r>
                      <m:r>
                        <a:rPr lang="en-US" sz="2400" i="1" dirty="0">
                          <a:latin typeface="Cambria Math" panose="02040503050406030204" pitchFamily="18" charset="0"/>
                        </a:rPr>
                        <m:t>= </m:t>
                      </m:r>
                      <m:r>
                        <a:rPr lang="en-US" sz="2400" i="1" dirty="0">
                          <a:latin typeface="Cambria Math" panose="02040503050406030204" pitchFamily="18" charset="0"/>
                        </a:rPr>
                        <m:t>𝑓</m:t>
                      </m:r>
                      <m:r>
                        <a:rPr lang="en-US" sz="2400" i="1" dirty="0">
                          <a:latin typeface="Cambria Math" panose="02040503050406030204" pitchFamily="18" charset="0"/>
                        </a:rPr>
                        <m:t>(</m:t>
                      </m:r>
                      <m:r>
                        <a:rPr lang="en-US" sz="2400" b="1" i="1" dirty="0">
                          <a:latin typeface="Cambria Math" panose="02040503050406030204" pitchFamily="18" charset="0"/>
                        </a:rPr>
                        <m:t>𝒙</m:t>
                      </m:r>
                      <m:r>
                        <a:rPr lang="en-US" sz="2400" i="1" dirty="0">
                          <a:latin typeface="Cambria Math" panose="02040503050406030204" pitchFamily="18" charset="0"/>
                        </a:rPr>
                        <m:t>)</m:t>
                      </m:r>
                      <m:r>
                        <a:rPr lang="en-US" sz="2400" b="1" i="1" dirty="0">
                          <a:latin typeface="Cambria Math" panose="02040503050406030204" pitchFamily="18" charset="0"/>
                        </a:rPr>
                        <m:t> </m:t>
                      </m:r>
                    </m:oMath>
                  </m:oMathPara>
                </a14:m>
                <a:endParaRPr lang="en-US" sz="2400" b="1" dirty="0"/>
              </a:p>
            </p:txBody>
          </p:sp>
        </mc:Choice>
        <mc:Fallback xmlns="">
          <p:sp>
            <p:nvSpPr>
              <p:cNvPr id="5" name="Right Arrow 4"/>
              <p:cNvSpPr>
                <a:spLocks noRot="1" noChangeAspect="1" noMove="1" noResize="1" noEditPoints="1" noAdjustHandles="1" noChangeArrowheads="1" noChangeShapeType="1" noTextEdit="1"/>
              </p:cNvSpPr>
              <p:nvPr/>
            </p:nvSpPr>
            <p:spPr>
              <a:xfrm>
                <a:off x="3667539" y="1025877"/>
                <a:ext cx="1997942" cy="2259802"/>
              </a:xfrm>
              <a:prstGeom prst="rightArrow">
                <a:avLst>
                  <a:gd name="adj1" fmla="val 50753"/>
                  <a:gd name="adj2" fmla="val 39135"/>
                </a:avLst>
              </a:prstGeom>
              <a:blipFill>
                <a:blip r:embed="rId4"/>
                <a:stretch>
                  <a:fillRect/>
                </a:stretch>
              </a:blipFill>
              <a:ln w="38100" cmpd="sng">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066355A-084C-D24E-9AD2-7E4FC41EA627}" type="slidenum">
              <a:rPr lang="en-US" smtClean="0"/>
              <a:pPr/>
              <a:t>15</a:t>
            </a:fld>
            <a:endParaRPr lang="en-US"/>
          </a:p>
        </p:txBody>
      </p:sp>
      <p:sp>
        <p:nvSpPr>
          <p:cNvPr id="2" name="Title 1"/>
          <p:cNvSpPr>
            <a:spLocks noGrp="1"/>
          </p:cNvSpPr>
          <p:nvPr>
            <p:ph type="title"/>
          </p:nvPr>
        </p:nvSpPr>
        <p:spPr/>
        <p:txBody>
          <a:bodyPr/>
          <a:lstStyle/>
          <a:p>
            <a:r>
              <a:rPr lang="en-US"/>
              <a:t>Supervised Learning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91801" y="3793510"/>
                <a:ext cx="5960397" cy="851017"/>
              </a:xfrm>
            </p:spPr>
            <p:txBody>
              <a:bodyPr>
                <a:normAutofit fontScale="92500"/>
              </a:bodyPr>
              <a:lstStyle/>
              <a:p>
                <a:pPr marL="0" indent="0">
                  <a:buNone/>
                </a:pPr>
                <a:r>
                  <a:rPr lang="en-US" dirty="0"/>
                  <a:t>We consider systems that apply 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oMath>
                </a14:m>
                <a:r>
                  <a:rPr lang="en-US" dirty="0"/>
                  <a:t> </a:t>
                </a:r>
                <a:br>
                  <a:rPr lang="en-US" dirty="0"/>
                </a:br>
                <a:r>
                  <a:rPr lang="en-US" dirty="0"/>
                  <a:t>to input items </a:t>
                </a:r>
                <a:r>
                  <a:rPr lang="en-US" b="1" dirty="0"/>
                  <a:t>x</a:t>
                </a:r>
                <a:r>
                  <a:rPr lang="en-US" dirty="0"/>
                  <a:t> and return an output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91801" y="3793510"/>
                <a:ext cx="5960397" cy="851017"/>
              </a:xfrm>
              <a:blipFill>
                <a:blip r:embed="rId5"/>
                <a:stretch>
                  <a:fillRect l="-1329" t="-4286" b="-4286"/>
                </a:stretch>
              </a:blipFill>
            </p:spPr>
            <p:txBody>
              <a:bodyPr/>
              <a:lstStyle/>
              <a:p>
                <a:r>
                  <a:rPr lang="en-US">
                    <a:noFill/>
                  </a:rPr>
                  <a:t> </a:t>
                </a:r>
              </a:p>
            </p:txBody>
          </p:sp>
        </mc:Fallback>
      </mc:AlternateContent>
    </p:spTree>
    <p:extLst>
      <p:ext uri="{BB962C8B-B14F-4D97-AF65-F5344CB8AC3E}">
        <p14:creationId xmlns:p14="http://schemas.microsoft.com/office/powerpoint/2010/main" val="98086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16</a:t>
            </a:fld>
            <a:endParaRPr lang="en-US"/>
          </a:p>
        </p:txBody>
      </p:sp>
      <p:sp>
        <p:nvSpPr>
          <p:cNvPr id="2" name="Title 1"/>
          <p:cNvSpPr>
            <a:spLocks noGrp="1"/>
          </p:cNvSpPr>
          <p:nvPr>
            <p:ph type="title"/>
          </p:nvPr>
        </p:nvSpPr>
        <p:spPr/>
        <p:txBody>
          <a:bodyPr/>
          <a:lstStyle/>
          <a:p>
            <a:r>
              <a:rPr lang="en-US"/>
              <a:t>Supervised Learning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90570" y="3743474"/>
                <a:ext cx="6904614" cy="851017"/>
              </a:xfrm>
            </p:spPr>
            <p:txBody>
              <a:bodyPr/>
              <a:lstStyle/>
              <a:p>
                <a:pPr marL="0" indent="0">
                  <a:buNone/>
                </a:pPr>
                <a:r>
                  <a:rPr lang="en-US" dirty="0"/>
                  <a:t>In (supervised) machine learning, we deal with systems whose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oMath>
                </a14:m>
                <a:r>
                  <a:rPr lang="en-US" dirty="0"/>
                  <a:t> is learned from examples.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90570" y="3743474"/>
                <a:ext cx="6904614" cy="851017"/>
              </a:xfrm>
              <a:blipFill>
                <a:blip r:embed="rId2"/>
                <a:stretch>
                  <a:fillRect l="-1413" t="-5714" b="-1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7">
                <a:extLst>
                  <a:ext uri="{FF2B5EF4-FFF2-40B4-BE49-F238E27FC236}">
                    <a16:creationId xmlns:a16="http://schemas.microsoft.com/office/drawing/2014/main" id="{69B23515-AE63-4246-89A9-0463FE782DDB}"/>
                  </a:ext>
                </a:extLst>
              </p:cNvPr>
              <p:cNvSpPr/>
              <p:nvPr/>
            </p:nvSpPr>
            <p:spPr>
              <a:xfrm>
                <a:off x="5066653" y="974517"/>
                <a:ext cx="2488724" cy="2502206"/>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2700" dirty="0"/>
                  <a:t>Output</a:t>
                </a:r>
              </a:p>
              <a:p>
                <a:pPr algn="ctr"/>
                <a:endParaRPr lang="en-US" sz="2700" dirty="0"/>
              </a:p>
              <a:p>
                <a:pPr algn="ctr"/>
                <a14:m>
                  <m:oMathPara xmlns:m="http://schemas.openxmlformats.org/officeDocument/2006/math">
                    <m:oMathParaPr>
                      <m:jc m:val="centerGroup"/>
                    </m:oMathParaPr>
                    <m:oMath xmlns:m="http://schemas.openxmlformats.org/officeDocument/2006/math">
                      <m:r>
                        <a:rPr lang="en-US" sz="2700" i="1" dirty="0" smtClean="0">
                          <a:latin typeface="Cambria Math" panose="02040503050406030204" pitchFamily="18" charset="0"/>
                        </a:rPr>
                        <m:t>𝑦</m:t>
                      </m:r>
                      <m:r>
                        <a:rPr lang="en-US" sz="2700" i="1" dirty="0" smtClean="0">
                          <a:latin typeface="Cambria Math" panose="02040503050406030204" pitchFamily="18" charset="0"/>
                        </a:rPr>
                        <m:t>∈ </m:t>
                      </m:r>
                      <m:r>
                        <a:rPr lang="en-US" sz="2700" b="1" i="1" dirty="0">
                          <a:latin typeface="Cambria Math" panose="02040503050406030204" pitchFamily="18" charset="0"/>
                          <a:cs typeface="Lucida Calligraphy"/>
                        </a:rPr>
                        <m:t>𝒀</m:t>
                      </m:r>
                    </m:oMath>
                  </m:oMathPara>
                </a14:m>
                <a:endParaRPr lang="en-US" sz="2700" b="1" dirty="0">
                  <a:latin typeface="Lucida Calligraphy"/>
                  <a:cs typeface="Lucida Calligraphy"/>
                </a:endParaRPr>
              </a:p>
              <a:p>
                <a:pPr algn="ctr"/>
                <a:r>
                  <a:rPr lang="en-US" sz="2400" dirty="0"/>
                  <a:t>An item</a:t>
                </a:r>
                <a14:m>
                  <m:oMath xmlns:m="http://schemas.openxmlformats.org/officeDocument/2006/math">
                    <m:r>
                      <a:rPr lang="en-US" sz="2400" b="0" i="1" dirty="0" smtClean="0">
                        <a:latin typeface="Cambria Math" panose="02040503050406030204" pitchFamily="18" charset="0"/>
                      </a:rPr>
                      <m:t> </m:t>
                    </m:r>
                    <m:r>
                      <a:rPr lang="en-US" sz="2400" b="0" i="1" dirty="0">
                        <a:latin typeface="Cambria Math" panose="02040503050406030204" pitchFamily="18" charset="0"/>
                      </a:rPr>
                      <m:t>𝑦</m:t>
                    </m:r>
                    <m:r>
                      <a:rPr lang="en-US" sz="2400" b="0" i="1" dirty="0">
                        <a:latin typeface="Cambria Math" panose="02040503050406030204" pitchFamily="18" charset="0"/>
                      </a:rPr>
                      <m:t> </m:t>
                    </m:r>
                  </m:oMath>
                </a14:m>
                <a:br>
                  <a:rPr lang="en-US" sz="2400" dirty="0"/>
                </a:br>
                <a:r>
                  <a:rPr lang="en-US" sz="2400" dirty="0"/>
                  <a:t>drawn from an output space </a:t>
                </a:r>
                <a14:m>
                  <m:oMath xmlns:m="http://schemas.openxmlformats.org/officeDocument/2006/math">
                    <m:r>
                      <a:rPr lang="en-US" sz="2400" b="1" i="1" dirty="0" smtClean="0">
                        <a:latin typeface="Cambria Math" panose="02040503050406030204" pitchFamily="18" charset="0"/>
                        <a:cs typeface="Lucida Calligraphy"/>
                      </a:rPr>
                      <m:t>𝒀</m:t>
                    </m:r>
                  </m:oMath>
                </a14:m>
                <a:endParaRPr lang="en-US" sz="2400" dirty="0">
                  <a:latin typeface="Lucida Calligraphy"/>
                  <a:cs typeface="Lucida Calligraphy"/>
                </a:endParaRPr>
              </a:p>
            </p:txBody>
          </p:sp>
        </mc:Choice>
        <mc:Fallback xmlns="">
          <p:sp>
            <p:nvSpPr>
              <p:cNvPr id="9" name="Rounded Rectangle 7">
                <a:extLst>
                  <a:ext uri="{FF2B5EF4-FFF2-40B4-BE49-F238E27FC236}">
                    <a16:creationId xmlns:a16="http://schemas.microsoft.com/office/drawing/2014/main" id="{69B23515-AE63-4246-89A9-0463FE782DDB}"/>
                  </a:ext>
                </a:extLst>
              </p:cNvPr>
              <p:cNvSpPr>
                <a:spLocks noRot="1" noChangeAspect="1" noMove="1" noResize="1" noEditPoints="1" noAdjustHandles="1" noChangeArrowheads="1" noChangeShapeType="1" noTextEdit="1"/>
              </p:cNvSpPr>
              <p:nvPr/>
            </p:nvSpPr>
            <p:spPr>
              <a:xfrm>
                <a:off x="5066653" y="974517"/>
                <a:ext cx="2488724" cy="2502206"/>
              </a:xfrm>
              <a:prstGeom prst="roundRect">
                <a:avLst>
                  <a:gd name="adj" fmla="val 7897"/>
                </a:avLst>
              </a:prstGeom>
              <a:blipFill>
                <a:blip r:embed="rId3"/>
                <a:stretch>
                  <a:fillRect/>
                </a:stretch>
              </a:blipFill>
              <a:ln>
                <a:solidFill>
                  <a:srgbClr val="000000"/>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6">
                <a:extLst>
                  <a:ext uri="{FF2B5EF4-FFF2-40B4-BE49-F238E27FC236}">
                    <a16:creationId xmlns:a16="http://schemas.microsoft.com/office/drawing/2014/main" id="{E5E6DE80-9CAD-4D0C-BFDA-FD398991305C}"/>
                  </a:ext>
                </a:extLst>
              </p:cNvPr>
              <p:cNvSpPr/>
              <p:nvPr/>
            </p:nvSpPr>
            <p:spPr>
              <a:xfrm>
                <a:off x="1490570" y="974517"/>
                <a:ext cx="2488724" cy="2502206"/>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2700" dirty="0"/>
                  <a:t>Input</a:t>
                </a:r>
              </a:p>
              <a:p>
                <a:pPr algn="ctr"/>
                <a:endParaRPr lang="en-US" sz="2700" dirty="0"/>
              </a:p>
              <a:p>
                <a:pPr algn="ctr"/>
                <a14:m>
                  <m:oMathPara xmlns:m="http://schemas.openxmlformats.org/officeDocument/2006/math">
                    <m:oMathParaPr>
                      <m:jc m:val="centerGroup"/>
                    </m:oMathParaPr>
                    <m:oMath xmlns:m="http://schemas.openxmlformats.org/officeDocument/2006/math">
                      <m:r>
                        <a:rPr lang="en-US" sz="2700" b="1" i="1" dirty="0" smtClean="0">
                          <a:latin typeface="Cambria Math" panose="02040503050406030204" pitchFamily="18" charset="0"/>
                        </a:rPr>
                        <m:t>𝒙</m:t>
                      </m:r>
                      <m:r>
                        <a:rPr lang="en-US" sz="2700" i="1" dirty="0">
                          <a:latin typeface="Cambria Math" panose="02040503050406030204" pitchFamily="18" charset="0"/>
                        </a:rPr>
                        <m:t>∈ </m:t>
                      </m:r>
                      <m:r>
                        <a:rPr lang="en-US" sz="2700" b="1" i="1" dirty="0">
                          <a:latin typeface="Cambria Math" panose="02040503050406030204" pitchFamily="18" charset="0"/>
                          <a:cs typeface="Lucida Calligraphy"/>
                        </a:rPr>
                        <m:t>𝑿</m:t>
                      </m:r>
                    </m:oMath>
                  </m:oMathPara>
                </a14:m>
                <a:endParaRPr lang="en-US" sz="2700" b="1" dirty="0"/>
              </a:p>
              <a:p>
                <a:pPr algn="ctr"/>
                <a:r>
                  <a:rPr lang="en-US" sz="2400" dirty="0"/>
                  <a:t>An item</a:t>
                </a:r>
                <a14:m>
                  <m:oMath xmlns:m="http://schemas.openxmlformats.org/officeDocument/2006/math">
                    <m:r>
                      <a:rPr lang="en-US" sz="2400" i="1" dirty="0" smtClean="0">
                        <a:latin typeface="Cambria Math" panose="02040503050406030204" pitchFamily="18" charset="0"/>
                      </a:rPr>
                      <m:t> </m:t>
                    </m:r>
                    <m:r>
                      <a:rPr lang="en-US" sz="2400" b="1" i="1" dirty="0">
                        <a:latin typeface="Cambria Math" panose="02040503050406030204" pitchFamily="18" charset="0"/>
                      </a:rPr>
                      <m:t>𝒙</m:t>
                    </m:r>
                    <m:r>
                      <a:rPr lang="en-US" sz="2400" i="1" dirty="0">
                        <a:latin typeface="Cambria Math" panose="02040503050406030204" pitchFamily="18" charset="0"/>
                      </a:rPr>
                      <m:t> </m:t>
                    </m:r>
                  </m:oMath>
                </a14:m>
                <a:br>
                  <a:rPr lang="en-US" sz="2400" dirty="0"/>
                </a:br>
                <a:r>
                  <a:rPr lang="en-US" sz="2400" dirty="0"/>
                  <a:t>drawn from an input space </a:t>
                </a:r>
                <a14:m>
                  <m:oMath xmlns:m="http://schemas.openxmlformats.org/officeDocument/2006/math">
                    <m:r>
                      <a:rPr lang="en-US" sz="2400" b="1" i="1" dirty="0" smtClean="0">
                        <a:latin typeface="Cambria Math" panose="02040503050406030204" pitchFamily="18" charset="0"/>
                        <a:cs typeface="Lucida Calligraphy"/>
                      </a:rPr>
                      <m:t>𝑿</m:t>
                    </m:r>
                  </m:oMath>
                </a14:m>
                <a:endParaRPr lang="en-US" sz="2400" b="1" dirty="0">
                  <a:latin typeface="Lucida Calligraphy"/>
                  <a:cs typeface="Lucida Calligraphy"/>
                </a:endParaRPr>
              </a:p>
            </p:txBody>
          </p:sp>
        </mc:Choice>
        <mc:Fallback xmlns="">
          <p:sp>
            <p:nvSpPr>
              <p:cNvPr id="10" name="Rounded Rectangle 6">
                <a:extLst>
                  <a:ext uri="{FF2B5EF4-FFF2-40B4-BE49-F238E27FC236}">
                    <a16:creationId xmlns:a16="http://schemas.microsoft.com/office/drawing/2014/main" id="{E5E6DE80-9CAD-4D0C-BFDA-FD398991305C}"/>
                  </a:ext>
                </a:extLst>
              </p:cNvPr>
              <p:cNvSpPr>
                <a:spLocks noRot="1" noChangeAspect="1" noMove="1" noResize="1" noEditPoints="1" noAdjustHandles="1" noChangeArrowheads="1" noChangeShapeType="1" noTextEdit="1"/>
              </p:cNvSpPr>
              <p:nvPr/>
            </p:nvSpPr>
            <p:spPr>
              <a:xfrm>
                <a:off x="1490570" y="974517"/>
                <a:ext cx="2488724" cy="2502206"/>
              </a:xfrm>
              <a:prstGeom prst="roundRect">
                <a:avLst>
                  <a:gd name="adj" fmla="val 7897"/>
                </a:avLst>
              </a:prstGeom>
              <a:blipFill>
                <a:blip r:embed="rId2"/>
                <a:stretch>
                  <a:fillRect/>
                </a:stretch>
              </a:blipFill>
              <a:ln>
                <a:solidFill>
                  <a:srgbClr val="000000"/>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ight Arrow 4">
                <a:extLst>
                  <a:ext uri="{FF2B5EF4-FFF2-40B4-BE49-F238E27FC236}">
                    <a16:creationId xmlns:a16="http://schemas.microsoft.com/office/drawing/2014/main" id="{602EFBBD-DF7F-474B-8D9E-859470B3E2CB}"/>
                  </a:ext>
                </a:extLst>
              </p:cNvPr>
              <p:cNvSpPr/>
              <p:nvPr/>
            </p:nvSpPr>
            <p:spPr>
              <a:xfrm>
                <a:off x="3667539" y="1025877"/>
                <a:ext cx="1997942" cy="2259802"/>
              </a:xfrm>
              <a:prstGeom prst="rightArrow">
                <a:avLst>
                  <a:gd name="adj1" fmla="val 50753"/>
                  <a:gd name="adj2" fmla="val 39135"/>
                </a:avLst>
              </a:prstGeom>
              <a:solidFill>
                <a:srgbClr val="FF9900"/>
              </a:solidFill>
              <a:ln w="381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System </a:t>
                </a:r>
              </a:p>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𝑦</m:t>
                      </m:r>
                      <m:r>
                        <a:rPr lang="en-US" sz="2400" b="1" i="1" dirty="0">
                          <a:latin typeface="Cambria Math" panose="02040503050406030204" pitchFamily="18" charset="0"/>
                        </a:rPr>
                        <m:t> </m:t>
                      </m:r>
                      <m:r>
                        <a:rPr lang="en-US" sz="2400" i="1" dirty="0">
                          <a:latin typeface="Cambria Math" panose="02040503050406030204" pitchFamily="18" charset="0"/>
                        </a:rPr>
                        <m:t>= </m:t>
                      </m:r>
                      <m:r>
                        <a:rPr lang="en-US" sz="2400" i="1" dirty="0">
                          <a:latin typeface="Cambria Math" panose="02040503050406030204" pitchFamily="18" charset="0"/>
                        </a:rPr>
                        <m:t>𝑓</m:t>
                      </m:r>
                      <m:r>
                        <a:rPr lang="en-US" sz="2400" i="1" dirty="0">
                          <a:latin typeface="Cambria Math" panose="02040503050406030204" pitchFamily="18" charset="0"/>
                        </a:rPr>
                        <m:t>(</m:t>
                      </m:r>
                      <m:r>
                        <a:rPr lang="en-US" sz="2400" b="1" i="1" dirty="0">
                          <a:latin typeface="Cambria Math" panose="02040503050406030204" pitchFamily="18" charset="0"/>
                        </a:rPr>
                        <m:t>𝒙</m:t>
                      </m:r>
                      <m:r>
                        <a:rPr lang="en-US" sz="2400" i="1" dirty="0">
                          <a:latin typeface="Cambria Math" panose="02040503050406030204" pitchFamily="18" charset="0"/>
                        </a:rPr>
                        <m:t>)</m:t>
                      </m:r>
                      <m:r>
                        <a:rPr lang="en-US" sz="2400" b="1" i="1" dirty="0">
                          <a:latin typeface="Cambria Math" panose="02040503050406030204" pitchFamily="18" charset="0"/>
                        </a:rPr>
                        <m:t> </m:t>
                      </m:r>
                    </m:oMath>
                  </m:oMathPara>
                </a14:m>
                <a:endParaRPr lang="en-US" sz="2400" b="1" dirty="0"/>
              </a:p>
            </p:txBody>
          </p:sp>
        </mc:Choice>
        <mc:Fallback xmlns="">
          <p:sp>
            <p:nvSpPr>
              <p:cNvPr id="11" name="Right Arrow 4">
                <a:extLst>
                  <a:ext uri="{FF2B5EF4-FFF2-40B4-BE49-F238E27FC236}">
                    <a16:creationId xmlns:a16="http://schemas.microsoft.com/office/drawing/2014/main" id="{602EFBBD-DF7F-474B-8D9E-859470B3E2CB}"/>
                  </a:ext>
                </a:extLst>
              </p:cNvPr>
              <p:cNvSpPr>
                <a:spLocks noRot="1" noChangeAspect="1" noMove="1" noResize="1" noEditPoints="1" noAdjustHandles="1" noChangeArrowheads="1" noChangeShapeType="1" noTextEdit="1"/>
              </p:cNvSpPr>
              <p:nvPr/>
            </p:nvSpPr>
            <p:spPr>
              <a:xfrm>
                <a:off x="3667539" y="1025877"/>
                <a:ext cx="1997942" cy="2259802"/>
              </a:xfrm>
              <a:prstGeom prst="rightArrow">
                <a:avLst>
                  <a:gd name="adj1" fmla="val 50753"/>
                  <a:gd name="adj2" fmla="val 39135"/>
                </a:avLst>
              </a:prstGeom>
              <a:blipFill>
                <a:blip r:embed="rId4"/>
                <a:stretch>
                  <a:fillRect/>
                </a:stretch>
              </a:blipFill>
              <a:ln w="38100" cmpd="sng">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914860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921938-476A-4922-BE24-3B8F6A2854D9}" type="slidenum">
              <a:rPr lang="en-US" smtClean="0"/>
              <a:pPr/>
              <a:t>17</a:t>
            </a:fld>
            <a:endParaRPr lang="en-US" dirty="0"/>
          </a:p>
        </p:txBody>
      </p:sp>
      <p:sp>
        <p:nvSpPr>
          <p:cNvPr id="3" name="Title 2"/>
          <p:cNvSpPr>
            <a:spLocks noGrp="1"/>
          </p:cNvSpPr>
          <p:nvPr>
            <p:ph type="title"/>
          </p:nvPr>
        </p:nvSpPr>
        <p:spPr/>
        <p:txBody>
          <a:bodyPr/>
          <a:lstStyle/>
          <a:p>
            <a:r>
              <a:rPr lang="en-US"/>
              <a:t>Why use learning?</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dirty="0"/>
                  <a:t>We typically use machine learning when the function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oMath>
                </a14:m>
                <a:r>
                  <a:rPr lang="en-US" dirty="0"/>
                  <a:t> we want the system to apply is unknown to us, and we cannot “think” about it. The function could actually be simple. </a:t>
                </a:r>
              </a:p>
              <a:p>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1037" t="-1322" r="-1407"/>
                </a:stretch>
              </a:blipFill>
            </p:spPr>
            <p:txBody>
              <a:bodyPr/>
              <a:lstStyle/>
              <a:p>
                <a:r>
                  <a:rPr lang="en-US">
                    <a:noFill/>
                  </a:rPr>
                  <a:t> </a:t>
                </a:r>
              </a:p>
            </p:txBody>
          </p:sp>
        </mc:Fallback>
      </mc:AlternateContent>
      <p:pic>
        <p:nvPicPr>
          <p:cNvPr id="9" name="Picture 8" descr="Screen Shot 2013-07-17 at 1.47.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4889">
            <a:off x="5574913" y="2472960"/>
            <a:ext cx="2264348" cy="1924696"/>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a:stretch>
            <a:fillRect/>
          </a:stretch>
        </p:blipFill>
        <p:spPr>
          <a:xfrm>
            <a:off x="1200150" y="2743201"/>
            <a:ext cx="4240816" cy="1851422"/>
          </a:xfrm>
          <a:prstGeom prst="rect">
            <a:avLst/>
          </a:prstGeom>
          <a:solidFill>
            <a:srgbClr val="FFFFCC"/>
          </a:solidFill>
          <a:ln>
            <a:solidFill>
              <a:schemeClr val="accent1"/>
            </a:solidFill>
          </a:ln>
        </p:spPr>
      </p:pic>
      <p:grpSp>
        <p:nvGrpSpPr>
          <p:cNvPr id="15" name="Group 14"/>
          <p:cNvGrpSpPr/>
          <p:nvPr/>
        </p:nvGrpSpPr>
        <p:grpSpPr>
          <a:xfrm>
            <a:off x="2268139" y="2768199"/>
            <a:ext cx="1868095" cy="671518"/>
            <a:chOff x="1500185" y="3690932"/>
            <a:chExt cx="2490793" cy="895357"/>
          </a:xfrm>
        </p:grpSpPr>
        <p:sp>
          <p:nvSpPr>
            <p:cNvPr id="12" name="Rectangle 11"/>
            <p:cNvSpPr/>
            <p:nvPr/>
          </p:nvSpPr>
          <p:spPr>
            <a:xfrm>
              <a:off x="2133600" y="3690932"/>
              <a:ext cx="1371600" cy="228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1500185" y="4029074"/>
              <a:ext cx="457200" cy="228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3228978" y="4357688"/>
              <a:ext cx="762000" cy="228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9179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ounded Rectangle 7"/>
              <p:cNvSpPr/>
              <p:nvPr/>
            </p:nvSpPr>
            <p:spPr>
              <a:xfrm>
                <a:off x="5066653" y="974517"/>
                <a:ext cx="2488724" cy="3724483"/>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2700" dirty="0"/>
                  <a:t>Output</a:t>
                </a:r>
              </a:p>
              <a:p>
                <a:pPr algn="ctr"/>
                <a:endParaRPr lang="en-US" sz="2700" dirty="0"/>
              </a:p>
              <a:p>
                <a:pPr algn="ctr"/>
                <a:endParaRPr lang="en-US" sz="2700" dirty="0"/>
              </a:p>
              <a:p>
                <a:pPr algn="ctr"/>
                <a14:m>
                  <m:oMathPara xmlns:m="http://schemas.openxmlformats.org/officeDocument/2006/math">
                    <m:oMathParaPr>
                      <m:jc m:val="centerGroup"/>
                    </m:oMathParaPr>
                    <m:oMath xmlns:m="http://schemas.openxmlformats.org/officeDocument/2006/math">
                      <m:r>
                        <a:rPr lang="en-US" sz="2700" i="1" dirty="0" smtClean="0">
                          <a:latin typeface="Cambria Math" panose="02040503050406030204" pitchFamily="18" charset="0"/>
                        </a:rPr>
                        <m:t>𝑦</m:t>
                      </m:r>
                      <m:r>
                        <a:rPr lang="en-US" sz="2700" i="1" dirty="0" smtClean="0">
                          <a:latin typeface="Cambria Math" panose="02040503050406030204" pitchFamily="18" charset="0"/>
                        </a:rPr>
                        <m:t>∈ </m:t>
                      </m:r>
                      <m:r>
                        <a:rPr lang="en-US" sz="2700" b="1" i="1" dirty="0">
                          <a:latin typeface="Cambria Math" panose="02040503050406030204" pitchFamily="18" charset="0"/>
                          <a:cs typeface="Lucida Calligraphy"/>
                        </a:rPr>
                        <m:t>𝒀</m:t>
                      </m:r>
                    </m:oMath>
                  </m:oMathPara>
                </a14:m>
                <a:endParaRPr lang="en-US" sz="2700" b="1" dirty="0">
                  <a:latin typeface="Lucida Calligraphy"/>
                  <a:cs typeface="Lucida Calligraphy"/>
                </a:endParaRPr>
              </a:p>
              <a:p>
                <a:pPr algn="ctr"/>
                <a:endParaRPr lang="en-US" sz="2400" dirty="0"/>
              </a:p>
              <a:p>
                <a:pPr algn="ctr"/>
                <a:r>
                  <a:rPr lang="en-US" sz="2400" dirty="0"/>
                  <a:t>An item </a:t>
                </a:r>
                <a14:m>
                  <m:oMath xmlns:m="http://schemas.openxmlformats.org/officeDocument/2006/math">
                    <m:r>
                      <a:rPr lang="en-US" sz="2400" b="0" i="1" dirty="0" smtClean="0">
                        <a:latin typeface="Cambria Math" panose="02040503050406030204" pitchFamily="18" charset="0"/>
                      </a:rPr>
                      <m:t>𝑦</m:t>
                    </m:r>
                    <m:r>
                      <a:rPr lang="en-US" sz="2400" i="1" dirty="0">
                        <a:latin typeface="Cambria Math" panose="02040503050406030204" pitchFamily="18" charset="0"/>
                      </a:rPr>
                      <m:t> </m:t>
                    </m:r>
                  </m:oMath>
                </a14:m>
                <a:br>
                  <a:rPr lang="en-US" sz="2400" dirty="0"/>
                </a:br>
                <a:r>
                  <a:rPr lang="en-US" sz="2400" dirty="0"/>
                  <a:t>drawn from a </a:t>
                </a:r>
              </a:p>
              <a:p>
                <a:pPr algn="ctr"/>
                <a:r>
                  <a:rPr lang="en-US" sz="2400" dirty="0">
                    <a:solidFill>
                      <a:srgbClr val="C00000"/>
                    </a:solidFill>
                  </a:rPr>
                  <a:t>label space </a:t>
                </a:r>
                <a14:m>
                  <m:oMath xmlns:m="http://schemas.openxmlformats.org/officeDocument/2006/math">
                    <m:r>
                      <a:rPr lang="en-US" sz="2400" b="1" i="1" dirty="0" smtClean="0">
                        <a:solidFill>
                          <a:srgbClr val="C00000"/>
                        </a:solidFill>
                        <a:latin typeface="Cambria Math" panose="02040503050406030204" pitchFamily="18" charset="0"/>
                        <a:cs typeface="Lucida Calligraphy"/>
                      </a:rPr>
                      <m:t>𝒀</m:t>
                    </m:r>
                  </m:oMath>
                </a14:m>
                <a:endParaRPr lang="en-US" sz="2400" dirty="0">
                  <a:solidFill>
                    <a:srgbClr val="C00000"/>
                  </a:solidFill>
                  <a:latin typeface="Lucida Calligraphy"/>
                  <a:cs typeface="Lucida Calligraphy"/>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5066653" y="974517"/>
                <a:ext cx="2488724" cy="3724483"/>
              </a:xfrm>
              <a:prstGeom prst="roundRect">
                <a:avLst>
                  <a:gd name="adj" fmla="val 7897"/>
                </a:avLst>
              </a:prstGeom>
              <a:blipFill>
                <a:blip r:embed="rId2"/>
                <a:stretch>
                  <a:fillRect/>
                </a:stretch>
              </a:blipFill>
              <a:ln>
                <a:solidFill>
                  <a:srgbClr val="000000"/>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1490570" y="974517"/>
                <a:ext cx="2488724" cy="3724483"/>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2700" dirty="0"/>
                  <a:t>Input</a:t>
                </a:r>
              </a:p>
              <a:p>
                <a:pPr algn="ctr"/>
                <a:endParaRPr lang="en-US" sz="2700" dirty="0"/>
              </a:p>
              <a:p>
                <a:pPr algn="ctr"/>
                <a:endParaRPr lang="en-US" sz="2700" dirty="0"/>
              </a:p>
              <a:p>
                <a:pPr algn="ctr"/>
                <a14:m>
                  <m:oMathPara xmlns:m="http://schemas.openxmlformats.org/officeDocument/2006/math">
                    <m:oMathParaPr>
                      <m:jc m:val="centerGroup"/>
                    </m:oMathParaPr>
                    <m:oMath xmlns:m="http://schemas.openxmlformats.org/officeDocument/2006/math">
                      <m:r>
                        <a:rPr lang="en-US" sz="2700" b="1" i="1" dirty="0" smtClean="0">
                          <a:latin typeface="Cambria Math" panose="02040503050406030204" pitchFamily="18" charset="0"/>
                        </a:rPr>
                        <m:t>𝒙</m:t>
                      </m:r>
                      <m:r>
                        <a:rPr lang="en-US" sz="2700" i="1" dirty="0">
                          <a:latin typeface="Cambria Math" panose="02040503050406030204" pitchFamily="18" charset="0"/>
                        </a:rPr>
                        <m:t>∈ </m:t>
                      </m:r>
                      <m:r>
                        <a:rPr lang="en-US" sz="2700" b="1" i="1" dirty="0">
                          <a:latin typeface="Cambria Math" panose="02040503050406030204" pitchFamily="18" charset="0"/>
                          <a:cs typeface="Lucida Calligraphy"/>
                        </a:rPr>
                        <m:t>𝑿</m:t>
                      </m:r>
                    </m:oMath>
                  </m:oMathPara>
                </a14:m>
                <a:endParaRPr lang="en-US" sz="2700" b="1" dirty="0">
                  <a:latin typeface="Lucida Calligraphy"/>
                  <a:cs typeface="Lucida Calligraphy"/>
                </a:endParaRPr>
              </a:p>
              <a:p>
                <a:pPr algn="ctr"/>
                <a:endParaRPr lang="en-US" sz="2700" b="1" dirty="0"/>
              </a:p>
              <a:p>
                <a:pPr algn="ctr"/>
                <a:r>
                  <a:rPr lang="en-US" sz="2400" dirty="0"/>
                  <a:t>An item </a:t>
                </a:r>
                <a14:m>
                  <m:oMath xmlns:m="http://schemas.openxmlformats.org/officeDocument/2006/math">
                    <m:r>
                      <a:rPr lang="en-US" sz="2400" b="1" i="1" dirty="0" smtClean="0">
                        <a:latin typeface="Cambria Math" panose="02040503050406030204" pitchFamily="18" charset="0"/>
                      </a:rPr>
                      <m:t>𝒙</m:t>
                    </m:r>
                    <m:r>
                      <a:rPr lang="en-US" sz="2400" i="1" dirty="0">
                        <a:latin typeface="Cambria Math" panose="02040503050406030204" pitchFamily="18" charset="0"/>
                      </a:rPr>
                      <m:t> </m:t>
                    </m:r>
                  </m:oMath>
                </a14:m>
                <a:br>
                  <a:rPr lang="en-US" sz="2400" dirty="0"/>
                </a:br>
                <a:r>
                  <a:rPr lang="en-US" sz="2400" dirty="0"/>
                  <a:t>drawn from an </a:t>
                </a:r>
                <a:r>
                  <a:rPr lang="en-US" sz="2400" dirty="0">
                    <a:solidFill>
                      <a:srgbClr val="C00000"/>
                    </a:solidFill>
                  </a:rPr>
                  <a:t>instance space </a:t>
                </a:r>
                <a14:m>
                  <m:oMath xmlns:m="http://schemas.openxmlformats.org/officeDocument/2006/math">
                    <m:r>
                      <a:rPr lang="en-US" sz="2400" b="1" i="1" dirty="0" smtClean="0">
                        <a:solidFill>
                          <a:srgbClr val="C00000"/>
                        </a:solidFill>
                        <a:latin typeface="Cambria Math" panose="02040503050406030204" pitchFamily="18" charset="0"/>
                        <a:cs typeface="Lucida Calligraphy"/>
                      </a:rPr>
                      <m:t>𝑿</m:t>
                    </m:r>
                  </m:oMath>
                </a14:m>
                <a:endParaRPr lang="en-US" sz="2400" b="1" dirty="0">
                  <a:solidFill>
                    <a:srgbClr val="C00000"/>
                  </a:solidFill>
                  <a:latin typeface="Lucida Calligraphy"/>
                  <a:cs typeface="Lucida Calligraphy"/>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1490570" y="974517"/>
                <a:ext cx="2488724" cy="3724483"/>
              </a:xfrm>
              <a:prstGeom prst="roundRect">
                <a:avLst>
                  <a:gd name="adj" fmla="val 7897"/>
                </a:avLst>
              </a:prstGeom>
              <a:blipFill>
                <a:blip r:embed="rId3"/>
                <a:stretch>
                  <a:fillRect/>
                </a:stretch>
              </a:blipFill>
              <a:ln>
                <a:solidFill>
                  <a:srgbClr val="000000"/>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ight Arrow 4"/>
              <p:cNvSpPr/>
              <p:nvPr/>
            </p:nvSpPr>
            <p:spPr>
              <a:xfrm>
                <a:off x="3478210" y="2161058"/>
                <a:ext cx="2394857" cy="1244967"/>
              </a:xfrm>
              <a:prstGeom prst="rightArrow">
                <a:avLst>
                  <a:gd name="adj1" fmla="val 62469"/>
                  <a:gd name="adj2" fmla="val 40368"/>
                </a:avLst>
              </a:prstGeom>
              <a:solidFill>
                <a:srgbClr val="FF9900"/>
              </a:solidFill>
              <a:ln w="381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400" dirty="0"/>
                  <a:t>Learned Model</a:t>
                </a:r>
                <a:br>
                  <a:rPr lang="en-US" sz="2400" b="1" dirty="0"/>
                </a:b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𝑦</m:t>
                      </m:r>
                      <m:r>
                        <a:rPr lang="en-US" sz="2400" b="1" i="1" dirty="0" smtClean="0">
                          <a:latin typeface="Cambria Math" panose="02040503050406030204" pitchFamily="18" charset="0"/>
                        </a:rPr>
                        <m:t> </m:t>
                      </m:r>
                      <m:r>
                        <a:rPr lang="en-US" sz="2400" i="1" dirty="0">
                          <a:latin typeface="Cambria Math" panose="02040503050406030204" pitchFamily="18" charset="0"/>
                        </a:rPr>
                        <m:t>= </m:t>
                      </m:r>
                      <m:r>
                        <a:rPr lang="en-US" sz="2400" i="1" dirty="0">
                          <a:latin typeface="Cambria Math" panose="02040503050406030204" pitchFamily="18" charset="0"/>
                        </a:rPr>
                        <m:t>𝑔</m:t>
                      </m:r>
                      <m:r>
                        <a:rPr lang="en-US" sz="2400" i="1" dirty="0">
                          <a:latin typeface="Cambria Math" panose="02040503050406030204" pitchFamily="18" charset="0"/>
                        </a:rPr>
                        <m:t>(</m:t>
                      </m:r>
                      <m:r>
                        <a:rPr lang="en-US" sz="2400" b="1" i="1" dirty="0">
                          <a:latin typeface="Cambria Math" panose="02040503050406030204" pitchFamily="18" charset="0"/>
                        </a:rPr>
                        <m:t>𝒙</m:t>
                      </m:r>
                      <m:r>
                        <a:rPr lang="en-US" sz="2400" i="1" dirty="0">
                          <a:latin typeface="Cambria Math" panose="02040503050406030204" pitchFamily="18" charset="0"/>
                        </a:rPr>
                        <m:t>)</m:t>
                      </m:r>
                      <m:r>
                        <a:rPr lang="en-US" sz="2400" b="1" i="1" dirty="0">
                          <a:latin typeface="Cambria Math" panose="02040503050406030204" pitchFamily="18" charset="0"/>
                        </a:rPr>
                        <m:t> </m:t>
                      </m:r>
                    </m:oMath>
                  </m:oMathPara>
                </a14:m>
                <a:endParaRPr lang="en-US" sz="2400" b="1" dirty="0"/>
              </a:p>
            </p:txBody>
          </p:sp>
        </mc:Choice>
        <mc:Fallback xmlns="">
          <p:sp>
            <p:nvSpPr>
              <p:cNvPr id="5" name="Right Arrow 4"/>
              <p:cNvSpPr>
                <a:spLocks noRot="1" noChangeAspect="1" noMove="1" noResize="1" noEditPoints="1" noAdjustHandles="1" noChangeArrowheads="1" noChangeShapeType="1" noTextEdit="1"/>
              </p:cNvSpPr>
              <p:nvPr/>
            </p:nvSpPr>
            <p:spPr>
              <a:xfrm>
                <a:off x="3478210" y="2161058"/>
                <a:ext cx="2394857" cy="1244967"/>
              </a:xfrm>
              <a:prstGeom prst="rightArrow">
                <a:avLst>
                  <a:gd name="adj1" fmla="val 62469"/>
                  <a:gd name="adj2" fmla="val 40368"/>
                </a:avLst>
              </a:prstGeom>
              <a:blipFill>
                <a:blip r:embed="rId4"/>
                <a:stretch>
                  <a:fillRect/>
                </a:stretch>
              </a:blipFill>
              <a:ln w="38100" cmpd="sng">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21938-476A-4922-BE24-3B8F6A2854D9}" type="slidenum">
              <a:rPr lang="en-US" smtClean="0"/>
              <a:pPr/>
              <a:t>18</a:t>
            </a:fld>
            <a:endParaRPr lang="en-US" dirty="0"/>
          </a:p>
        </p:txBody>
      </p:sp>
      <p:sp>
        <p:nvSpPr>
          <p:cNvPr id="9" name="Title 2"/>
          <p:cNvSpPr>
            <a:spLocks noGrp="1"/>
          </p:cNvSpPr>
          <p:nvPr>
            <p:ph type="title"/>
          </p:nvPr>
        </p:nvSpPr>
        <p:spPr/>
        <p:txBody>
          <a:bodyPr/>
          <a:lstStyle/>
          <a:p>
            <a:r>
              <a:rPr lang="en-US"/>
              <a:t>Supervised Learning</a:t>
            </a:r>
            <a:endParaRPr lang="en-US" dirty="0"/>
          </a:p>
        </p:txBody>
      </p:sp>
      <mc:AlternateContent xmlns:mc="http://schemas.openxmlformats.org/markup-compatibility/2006" xmlns:a14="http://schemas.microsoft.com/office/drawing/2010/main">
        <mc:Choice Requires="a14">
          <p:sp>
            <p:nvSpPr>
              <p:cNvPr id="10" name="Right Arrow 9"/>
              <p:cNvSpPr/>
              <p:nvPr/>
            </p:nvSpPr>
            <p:spPr>
              <a:xfrm>
                <a:off x="3478210" y="1063229"/>
                <a:ext cx="2394857" cy="1244967"/>
              </a:xfrm>
              <a:prstGeom prst="rightArrow">
                <a:avLst>
                  <a:gd name="adj1" fmla="val 62469"/>
                  <a:gd name="adj2" fmla="val 40368"/>
                </a:avLst>
              </a:prstGeom>
              <a:solidFill>
                <a:schemeClr val="bg1"/>
              </a:solidFill>
              <a:ln w="53975" cmpd="sng">
                <a:solidFill>
                  <a:schemeClr val="tx1"/>
                </a:solidFill>
                <a:prstDash val="sysDot"/>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100" dirty="0"/>
                  <a:t>Target function</a:t>
                </a:r>
              </a:p>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𝑦</m:t>
                      </m:r>
                      <m:r>
                        <a:rPr lang="en-US" sz="2400" b="1" i="1" dirty="0" smtClean="0">
                          <a:latin typeface="Cambria Math" panose="02040503050406030204" pitchFamily="18" charset="0"/>
                        </a:rPr>
                        <m:t> </m:t>
                      </m:r>
                      <m:r>
                        <a:rPr lang="en-US" sz="2400" i="1" dirty="0">
                          <a:latin typeface="Cambria Math" panose="02040503050406030204" pitchFamily="18" charset="0"/>
                        </a:rPr>
                        <m:t>= </m:t>
                      </m:r>
                      <m:r>
                        <a:rPr lang="en-US" sz="2400" i="1" dirty="0">
                          <a:latin typeface="Cambria Math" panose="02040503050406030204" pitchFamily="18" charset="0"/>
                        </a:rPr>
                        <m:t>𝑓</m:t>
                      </m:r>
                      <m:r>
                        <a:rPr lang="en-US" sz="2400" i="1" dirty="0">
                          <a:latin typeface="Cambria Math" panose="02040503050406030204" pitchFamily="18" charset="0"/>
                        </a:rPr>
                        <m:t>(</m:t>
                      </m:r>
                      <m:r>
                        <a:rPr lang="en-US" sz="2400" b="1" i="1" dirty="0">
                          <a:latin typeface="Cambria Math" panose="02040503050406030204" pitchFamily="18" charset="0"/>
                        </a:rPr>
                        <m:t>𝒙</m:t>
                      </m:r>
                      <m:r>
                        <a:rPr lang="en-US" sz="2400" i="1" dirty="0">
                          <a:latin typeface="Cambria Math" panose="02040503050406030204" pitchFamily="18" charset="0"/>
                        </a:rPr>
                        <m:t>)</m:t>
                      </m:r>
                      <m:r>
                        <a:rPr lang="en-US" sz="2400" b="1" i="1" dirty="0">
                          <a:latin typeface="Cambria Math" panose="02040503050406030204" pitchFamily="18" charset="0"/>
                        </a:rPr>
                        <m:t> </m:t>
                      </m:r>
                    </m:oMath>
                  </m:oMathPara>
                </a14:m>
                <a:endParaRPr lang="en-US" sz="2400" b="1" dirty="0"/>
              </a:p>
            </p:txBody>
          </p:sp>
        </mc:Choice>
        <mc:Fallback xmlns="">
          <p:sp>
            <p:nvSpPr>
              <p:cNvPr id="10" name="Right Arrow 9"/>
              <p:cNvSpPr>
                <a:spLocks noRot="1" noChangeAspect="1" noMove="1" noResize="1" noEditPoints="1" noAdjustHandles="1" noChangeArrowheads="1" noChangeShapeType="1" noTextEdit="1"/>
              </p:cNvSpPr>
              <p:nvPr/>
            </p:nvSpPr>
            <p:spPr>
              <a:xfrm>
                <a:off x="3478210" y="1063229"/>
                <a:ext cx="2394857" cy="1244967"/>
              </a:xfrm>
              <a:prstGeom prst="rightArrow">
                <a:avLst>
                  <a:gd name="adj1" fmla="val 62469"/>
                  <a:gd name="adj2" fmla="val 40368"/>
                </a:avLst>
              </a:prstGeom>
              <a:blipFill>
                <a:blip r:embed="rId5"/>
                <a:stretch>
                  <a:fillRect/>
                </a:stretch>
              </a:blipFill>
              <a:ln w="53975" cmpd="sng">
                <a:solidFill>
                  <a:schemeClr val="tx1"/>
                </a:solidFill>
                <a:prstDash val="sysDot"/>
              </a:ln>
              <a:effectLst/>
            </p:spPr>
            <p:txBody>
              <a:bodyPr/>
              <a:lstStyle/>
              <a:p>
                <a:r>
                  <a:rPr lang="en-US">
                    <a:noFill/>
                  </a:rPr>
                  <a:t> </a:t>
                </a:r>
              </a:p>
            </p:txBody>
          </p:sp>
        </mc:Fallback>
      </mc:AlternateContent>
    </p:spTree>
    <p:extLst>
      <p:ext uri="{BB962C8B-B14F-4D97-AF65-F5344CB8AC3E}">
        <p14:creationId xmlns:p14="http://schemas.microsoft.com/office/powerpoint/2010/main" val="173972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19</a:t>
            </a:fld>
            <a:endParaRPr lang="en-US" dirty="0"/>
          </a:p>
        </p:txBody>
      </p:sp>
      <p:sp>
        <p:nvSpPr>
          <p:cNvPr id="2" name="Title 1"/>
          <p:cNvSpPr>
            <a:spLocks noGrp="1"/>
          </p:cNvSpPr>
          <p:nvPr>
            <p:ph type="title"/>
          </p:nvPr>
        </p:nvSpPr>
        <p:spPr/>
        <p:txBody>
          <a:bodyPr/>
          <a:lstStyle/>
          <a:p>
            <a:r>
              <a:rPr lang="en-US"/>
              <a:t>Supervised learning: Training</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a:bodyPr>
              <a:lstStyle/>
              <a:p>
                <a:r>
                  <a:rPr lang="en-US" dirty="0"/>
                  <a:t>Give the learner examples in </a:t>
                </a:r>
                <a14:m>
                  <m:oMath xmlns:m="http://schemas.openxmlformats.org/officeDocument/2006/math">
                    <m:r>
                      <a:rPr lang="en-US" b="1" i="1" dirty="0" smtClean="0">
                        <a:latin typeface="Cambria Math" panose="02040503050406030204" pitchFamily="18" charset="0"/>
                        <a:cs typeface="Lucida Calligraphy"/>
                      </a:rPr>
                      <m:t>𝑫</m:t>
                    </m:r>
                    <m:r>
                      <a:rPr lang="en-US" b="1" i="1" baseline="30000" dirty="0">
                        <a:latin typeface="Cambria Math" panose="02040503050406030204" pitchFamily="18" charset="0"/>
                        <a:cs typeface="Lucida Calligraphy"/>
                      </a:rPr>
                      <m:t> </m:t>
                    </m:r>
                    <m:r>
                      <a:rPr lang="en-US" i="1" baseline="30000" dirty="0">
                        <a:latin typeface="Cambria Math" panose="02040503050406030204" pitchFamily="18" charset="0"/>
                        <a:cs typeface="Lucida Calligraphy"/>
                      </a:rPr>
                      <m:t>𝑡𝑟𝑎𝑖𝑛</m:t>
                    </m:r>
                  </m:oMath>
                </a14:m>
                <a:endParaRPr lang="en-US" dirty="0"/>
              </a:p>
              <a:p>
                <a:r>
                  <a:rPr lang="en-US" dirty="0">
                    <a:cs typeface="Lucida Calligraphy"/>
                  </a:rPr>
                  <a:t>The learner returns a model </a:t>
                </a:r>
                <a14:m>
                  <m:oMath xmlns:m="http://schemas.openxmlformats.org/officeDocument/2006/math">
                    <m:r>
                      <m:rPr>
                        <m:sty m:val="p"/>
                      </m:rPr>
                      <a:rPr lang="en-US" b="0" i="0" smtClean="0">
                        <a:latin typeface="Cambria Math" panose="02040503050406030204" pitchFamily="18" charset="0"/>
                      </a:rPr>
                      <m:t>g</m:t>
                    </m:r>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oMath>
                </a14:m>
                <a:r>
                  <a:rPr lang="en-US" dirty="0"/>
                  <a:t> </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1037" t="-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1379775" y="1821183"/>
                <a:ext cx="2287681" cy="2771984"/>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2400" dirty="0"/>
                  <a:t>Labeled Training Data</a:t>
                </a:r>
                <a:br>
                  <a:rPr lang="en-US" sz="2400" dirty="0"/>
                </a:br>
                <a14:m>
                  <m:oMathPara xmlns:m="http://schemas.openxmlformats.org/officeDocument/2006/math">
                    <m:oMathParaPr>
                      <m:jc m:val="centerGroup"/>
                    </m:oMathParaPr>
                    <m:oMath xmlns:m="http://schemas.openxmlformats.org/officeDocument/2006/math">
                      <m:r>
                        <a:rPr lang="en-US" sz="2400" b="1" i="1" dirty="0" smtClean="0">
                          <a:solidFill>
                            <a:schemeClr val="tx1"/>
                          </a:solidFill>
                          <a:latin typeface="Cambria Math" panose="02040503050406030204" pitchFamily="18" charset="0"/>
                          <a:cs typeface="Lucida Calligraphy"/>
                        </a:rPr>
                        <m:t>𝑫</m:t>
                      </m:r>
                      <m:r>
                        <a:rPr lang="en-US" sz="2400" b="1" i="1" baseline="30000" dirty="0">
                          <a:solidFill>
                            <a:schemeClr val="tx1"/>
                          </a:solidFill>
                          <a:latin typeface="Cambria Math" panose="02040503050406030204" pitchFamily="18" charset="0"/>
                          <a:cs typeface="Lucida Calligraphy"/>
                        </a:rPr>
                        <m:t> </m:t>
                      </m:r>
                      <m:r>
                        <a:rPr lang="en-US" sz="2400" i="1" baseline="30000" dirty="0">
                          <a:solidFill>
                            <a:schemeClr val="tx1"/>
                          </a:solidFill>
                          <a:latin typeface="Cambria Math" panose="02040503050406030204" pitchFamily="18" charset="0"/>
                          <a:cs typeface="Lucida Calligraphy"/>
                        </a:rPr>
                        <m:t>𝑡𝑟𝑎𝑖𝑛</m:t>
                      </m:r>
                    </m:oMath>
                  </m:oMathPara>
                </a14:m>
                <a:br>
                  <a:rPr lang="en-US" sz="2400" baseline="30000" dirty="0">
                    <a:solidFill>
                      <a:schemeClr val="tx1"/>
                    </a:solidFill>
                    <a:cs typeface="Lucida Calligraphy"/>
                  </a:rPr>
                </a:br>
                <a:r>
                  <a:rPr lang="en-US" sz="2400" b="1" dirty="0">
                    <a:solidFill>
                      <a:schemeClr val="accent6"/>
                    </a:solidFill>
                    <a:latin typeface="Lucida Calligraphy"/>
                    <a:cs typeface="Lucida Calligraphy"/>
                  </a:rPr>
                  <a:t> </a:t>
                </a:r>
                <a14:m>
                  <m:oMath xmlns:m="http://schemas.openxmlformats.org/officeDocument/2006/math">
                    <m:r>
                      <a:rPr lang="en-US" sz="2400" i="1" dirty="0" smtClean="0">
                        <a:solidFill>
                          <a:srgbClr val="000000"/>
                        </a:solidFill>
                        <a:latin typeface="Cambria Math" panose="02040503050406030204" pitchFamily="18" charset="0"/>
                        <a:cs typeface="Lucida Calligraphy"/>
                      </a:rPr>
                      <m:t>(</m:t>
                    </m:r>
                    <m:r>
                      <a:rPr lang="en-US" sz="2400" b="1" i="1" dirty="0">
                        <a:solidFill>
                          <a:srgbClr val="000000"/>
                        </a:solidFill>
                        <a:latin typeface="Cambria Math" panose="02040503050406030204" pitchFamily="18" charset="0"/>
                        <a:cs typeface="Lucida Calligraphy"/>
                      </a:rPr>
                      <m:t>𝒙</m:t>
                    </m:r>
                    <m:r>
                      <a:rPr lang="en-US" sz="2400" i="1" baseline="-25000" dirty="0">
                        <a:solidFill>
                          <a:srgbClr val="000000"/>
                        </a:solidFill>
                        <a:latin typeface="Cambria Math" panose="02040503050406030204" pitchFamily="18" charset="0"/>
                        <a:cs typeface="Lucida Calligraphy"/>
                      </a:rPr>
                      <m:t>1</m:t>
                    </m:r>
                    <m:r>
                      <a:rPr lang="en-US" sz="2400" i="1" dirty="0">
                        <a:solidFill>
                          <a:srgbClr val="000000"/>
                        </a:solidFill>
                        <a:latin typeface="Cambria Math" panose="02040503050406030204" pitchFamily="18" charset="0"/>
                        <a:cs typeface="Lucida Calligraphy"/>
                      </a:rPr>
                      <m:t>, </m:t>
                    </m:r>
                    <m:r>
                      <a:rPr lang="en-US" sz="2400" i="1" dirty="0">
                        <a:solidFill>
                          <a:srgbClr val="000000"/>
                        </a:solidFill>
                        <a:latin typeface="Cambria Math" panose="02040503050406030204" pitchFamily="18" charset="0"/>
                        <a:cs typeface="Lucida Calligraphy"/>
                      </a:rPr>
                      <m:t>𝑦</m:t>
                    </m:r>
                    <m:r>
                      <a:rPr lang="en-US" sz="2400" i="1" baseline="-25000" dirty="0">
                        <a:solidFill>
                          <a:srgbClr val="000000"/>
                        </a:solidFill>
                        <a:latin typeface="Cambria Math" panose="02040503050406030204" pitchFamily="18" charset="0"/>
                        <a:cs typeface="Lucida Calligraphy"/>
                      </a:rPr>
                      <m:t>1</m:t>
                    </m:r>
                    <m:r>
                      <a:rPr lang="en-US" sz="2400" i="1" dirty="0">
                        <a:solidFill>
                          <a:srgbClr val="000000"/>
                        </a:solidFill>
                        <a:latin typeface="Cambria Math" panose="02040503050406030204" pitchFamily="18" charset="0"/>
                        <a:cs typeface="Lucida Calligraphy"/>
                      </a:rPr>
                      <m:t>)</m:t>
                    </m:r>
                  </m:oMath>
                </a14:m>
                <a:endParaRPr lang="en-US" sz="2400" dirty="0">
                  <a:solidFill>
                    <a:srgbClr val="000000"/>
                  </a:solidFill>
                  <a:cs typeface="Lucida Calligraphy"/>
                </a:endParaRPr>
              </a:p>
              <a:p>
                <a:pPr marL="0" lvl="1" algn="ctr"/>
                <a14:m>
                  <m:oMathPara xmlns:m="http://schemas.openxmlformats.org/officeDocument/2006/math">
                    <m:oMathParaPr>
                      <m:jc m:val="centerGroup"/>
                    </m:oMathParaPr>
                    <m:oMath xmlns:m="http://schemas.openxmlformats.org/officeDocument/2006/math">
                      <m:r>
                        <a:rPr lang="en-US" sz="2400" i="1" dirty="0" smtClean="0">
                          <a:solidFill>
                            <a:srgbClr val="000000"/>
                          </a:solidFill>
                          <a:latin typeface="Cambria Math" panose="02040503050406030204" pitchFamily="18" charset="0"/>
                          <a:cs typeface="Lucida Calligraphy"/>
                        </a:rPr>
                        <m:t>(</m:t>
                      </m:r>
                      <m:r>
                        <a:rPr lang="en-US" sz="2400" b="1" i="1" dirty="0">
                          <a:solidFill>
                            <a:srgbClr val="000000"/>
                          </a:solidFill>
                          <a:latin typeface="Cambria Math" panose="02040503050406030204" pitchFamily="18" charset="0"/>
                          <a:cs typeface="Lucida Calligraphy"/>
                        </a:rPr>
                        <m:t>𝒙</m:t>
                      </m:r>
                      <m:r>
                        <a:rPr lang="en-US" sz="2400" i="1" baseline="-25000" dirty="0">
                          <a:solidFill>
                            <a:srgbClr val="000000"/>
                          </a:solidFill>
                          <a:latin typeface="Cambria Math" panose="02040503050406030204" pitchFamily="18" charset="0"/>
                          <a:cs typeface="Lucida Calligraphy"/>
                        </a:rPr>
                        <m:t>2</m:t>
                      </m:r>
                      <m:r>
                        <a:rPr lang="en-US" sz="2400" i="1" dirty="0">
                          <a:solidFill>
                            <a:srgbClr val="000000"/>
                          </a:solidFill>
                          <a:latin typeface="Cambria Math" panose="02040503050406030204" pitchFamily="18" charset="0"/>
                          <a:cs typeface="Lucida Calligraphy"/>
                        </a:rPr>
                        <m:t>, </m:t>
                      </m:r>
                      <m:r>
                        <a:rPr lang="en-US" sz="2400" i="1" dirty="0">
                          <a:solidFill>
                            <a:srgbClr val="000000"/>
                          </a:solidFill>
                          <a:latin typeface="Cambria Math" panose="02040503050406030204" pitchFamily="18" charset="0"/>
                          <a:cs typeface="Lucida Calligraphy"/>
                        </a:rPr>
                        <m:t>𝑦</m:t>
                      </m:r>
                      <m:r>
                        <a:rPr lang="en-US" sz="2400" i="1" baseline="-25000" dirty="0">
                          <a:solidFill>
                            <a:srgbClr val="000000"/>
                          </a:solidFill>
                          <a:latin typeface="Cambria Math" panose="02040503050406030204" pitchFamily="18" charset="0"/>
                          <a:cs typeface="Lucida Calligraphy"/>
                        </a:rPr>
                        <m:t>2</m:t>
                      </m:r>
                      <m:r>
                        <a:rPr lang="en-US" sz="2400" i="1" dirty="0">
                          <a:solidFill>
                            <a:srgbClr val="000000"/>
                          </a:solidFill>
                          <a:latin typeface="Cambria Math" panose="02040503050406030204" pitchFamily="18" charset="0"/>
                          <a:cs typeface="Lucida Calligraphy"/>
                        </a:rPr>
                        <m:t>)</m:t>
                      </m:r>
                    </m:oMath>
                  </m:oMathPara>
                </a14:m>
                <a:endParaRPr lang="en-US" sz="2400" dirty="0">
                  <a:solidFill>
                    <a:srgbClr val="000000"/>
                  </a:solidFill>
                  <a:cs typeface="Lucida Calligraphy"/>
                </a:endParaRPr>
              </a:p>
              <a:p>
                <a:pPr marL="0" lvl="1" algn="ctr"/>
                <a:r>
                  <a:rPr lang="en-US" sz="2400" dirty="0">
                    <a:solidFill>
                      <a:srgbClr val="000000"/>
                    </a:solidFill>
                    <a:cs typeface="Lucida Calligraphy"/>
                  </a:rPr>
                  <a:t>…</a:t>
                </a:r>
              </a:p>
              <a:p>
                <a:pPr marL="0" lvl="1" algn="ctr"/>
                <a14:m>
                  <m:oMathPara xmlns:m="http://schemas.openxmlformats.org/officeDocument/2006/math">
                    <m:oMathParaPr>
                      <m:jc m:val="centerGroup"/>
                    </m:oMathParaPr>
                    <m:oMath xmlns:m="http://schemas.openxmlformats.org/officeDocument/2006/math">
                      <m:r>
                        <a:rPr lang="en-US" sz="2400" b="0" i="1" dirty="0" smtClean="0">
                          <a:solidFill>
                            <a:srgbClr val="000000"/>
                          </a:solidFill>
                          <a:latin typeface="Cambria Math" panose="02040503050406030204" pitchFamily="18" charset="0"/>
                          <a:cs typeface="Lucida Calligraphy"/>
                        </a:rPr>
                        <m:t>  </m:t>
                      </m:r>
                      <m:r>
                        <a:rPr lang="en-US" sz="2400" i="1" dirty="0" smtClean="0">
                          <a:solidFill>
                            <a:srgbClr val="000000"/>
                          </a:solidFill>
                          <a:latin typeface="Cambria Math" panose="02040503050406030204" pitchFamily="18" charset="0"/>
                          <a:cs typeface="Lucida Calligraphy"/>
                        </a:rPr>
                        <m:t>(</m:t>
                      </m:r>
                      <m:r>
                        <a:rPr lang="en-US" sz="2400" b="1" i="1" dirty="0" err="1">
                          <a:solidFill>
                            <a:srgbClr val="000000"/>
                          </a:solidFill>
                          <a:latin typeface="Cambria Math" panose="02040503050406030204" pitchFamily="18" charset="0"/>
                          <a:cs typeface="Lucida Calligraphy"/>
                        </a:rPr>
                        <m:t>𝒙</m:t>
                      </m:r>
                      <m:r>
                        <a:rPr lang="en-US" sz="2400" i="1" baseline="-25000" dirty="0" err="1">
                          <a:solidFill>
                            <a:srgbClr val="000000"/>
                          </a:solidFill>
                          <a:latin typeface="Cambria Math" panose="02040503050406030204" pitchFamily="18" charset="0"/>
                          <a:cs typeface="Lucida Calligraphy"/>
                        </a:rPr>
                        <m:t>𝑁</m:t>
                      </m:r>
                      <m:r>
                        <a:rPr lang="en-US" sz="2400" i="1" dirty="0">
                          <a:solidFill>
                            <a:srgbClr val="000000"/>
                          </a:solidFill>
                          <a:latin typeface="Cambria Math" panose="02040503050406030204" pitchFamily="18" charset="0"/>
                          <a:cs typeface="Lucida Calligraphy"/>
                        </a:rPr>
                        <m:t>, </m:t>
                      </m:r>
                      <m:sSub>
                        <m:sSubPr>
                          <m:ctrlPr>
                            <a:rPr lang="en-US" sz="2400" b="0" i="1" dirty="0" smtClean="0">
                              <a:solidFill>
                                <a:srgbClr val="000000"/>
                              </a:solidFill>
                              <a:latin typeface="Cambria Math" panose="02040503050406030204" pitchFamily="18" charset="0"/>
                              <a:cs typeface="Lucida Calligraphy"/>
                            </a:rPr>
                          </m:ctrlPr>
                        </m:sSubPr>
                        <m:e>
                          <m:r>
                            <a:rPr lang="en-US" sz="2400" i="1" dirty="0">
                              <a:solidFill>
                                <a:srgbClr val="000000"/>
                              </a:solidFill>
                              <a:latin typeface="Cambria Math" panose="02040503050406030204" pitchFamily="18" charset="0"/>
                              <a:cs typeface="Lucida Calligraphy"/>
                            </a:rPr>
                            <m:t>𝑦</m:t>
                          </m:r>
                        </m:e>
                        <m:sub>
                          <m:r>
                            <a:rPr lang="en-US" sz="2400" i="1" dirty="0">
                              <a:solidFill>
                                <a:srgbClr val="000000"/>
                              </a:solidFill>
                              <a:latin typeface="Cambria Math" panose="02040503050406030204" pitchFamily="18" charset="0"/>
                              <a:cs typeface="Lucida Calligraphy"/>
                            </a:rPr>
                            <m:t>𝑁</m:t>
                          </m:r>
                        </m:sub>
                      </m:sSub>
                      <m:r>
                        <a:rPr lang="en-US" sz="2400" i="1" dirty="0">
                          <a:solidFill>
                            <a:srgbClr val="000000"/>
                          </a:solidFill>
                          <a:latin typeface="Cambria Math" panose="02040503050406030204" pitchFamily="18" charset="0"/>
                          <a:cs typeface="Lucida Calligraphy"/>
                        </a:rPr>
                        <m:t>) </m:t>
                      </m:r>
                    </m:oMath>
                  </m:oMathPara>
                </a14:m>
                <a:endParaRPr lang="en-US" sz="2400" dirty="0"/>
              </a:p>
              <a:p>
                <a:pPr algn="ctr"/>
                <a:endParaRPr lang="en-US" sz="2700" dirty="0"/>
              </a:p>
              <a:p>
                <a:pPr algn="ctr"/>
                <a:endParaRPr lang="en-US" sz="2700" dirty="0"/>
              </a:p>
            </p:txBody>
          </p:sp>
        </mc:Choice>
        <mc:Fallback xmlns="">
          <p:sp>
            <p:nvSpPr>
              <p:cNvPr id="6" name="Rounded Rectangle 5"/>
              <p:cNvSpPr>
                <a:spLocks noRot="1" noChangeAspect="1" noMove="1" noResize="1" noEditPoints="1" noAdjustHandles="1" noChangeArrowheads="1" noChangeShapeType="1" noTextEdit="1"/>
              </p:cNvSpPr>
              <p:nvPr/>
            </p:nvSpPr>
            <p:spPr>
              <a:xfrm>
                <a:off x="1379775" y="1821183"/>
                <a:ext cx="2287681" cy="2771984"/>
              </a:xfrm>
              <a:prstGeom prst="roundRect">
                <a:avLst>
                  <a:gd name="adj" fmla="val 7897"/>
                </a:avLst>
              </a:prstGeom>
              <a:blipFill>
                <a:blip r:embed="rId3"/>
                <a:stretch>
                  <a:fillRect t="-1316" r="-6614"/>
                </a:stretch>
              </a:blipFill>
              <a:ln>
                <a:solidFill>
                  <a:srgbClr val="0000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048706" y="2297007"/>
                <a:ext cx="1498600" cy="1767417"/>
              </a:xfrm>
              <a:prstGeom prst="rect">
                <a:avLst/>
              </a:prstGeom>
              <a:solidFill>
                <a:srgbClr val="FFFF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dirty="0">
                    <a:solidFill>
                      <a:srgbClr val="000000"/>
                    </a:solidFill>
                  </a:rPr>
                  <a:t>Learned model</a:t>
                </a:r>
              </a:p>
              <a:p>
                <a:pPr algn="ctr"/>
                <a14:m>
                  <m:oMathPara xmlns:m="http://schemas.openxmlformats.org/officeDocument/2006/math">
                    <m:oMathParaPr>
                      <m:jc m:val="centerGroup"/>
                    </m:oMathParaPr>
                    <m:oMath xmlns:m="http://schemas.openxmlformats.org/officeDocument/2006/math">
                      <m:r>
                        <a:rPr lang="en-US" sz="2400" i="1" dirty="0" smtClean="0">
                          <a:solidFill>
                            <a:srgbClr val="000000"/>
                          </a:solidFill>
                          <a:latin typeface="Cambria Math" panose="02040503050406030204" pitchFamily="18" charset="0"/>
                        </a:rPr>
                        <m:t>𝑔</m:t>
                      </m:r>
                      <m:r>
                        <a:rPr lang="en-US" sz="2400" i="1" dirty="0" smtClean="0">
                          <a:solidFill>
                            <a:srgbClr val="000000"/>
                          </a:solidFill>
                          <a:latin typeface="Cambria Math" panose="02040503050406030204" pitchFamily="18" charset="0"/>
                        </a:rPr>
                        <m:t>(</m:t>
                      </m:r>
                      <m:r>
                        <a:rPr lang="en-US" sz="2400" b="1" i="1" dirty="0">
                          <a:solidFill>
                            <a:srgbClr val="000000"/>
                          </a:solidFill>
                          <a:latin typeface="Cambria Math" panose="02040503050406030204" pitchFamily="18" charset="0"/>
                        </a:rPr>
                        <m:t>𝒙</m:t>
                      </m:r>
                      <m:r>
                        <a:rPr lang="en-US" sz="2400" i="1" dirty="0">
                          <a:solidFill>
                            <a:srgbClr val="000000"/>
                          </a:solidFill>
                          <a:latin typeface="Cambria Math" panose="02040503050406030204" pitchFamily="18" charset="0"/>
                        </a:rPr>
                        <m:t>)</m:t>
                      </m:r>
                    </m:oMath>
                  </m:oMathPara>
                </a14:m>
                <a:endParaRPr lang="en-US" sz="2400" dirty="0">
                  <a:solidFill>
                    <a:srgbClr val="000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048706" y="2297007"/>
                <a:ext cx="1498600" cy="1767417"/>
              </a:xfrm>
              <a:prstGeom prst="rect">
                <a:avLst/>
              </a:prstGeom>
              <a:blipFill>
                <a:blip r:embed="rId4"/>
                <a:stretch>
                  <a:fillRect r="-1210"/>
                </a:stretch>
              </a:blipFill>
              <a:ln>
                <a:solidFill>
                  <a:srgbClr val="000000"/>
                </a:solidFill>
              </a:ln>
              <a:effectLst/>
            </p:spPr>
            <p:txBody>
              <a:bodyPr/>
              <a:lstStyle/>
              <a:p>
                <a:r>
                  <a:rPr lang="en-US">
                    <a:noFill/>
                  </a:rPr>
                  <a:t> </a:t>
                </a:r>
              </a:p>
            </p:txBody>
          </p:sp>
        </mc:Fallback>
      </mc:AlternateContent>
      <p:sp>
        <p:nvSpPr>
          <p:cNvPr id="7" name="Oval 6"/>
          <p:cNvSpPr/>
          <p:nvPr/>
        </p:nvSpPr>
        <p:spPr>
          <a:xfrm>
            <a:off x="3741540" y="2445174"/>
            <a:ext cx="2307166" cy="1471083"/>
          </a:xfrm>
          <a:prstGeom prst="ellipse">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dirty="0">
                <a:solidFill>
                  <a:srgbClr val="000000"/>
                </a:solidFill>
              </a:rPr>
              <a:t>Learning Algorithm</a:t>
            </a:r>
          </a:p>
        </p:txBody>
      </p:sp>
      <p:sp>
        <p:nvSpPr>
          <p:cNvPr id="8" name="Right Arrow 7"/>
          <p:cNvSpPr/>
          <p:nvPr/>
        </p:nvSpPr>
        <p:spPr>
          <a:xfrm>
            <a:off x="3413457" y="2794425"/>
            <a:ext cx="762000" cy="772583"/>
          </a:xfrm>
          <a:prstGeom prst="rightArrow">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ight Arrow 8"/>
          <p:cNvSpPr/>
          <p:nvPr/>
        </p:nvSpPr>
        <p:spPr>
          <a:xfrm>
            <a:off x="5747081" y="2794425"/>
            <a:ext cx="603249" cy="772583"/>
          </a:xfrm>
          <a:prstGeom prst="rightArrow">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Box 4"/>
          <p:cNvSpPr txBox="1">
            <a:spLocks noChangeArrowheads="1"/>
          </p:cNvSpPr>
          <p:nvPr/>
        </p:nvSpPr>
        <p:spPr bwMode="auto">
          <a:xfrm>
            <a:off x="5747081" y="1214266"/>
            <a:ext cx="2400300" cy="55399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b="1" dirty="0"/>
              <a:t>Can you suggest other learning protocols?</a:t>
            </a:r>
          </a:p>
        </p:txBody>
      </p:sp>
      <mc:AlternateContent xmlns:mc="http://schemas.openxmlformats.org/markup-compatibility/2006" xmlns:a14="http://schemas.microsoft.com/office/drawing/2010/main">
        <mc:Choice Requires="a14">
          <p:sp>
            <p:nvSpPr>
              <p:cNvPr id="12" name="Text Box 4"/>
              <p:cNvSpPr txBox="1">
                <a:spLocks noChangeArrowheads="1"/>
              </p:cNvSpPr>
              <p:nvPr/>
            </p:nvSpPr>
            <p:spPr bwMode="auto">
              <a:xfrm>
                <a:off x="5314950" y="4286250"/>
                <a:ext cx="2400300" cy="553998"/>
              </a:xfrm>
              <a:prstGeom prst="rect">
                <a:avLst/>
              </a:prstGeom>
              <a:solidFill>
                <a:schemeClr val="bg1"/>
              </a:solidFill>
              <a:ln w="19050">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 xmlns:m="http://schemas.openxmlformats.org/officeDocument/2006/math">
                    <m:r>
                      <a:rPr lang="en-US" sz="1500" b="1" i="1" dirty="0" smtClean="0">
                        <a:latin typeface="Cambria Math" panose="02040503050406030204" pitchFamily="18" charset="0"/>
                      </a:rPr>
                      <m:t>𝒈</m:t>
                    </m:r>
                    <m:r>
                      <a:rPr lang="en-US" sz="1500" b="1" i="1" dirty="0" smtClean="0">
                        <a:latin typeface="Cambria Math" panose="02040503050406030204" pitchFamily="18" charset="0"/>
                      </a:rPr>
                      <m:t>(</m:t>
                    </m:r>
                    <m:r>
                      <a:rPr lang="en-US" sz="1500" b="1" i="1" dirty="0" smtClean="0">
                        <a:latin typeface="Cambria Math" panose="02040503050406030204" pitchFamily="18" charset="0"/>
                      </a:rPr>
                      <m:t>𝒙</m:t>
                    </m:r>
                    <m:r>
                      <a:rPr lang="en-US" sz="1500" b="1" i="1" dirty="0" smtClean="0">
                        <a:latin typeface="Cambria Math" panose="02040503050406030204" pitchFamily="18" charset="0"/>
                      </a:rPr>
                      <m:t>) </m:t>
                    </m:r>
                  </m:oMath>
                </a14:m>
                <a:r>
                  <a:rPr lang="en-US" sz="1500" b="1" dirty="0"/>
                  <a:t>is the model we’ll use in our application</a:t>
                </a:r>
              </a:p>
            </p:txBody>
          </p:sp>
        </mc:Choice>
        <mc:Fallback xmlns="">
          <p:sp>
            <p:nvSpPr>
              <p:cNvPr id="12" name="Text Box 4"/>
              <p:cNvSpPr txBox="1">
                <a:spLocks noRot="1" noChangeAspect="1" noMove="1" noResize="1" noEditPoints="1" noAdjustHandles="1" noChangeArrowheads="1" noChangeShapeType="1" noTextEdit="1"/>
              </p:cNvSpPr>
              <p:nvPr/>
            </p:nvSpPr>
            <p:spPr bwMode="auto">
              <a:xfrm>
                <a:off x="5314950" y="4286250"/>
                <a:ext cx="2400300" cy="553998"/>
              </a:xfrm>
              <a:prstGeom prst="rect">
                <a:avLst/>
              </a:prstGeom>
              <a:blipFill>
                <a:blip r:embed="rId5"/>
                <a:stretch>
                  <a:fillRect t="-1064" b="-9574"/>
                </a:stretch>
              </a:blip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54715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10" grpId="0" animBg="1"/>
      <p:bldP spid="8" grpId="0" animBg="1"/>
      <p:bldP spid="9" grpId="0" animBg="1"/>
      <p:bldP spid="11" grpId="0" animBg="1" autoUpdateAnimBg="0"/>
      <p:bldP spid="1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Course Overview</a:t>
            </a:r>
            <a:endParaRPr lang="en-US" dirty="0"/>
          </a:p>
        </p:txBody>
      </p:sp>
      <p:sp>
        <p:nvSpPr>
          <p:cNvPr id="5" name="Content Placeholder 4"/>
          <p:cNvSpPr>
            <a:spLocks noGrp="1"/>
          </p:cNvSpPr>
          <p:nvPr>
            <p:ph idx="1"/>
          </p:nvPr>
        </p:nvSpPr>
        <p:spPr>
          <a:xfrm>
            <a:off x="430464" y="785191"/>
            <a:ext cx="8229600" cy="4187651"/>
          </a:xfrm>
        </p:spPr>
        <p:txBody>
          <a:bodyPr>
            <a:normAutofit lnSpcReduction="10000"/>
          </a:bodyPr>
          <a:lstStyle/>
          <a:p>
            <a:pPr lvl="3"/>
            <a:r>
              <a:rPr lang="en-US" dirty="0"/>
              <a:t>Introduction: Basic problems and questions</a:t>
            </a:r>
          </a:p>
          <a:p>
            <a:pPr lvl="3"/>
            <a:r>
              <a:rPr lang="en-US" dirty="0"/>
              <a:t>A detailed example: Linear classifiers; key algorithmic idea</a:t>
            </a:r>
          </a:p>
          <a:p>
            <a:pPr lvl="3"/>
            <a:r>
              <a:rPr lang="en-US" dirty="0"/>
              <a:t>Two Basic Paradigms:</a:t>
            </a:r>
          </a:p>
          <a:p>
            <a:pPr lvl="4"/>
            <a:r>
              <a:rPr lang="en-US" dirty="0"/>
              <a:t>Discriminative Learning &amp; Generative/Probabilistic Learning</a:t>
            </a:r>
          </a:p>
          <a:p>
            <a:pPr lvl="3"/>
            <a:r>
              <a:rPr lang="en-US" dirty="0"/>
              <a:t>Learning Protocols: </a:t>
            </a:r>
          </a:p>
          <a:p>
            <a:pPr lvl="4"/>
            <a:r>
              <a:rPr lang="en-US" dirty="0"/>
              <a:t>Supervised; Unsupervised; Semi-supervised</a:t>
            </a:r>
          </a:p>
          <a:p>
            <a:pPr lvl="3"/>
            <a:r>
              <a:rPr lang="en-US" dirty="0"/>
              <a:t>Algorithms</a:t>
            </a:r>
          </a:p>
          <a:p>
            <a:pPr lvl="4"/>
            <a:r>
              <a:rPr lang="en-US" dirty="0"/>
              <a:t>Gradient Descent</a:t>
            </a:r>
          </a:p>
          <a:p>
            <a:pPr lvl="4"/>
            <a:r>
              <a:rPr lang="en-US" dirty="0"/>
              <a:t>Decision Trees </a:t>
            </a:r>
          </a:p>
          <a:p>
            <a:pPr lvl="4"/>
            <a:r>
              <a:rPr lang="en-US" dirty="0"/>
              <a:t>Linear Representations: (Perceptron; SVMs; Kernels)</a:t>
            </a:r>
          </a:p>
          <a:p>
            <a:pPr lvl="4"/>
            <a:r>
              <a:rPr lang="en-US" dirty="0"/>
              <a:t>Neural Networks/Deep Learning</a:t>
            </a:r>
          </a:p>
          <a:p>
            <a:pPr lvl="4"/>
            <a:r>
              <a:rPr lang="en-US" dirty="0"/>
              <a:t>Probabilistic Representations (naïve Bayes)</a:t>
            </a:r>
          </a:p>
          <a:p>
            <a:pPr lvl="4"/>
            <a:r>
              <a:rPr lang="en-US" dirty="0"/>
              <a:t>Unsupervised /Semi supervised: EM</a:t>
            </a:r>
          </a:p>
          <a:p>
            <a:pPr lvl="4"/>
            <a:r>
              <a:rPr lang="en-US" dirty="0"/>
              <a:t>Clustering; Dimensionality Reduction</a:t>
            </a:r>
          </a:p>
          <a:p>
            <a:pPr lvl="3"/>
            <a:r>
              <a:rPr lang="en-US" dirty="0"/>
              <a:t>Modeling; Evaluation; Real world challenges </a:t>
            </a:r>
          </a:p>
          <a:p>
            <a:pPr lvl="3"/>
            <a:r>
              <a:rPr lang="en-US" dirty="0"/>
              <a:t>Ethics </a:t>
            </a:r>
          </a:p>
          <a:p>
            <a:pPr lvl="1"/>
            <a:endParaRPr lang="en-US" dirty="0"/>
          </a:p>
        </p:txBody>
      </p:sp>
      <p:sp>
        <p:nvSpPr>
          <p:cNvPr id="6" name="Slide Number Placeholder 5">
            <a:extLst>
              <a:ext uri="{FF2B5EF4-FFF2-40B4-BE49-F238E27FC236}">
                <a16:creationId xmlns:a16="http://schemas.microsoft.com/office/drawing/2014/main" id="{FD50F816-4587-403A-8D49-89B6D848F759}"/>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2</a:t>
            </a:fld>
            <a:endParaRPr lang="en-US" dirty="0"/>
          </a:p>
        </p:txBody>
      </p:sp>
    </p:spTree>
    <p:extLst>
      <p:ext uri="{BB962C8B-B14F-4D97-AF65-F5344CB8AC3E}">
        <p14:creationId xmlns:p14="http://schemas.microsoft.com/office/powerpoint/2010/main" val="4031101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20</a:t>
            </a:fld>
            <a:endParaRPr lang="en-US" dirty="0"/>
          </a:p>
        </p:txBody>
      </p:sp>
      <p:sp>
        <p:nvSpPr>
          <p:cNvPr id="2" name="Title 1"/>
          <p:cNvSpPr>
            <a:spLocks noGrp="1"/>
          </p:cNvSpPr>
          <p:nvPr>
            <p:ph type="title"/>
          </p:nvPr>
        </p:nvSpPr>
        <p:spPr/>
        <p:txBody>
          <a:bodyPr/>
          <a:lstStyle/>
          <a:p>
            <a:r>
              <a:rPr lang="en-US" dirty="0"/>
              <a:t>Supervised learning: Testing</a:t>
            </a:r>
          </a:p>
        </p:txBody>
      </p:sp>
      <p:sp>
        <p:nvSpPr>
          <p:cNvPr id="4" name="Content Placeholder 3"/>
          <p:cNvSpPr>
            <a:spLocks noGrp="1"/>
          </p:cNvSpPr>
          <p:nvPr>
            <p:ph idx="1"/>
          </p:nvPr>
        </p:nvSpPr>
        <p:spPr/>
        <p:txBody>
          <a:bodyPr>
            <a:normAutofit/>
          </a:bodyPr>
          <a:lstStyle/>
          <a:p>
            <a:r>
              <a:rPr lang="en-US" dirty="0">
                <a:cs typeface="Lucida Calligraphy"/>
              </a:rPr>
              <a:t>Reserve some labeled data for testing</a:t>
            </a:r>
          </a:p>
          <a:p>
            <a:pPr marL="0" indent="0">
              <a:buNone/>
            </a:pPr>
            <a:endParaRPr lang="en-US" dirty="0"/>
          </a:p>
        </p:txBody>
      </p:sp>
      <mc:AlternateContent xmlns:mc="http://schemas.openxmlformats.org/markup-compatibility/2006" xmlns:a14="http://schemas.microsoft.com/office/drawing/2010/main">
        <mc:Choice Requires="a14">
          <p:sp>
            <p:nvSpPr>
              <p:cNvPr id="11" name="Rounded Rectangle 10"/>
              <p:cNvSpPr/>
              <p:nvPr/>
            </p:nvSpPr>
            <p:spPr>
              <a:xfrm>
                <a:off x="3652309" y="1480815"/>
                <a:ext cx="1896098" cy="2771984"/>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2400" dirty="0"/>
                  <a:t>Labeled</a:t>
                </a:r>
              </a:p>
              <a:p>
                <a:pPr marL="0" lvl="1" algn="ctr"/>
                <a:r>
                  <a:rPr lang="en-US" sz="2400" dirty="0"/>
                  <a:t>Test Data</a:t>
                </a:r>
                <a:br>
                  <a:rPr lang="en-US" sz="2400" dirty="0"/>
                </a:br>
                <a14:m>
                  <m:oMathPara xmlns:m="http://schemas.openxmlformats.org/officeDocument/2006/math">
                    <m:oMathParaPr>
                      <m:jc m:val="centerGroup"/>
                    </m:oMathParaPr>
                    <m:oMath xmlns:m="http://schemas.openxmlformats.org/officeDocument/2006/math">
                      <m:r>
                        <a:rPr lang="en-US" sz="2400" b="1" i="1" dirty="0" smtClean="0">
                          <a:solidFill>
                            <a:schemeClr val="tx1"/>
                          </a:solidFill>
                          <a:latin typeface="Cambria Math" panose="02040503050406030204" pitchFamily="18" charset="0"/>
                          <a:cs typeface="Lucida Calligraphy"/>
                        </a:rPr>
                        <m:t>𝑫</m:t>
                      </m:r>
                      <m:r>
                        <a:rPr lang="en-US" sz="2400" b="1" i="1" baseline="30000" dirty="0">
                          <a:solidFill>
                            <a:schemeClr val="tx1"/>
                          </a:solidFill>
                          <a:latin typeface="Cambria Math" panose="02040503050406030204" pitchFamily="18" charset="0"/>
                          <a:cs typeface="Lucida Calligraphy"/>
                        </a:rPr>
                        <m:t> </m:t>
                      </m:r>
                      <m:r>
                        <a:rPr lang="en-US" sz="2400" i="1" baseline="30000" dirty="0">
                          <a:solidFill>
                            <a:schemeClr val="tx1"/>
                          </a:solidFill>
                          <a:latin typeface="Cambria Math" panose="02040503050406030204" pitchFamily="18" charset="0"/>
                          <a:cs typeface="Lucida Calligraphy"/>
                        </a:rPr>
                        <m:t>𝑡𝑒𝑠𝑡</m:t>
                      </m:r>
                    </m:oMath>
                  </m:oMathPara>
                </a14:m>
                <a:br>
                  <a:rPr lang="en-US" sz="2400" baseline="30000" dirty="0">
                    <a:solidFill>
                      <a:schemeClr val="tx1"/>
                    </a:solidFill>
                    <a:cs typeface="Lucida Calligraphy"/>
                  </a:rPr>
                </a:br>
                <a:r>
                  <a:rPr lang="en-US" sz="2400" b="1" dirty="0">
                    <a:solidFill>
                      <a:schemeClr val="accent6"/>
                    </a:solidFill>
                    <a:latin typeface="Lucida Calligraphy"/>
                    <a:cs typeface="Lucida Calligraphy"/>
                  </a:rPr>
                  <a:t> </a:t>
                </a:r>
                <a14:m>
                  <m:oMath xmlns:m="http://schemas.openxmlformats.org/officeDocument/2006/math">
                    <m:r>
                      <a:rPr lang="en-US" sz="2400" i="1" dirty="0" smtClean="0">
                        <a:solidFill>
                          <a:srgbClr val="000000"/>
                        </a:solidFill>
                        <a:latin typeface="Cambria Math" panose="02040503050406030204" pitchFamily="18" charset="0"/>
                        <a:cs typeface="Lucida Calligraphy"/>
                      </a:rPr>
                      <m:t>(</m:t>
                    </m:r>
                    <m:r>
                      <a:rPr lang="en-US" sz="2400" b="1" i="1" dirty="0">
                        <a:solidFill>
                          <a:srgbClr val="000000"/>
                        </a:solidFill>
                        <a:latin typeface="Cambria Math" panose="02040503050406030204" pitchFamily="18" charset="0"/>
                        <a:cs typeface="Lucida Calligraphy"/>
                      </a:rPr>
                      <m:t>𝒙</m:t>
                    </m:r>
                    <m:r>
                      <a:rPr lang="en-US" sz="2400" b="1" i="1" dirty="0">
                        <a:solidFill>
                          <a:srgbClr val="000000"/>
                        </a:solidFill>
                        <a:latin typeface="Cambria Math" panose="02040503050406030204" pitchFamily="18" charset="0"/>
                        <a:cs typeface="Lucida Calligraphy"/>
                      </a:rPr>
                      <m:t>’</m:t>
                    </m:r>
                    <m:r>
                      <a:rPr lang="en-US" sz="2400" i="1" baseline="-25000" dirty="0">
                        <a:solidFill>
                          <a:srgbClr val="000000"/>
                        </a:solidFill>
                        <a:latin typeface="Cambria Math" panose="02040503050406030204" pitchFamily="18" charset="0"/>
                        <a:cs typeface="Lucida Calligraphy"/>
                      </a:rPr>
                      <m:t>1</m:t>
                    </m:r>
                    <m:r>
                      <a:rPr lang="en-US" sz="2400" i="1" dirty="0">
                        <a:solidFill>
                          <a:srgbClr val="000000"/>
                        </a:solidFill>
                        <a:latin typeface="Cambria Math" panose="02040503050406030204" pitchFamily="18" charset="0"/>
                        <a:cs typeface="Lucida Calligraphy"/>
                      </a:rPr>
                      <m:t>, </m:t>
                    </m:r>
                    <m:r>
                      <a:rPr lang="en-US" sz="2400" i="1" dirty="0">
                        <a:solidFill>
                          <a:srgbClr val="000000"/>
                        </a:solidFill>
                        <a:latin typeface="Cambria Math" panose="02040503050406030204" pitchFamily="18" charset="0"/>
                        <a:cs typeface="Lucida Calligraphy"/>
                      </a:rPr>
                      <m:t>𝑦</m:t>
                    </m:r>
                    <m:sSub>
                      <m:sSubPr>
                        <m:ctrlPr>
                          <a:rPr lang="en-US" sz="2400" b="0" i="1" dirty="0" smtClean="0">
                            <a:solidFill>
                              <a:srgbClr val="000000"/>
                            </a:solidFill>
                            <a:latin typeface="Cambria Math" panose="02040503050406030204" pitchFamily="18" charset="0"/>
                            <a:cs typeface="Lucida Calligraphy"/>
                          </a:rPr>
                        </m:ctrlPr>
                      </m:sSubPr>
                      <m:e>
                        <m:r>
                          <a:rPr lang="en-US" sz="2400" i="1" dirty="0">
                            <a:solidFill>
                              <a:srgbClr val="000000"/>
                            </a:solidFill>
                            <a:latin typeface="Cambria Math" panose="02040503050406030204" pitchFamily="18" charset="0"/>
                            <a:cs typeface="Lucida Calligraphy"/>
                          </a:rPr>
                          <m:t>’</m:t>
                        </m:r>
                      </m:e>
                      <m:sub>
                        <m:r>
                          <a:rPr lang="en-US" sz="2400" i="1" dirty="0">
                            <a:solidFill>
                              <a:srgbClr val="000000"/>
                            </a:solidFill>
                            <a:latin typeface="Cambria Math" panose="02040503050406030204" pitchFamily="18" charset="0"/>
                            <a:cs typeface="Lucida Calligraphy"/>
                          </a:rPr>
                          <m:t>1</m:t>
                        </m:r>
                      </m:sub>
                    </m:sSub>
                    <m:r>
                      <a:rPr lang="en-US" sz="2400" i="1" dirty="0">
                        <a:solidFill>
                          <a:srgbClr val="000000"/>
                        </a:solidFill>
                        <a:latin typeface="Cambria Math" panose="02040503050406030204" pitchFamily="18" charset="0"/>
                        <a:cs typeface="Lucida Calligraphy"/>
                      </a:rPr>
                      <m:t>)</m:t>
                    </m:r>
                  </m:oMath>
                </a14:m>
                <a:endParaRPr lang="en-US" sz="2400" dirty="0">
                  <a:solidFill>
                    <a:srgbClr val="000000"/>
                  </a:solidFill>
                  <a:cs typeface="Lucida Calligraphy"/>
                </a:endParaRPr>
              </a:p>
              <a:p>
                <a:pPr marL="0" lvl="1" algn="ctr"/>
                <a:r>
                  <a:rPr lang="en-US" sz="2400" dirty="0">
                    <a:solidFill>
                      <a:srgbClr val="000000"/>
                    </a:solidFill>
                    <a:cs typeface="Lucida Calligraphy"/>
                  </a:rPr>
                  <a:t> </a:t>
                </a:r>
                <a14:m>
                  <m:oMath xmlns:m="http://schemas.openxmlformats.org/officeDocument/2006/math">
                    <m:r>
                      <a:rPr lang="en-US" sz="2400" i="1" dirty="0" smtClean="0">
                        <a:solidFill>
                          <a:srgbClr val="000000"/>
                        </a:solidFill>
                        <a:latin typeface="Cambria Math" panose="02040503050406030204" pitchFamily="18" charset="0"/>
                        <a:cs typeface="Lucida Calligraphy"/>
                      </a:rPr>
                      <m:t>(</m:t>
                    </m:r>
                    <m:r>
                      <a:rPr lang="en-US" sz="2400" b="1" i="1" dirty="0">
                        <a:solidFill>
                          <a:srgbClr val="000000"/>
                        </a:solidFill>
                        <a:latin typeface="Cambria Math" panose="02040503050406030204" pitchFamily="18" charset="0"/>
                        <a:cs typeface="Lucida Calligraphy"/>
                      </a:rPr>
                      <m:t>𝒙</m:t>
                    </m:r>
                    <m:r>
                      <a:rPr lang="en-US" sz="2400" b="1" i="1" dirty="0">
                        <a:solidFill>
                          <a:srgbClr val="000000"/>
                        </a:solidFill>
                        <a:latin typeface="Cambria Math" panose="02040503050406030204" pitchFamily="18" charset="0"/>
                        <a:cs typeface="Lucida Calligraphy"/>
                      </a:rPr>
                      <m:t>’</m:t>
                    </m:r>
                    <m:r>
                      <a:rPr lang="en-US" sz="2400" i="1" baseline="-25000" dirty="0">
                        <a:solidFill>
                          <a:srgbClr val="000000"/>
                        </a:solidFill>
                        <a:latin typeface="Cambria Math" panose="02040503050406030204" pitchFamily="18" charset="0"/>
                        <a:cs typeface="Lucida Calligraphy"/>
                      </a:rPr>
                      <m:t>2</m:t>
                    </m:r>
                    <m:r>
                      <a:rPr lang="en-US" sz="2400" i="1" dirty="0">
                        <a:solidFill>
                          <a:srgbClr val="000000"/>
                        </a:solidFill>
                        <a:latin typeface="Cambria Math" panose="02040503050406030204" pitchFamily="18" charset="0"/>
                        <a:cs typeface="Lucida Calligraphy"/>
                      </a:rPr>
                      <m:t>, </m:t>
                    </m:r>
                    <m:r>
                      <a:rPr lang="en-US" sz="2400" i="1" dirty="0">
                        <a:solidFill>
                          <a:srgbClr val="000000"/>
                        </a:solidFill>
                        <a:latin typeface="Cambria Math" panose="02040503050406030204" pitchFamily="18" charset="0"/>
                        <a:cs typeface="Lucida Calligraphy"/>
                      </a:rPr>
                      <m:t>𝑦</m:t>
                    </m:r>
                    <m:sSub>
                      <m:sSubPr>
                        <m:ctrlPr>
                          <a:rPr lang="en-US" sz="2400" b="0" i="1" dirty="0" smtClean="0">
                            <a:solidFill>
                              <a:srgbClr val="000000"/>
                            </a:solidFill>
                            <a:latin typeface="Cambria Math" panose="02040503050406030204" pitchFamily="18" charset="0"/>
                            <a:cs typeface="Lucida Calligraphy"/>
                          </a:rPr>
                        </m:ctrlPr>
                      </m:sSubPr>
                      <m:e>
                        <m:r>
                          <a:rPr lang="en-US" sz="2400" i="1" dirty="0">
                            <a:solidFill>
                              <a:srgbClr val="000000"/>
                            </a:solidFill>
                            <a:latin typeface="Cambria Math" panose="02040503050406030204" pitchFamily="18" charset="0"/>
                            <a:cs typeface="Lucida Calligraphy"/>
                          </a:rPr>
                          <m:t>’</m:t>
                        </m:r>
                      </m:e>
                      <m:sub>
                        <m:r>
                          <a:rPr lang="en-US" sz="2400" i="1" dirty="0">
                            <a:solidFill>
                              <a:srgbClr val="000000"/>
                            </a:solidFill>
                            <a:latin typeface="Cambria Math" panose="02040503050406030204" pitchFamily="18" charset="0"/>
                            <a:cs typeface="Lucida Calligraphy"/>
                          </a:rPr>
                          <m:t>2</m:t>
                        </m:r>
                      </m:sub>
                    </m:sSub>
                    <m:r>
                      <a:rPr lang="en-US" sz="2400" i="1" dirty="0">
                        <a:solidFill>
                          <a:srgbClr val="000000"/>
                        </a:solidFill>
                        <a:latin typeface="Cambria Math" panose="02040503050406030204" pitchFamily="18" charset="0"/>
                        <a:cs typeface="Lucida Calligraphy"/>
                      </a:rPr>
                      <m:t>)</m:t>
                    </m:r>
                  </m:oMath>
                </a14:m>
                <a:endParaRPr lang="en-US" sz="2400" dirty="0">
                  <a:solidFill>
                    <a:srgbClr val="000000"/>
                  </a:solidFill>
                  <a:cs typeface="Lucida Calligraphy"/>
                </a:endParaRPr>
              </a:p>
              <a:p>
                <a:pPr marL="0" lvl="1" algn="ctr"/>
                <a:r>
                  <a:rPr lang="en-US" sz="2400" dirty="0">
                    <a:solidFill>
                      <a:srgbClr val="000000"/>
                    </a:solidFill>
                    <a:cs typeface="Lucida Calligraphy"/>
                  </a:rPr>
                  <a:t>…</a:t>
                </a:r>
              </a:p>
              <a:p>
                <a:pPr marL="0" lvl="1" algn="ctr"/>
                <a14:m>
                  <m:oMathPara xmlns:m="http://schemas.openxmlformats.org/officeDocument/2006/math">
                    <m:oMathParaPr>
                      <m:jc m:val="centerGroup"/>
                    </m:oMathParaPr>
                    <m:oMath xmlns:m="http://schemas.openxmlformats.org/officeDocument/2006/math">
                      <m:r>
                        <a:rPr lang="en-US" sz="2400" i="1" dirty="0" smtClean="0">
                          <a:solidFill>
                            <a:srgbClr val="000000"/>
                          </a:solidFill>
                          <a:latin typeface="Cambria Math" panose="02040503050406030204" pitchFamily="18" charset="0"/>
                          <a:cs typeface="Lucida Calligraphy"/>
                        </a:rPr>
                        <m:t> (</m:t>
                      </m:r>
                      <m:r>
                        <a:rPr lang="en-US" sz="2400" b="1" i="1" dirty="0" err="1">
                          <a:solidFill>
                            <a:srgbClr val="000000"/>
                          </a:solidFill>
                          <a:latin typeface="Cambria Math" panose="02040503050406030204" pitchFamily="18" charset="0"/>
                          <a:cs typeface="Lucida Calligraphy"/>
                        </a:rPr>
                        <m:t>𝒙</m:t>
                      </m:r>
                      <m:r>
                        <a:rPr lang="en-US" sz="2400" b="1" i="1" dirty="0" err="1">
                          <a:solidFill>
                            <a:srgbClr val="000000"/>
                          </a:solidFill>
                          <a:latin typeface="Cambria Math" panose="02040503050406030204" pitchFamily="18" charset="0"/>
                          <a:cs typeface="Lucida Calligraphy"/>
                        </a:rPr>
                        <m:t>’</m:t>
                      </m:r>
                      <m:r>
                        <a:rPr lang="en-US" sz="2400" i="1" baseline="-25000" dirty="0" err="1">
                          <a:solidFill>
                            <a:srgbClr val="000000"/>
                          </a:solidFill>
                          <a:latin typeface="Cambria Math" panose="02040503050406030204" pitchFamily="18" charset="0"/>
                          <a:cs typeface="Lucida Calligraphy"/>
                        </a:rPr>
                        <m:t>𝑀</m:t>
                      </m:r>
                      <m:r>
                        <a:rPr lang="en-US" sz="2400" i="1" dirty="0">
                          <a:solidFill>
                            <a:srgbClr val="000000"/>
                          </a:solidFill>
                          <a:latin typeface="Cambria Math" panose="02040503050406030204" pitchFamily="18" charset="0"/>
                          <a:cs typeface="Lucida Calligraphy"/>
                        </a:rPr>
                        <m:t>, </m:t>
                      </m:r>
                      <m:r>
                        <a:rPr lang="en-US" sz="2400" i="1" dirty="0" err="1">
                          <a:solidFill>
                            <a:srgbClr val="000000"/>
                          </a:solidFill>
                          <a:latin typeface="Cambria Math" panose="02040503050406030204" pitchFamily="18" charset="0"/>
                          <a:cs typeface="Lucida Calligraphy"/>
                        </a:rPr>
                        <m:t>𝑦</m:t>
                      </m:r>
                      <m:r>
                        <a:rPr lang="en-US" sz="2400" i="1" dirty="0" err="1">
                          <a:solidFill>
                            <a:srgbClr val="000000"/>
                          </a:solidFill>
                          <a:latin typeface="Cambria Math" panose="02040503050406030204" pitchFamily="18" charset="0"/>
                          <a:cs typeface="Lucida Calligraphy"/>
                        </a:rPr>
                        <m:t>’</m:t>
                      </m:r>
                      <m:r>
                        <a:rPr lang="en-US" sz="2400" i="1" baseline="-25000" dirty="0" err="1">
                          <a:solidFill>
                            <a:srgbClr val="000000"/>
                          </a:solidFill>
                          <a:latin typeface="Cambria Math" panose="02040503050406030204" pitchFamily="18" charset="0"/>
                          <a:cs typeface="Lucida Calligraphy"/>
                        </a:rPr>
                        <m:t>𝑀</m:t>
                      </m:r>
                      <m:r>
                        <a:rPr lang="en-US" sz="2400" i="1" dirty="0">
                          <a:solidFill>
                            <a:srgbClr val="000000"/>
                          </a:solidFill>
                          <a:latin typeface="Cambria Math" panose="02040503050406030204" pitchFamily="18" charset="0"/>
                          <a:cs typeface="Lucida Calligraphy"/>
                        </a:rPr>
                        <m:t>) </m:t>
                      </m:r>
                    </m:oMath>
                  </m:oMathPara>
                </a14:m>
                <a:endParaRPr lang="en-US" sz="2400" dirty="0"/>
              </a:p>
              <a:p>
                <a:pPr algn="ctr"/>
                <a:endParaRPr lang="en-US" sz="2700" dirty="0"/>
              </a:p>
              <a:p>
                <a:pPr algn="ctr"/>
                <a:endParaRPr lang="en-US" sz="2700" dirty="0"/>
              </a:p>
            </p:txBody>
          </p:sp>
        </mc:Choice>
        <mc:Fallback xmlns="">
          <p:sp>
            <p:nvSpPr>
              <p:cNvPr id="11" name="Rounded Rectangle 10"/>
              <p:cNvSpPr>
                <a:spLocks noRot="1" noChangeAspect="1" noMove="1" noResize="1" noEditPoints="1" noAdjustHandles="1" noChangeArrowheads="1" noChangeShapeType="1" noTextEdit="1"/>
              </p:cNvSpPr>
              <p:nvPr/>
            </p:nvSpPr>
            <p:spPr>
              <a:xfrm>
                <a:off x="3652309" y="1480815"/>
                <a:ext cx="1896098" cy="2771984"/>
              </a:xfrm>
              <a:prstGeom prst="roundRect">
                <a:avLst>
                  <a:gd name="adj" fmla="val 7897"/>
                </a:avLst>
              </a:prstGeom>
              <a:blipFill>
                <a:blip r:embed="rId2"/>
                <a:stretch>
                  <a:fillRect t="-1532"/>
                </a:stretch>
              </a:blipFill>
              <a:ln>
                <a:solidFill>
                  <a:srgbClr val="000000"/>
                </a:solidFill>
              </a:ln>
              <a:effectLst/>
            </p:spPr>
            <p:txBody>
              <a:bodyPr/>
              <a:lstStyle/>
              <a:p>
                <a:r>
                  <a:rPr lang="en-US">
                    <a:noFill/>
                  </a:rPr>
                  <a:t> </a:t>
                </a:r>
              </a:p>
            </p:txBody>
          </p:sp>
        </mc:Fallback>
      </mc:AlternateContent>
    </p:spTree>
    <p:extLst>
      <p:ext uri="{BB962C8B-B14F-4D97-AF65-F5344CB8AC3E}">
        <p14:creationId xmlns:p14="http://schemas.microsoft.com/office/powerpoint/2010/main" val="391170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921938-476A-4922-BE24-3B8F6A2854D9}" type="slidenum">
              <a:rPr lang="en-US" smtClean="0"/>
              <a:pPr/>
              <a:t>21</a:t>
            </a:fld>
            <a:endParaRPr lang="en-US" dirty="0"/>
          </a:p>
        </p:txBody>
      </p:sp>
      <p:sp>
        <p:nvSpPr>
          <p:cNvPr id="2" name="Title 1"/>
          <p:cNvSpPr>
            <a:spLocks noGrp="1"/>
          </p:cNvSpPr>
          <p:nvPr>
            <p:ph type="title"/>
          </p:nvPr>
        </p:nvSpPr>
        <p:spPr/>
        <p:txBody>
          <a:bodyPr/>
          <a:lstStyle/>
          <a:p>
            <a:r>
              <a:rPr lang="en-US" dirty="0"/>
              <a:t>Supervised learning: Testing</a:t>
            </a:r>
          </a:p>
        </p:txBody>
      </p:sp>
      <mc:AlternateContent xmlns:mc="http://schemas.openxmlformats.org/markup-compatibility/2006" xmlns:a14="http://schemas.microsoft.com/office/drawing/2010/main">
        <mc:Choice Requires="a14">
          <p:sp>
            <p:nvSpPr>
              <p:cNvPr id="11" name="Rounded Rectangle 10"/>
              <p:cNvSpPr/>
              <p:nvPr/>
            </p:nvSpPr>
            <p:spPr>
              <a:xfrm>
                <a:off x="3652309" y="1063228"/>
                <a:ext cx="1896098" cy="2771984"/>
              </a:xfrm>
              <a:prstGeom prst="roundRect">
                <a:avLst>
                  <a:gd name="adj" fmla="val 7897"/>
                </a:avLst>
              </a:prstGeom>
              <a:solidFill>
                <a:schemeClr val="bg1">
                  <a:lumMod val="95000"/>
                </a:schemeClr>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2400" dirty="0"/>
                  <a:t>Labeled</a:t>
                </a:r>
              </a:p>
              <a:p>
                <a:pPr marL="0" lvl="1" algn="ctr"/>
                <a:r>
                  <a:rPr lang="en-US" sz="2400" dirty="0"/>
                  <a:t>Test Data</a:t>
                </a:r>
                <a:br>
                  <a:rPr lang="en-US" sz="2400" dirty="0"/>
                </a:br>
                <a14:m>
                  <m:oMathPara xmlns:m="http://schemas.openxmlformats.org/officeDocument/2006/math">
                    <m:oMathParaPr>
                      <m:jc m:val="centerGroup"/>
                    </m:oMathParaPr>
                    <m:oMath xmlns:m="http://schemas.openxmlformats.org/officeDocument/2006/math">
                      <m:r>
                        <a:rPr lang="en-US" sz="2400" b="0" i="0" dirty="0" smtClean="0">
                          <a:solidFill>
                            <a:schemeClr val="tx1"/>
                          </a:solidFill>
                          <a:latin typeface="Cambria Math" panose="02040503050406030204" pitchFamily="18" charset="0"/>
                          <a:cs typeface="Lucida Calligraphy"/>
                        </a:rPr>
                        <m:t>    </m:t>
                      </m:r>
                      <m:r>
                        <a:rPr lang="en-US" sz="2400" b="1" i="1" dirty="0" smtClean="0">
                          <a:solidFill>
                            <a:schemeClr val="tx1"/>
                          </a:solidFill>
                          <a:latin typeface="Cambria Math" panose="02040503050406030204" pitchFamily="18" charset="0"/>
                          <a:cs typeface="Lucida Calligraphy"/>
                        </a:rPr>
                        <m:t>𝑫</m:t>
                      </m:r>
                      <m:r>
                        <a:rPr lang="en-US" sz="2400" b="1" i="1" baseline="30000" dirty="0">
                          <a:solidFill>
                            <a:schemeClr val="tx1"/>
                          </a:solidFill>
                          <a:latin typeface="Cambria Math" panose="02040503050406030204" pitchFamily="18" charset="0"/>
                          <a:cs typeface="Lucida Calligraphy"/>
                        </a:rPr>
                        <m:t> </m:t>
                      </m:r>
                      <m:r>
                        <a:rPr lang="en-US" sz="2400" i="1" baseline="30000" dirty="0">
                          <a:solidFill>
                            <a:schemeClr val="tx1"/>
                          </a:solidFill>
                          <a:latin typeface="Cambria Math" panose="02040503050406030204" pitchFamily="18" charset="0"/>
                          <a:cs typeface="Lucida Calligraphy"/>
                        </a:rPr>
                        <m:t>𝑡𝑒𝑠𝑡</m:t>
                      </m:r>
                    </m:oMath>
                    <m:oMath xmlns:m="http://schemas.openxmlformats.org/officeDocument/2006/math">
                      <m:r>
                        <a:rPr lang="en-US" sz="2400" b="1" i="1" dirty="0" smtClean="0">
                          <a:solidFill>
                            <a:schemeClr val="accent6"/>
                          </a:solidFill>
                          <a:latin typeface="Cambria Math" panose="02040503050406030204" pitchFamily="18" charset="0"/>
                          <a:cs typeface="Lucida Calligraphy"/>
                        </a:rPr>
                        <m:t> </m:t>
                      </m:r>
                      <m:r>
                        <a:rPr lang="en-US" sz="2400" i="1" dirty="0">
                          <a:solidFill>
                            <a:srgbClr val="000000"/>
                          </a:solidFill>
                          <a:latin typeface="Cambria Math" panose="02040503050406030204" pitchFamily="18" charset="0"/>
                          <a:cs typeface="Lucida Calligraphy"/>
                        </a:rPr>
                        <m:t>(</m:t>
                      </m:r>
                      <m:r>
                        <a:rPr lang="en-US" sz="2400" b="1" i="1" dirty="0">
                          <a:solidFill>
                            <a:srgbClr val="000000"/>
                          </a:solidFill>
                          <a:latin typeface="Cambria Math" panose="02040503050406030204" pitchFamily="18" charset="0"/>
                          <a:cs typeface="Lucida Calligraphy"/>
                        </a:rPr>
                        <m:t>𝒙</m:t>
                      </m:r>
                      <m:r>
                        <a:rPr lang="en-US" sz="2400" b="1" i="1" dirty="0">
                          <a:solidFill>
                            <a:srgbClr val="000000"/>
                          </a:solidFill>
                          <a:latin typeface="Cambria Math" panose="02040503050406030204" pitchFamily="18" charset="0"/>
                          <a:cs typeface="Lucida Calligraphy"/>
                        </a:rPr>
                        <m:t>’</m:t>
                      </m:r>
                      <m:r>
                        <a:rPr lang="en-US" sz="2400" i="1" baseline="-25000" dirty="0">
                          <a:solidFill>
                            <a:srgbClr val="000000"/>
                          </a:solidFill>
                          <a:latin typeface="Cambria Math" panose="02040503050406030204" pitchFamily="18" charset="0"/>
                          <a:cs typeface="Lucida Calligraphy"/>
                        </a:rPr>
                        <m:t>1</m:t>
                      </m:r>
                      <m:r>
                        <a:rPr lang="en-US" sz="2400" i="1" dirty="0">
                          <a:solidFill>
                            <a:srgbClr val="000000"/>
                          </a:solidFill>
                          <a:latin typeface="Cambria Math" panose="02040503050406030204" pitchFamily="18" charset="0"/>
                          <a:cs typeface="Lucida Calligraphy"/>
                        </a:rPr>
                        <m:t>, </m:t>
                      </m:r>
                      <m:r>
                        <a:rPr lang="en-US" sz="2400" i="1" dirty="0">
                          <a:solidFill>
                            <a:srgbClr val="000000"/>
                          </a:solidFill>
                          <a:latin typeface="Cambria Math" panose="02040503050406030204" pitchFamily="18" charset="0"/>
                          <a:cs typeface="Lucida Calligraphy"/>
                        </a:rPr>
                        <m:t>𝑦</m:t>
                      </m:r>
                      <m:sSub>
                        <m:sSubPr>
                          <m:ctrlPr>
                            <a:rPr lang="en-US" sz="2400" b="0" i="1" dirty="0" smtClean="0">
                              <a:solidFill>
                                <a:srgbClr val="000000"/>
                              </a:solidFill>
                              <a:latin typeface="Cambria Math" panose="02040503050406030204" pitchFamily="18" charset="0"/>
                              <a:cs typeface="Lucida Calligraphy"/>
                            </a:rPr>
                          </m:ctrlPr>
                        </m:sSubPr>
                        <m:e>
                          <m:r>
                            <a:rPr lang="en-US" sz="2400" i="1" dirty="0">
                              <a:solidFill>
                                <a:srgbClr val="000000"/>
                              </a:solidFill>
                              <a:latin typeface="Cambria Math" panose="02040503050406030204" pitchFamily="18" charset="0"/>
                              <a:cs typeface="Lucida Calligraphy"/>
                            </a:rPr>
                            <m:t>’</m:t>
                          </m:r>
                        </m:e>
                        <m:sub>
                          <m:r>
                            <a:rPr lang="en-US" sz="2400" i="1" dirty="0">
                              <a:solidFill>
                                <a:srgbClr val="000000"/>
                              </a:solidFill>
                              <a:latin typeface="Cambria Math" panose="02040503050406030204" pitchFamily="18" charset="0"/>
                              <a:cs typeface="Lucida Calligraphy"/>
                            </a:rPr>
                            <m:t>1</m:t>
                          </m:r>
                        </m:sub>
                      </m:sSub>
                      <m:r>
                        <a:rPr lang="en-US" sz="2400" i="1" dirty="0">
                          <a:solidFill>
                            <a:srgbClr val="000000"/>
                          </a:solidFill>
                          <a:latin typeface="Cambria Math" panose="02040503050406030204" pitchFamily="18" charset="0"/>
                          <a:cs typeface="Lucida Calligraphy"/>
                        </a:rPr>
                        <m:t>)</m:t>
                      </m:r>
                    </m:oMath>
                  </m:oMathPara>
                </a14:m>
                <a:endParaRPr lang="en-US" sz="2400" dirty="0">
                  <a:solidFill>
                    <a:srgbClr val="000000"/>
                  </a:solidFill>
                  <a:cs typeface="Lucida Calligraphy"/>
                </a:endParaRPr>
              </a:p>
              <a:p>
                <a:pPr marL="0" lvl="1" algn="ctr"/>
                <a14:m>
                  <m:oMathPara xmlns:m="http://schemas.openxmlformats.org/officeDocument/2006/math">
                    <m:oMathParaPr>
                      <m:jc m:val="centerGroup"/>
                    </m:oMathParaPr>
                    <m:oMath xmlns:m="http://schemas.openxmlformats.org/officeDocument/2006/math">
                      <m:r>
                        <a:rPr lang="en-US" sz="2400" i="1" dirty="0" smtClean="0">
                          <a:solidFill>
                            <a:srgbClr val="000000"/>
                          </a:solidFill>
                          <a:latin typeface="Cambria Math" panose="02040503050406030204" pitchFamily="18" charset="0"/>
                          <a:cs typeface="Lucida Calligraphy"/>
                        </a:rPr>
                        <m:t> (</m:t>
                      </m:r>
                      <m:r>
                        <a:rPr lang="en-US" sz="2400" b="1" i="1" dirty="0">
                          <a:solidFill>
                            <a:srgbClr val="000000"/>
                          </a:solidFill>
                          <a:latin typeface="Cambria Math" panose="02040503050406030204" pitchFamily="18" charset="0"/>
                          <a:cs typeface="Lucida Calligraphy"/>
                        </a:rPr>
                        <m:t>𝒙</m:t>
                      </m:r>
                      <m:r>
                        <a:rPr lang="en-US" sz="2400" b="1" i="1" dirty="0">
                          <a:solidFill>
                            <a:srgbClr val="000000"/>
                          </a:solidFill>
                          <a:latin typeface="Cambria Math" panose="02040503050406030204" pitchFamily="18" charset="0"/>
                          <a:cs typeface="Lucida Calligraphy"/>
                        </a:rPr>
                        <m:t>’</m:t>
                      </m:r>
                      <m:r>
                        <a:rPr lang="en-US" sz="2400" i="1" baseline="-25000" dirty="0">
                          <a:solidFill>
                            <a:srgbClr val="000000"/>
                          </a:solidFill>
                          <a:latin typeface="Cambria Math" panose="02040503050406030204" pitchFamily="18" charset="0"/>
                          <a:cs typeface="Lucida Calligraphy"/>
                        </a:rPr>
                        <m:t>2</m:t>
                      </m:r>
                      <m:r>
                        <a:rPr lang="en-US" sz="2400" i="1" dirty="0">
                          <a:solidFill>
                            <a:srgbClr val="000000"/>
                          </a:solidFill>
                          <a:latin typeface="Cambria Math" panose="02040503050406030204" pitchFamily="18" charset="0"/>
                          <a:cs typeface="Lucida Calligraphy"/>
                        </a:rPr>
                        <m:t>, </m:t>
                      </m:r>
                      <m:r>
                        <a:rPr lang="en-US" sz="2400" i="1" dirty="0">
                          <a:solidFill>
                            <a:srgbClr val="000000"/>
                          </a:solidFill>
                          <a:latin typeface="Cambria Math" panose="02040503050406030204" pitchFamily="18" charset="0"/>
                          <a:cs typeface="Lucida Calligraphy"/>
                        </a:rPr>
                        <m:t>𝑦</m:t>
                      </m:r>
                      <m:sSub>
                        <m:sSubPr>
                          <m:ctrlPr>
                            <a:rPr lang="en-US" sz="2400" b="0" i="1" dirty="0" smtClean="0">
                              <a:solidFill>
                                <a:srgbClr val="000000"/>
                              </a:solidFill>
                              <a:latin typeface="Cambria Math" panose="02040503050406030204" pitchFamily="18" charset="0"/>
                              <a:cs typeface="Lucida Calligraphy"/>
                            </a:rPr>
                          </m:ctrlPr>
                        </m:sSubPr>
                        <m:e>
                          <m:r>
                            <a:rPr lang="en-US" sz="2400" i="1" dirty="0">
                              <a:solidFill>
                                <a:srgbClr val="000000"/>
                              </a:solidFill>
                              <a:latin typeface="Cambria Math" panose="02040503050406030204" pitchFamily="18" charset="0"/>
                              <a:cs typeface="Lucida Calligraphy"/>
                            </a:rPr>
                            <m:t>’</m:t>
                          </m:r>
                        </m:e>
                        <m:sub>
                          <m:r>
                            <a:rPr lang="en-US" sz="2400" i="1" dirty="0">
                              <a:solidFill>
                                <a:srgbClr val="000000"/>
                              </a:solidFill>
                              <a:latin typeface="Cambria Math" panose="02040503050406030204" pitchFamily="18" charset="0"/>
                              <a:cs typeface="Lucida Calligraphy"/>
                            </a:rPr>
                            <m:t>2</m:t>
                          </m:r>
                        </m:sub>
                      </m:sSub>
                      <m:r>
                        <a:rPr lang="en-US" sz="2400" i="1" dirty="0">
                          <a:solidFill>
                            <a:srgbClr val="000000"/>
                          </a:solidFill>
                          <a:latin typeface="Cambria Math" panose="02040503050406030204" pitchFamily="18" charset="0"/>
                          <a:cs typeface="Lucida Calligraphy"/>
                        </a:rPr>
                        <m:t>)</m:t>
                      </m:r>
                    </m:oMath>
                  </m:oMathPara>
                </a14:m>
                <a:endParaRPr lang="en-US" sz="2400" dirty="0">
                  <a:solidFill>
                    <a:srgbClr val="000000"/>
                  </a:solidFill>
                  <a:cs typeface="Lucida Calligraphy"/>
                </a:endParaRPr>
              </a:p>
              <a:p>
                <a:pPr marL="0" lvl="1" algn="ctr"/>
                <a14:m>
                  <m:oMathPara xmlns:m="http://schemas.openxmlformats.org/officeDocument/2006/math">
                    <m:oMathParaPr>
                      <m:jc m:val="centerGroup"/>
                    </m:oMathParaPr>
                    <m:oMath xmlns:m="http://schemas.openxmlformats.org/officeDocument/2006/math">
                      <m:r>
                        <a:rPr lang="en-US" sz="2400" i="1" dirty="0" smtClean="0">
                          <a:solidFill>
                            <a:srgbClr val="000000"/>
                          </a:solidFill>
                          <a:latin typeface="Cambria Math" panose="02040503050406030204" pitchFamily="18" charset="0"/>
                          <a:cs typeface="Lucida Calligraphy"/>
                        </a:rPr>
                        <m:t>…</m:t>
                      </m:r>
                    </m:oMath>
                  </m:oMathPara>
                </a14:m>
                <a:endParaRPr lang="en-US" sz="2400" dirty="0">
                  <a:solidFill>
                    <a:srgbClr val="000000"/>
                  </a:solidFill>
                  <a:cs typeface="Lucida Calligraphy"/>
                </a:endParaRPr>
              </a:p>
              <a:p>
                <a:pPr marL="0" lvl="1" algn="ctr"/>
                <a14:m>
                  <m:oMathPara xmlns:m="http://schemas.openxmlformats.org/officeDocument/2006/math">
                    <m:oMathParaPr>
                      <m:jc m:val="centerGroup"/>
                    </m:oMathParaPr>
                    <m:oMath xmlns:m="http://schemas.openxmlformats.org/officeDocument/2006/math">
                      <m:r>
                        <a:rPr lang="en-US" sz="2400" i="1" dirty="0" smtClean="0">
                          <a:solidFill>
                            <a:srgbClr val="000000"/>
                          </a:solidFill>
                          <a:latin typeface="Cambria Math" panose="02040503050406030204" pitchFamily="18" charset="0"/>
                          <a:cs typeface="Lucida Calligraphy"/>
                        </a:rPr>
                        <m:t> </m:t>
                      </m:r>
                      <m:r>
                        <a:rPr lang="en-US" sz="2400" b="0" i="1" dirty="0" smtClean="0">
                          <a:solidFill>
                            <a:srgbClr val="000000"/>
                          </a:solidFill>
                          <a:latin typeface="Cambria Math" panose="02040503050406030204" pitchFamily="18" charset="0"/>
                          <a:cs typeface="Lucida Calligraphy"/>
                        </a:rPr>
                        <m:t> </m:t>
                      </m:r>
                      <m:r>
                        <a:rPr lang="en-US" sz="2400" i="1" dirty="0" smtClean="0">
                          <a:solidFill>
                            <a:srgbClr val="000000"/>
                          </a:solidFill>
                          <a:latin typeface="Cambria Math" panose="02040503050406030204" pitchFamily="18" charset="0"/>
                          <a:cs typeface="Lucida Calligraphy"/>
                        </a:rPr>
                        <m:t>(</m:t>
                      </m:r>
                      <m:r>
                        <a:rPr lang="en-US" sz="2400" b="1" i="1" dirty="0" err="1">
                          <a:solidFill>
                            <a:srgbClr val="000000"/>
                          </a:solidFill>
                          <a:latin typeface="Cambria Math" panose="02040503050406030204" pitchFamily="18" charset="0"/>
                          <a:cs typeface="Lucida Calligraphy"/>
                        </a:rPr>
                        <m:t>𝒙</m:t>
                      </m:r>
                      <m:r>
                        <a:rPr lang="en-US" sz="2400" b="1" i="1" dirty="0" err="1">
                          <a:solidFill>
                            <a:srgbClr val="000000"/>
                          </a:solidFill>
                          <a:latin typeface="Cambria Math" panose="02040503050406030204" pitchFamily="18" charset="0"/>
                          <a:cs typeface="Lucida Calligraphy"/>
                        </a:rPr>
                        <m:t>’</m:t>
                      </m:r>
                      <m:r>
                        <a:rPr lang="en-US" sz="2400" i="1" baseline="-25000" dirty="0" err="1">
                          <a:solidFill>
                            <a:srgbClr val="000000"/>
                          </a:solidFill>
                          <a:latin typeface="Cambria Math" panose="02040503050406030204" pitchFamily="18" charset="0"/>
                          <a:cs typeface="Lucida Calligraphy"/>
                        </a:rPr>
                        <m:t>𝑀</m:t>
                      </m:r>
                      <m:r>
                        <a:rPr lang="en-US" sz="2400" i="1" dirty="0">
                          <a:solidFill>
                            <a:srgbClr val="000000"/>
                          </a:solidFill>
                          <a:latin typeface="Cambria Math" panose="02040503050406030204" pitchFamily="18" charset="0"/>
                          <a:cs typeface="Lucida Calligraphy"/>
                        </a:rPr>
                        <m:t>, </m:t>
                      </m:r>
                      <m:r>
                        <a:rPr lang="en-US" sz="2400" i="1" dirty="0" err="1">
                          <a:solidFill>
                            <a:srgbClr val="000000"/>
                          </a:solidFill>
                          <a:latin typeface="Cambria Math" panose="02040503050406030204" pitchFamily="18" charset="0"/>
                          <a:cs typeface="Lucida Calligraphy"/>
                        </a:rPr>
                        <m:t>𝑦</m:t>
                      </m:r>
                      <m:r>
                        <a:rPr lang="en-US" sz="2400" i="1" dirty="0" err="1">
                          <a:solidFill>
                            <a:srgbClr val="000000"/>
                          </a:solidFill>
                          <a:latin typeface="Cambria Math" panose="02040503050406030204" pitchFamily="18" charset="0"/>
                          <a:cs typeface="Lucida Calligraphy"/>
                        </a:rPr>
                        <m:t>’</m:t>
                      </m:r>
                      <m:r>
                        <a:rPr lang="en-US" sz="2400" i="1" baseline="-25000" dirty="0" err="1">
                          <a:solidFill>
                            <a:srgbClr val="000000"/>
                          </a:solidFill>
                          <a:latin typeface="Cambria Math" panose="02040503050406030204" pitchFamily="18" charset="0"/>
                          <a:cs typeface="Lucida Calligraphy"/>
                        </a:rPr>
                        <m:t>𝑀</m:t>
                      </m:r>
                      <m:r>
                        <a:rPr lang="en-US" sz="2400" i="1" dirty="0">
                          <a:solidFill>
                            <a:srgbClr val="000000"/>
                          </a:solidFill>
                          <a:latin typeface="Cambria Math" panose="02040503050406030204" pitchFamily="18" charset="0"/>
                          <a:cs typeface="Lucida Calligraphy"/>
                        </a:rPr>
                        <m:t>) </m:t>
                      </m:r>
                    </m:oMath>
                  </m:oMathPara>
                </a14:m>
                <a:endParaRPr lang="en-US" sz="2400" dirty="0"/>
              </a:p>
              <a:p>
                <a:pPr algn="ctr"/>
                <a:endParaRPr lang="en-US" sz="2700" dirty="0"/>
              </a:p>
              <a:p>
                <a:pPr algn="ctr"/>
                <a:endParaRPr lang="en-US" sz="2700" dirty="0"/>
              </a:p>
            </p:txBody>
          </p:sp>
        </mc:Choice>
        <mc:Fallback xmlns="">
          <p:sp>
            <p:nvSpPr>
              <p:cNvPr id="11" name="Rounded Rectangle 10"/>
              <p:cNvSpPr>
                <a:spLocks noRot="1" noChangeAspect="1" noMove="1" noResize="1" noEditPoints="1" noAdjustHandles="1" noChangeArrowheads="1" noChangeShapeType="1" noTextEdit="1"/>
              </p:cNvSpPr>
              <p:nvPr/>
            </p:nvSpPr>
            <p:spPr>
              <a:xfrm>
                <a:off x="3652309" y="1063228"/>
                <a:ext cx="1896098" cy="2771984"/>
              </a:xfrm>
              <a:prstGeom prst="roundRect">
                <a:avLst>
                  <a:gd name="adj" fmla="val 7897"/>
                </a:avLst>
              </a:prstGeom>
              <a:blipFill>
                <a:blip r:embed="rId2"/>
                <a:stretch>
                  <a:fillRect t="-1532"/>
                </a:stretch>
              </a:blipFill>
              <a:ln>
                <a:solidFill>
                  <a:srgbClr val="000000"/>
                </a:solidFill>
              </a:ln>
              <a:effectLst/>
            </p:spPr>
            <p:txBody>
              <a:bodyPr/>
              <a:lstStyle/>
              <a:p>
                <a:r>
                  <a:rPr lang="en-US">
                    <a:noFill/>
                  </a:rPr>
                  <a:t> </a:t>
                </a:r>
              </a:p>
            </p:txBody>
          </p:sp>
        </mc:Fallback>
      </mc:AlternateContent>
      <p:grpSp>
        <p:nvGrpSpPr>
          <p:cNvPr id="3" name="Group 2"/>
          <p:cNvGrpSpPr/>
          <p:nvPr/>
        </p:nvGrpSpPr>
        <p:grpSpPr>
          <a:xfrm>
            <a:off x="1638300" y="1757258"/>
            <a:ext cx="6019800" cy="2771984"/>
            <a:chOff x="660400" y="2343010"/>
            <a:chExt cx="8026400" cy="3695979"/>
          </a:xfrm>
        </p:grpSpPr>
        <mc:AlternateContent xmlns:mc="http://schemas.openxmlformats.org/markup-compatibility/2006" xmlns:a14="http://schemas.microsoft.com/office/drawing/2010/main">
          <mc:Choice Requires="a14">
            <p:sp>
              <p:nvSpPr>
                <p:cNvPr id="6" name="Rounded Rectangle 5"/>
                <p:cNvSpPr/>
                <p:nvPr/>
              </p:nvSpPr>
              <p:spPr>
                <a:xfrm>
                  <a:off x="6858000" y="2343011"/>
                  <a:ext cx="1828800" cy="3695978"/>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2400" dirty="0"/>
                    <a:t>Test </a:t>
                  </a:r>
                  <a:br>
                    <a:rPr lang="en-US" sz="2400" dirty="0"/>
                  </a:br>
                  <a:r>
                    <a:rPr lang="en-US" sz="2400" dirty="0"/>
                    <a:t>Labels</a:t>
                  </a:r>
                  <a:br>
                    <a:rPr lang="en-US" sz="2400" dirty="0"/>
                  </a:br>
                  <a14:m>
                    <m:oMathPara xmlns:m="http://schemas.openxmlformats.org/officeDocument/2006/math">
                      <m:oMathParaPr>
                        <m:jc m:val="centerGroup"/>
                      </m:oMathParaPr>
                      <m:oMath xmlns:m="http://schemas.openxmlformats.org/officeDocument/2006/math">
                        <m:r>
                          <a:rPr lang="en-US" sz="2400" b="1" i="1" dirty="0" smtClean="0">
                            <a:solidFill>
                              <a:schemeClr val="tx1"/>
                            </a:solidFill>
                            <a:latin typeface="Cambria Math" panose="02040503050406030204" pitchFamily="18" charset="0"/>
                            <a:cs typeface="Lucida Calligraphy"/>
                          </a:rPr>
                          <m:t>𝒀</m:t>
                        </m:r>
                        <m:r>
                          <a:rPr lang="en-US" sz="2400" i="1" baseline="30000" dirty="0" smtClean="0">
                            <a:solidFill>
                              <a:schemeClr val="tx1"/>
                            </a:solidFill>
                            <a:latin typeface="Cambria Math" panose="02040503050406030204" pitchFamily="18" charset="0"/>
                            <a:cs typeface="Lucida Calligraphy"/>
                          </a:rPr>
                          <m:t> </m:t>
                        </m:r>
                        <m:r>
                          <a:rPr lang="en-US" sz="2400" i="1" baseline="30000" dirty="0" smtClean="0">
                            <a:solidFill>
                              <a:schemeClr val="tx1"/>
                            </a:solidFill>
                            <a:latin typeface="Cambria Math" panose="02040503050406030204" pitchFamily="18" charset="0"/>
                            <a:cs typeface="Lucida Calligraphy"/>
                          </a:rPr>
                          <m:t>𝑡𝑒𝑠𝑡</m:t>
                        </m:r>
                      </m:oMath>
                      <m:oMath xmlns:m="http://schemas.openxmlformats.org/officeDocument/2006/math">
                        <m:r>
                          <a:rPr lang="en-US" sz="2400" b="1" i="1" dirty="0" smtClean="0">
                            <a:solidFill>
                              <a:schemeClr val="accent6"/>
                            </a:solidFill>
                            <a:latin typeface="Cambria Math" panose="02040503050406030204" pitchFamily="18" charset="0"/>
                            <a:cs typeface="Lucida Calligraphy"/>
                          </a:rPr>
                          <m:t> </m:t>
                        </m:r>
                        <m:r>
                          <a:rPr lang="en-US" sz="2400" b="0" i="1" dirty="0" smtClean="0">
                            <a:solidFill>
                              <a:schemeClr val="accent6"/>
                            </a:solidFill>
                            <a:latin typeface="Cambria Math" panose="02040503050406030204" pitchFamily="18" charset="0"/>
                            <a:cs typeface="Lucida Calligraphy"/>
                          </a:rPr>
                          <m:t>  </m:t>
                        </m:r>
                        <m:r>
                          <a:rPr lang="en-US" sz="2400" i="1" dirty="0" smtClean="0">
                            <a:solidFill>
                              <a:srgbClr val="000000"/>
                            </a:solidFill>
                            <a:latin typeface="Cambria Math" panose="02040503050406030204" pitchFamily="18" charset="0"/>
                            <a:cs typeface="Lucida Calligraphy"/>
                          </a:rPr>
                          <m:t>𝑦</m:t>
                        </m:r>
                        <m:sSub>
                          <m:sSubPr>
                            <m:ctrlPr>
                              <a:rPr lang="en-US" sz="2400" b="0" i="1" dirty="0" smtClean="0">
                                <a:solidFill>
                                  <a:srgbClr val="000000"/>
                                </a:solidFill>
                                <a:latin typeface="Cambria Math" panose="02040503050406030204" pitchFamily="18" charset="0"/>
                                <a:cs typeface="Lucida Calligraphy"/>
                              </a:rPr>
                            </m:ctrlPr>
                          </m:sSubPr>
                          <m:e>
                            <m:r>
                              <a:rPr lang="en-US" sz="2400" i="1" dirty="0" smtClean="0">
                                <a:solidFill>
                                  <a:srgbClr val="000000"/>
                                </a:solidFill>
                                <a:latin typeface="Cambria Math" panose="02040503050406030204" pitchFamily="18" charset="0"/>
                                <a:cs typeface="Lucida Calligraphy"/>
                              </a:rPr>
                              <m:t>’</m:t>
                            </m:r>
                          </m:e>
                          <m:sub>
                            <m:r>
                              <a:rPr lang="en-US" sz="2400" i="1" dirty="0" smtClean="0">
                                <a:solidFill>
                                  <a:srgbClr val="000000"/>
                                </a:solidFill>
                                <a:latin typeface="Cambria Math" panose="02040503050406030204" pitchFamily="18" charset="0"/>
                                <a:cs typeface="Lucida Calligraphy"/>
                              </a:rPr>
                              <m:t>1</m:t>
                            </m:r>
                          </m:sub>
                        </m:sSub>
                      </m:oMath>
                    </m:oMathPara>
                  </a14:m>
                  <a:endParaRPr lang="en-US" sz="2400" dirty="0">
                    <a:solidFill>
                      <a:srgbClr val="000000"/>
                    </a:solidFill>
                    <a:cs typeface="Lucida Calligraphy"/>
                  </a:endParaRPr>
                </a:p>
                <a:p>
                  <a:pPr marL="0" lvl="1" algn="ctr"/>
                  <a:r>
                    <a:rPr lang="en-US" sz="2400" dirty="0">
                      <a:solidFill>
                        <a:srgbClr val="000000"/>
                      </a:solidFill>
                      <a:cs typeface="Lucida Calligraphy"/>
                    </a:rPr>
                    <a:t> </a:t>
                  </a:r>
                  <a14:m>
                    <m:oMath xmlns:m="http://schemas.openxmlformats.org/officeDocument/2006/math">
                      <m:r>
                        <a:rPr lang="en-US" sz="2400" b="0" i="0" dirty="0" smtClean="0">
                          <a:solidFill>
                            <a:srgbClr val="000000"/>
                          </a:solidFill>
                          <a:latin typeface="Cambria Math" panose="02040503050406030204" pitchFamily="18" charset="0"/>
                          <a:cs typeface="Lucida Calligraphy"/>
                        </a:rPr>
                        <m:t>  </m:t>
                      </m:r>
                      <m:r>
                        <a:rPr lang="en-US" sz="2400" i="1" dirty="0" smtClean="0">
                          <a:solidFill>
                            <a:srgbClr val="000000"/>
                          </a:solidFill>
                          <a:latin typeface="Cambria Math" panose="02040503050406030204" pitchFamily="18" charset="0"/>
                          <a:cs typeface="Lucida Calligraphy"/>
                        </a:rPr>
                        <m:t>𝑦</m:t>
                      </m:r>
                      <m:sSub>
                        <m:sSubPr>
                          <m:ctrlPr>
                            <a:rPr lang="en-US" sz="2400" b="0" i="1" dirty="0" smtClean="0">
                              <a:solidFill>
                                <a:srgbClr val="000000"/>
                              </a:solidFill>
                              <a:latin typeface="Cambria Math" panose="02040503050406030204" pitchFamily="18" charset="0"/>
                              <a:cs typeface="Lucida Calligraphy"/>
                            </a:rPr>
                          </m:ctrlPr>
                        </m:sSubPr>
                        <m:e>
                          <m:r>
                            <a:rPr lang="en-US" sz="2400" i="1" dirty="0" smtClean="0">
                              <a:solidFill>
                                <a:srgbClr val="000000"/>
                              </a:solidFill>
                              <a:latin typeface="Cambria Math" panose="02040503050406030204" pitchFamily="18" charset="0"/>
                              <a:cs typeface="Lucida Calligraphy"/>
                            </a:rPr>
                            <m:t>’</m:t>
                          </m:r>
                        </m:e>
                        <m:sub>
                          <m:r>
                            <a:rPr lang="en-US" sz="2400" i="1" dirty="0" smtClean="0">
                              <a:solidFill>
                                <a:srgbClr val="000000"/>
                              </a:solidFill>
                              <a:latin typeface="Cambria Math" panose="02040503050406030204" pitchFamily="18" charset="0"/>
                              <a:cs typeface="Lucida Calligraphy"/>
                            </a:rPr>
                            <m:t>2</m:t>
                          </m:r>
                        </m:sub>
                      </m:sSub>
                    </m:oMath>
                  </a14:m>
                  <a:endParaRPr lang="en-US" sz="2400" baseline="-25000" dirty="0">
                    <a:solidFill>
                      <a:srgbClr val="000000"/>
                    </a:solidFill>
                    <a:cs typeface="Lucida Calligraphy"/>
                  </a:endParaRPr>
                </a:p>
                <a:p>
                  <a:pPr marL="0" lvl="1" algn="ctr"/>
                  <a:r>
                    <a:rPr lang="en-US" sz="2400" baseline="-25000" dirty="0">
                      <a:solidFill>
                        <a:srgbClr val="000000"/>
                      </a:solidFill>
                      <a:cs typeface="Lucida Calligraphy"/>
                    </a:rPr>
                    <a:t>...</a:t>
                  </a:r>
                  <a:endParaRPr lang="en-US" sz="2400" dirty="0"/>
                </a:p>
                <a:p>
                  <a:pPr marL="0" lvl="1" algn="ctr"/>
                  <a14:m>
                    <m:oMathPara xmlns:m="http://schemas.openxmlformats.org/officeDocument/2006/math">
                      <m:oMathParaPr>
                        <m:jc m:val="centerGroup"/>
                      </m:oMathParaPr>
                      <m:oMath xmlns:m="http://schemas.openxmlformats.org/officeDocument/2006/math">
                        <m:r>
                          <a:rPr lang="en-US" sz="2400" b="0" i="1" dirty="0" smtClean="0">
                            <a:solidFill>
                              <a:srgbClr val="000000"/>
                            </a:solidFill>
                            <a:latin typeface="Cambria Math" panose="02040503050406030204" pitchFamily="18" charset="0"/>
                            <a:cs typeface="Lucida Calligraphy"/>
                          </a:rPr>
                          <m:t>  </m:t>
                        </m:r>
                        <m:r>
                          <a:rPr lang="en-US" sz="2400" i="1" dirty="0" smtClean="0">
                            <a:solidFill>
                              <a:srgbClr val="000000"/>
                            </a:solidFill>
                            <a:latin typeface="Cambria Math" panose="02040503050406030204" pitchFamily="18" charset="0"/>
                            <a:cs typeface="Lucida Calligraphy"/>
                          </a:rPr>
                          <m:t>𝑦</m:t>
                        </m:r>
                        <m:r>
                          <a:rPr lang="en-US" sz="2400" i="1" dirty="0" smtClean="0">
                            <a:solidFill>
                              <a:srgbClr val="000000"/>
                            </a:solidFill>
                            <a:latin typeface="Cambria Math" panose="02040503050406030204" pitchFamily="18" charset="0"/>
                            <a:cs typeface="Lucida Calligraphy"/>
                          </a:rPr>
                          <m:t>’</m:t>
                        </m:r>
                        <m:r>
                          <a:rPr lang="en-US" sz="2400" i="1" baseline="-25000" dirty="0" err="1" smtClean="0">
                            <a:solidFill>
                              <a:srgbClr val="000000"/>
                            </a:solidFill>
                            <a:latin typeface="Cambria Math" panose="02040503050406030204" pitchFamily="18" charset="0"/>
                            <a:cs typeface="Lucida Calligraphy"/>
                          </a:rPr>
                          <m:t>𝑀</m:t>
                        </m:r>
                      </m:oMath>
                    </m:oMathPara>
                  </a14:m>
                  <a:endParaRPr lang="en-US" sz="2400" dirty="0">
                    <a:solidFill>
                      <a:srgbClr val="000000"/>
                    </a:solidFill>
                    <a:cs typeface="Lucida Calligraphy"/>
                  </a:endParaRPr>
                </a:p>
                <a:p>
                  <a:pPr marL="0" lvl="1" algn="ctr"/>
                  <a:endParaRPr lang="en-US" sz="2700" dirty="0"/>
                </a:p>
                <a:p>
                  <a:pPr algn="ctr"/>
                  <a:endParaRPr lang="en-US" sz="2700" dirty="0"/>
                </a:p>
              </p:txBody>
            </p:sp>
          </mc:Choice>
          <mc:Fallback xmlns="">
            <p:sp>
              <p:nvSpPr>
                <p:cNvPr id="6" name="Rounded Rectangle 5"/>
                <p:cNvSpPr>
                  <a:spLocks noRot="1" noChangeAspect="1" noMove="1" noResize="1" noEditPoints="1" noAdjustHandles="1" noChangeArrowheads="1" noChangeShapeType="1" noTextEdit="1"/>
                </p:cNvSpPr>
                <p:nvPr/>
              </p:nvSpPr>
              <p:spPr>
                <a:xfrm>
                  <a:off x="6858000" y="2343011"/>
                  <a:ext cx="1828800" cy="3695978"/>
                </a:xfrm>
                <a:prstGeom prst="roundRect">
                  <a:avLst>
                    <a:gd name="adj" fmla="val 7897"/>
                  </a:avLst>
                </a:prstGeom>
                <a:blipFill>
                  <a:blip r:embed="rId3"/>
                  <a:stretch>
                    <a:fillRect t="-1969"/>
                  </a:stretch>
                </a:blipFill>
                <a:ln>
                  <a:solidFill>
                    <a:srgbClr val="0000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p:cNvSpPr/>
                <p:nvPr/>
              </p:nvSpPr>
              <p:spPr>
                <a:xfrm>
                  <a:off x="660400" y="2343010"/>
                  <a:ext cx="1828800" cy="3695979"/>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2400" dirty="0"/>
                    <a:t>Raw Test Data</a:t>
                  </a:r>
                  <a:br>
                    <a:rPr lang="en-US" sz="2400" dirty="0"/>
                  </a:br>
                  <a14:m>
                    <m:oMathPara xmlns:m="http://schemas.openxmlformats.org/officeDocument/2006/math">
                      <m:oMathParaPr>
                        <m:jc m:val="centerGroup"/>
                      </m:oMathParaPr>
                      <m:oMath xmlns:m="http://schemas.openxmlformats.org/officeDocument/2006/math">
                        <m:r>
                          <a:rPr lang="en-US" sz="2400" b="1" i="1" dirty="0" smtClean="0">
                            <a:solidFill>
                              <a:schemeClr val="tx1"/>
                            </a:solidFill>
                            <a:latin typeface="Cambria Math" panose="02040503050406030204" pitchFamily="18" charset="0"/>
                            <a:cs typeface="Lucida Calligraphy"/>
                          </a:rPr>
                          <m:t>𝑿</m:t>
                        </m:r>
                        <m:r>
                          <a:rPr lang="en-US" sz="2400" b="1" i="1" baseline="30000" dirty="0">
                            <a:solidFill>
                              <a:schemeClr val="tx1"/>
                            </a:solidFill>
                            <a:latin typeface="Cambria Math" panose="02040503050406030204" pitchFamily="18" charset="0"/>
                            <a:cs typeface="Lucida Calligraphy"/>
                          </a:rPr>
                          <m:t> </m:t>
                        </m:r>
                        <m:r>
                          <a:rPr lang="en-US" sz="2400" i="1" baseline="30000" dirty="0">
                            <a:solidFill>
                              <a:schemeClr val="tx1"/>
                            </a:solidFill>
                            <a:latin typeface="Cambria Math" panose="02040503050406030204" pitchFamily="18" charset="0"/>
                            <a:cs typeface="Lucida Calligraphy"/>
                          </a:rPr>
                          <m:t>𝑡𝑒𝑠𝑡</m:t>
                        </m:r>
                      </m:oMath>
                    </m:oMathPara>
                  </a14:m>
                  <a:br>
                    <a:rPr lang="en-US" sz="2400" i="1" baseline="30000" dirty="0">
                      <a:solidFill>
                        <a:schemeClr val="tx1"/>
                      </a:solidFill>
                      <a:latin typeface="Cambria Math" panose="02040503050406030204" pitchFamily="18" charset="0"/>
                      <a:cs typeface="Lucida Calligraphy"/>
                    </a:rPr>
                  </a:br>
                  <a:r>
                    <a:rPr lang="en-US" sz="2400" i="1" baseline="30000" dirty="0">
                      <a:solidFill>
                        <a:schemeClr val="tx1"/>
                      </a:solidFill>
                      <a:latin typeface="Cambria Math" panose="02040503050406030204" pitchFamily="18" charset="0"/>
                      <a:cs typeface="Lucida Calligraphy"/>
                    </a:rPr>
                    <a:t> </a:t>
                  </a:r>
                  <a14:m>
                    <m:oMath xmlns:m="http://schemas.openxmlformats.org/officeDocument/2006/math">
                      <m:r>
                        <a:rPr lang="en-US" sz="2400" b="1" i="1" dirty="0" smtClean="0">
                          <a:solidFill>
                            <a:srgbClr val="000000"/>
                          </a:solidFill>
                          <a:latin typeface="Cambria Math" panose="02040503050406030204" pitchFamily="18" charset="0"/>
                          <a:cs typeface="Lucida Calligraphy"/>
                        </a:rPr>
                        <m:t>𝒙</m:t>
                      </m:r>
                      <m:r>
                        <a:rPr lang="en-US" sz="2400" b="1" i="1" dirty="0" smtClean="0">
                          <a:solidFill>
                            <a:srgbClr val="000000"/>
                          </a:solidFill>
                          <a:latin typeface="Cambria Math" panose="02040503050406030204" pitchFamily="18" charset="0"/>
                          <a:cs typeface="Lucida Calligraphy"/>
                        </a:rPr>
                        <m:t>’</m:t>
                      </m:r>
                      <m:r>
                        <a:rPr lang="en-US" sz="2400" i="1" baseline="-25000" dirty="0">
                          <a:solidFill>
                            <a:srgbClr val="000000"/>
                          </a:solidFill>
                          <a:latin typeface="Cambria Math" panose="02040503050406030204" pitchFamily="18" charset="0"/>
                          <a:cs typeface="Lucida Calligraphy"/>
                        </a:rPr>
                        <m:t>1</m:t>
                      </m:r>
                    </m:oMath>
                  </a14:m>
                  <a:br>
                    <a:rPr lang="en-US" sz="2400" i="1" baseline="-25000" dirty="0">
                      <a:solidFill>
                        <a:srgbClr val="000000"/>
                      </a:solidFill>
                      <a:latin typeface="Cambria Math" panose="02040503050406030204" pitchFamily="18" charset="0"/>
                      <a:cs typeface="Lucida Calligraphy"/>
                    </a:rPr>
                  </a:br>
                  <a14:m>
                    <m:oMathPara xmlns:m="http://schemas.openxmlformats.org/officeDocument/2006/math">
                      <m:oMathParaPr>
                        <m:jc m:val="centerGroup"/>
                      </m:oMathParaPr>
                      <m:oMath xmlns:m="http://schemas.openxmlformats.org/officeDocument/2006/math">
                        <m:r>
                          <a:rPr lang="en-US" sz="2400" i="1" dirty="0">
                            <a:solidFill>
                              <a:srgbClr val="000000"/>
                            </a:solidFill>
                            <a:latin typeface="Cambria Math" panose="02040503050406030204" pitchFamily="18" charset="0"/>
                            <a:cs typeface="Lucida Calligraphy"/>
                          </a:rPr>
                          <m:t> </m:t>
                        </m:r>
                        <m:r>
                          <a:rPr lang="en-US" sz="2400" b="1" i="1" dirty="0" smtClean="0">
                            <a:solidFill>
                              <a:srgbClr val="000000"/>
                            </a:solidFill>
                            <a:latin typeface="Cambria Math" panose="02040503050406030204" pitchFamily="18" charset="0"/>
                            <a:cs typeface="Lucida Calligraphy"/>
                          </a:rPr>
                          <m:t>𝒙</m:t>
                        </m:r>
                        <m:r>
                          <a:rPr lang="en-US" sz="2400" b="1" i="1" dirty="0" smtClean="0">
                            <a:solidFill>
                              <a:srgbClr val="000000"/>
                            </a:solidFill>
                            <a:latin typeface="Cambria Math" panose="02040503050406030204" pitchFamily="18" charset="0"/>
                            <a:cs typeface="Lucida Calligraphy"/>
                          </a:rPr>
                          <m:t>’</m:t>
                        </m:r>
                        <m:r>
                          <a:rPr lang="en-US" sz="2400" i="1" baseline="-25000" dirty="0">
                            <a:solidFill>
                              <a:srgbClr val="000000"/>
                            </a:solidFill>
                            <a:latin typeface="Cambria Math" panose="02040503050406030204" pitchFamily="18" charset="0"/>
                            <a:cs typeface="Lucida Calligraphy"/>
                          </a:rPr>
                          <m:t>2</m:t>
                        </m:r>
                      </m:oMath>
                    </m:oMathPara>
                  </a14:m>
                  <a:endParaRPr lang="en-US" sz="2400" dirty="0">
                    <a:solidFill>
                      <a:srgbClr val="000000"/>
                    </a:solidFill>
                    <a:cs typeface="Lucida Calligraphy"/>
                  </a:endParaRPr>
                </a:p>
                <a:p>
                  <a:pPr marL="0" lvl="1" algn="ctr"/>
                  <a14:m>
                    <m:oMathPara xmlns:m="http://schemas.openxmlformats.org/officeDocument/2006/math">
                      <m:oMathParaPr>
                        <m:jc m:val="centerGroup"/>
                      </m:oMathParaPr>
                      <m:oMath xmlns:m="http://schemas.openxmlformats.org/officeDocument/2006/math">
                        <m:r>
                          <a:rPr lang="en-US" sz="2400" i="1" dirty="0" smtClean="0">
                            <a:solidFill>
                              <a:srgbClr val="000000"/>
                            </a:solidFill>
                            <a:latin typeface="Cambria Math" panose="02040503050406030204" pitchFamily="18" charset="0"/>
                            <a:cs typeface="Lucida Calligraphy"/>
                          </a:rPr>
                          <m:t>…</m:t>
                        </m:r>
                      </m:oMath>
                    </m:oMathPara>
                  </a14:m>
                  <a:endParaRPr lang="en-US" sz="2400" dirty="0">
                    <a:solidFill>
                      <a:srgbClr val="000000"/>
                    </a:solidFill>
                    <a:cs typeface="Lucida Calligraphy"/>
                  </a:endParaRPr>
                </a:p>
                <a:p>
                  <a:pPr marL="0" lvl="1" algn="ctr"/>
                  <a14:m>
                    <m:oMathPara xmlns:m="http://schemas.openxmlformats.org/officeDocument/2006/math">
                      <m:oMathParaPr>
                        <m:jc m:val="centerGroup"/>
                      </m:oMathParaPr>
                      <m:oMath xmlns:m="http://schemas.openxmlformats.org/officeDocument/2006/math">
                        <m:r>
                          <a:rPr lang="en-US" sz="2400" b="1" i="1" dirty="0" smtClean="0">
                            <a:solidFill>
                              <a:srgbClr val="000000"/>
                            </a:solidFill>
                            <a:latin typeface="Cambria Math" panose="02040503050406030204" pitchFamily="18" charset="0"/>
                            <a:cs typeface="Lucida Calligraphy"/>
                          </a:rPr>
                          <m:t>  </m:t>
                        </m:r>
                        <m:r>
                          <a:rPr lang="en-US" sz="2400" b="1" i="1" dirty="0" smtClean="0">
                            <a:solidFill>
                              <a:srgbClr val="000000"/>
                            </a:solidFill>
                            <a:latin typeface="Cambria Math" panose="02040503050406030204" pitchFamily="18" charset="0"/>
                            <a:cs typeface="Lucida Calligraphy"/>
                          </a:rPr>
                          <m:t>𝒙</m:t>
                        </m:r>
                        <m:r>
                          <a:rPr lang="en-US" sz="2400" b="1" i="1" dirty="0" smtClean="0">
                            <a:solidFill>
                              <a:srgbClr val="000000"/>
                            </a:solidFill>
                            <a:latin typeface="Cambria Math" panose="02040503050406030204" pitchFamily="18" charset="0"/>
                            <a:cs typeface="Lucida Calligraphy"/>
                          </a:rPr>
                          <m:t>’</m:t>
                        </m:r>
                        <m:r>
                          <a:rPr lang="en-US" sz="2400" i="1" baseline="-25000" dirty="0" err="1">
                            <a:solidFill>
                              <a:srgbClr val="000000"/>
                            </a:solidFill>
                            <a:latin typeface="Cambria Math" panose="02040503050406030204" pitchFamily="18" charset="0"/>
                            <a:cs typeface="Lucida Calligraphy"/>
                          </a:rPr>
                          <m:t>𝑀</m:t>
                        </m:r>
                      </m:oMath>
                    </m:oMathPara>
                  </a14:m>
                  <a:endParaRPr lang="en-US" sz="2400" dirty="0">
                    <a:solidFill>
                      <a:srgbClr val="000000"/>
                    </a:solidFill>
                    <a:cs typeface="Lucida Calligraphy"/>
                  </a:endParaRPr>
                </a:p>
                <a:p>
                  <a:pPr marL="0" lvl="1" algn="ctr"/>
                  <a:endParaRPr lang="en-US" sz="2700" dirty="0"/>
                </a:p>
                <a:p>
                  <a:pPr algn="ctr"/>
                  <a:endParaRPr lang="en-US" sz="2700" dirty="0"/>
                </a:p>
              </p:txBody>
            </p:sp>
          </mc:Choice>
          <mc:Fallback xmlns="">
            <p:sp>
              <p:nvSpPr>
                <p:cNvPr id="12" name="Rounded Rectangle 11"/>
                <p:cNvSpPr>
                  <a:spLocks noRot="1" noChangeAspect="1" noMove="1" noResize="1" noEditPoints="1" noAdjustHandles="1" noChangeArrowheads="1" noChangeShapeType="1" noTextEdit="1"/>
                </p:cNvSpPr>
                <p:nvPr/>
              </p:nvSpPr>
              <p:spPr>
                <a:xfrm>
                  <a:off x="660400" y="2343010"/>
                  <a:ext cx="1828800" cy="3695979"/>
                </a:xfrm>
                <a:prstGeom prst="roundRect">
                  <a:avLst>
                    <a:gd name="adj" fmla="val 7897"/>
                  </a:avLst>
                </a:prstGeom>
                <a:blipFill>
                  <a:blip r:embed="rId4"/>
                  <a:stretch>
                    <a:fillRect t="-1969" r="-12335"/>
                  </a:stretch>
                </a:blipFill>
                <a:ln>
                  <a:solidFill>
                    <a:srgbClr val="000000"/>
                  </a:solidFill>
                </a:ln>
                <a:effectLst/>
              </p:spPr>
              <p:txBody>
                <a:bodyPr/>
                <a:lstStyle/>
                <a:p>
                  <a:r>
                    <a:rPr lang="en-US">
                      <a:noFill/>
                    </a:rPr>
                    <a:t> </a:t>
                  </a:r>
                </a:p>
              </p:txBody>
            </p:sp>
          </mc:Fallback>
        </mc:AlternateContent>
        <p:cxnSp>
          <p:nvCxnSpPr>
            <p:cNvPr id="4" name="Straight Arrow Connector 3"/>
            <p:cNvCxnSpPr>
              <a:stCxn id="11" idx="1"/>
              <a:endCxn id="12" idx="3"/>
            </p:cNvCxnSpPr>
            <p:nvPr/>
          </p:nvCxnSpPr>
          <p:spPr>
            <a:xfrm flipH="1">
              <a:off x="2489200" y="3265627"/>
              <a:ext cx="856545" cy="925373"/>
            </a:xfrm>
            <a:prstGeom prst="straightConnector1">
              <a:avLst/>
            </a:prstGeom>
            <a:ln w="762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1" idx="3"/>
              <a:endCxn id="6" idx="1"/>
            </p:cNvCxnSpPr>
            <p:nvPr/>
          </p:nvCxnSpPr>
          <p:spPr>
            <a:xfrm>
              <a:off x="5873875" y="3265627"/>
              <a:ext cx="984125" cy="925373"/>
            </a:xfrm>
            <a:prstGeom prst="straightConnector1">
              <a:avLst/>
            </a:prstGeom>
            <a:ln w="762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7931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cs typeface="Lucida Calligraphy"/>
              </a:rPr>
              <a:t>Apply the model to the raw test data</a:t>
            </a:r>
          </a:p>
          <a:p>
            <a:r>
              <a:rPr lang="en-US" dirty="0">
                <a:cs typeface="Lucida Calligraphy"/>
              </a:rPr>
              <a:t>Evaluate by comparing predicted labels against the test labels</a:t>
            </a:r>
          </a:p>
        </p:txBody>
      </p:sp>
      <mc:AlternateContent xmlns:mc="http://schemas.openxmlformats.org/markup-compatibility/2006" xmlns:a14="http://schemas.microsoft.com/office/drawing/2010/main">
        <mc:Choice Requires="a14">
          <p:sp>
            <p:nvSpPr>
              <p:cNvPr id="6" name="Rounded Rectangle 5"/>
              <p:cNvSpPr/>
              <p:nvPr/>
            </p:nvSpPr>
            <p:spPr>
              <a:xfrm>
                <a:off x="6541770" y="2014462"/>
                <a:ext cx="1371600" cy="2771984"/>
              </a:xfrm>
              <a:prstGeom prst="roundRect">
                <a:avLst>
                  <a:gd name="adj" fmla="val 7897"/>
                </a:avLst>
              </a:prstGeom>
              <a:solidFill>
                <a:schemeClr val="bg1">
                  <a:lumMod val="95000"/>
                </a:schemeClr>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2400" dirty="0"/>
                  <a:t>Test </a:t>
                </a:r>
                <a:br>
                  <a:rPr lang="en-US" sz="2400" dirty="0"/>
                </a:br>
                <a:r>
                  <a:rPr lang="en-US" sz="2400" dirty="0"/>
                  <a:t>Labels</a:t>
                </a:r>
                <a:br>
                  <a:rPr lang="en-US" sz="2400" dirty="0"/>
                </a:br>
                <a14:m>
                  <m:oMathPara xmlns:m="http://schemas.openxmlformats.org/officeDocument/2006/math">
                    <m:oMathParaPr>
                      <m:jc m:val="centerGroup"/>
                    </m:oMathParaPr>
                    <m:oMath xmlns:m="http://schemas.openxmlformats.org/officeDocument/2006/math">
                      <m:r>
                        <a:rPr lang="en-US" sz="2400" b="1" i="1" dirty="0" smtClean="0">
                          <a:solidFill>
                            <a:schemeClr val="tx1"/>
                          </a:solidFill>
                          <a:latin typeface="Cambria Math" panose="02040503050406030204" pitchFamily="18" charset="0"/>
                          <a:cs typeface="Lucida Calligraphy"/>
                        </a:rPr>
                        <m:t>𝒀</m:t>
                      </m:r>
                      <m:r>
                        <a:rPr lang="en-US" sz="2400" i="1" baseline="30000" dirty="0">
                          <a:solidFill>
                            <a:schemeClr val="tx1"/>
                          </a:solidFill>
                          <a:latin typeface="Cambria Math" panose="02040503050406030204" pitchFamily="18" charset="0"/>
                          <a:cs typeface="Lucida Calligraphy"/>
                        </a:rPr>
                        <m:t> </m:t>
                      </m:r>
                      <m:r>
                        <a:rPr lang="en-US" sz="2400" i="1" baseline="30000" dirty="0">
                          <a:solidFill>
                            <a:schemeClr val="tx1"/>
                          </a:solidFill>
                          <a:latin typeface="Cambria Math" panose="02040503050406030204" pitchFamily="18" charset="0"/>
                          <a:cs typeface="Lucida Calligraphy"/>
                        </a:rPr>
                        <m:t>𝑡𝑒𝑠𝑡</m:t>
                      </m:r>
                    </m:oMath>
                    <m:oMath xmlns:m="http://schemas.openxmlformats.org/officeDocument/2006/math">
                      <m:r>
                        <a:rPr lang="en-US" sz="2400" b="1" i="1" dirty="0" smtClean="0">
                          <a:solidFill>
                            <a:schemeClr val="accent6"/>
                          </a:solidFill>
                          <a:latin typeface="Cambria Math" panose="02040503050406030204" pitchFamily="18" charset="0"/>
                          <a:cs typeface="Lucida Calligraphy"/>
                        </a:rPr>
                        <m:t> </m:t>
                      </m:r>
                      <m:r>
                        <a:rPr lang="en-US" sz="2400" b="0" i="1" dirty="0" smtClean="0">
                          <a:solidFill>
                            <a:schemeClr val="accent6"/>
                          </a:solidFill>
                          <a:latin typeface="Cambria Math" panose="02040503050406030204" pitchFamily="18" charset="0"/>
                          <a:cs typeface="Lucida Calligraphy"/>
                        </a:rPr>
                        <m:t> </m:t>
                      </m:r>
                      <m:r>
                        <a:rPr lang="en-US" sz="2400" i="1" dirty="0">
                          <a:solidFill>
                            <a:srgbClr val="000000"/>
                          </a:solidFill>
                          <a:latin typeface="Cambria Math" panose="02040503050406030204" pitchFamily="18" charset="0"/>
                          <a:cs typeface="Lucida Calligraphy"/>
                        </a:rPr>
                        <m:t>𝑦</m:t>
                      </m:r>
                      <m:sSub>
                        <m:sSubPr>
                          <m:ctrlPr>
                            <a:rPr lang="en-US" sz="2400" b="0" i="1" dirty="0" smtClean="0">
                              <a:solidFill>
                                <a:srgbClr val="000000"/>
                              </a:solidFill>
                              <a:latin typeface="Cambria Math" panose="02040503050406030204" pitchFamily="18" charset="0"/>
                              <a:cs typeface="Lucida Calligraphy"/>
                            </a:rPr>
                          </m:ctrlPr>
                        </m:sSubPr>
                        <m:e>
                          <m:r>
                            <a:rPr lang="en-US" sz="2400" i="1" dirty="0">
                              <a:solidFill>
                                <a:srgbClr val="000000"/>
                              </a:solidFill>
                              <a:latin typeface="Cambria Math" panose="02040503050406030204" pitchFamily="18" charset="0"/>
                              <a:cs typeface="Lucida Calligraphy"/>
                            </a:rPr>
                            <m:t>’</m:t>
                          </m:r>
                        </m:e>
                        <m:sub>
                          <m:r>
                            <a:rPr lang="en-US" sz="2400" i="1" dirty="0">
                              <a:solidFill>
                                <a:srgbClr val="000000"/>
                              </a:solidFill>
                              <a:latin typeface="Cambria Math" panose="02040503050406030204" pitchFamily="18" charset="0"/>
                              <a:cs typeface="Lucida Calligraphy"/>
                            </a:rPr>
                            <m:t>1</m:t>
                          </m:r>
                        </m:sub>
                      </m:sSub>
                    </m:oMath>
                  </m:oMathPara>
                </a14:m>
                <a:endParaRPr lang="en-US" sz="2400" dirty="0">
                  <a:solidFill>
                    <a:srgbClr val="000000"/>
                  </a:solidFill>
                  <a:cs typeface="Lucida Calligraphy"/>
                </a:endParaRPr>
              </a:p>
              <a:p>
                <a:pPr marL="0" lvl="1" algn="ctr"/>
                <a14:m>
                  <m:oMathPara xmlns:m="http://schemas.openxmlformats.org/officeDocument/2006/math">
                    <m:oMathParaPr>
                      <m:jc m:val="centerGroup"/>
                    </m:oMathParaPr>
                    <m:oMath xmlns:m="http://schemas.openxmlformats.org/officeDocument/2006/math">
                      <m:r>
                        <a:rPr lang="en-US" sz="2400" i="1" dirty="0" smtClean="0">
                          <a:solidFill>
                            <a:srgbClr val="000000"/>
                          </a:solidFill>
                          <a:latin typeface="Cambria Math" panose="02040503050406030204" pitchFamily="18" charset="0"/>
                          <a:cs typeface="Lucida Calligraphy"/>
                        </a:rPr>
                        <m:t> </m:t>
                      </m:r>
                      <m:r>
                        <a:rPr lang="en-US" sz="2400" i="1" dirty="0" smtClean="0">
                          <a:solidFill>
                            <a:srgbClr val="000000"/>
                          </a:solidFill>
                          <a:latin typeface="Cambria Math" panose="02040503050406030204" pitchFamily="18" charset="0"/>
                          <a:cs typeface="Lucida Calligraphy"/>
                        </a:rPr>
                        <m:t>𝑦</m:t>
                      </m:r>
                      <m:sSub>
                        <m:sSubPr>
                          <m:ctrlPr>
                            <a:rPr lang="en-US" sz="2400" b="0" i="1" dirty="0" smtClean="0">
                              <a:solidFill>
                                <a:srgbClr val="000000"/>
                              </a:solidFill>
                              <a:latin typeface="Cambria Math" panose="02040503050406030204" pitchFamily="18" charset="0"/>
                              <a:cs typeface="Lucida Calligraphy"/>
                            </a:rPr>
                          </m:ctrlPr>
                        </m:sSubPr>
                        <m:e>
                          <m:r>
                            <a:rPr lang="en-US" sz="2400" i="1" dirty="0" smtClean="0">
                              <a:solidFill>
                                <a:srgbClr val="000000"/>
                              </a:solidFill>
                              <a:latin typeface="Cambria Math" panose="02040503050406030204" pitchFamily="18" charset="0"/>
                              <a:cs typeface="Lucida Calligraphy"/>
                            </a:rPr>
                            <m:t>’</m:t>
                          </m:r>
                        </m:e>
                        <m:sub>
                          <m:r>
                            <a:rPr lang="en-US" sz="2400" i="1" dirty="0" smtClean="0">
                              <a:solidFill>
                                <a:srgbClr val="000000"/>
                              </a:solidFill>
                              <a:latin typeface="Cambria Math" panose="02040503050406030204" pitchFamily="18" charset="0"/>
                              <a:cs typeface="Lucida Calligraphy"/>
                            </a:rPr>
                            <m:t>2</m:t>
                          </m:r>
                        </m:sub>
                      </m:sSub>
                    </m:oMath>
                  </m:oMathPara>
                </a14:m>
                <a:endParaRPr lang="en-US" sz="2400" baseline="-25000" dirty="0">
                  <a:solidFill>
                    <a:srgbClr val="000000"/>
                  </a:solidFill>
                  <a:cs typeface="Lucida Calligraphy"/>
                </a:endParaRPr>
              </a:p>
              <a:p>
                <a:pPr marL="0" lvl="1" algn="ctr"/>
                <a14:m>
                  <m:oMathPara xmlns:m="http://schemas.openxmlformats.org/officeDocument/2006/math">
                    <m:oMathParaPr>
                      <m:jc m:val="centerGroup"/>
                    </m:oMathParaPr>
                    <m:oMath xmlns:m="http://schemas.openxmlformats.org/officeDocument/2006/math">
                      <m:r>
                        <a:rPr lang="en-US" sz="2400" i="1" dirty="0" smtClean="0">
                          <a:solidFill>
                            <a:srgbClr val="000000"/>
                          </a:solidFill>
                          <a:latin typeface="Cambria Math" panose="02040503050406030204" pitchFamily="18" charset="0"/>
                          <a:cs typeface="Lucida Calligraphy"/>
                        </a:rPr>
                        <m:t>…</m:t>
                      </m:r>
                    </m:oMath>
                  </m:oMathPara>
                </a14:m>
                <a:endParaRPr lang="en-US" sz="2400" dirty="0"/>
              </a:p>
              <a:p>
                <a:pPr marL="0" lvl="1" algn="ctr"/>
                <a14:m>
                  <m:oMathPara xmlns:m="http://schemas.openxmlformats.org/officeDocument/2006/math">
                    <m:oMathParaPr>
                      <m:jc m:val="centerGroup"/>
                    </m:oMathParaPr>
                    <m:oMath xmlns:m="http://schemas.openxmlformats.org/officeDocument/2006/math">
                      <m:r>
                        <a:rPr lang="en-US" sz="2400" i="1" dirty="0" smtClean="0">
                          <a:solidFill>
                            <a:srgbClr val="000000"/>
                          </a:solidFill>
                          <a:latin typeface="Cambria Math" panose="02040503050406030204" pitchFamily="18" charset="0"/>
                          <a:cs typeface="Lucida Calligraphy"/>
                        </a:rPr>
                        <m:t>𝑦</m:t>
                      </m:r>
                      <m:r>
                        <a:rPr lang="en-US" sz="2400" i="1" dirty="0" smtClean="0">
                          <a:solidFill>
                            <a:srgbClr val="000000"/>
                          </a:solidFill>
                          <a:latin typeface="Cambria Math" panose="02040503050406030204" pitchFamily="18" charset="0"/>
                          <a:cs typeface="Lucida Calligraphy"/>
                        </a:rPr>
                        <m:t>’</m:t>
                      </m:r>
                      <m:r>
                        <a:rPr lang="en-US" sz="2400" i="1" baseline="-25000" dirty="0" err="1">
                          <a:solidFill>
                            <a:srgbClr val="000000"/>
                          </a:solidFill>
                          <a:latin typeface="Cambria Math" panose="02040503050406030204" pitchFamily="18" charset="0"/>
                          <a:cs typeface="Lucida Calligraphy"/>
                        </a:rPr>
                        <m:t>𝑀</m:t>
                      </m:r>
                    </m:oMath>
                  </m:oMathPara>
                </a14:m>
                <a:endParaRPr lang="en-US" sz="2400" dirty="0">
                  <a:solidFill>
                    <a:srgbClr val="000000"/>
                  </a:solidFill>
                  <a:cs typeface="Lucida Calligraphy"/>
                </a:endParaRPr>
              </a:p>
              <a:p>
                <a:pPr marL="0" lvl="1" algn="ctr"/>
                <a:endParaRPr lang="en-US" sz="2700" dirty="0"/>
              </a:p>
              <a:p>
                <a:pPr algn="ctr"/>
                <a:endParaRPr lang="en-US" sz="2700" dirty="0"/>
              </a:p>
            </p:txBody>
          </p:sp>
        </mc:Choice>
        <mc:Fallback xmlns="">
          <p:sp>
            <p:nvSpPr>
              <p:cNvPr id="6" name="Rounded Rectangle 5"/>
              <p:cNvSpPr>
                <a:spLocks noRot="1" noChangeAspect="1" noMove="1" noResize="1" noEditPoints="1" noAdjustHandles="1" noChangeArrowheads="1" noChangeShapeType="1" noTextEdit="1"/>
              </p:cNvSpPr>
              <p:nvPr/>
            </p:nvSpPr>
            <p:spPr>
              <a:xfrm>
                <a:off x="6541770" y="2014462"/>
                <a:ext cx="1371600" cy="2771984"/>
              </a:xfrm>
              <a:prstGeom prst="roundRect">
                <a:avLst>
                  <a:gd name="adj" fmla="val 7897"/>
                </a:avLst>
              </a:prstGeom>
              <a:blipFill>
                <a:blip r:embed="rId3"/>
                <a:stretch>
                  <a:fillRect t="-1969"/>
                </a:stretch>
              </a:blipFill>
              <a:ln>
                <a:solidFill>
                  <a:srgbClr val="0000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p:cNvSpPr/>
              <p:nvPr/>
            </p:nvSpPr>
            <p:spPr>
              <a:xfrm>
                <a:off x="1893570" y="2014462"/>
                <a:ext cx="1371600" cy="2771984"/>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2400" dirty="0"/>
                  <a:t>Raw Test Data</a:t>
                </a:r>
                <a:br>
                  <a:rPr lang="en-US" sz="2400" dirty="0"/>
                </a:br>
                <a14:m>
                  <m:oMathPara xmlns:m="http://schemas.openxmlformats.org/officeDocument/2006/math">
                    <m:oMathParaPr>
                      <m:jc m:val="centerGroup"/>
                    </m:oMathParaPr>
                    <m:oMath xmlns:m="http://schemas.openxmlformats.org/officeDocument/2006/math">
                      <m:r>
                        <a:rPr lang="en-US" sz="2400" b="1" i="1" dirty="0" smtClean="0">
                          <a:solidFill>
                            <a:schemeClr val="tx1"/>
                          </a:solidFill>
                          <a:latin typeface="Cambria Math" panose="02040503050406030204" pitchFamily="18" charset="0"/>
                          <a:cs typeface="Lucida Calligraphy"/>
                        </a:rPr>
                        <m:t>𝑿</m:t>
                      </m:r>
                      <m:r>
                        <a:rPr lang="en-US" sz="2400" b="1" i="1" baseline="30000" dirty="0">
                          <a:solidFill>
                            <a:schemeClr val="tx1"/>
                          </a:solidFill>
                          <a:latin typeface="Cambria Math" panose="02040503050406030204" pitchFamily="18" charset="0"/>
                          <a:cs typeface="Lucida Calligraphy"/>
                        </a:rPr>
                        <m:t> </m:t>
                      </m:r>
                      <m:r>
                        <a:rPr lang="en-US" sz="2400" i="1" baseline="30000" dirty="0">
                          <a:solidFill>
                            <a:schemeClr val="tx1"/>
                          </a:solidFill>
                          <a:latin typeface="Cambria Math" panose="02040503050406030204" pitchFamily="18" charset="0"/>
                          <a:cs typeface="Lucida Calligraphy"/>
                        </a:rPr>
                        <m:t>𝑡𝑒𝑠𝑡</m:t>
                      </m:r>
                    </m:oMath>
                  </m:oMathPara>
                </a14:m>
                <a:br>
                  <a:rPr lang="en-US" sz="2400" baseline="30000" dirty="0">
                    <a:solidFill>
                      <a:schemeClr val="tx1"/>
                    </a:solidFill>
                    <a:cs typeface="Lucida Calligraphy"/>
                  </a:rPr>
                </a:br>
                <a:r>
                  <a:rPr lang="en-US" sz="2400" baseline="30000" dirty="0">
                    <a:solidFill>
                      <a:schemeClr val="tx1"/>
                    </a:solidFill>
                    <a:cs typeface="Lucida Calligraphy"/>
                  </a:rPr>
                  <a:t> </a:t>
                </a:r>
                <a14:m>
                  <m:oMath xmlns:m="http://schemas.openxmlformats.org/officeDocument/2006/math">
                    <m:r>
                      <a:rPr lang="en-US" sz="2400" b="1" i="1" dirty="0" smtClean="0">
                        <a:solidFill>
                          <a:srgbClr val="000000"/>
                        </a:solidFill>
                        <a:latin typeface="Cambria Math" panose="02040503050406030204" pitchFamily="18" charset="0"/>
                        <a:cs typeface="Lucida Calligraphy"/>
                      </a:rPr>
                      <m:t>𝒙</m:t>
                    </m:r>
                    <m:r>
                      <a:rPr lang="en-US" sz="2400" b="1" i="1" dirty="0" smtClean="0">
                        <a:solidFill>
                          <a:srgbClr val="000000"/>
                        </a:solidFill>
                        <a:latin typeface="Cambria Math" panose="02040503050406030204" pitchFamily="18" charset="0"/>
                        <a:cs typeface="Lucida Calligraphy"/>
                      </a:rPr>
                      <m:t>’</m:t>
                    </m:r>
                    <m:r>
                      <a:rPr lang="en-US" sz="2400" i="1" baseline="-25000" dirty="0">
                        <a:solidFill>
                          <a:srgbClr val="000000"/>
                        </a:solidFill>
                        <a:latin typeface="Cambria Math" panose="02040503050406030204" pitchFamily="18" charset="0"/>
                        <a:cs typeface="Lucida Calligraphy"/>
                      </a:rPr>
                      <m:t>1</m:t>
                    </m:r>
                  </m:oMath>
                </a14:m>
                <a:br>
                  <a:rPr lang="en-US" sz="2400" dirty="0">
                    <a:solidFill>
                      <a:srgbClr val="000000"/>
                    </a:solidFill>
                    <a:cs typeface="Lucida Calligraphy"/>
                  </a:rPr>
                </a:br>
                <a14:m>
                  <m:oMathPara xmlns:m="http://schemas.openxmlformats.org/officeDocument/2006/math">
                    <m:oMathParaPr>
                      <m:jc m:val="centerGroup"/>
                    </m:oMathParaPr>
                    <m:oMath xmlns:m="http://schemas.openxmlformats.org/officeDocument/2006/math">
                      <m:r>
                        <a:rPr lang="en-US" sz="2400" b="1" i="1" dirty="0" smtClean="0">
                          <a:solidFill>
                            <a:srgbClr val="000000"/>
                          </a:solidFill>
                          <a:latin typeface="Cambria Math" panose="02040503050406030204" pitchFamily="18" charset="0"/>
                          <a:cs typeface="Lucida Calligraphy"/>
                        </a:rPr>
                        <m:t>𝒙</m:t>
                      </m:r>
                      <m:r>
                        <a:rPr lang="en-US" sz="2400" b="1" i="1" dirty="0" smtClean="0">
                          <a:solidFill>
                            <a:srgbClr val="000000"/>
                          </a:solidFill>
                          <a:latin typeface="Cambria Math" panose="02040503050406030204" pitchFamily="18" charset="0"/>
                          <a:cs typeface="Lucida Calligraphy"/>
                        </a:rPr>
                        <m:t>’</m:t>
                      </m:r>
                      <m:r>
                        <a:rPr lang="en-US" sz="2400" i="1" baseline="-25000" dirty="0">
                          <a:solidFill>
                            <a:srgbClr val="000000"/>
                          </a:solidFill>
                          <a:latin typeface="Cambria Math" panose="02040503050406030204" pitchFamily="18" charset="0"/>
                          <a:cs typeface="Lucida Calligraphy"/>
                        </a:rPr>
                        <m:t>2</m:t>
                      </m:r>
                    </m:oMath>
                  </m:oMathPara>
                </a14:m>
                <a:endParaRPr lang="en-US" sz="2400" dirty="0">
                  <a:solidFill>
                    <a:srgbClr val="000000"/>
                  </a:solidFill>
                  <a:cs typeface="Lucida Calligraphy"/>
                </a:endParaRPr>
              </a:p>
              <a:p>
                <a:pPr marL="0" lvl="1" algn="ctr"/>
                <a14:m>
                  <m:oMathPara xmlns:m="http://schemas.openxmlformats.org/officeDocument/2006/math">
                    <m:oMathParaPr>
                      <m:jc m:val="centerGroup"/>
                    </m:oMathParaPr>
                    <m:oMath xmlns:m="http://schemas.openxmlformats.org/officeDocument/2006/math">
                      <m:r>
                        <a:rPr lang="en-US" sz="2400" i="1" dirty="0" smtClean="0">
                          <a:solidFill>
                            <a:srgbClr val="000000"/>
                          </a:solidFill>
                          <a:latin typeface="Cambria Math" panose="02040503050406030204" pitchFamily="18" charset="0"/>
                          <a:cs typeface="Lucida Calligraphy"/>
                        </a:rPr>
                        <m:t>…</m:t>
                      </m:r>
                    </m:oMath>
                  </m:oMathPara>
                </a14:m>
                <a:endParaRPr lang="en-US" sz="2400" dirty="0">
                  <a:solidFill>
                    <a:srgbClr val="000000"/>
                  </a:solidFill>
                  <a:cs typeface="Lucida Calligraphy"/>
                </a:endParaRPr>
              </a:p>
              <a:p>
                <a:pPr marL="0" lvl="1" algn="ctr"/>
                <a14:m>
                  <m:oMathPara xmlns:m="http://schemas.openxmlformats.org/officeDocument/2006/math">
                    <m:oMathParaPr>
                      <m:jc m:val="centerGroup"/>
                    </m:oMathParaPr>
                    <m:oMath xmlns:m="http://schemas.openxmlformats.org/officeDocument/2006/math">
                      <m:r>
                        <a:rPr lang="en-US" sz="2400" b="1" i="1" dirty="0" smtClean="0">
                          <a:solidFill>
                            <a:srgbClr val="000000"/>
                          </a:solidFill>
                          <a:latin typeface="Cambria Math" panose="02040503050406030204" pitchFamily="18" charset="0"/>
                          <a:cs typeface="Lucida Calligraphy"/>
                        </a:rPr>
                        <m:t>𝒙</m:t>
                      </m:r>
                      <m:r>
                        <a:rPr lang="en-US" sz="2400" b="1" i="1" dirty="0" smtClean="0">
                          <a:solidFill>
                            <a:srgbClr val="000000"/>
                          </a:solidFill>
                          <a:latin typeface="Cambria Math" panose="02040503050406030204" pitchFamily="18" charset="0"/>
                          <a:cs typeface="Lucida Calligraphy"/>
                        </a:rPr>
                        <m:t>’</m:t>
                      </m:r>
                      <m:r>
                        <a:rPr lang="en-US" sz="2400" i="1" baseline="-25000" dirty="0" err="1">
                          <a:solidFill>
                            <a:srgbClr val="000000"/>
                          </a:solidFill>
                          <a:latin typeface="Cambria Math" panose="02040503050406030204" pitchFamily="18" charset="0"/>
                          <a:cs typeface="Lucida Calligraphy"/>
                        </a:rPr>
                        <m:t>𝑀</m:t>
                      </m:r>
                    </m:oMath>
                  </m:oMathPara>
                </a14:m>
                <a:endParaRPr lang="en-US" sz="2400" dirty="0">
                  <a:solidFill>
                    <a:srgbClr val="000000"/>
                  </a:solidFill>
                  <a:cs typeface="Lucida Calligraphy"/>
                </a:endParaRPr>
              </a:p>
              <a:p>
                <a:pPr marL="0" lvl="1" algn="ctr"/>
                <a:endParaRPr lang="en-US" sz="2700" dirty="0"/>
              </a:p>
              <a:p>
                <a:pPr algn="ctr"/>
                <a:endParaRPr lang="en-US" sz="2700" dirty="0"/>
              </a:p>
            </p:txBody>
          </p:sp>
        </mc:Choice>
        <mc:Fallback xmlns="">
          <p:sp>
            <p:nvSpPr>
              <p:cNvPr id="12" name="Rounded Rectangle 11"/>
              <p:cNvSpPr>
                <a:spLocks noRot="1" noChangeAspect="1" noMove="1" noResize="1" noEditPoints="1" noAdjustHandles="1" noChangeArrowheads="1" noChangeShapeType="1" noTextEdit="1"/>
              </p:cNvSpPr>
              <p:nvPr/>
            </p:nvSpPr>
            <p:spPr>
              <a:xfrm>
                <a:off x="1893570" y="2014462"/>
                <a:ext cx="1371600" cy="2771984"/>
              </a:xfrm>
              <a:prstGeom prst="roundRect">
                <a:avLst>
                  <a:gd name="adj" fmla="val 7897"/>
                </a:avLst>
              </a:prstGeom>
              <a:blipFill>
                <a:blip r:embed="rId4"/>
                <a:stretch>
                  <a:fillRect t="-1969" r="-12335"/>
                </a:stretch>
              </a:blipFill>
              <a:ln>
                <a:solidFill>
                  <a:srgbClr val="000000"/>
                </a:solidFill>
              </a:ln>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0C921938-476A-4922-BE24-3B8F6A2854D9}" type="slidenum">
              <a:rPr lang="en-US" smtClean="0"/>
              <a:pPr/>
              <a:t>22</a:t>
            </a:fld>
            <a:endParaRPr lang="en-US" dirty="0"/>
          </a:p>
        </p:txBody>
      </p:sp>
      <p:sp>
        <p:nvSpPr>
          <p:cNvPr id="2" name="Title 1"/>
          <p:cNvSpPr>
            <a:spLocks noGrp="1"/>
          </p:cNvSpPr>
          <p:nvPr>
            <p:ph type="title"/>
          </p:nvPr>
        </p:nvSpPr>
        <p:spPr/>
        <p:txBody>
          <a:bodyPr/>
          <a:lstStyle/>
          <a:p>
            <a:r>
              <a:rPr lang="en-US" dirty="0"/>
              <a:t>Supervised learning: Testing</a:t>
            </a:r>
          </a:p>
        </p:txBody>
      </p:sp>
      <mc:AlternateContent xmlns:mc="http://schemas.openxmlformats.org/markup-compatibility/2006" xmlns:a14="http://schemas.microsoft.com/office/drawing/2010/main">
        <mc:Choice Requires="a14">
          <p:sp>
            <p:nvSpPr>
              <p:cNvPr id="9" name="Rectangle 8"/>
              <p:cNvSpPr/>
              <p:nvPr/>
            </p:nvSpPr>
            <p:spPr>
              <a:xfrm>
                <a:off x="3506260" y="2408944"/>
                <a:ext cx="1354666" cy="1767417"/>
              </a:xfrm>
              <a:prstGeom prst="rect">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dirty="0">
                    <a:solidFill>
                      <a:srgbClr val="000000"/>
                    </a:solidFill>
                  </a:rPr>
                  <a:t>Learned model</a:t>
                </a:r>
              </a:p>
              <a:p>
                <a:pPr algn="ctr"/>
                <a14:m>
                  <m:oMathPara xmlns:m="http://schemas.openxmlformats.org/officeDocument/2006/math">
                    <m:oMathParaPr>
                      <m:jc m:val="centerGroup"/>
                    </m:oMathParaPr>
                    <m:oMath xmlns:m="http://schemas.openxmlformats.org/officeDocument/2006/math">
                      <m:r>
                        <a:rPr lang="en-US" sz="2400" i="1" dirty="0" smtClean="0">
                          <a:solidFill>
                            <a:srgbClr val="000000"/>
                          </a:solidFill>
                          <a:latin typeface="Cambria Math" panose="02040503050406030204" pitchFamily="18" charset="0"/>
                        </a:rPr>
                        <m:t>𝑔</m:t>
                      </m:r>
                      <m:r>
                        <a:rPr lang="en-US" sz="2400" i="1" dirty="0" smtClean="0">
                          <a:solidFill>
                            <a:srgbClr val="000000"/>
                          </a:solidFill>
                          <a:latin typeface="Cambria Math" panose="02040503050406030204" pitchFamily="18" charset="0"/>
                        </a:rPr>
                        <m:t>(</m:t>
                      </m:r>
                      <m:r>
                        <a:rPr lang="en-US" sz="2400" b="1" i="1" dirty="0">
                          <a:solidFill>
                            <a:srgbClr val="000000"/>
                          </a:solidFill>
                          <a:latin typeface="Cambria Math" panose="02040503050406030204" pitchFamily="18" charset="0"/>
                        </a:rPr>
                        <m:t>𝒙</m:t>
                      </m:r>
                      <m:r>
                        <a:rPr lang="en-US" sz="2400" i="1" dirty="0">
                          <a:solidFill>
                            <a:srgbClr val="000000"/>
                          </a:solidFill>
                          <a:latin typeface="Cambria Math" panose="02040503050406030204" pitchFamily="18" charset="0"/>
                        </a:rPr>
                        <m:t>)</m:t>
                      </m:r>
                    </m:oMath>
                  </m:oMathPara>
                </a14:m>
                <a:endParaRPr lang="en-US" sz="2400" dirty="0">
                  <a:solidFill>
                    <a:srgbClr val="0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506260" y="2408944"/>
                <a:ext cx="1354666" cy="1767417"/>
              </a:xfrm>
              <a:prstGeom prst="rect">
                <a:avLst/>
              </a:prstGeom>
              <a:blipFill>
                <a:blip r:embed="rId5"/>
                <a:stretch>
                  <a:fillRect r="-6696"/>
                </a:stretch>
              </a:blipFill>
              <a:ln>
                <a:solidFill>
                  <a:schemeClr val="accent1"/>
                </a:solidFill>
              </a:ln>
              <a:effectLst/>
            </p:spPr>
            <p:txBody>
              <a:bodyPr/>
              <a:lstStyle/>
              <a:p>
                <a:r>
                  <a:rPr lang="en-US">
                    <a:noFill/>
                  </a:rPr>
                  <a:t> </a:t>
                </a:r>
              </a:p>
            </p:txBody>
          </p:sp>
        </mc:Fallback>
      </mc:AlternateContent>
      <p:grpSp>
        <p:nvGrpSpPr>
          <p:cNvPr id="8" name="Group 7"/>
          <p:cNvGrpSpPr/>
          <p:nvPr/>
        </p:nvGrpSpPr>
        <p:grpSpPr>
          <a:xfrm>
            <a:off x="3155106" y="2014462"/>
            <a:ext cx="3202515" cy="2771984"/>
            <a:chOff x="2342448" y="2343012"/>
            <a:chExt cx="4270020" cy="3695978"/>
          </a:xfrm>
          <a:solidFill>
            <a:srgbClr val="FF9900"/>
          </a:solidFill>
        </p:grpSpPr>
        <mc:AlternateContent xmlns:mc="http://schemas.openxmlformats.org/markup-compatibility/2006" xmlns:a14="http://schemas.microsoft.com/office/drawing/2010/main">
          <mc:Choice Requires="a14">
            <p:sp>
              <p:nvSpPr>
                <p:cNvPr id="15" name="Rounded Rectangle 14"/>
                <p:cNvSpPr/>
                <p:nvPr/>
              </p:nvSpPr>
              <p:spPr>
                <a:xfrm>
                  <a:off x="4783668" y="2343012"/>
                  <a:ext cx="1828800" cy="3695978"/>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2400" dirty="0"/>
                    <a:t>Predicted</a:t>
                  </a:r>
                  <a:br>
                    <a:rPr lang="en-US" sz="2400" dirty="0"/>
                  </a:br>
                  <a:r>
                    <a:rPr lang="en-US" sz="2400" dirty="0"/>
                    <a:t>Labels</a:t>
                  </a:r>
                  <a:br>
                    <a:rPr lang="en-US" sz="2400" dirty="0"/>
                  </a:br>
                  <a14:m>
                    <m:oMathPara xmlns:m="http://schemas.openxmlformats.org/officeDocument/2006/math">
                      <m:oMathParaPr>
                        <m:jc m:val="centerGroup"/>
                      </m:oMathParaPr>
                      <m:oMath xmlns:m="http://schemas.openxmlformats.org/officeDocument/2006/math">
                        <m:r>
                          <a:rPr lang="en-US" sz="2400" i="1" dirty="0" smtClean="0">
                            <a:solidFill>
                              <a:schemeClr val="tx1"/>
                            </a:solidFill>
                            <a:latin typeface="Cambria Math" panose="02040503050406030204" pitchFamily="18" charset="0"/>
                            <a:cs typeface="Lucida Calligraphy"/>
                          </a:rPr>
                          <m:t>𝑔</m:t>
                        </m:r>
                        <m:r>
                          <a:rPr lang="en-US" sz="2400" i="1" dirty="0" smtClean="0">
                            <a:solidFill>
                              <a:schemeClr val="tx1"/>
                            </a:solidFill>
                            <a:latin typeface="Cambria Math" panose="02040503050406030204" pitchFamily="18" charset="0"/>
                            <a:cs typeface="Lucida Calligraphy"/>
                          </a:rPr>
                          <m:t>(</m:t>
                        </m:r>
                        <m:r>
                          <a:rPr lang="en-US" sz="2400" b="1" i="1" dirty="0">
                            <a:solidFill>
                              <a:schemeClr val="tx1"/>
                            </a:solidFill>
                            <a:latin typeface="Cambria Math" panose="02040503050406030204" pitchFamily="18" charset="0"/>
                            <a:cs typeface="Lucida Calligraphy"/>
                          </a:rPr>
                          <m:t>𝑿</m:t>
                        </m:r>
                        <m:r>
                          <a:rPr lang="en-US" sz="2400" i="1" baseline="30000" dirty="0">
                            <a:solidFill>
                              <a:schemeClr val="tx1"/>
                            </a:solidFill>
                            <a:latin typeface="Cambria Math" panose="02040503050406030204" pitchFamily="18" charset="0"/>
                            <a:cs typeface="Lucida Calligraphy"/>
                          </a:rPr>
                          <m:t> </m:t>
                        </m:r>
                        <m:r>
                          <a:rPr lang="en-US" sz="2400" i="1" baseline="30000" dirty="0">
                            <a:solidFill>
                              <a:schemeClr val="tx1"/>
                            </a:solidFill>
                            <a:latin typeface="Cambria Math" panose="02040503050406030204" pitchFamily="18" charset="0"/>
                            <a:cs typeface="Lucida Calligraphy"/>
                          </a:rPr>
                          <m:t>𝑡𝑒𝑠𝑡</m:t>
                        </m:r>
                        <m:r>
                          <a:rPr lang="en-US" sz="2400" i="1" dirty="0">
                            <a:solidFill>
                              <a:schemeClr val="tx1"/>
                            </a:solidFill>
                            <a:latin typeface="Cambria Math" panose="02040503050406030204" pitchFamily="18" charset="0"/>
                            <a:cs typeface="Lucida Calligraphy"/>
                          </a:rPr>
                          <m:t>)</m:t>
                        </m:r>
                      </m:oMath>
                    </m:oMathPara>
                  </a14:m>
                  <a:br>
                    <a:rPr lang="en-US" sz="2400" baseline="30000" dirty="0">
                      <a:solidFill>
                        <a:schemeClr val="tx1"/>
                      </a:solidFill>
                      <a:cs typeface="Lucida Calligraphy"/>
                    </a:rPr>
                  </a:br>
                  <a:r>
                    <a:rPr lang="en-US" sz="2400" baseline="30000" dirty="0">
                      <a:solidFill>
                        <a:schemeClr val="tx1"/>
                      </a:solidFill>
                      <a:cs typeface="Lucida Calligraphy"/>
                    </a:rPr>
                    <a:t> </a:t>
                  </a:r>
                  <a14:m>
                    <m:oMath xmlns:m="http://schemas.openxmlformats.org/officeDocument/2006/math">
                      <m:r>
                        <a:rPr lang="en-US" sz="2400" i="1" dirty="0" smtClean="0">
                          <a:solidFill>
                            <a:schemeClr val="tx1"/>
                          </a:solidFill>
                          <a:latin typeface="Cambria Math" panose="02040503050406030204" pitchFamily="18" charset="0"/>
                          <a:cs typeface="Lucida Calligraphy"/>
                        </a:rPr>
                        <m:t>𝑔</m:t>
                      </m:r>
                      <m:r>
                        <a:rPr lang="en-US" sz="2400" i="1" dirty="0" smtClean="0">
                          <a:solidFill>
                            <a:schemeClr val="tx1"/>
                          </a:solidFill>
                          <a:latin typeface="Cambria Math" panose="02040503050406030204" pitchFamily="18" charset="0"/>
                          <a:cs typeface="Lucida Calligraphy"/>
                        </a:rPr>
                        <m:t>(</m:t>
                      </m:r>
                      <m:r>
                        <a:rPr lang="en-US" sz="2400" b="1" i="1" dirty="0">
                          <a:solidFill>
                            <a:srgbClr val="000000"/>
                          </a:solidFill>
                          <a:latin typeface="Cambria Math" panose="02040503050406030204" pitchFamily="18" charset="0"/>
                          <a:cs typeface="Lucida Calligraphy"/>
                        </a:rPr>
                        <m:t>𝒙</m:t>
                      </m:r>
                      <m:r>
                        <a:rPr lang="en-US" sz="2400" b="1" i="1" dirty="0">
                          <a:solidFill>
                            <a:srgbClr val="000000"/>
                          </a:solidFill>
                          <a:latin typeface="Cambria Math" panose="02040503050406030204" pitchFamily="18" charset="0"/>
                          <a:cs typeface="Lucida Calligraphy"/>
                        </a:rPr>
                        <m:t>’</m:t>
                      </m:r>
                      <m:r>
                        <a:rPr lang="en-US" sz="2400" i="1" baseline="-25000" dirty="0">
                          <a:solidFill>
                            <a:srgbClr val="000000"/>
                          </a:solidFill>
                          <a:latin typeface="Cambria Math" panose="02040503050406030204" pitchFamily="18" charset="0"/>
                          <a:cs typeface="Lucida Calligraphy"/>
                        </a:rPr>
                        <m:t>1</m:t>
                      </m:r>
                      <m:r>
                        <a:rPr lang="en-US" sz="2400" i="1" dirty="0">
                          <a:solidFill>
                            <a:schemeClr val="tx1"/>
                          </a:solidFill>
                          <a:latin typeface="Cambria Math" panose="02040503050406030204" pitchFamily="18" charset="0"/>
                          <a:cs typeface="Lucida Calligraphy"/>
                        </a:rPr>
                        <m:t>)</m:t>
                      </m:r>
                    </m:oMath>
                  </a14:m>
                  <a:br>
                    <a:rPr lang="en-US" sz="2400" dirty="0">
                      <a:solidFill>
                        <a:srgbClr val="000000"/>
                      </a:solidFill>
                      <a:cs typeface="Lucida Calligraphy"/>
                    </a:rPr>
                  </a:br>
                  <a14:m>
                    <m:oMathPara xmlns:m="http://schemas.openxmlformats.org/officeDocument/2006/math">
                      <m:oMathParaPr>
                        <m:jc m:val="centerGroup"/>
                      </m:oMathParaPr>
                      <m:oMath xmlns:m="http://schemas.openxmlformats.org/officeDocument/2006/math">
                        <m:r>
                          <a:rPr lang="en-US" sz="2400" i="1" dirty="0" smtClean="0">
                            <a:solidFill>
                              <a:schemeClr val="tx1"/>
                            </a:solidFill>
                            <a:latin typeface="Cambria Math" panose="02040503050406030204" pitchFamily="18" charset="0"/>
                            <a:cs typeface="Lucida Calligraphy"/>
                          </a:rPr>
                          <m:t>𝑔</m:t>
                        </m:r>
                        <m:r>
                          <a:rPr lang="en-US" sz="2400" i="1" dirty="0" smtClean="0">
                            <a:solidFill>
                              <a:schemeClr val="tx1"/>
                            </a:solidFill>
                            <a:latin typeface="Cambria Math" panose="02040503050406030204" pitchFamily="18" charset="0"/>
                            <a:cs typeface="Lucida Calligraphy"/>
                          </a:rPr>
                          <m:t>(</m:t>
                        </m:r>
                        <m:r>
                          <a:rPr lang="en-US" sz="2400" b="1" i="1" dirty="0">
                            <a:solidFill>
                              <a:srgbClr val="000000"/>
                            </a:solidFill>
                            <a:latin typeface="Cambria Math" panose="02040503050406030204" pitchFamily="18" charset="0"/>
                            <a:cs typeface="Lucida Calligraphy"/>
                          </a:rPr>
                          <m:t>𝒙</m:t>
                        </m:r>
                        <m:r>
                          <a:rPr lang="en-US" sz="2400" b="1" i="1" dirty="0">
                            <a:solidFill>
                              <a:srgbClr val="000000"/>
                            </a:solidFill>
                            <a:latin typeface="Cambria Math" panose="02040503050406030204" pitchFamily="18" charset="0"/>
                            <a:cs typeface="Lucida Calligraphy"/>
                          </a:rPr>
                          <m:t>’</m:t>
                        </m:r>
                        <m:r>
                          <a:rPr lang="en-US" sz="2400" i="1" baseline="-25000" dirty="0">
                            <a:solidFill>
                              <a:srgbClr val="000000"/>
                            </a:solidFill>
                            <a:latin typeface="Cambria Math" panose="02040503050406030204" pitchFamily="18" charset="0"/>
                            <a:cs typeface="Lucida Calligraphy"/>
                          </a:rPr>
                          <m:t>2</m:t>
                        </m:r>
                        <m:r>
                          <a:rPr lang="en-US" sz="2400" i="1" dirty="0">
                            <a:solidFill>
                              <a:schemeClr val="tx1"/>
                            </a:solidFill>
                            <a:latin typeface="Cambria Math" panose="02040503050406030204" pitchFamily="18" charset="0"/>
                            <a:cs typeface="Lucida Calligraphy"/>
                          </a:rPr>
                          <m:t>)</m:t>
                        </m:r>
                      </m:oMath>
                    </m:oMathPara>
                  </a14:m>
                  <a:endParaRPr lang="en-US" sz="2400" dirty="0">
                    <a:solidFill>
                      <a:srgbClr val="000000"/>
                    </a:solidFill>
                    <a:cs typeface="Lucida Calligraphy"/>
                  </a:endParaRPr>
                </a:p>
                <a:p>
                  <a:pPr marL="0" lvl="1" algn="ctr"/>
                  <a14:m>
                    <m:oMathPara xmlns:m="http://schemas.openxmlformats.org/officeDocument/2006/math">
                      <m:oMathParaPr>
                        <m:jc m:val="centerGroup"/>
                      </m:oMathParaPr>
                      <m:oMath xmlns:m="http://schemas.openxmlformats.org/officeDocument/2006/math">
                        <m:r>
                          <a:rPr lang="en-US" sz="2400" i="1" dirty="0" smtClean="0">
                            <a:solidFill>
                              <a:srgbClr val="000000"/>
                            </a:solidFill>
                            <a:latin typeface="Cambria Math" panose="02040503050406030204" pitchFamily="18" charset="0"/>
                            <a:cs typeface="Lucida Calligraphy"/>
                          </a:rPr>
                          <m:t>…</m:t>
                        </m:r>
                      </m:oMath>
                    </m:oMathPara>
                  </a14:m>
                  <a:endParaRPr lang="en-US" sz="2400" dirty="0">
                    <a:solidFill>
                      <a:srgbClr val="000000"/>
                    </a:solidFill>
                    <a:cs typeface="Lucida Calligraphy"/>
                  </a:endParaRPr>
                </a:p>
                <a:p>
                  <a:pPr marL="0" lvl="1" algn="ctr"/>
                  <a14:m>
                    <m:oMathPara xmlns:m="http://schemas.openxmlformats.org/officeDocument/2006/math">
                      <m:oMathParaPr>
                        <m:jc m:val="centerGroup"/>
                      </m:oMathParaPr>
                      <m:oMath xmlns:m="http://schemas.openxmlformats.org/officeDocument/2006/math">
                        <m:r>
                          <a:rPr lang="en-US" sz="2400" i="1" dirty="0" smtClean="0">
                            <a:solidFill>
                              <a:schemeClr val="tx1"/>
                            </a:solidFill>
                            <a:latin typeface="Cambria Math" panose="02040503050406030204" pitchFamily="18" charset="0"/>
                            <a:cs typeface="Lucida Calligraphy"/>
                          </a:rPr>
                          <m:t>𝑔</m:t>
                        </m:r>
                        <m:r>
                          <a:rPr lang="en-US" sz="2400" i="1" dirty="0" smtClean="0">
                            <a:solidFill>
                              <a:schemeClr val="tx1"/>
                            </a:solidFill>
                            <a:latin typeface="Cambria Math" panose="02040503050406030204" pitchFamily="18" charset="0"/>
                            <a:cs typeface="Lucida Calligraphy"/>
                          </a:rPr>
                          <m:t>(</m:t>
                        </m:r>
                        <m:r>
                          <a:rPr lang="en-US" sz="2400" b="1" i="1" dirty="0" err="1">
                            <a:solidFill>
                              <a:srgbClr val="000000"/>
                            </a:solidFill>
                            <a:latin typeface="Cambria Math" panose="02040503050406030204" pitchFamily="18" charset="0"/>
                            <a:cs typeface="Lucida Calligraphy"/>
                          </a:rPr>
                          <m:t>𝒙</m:t>
                        </m:r>
                        <m:r>
                          <a:rPr lang="en-US" sz="2400" b="1" i="1" dirty="0" err="1">
                            <a:solidFill>
                              <a:srgbClr val="000000"/>
                            </a:solidFill>
                            <a:latin typeface="Cambria Math" panose="02040503050406030204" pitchFamily="18" charset="0"/>
                            <a:cs typeface="Lucida Calligraphy"/>
                          </a:rPr>
                          <m:t>’</m:t>
                        </m:r>
                        <m:r>
                          <a:rPr lang="en-US" sz="2400" i="1" baseline="-25000" dirty="0" err="1">
                            <a:solidFill>
                              <a:srgbClr val="000000"/>
                            </a:solidFill>
                            <a:latin typeface="Cambria Math" panose="02040503050406030204" pitchFamily="18" charset="0"/>
                            <a:cs typeface="Lucida Calligraphy"/>
                          </a:rPr>
                          <m:t>𝑀</m:t>
                        </m:r>
                        <m:r>
                          <a:rPr lang="en-US" sz="2400" i="1" dirty="0">
                            <a:solidFill>
                              <a:schemeClr val="tx1"/>
                            </a:solidFill>
                            <a:latin typeface="Cambria Math" panose="02040503050406030204" pitchFamily="18" charset="0"/>
                            <a:cs typeface="Lucida Calligraphy"/>
                          </a:rPr>
                          <m:t>)</m:t>
                        </m:r>
                      </m:oMath>
                    </m:oMathPara>
                  </a14:m>
                  <a:endParaRPr lang="en-US" sz="2400" dirty="0">
                    <a:solidFill>
                      <a:srgbClr val="000000"/>
                    </a:solidFill>
                    <a:cs typeface="Lucida Calligraphy"/>
                  </a:endParaRPr>
                </a:p>
                <a:p>
                  <a:pPr marL="0" lvl="1" algn="ctr"/>
                  <a:endParaRPr lang="en-US" sz="2700" dirty="0"/>
                </a:p>
                <a:p>
                  <a:pPr algn="ctr"/>
                  <a:endParaRPr lang="en-US" sz="2700" dirty="0"/>
                </a:p>
              </p:txBody>
            </p:sp>
          </mc:Choice>
          <mc:Fallback xmlns="">
            <p:sp>
              <p:nvSpPr>
                <p:cNvPr id="15" name="Rounded Rectangle 14"/>
                <p:cNvSpPr>
                  <a:spLocks noRot="1" noChangeAspect="1" noMove="1" noResize="1" noEditPoints="1" noAdjustHandles="1" noChangeArrowheads="1" noChangeShapeType="1" noTextEdit="1"/>
                </p:cNvSpPr>
                <p:nvPr/>
              </p:nvSpPr>
              <p:spPr>
                <a:xfrm>
                  <a:off x="4783668" y="2343012"/>
                  <a:ext cx="1828800" cy="3695978"/>
                </a:xfrm>
                <a:prstGeom prst="roundRect">
                  <a:avLst>
                    <a:gd name="adj" fmla="val 7897"/>
                  </a:avLst>
                </a:prstGeom>
                <a:blipFill>
                  <a:blip r:embed="rId6"/>
                  <a:stretch>
                    <a:fillRect l="-3524" t="-1969" r="-7930"/>
                  </a:stretch>
                </a:blipFill>
                <a:ln>
                  <a:solidFill>
                    <a:srgbClr val="000000"/>
                  </a:solidFill>
                </a:ln>
                <a:effectLst/>
              </p:spPr>
              <p:txBody>
                <a:bodyPr/>
                <a:lstStyle/>
                <a:p>
                  <a:r>
                    <a:rPr lang="en-US">
                      <a:noFill/>
                    </a:rPr>
                    <a:t> </a:t>
                  </a:r>
                </a:p>
              </p:txBody>
            </p:sp>
          </mc:Fallback>
        </mc:AlternateContent>
        <p:sp>
          <p:nvSpPr>
            <p:cNvPr id="10" name="Right Arrow 9"/>
            <p:cNvSpPr/>
            <p:nvPr/>
          </p:nvSpPr>
          <p:spPr>
            <a:xfrm>
              <a:off x="2342448" y="3811131"/>
              <a:ext cx="564446" cy="1030111"/>
            </a:xfrm>
            <a:prstGeom prst="rightArrow">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ight Arrow 13"/>
            <p:cNvSpPr/>
            <p:nvPr/>
          </p:nvSpPr>
          <p:spPr>
            <a:xfrm>
              <a:off x="4388556" y="3811131"/>
              <a:ext cx="578556" cy="1030111"/>
            </a:xfrm>
            <a:prstGeom prst="rightArrow">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6" name="Text Box 4"/>
          <p:cNvSpPr txBox="1">
            <a:spLocks noChangeArrowheads="1"/>
          </p:cNvSpPr>
          <p:nvPr/>
        </p:nvSpPr>
        <p:spPr bwMode="auto">
          <a:xfrm>
            <a:off x="6357621" y="796537"/>
            <a:ext cx="2057400" cy="55399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500" dirty="0">
                <a:cs typeface="Lucida Calligraphy"/>
              </a:rPr>
              <a:t>Can you </a:t>
            </a:r>
            <a:r>
              <a:rPr lang="en-US" sz="1500" dirty="0">
                <a:solidFill>
                  <a:srgbClr val="FFC000"/>
                </a:solidFill>
                <a:cs typeface="Lucida Calligraphy"/>
              </a:rPr>
              <a:t>use</a:t>
            </a:r>
            <a:r>
              <a:rPr lang="en-US" sz="1500" dirty="0">
                <a:cs typeface="Lucida Calligraphy"/>
              </a:rPr>
              <a:t> the test data otherwise?</a:t>
            </a:r>
          </a:p>
        </p:txBody>
      </p:sp>
    </p:spTree>
    <p:extLst>
      <p:ext uri="{BB962C8B-B14F-4D97-AF65-F5344CB8AC3E}">
        <p14:creationId xmlns:p14="http://schemas.microsoft.com/office/powerpoint/2010/main" val="37632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animBg="1"/>
      <p:bldP spid="1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23</a:t>
            </a:fld>
            <a:endParaRPr lang="en-US" dirty="0"/>
          </a:p>
        </p:txBody>
      </p:sp>
      <p:sp>
        <p:nvSpPr>
          <p:cNvPr id="1126402" name="Rectangle 2"/>
          <p:cNvSpPr>
            <a:spLocks noGrp="1" noChangeArrowheads="1"/>
          </p:cNvSpPr>
          <p:nvPr>
            <p:ph type="title"/>
          </p:nvPr>
        </p:nvSpPr>
        <p:spPr>
          <a:xfrm>
            <a:off x="430464" y="216377"/>
            <a:ext cx="8229600" cy="693605"/>
          </a:xfrm>
        </p:spPr>
        <p:txBody>
          <a:bodyPr>
            <a:normAutofit fontScale="90000"/>
          </a:bodyPr>
          <a:lstStyle/>
          <a:p>
            <a:r>
              <a:rPr lang="en-US" dirty="0"/>
              <a:t>Supervised  Learning : </a:t>
            </a:r>
            <a:r>
              <a:rPr lang="en-US" sz="4000" dirty="0"/>
              <a:t>Examples</a:t>
            </a:r>
            <a:br>
              <a:rPr lang="en-US" dirty="0"/>
            </a:br>
            <a:endParaRPr lang="en-US" dirty="0"/>
          </a:p>
        </p:txBody>
      </p:sp>
      <p:sp>
        <p:nvSpPr>
          <p:cNvPr id="1126403" name="Rectangle 3"/>
          <p:cNvSpPr>
            <a:spLocks noGrp="1" noChangeArrowheads="1"/>
          </p:cNvSpPr>
          <p:nvPr>
            <p:ph idx="1"/>
          </p:nvPr>
        </p:nvSpPr>
        <p:spPr>
          <a:xfrm>
            <a:off x="1011489" y="726351"/>
            <a:ext cx="8229600" cy="3690798"/>
          </a:xfrm>
        </p:spPr>
        <p:txBody>
          <a:bodyPr>
            <a:noAutofit/>
          </a:bodyPr>
          <a:lstStyle/>
          <a:p>
            <a:pPr lvl="1"/>
            <a:r>
              <a:rPr lang="en-US" dirty="0"/>
              <a:t>Disease diagnosis  </a:t>
            </a:r>
          </a:p>
          <a:p>
            <a:pPr lvl="2"/>
            <a:r>
              <a:rPr lang="en-US" dirty="0"/>
              <a:t>x: Properties of patient (symptoms, lab tests)</a:t>
            </a:r>
          </a:p>
          <a:p>
            <a:pPr lvl="2"/>
            <a:r>
              <a:rPr lang="en-US" dirty="0"/>
              <a:t>f : Disease (or maybe: recommended therapy)</a:t>
            </a:r>
          </a:p>
          <a:p>
            <a:pPr lvl="1"/>
            <a:r>
              <a:rPr lang="en-US" dirty="0"/>
              <a:t>Part-of-Speech tagging  </a:t>
            </a:r>
          </a:p>
          <a:p>
            <a:pPr lvl="2"/>
            <a:r>
              <a:rPr lang="en-US" dirty="0"/>
              <a:t>x: An English sentence (e.g., The can will rust)</a:t>
            </a:r>
          </a:p>
          <a:p>
            <a:pPr lvl="2"/>
            <a:r>
              <a:rPr lang="en-US" dirty="0"/>
              <a:t>f : The part of speech of a word in the sentence</a:t>
            </a:r>
          </a:p>
          <a:p>
            <a:pPr lvl="1"/>
            <a:r>
              <a:rPr lang="en-US" dirty="0"/>
              <a:t>Face recognition </a:t>
            </a:r>
          </a:p>
          <a:p>
            <a:pPr lvl="2"/>
            <a:r>
              <a:rPr lang="en-US" dirty="0"/>
              <a:t>x: Bitmap picture of person’s face</a:t>
            </a:r>
          </a:p>
          <a:p>
            <a:pPr lvl="2"/>
            <a:r>
              <a:rPr lang="en-US" dirty="0"/>
              <a:t>f : Name the person (or maybe: a property of)</a:t>
            </a:r>
          </a:p>
          <a:p>
            <a:pPr lvl="1"/>
            <a:r>
              <a:rPr lang="en-US" dirty="0"/>
              <a:t>Automatic Steering</a:t>
            </a:r>
          </a:p>
          <a:p>
            <a:pPr lvl="2"/>
            <a:r>
              <a:rPr lang="en-US" dirty="0"/>
              <a:t>x: Bitmap picture of road surface in front of car</a:t>
            </a:r>
          </a:p>
          <a:p>
            <a:pPr lvl="2"/>
            <a:r>
              <a:rPr lang="en-US" dirty="0"/>
              <a:t>f : Degrees to turn the steering wheel </a:t>
            </a:r>
          </a:p>
        </p:txBody>
      </p:sp>
      <p:sp>
        <p:nvSpPr>
          <p:cNvPr id="6" name="Rectangular Callout 7">
            <a:extLst>
              <a:ext uri="{FF2B5EF4-FFF2-40B4-BE49-F238E27FC236}">
                <a16:creationId xmlns:a16="http://schemas.microsoft.com/office/drawing/2014/main" id="{3FD4BE1D-07AB-41C8-9E74-FF33AC5CBED7}"/>
              </a:ext>
            </a:extLst>
          </p:cNvPr>
          <p:cNvSpPr/>
          <p:nvPr/>
        </p:nvSpPr>
        <p:spPr>
          <a:xfrm>
            <a:off x="6976591" y="971312"/>
            <a:ext cx="1683473" cy="1600438"/>
          </a:xfrm>
          <a:prstGeom prst="wedgeRectCallout">
            <a:avLst>
              <a:gd name="adj1" fmla="val -50151"/>
              <a:gd name="adj2" fmla="val -8746"/>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Many problems that do not seem like classification problems can be decomposed into classification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24</a:t>
            </a:fld>
            <a:endParaRPr lang="en-US" dirty="0"/>
          </a:p>
        </p:txBody>
      </p:sp>
      <p:sp>
        <p:nvSpPr>
          <p:cNvPr id="4" name="Title 3"/>
          <p:cNvSpPr>
            <a:spLocks noGrp="1"/>
          </p:cNvSpPr>
          <p:nvPr>
            <p:ph type="title"/>
          </p:nvPr>
        </p:nvSpPr>
        <p:spPr/>
        <p:txBody>
          <a:bodyPr/>
          <a:lstStyle/>
          <a:p>
            <a:r>
              <a:rPr lang="en-US" dirty="0"/>
              <a:t>Course Overview</a:t>
            </a:r>
          </a:p>
        </p:txBody>
      </p:sp>
      <p:sp>
        <p:nvSpPr>
          <p:cNvPr id="5" name="Content Placeholder 4"/>
          <p:cNvSpPr>
            <a:spLocks noGrp="1"/>
          </p:cNvSpPr>
          <p:nvPr>
            <p:ph idx="1"/>
          </p:nvPr>
        </p:nvSpPr>
        <p:spPr>
          <a:xfrm>
            <a:off x="310152" y="805671"/>
            <a:ext cx="8495918" cy="4167172"/>
          </a:xfrm>
        </p:spPr>
        <p:txBody>
          <a:bodyPr>
            <a:normAutofit lnSpcReduction="10000"/>
          </a:bodyPr>
          <a:lstStyle/>
          <a:p>
            <a:pPr lvl="3"/>
            <a:r>
              <a:rPr lang="en-US" dirty="0"/>
              <a:t>Introduction: Basic problems and questions</a:t>
            </a:r>
          </a:p>
          <a:p>
            <a:pPr lvl="3"/>
            <a:r>
              <a:rPr lang="en-US" dirty="0"/>
              <a:t>A detailed example: Linear classifiers; key algorithmic idea</a:t>
            </a:r>
          </a:p>
          <a:p>
            <a:pPr lvl="3"/>
            <a:r>
              <a:rPr lang="en-US" dirty="0"/>
              <a:t>Two Basic Paradigms:</a:t>
            </a:r>
          </a:p>
          <a:p>
            <a:pPr lvl="4"/>
            <a:r>
              <a:rPr lang="en-US" dirty="0"/>
              <a:t>Discriminative Learning &amp; Generative/Probabilistic Learning</a:t>
            </a:r>
          </a:p>
          <a:p>
            <a:pPr lvl="3"/>
            <a:r>
              <a:rPr lang="en-US" dirty="0"/>
              <a:t>Learning Protocols: </a:t>
            </a:r>
          </a:p>
          <a:p>
            <a:pPr lvl="4"/>
            <a:r>
              <a:rPr lang="en-US" dirty="0"/>
              <a:t>Supervised; Unsupervised; Semi-supervised</a:t>
            </a:r>
          </a:p>
          <a:p>
            <a:pPr lvl="3"/>
            <a:r>
              <a:rPr lang="en-US" dirty="0"/>
              <a:t>Algorithms</a:t>
            </a:r>
          </a:p>
          <a:p>
            <a:pPr lvl="4"/>
            <a:r>
              <a:rPr lang="en-US" dirty="0"/>
              <a:t>Gradient Descent</a:t>
            </a:r>
          </a:p>
          <a:p>
            <a:pPr lvl="4"/>
            <a:r>
              <a:rPr lang="en-US" dirty="0"/>
              <a:t>Decision Trees </a:t>
            </a:r>
          </a:p>
          <a:p>
            <a:pPr lvl="4"/>
            <a:r>
              <a:rPr lang="en-US" dirty="0"/>
              <a:t>Linear Representations: (Perceptron; SVMs; Kernels)</a:t>
            </a:r>
          </a:p>
          <a:p>
            <a:pPr lvl="4"/>
            <a:r>
              <a:rPr lang="en-US" dirty="0"/>
              <a:t>Neural Networks/Deep Learning</a:t>
            </a:r>
          </a:p>
          <a:p>
            <a:pPr lvl="4"/>
            <a:r>
              <a:rPr lang="en-US" dirty="0"/>
              <a:t>Probabilistic Representations (naïve Bayes)</a:t>
            </a:r>
          </a:p>
          <a:p>
            <a:pPr lvl="4"/>
            <a:r>
              <a:rPr lang="en-US" dirty="0"/>
              <a:t>Unsupervised /Semi supervised: EM</a:t>
            </a:r>
          </a:p>
          <a:p>
            <a:pPr lvl="4"/>
            <a:r>
              <a:rPr lang="en-US" dirty="0"/>
              <a:t>Clustering; Dimensionality Reduction</a:t>
            </a:r>
          </a:p>
          <a:p>
            <a:pPr lvl="3"/>
            <a:r>
              <a:rPr lang="en-US" dirty="0"/>
              <a:t>Modeling; Evaluation; Real world challenges </a:t>
            </a:r>
          </a:p>
          <a:p>
            <a:pPr lvl="3"/>
            <a:r>
              <a:rPr lang="en-US" dirty="0"/>
              <a:t>Ethics </a:t>
            </a:r>
          </a:p>
          <a:p>
            <a:pPr lvl="1"/>
            <a:endParaRPr lang="en-US" sz="1200" dirty="0"/>
          </a:p>
        </p:txBody>
      </p:sp>
    </p:spTree>
    <p:extLst>
      <p:ext uri="{BB962C8B-B14F-4D97-AF65-F5344CB8AC3E}">
        <p14:creationId xmlns:p14="http://schemas.microsoft.com/office/powerpoint/2010/main" val="1811166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25</a:t>
            </a:fld>
            <a:endParaRPr lang="en-US" dirty="0"/>
          </a:p>
        </p:txBody>
      </p:sp>
      <p:sp>
        <p:nvSpPr>
          <p:cNvPr id="1217538" name="Rectangle 2"/>
          <p:cNvSpPr>
            <a:spLocks noGrp="1" noChangeArrowheads="1"/>
          </p:cNvSpPr>
          <p:nvPr>
            <p:ph type="title"/>
          </p:nvPr>
        </p:nvSpPr>
        <p:spPr/>
        <p:txBody>
          <a:bodyPr/>
          <a:lstStyle/>
          <a:p>
            <a:r>
              <a:rPr lang="en-US"/>
              <a:t>Key Issues in Machine Learning</a:t>
            </a:r>
            <a:endParaRPr lang="en-US" dirty="0"/>
          </a:p>
        </p:txBody>
      </p:sp>
      <p:sp>
        <p:nvSpPr>
          <p:cNvPr id="1217539" name="Rectangle 3"/>
          <p:cNvSpPr>
            <a:spLocks noGrp="1" noChangeArrowheads="1"/>
          </p:cNvSpPr>
          <p:nvPr>
            <p:ph idx="1"/>
          </p:nvPr>
        </p:nvSpPr>
        <p:spPr>
          <a:xfrm>
            <a:off x="0" y="855081"/>
            <a:ext cx="8229600" cy="3690798"/>
          </a:xfrm>
        </p:spPr>
        <p:txBody>
          <a:bodyPr>
            <a:normAutofit fontScale="92500" lnSpcReduction="20000"/>
          </a:bodyPr>
          <a:lstStyle/>
          <a:p>
            <a:pPr lvl="1"/>
            <a:r>
              <a:rPr lang="en-US" dirty="0"/>
              <a:t>Modeling</a:t>
            </a:r>
          </a:p>
          <a:p>
            <a:pPr lvl="2"/>
            <a:r>
              <a:rPr lang="en-US" dirty="0"/>
              <a:t>How to formulate application problems as machine learning problems ?  How to represent the data?</a:t>
            </a:r>
          </a:p>
          <a:p>
            <a:pPr lvl="2"/>
            <a:r>
              <a:rPr lang="en-US" dirty="0"/>
              <a:t>Learning Protocols (where is the data &amp; labels coming from?) </a:t>
            </a:r>
          </a:p>
          <a:p>
            <a:pPr lvl="1"/>
            <a:r>
              <a:rPr lang="en-US" dirty="0"/>
              <a:t>Representation</a:t>
            </a:r>
          </a:p>
          <a:p>
            <a:pPr lvl="2"/>
            <a:r>
              <a:rPr lang="en-US" dirty="0"/>
              <a:t>What </a:t>
            </a:r>
            <a:r>
              <a:rPr lang="en-US" u="sng" dirty="0"/>
              <a:t>functions</a:t>
            </a:r>
            <a:r>
              <a:rPr lang="en-US" dirty="0"/>
              <a:t> should we learn (hypothesis spaces) ? </a:t>
            </a:r>
          </a:p>
          <a:p>
            <a:pPr lvl="2"/>
            <a:r>
              <a:rPr lang="en-US" dirty="0"/>
              <a:t>How to map raw </a:t>
            </a:r>
            <a:r>
              <a:rPr lang="en-US" u="sng" dirty="0"/>
              <a:t>input</a:t>
            </a:r>
            <a:r>
              <a:rPr lang="en-US" dirty="0"/>
              <a:t> to  an instance space?</a:t>
            </a:r>
          </a:p>
          <a:p>
            <a:pPr lvl="2"/>
            <a:r>
              <a:rPr lang="en-US" dirty="0"/>
              <a:t>Any rigorous way to find these? Any general approach?</a:t>
            </a:r>
          </a:p>
          <a:p>
            <a:pPr lvl="1"/>
            <a:r>
              <a:rPr lang="en-US" dirty="0"/>
              <a:t>Algorithms</a:t>
            </a:r>
          </a:p>
          <a:p>
            <a:pPr lvl="2"/>
            <a:r>
              <a:rPr lang="en-US" dirty="0"/>
              <a:t>What are good algorithms? </a:t>
            </a:r>
          </a:p>
          <a:p>
            <a:pPr lvl="2"/>
            <a:r>
              <a:rPr lang="en-US" dirty="0"/>
              <a:t>How do we define success? </a:t>
            </a:r>
          </a:p>
          <a:p>
            <a:pPr lvl="2"/>
            <a:r>
              <a:rPr lang="en-US" dirty="0"/>
              <a:t>Generalization vs. over fitting</a:t>
            </a:r>
          </a:p>
          <a:p>
            <a:pPr lvl="2"/>
            <a:r>
              <a:rPr lang="en-US" dirty="0"/>
              <a:t>The computational problem</a:t>
            </a:r>
          </a:p>
          <a:p>
            <a:endParaRPr lang="en-US" dirty="0"/>
          </a:p>
        </p:txBody>
      </p:sp>
    </p:spTree>
    <p:extLst>
      <p:ext uri="{BB962C8B-B14F-4D97-AF65-F5344CB8AC3E}">
        <p14:creationId xmlns:p14="http://schemas.microsoft.com/office/powerpoint/2010/main" val="1595894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21938-476A-4922-BE24-3B8F6A2854D9}" type="slidenum">
              <a:rPr lang="en-US" smtClean="0"/>
              <a:pPr/>
              <a:t>26</a:t>
            </a:fld>
            <a:endParaRPr lang="en-US" dirty="0"/>
          </a:p>
        </p:txBody>
      </p:sp>
      <p:sp>
        <p:nvSpPr>
          <p:cNvPr id="3" name="Title 2"/>
          <p:cNvSpPr>
            <a:spLocks noGrp="1"/>
          </p:cNvSpPr>
          <p:nvPr>
            <p:ph type="title"/>
          </p:nvPr>
        </p:nvSpPr>
        <p:spPr/>
        <p:txBody>
          <a:bodyPr/>
          <a:lstStyle/>
          <a:p>
            <a:r>
              <a:rPr lang="en-US"/>
              <a:t>Using supervised learning</a:t>
            </a:r>
            <a:endParaRPr lang="en-US" dirty="0"/>
          </a:p>
        </p:txBody>
      </p:sp>
      <p:sp>
        <p:nvSpPr>
          <p:cNvPr id="4" name="Content Placeholder 3"/>
          <p:cNvSpPr>
            <a:spLocks noGrp="1"/>
          </p:cNvSpPr>
          <p:nvPr>
            <p:ph idx="1"/>
          </p:nvPr>
        </p:nvSpPr>
        <p:spPr>
          <a:xfrm>
            <a:off x="100602" y="729535"/>
            <a:ext cx="8229600" cy="3690798"/>
          </a:xfrm>
        </p:spPr>
        <p:txBody>
          <a:bodyPr>
            <a:noAutofit/>
          </a:bodyPr>
          <a:lstStyle/>
          <a:p>
            <a:pPr lvl="1"/>
            <a:r>
              <a:rPr lang="en-US" dirty="0"/>
              <a:t>What is our instance space?</a:t>
            </a:r>
          </a:p>
          <a:p>
            <a:pPr lvl="2"/>
            <a:r>
              <a:rPr lang="en-US" dirty="0"/>
              <a:t>Gloss: What kind of features are we using?</a:t>
            </a:r>
          </a:p>
          <a:p>
            <a:pPr lvl="1"/>
            <a:r>
              <a:rPr lang="en-US" dirty="0"/>
              <a:t>What is our label space?</a:t>
            </a:r>
          </a:p>
          <a:p>
            <a:pPr lvl="2"/>
            <a:r>
              <a:rPr lang="en-US" dirty="0"/>
              <a:t>Gloss: What kind of learning task are we dealing with?</a:t>
            </a:r>
          </a:p>
          <a:p>
            <a:pPr lvl="1"/>
            <a:r>
              <a:rPr lang="en-US" dirty="0"/>
              <a:t>What is our hypothesis space?</a:t>
            </a:r>
          </a:p>
          <a:p>
            <a:pPr lvl="2"/>
            <a:r>
              <a:rPr lang="en-US" dirty="0"/>
              <a:t>Gloss: What kind of functions (models) are we learning?</a:t>
            </a:r>
          </a:p>
          <a:p>
            <a:pPr lvl="1"/>
            <a:r>
              <a:rPr lang="en-US" dirty="0"/>
              <a:t>What learning algorithm do we use?</a:t>
            </a:r>
          </a:p>
          <a:p>
            <a:pPr lvl="2"/>
            <a:r>
              <a:rPr lang="en-US" dirty="0"/>
              <a:t>Gloss: How do we learn the model from the labeled data?</a:t>
            </a:r>
          </a:p>
          <a:p>
            <a:pPr lvl="1"/>
            <a:r>
              <a:rPr lang="en-US" dirty="0"/>
              <a:t>What is our loss function/evaluation metric?</a:t>
            </a:r>
          </a:p>
          <a:p>
            <a:pPr lvl="2"/>
            <a:r>
              <a:rPr lang="en-US" dirty="0"/>
              <a:t>Gloss: How do we measure success? What drives learning?</a:t>
            </a:r>
          </a:p>
          <a:p>
            <a:pPr lvl="2"/>
            <a:endParaRPr lang="en-US" dirty="0"/>
          </a:p>
          <a:p>
            <a:pPr lvl="1"/>
            <a:endParaRPr lang="en-US" dirty="0"/>
          </a:p>
        </p:txBody>
      </p:sp>
      <p:pic>
        <p:nvPicPr>
          <p:cNvPr id="5" name="Picture 4"/>
          <p:cNvPicPr>
            <a:picLocks noChangeAspect="1"/>
          </p:cNvPicPr>
          <p:nvPr/>
        </p:nvPicPr>
        <p:blipFill>
          <a:blip r:embed="rId3"/>
          <a:stretch>
            <a:fillRect/>
          </a:stretch>
        </p:blipFill>
        <p:spPr>
          <a:xfrm>
            <a:off x="6862449" y="819069"/>
            <a:ext cx="1677303" cy="3025214"/>
          </a:xfrm>
          <a:prstGeom prst="rect">
            <a:avLst/>
          </a:prstGeom>
        </p:spPr>
      </p:pic>
    </p:spTree>
    <p:extLst>
      <p:ext uri="{BB962C8B-B14F-4D97-AF65-F5344CB8AC3E}">
        <p14:creationId xmlns:p14="http://schemas.microsoft.com/office/powerpoint/2010/main" val="2217182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ounded Rectangle 7"/>
              <p:cNvSpPr/>
              <p:nvPr/>
            </p:nvSpPr>
            <p:spPr>
              <a:xfrm>
                <a:off x="5308838" y="945182"/>
                <a:ext cx="2488724" cy="2502206"/>
              </a:xfrm>
              <a:prstGeom prst="roundRect">
                <a:avLst>
                  <a:gd name="adj" fmla="val 7897"/>
                </a:avLst>
              </a:prstGeom>
              <a:solidFill>
                <a:srgbClr val="FF9900"/>
              </a:solidFill>
              <a:ln w="12700" cmpd="sng">
                <a:solidFill>
                  <a:schemeClr val="tx1"/>
                </a:solidFill>
              </a:ln>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2700" dirty="0"/>
                  <a:t>Output</a:t>
                </a:r>
              </a:p>
              <a:p>
                <a:pPr algn="ctr"/>
                <a:endParaRPr lang="en-US" sz="2700" dirty="0"/>
              </a:p>
              <a:p>
                <a:pPr algn="ctr"/>
                <a14:m>
                  <m:oMathPara xmlns:m="http://schemas.openxmlformats.org/officeDocument/2006/math">
                    <m:oMathParaPr>
                      <m:jc m:val="centerGroup"/>
                    </m:oMathParaPr>
                    <m:oMath xmlns:m="http://schemas.openxmlformats.org/officeDocument/2006/math">
                      <m:r>
                        <a:rPr lang="en-US" sz="2700" i="1" dirty="0" smtClean="0">
                          <a:latin typeface="Cambria Math" panose="02040503050406030204" pitchFamily="18" charset="0"/>
                        </a:rPr>
                        <m:t>𝑦</m:t>
                      </m:r>
                      <m:r>
                        <a:rPr lang="en-US" sz="2700" i="1" dirty="0" smtClean="0">
                          <a:latin typeface="Cambria Math" panose="02040503050406030204" pitchFamily="18" charset="0"/>
                        </a:rPr>
                        <m:t>∈</m:t>
                      </m:r>
                      <m:r>
                        <a:rPr lang="en-US" sz="2700" b="1" i="1" dirty="0" err="1">
                          <a:latin typeface="Cambria Math" panose="02040503050406030204" pitchFamily="18" charset="0"/>
                          <a:cs typeface="Lucida Calligraphy"/>
                        </a:rPr>
                        <m:t>𝒀</m:t>
                      </m:r>
                    </m:oMath>
                  </m:oMathPara>
                </a14:m>
                <a:endParaRPr lang="en-US" sz="2700" b="1" dirty="0">
                  <a:latin typeface="Lucida Calligraphy"/>
                  <a:cs typeface="Lucida Calligraphy"/>
                </a:endParaRPr>
              </a:p>
              <a:p>
                <a:pPr algn="ctr"/>
                <a:r>
                  <a:rPr lang="en-US" sz="2400" dirty="0"/>
                  <a:t>An item </a:t>
                </a:r>
                <a14:m>
                  <m:oMath xmlns:m="http://schemas.openxmlformats.org/officeDocument/2006/math">
                    <m:r>
                      <a:rPr lang="en-US" sz="2400" b="1" i="1" dirty="0" smtClean="0">
                        <a:latin typeface="Cambria Math" panose="02040503050406030204" pitchFamily="18" charset="0"/>
                      </a:rPr>
                      <m:t>𝒚</m:t>
                    </m:r>
                    <m:r>
                      <a:rPr lang="en-US" sz="2400" i="1" dirty="0">
                        <a:latin typeface="Cambria Math" panose="02040503050406030204" pitchFamily="18" charset="0"/>
                      </a:rPr>
                      <m:t> </m:t>
                    </m:r>
                  </m:oMath>
                </a14:m>
                <a:br>
                  <a:rPr lang="en-US" sz="2400" dirty="0"/>
                </a:br>
                <a:r>
                  <a:rPr lang="en-US" sz="2400" dirty="0"/>
                  <a:t>drawn from a label space </a:t>
                </a:r>
                <a14:m>
                  <m:oMath xmlns:m="http://schemas.openxmlformats.org/officeDocument/2006/math">
                    <m:r>
                      <a:rPr lang="en-US" sz="2400" b="1" i="1" dirty="0" smtClean="0">
                        <a:latin typeface="Cambria Math" panose="02040503050406030204" pitchFamily="18" charset="0"/>
                        <a:cs typeface="Lucida Calligraphy"/>
                      </a:rPr>
                      <m:t>𝒀</m:t>
                    </m:r>
                  </m:oMath>
                </a14:m>
                <a:endParaRPr lang="en-US" sz="2400" dirty="0">
                  <a:latin typeface="Lucida Calligraphy"/>
                  <a:cs typeface="Lucida Calligraphy"/>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5308838" y="945182"/>
                <a:ext cx="2488724" cy="2502206"/>
              </a:xfrm>
              <a:prstGeom prst="roundRect">
                <a:avLst>
                  <a:gd name="adj" fmla="val 7897"/>
                </a:avLst>
              </a:prstGeom>
              <a:blipFill>
                <a:blip r:embed="rId2"/>
                <a:stretch>
                  <a:fillRect/>
                </a:stretch>
              </a:blipFill>
              <a:ln w="12700" cmpd="sng">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1490570" y="974517"/>
                <a:ext cx="2488724" cy="2502206"/>
              </a:xfrm>
              <a:prstGeom prst="roundRect">
                <a:avLst>
                  <a:gd name="adj" fmla="val 7897"/>
                </a:avLst>
              </a:prstGeom>
              <a:solidFill>
                <a:srgbClr val="FFFFCC"/>
              </a:solidFill>
              <a:ln w="38100" cmpd="sng"/>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2700" b="1" dirty="0"/>
                  <a:t>Input</a:t>
                </a:r>
              </a:p>
              <a:p>
                <a:pPr algn="ctr"/>
                <a:endParaRPr lang="en-US" sz="2700" dirty="0"/>
              </a:p>
              <a:p>
                <a:pPr algn="ctr"/>
                <a14:m>
                  <m:oMathPara xmlns:m="http://schemas.openxmlformats.org/officeDocument/2006/math">
                    <m:oMathParaPr>
                      <m:jc m:val="centerGroup"/>
                    </m:oMathParaPr>
                    <m:oMath xmlns:m="http://schemas.openxmlformats.org/officeDocument/2006/math">
                      <m:r>
                        <a:rPr lang="en-US" sz="2700" b="1" i="1" dirty="0" smtClean="0">
                          <a:latin typeface="Cambria Math" panose="02040503050406030204" pitchFamily="18" charset="0"/>
                        </a:rPr>
                        <m:t>𝒙</m:t>
                      </m:r>
                      <m:r>
                        <a:rPr lang="en-US" sz="2700" i="1" dirty="0">
                          <a:latin typeface="Cambria Math" panose="02040503050406030204" pitchFamily="18" charset="0"/>
                        </a:rPr>
                        <m:t>∈</m:t>
                      </m:r>
                      <m:r>
                        <a:rPr lang="en-US" sz="2700" b="1" i="1" dirty="0">
                          <a:latin typeface="Cambria Math" panose="02040503050406030204" pitchFamily="18" charset="0"/>
                          <a:cs typeface="Lucida Calligraphy"/>
                        </a:rPr>
                        <m:t>𝑿</m:t>
                      </m:r>
                    </m:oMath>
                  </m:oMathPara>
                </a14:m>
                <a:endParaRPr lang="en-US" sz="2700" b="1" dirty="0"/>
              </a:p>
              <a:p>
                <a:pPr algn="ctr"/>
                <a:r>
                  <a:rPr lang="en-US" sz="2400" dirty="0"/>
                  <a:t>An item </a:t>
                </a:r>
                <a14:m>
                  <m:oMath xmlns:m="http://schemas.openxmlformats.org/officeDocument/2006/math">
                    <m:r>
                      <a:rPr lang="en-US" sz="2400" b="1" i="1" dirty="0" smtClean="0">
                        <a:latin typeface="Cambria Math" panose="02040503050406030204" pitchFamily="18" charset="0"/>
                      </a:rPr>
                      <m:t>𝒙</m:t>
                    </m:r>
                  </m:oMath>
                </a14:m>
                <a:r>
                  <a:rPr lang="en-US" sz="2400" dirty="0"/>
                  <a:t> </a:t>
                </a:r>
                <a:br>
                  <a:rPr lang="en-US" sz="2400" dirty="0"/>
                </a:br>
                <a:r>
                  <a:rPr lang="en-US" sz="2400" dirty="0"/>
                  <a:t>drawn from an instance space </a:t>
                </a:r>
                <a:r>
                  <a:rPr lang="en-US" sz="2400" b="1" dirty="0">
                    <a:latin typeface="Lucida Calligraphy"/>
                    <a:cs typeface="Lucida Calligraphy"/>
                  </a:rPr>
                  <a:t>X</a:t>
                </a:r>
              </a:p>
            </p:txBody>
          </p:sp>
        </mc:Choice>
        <mc:Fallback xmlns="">
          <p:sp>
            <p:nvSpPr>
              <p:cNvPr id="7" name="Rounded Rectangle 6"/>
              <p:cNvSpPr>
                <a:spLocks noRot="1" noChangeAspect="1" noMove="1" noResize="1" noEditPoints="1" noAdjustHandles="1" noChangeArrowheads="1" noChangeShapeType="1" noTextEdit="1"/>
              </p:cNvSpPr>
              <p:nvPr/>
            </p:nvSpPr>
            <p:spPr>
              <a:xfrm>
                <a:off x="1490570" y="974517"/>
                <a:ext cx="2488724" cy="2502206"/>
              </a:xfrm>
              <a:prstGeom prst="roundRect">
                <a:avLst>
                  <a:gd name="adj" fmla="val 7897"/>
                </a:avLst>
              </a:prstGeom>
              <a:blipFill>
                <a:blip r:embed="rId3"/>
                <a:stretch>
                  <a:fillRect/>
                </a:stretch>
              </a:blipFill>
              <a:ln w="38100" cmpd="sng"/>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ight Arrow 4"/>
              <p:cNvSpPr/>
              <p:nvPr/>
            </p:nvSpPr>
            <p:spPr>
              <a:xfrm>
                <a:off x="3588948" y="974517"/>
                <a:ext cx="2285494" cy="2259802"/>
              </a:xfrm>
              <a:prstGeom prst="rightArrow">
                <a:avLst>
                  <a:gd name="adj1" fmla="val 50753"/>
                  <a:gd name="adj2" fmla="val 37816"/>
                </a:avLst>
              </a:prstGeom>
              <a:solidFill>
                <a:schemeClr val="bg1"/>
              </a:solidFill>
              <a:ln w="127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Learned</a:t>
                </a:r>
              </a:p>
              <a:p>
                <a:pPr algn="ctr"/>
                <a:r>
                  <a:rPr lang="en-US" sz="2000" dirty="0"/>
                  <a:t>Model</a:t>
                </a:r>
              </a:p>
              <a:p>
                <a:pPr algn="ct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rPr>
                        <m:t>𝒚</m:t>
                      </m:r>
                      <m:r>
                        <a:rPr lang="en-US" sz="2000" b="1" i="1" dirty="0" smtClean="0">
                          <a:latin typeface="Cambria Math" panose="02040503050406030204" pitchFamily="18" charset="0"/>
                        </a:rPr>
                        <m:t> </m:t>
                      </m:r>
                      <m:r>
                        <a:rPr lang="en-US" sz="2000" i="1" dirty="0">
                          <a:latin typeface="Cambria Math" panose="02040503050406030204" pitchFamily="18" charset="0"/>
                        </a:rPr>
                        <m:t>= </m:t>
                      </m:r>
                      <m:r>
                        <a:rPr lang="en-US" sz="2000" i="1" dirty="0">
                          <a:latin typeface="Cambria Math" panose="02040503050406030204" pitchFamily="18" charset="0"/>
                        </a:rPr>
                        <m:t>𝑔</m:t>
                      </m:r>
                      <m:r>
                        <a:rPr lang="en-US" sz="2000" i="1" dirty="0">
                          <a:latin typeface="Cambria Math" panose="02040503050406030204" pitchFamily="18" charset="0"/>
                        </a:rPr>
                        <m:t>(</m:t>
                      </m:r>
                      <m:r>
                        <a:rPr lang="en-US" sz="2000" b="1" i="1" dirty="0">
                          <a:latin typeface="Cambria Math" panose="02040503050406030204" pitchFamily="18" charset="0"/>
                        </a:rPr>
                        <m:t>𝒙</m:t>
                      </m:r>
                      <m:r>
                        <a:rPr lang="en-US" sz="2000" i="1" dirty="0">
                          <a:latin typeface="Cambria Math" panose="02040503050406030204" pitchFamily="18" charset="0"/>
                        </a:rPr>
                        <m:t>)</m:t>
                      </m:r>
                      <m:r>
                        <a:rPr lang="en-US" sz="2000" b="1" i="1" dirty="0">
                          <a:latin typeface="Cambria Math" panose="02040503050406030204" pitchFamily="18" charset="0"/>
                        </a:rPr>
                        <m:t> </m:t>
                      </m:r>
                    </m:oMath>
                  </m:oMathPara>
                </a14:m>
                <a:endParaRPr lang="en-US" sz="2000" b="1" dirty="0"/>
              </a:p>
            </p:txBody>
          </p:sp>
        </mc:Choice>
        <mc:Fallback xmlns="">
          <p:sp>
            <p:nvSpPr>
              <p:cNvPr id="5" name="Right Arrow 4"/>
              <p:cNvSpPr>
                <a:spLocks noRot="1" noChangeAspect="1" noMove="1" noResize="1" noEditPoints="1" noAdjustHandles="1" noChangeArrowheads="1" noChangeShapeType="1" noTextEdit="1"/>
              </p:cNvSpPr>
              <p:nvPr/>
            </p:nvSpPr>
            <p:spPr>
              <a:xfrm>
                <a:off x="3588948" y="974517"/>
                <a:ext cx="2285494" cy="2259802"/>
              </a:xfrm>
              <a:prstGeom prst="rightArrow">
                <a:avLst>
                  <a:gd name="adj1" fmla="val 50753"/>
                  <a:gd name="adj2" fmla="val 37816"/>
                </a:avLst>
              </a:prstGeom>
              <a:blipFill>
                <a:blip r:embed="rId4"/>
                <a:stretch>
                  <a:fillRect/>
                </a:stretch>
              </a:blipFill>
              <a:ln w="12700" cmpd="sng">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2066355A-084C-D24E-9AD2-7E4FC41EA627}" type="slidenum">
              <a:rPr lang="en-US" smtClean="0"/>
              <a:pPr/>
              <a:t>27</a:t>
            </a:fld>
            <a:endParaRPr lang="en-US"/>
          </a:p>
        </p:txBody>
      </p:sp>
      <mc:AlternateContent xmlns:mc="http://schemas.openxmlformats.org/markup-compatibility/2006" xmlns:a14="http://schemas.microsoft.com/office/drawing/2010/main">
        <mc:Choice Requires="a14">
          <p:sp>
            <p:nvSpPr>
              <p:cNvPr id="10" name="Title 2"/>
              <p:cNvSpPr>
                <a:spLocks noGrp="1"/>
              </p:cNvSpPr>
              <p:nvPr>
                <p:ph type="title"/>
              </p:nvPr>
            </p:nvSpPr>
            <p:spPr/>
            <p:txBody>
              <a:bodyPr/>
              <a:lstStyle/>
              <a:p>
                <a:r>
                  <a:rPr lang="en-US" dirty="0"/>
                  <a:t>1. The instance space </a:t>
                </a:r>
                <a14:m>
                  <m:oMath xmlns:m="http://schemas.openxmlformats.org/officeDocument/2006/math">
                    <m:r>
                      <a:rPr lang="en-US" b="1" i="1" dirty="0" smtClean="0">
                        <a:latin typeface="Cambria Math" panose="02040503050406030204" pitchFamily="18" charset="0"/>
                        <a:cs typeface="Lucida Calligraphy"/>
                      </a:rPr>
                      <m:t>𝑿</m:t>
                    </m:r>
                  </m:oMath>
                </a14:m>
                <a:endParaRPr lang="en-US" dirty="0"/>
              </a:p>
            </p:txBody>
          </p:sp>
        </mc:Choice>
        <mc:Fallback xmlns="">
          <p:sp>
            <p:nvSpPr>
              <p:cNvPr id="10" name="Title 2"/>
              <p:cNvSpPr>
                <a:spLocks noGrp="1" noRot="1" noChangeAspect="1" noMove="1" noResize="1" noEditPoints="1" noAdjustHandles="1" noChangeArrowheads="1" noChangeShapeType="1" noTextEdit="1"/>
              </p:cNvSpPr>
              <p:nvPr>
                <p:ph type="title"/>
              </p:nvPr>
            </p:nvSpPr>
            <p:spPr>
              <a:blipFill>
                <a:blip r:embed="rId5"/>
                <a:stretch>
                  <a:fillRect l="-2296" t="-10619" b="-30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740888" y="3747186"/>
                <a:ext cx="5662223" cy="851017"/>
              </a:xfrm>
            </p:spPr>
            <p:txBody>
              <a:bodyPr/>
              <a:lstStyle/>
              <a:p>
                <a:pPr marL="0" indent="0">
                  <a:buNone/>
                </a:pPr>
                <a:r>
                  <a:rPr lang="en-US" dirty="0"/>
                  <a:t>Designing an appropriate instance space</a:t>
                </a:r>
                <a14:m>
                  <m:oMath xmlns:m="http://schemas.openxmlformats.org/officeDocument/2006/math">
                    <m:r>
                      <a:rPr lang="en-US" b="1" i="1" dirty="0" smtClean="0">
                        <a:latin typeface="Cambria Math" panose="02040503050406030204" pitchFamily="18" charset="0"/>
                      </a:rPr>
                      <m:t> </m:t>
                    </m:r>
                    <m:r>
                      <a:rPr lang="en-US" b="1" i="1" dirty="0" smtClean="0">
                        <a:latin typeface="Cambria Math" panose="02040503050406030204" pitchFamily="18" charset="0"/>
                      </a:rPr>
                      <m:t>𝑿</m:t>
                    </m:r>
                    <m:r>
                      <a:rPr lang="en-US" b="1" i="1" dirty="0" smtClean="0">
                        <a:latin typeface="Cambria Math" panose="02040503050406030204" pitchFamily="18" charset="0"/>
                      </a:rPr>
                      <m:t> </m:t>
                    </m:r>
                  </m:oMath>
                </a14:m>
                <a:br>
                  <a:rPr lang="en-US" dirty="0"/>
                </a:br>
                <a:r>
                  <a:rPr lang="en-US" dirty="0"/>
                  <a:t>is crucial for how well we can predict </a:t>
                </a:r>
                <a14:m>
                  <m:oMath xmlns:m="http://schemas.openxmlformats.org/officeDocument/2006/math">
                    <m:r>
                      <a:rPr lang="en-US" i="1" dirty="0" smtClean="0">
                        <a:latin typeface="Cambria Math" panose="02040503050406030204" pitchFamily="18" charset="0"/>
                      </a:rPr>
                      <m:t>𝑦</m:t>
                    </m:r>
                  </m:oMath>
                </a14:m>
                <a:r>
                  <a:rPr lang="en-US" dirty="0"/>
                  <a:t>.</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740888" y="3747186"/>
                <a:ext cx="5662223" cy="851017"/>
              </a:xfrm>
              <a:blipFill>
                <a:blip r:embed="rId6"/>
                <a:stretch>
                  <a:fillRect l="-1724" t="-5755" b="-13669"/>
                </a:stretch>
              </a:blipFill>
            </p:spPr>
            <p:txBody>
              <a:bodyPr/>
              <a:lstStyle/>
              <a:p>
                <a:r>
                  <a:rPr lang="en-US">
                    <a:noFill/>
                  </a:rPr>
                  <a:t> </a:t>
                </a:r>
              </a:p>
            </p:txBody>
          </p:sp>
        </mc:Fallback>
      </mc:AlternateContent>
    </p:spTree>
    <p:extLst>
      <p:ext uri="{BB962C8B-B14F-4D97-AF65-F5344CB8AC3E}">
        <p14:creationId xmlns:p14="http://schemas.microsoft.com/office/powerpoint/2010/main" val="122353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21938-476A-4922-BE24-3B8F6A2854D9}" type="slidenum">
              <a:rPr lang="en-US" smtClean="0"/>
              <a:pPr/>
              <a:t>28</a:t>
            </a:fld>
            <a:endParaRPr lang="en-US" dirty="0"/>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1. The instance space </a:t>
                </a:r>
                <a14:m>
                  <m:oMath xmlns:m="http://schemas.openxmlformats.org/officeDocument/2006/math">
                    <m:r>
                      <a:rPr lang="en-US" b="1" i="1" dirty="0" smtClean="0">
                        <a:latin typeface="Cambria Math" panose="02040503050406030204" pitchFamily="18" charset="0"/>
                        <a:cs typeface="Lucida Calligraphy"/>
                      </a:rPr>
                      <m:t>𝑿</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96" t="-10619" b="-30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09090"/>
                <a:ext cx="8833848" cy="4669757"/>
              </a:xfrm>
            </p:spPr>
            <p:txBody>
              <a:bodyPr>
                <a:noAutofit/>
              </a:bodyPr>
              <a:lstStyle/>
              <a:p>
                <a:pPr lvl="2"/>
                <a:r>
                  <a:rPr lang="en-US" dirty="0"/>
                  <a:t>When we apply machine learning to a task, we first need to define the instance space </a:t>
                </a:r>
                <a14:m>
                  <m:oMath xmlns:m="http://schemas.openxmlformats.org/officeDocument/2006/math">
                    <m:r>
                      <a:rPr lang="en-US" b="1" i="1" dirty="0" smtClean="0">
                        <a:latin typeface="Cambria Math" panose="02040503050406030204" pitchFamily="18" charset="0"/>
                        <a:cs typeface="Lucida Calligraphy"/>
                      </a:rPr>
                      <m:t>𝑿</m:t>
                    </m:r>
                  </m:oMath>
                </a14:m>
                <a:r>
                  <a:rPr lang="en-US" dirty="0"/>
                  <a:t>.</a:t>
                </a:r>
              </a:p>
              <a:p>
                <a:pPr lvl="2"/>
                <a:r>
                  <a:rPr lang="en-US" dirty="0"/>
                  <a:t>Instances </a:t>
                </a:r>
                <a14:m>
                  <m:oMath xmlns:m="http://schemas.openxmlformats.org/officeDocument/2006/math">
                    <m:r>
                      <a:rPr lang="en-US" b="1" i="1" dirty="0" smtClean="0">
                        <a:latin typeface="Cambria Math" panose="02040503050406030204" pitchFamily="18" charset="0"/>
                      </a:rPr>
                      <m:t>𝒙</m:t>
                    </m:r>
                    <m:r>
                      <a:rPr lang="en-US" i="1" dirty="0">
                        <a:latin typeface="Cambria Math" panose="02040503050406030204" pitchFamily="18" charset="0"/>
                      </a:rPr>
                      <m:t> ∈</m:t>
                    </m:r>
                    <m:r>
                      <a:rPr lang="en-US" b="1" i="1" dirty="0">
                        <a:latin typeface="Cambria Math" panose="02040503050406030204" pitchFamily="18" charset="0"/>
                        <a:cs typeface="Lucida Calligraphy"/>
                      </a:rPr>
                      <m:t> </m:t>
                    </m:r>
                    <m:r>
                      <a:rPr lang="en-US" b="1" i="1" dirty="0">
                        <a:latin typeface="Cambria Math" panose="02040503050406030204" pitchFamily="18" charset="0"/>
                        <a:cs typeface="Lucida Calligraphy"/>
                      </a:rPr>
                      <m:t>𝑿</m:t>
                    </m:r>
                    <m:r>
                      <a:rPr lang="en-US" i="1" dirty="0">
                        <a:latin typeface="Cambria Math" panose="02040503050406030204" pitchFamily="18" charset="0"/>
                      </a:rPr>
                      <m:t> </m:t>
                    </m:r>
                  </m:oMath>
                </a14:m>
                <a:r>
                  <a:rPr lang="en-US" dirty="0"/>
                  <a:t>are defined by features:</a:t>
                </a:r>
              </a:p>
              <a:p>
                <a:pPr lvl="3"/>
                <a:r>
                  <a:rPr lang="en-US" dirty="0"/>
                  <a:t>Boolean features:</a:t>
                </a:r>
              </a:p>
              <a:p>
                <a:pPr lvl="4"/>
                <a:r>
                  <a:rPr lang="en-US" dirty="0"/>
                  <a:t>Is there a folder named after the sender?   </a:t>
                </a:r>
              </a:p>
              <a:p>
                <a:pPr lvl="4"/>
                <a:r>
                  <a:rPr lang="en-US" dirty="0"/>
                  <a:t>Does this email contains the word ‘class’? </a:t>
                </a:r>
              </a:p>
              <a:p>
                <a:pPr lvl="4"/>
                <a:r>
                  <a:rPr lang="en-US" dirty="0"/>
                  <a:t>Does this email contains the word ‘waiting’?</a:t>
                </a:r>
              </a:p>
              <a:p>
                <a:pPr lvl="4"/>
                <a:r>
                  <a:rPr lang="en-US" dirty="0"/>
                  <a:t>Does this email contains the word ‘class’ and the word ‘waiting’?</a:t>
                </a:r>
              </a:p>
              <a:p>
                <a:pPr lvl="3"/>
                <a:r>
                  <a:rPr lang="en-US" dirty="0"/>
                  <a:t>Numerical features: </a:t>
                </a:r>
              </a:p>
              <a:p>
                <a:pPr lvl="4"/>
                <a:r>
                  <a:rPr lang="en-US" dirty="0"/>
                  <a:t>How often does ‘learning’ occur in this email? </a:t>
                </a:r>
              </a:p>
              <a:p>
                <a:pPr lvl="4"/>
                <a:r>
                  <a:rPr lang="en-US" dirty="0"/>
                  <a:t>What long is email? </a:t>
                </a:r>
              </a:p>
              <a:p>
                <a:pPr lvl="4"/>
                <a:r>
                  <a:rPr lang="en-US" dirty="0"/>
                  <a:t>How many emails have I seen from this sender over the last day/week/month? </a:t>
                </a:r>
              </a:p>
              <a:p>
                <a:pPr lvl="3"/>
                <a:r>
                  <a:rPr lang="en-US" dirty="0"/>
                  <a:t>Bag of tokens	</a:t>
                </a:r>
              </a:p>
              <a:p>
                <a:pPr lvl="4"/>
                <a:r>
                  <a:rPr lang="en-US" dirty="0"/>
                  <a:t>Just list all the </a:t>
                </a:r>
                <a:r>
                  <a:rPr lang="en-US" b="1" dirty="0"/>
                  <a:t>tokens</a:t>
                </a:r>
                <a:r>
                  <a:rPr lang="en-US" dirty="0"/>
                  <a:t> in the input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09090"/>
                <a:ext cx="8833848" cy="4669757"/>
              </a:xfrm>
              <a:blipFill>
                <a:blip r:embed="rId3"/>
                <a:stretch>
                  <a:fillRect t="-653"/>
                </a:stretch>
              </a:blipFill>
            </p:spPr>
            <p:txBody>
              <a:bodyPr/>
              <a:lstStyle/>
              <a:p>
                <a:r>
                  <a:rPr lang="en-US">
                    <a:noFill/>
                  </a:rPr>
                  <a:t> </a:t>
                </a:r>
              </a:p>
            </p:txBody>
          </p:sp>
        </mc:Fallback>
      </mc:AlternateContent>
      <p:sp>
        <p:nvSpPr>
          <p:cNvPr id="9" name="Rectangular Callout 8"/>
          <p:cNvSpPr/>
          <p:nvPr/>
        </p:nvSpPr>
        <p:spPr>
          <a:xfrm>
            <a:off x="6768102" y="2057400"/>
            <a:ext cx="1771650" cy="342900"/>
          </a:xfrm>
          <a:prstGeom prst="wedgeRectCallout">
            <a:avLst>
              <a:gd name="adj1" fmla="val -44232"/>
              <a:gd name="adj2" fmla="val 190858"/>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rPr>
              <a:t>Does it add anything?</a:t>
            </a:r>
          </a:p>
        </p:txBody>
      </p:sp>
    </p:spTree>
    <p:extLst>
      <p:ext uri="{BB962C8B-B14F-4D97-AF65-F5344CB8AC3E}">
        <p14:creationId xmlns:p14="http://schemas.microsoft.com/office/powerpoint/2010/main" val="115966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29</a:t>
            </a:fld>
            <a:endParaRPr lang="en-US"/>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What’s </a:t>
                </a:r>
                <a14:m>
                  <m:oMath xmlns:m="http://schemas.openxmlformats.org/officeDocument/2006/math">
                    <m:r>
                      <a:rPr lang="en-US" b="1" i="1" dirty="0" smtClean="0">
                        <a:latin typeface="Cambria Math" panose="02040503050406030204" pitchFamily="18" charset="0"/>
                      </a:rPr>
                      <m:t>𝑿</m:t>
                    </m:r>
                  </m:oMath>
                </a14:m>
                <a:r>
                  <a:rPr lang="en-US" dirty="0"/>
                  <a:t> for the Badges game?</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96" t="-10619" b="-30088"/>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pPr lvl="1"/>
            <a:r>
              <a:rPr lang="en-US" dirty="0"/>
              <a:t>Possible features:</a:t>
            </a:r>
          </a:p>
          <a:p>
            <a:pPr lvl="2"/>
            <a:r>
              <a:rPr lang="en-US" dirty="0"/>
              <a:t>Gender/age/country of the person?</a:t>
            </a:r>
          </a:p>
          <a:p>
            <a:pPr lvl="2"/>
            <a:r>
              <a:rPr lang="en-US" dirty="0"/>
              <a:t>Length of their first or last name?</a:t>
            </a:r>
          </a:p>
          <a:p>
            <a:pPr lvl="2"/>
            <a:r>
              <a:rPr lang="en-US" dirty="0"/>
              <a:t>Does the name contain letter ‘x’? </a:t>
            </a:r>
          </a:p>
          <a:p>
            <a:pPr lvl="2"/>
            <a:r>
              <a:rPr lang="en-US" dirty="0"/>
              <a:t>How many vowels does their name contain? </a:t>
            </a:r>
          </a:p>
          <a:p>
            <a:pPr lvl="2"/>
            <a:r>
              <a:rPr lang="en-US" dirty="0"/>
              <a:t>Is the n-</a:t>
            </a:r>
            <a:r>
              <a:rPr lang="en-US" dirty="0" err="1"/>
              <a:t>th</a:t>
            </a:r>
            <a:r>
              <a:rPr lang="en-US" dirty="0"/>
              <a:t> letter a vowel? </a:t>
            </a:r>
          </a:p>
          <a:p>
            <a:pPr lvl="2"/>
            <a:r>
              <a:rPr lang="en-US" dirty="0"/>
              <a:t>Height; </a:t>
            </a:r>
          </a:p>
          <a:p>
            <a:pPr lvl="2"/>
            <a:r>
              <a:rPr lang="en-US" dirty="0"/>
              <a:t>Shoe size </a:t>
            </a:r>
          </a:p>
        </p:txBody>
      </p:sp>
    </p:spTree>
    <p:extLst>
      <p:ext uri="{BB962C8B-B14F-4D97-AF65-F5344CB8AC3E}">
        <p14:creationId xmlns:p14="http://schemas.microsoft.com/office/powerpoint/2010/main" val="345920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191006" y="4741525"/>
            <a:ext cx="495794" cy="273844"/>
          </a:xfrm>
          <a:prstGeom prst="rect">
            <a:avLst/>
          </a:prstGeom>
        </p:spPr>
        <p:txBody>
          <a:bodyPr/>
          <a:lstStyle/>
          <a:p>
            <a:fld id="{0C921938-476A-4922-BE24-3B8F6A2854D9}" type="slidenum">
              <a:rPr lang="en-US" smtClean="0"/>
              <a:pPr/>
              <a:t>3</a:t>
            </a:fld>
            <a:endParaRPr lang="en-US" dirty="0"/>
          </a:p>
        </p:txBody>
      </p:sp>
      <p:sp>
        <p:nvSpPr>
          <p:cNvPr id="1098754" name="Rectangle 2"/>
          <p:cNvSpPr>
            <a:spLocks noGrp="1" noChangeArrowheads="1"/>
          </p:cNvSpPr>
          <p:nvPr>
            <p:ph type="title"/>
          </p:nvPr>
        </p:nvSpPr>
        <p:spPr/>
        <p:txBody>
          <a:bodyPr/>
          <a:lstStyle/>
          <a:p>
            <a:r>
              <a:rPr lang="en-US" dirty="0"/>
              <a:t>CIS 419/519: Applied Machine Learning</a:t>
            </a:r>
          </a:p>
        </p:txBody>
      </p:sp>
      <p:sp>
        <p:nvSpPr>
          <p:cNvPr id="1098755" name="Rectangle 3"/>
          <p:cNvSpPr>
            <a:spLocks noGrp="1" noChangeArrowheads="1"/>
          </p:cNvSpPr>
          <p:nvPr>
            <p:ph idx="1"/>
          </p:nvPr>
        </p:nvSpPr>
        <p:spPr/>
        <p:txBody>
          <a:bodyPr>
            <a:normAutofit lnSpcReduction="10000"/>
          </a:bodyPr>
          <a:lstStyle/>
          <a:p>
            <a:pPr lvl="1"/>
            <a:r>
              <a:rPr lang="en-US" dirty="0"/>
              <a:t>Monday, Wednesday: 10:30pm-12:00pm  101 Levine </a:t>
            </a:r>
          </a:p>
          <a:p>
            <a:pPr lvl="1"/>
            <a:r>
              <a:rPr lang="en-US" dirty="0"/>
              <a:t>Office hours: Mon/Tue 5-6 pm [my office]</a:t>
            </a:r>
          </a:p>
          <a:p>
            <a:pPr lvl="1"/>
            <a:r>
              <a:rPr lang="en-US" dirty="0"/>
              <a:t>10 TAs  </a:t>
            </a:r>
          </a:p>
          <a:p>
            <a:pPr lvl="1"/>
            <a:r>
              <a:rPr lang="en-US" dirty="0"/>
              <a:t>Assignments: 5 Problems set (Python Programming)</a:t>
            </a:r>
          </a:p>
          <a:p>
            <a:pPr lvl="2"/>
            <a:r>
              <a:rPr lang="en-US" dirty="0"/>
              <a:t>Weekly (light) on-line quizzes</a:t>
            </a:r>
          </a:p>
          <a:p>
            <a:pPr lvl="1"/>
            <a:r>
              <a:rPr lang="en-US" dirty="0"/>
              <a:t>Weekly Discussion Sessions </a:t>
            </a:r>
          </a:p>
          <a:p>
            <a:pPr lvl="1"/>
            <a:r>
              <a:rPr lang="en-US" dirty="0"/>
              <a:t>Mid Term Exam </a:t>
            </a:r>
          </a:p>
          <a:p>
            <a:pPr lvl="1"/>
            <a:r>
              <a:rPr lang="en-US" dirty="0"/>
              <a:t>[Project] (look at the schedule)</a:t>
            </a:r>
          </a:p>
          <a:p>
            <a:pPr lvl="1"/>
            <a:r>
              <a:rPr lang="en-US" dirty="0"/>
              <a:t>Final</a:t>
            </a:r>
          </a:p>
          <a:p>
            <a:pPr lvl="1"/>
            <a:r>
              <a:rPr lang="en-US" dirty="0"/>
              <a:t>No real textbook:</a:t>
            </a:r>
          </a:p>
          <a:p>
            <a:pPr lvl="2"/>
            <a:r>
              <a:rPr lang="en-US" dirty="0"/>
              <a:t>Slides/Mitchell/</a:t>
            </a:r>
            <a:r>
              <a:rPr lang="en-US" dirty="0" err="1"/>
              <a:t>Flach</a:t>
            </a:r>
            <a:r>
              <a:rPr lang="en-US" dirty="0"/>
              <a:t>/Other Books/ Lecture notes /Literature</a:t>
            </a:r>
          </a:p>
          <a:p>
            <a:pPr lvl="2"/>
            <a:endParaRPr lang="en-US" dirty="0"/>
          </a:p>
        </p:txBody>
      </p:sp>
      <p:sp>
        <p:nvSpPr>
          <p:cNvPr id="1098756" name="Text Box 4"/>
          <p:cNvSpPr txBox="1">
            <a:spLocks noChangeArrowheads="1"/>
          </p:cNvSpPr>
          <p:nvPr/>
        </p:nvSpPr>
        <p:spPr bwMode="auto">
          <a:xfrm>
            <a:off x="4800548" y="3522373"/>
            <a:ext cx="2000250" cy="55399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500" b="1" dirty="0"/>
              <a:t>Registration for Class      </a:t>
            </a:r>
          </a:p>
        </p:txBody>
      </p:sp>
      <p:sp>
        <p:nvSpPr>
          <p:cNvPr id="9" name="Text Box 4"/>
          <p:cNvSpPr txBox="1">
            <a:spLocks noChangeArrowheads="1"/>
          </p:cNvSpPr>
          <p:nvPr/>
        </p:nvSpPr>
        <p:spPr bwMode="auto">
          <a:xfrm>
            <a:off x="4800548" y="2669615"/>
            <a:ext cx="2000250"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500" b="1" dirty="0"/>
              <a:t>Go to the web site</a:t>
            </a:r>
          </a:p>
          <a:p>
            <a:pPr algn="ctr">
              <a:spcBef>
                <a:spcPct val="50000"/>
              </a:spcBef>
            </a:pPr>
            <a:r>
              <a:rPr lang="en-US" sz="1500" b="1" dirty="0"/>
              <a:t>Be on Piazza      </a:t>
            </a:r>
          </a:p>
        </p:txBody>
      </p:sp>
      <p:sp>
        <p:nvSpPr>
          <p:cNvPr id="8" name="Rectangular Callout 7"/>
          <p:cNvSpPr/>
          <p:nvPr/>
        </p:nvSpPr>
        <p:spPr>
          <a:xfrm>
            <a:off x="5800673" y="2234423"/>
            <a:ext cx="1485900" cy="289518"/>
          </a:xfrm>
          <a:prstGeom prst="wedgeRectCallout">
            <a:avLst>
              <a:gd name="adj1" fmla="val -172852"/>
              <a:gd name="adj2" fmla="val -6001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HW0 is mandatory</a:t>
            </a:r>
            <a:endParaRPr lang="en-US" sz="1050" dirty="0">
              <a:solidFill>
                <a:schemeClr val="tx1"/>
              </a:solidFill>
            </a:endParaRPr>
          </a:p>
        </p:txBody>
      </p:sp>
      <p:pic>
        <p:nvPicPr>
          <p:cNvPr id="10" name="Picture 9"/>
          <p:cNvPicPr>
            <a:picLocks noChangeAspect="1"/>
          </p:cNvPicPr>
          <p:nvPr/>
        </p:nvPicPr>
        <p:blipFill>
          <a:blip r:embed="rId3"/>
          <a:stretch>
            <a:fillRect/>
          </a:stretch>
        </p:blipFill>
        <p:spPr>
          <a:xfrm>
            <a:off x="7465901" y="1785992"/>
            <a:ext cx="1596110" cy="2878772"/>
          </a:xfrm>
          <a:prstGeom prst="rect">
            <a:avLst/>
          </a:prstGeom>
        </p:spPr>
      </p:pic>
    </p:spTree>
    <p:extLst>
      <p:ext uri="{BB962C8B-B14F-4D97-AF65-F5344CB8AC3E}">
        <p14:creationId xmlns:p14="http://schemas.microsoft.com/office/powerpoint/2010/main" val="193795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098756"/>
                                        </p:tgtEl>
                                        <p:attrNameLst>
                                          <p:attrName>style.visibility</p:attrName>
                                        </p:attrNameLst>
                                      </p:cBhvr>
                                      <p:to>
                                        <p:strVal val="visible"/>
                                      </p:to>
                                    </p:set>
                                    <p:anim calcmode="lin" valueType="num">
                                      <p:cBhvr additive="base">
                                        <p:cTn id="15" dur="500" fill="hold"/>
                                        <p:tgtEl>
                                          <p:spTgt spid="1098756"/>
                                        </p:tgtEl>
                                        <p:attrNameLst>
                                          <p:attrName>ppt_x</p:attrName>
                                        </p:attrNameLst>
                                      </p:cBhvr>
                                      <p:tavLst>
                                        <p:tav tm="0">
                                          <p:val>
                                            <p:strVal val="1+#ppt_w/2"/>
                                          </p:val>
                                        </p:tav>
                                        <p:tav tm="100000">
                                          <p:val>
                                            <p:strVal val="#ppt_x"/>
                                          </p:val>
                                        </p:tav>
                                      </p:tavLst>
                                    </p:anim>
                                    <p:anim calcmode="lin" valueType="num">
                                      <p:cBhvr additive="base">
                                        <p:cTn id="16" dur="500" fill="hold"/>
                                        <p:tgtEl>
                                          <p:spTgt spid="109875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6" grpId="0" animBg="1" autoUpdateAnimBg="0"/>
      <p:bldP spid="9" grpId="0" animBg="1" autoUpdateAnimBg="0"/>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30</a:t>
            </a:fld>
            <a:endParaRPr lang="en-US"/>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b="1" i="1" dirty="0" smtClean="0">
                        <a:latin typeface="Cambria Math" panose="02040503050406030204" pitchFamily="18" charset="0"/>
                      </a:rPr>
                      <m:t>𝑿</m:t>
                    </m:r>
                    <m:r>
                      <a:rPr lang="en-US" b="1" i="1" dirty="0" smtClean="0">
                        <a:latin typeface="Cambria Math" panose="02040503050406030204" pitchFamily="18" charset="0"/>
                      </a:rPr>
                      <m:t> </m:t>
                    </m:r>
                  </m:oMath>
                </a14:m>
                <a:r>
                  <a:rPr lang="en-US" dirty="0"/>
                  <a:t>as a vector space</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0619" b="-30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1" i="1" dirty="0" smtClean="0">
                        <a:latin typeface="Cambria Math" panose="02040503050406030204" pitchFamily="18" charset="0"/>
                        <a:cs typeface="Lucida Calligraphy"/>
                      </a:rPr>
                      <m:t>𝑿</m:t>
                    </m:r>
                    <m:r>
                      <a:rPr lang="en-US" i="1" dirty="0">
                        <a:latin typeface="Cambria Math" panose="02040503050406030204" pitchFamily="18" charset="0"/>
                      </a:rPr>
                      <m:t> </m:t>
                    </m:r>
                  </m:oMath>
                </a14:m>
                <a:r>
                  <a:rPr lang="en-US" dirty="0"/>
                  <a:t> is an N-dimensional vector space (e.g.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ℝ</m:t>
                        </m:r>
                      </m:e>
                      <m:sub/>
                      <m:sup>
                        <m:r>
                          <a:rPr lang="en-US" b="0" i="1" smtClean="0">
                            <a:latin typeface="Cambria Math" panose="02040503050406030204" pitchFamily="18" charset="0"/>
                          </a:rPr>
                          <m:t>𝑁</m:t>
                        </m:r>
                      </m:sup>
                    </m:sSubSup>
                  </m:oMath>
                </a14:m>
                <a:r>
                  <a:rPr lang="en-US" dirty="0"/>
                  <a:t>) </a:t>
                </a:r>
              </a:p>
              <a:p>
                <a:pPr lvl="1"/>
                <a:r>
                  <a:rPr lang="en-US" dirty="0"/>
                  <a:t>Each dimension = one feature.</a:t>
                </a:r>
              </a:p>
              <a:p>
                <a:r>
                  <a:rPr lang="en-US" dirty="0"/>
                  <a:t>Each </a:t>
                </a:r>
                <a14:m>
                  <m:oMath xmlns:m="http://schemas.openxmlformats.org/officeDocument/2006/math">
                    <m:r>
                      <a:rPr lang="en-US" b="1" i="1" dirty="0" smtClean="0">
                        <a:latin typeface="Cambria Math" panose="02040503050406030204" pitchFamily="18" charset="0"/>
                      </a:rPr>
                      <m:t>𝒙</m:t>
                    </m:r>
                    <m:r>
                      <a:rPr lang="en-US" i="1" dirty="0">
                        <a:latin typeface="Cambria Math" panose="02040503050406030204" pitchFamily="18" charset="0"/>
                      </a:rPr>
                      <m:t> </m:t>
                    </m:r>
                  </m:oMath>
                </a14:m>
                <a:r>
                  <a:rPr lang="en-US" dirty="0"/>
                  <a:t>is a feature vector (hence the boldface </a:t>
                </a:r>
                <a14:m>
                  <m:oMath xmlns:m="http://schemas.openxmlformats.org/officeDocument/2006/math">
                    <m:r>
                      <a:rPr lang="en-US" b="1" i="1" dirty="0" smtClean="0">
                        <a:latin typeface="Cambria Math" panose="02040503050406030204" pitchFamily="18" charset="0"/>
                      </a:rPr>
                      <m:t>𝒙</m:t>
                    </m:r>
                  </m:oMath>
                </a14:m>
                <a:r>
                  <a:rPr lang="en-US" dirty="0"/>
                  <a:t>).</a:t>
                </a:r>
              </a:p>
              <a:p>
                <a:r>
                  <a:rPr lang="en-US" dirty="0"/>
                  <a:t>Think of </a:t>
                </a:r>
                <a14:m>
                  <m:oMath xmlns:m="http://schemas.openxmlformats.org/officeDocument/2006/math">
                    <m:r>
                      <a:rPr lang="en-US" b="1" i="1" dirty="0" smtClean="0">
                        <a:latin typeface="Cambria Math" panose="02040503050406030204" pitchFamily="18" charset="0"/>
                      </a:rPr>
                      <m:t>𝒙</m:t>
                    </m:r>
                    <m:r>
                      <a:rPr lang="en-US" i="1" dirty="0">
                        <a:latin typeface="Cambria Math" panose="02040503050406030204" pitchFamily="18" charset="0"/>
                      </a:rPr>
                      <m:t> </m:t>
                    </m:r>
                  </m:oMath>
                </a14:m>
                <a:r>
                  <a:rPr lang="en-US" dirty="0"/>
                  <a:t>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𝑁</m:t>
                        </m:r>
                      </m:sub>
                    </m:sSub>
                  </m:oMath>
                </a14:m>
                <a:r>
                  <a:rPr lang="en-US" dirty="0"/>
                  <a:t>] as a point in</a:t>
                </a:r>
                <a14:m>
                  <m:oMath xmlns:m="http://schemas.openxmlformats.org/officeDocument/2006/math">
                    <m:r>
                      <a:rPr lang="en-US" i="1" dirty="0" smtClean="0">
                        <a:latin typeface="Cambria Math" panose="02040503050406030204" pitchFamily="18" charset="0"/>
                      </a:rPr>
                      <m:t> </m:t>
                    </m:r>
                    <m:r>
                      <a:rPr lang="en-US" b="1" i="1" dirty="0">
                        <a:latin typeface="Cambria Math" panose="02040503050406030204" pitchFamily="18" charset="0"/>
                        <a:cs typeface="Lucida Calligraphy"/>
                      </a:rPr>
                      <m:t>𝑿</m:t>
                    </m:r>
                    <m:r>
                      <a:rPr lang="en-US" i="1" dirty="0">
                        <a:latin typeface="Cambria Math" panose="02040503050406030204" pitchFamily="18" charset="0"/>
                      </a:rPr>
                      <m:t> </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37" t="-496"/>
                </a:stretch>
              </a:blipFill>
            </p:spPr>
            <p:txBody>
              <a:bodyPr/>
              <a:lstStyle/>
              <a:p>
                <a:r>
                  <a:rPr lang="en-US">
                    <a:noFill/>
                  </a:rPr>
                  <a:t> </a:t>
                </a:r>
              </a:p>
            </p:txBody>
          </p:sp>
        </mc:Fallback>
      </mc:AlternateContent>
      <p:grpSp>
        <p:nvGrpSpPr>
          <p:cNvPr id="25" name="Group 24"/>
          <p:cNvGrpSpPr/>
          <p:nvPr/>
        </p:nvGrpSpPr>
        <p:grpSpPr>
          <a:xfrm>
            <a:off x="2494879" y="2986888"/>
            <a:ext cx="3315564" cy="1917399"/>
            <a:chOff x="1802505" y="3982516"/>
            <a:chExt cx="4420752" cy="2556532"/>
          </a:xfrm>
        </p:grpSpPr>
        <p:cxnSp>
          <p:nvCxnSpPr>
            <p:cNvPr id="5" name="Straight Arrow Connector 4"/>
            <p:cNvCxnSpPr/>
            <p:nvPr/>
          </p:nvCxnSpPr>
          <p:spPr>
            <a:xfrm>
              <a:off x="2483813" y="5985052"/>
              <a:ext cx="3739444" cy="0"/>
            </a:xfrm>
            <a:prstGeom prst="straightConnector1">
              <a:avLst/>
            </a:prstGeom>
            <a:ln w="38100" cmpd="sng">
              <a:solidFill>
                <a:srgbClr val="000000"/>
              </a:solidFill>
              <a:round/>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16200000">
              <a:off x="1482545" y="4983784"/>
              <a:ext cx="2002536" cy="0"/>
            </a:xfrm>
            <a:prstGeom prst="straightConnector1">
              <a:avLst/>
            </a:prstGeom>
            <a:ln w="38100" cmpd="sng">
              <a:solidFill>
                <a:srgbClr val="000000"/>
              </a:solidFill>
              <a:round/>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flipH="1">
                  <a:off x="4231345" y="5985051"/>
                  <a:ext cx="681308" cy="553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dirty="0" smtClean="0">
                            <a:latin typeface="Cambria Math" panose="02040503050406030204" pitchFamily="18" charset="0"/>
                          </a:rPr>
                          <m:t>𝑥</m:t>
                        </m:r>
                        <m:r>
                          <a:rPr lang="en-US" sz="2100" i="1" baseline="-25000" dirty="0">
                            <a:latin typeface="Cambria Math" panose="02040503050406030204" pitchFamily="18" charset="0"/>
                          </a:rPr>
                          <m:t>1</m:t>
                        </m:r>
                      </m:oMath>
                    </m:oMathPara>
                  </a14:m>
                  <a:endParaRPr lang="en-US" sz="2100" baseline="-25000" dirty="0"/>
                </a:p>
              </p:txBody>
            </p:sp>
          </mc:Choice>
          <mc:Fallback xmlns="">
            <p:sp>
              <p:nvSpPr>
                <p:cNvPr id="7" name="TextBox 6"/>
                <p:cNvSpPr txBox="1">
                  <a:spLocks noRot="1" noChangeAspect="1" noMove="1" noResize="1" noEditPoints="1" noAdjustHandles="1" noChangeArrowheads="1" noChangeShapeType="1" noTextEdit="1"/>
                </p:cNvSpPr>
                <p:nvPr/>
              </p:nvSpPr>
              <p:spPr>
                <a:xfrm flipH="1">
                  <a:off x="4231345" y="5985051"/>
                  <a:ext cx="681308" cy="553997"/>
                </a:xfrm>
                <a:prstGeom prst="rect">
                  <a:avLst/>
                </a:prstGeom>
                <a:blipFill>
                  <a:blip r:embed="rId4"/>
                  <a:stretch>
                    <a:fillRect b="-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flipH="1">
                  <a:off x="1802505" y="4198425"/>
                  <a:ext cx="681308" cy="553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dirty="0" smtClean="0">
                            <a:latin typeface="Cambria Math" panose="02040503050406030204" pitchFamily="18" charset="0"/>
                          </a:rPr>
                          <m:t>𝑥</m:t>
                        </m:r>
                        <m:r>
                          <a:rPr lang="en-US" sz="2100" i="1" baseline="-25000" dirty="0">
                            <a:latin typeface="Cambria Math" panose="02040503050406030204" pitchFamily="18" charset="0"/>
                          </a:rPr>
                          <m:t>2</m:t>
                        </m:r>
                      </m:oMath>
                    </m:oMathPara>
                  </a14:m>
                  <a:endParaRPr lang="en-US" sz="2100"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flipH="1">
                  <a:off x="1802505" y="4198425"/>
                  <a:ext cx="681308" cy="553997"/>
                </a:xfrm>
                <a:prstGeom prst="rect">
                  <a:avLst/>
                </a:prstGeom>
                <a:blipFill>
                  <a:blip r:embed="rId5"/>
                  <a:stretch>
                    <a:fillRect b="-1471"/>
                  </a:stretch>
                </a:blipFill>
              </p:spPr>
              <p:txBody>
                <a:bodyPr/>
                <a:lstStyle/>
                <a:p>
                  <a:r>
                    <a:rPr lang="en-US">
                      <a:noFill/>
                    </a:rPr>
                    <a:t> </a:t>
                  </a:r>
                </a:p>
              </p:txBody>
            </p:sp>
          </mc:Fallback>
        </mc:AlternateContent>
      </p:grpSp>
      <p:grpSp>
        <p:nvGrpSpPr>
          <p:cNvPr id="26" name="Group 25"/>
          <p:cNvGrpSpPr/>
          <p:nvPr/>
        </p:nvGrpSpPr>
        <p:grpSpPr>
          <a:xfrm>
            <a:off x="2980461" y="3534344"/>
            <a:ext cx="956540" cy="954448"/>
            <a:chOff x="2449947" y="4712458"/>
            <a:chExt cx="1275387" cy="1272597"/>
          </a:xfrm>
        </p:grpSpPr>
        <p:sp>
          <p:nvSpPr>
            <p:cNvPr id="20" name="Oval 19"/>
            <p:cNvSpPr>
              <a:spLocks/>
            </p:cNvSpPr>
            <p:nvPr/>
          </p:nvSpPr>
          <p:spPr>
            <a:xfrm>
              <a:off x="3483412" y="4712458"/>
              <a:ext cx="241922" cy="237744"/>
            </a:xfrm>
            <a:prstGeom prst="ellips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22" name="Straight Connector 21"/>
            <p:cNvCxnSpPr>
              <a:endCxn id="20" idx="3"/>
            </p:cNvCxnSpPr>
            <p:nvPr/>
          </p:nvCxnSpPr>
          <p:spPr>
            <a:xfrm flipV="1">
              <a:off x="2449947" y="4915385"/>
              <a:ext cx="1068894" cy="1069670"/>
            </a:xfrm>
            <a:prstGeom prst="line">
              <a:avLst/>
            </a:prstGeom>
            <a:ln w="28575" cmpd="sng">
              <a:solidFill>
                <a:schemeClr val="accent6"/>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2574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31</a:t>
            </a:fld>
            <a:endParaRPr lang="en-US"/>
          </a:p>
        </p:txBody>
      </p:sp>
      <p:sp>
        <p:nvSpPr>
          <p:cNvPr id="2" name="Title 1"/>
          <p:cNvSpPr>
            <a:spLocks noGrp="1"/>
          </p:cNvSpPr>
          <p:nvPr>
            <p:ph type="title"/>
          </p:nvPr>
        </p:nvSpPr>
        <p:spPr/>
        <p:txBody>
          <a:bodyPr>
            <a:normAutofit/>
          </a:bodyPr>
          <a:lstStyle/>
          <a:p>
            <a:r>
              <a:rPr lang="en-US"/>
              <a:t>From feature templates to vectors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When designing features, we often think in terms of </a:t>
                </a:r>
                <a:r>
                  <a:rPr lang="en-US" dirty="0">
                    <a:solidFill>
                      <a:srgbClr val="C00000"/>
                    </a:solidFill>
                  </a:rPr>
                  <a:t>templates</a:t>
                </a:r>
                <a:r>
                  <a:rPr lang="en-US" dirty="0"/>
                  <a:t>, not individual features:</a:t>
                </a:r>
              </a:p>
              <a:p>
                <a:r>
                  <a:rPr lang="en-US" dirty="0"/>
                  <a:t>Encoding a name by encoding it characters:</a:t>
                </a:r>
              </a:p>
              <a:p>
                <a:r>
                  <a:rPr lang="en-US" dirty="0"/>
                  <a:t>What is the </a:t>
                </a:r>
                <a:r>
                  <a:rPr lang="en-US" i="1" dirty="0" err="1"/>
                  <a:t>i-</a:t>
                </a:r>
                <a:r>
                  <a:rPr lang="en-US" dirty="0" err="1"/>
                  <a:t>th</a:t>
                </a:r>
                <a:r>
                  <a:rPr lang="en-US" dirty="0"/>
                  <a:t> letter? </a:t>
                </a:r>
              </a:p>
              <a:p>
                <a:r>
                  <a:rPr lang="en-US" dirty="0"/>
                  <a:t>	</a:t>
                </a:r>
                <a:r>
                  <a:rPr lang="en-US" b="1" dirty="0">
                    <a:solidFill>
                      <a:srgbClr val="3366FF"/>
                    </a:solidFill>
                  </a:rPr>
                  <a:t>A</a:t>
                </a:r>
                <a:r>
                  <a:rPr lang="en-US" b="1" dirty="0">
                    <a:solidFill>
                      <a:srgbClr val="C00000"/>
                    </a:solidFill>
                  </a:rPr>
                  <a:t>b</a:t>
                </a:r>
                <a:r>
                  <a:rPr lang="en-US" b="1" dirty="0">
                    <a:solidFill>
                      <a:srgbClr val="008000"/>
                    </a:solidFill>
                  </a:rPr>
                  <a:t>e</a:t>
                </a:r>
                <a:r>
                  <a:rPr lang="en-US" dirty="0"/>
                  <a:t> → [</a:t>
                </a:r>
                <a:r>
                  <a:rPr lang="en-US" b="1" dirty="0">
                    <a:solidFill>
                      <a:srgbClr val="3366FF"/>
                    </a:solidFill>
                  </a:rPr>
                  <a:t>1</a:t>
                </a:r>
                <a:r>
                  <a:rPr lang="en-US" dirty="0">
                    <a:solidFill>
                      <a:srgbClr val="3366FF"/>
                    </a:solidFill>
                  </a:rPr>
                  <a:t> 0 0 0 0… </a:t>
                </a:r>
                <a:r>
                  <a:rPr lang="en-US" dirty="0">
                    <a:solidFill>
                      <a:schemeClr val="accent6"/>
                    </a:solidFill>
                  </a:rPr>
                  <a:t>0 1 0 0 0 0… </a:t>
                </a:r>
                <a:r>
                  <a:rPr lang="en-US" dirty="0">
                    <a:solidFill>
                      <a:srgbClr val="008000"/>
                    </a:solidFill>
                  </a:rPr>
                  <a:t>0 0 0 0 </a:t>
                </a:r>
                <a:r>
                  <a:rPr lang="en-US" b="1" dirty="0">
                    <a:solidFill>
                      <a:srgbClr val="008000"/>
                    </a:solidFill>
                  </a:rPr>
                  <a:t>1</a:t>
                </a:r>
                <a:r>
                  <a:rPr lang="en-US" dirty="0">
                    <a:solidFill>
                      <a:srgbClr val="008000"/>
                    </a:solidFill>
                  </a:rPr>
                  <a:t> …</a:t>
                </a:r>
                <a:r>
                  <a:rPr lang="en-US" dirty="0"/>
                  <a:t>]</a:t>
                </a:r>
              </a:p>
              <a:p>
                <a:pPr lvl="1"/>
                <a14:m>
                  <m:oMath xmlns:m="http://schemas.openxmlformats.org/officeDocument/2006/math">
                    <m:r>
                      <a:rPr lang="en-US" i="1" dirty="0" smtClean="0">
                        <a:latin typeface="Cambria Math" panose="02040503050406030204" pitchFamily="18" charset="0"/>
                      </a:rPr>
                      <m:t>26∗2 + 1 </m:t>
                    </m:r>
                  </m:oMath>
                </a14:m>
                <a:r>
                  <a:rPr lang="en-US" dirty="0"/>
                  <a:t>positions in each group; </a:t>
                </a:r>
              </a:p>
              <a:p>
                <a:pPr lvl="1"/>
                <a:r>
                  <a:rPr lang="en-US" dirty="0"/>
                  <a:t># of groups == upper bounds on length of names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1227064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32</a:t>
            </a:fld>
            <a:endParaRPr lang="en-US"/>
          </a:p>
        </p:txBody>
      </p:sp>
      <p:sp>
        <p:nvSpPr>
          <p:cNvPr id="2" name="Title 1"/>
          <p:cNvSpPr>
            <a:spLocks noGrp="1"/>
          </p:cNvSpPr>
          <p:nvPr>
            <p:ph type="title"/>
          </p:nvPr>
        </p:nvSpPr>
        <p:spPr/>
        <p:txBody>
          <a:bodyPr>
            <a:normAutofit/>
          </a:bodyPr>
          <a:lstStyle/>
          <a:p>
            <a:r>
              <a:rPr lang="en-US" dirty="0"/>
              <a:t>Good features are essential</a:t>
            </a:r>
          </a:p>
        </p:txBody>
      </p:sp>
      <p:sp>
        <p:nvSpPr>
          <p:cNvPr id="3" name="Content Placeholder 2"/>
          <p:cNvSpPr>
            <a:spLocks noGrp="1"/>
          </p:cNvSpPr>
          <p:nvPr>
            <p:ph idx="1"/>
          </p:nvPr>
        </p:nvSpPr>
        <p:spPr/>
        <p:txBody>
          <a:bodyPr>
            <a:noAutofit/>
          </a:bodyPr>
          <a:lstStyle/>
          <a:p>
            <a:pPr lvl="1"/>
            <a:r>
              <a:rPr lang="en-US" dirty="0">
                <a:cs typeface="Lucida Calligraphy"/>
              </a:rPr>
              <a:t>The choice of features is crucial for how well a task can be learned.</a:t>
            </a:r>
          </a:p>
          <a:p>
            <a:pPr lvl="2"/>
            <a:r>
              <a:rPr lang="en-US" dirty="0">
                <a:cs typeface="Lucida Calligraphy"/>
              </a:rPr>
              <a:t>In many application areas (language, vision, etc.),  a lot of work goes into designing suitable features.</a:t>
            </a:r>
          </a:p>
          <a:p>
            <a:pPr lvl="2"/>
            <a:r>
              <a:rPr lang="en-US" dirty="0">
                <a:cs typeface="Lucida Calligraphy"/>
              </a:rPr>
              <a:t>This requires domain expertise.</a:t>
            </a:r>
          </a:p>
          <a:p>
            <a:pPr lvl="1"/>
            <a:r>
              <a:rPr lang="en-US" dirty="0">
                <a:cs typeface="Lucida Calligraphy"/>
              </a:rPr>
              <a:t>Think about the badges game – what if you were focusing on visual features? </a:t>
            </a:r>
          </a:p>
          <a:p>
            <a:pPr lvl="1"/>
            <a:r>
              <a:rPr lang="en-US" dirty="0">
                <a:cs typeface="Lucida Calligraphy"/>
              </a:rPr>
              <a:t>We can’t teach you what specific features </a:t>
            </a:r>
            <a:br>
              <a:rPr lang="en-US" dirty="0">
                <a:cs typeface="Lucida Calligraphy"/>
              </a:rPr>
            </a:br>
            <a:r>
              <a:rPr lang="en-US" dirty="0">
                <a:cs typeface="Lucida Calligraphy"/>
              </a:rPr>
              <a:t>to use for your task.</a:t>
            </a:r>
          </a:p>
          <a:p>
            <a:pPr lvl="2"/>
            <a:r>
              <a:rPr lang="en-US" dirty="0">
                <a:cs typeface="Lucida Calligraphy"/>
              </a:rPr>
              <a:t>But we will touch on some general principles</a:t>
            </a:r>
          </a:p>
        </p:txBody>
      </p:sp>
    </p:spTree>
    <p:extLst>
      <p:ext uri="{BB962C8B-B14F-4D97-AF65-F5344CB8AC3E}">
        <p14:creationId xmlns:p14="http://schemas.microsoft.com/office/powerpoint/2010/main" val="1991127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ounded Rectangle 7"/>
              <p:cNvSpPr/>
              <p:nvPr/>
            </p:nvSpPr>
            <p:spPr>
              <a:xfrm>
                <a:off x="5066653" y="974517"/>
                <a:ext cx="2488724" cy="2502206"/>
              </a:xfrm>
              <a:prstGeom prst="roundRect">
                <a:avLst>
                  <a:gd name="adj" fmla="val 7897"/>
                </a:avLst>
              </a:prstGeom>
              <a:solidFill>
                <a:srgbClr val="FF9900"/>
              </a:solidFill>
              <a:ln w="57150" cmpd="sng"/>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2700" b="1" dirty="0"/>
                  <a:t>Output</a:t>
                </a:r>
              </a:p>
              <a:p>
                <a:pPr algn="ctr"/>
                <a:endParaRPr lang="en-US" sz="2700" dirty="0"/>
              </a:p>
              <a:p>
                <a:pPr algn="ctr"/>
                <a14:m>
                  <m:oMathPara xmlns:m="http://schemas.openxmlformats.org/officeDocument/2006/math">
                    <m:oMathParaPr>
                      <m:jc m:val="centerGroup"/>
                    </m:oMathParaPr>
                    <m:oMath xmlns:m="http://schemas.openxmlformats.org/officeDocument/2006/math">
                      <m:r>
                        <a:rPr lang="en-US" sz="2700" i="1" dirty="0" smtClean="0">
                          <a:latin typeface="Cambria Math" panose="02040503050406030204" pitchFamily="18" charset="0"/>
                        </a:rPr>
                        <m:t>𝑦</m:t>
                      </m:r>
                      <m:r>
                        <a:rPr lang="en-US" sz="2700" i="1" dirty="0" smtClean="0">
                          <a:latin typeface="Cambria Math" panose="02040503050406030204" pitchFamily="18" charset="0"/>
                        </a:rPr>
                        <m:t>∈</m:t>
                      </m:r>
                      <m:r>
                        <a:rPr lang="en-US" sz="2700" b="1" i="1" dirty="0" err="1">
                          <a:latin typeface="Cambria Math" panose="02040503050406030204" pitchFamily="18" charset="0"/>
                          <a:cs typeface="Lucida Calligraphy"/>
                        </a:rPr>
                        <m:t>𝒀</m:t>
                      </m:r>
                    </m:oMath>
                  </m:oMathPara>
                </a14:m>
                <a:endParaRPr lang="en-US" sz="2700" b="1" dirty="0">
                  <a:latin typeface="Lucida Calligraphy"/>
                  <a:cs typeface="Lucida Calligraphy"/>
                </a:endParaRPr>
              </a:p>
              <a:p>
                <a:pPr algn="ctr"/>
                <a:r>
                  <a:rPr lang="en-US" sz="2400" dirty="0"/>
                  <a:t>An item </a:t>
                </a:r>
                <a14:m>
                  <m:oMath xmlns:m="http://schemas.openxmlformats.org/officeDocument/2006/math">
                    <m:r>
                      <a:rPr lang="en-US" sz="2400" b="0" i="1" dirty="0" smtClean="0">
                        <a:latin typeface="Cambria Math" panose="02040503050406030204" pitchFamily="18" charset="0"/>
                      </a:rPr>
                      <m:t>𝑦</m:t>
                    </m:r>
                  </m:oMath>
                </a14:m>
                <a:r>
                  <a:rPr lang="en-US" sz="2400" dirty="0"/>
                  <a:t> </a:t>
                </a:r>
                <a:br>
                  <a:rPr lang="en-US" sz="2400" dirty="0"/>
                </a:br>
                <a:r>
                  <a:rPr lang="en-US" sz="2400" dirty="0"/>
                  <a:t>drawn from a label space </a:t>
                </a:r>
                <a14:m>
                  <m:oMath xmlns:m="http://schemas.openxmlformats.org/officeDocument/2006/math">
                    <m:r>
                      <a:rPr lang="en-US" sz="2400" b="1" i="1" dirty="0" smtClean="0">
                        <a:latin typeface="Cambria Math" panose="02040503050406030204" pitchFamily="18" charset="0"/>
                        <a:cs typeface="Lucida Calligraphy"/>
                      </a:rPr>
                      <m:t>𝒀</m:t>
                    </m:r>
                  </m:oMath>
                </a14:m>
                <a:endParaRPr lang="en-US" sz="2400" dirty="0">
                  <a:latin typeface="Lucida Calligraphy"/>
                  <a:cs typeface="Lucida Calligraphy"/>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5066653" y="974517"/>
                <a:ext cx="2488724" cy="2502206"/>
              </a:xfrm>
              <a:prstGeom prst="roundRect">
                <a:avLst>
                  <a:gd name="adj" fmla="val 7897"/>
                </a:avLst>
              </a:prstGeom>
              <a:blipFill>
                <a:blip r:embed="rId3"/>
                <a:stretch>
                  <a:fillRect/>
                </a:stretch>
              </a:blipFill>
              <a:ln w="57150" cmpd="sng"/>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1490570" y="974517"/>
                <a:ext cx="2488724" cy="2502206"/>
              </a:xfrm>
              <a:prstGeom prst="roundRect">
                <a:avLst>
                  <a:gd name="adj" fmla="val 7897"/>
                </a:avLst>
              </a:prstGeom>
              <a:solidFill>
                <a:srgbClr val="FFFFCC"/>
              </a:solidFill>
              <a:ln w="38100">
                <a:solidFill>
                  <a:srgbClr val="FF99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2700" dirty="0"/>
                  <a:t>Input</a:t>
                </a:r>
              </a:p>
              <a:p>
                <a:pPr algn="ctr"/>
                <a:endParaRPr lang="en-US" sz="2700" dirty="0"/>
              </a:p>
              <a:p>
                <a:pPr algn="ctr"/>
                <a14:m>
                  <m:oMathPara xmlns:m="http://schemas.openxmlformats.org/officeDocument/2006/math">
                    <m:oMathParaPr>
                      <m:jc m:val="centerGroup"/>
                    </m:oMathParaPr>
                    <m:oMath xmlns:m="http://schemas.openxmlformats.org/officeDocument/2006/math">
                      <m:r>
                        <a:rPr lang="en-US" sz="2700" b="1" i="1" dirty="0" smtClean="0">
                          <a:latin typeface="Cambria Math" panose="02040503050406030204" pitchFamily="18" charset="0"/>
                        </a:rPr>
                        <m:t>𝒙</m:t>
                      </m:r>
                      <m:r>
                        <a:rPr lang="en-US" sz="2700" i="1" dirty="0">
                          <a:latin typeface="Cambria Math" panose="02040503050406030204" pitchFamily="18" charset="0"/>
                        </a:rPr>
                        <m:t>∈</m:t>
                      </m:r>
                      <m:r>
                        <a:rPr lang="en-US" sz="2700" b="1" i="1" dirty="0">
                          <a:latin typeface="Cambria Math" panose="02040503050406030204" pitchFamily="18" charset="0"/>
                          <a:cs typeface="Lucida Calligraphy"/>
                        </a:rPr>
                        <m:t>𝑿</m:t>
                      </m:r>
                    </m:oMath>
                  </m:oMathPara>
                </a14:m>
                <a:endParaRPr lang="en-US" sz="2700" b="1" dirty="0"/>
              </a:p>
              <a:p>
                <a:pPr algn="ctr"/>
                <a:r>
                  <a:rPr lang="en-US" sz="2400" dirty="0"/>
                  <a:t>An item </a:t>
                </a:r>
                <a14:m>
                  <m:oMath xmlns:m="http://schemas.openxmlformats.org/officeDocument/2006/math">
                    <m:r>
                      <a:rPr lang="en-US" sz="2400" b="1" i="1" dirty="0" smtClean="0">
                        <a:latin typeface="Cambria Math" panose="02040503050406030204" pitchFamily="18" charset="0"/>
                      </a:rPr>
                      <m:t>𝒙</m:t>
                    </m:r>
                  </m:oMath>
                </a14:m>
                <a:r>
                  <a:rPr lang="en-US" sz="2400" dirty="0"/>
                  <a:t> </a:t>
                </a:r>
                <a:br>
                  <a:rPr lang="en-US" sz="2400" dirty="0"/>
                </a:br>
                <a:r>
                  <a:rPr lang="en-US" sz="2400" dirty="0"/>
                  <a:t>drawn from an instance space </a:t>
                </a:r>
                <a14:m>
                  <m:oMath xmlns:m="http://schemas.openxmlformats.org/officeDocument/2006/math">
                    <m:r>
                      <a:rPr lang="en-US" sz="2400" b="1" i="1" dirty="0" smtClean="0">
                        <a:latin typeface="Cambria Math" panose="02040503050406030204" pitchFamily="18" charset="0"/>
                        <a:cs typeface="Lucida Calligraphy"/>
                      </a:rPr>
                      <m:t>𝑿</m:t>
                    </m:r>
                  </m:oMath>
                </a14:m>
                <a:endParaRPr lang="en-US" sz="2400" b="1" dirty="0">
                  <a:latin typeface="Lucida Calligraphy"/>
                  <a:cs typeface="Lucida Calligraphy"/>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1490570" y="974517"/>
                <a:ext cx="2488724" cy="2502206"/>
              </a:xfrm>
              <a:prstGeom prst="roundRect">
                <a:avLst>
                  <a:gd name="adj" fmla="val 7897"/>
                </a:avLst>
              </a:prstGeom>
              <a:blipFill>
                <a:blip r:embed="rId4"/>
                <a:stretch>
                  <a:fillRect/>
                </a:stretch>
              </a:blipFill>
              <a:ln w="38100">
                <a:solidFill>
                  <a:srgbClr val="FF9900"/>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ight Arrow 4"/>
              <p:cNvSpPr/>
              <p:nvPr/>
            </p:nvSpPr>
            <p:spPr>
              <a:xfrm>
                <a:off x="3557116" y="1030077"/>
                <a:ext cx="2029767" cy="2205492"/>
              </a:xfrm>
              <a:prstGeom prst="rightArrow">
                <a:avLst>
                  <a:gd name="adj1" fmla="val 50753"/>
                  <a:gd name="adj2" fmla="val 39135"/>
                </a:avLst>
              </a:prstGeom>
              <a:solidFill>
                <a:schemeClr val="bg1"/>
              </a:solidFill>
              <a:ln w="127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Learned Model</a:t>
                </a:r>
              </a:p>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𝑦</m:t>
                      </m:r>
                      <m:r>
                        <a:rPr lang="en-US" sz="2400" b="1" i="1" dirty="0" smtClean="0">
                          <a:latin typeface="Cambria Math" panose="02040503050406030204" pitchFamily="18" charset="0"/>
                        </a:rPr>
                        <m:t> </m:t>
                      </m:r>
                      <m:r>
                        <a:rPr lang="en-US" sz="2400" i="1" dirty="0">
                          <a:latin typeface="Cambria Math" panose="02040503050406030204" pitchFamily="18" charset="0"/>
                        </a:rPr>
                        <m:t>= </m:t>
                      </m:r>
                      <m:r>
                        <a:rPr lang="en-US" sz="2400" i="1" dirty="0">
                          <a:latin typeface="Cambria Math" panose="02040503050406030204" pitchFamily="18" charset="0"/>
                        </a:rPr>
                        <m:t>𝑔</m:t>
                      </m:r>
                      <m:r>
                        <a:rPr lang="en-US" sz="2400" i="1" dirty="0">
                          <a:latin typeface="Cambria Math" panose="02040503050406030204" pitchFamily="18" charset="0"/>
                        </a:rPr>
                        <m:t>(</m:t>
                      </m:r>
                      <m:r>
                        <a:rPr lang="en-US" sz="2400" b="1" i="1" dirty="0">
                          <a:latin typeface="Cambria Math" panose="02040503050406030204" pitchFamily="18" charset="0"/>
                        </a:rPr>
                        <m:t>𝒙</m:t>
                      </m:r>
                      <m:r>
                        <a:rPr lang="en-US" sz="2400" i="1" dirty="0">
                          <a:latin typeface="Cambria Math" panose="02040503050406030204" pitchFamily="18" charset="0"/>
                        </a:rPr>
                        <m:t>)</m:t>
                      </m:r>
                      <m:r>
                        <a:rPr lang="en-US" sz="2400" b="1" i="1" dirty="0">
                          <a:latin typeface="Cambria Math" panose="02040503050406030204" pitchFamily="18" charset="0"/>
                        </a:rPr>
                        <m:t> </m:t>
                      </m:r>
                    </m:oMath>
                  </m:oMathPara>
                </a14:m>
                <a:endParaRPr lang="en-US" sz="2400" b="1" dirty="0"/>
              </a:p>
            </p:txBody>
          </p:sp>
        </mc:Choice>
        <mc:Fallback xmlns="">
          <p:sp>
            <p:nvSpPr>
              <p:cNvPr id="5" name="Right Arrow 4"/>
              <p:cNvSpPr>
                <a:spLocks noRot="1" noChangeAspect="1" noMove="1" noResize="1" noEditPoints="1" noAdjustHandles="1" noChangeArrowheads="1" noChangeShapeType="1" noTextEdit="1"/>
              </p:cNvSpPr>
              <p:nvPr/>
            </p:nvSpPr>
            <p:spPr>
              <a:xfrm>
                <a:off x="3557116" y="1030077"/>
                <a:ext cx="2029767" cy="2205492"/>
              </a:xfrm>
              <a:prstGeom prst="rightArrow">
                <a:avLst>
                  <a:gd name="adj1" fmla="val 50753"/>
                  <a:gd name="adj2" fmla="val 39135"/>
                </a:avLst>
              </a:prstGeom>
              <a:blipFill>
                <a:blip r:embed="rId5"/>
                <a:stretch>
                  <a:fillRect/>
                </a:stretch>
              </a:blipFill>
              <a:ln w="12700" cmpd="sng">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0C921938-476A-4922-BE24-3B8F6A2854D9}" type="slidenum">
              <a:rPr lang="en-US" smtClean="0"/>
              <a:pPr/>
              <a:t>33</a:t>
            </a:fld>
            <a:endParaRPr lang="en-US" dirty="0"/>
          </a:p>
        </p:txBody>
      </p:sp>
      <mc:AlternateContent xmlns:mc="http://schemas.openxmlformats.org/markup-compatibility/2006" xmlns:a14="http://schemas.microsoft.com/office/drawing/2010/main">
        <mc:Choice Requires="a14">
          <p:sp>
            <p:nvSpPr>
              <p:cNvPr id="10" name="Title 2"/>
              <p:cNvSpPr>
                <a:spLocks noGrp="1"/>
              </p:cNvSpPr>
              <p:nvPr>
                <p:ph type="title"/>
              </p:nvPr>
            </p:nvSpPr>
            <p:spPr/>
            <p:txBody>
              <a:bodyPr/>
              <a:lstStyle/>
              <a:p>
                <a:r>
                  <a:rPr lang="en-US" dirty="0"/>
                  <a:t>2. The label space </a:t>
                </a:r>
                <a14:m>
                  <m:oMath xmlns:m="http://schemas.openxmlformats.org/officeDocument/2006/math">
                    <m:r>
                      <a:rPr lang="en-US" b="1" i="1" dirty="0" smtClean="0">
                        <a:latin typeface="Cambria Math" panose="02040503050406030204" pitchFamily="18" charset="0"/>
                      </a:rPr>
                      <m:t>𝒀</m:t>
                    </m:r>
                  </m:oMath>
                </a14:m>
                <a:endParaRPr lang="en-US" b="1" dirty="0"/>
              </a:p>
            </p:txBody>
          </p:sp>
        </mc:Choice>
        <mc:Fallback xmlns="">
          <p:sp>
            <p:nvSpPr>
              <p:cNvPr id="10" name="Title 2"/>
              <p:cNvSpPr>
                <a:spLocks noGrp="1" noRot="1" noChangeAspect="1" noMove="1" noResize="1" noEditPoints="1" noAdjustHandles="1" noChangeArrowheads="1" noChangeShapeType="1" noTextEdit="1"/>
              </p:cNvSpPr>
              <p:nvPr>
                <p:ph type="title"/>
              </p:nvPr>
            </p:nvSpPr>
            <p:spPr>
              <a:blipFill>
                <a:blip r:embed="rId6"/>
                <a:stretch>
                  <a:fillRect l="-2296" t="-10619" b="-30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4635" y="3750499"/>
                <a:ext cx="8229600" cy="851017"/>
              </a:xfrm>
            </p:spPr>
            <p:txBody>
              <a:bodyPr/>
              <a:lstStyle/>
              <a:p>
                <a:pPr marL="0" indent="0">
                  <a:buNone/>
                </a:pPr>
                <a:r>
                  <a:rPr lang="en-US" dirty="0"/>
                  <a:t>The label space </a:t>
                </a:r>
                <a14:m>
                  <m:oMath xmlns:m="http://schemas.openxmlformats.org/officeDocument/2006/math">
                    <m:r>
                      <a:rPr lang="en-US" b="1" i="1" dirty="0" smtClean="0">
                        <a:latin typeface="Cambria Math" panose="02040503050406030204" pitchFamily="18" charset="0"/>
                      </a:rPr>
                      <m:t>𝒀</m:t>
                    </m:r>
                  </m:oMath>
                </a14:m>
                <a:r>
                  <a:rPr lang="en-US" dirty="0"/>
                  <a:t> determines what </a:t>
                </a:r>
                <a:r>
                  <a:rPr lang="en-US" i="1" dirty="0"/>
                  <a:t>kind</a:t>
                </a:r>
                <a:r>
                  <a:rPr lang="en-US" dirty="0"/>
                  <a:t> of supervised learning task we are dealing with</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4635" y="3750499"/>
                <a:ext cx="8229600" cy="851017"/>
              </a:xfrm>
              <a:blipFill>
                <a:blip r:embed="rId7"/>
                <a:stretch>
                  <a:fillRect l="-1111" t="-5714" b="-12857"/>
                </a:stretch>
              </a:blipFill>
            </p:spPr>
            <p:txBody>
              <a:bodyPr/>
              <a:lstStyle/>
              <a:p>
                <a:r>
                  <a:rPr lang="en-US">
                    <a:noFill/>
                  </a:rPr>
                  <a:t> </a:t>
                </a:r>
              </a:p>
            </p:txBody>
          </p:sp>
        </mc:Fallback>
      </mc:AlternateContent>
    </p:spTree>
    <p:extLst>
      <p:ext uri="{BB962C8B-B14F-4D97-AF65-F5344CB8AC3E}">
        <p14:creationId xmlns:p14="http://schemas.microsoft.com/office/powerpoint/2010/main" val="2886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34</a:t>
            </a:fld>
            <a:endParaRPr lang="en-US"/>
          </a:p>
        </p:txBody>
      </p:sp>
      <p:sp>
        <p:nvSpPr>
          <p:cNvPr id="3" name="Title 2"/>
          <p:cNvSpPr>
            <a:spLocks noGrp="1"/>
          </p:cNvSpPr>
          <p:nvPr>
            <p:ph type="title"/>
          </p:nvPr>
        </p:nvSpPr>
        <p:spPr/>
        <p:txBody>
          <a:bodyPr/>
          <a:lstStyle/>
          <a:p>
            <a:r>
              <a:rPr lang="en-US"/>
              <a:t>Supervised learning tasks I</a:t>
            </a: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9531" y="874992"/>
                <a:ext cx="8229600" cy="3690798"/>
              </a:xfrm>
            </p:spPr>
            <p:txBody>
              <a:bodyPr/>
              <a:lstStyle/>
              <a:p>
                <a:pPr lvl="1"/>
                <a:r>
                  <a:rPr lang="en-US" dirty="0"/>
                  <a:t>Output labels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rPr>
                      <m:t>𝑌</m:t>
                    </m:r>
                  </m:oMath>
                </a14:m>
                <a:r>
                  <a:rPr lang="en-US" dirty="0"/>
                  <a:t> are categorical:</a:t>
                </a:r>
              </a:p>
              <a:p>
                <a:pPr lvl="2"/>
                <a:r>
                  <a:rPr lang="en-US" dirty="0"/>
                  <a:t>Binary classification: Two possible labels</a:t>
                </a:r>
              </a:p>
              <a:p>
                <a:pPr lvl="2"/>
                <a:r>
                  <a:rPr lang="en-US" dirty="0"/>
                  <a:t>Multiclass classification: </a:t>
                </a:r>
                <a14:m>
                  <m:oMath xmlns:m="http://schemas.openxmlformats.org/officeDocument/2006/math">
                    <m:r>
                      <a:rPr lang="en-US" i="1" dirty="0" smtClean="0">
                        <a:latin typeface="Cambria Math" panose="02040503050406030204" pitchFamily="18" charset="0"/>
                      </a:rPr>
                      <m:t>𝑘</m:t>
                    </m:r>
                  </m:oMath>
                </a14:m>
                <a:r>
                  <a:rPr lang="en-US" dirty="0"/>
                  <a:t> possible labels</a:t>
                </a:r>
              </a:p>
              <a:p>
                <a:pPr lvl="2"/>
                <a:r>
                  <a:rPr lang="en-US" dirty="0"/>
                  <a:t>Output labels </a:t>
                </a:r>
                <a14:m>
                  <m:oMath xmlns:m="http://schemas.openxmlformats.org/officeDocument/2006/math">
                    <m:r>
                      <a:rPr lang="en-US" i="1">
                        <a:latin typeface="Cambria Math" panose="02040503050406030204" pitchFamily="18" charset="0"/>
                      </a:rPr>
                      <m:t>𝑦</m:t>
                    </m:r>
                    <m:r>
                      <a:rPr lang="en-US" b="0"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𝑌</m:t>
                    </m:r>
                  </m:oMath>
                </a14:m>
                <a:r>
                  <a:rPr lang="en-US" dirty="0"/>
                  <a:t> are </a:t>
                </a:r>
                <a:r>
                  <a:rPr lang="en-US" u="sng" dirty="0"/>
                  <a:t>structured objects</a:t>
                </a:r>
                <a:r>
                  <a:rPr lang="en-US" i="1" dirty="0"/>
                  <a:t> </a:t>
                </a:r>
                <a:r>
                  <a:rPr lang="en-US" dirty="0"/>
                  <a:t>(sequences of labels, parse trees, etc.)</a:t>
                </a:r>
              </a:p>
              <a:p>
                <a:pPr lvl="2"/>
                <a:r>
                  <a:rPr lang="en-US" dirty="0"/>
                  <a:t>Structure learning</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9531" y="874992"/>
                <a:ext cx="8229600" cy="3690798"/>
              </a:xfrm>
              <a:blipFill>
                <a:blip r:embed="rId2"/>
                <a:stretch>
                  <a:fillRect t="-992"/>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171700" y="3371850"/>
            <a:ext cx="1611779" cy="1214438"/>
          </a:xfrm>
          <a:prstGeom prst="rect">
            <a:avLst/>
          </a:prstGeom>
        </p:spPr>
      </p:pic>
      <p:pic>
        <p:nvPicPr>
          <p:cNvPr id="6" name="Picture 5"/>
          <p:cNvPicPr>
            <a:picLocks noChangeAspect="1"/>
          </p:cNvPicPr>
          <p:nvPr/>
        </p:nvPicPr>
        <p:blipFill>
          <a:blip r:embed="rId4"/>
          <a:stretch>
            <a:fillRect/>
          </a:stretch>
        </p:blipFill>
        <p:spPr>
          <a:xfrm>
            <a:off x="4343400" y="3543300"/>
            <a:ext cx="2818210" cy="626952"/>
          </a:xfrm>
          <a:prstGeom prst="rect">
            <a:avLst/>
          </a:prstGeom>
        </p:spPr>
      </p:pic>
    </p:spTree>
    <p:extLst>
      <p:ext uri="{BB962C8B-B14F-4D97-AF65-F5344CB8AC3E}">
        <p14:creationId xmlns:p14="http://schemas.microsoft.com/office/powerpoint/2010/main" val="21020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35</a:t>
            </a:fld>
            <a:endParaRPr lang="en-US"/>
          </a:p>
        </p:txBody>
      </p:sp>
      <p:sp>
        <p:nvSpPr>
          <p:cNvPr id="3" name="Title 2"/>
          <p:cNvSpPr>
            <a:spLocks noGrp="1"/>
          </p:cNvSpPr>
          <p:nvPr>
            <p:ph type="title"/>
          </p:nvPr>
        </p:nvSpPr>
        <p:spPr/>
        <p:txBody>
          <a:bodyPr/>
          <a:lstStyle/>
          <a:p>
            <a:r>
              <a:rPr lang="en-US"/>
              <a:t>Supervised learning tasks II</a:t>
            </a: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a:t>Output labels </a:t>
                </a:r>
                <a14:m>
                  <m:oMath xmlns:m="http://schemas.openxmlformats.org/officeDocument/2006/math">
                    <m:r>
                      <a:rPr lang="en-US" i="1">
                        <a:latin typeface="Cambria Math" panose="02040503050406030204" pitchFamily="18" charset="0"/>
                      </a:rPr>
                      <m:t>𝑦</m:t>
                    </m:r>
                    <m:r>
                      <a:rPr lang="en-US" b="0"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𝑌</m:t>
                    </m:r>
                  </m:oMath>
                </a14:m>
                <a:r>
                  <a:rPr lang="en-US" dirty="0"/>
                  <a:t> are numerical:</a:t>
                </a:r>
              </a:p>
              <a:p>
                <a:pPr lvl="1"/>
                <a:r>
                  <a:rPr lang="en-US" dirty="0"/>
                  <a:t>Regression (linear/polynomial): </a:t>
                </a:r>
              </a:p>
              <a:p>
                <a:pPr lvl="2"/>
                <a:r>
                  <a:rPr lang="en-US" dirty="0"/>
                  <a:t>Labels are continuous-valued </a:t>
                </a:r>
              </a:p>
              <a:p>
                <a:pPr lvl="2"/>
                <a:r>
                  <a:rPr lang="en-US" dirty="0"/>
                  <a:t>Learn a linear/polynomial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endParaRPr lang="en-US" dirty="0"/>
              </a:p>
              <a:p>
                <a:pPr lvl="1"/>
                <a:r>
                  <a:rPr lang="en-US" dirty="0"/>
                  <a:t>Ranking: </a:t>
                </a:r>
              </a:p>
              <a:p>
                <a:pPr lvl="2"/>
                <a:r>
                  <a:rPr lang="en-US" dirty="0"/>
                  <a:t>Labels are ordinal </a:t>
                </a:r>
              </a:p>
              <a:p>
                <a:pPr lvl="2"/>
                <a:r>
                  <a:rPr lang="en-US" dirty="0"/>
                  <a:t>Learn an ordering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𝑓</m:t>
                        </m:r>
                        <m:r>
                          <a:rPr lang="en-US" b="0" i="1" smtClean="0">
                            <a:latin typeface="Cambria Math" panose="02040503050406030204" pitchFamily="18" charset="0"/>
                          </a:rPr>
                          <m:t>(</m:t>
                        </m:r>
                        <m:r>
                          <a:rPr lang="en-US" b="0" i="1">
                            <a:latin typeface="Cambria Math" panose="02040503050406030204" pitchFamily="18" charset="0"/>
                          </a:rPr>
                          <m:t>𝑥</m:t>
                        </m:r>
                      </m:e>
                      <m:sub>
                        <m:r>
                          <a:rPr lang="en-US" b="0" i="1">
                            <a:latin typeface="Cambria Math" panose="02040503050406030204" pitchFamily="18" charset="0"/>
                          </a:rPr>
                          <m:t>1</m:t>
                        </m:r>
                      </m:sub>
                    </m:sSub>
                    <m:r>
                      <a:rPr lang="en-US" b="0" i="1" smtClean="0">
                        <a:latin typeface="Cambria Math" panose="02040503050406030204" pitchFamily="18" charset="0"/>
                      </a:rPr>
                      <m:t>)&gt;</m:t>
                    </m:r>
                    <m:r>
                      <a:rPr lang="en-US" b="0" i="1" smtClean="0">
                        <a:latin typeface="Cambria Math" panose="02040503050406030204" pitchFamily="18" charset="0"/>
                      </a:rPr>
                      <m:t>𝑓</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oMath>
                </a14:m>
                <a:r>
                  <a:rPr lang="en-US" dirty="0"/>
                  <a:t> over input</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2"/>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733114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ounded Rectangle 7"/>
              <p:cNvSpPr/>
              <p:nvPr/>
            </p:nvSpPr>
            <p:spPr>
              <a:xfrm>
                <a:off x="5066653" y="974517"/>
                <a:ext cx="2488724" cy="2502206"/>
              </a:xfrm>
              <a:prstGeom prst="roundRect">
                <a:avLst>
                  <a:gd name="adj" fmla="val 7897"/>
                </a:avLst>
              </a:prstGeom>
              <a:solidFill>
                <a:srgbClr val="FFFFCC"/>
              </a:solidFill>
              <a:ln w="12700" cmpd="sng">
                <a:solidFill>
                  <a:schemeClr val="tx1"/>
                </a:solidFill>
              </a:ln>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2700" dirty="0"/>
                  <a:t>Output</a:t>
                </a:r>
              </a:p>
              <a:p>
                <a:pPr algn="ctr"/>
                <a:endParaRPr lang="en-US" sz="2700" dirty="0"/>
              </a:p>
              <a:p>
                <a:pPr algn="ctr"/>
                <a14:m>
                  <m:oMathPara xmlns:m="http://schemas.openxmlformats.org/officeDocument/2006/math">
                    <m:oMathParaPr>
                      <m:jc m:val="centerGroup"/>
                    </m:oMathParaPr>
                    <m:oMath xmlns:m="http://schemas.openxmlformats.org/officeDocument/2006/math">
                      <m:r>
                        <a:rPr lang="en-US" sz="2700" i="1" dirty="0" smtClean="0">
                          <a:latin typeface="Cambria Math" panose="02040503050406030204" pitchFamily="18" charset="0"/>
                        </a:rPr>
                        <m:t>𝑦</m:t>
                      </m:r>
                      <m:r>
                        <a:rPr lang="en-US" sz="2700" i="1" dirty="0" smtClean="0">
                          <a:latin typeface="Cambria Math" panose="02040503050406030204" pitchFamily="18" charset="0"/>
                        </a:rPr>
                        <m:t>∈</m:t>
                      </m:r>
                      <m:r>
                        <a:rPr lang="en-US" sz="2700" b="1" i="1" dirty="0" err="1">
                          <a:latin typeface="Cambria Math" panose="02040503050406030204" pitchFamily="18" charset="0"/>
                          <a:cs typeface="Lucida Calligraphy"/>
                        </a:rPr>
                        <m:t>𝒀</m:t>
                      </m:r>
                    </m:oMath>
                  </m:oMathPara>
                </a14:m>
                <a:endParaRPr lang="en-US" sz="2700" b="1" dirty="0">
                  <a:latin typeface="Lucida Calligraphy"/>
                  <a:cs typeface="Lucida Calligraphy"/>
                </a:endParaRPr>
              </a:p>
              <a:p>
                <a:pPr algn="ctr"/>
                <a:r>
                  <a:rPr lang="en-US" sz="2400" dirty="0"/>
                  <a:t>An item </a:t>
                </a:r>
                <a14:m>
                  <m:oMath xmlns:m="http://schemas.openxmlformats.org/officeDocument/2006/math">
                    <m:r>
                      <a:rPr lang="en-US" sz="2400" b="0" i="1" dirty="0" smtClean="0">
                        <a:latin typeface="Cambria Math" panose="02040503050406030204" pitchFamily="18" charset="0"/>
                      </a:rPr>
                      <m:t>𝑦</m:t>
                    </m:r>
                  </m:oMath>
                </a14:m>
                <a:r>
                  <a:rPr lang="en-US" sz="2400" dirty="0"/>
                  <a:t> </a:t>
                </a:r>
                <a:br>
                  <a:rPr lang="en-US" sz="2400" dirty="0"/>
                </a:br>
                <a:r>
                  <a:rPr lang="en-US" sz="2400" dirty="0"/>
                  <a:t>drawn from a </a:t>
                </a:r>
              </a:p>
              <a:p>
                <a:pPr algn="ctr"/>
                <a:r>
                  <a:rPr lang="en-US" sz="2400" dirty="0"/>
                  <a:t>label space </a:t>
                </a:r>
                <a14:m>
                  <m:oMath xmlns:m="http://schemas.openxmlformats.org/officeDocument/2006/math">
                    <m:r>
                      <a:rPr lang="en-US" sz="2400" b="1" i="1" dirty="0" smtClean="0">
                        <a:latin typeface="Cambria Math" panose="02040503050406030204" pitchFamily="18" charset="0"/>
                        <a:cs typeface="Lucida Calligraphy"/>
                      </a:rPr>
                      <m:t>𝒀</m:t>
                    </m:r>
                  </m:oMath>
                </a14:m>
                <a:endParaRPr lang="en-US" sz="2400" dirty="0">
                  <a:latin typeface="Lucida Calligraphy"/>
                  <a:cs typeface="Lucida Calligraphy"/>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5066653" y="974517"/>
                <a:ext cx="2488724" cy="2502206"/>
              </a:xfrm>
              <a:prstGeom prst="roundRect">
                <a:avLst>
                  <a:gd name="adj" fmla="val 7897"/>
                </a:avLst>
              </a:prstGeom>
              <a:blipFill>
                <a:blip r:embed="rId2"/>
                <a:stretch>
                  <a:fillRect/>
                </a:stretch>
              </a:blipFill>
              <a:ln w="12700" cmpd="sng">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1490570" y="974517"/>
                <a:ext cx="2488724" cy="2502206"/>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2700" dirty="0"/>
                  <a:t>Input</a:t>
                </a:r>
              </a:p>
              <a:p>
                <a:pPr algn="ctr"/>
                <a:endParaRPr lang="en-US" sz="2700" dirty="0"/>
              </a:p>
              <a:p>
                <a:pPr algn="ctr"/>
                <a14:m>
                  <m:oMathPara xmlns:m="http://schemas.openxmlformats.org/officeDocument/2006/math">
                    <m:oMathParaPr>
                      <m:jc m:val="centerGroup"/>
                    </m:oMathParaPr>
                    <m:oMath xmlns:m="http://schemas.openxmlformats.org/officeDocument/2006/math">
                      <m:r>
                        <a:rPr lang="en-US" sz="2700" b="1" i="1" dirty="0" smtClean="0">
                          <a:latin typeface="Cambria Math" panose="02040503050406030204" pitchFamily="18" charset="0"/>
                        </a:rPr>
                        <m:t>𝒙</m:t>
                      </m:r>
                      <m:r>
                        <a:rPr lang="en-US" sz="2700" i="1" dirty="0">
                          <a:latin typeface="Cambria Math" panose="02040503050406030204" pitchFamily="18" charset="0"/>
                        </a:rPr>
                        <m:t>∈</m:t>
                      </m:r>
                      <m:r>
                        <a:rPr lang="en-US" sz="2700" b="1" i="1" dirty="0">
                          <a:latin typeface="Cambria Math" panose="02040503050406030204" pitchFamily="18" charset="0"/>
                          <a:cs typeface="Lucida Calligraphy"/>
                        </a:rPr>
                        <m:t>𝑿</m:t>
                      </m:r>
                    </m:oMath>
                  </m:oMathPara>
                </a14:m>
                <a:endParaRPr lang="en-US" sz="2700" b="1" dirty="0"/>
              </a:p>
              <a:p>
                <a:pPr algn="ctr"/>
                <a:r>
                  <a:rPr lang="en-US" sz="2400" dirty="0"/>
                  <a:t>An item </a:t>
                </a:r>
                <a14:m>
                  <m:oMath xmlns:m="http://schemas.openxmlformats.org/officeDocument/2006/math">
                    <m:r>
                      <a:rPr lang="en-US" sz="2400" b="1" i="1" dirty="0" smtClean="0">
                        <a:latin typeface="Cambria Math" panose="02040503050406030204" pitchFamily="18" charset="0"/>
                      </a:rPr>
                      <m:t>𝒙</m:t>
                    </m:r>
                    <m:r>
                      <a:rPr lang="en-US" sz="2400" i="1" dirty="0">
                        <a:latin typeface="Cambria Math" panose="02040503050406030204" pitchFamily="18" charset="0"/>
                      </a:rPr>
                      <m:t> </m:t>
                    </m:r>
                  </m:oMath>
                </a14:m>
                <a:br>
                  <a:rPr lang="en-US" sz="2400" dirty="0"/>
                </a:br>
                <a:r>
                  <a:rPr lang="en-US" sz="2400" dirty="0"/>
                  <a:t>drawn from an instance space </a:t>
                </a:r>
                <a14:m>
                  <m:oMath xmlns:m="http://schemas.openxmlformats.org/officeDocument/2006/math">
                    <m:r>
                      <a:rPr lang="en-US" sz="2400" b="1" i="1" dirty="0" smtClean="0">
                        <a:latin typeface="Cambria Math" panose="02040503050406030204" pitchFamily="18" charset="0"/>
                        <a:cs typeface="Lucida Calligraphy"/>
                      </a:rPr>
                      <m:t>𝑿</m:t>
                    </m:r>
                  </m:oMath>
                </a14:m>
                <a:endParaRPr lang="en-US" sz="2400" b="1" dirty="0">
                  <a:latin typeface="Lucida Calligraphy"/>
                  <a:cs typeface="Lucida Calligraphy"/>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1490570" y="974517"/>
                <a:ext cx="2488724" cy="2502206"/>
              </a:xfrm>
              <a:prstGeom prst="roundRect">
                <a:avLst>
                  <a:gd name="adj" fmla="val 7897"/>
                </a:avLst>
              </a:prstGeom>
              <a:blipFill>
                <a:blip r:embed="rId3"/>
                <a:stretch>
                  <a:fillRect/>
                </a:stretch>
              </a:blipFill>
              <a:ln>
                <a:solidFill>
                  <a:srgbClr val="000000"/>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ight Arrow 4"/>
              <p:cNvSpPr/>
              <p:nvPr/>
            </p:nvSpPr>
            <p:spPr>
              <a:xfrm>
                <a:off x="3567717" y="1025877"/>
                <a:ext cx="2008566" cy="2259802"/>
              </a:xfrm>
              <a:prstGeom prst="rightArrow">
                <a:avLst>
                  <a:gd name="adj1" fmla="val 50753"/>
                  <a:gd name="adj2" fmla="val 39135"/>
                </a:avLst>
              </a:prstGeom>
              <a:ln w="12700" cmpd="sng">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Learned Model</a:t>
                </a:r>
              </a:p>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𝒚</m:t>
                      </m:r>
                      <m:r>
                        <a:rPr lang="en-US" sz="2400" b="1" i="1" dirty="0" smtClean="0">
                          <a:latin typeface="Cambria Math" panose="02040503050406030204" pitchFamily="18" charset="0"/>
                        </a:rPr>
                        <m:t> </m:t>
                      </m:r>
                      <m:r>
                        <a:rPr lang="en-US" sz="2400" i="1" dirty="0">
                          <a:latin typeface="Cambria Math" panose="02040503050406030204" pitchFamily="18" charset="0"/>
                        </a:rPr>
                        <m:t>= </m:t>
                      </m:r>
                      <m:r>
                        <a:rPr lang="en-US" sz="2400" i="1" dirty="0">
                          <a:latin typeface="Cambria Math" panose="02040503050406030204" pitchFamily="18" charset="0"/>
                        </a:rPr>
                        <m:t>𝑔</m:t>
                      </m:r>
                      <m:r>
                        <a:rPr lang="en-US" sz="2400" i="1" dirty="0">
                          <a:latin typeface="Cambria Math" panose="02040503050406030204" pitchFamily="18" charset="0"/>
                        </a:rPr>
                        <m:t>(</m:t>
                      </m:r>
                      <m:r>
                        <a:rPr lang="en-US" sz="2400" b="1" i="1" dirty="0">
                          <a:latin typeface="Cambria Math" panose="02040503050406030204" pitchFamily="18" charset="0"/>
                        </a:rPr>
                        <m:t>𝒙</m:t>
                      </m:r>
                      <m:r>
                        <a:rPr lang="en-US" sz="2400" i="1" dirty="0">
                          <a:latin typeface="Cambria Math" panose="02040503050406030204" pitchFamily="18" charset="0"/>
                        </a:rPr>
                        <m:t>)</m:t>
                      </m:r>
                      <m:r>
                        <a:rPr lang="en-US" sz="2400" b="1" i="1" dirty="0">
                          <a:latin typeface="Cambria Math" panose="02040503050406030204" pitchFamily="18" charset="0"/>
                        </a:rPr>
                        <m:t> </m:t>
                      </m:r>
                    </m:oMath>
                  </m:oMathPara>
                </a14:m>
                <a:endParaRPr lang="en-US" sz="2400" b="1" dirty="0"/>
              </a:p>
            </p:txBody>
          </p:sp>
        </mc:Choice>
        <mc:Fallback xmlns="">
          <p:sp>
            <p:nvSpPr>
              <p:cNvPr id="5" name="Right Arrow 4"/>
              <p:cNvSpPr>
                <a:spLocks noRot="1" noChangeAspect="1" noMove="1" noResize="1" noEditPoints="1" noAdjustHandles="1" noChangeArrowheads="1" noChangeShapeType="1" noTextEdit="1"/>
              </p:cNvSpPr>
              <p:nvPr/>
            </p:nvSpPr>
            <p:spPr>
              <a:xfrm>
                <a:off x="3567717" y="1025877"/>
                <a:ext cx="2008566" cy="2259802"/>
              </a:xfrm>
              <a:prstGeom prst="rightArrow">
                <a:avLst>
                  <a:gd name="adj1" fmla="val 50753"/>
                  <a:gd name="adj2" fmla="val 39135"/>
                </a:avLst>
              </a:prstGeom>
              <a:blipFill>
                <a:blip r:embed="rId4"/>
                <a:stretch>
                  <a:fillRect/>
                </a:stretch>
              </a:blipFill>
              <a:ln w="12700" cmpd="sng">
                <a:solidFill>
                  <a:schemeClr val="tx1"/>
                </a:solidFill>
              </a:ln>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0C921938-476A-4922-BE24-3B8F6A2854D9}" type="slidenum">
              <a:rPr lang="en-US" smtClean="0"/>
              <a:t>36</a:t>
            </a:fld>
            <a:endParaRPr lang="en-US" dirty="0"/>
          </a:p>
        </p:txBody>
      </p:sp>
      <mc:AlternateContent xmlns:mc="http://schemas.openxmlformats.org/markup-compatibility/2006" xmlns:a14="http://schemas.microsoft.com/office/drawing/2010/main">
        <mc:Choice Requires="a14">
          <p:sp>
            <p:nvSpPr>
              <p:cNvPr id="10" name="Title 2"/>
              <p:cNvSpPr>
                <a:spLocks noGrp="1"/>
              </p:cNvSpPr>
              <p:nvPr>
                <p:ph type="title"/>
              </p:nvPr>
            </p:nvSpPr>
            <p:spPr/>
            <p:txBody>
              <a:bodyPr/>
              <a:lstStyle/>
              <a:p>
                <a:r>
                  <a:rPr lang="en-US" dirty="0"/>
                  <a:t>3. The model </a:t>
                </a:r>
                <a14:m>
                  <m:oMath xmlns:m="http://schemas.openxmlformats.org/officeDocument/2006/math">
                    <m:r>
                      <a:rPr lang="en-US" i="1" dirty="0" smtClean="0">
                        <a:latin typeface="Cambria Math" panose="02040503050406030204" pitchFamily="18" charset="0"/>
                      </a:rPr>
                      <m:t>𝑔</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oMath>
                </a14:m>
                <a:endParaRPr lang="en-US" dirty="0"/>
              </a:p>
            </p:txBody>
          </p:sp>
        </mc:Choice>
        <mc:Fallback xmlns="">
          <p:sp>
            <p:nvSpPr>
              <p:cNvPr id="10" name="Title 2"/>
              <p:cNvSpPr>
                <a:spLocks noGrp="1" noRot="1" noChangeAspect="1" noMove="1" noResize="1" noEditPoints="1" noAdjustHandles="1" noChangeArrowheads="1" noChangeShapeType="1" noTextEdit="1"/>
              </p:cNvSpPr>
              <p:nvPr>
                <p:ph type="title"/>
              </p:nvPr>
            </p:nvSpPr>
            <p:spPr>
              <a:blipFill>
                <a:blip r:embed="rId5"/>
                <a:stretch>
                  <a:fillRect l="-2296" t="-10619" b="-30088"/>
                </a:stretch>
              </a:blipFill>
            </p:spPr>
            <p:txBody>
              <a:bodyPr/>
              <a:lstStyle/>
              <a:p>
                <a:r>
                  <a:rPr lang="en-US">
                    <a:noFill/>
                  </a:rPr>
                  <a:t> </a:t>
                </a:r>
              </a:p>
            </p:txBody>
          </p:sp>
        </mc:Fallback>
      </mc:AlternateContent>
      <p:sp>
        <p:nvSpPr>
          <p:cNvPr id="3" name="Content Placeholder 2"/>
          <p:cNvSpPr>
            <a:spLocks noGrp="1"/>
          </p:cNvSpPr>
          <p:nvPr>
            <p:ph idx="1"/>
          </p:nvPr>
        </p:nvSpPr>
        <p:spPr>
          <a:xfrm>
            <a:off x="1588704" y="3673633"/>
            <a:ext cx="5555046" cy="990700"/>
          </a:xfrm>
        </p:spPr>
        <p:txBody>
          <a:bodyPr>
            <a:normAutofit/>
          </a:bodyPr>
          <a:lstStyle/>
          <a:p>
            <a:pPr marL="0" indent="0">
              <a:buNone/>
            </a:pPr>
            <a:r>
              <a:rPr lang="en-US" dirty="0"/>
              <a:t>We need to choose what </a:t>
            </a:r>
            <a:r>
              <a:rPr lang="en-US" i="1" dirty="0"/>
              <a:t>kind</a:t>
            </a:r>
            <a:r>
              <a:rPr lang="en-US" dirty="0"/>
              <a:t> of model </a:t>
            </a:r>
            <a:br>
              <a:rPr lang="en-US" dirty="0"/>
            </a:br>
            <a:r>
              <a:rPr lang="en-US" dirty="0"/>
              <a:t>we want to learn</a:t>
            </a:r>
          </a:p>
          <a:p>
            <a:endParaRPr lang="en-US" dirty="0"/>
          </a:p>
        </p:txBody>
      </p:sp>
    </p:spTree>
    <p:extLst>
      <p:ext uri="{BB962C8B-B14F-4D97-AF65-F5344CB8AC3E}">
        <p14:creationId xmlns:p14="http://schemas.microsoft.com/office/powerpoint/2010/main" val="3773328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921938-476A-4922-BE24-3B8F6A2854D9}" type="slidenum">
              <a:rPr lang="en-US" smtClean="0"/>
              <a:t>37</a:t>
            </a:fld>
            <a:endParaRPr lang="en-US" dirty="0"/>
          </a:p>
        </p:txBody>
      </p:sp>
      <p:sp>
        <p:nvSpPr>
          <p:cNvPr id="2" name="Title 1"/>
          <p:cNvSpPr>
            <a:spLocks noGrp="1"/>
          </p:cNvSpPr>
          <p:nvPr>
            <p:ph type="title"/>
          </p:nvPr>
        </p:nvSpPr>
        <p:spPr/>
        <p:txBody>
          <a:bodyPr/>
          <a:lstStyle/>
          <a:p>
            <a:r>
              <a:rPr lang="en-US" dirty="0"/>
              <a:t>A Learning Problem</a:t>
            </a:r>
          </a:p>
        </p:txBody>
      </p:sp>
      <mc:AlternateContent xmlns:mc="http://schemas.openxmlformats.org/markup-compatibility/2006" xmlns:a14="http://schemas.microsoft.com/office/drawing/2010/main">
        <mc:Choice Requires="a14">
          <p:sp>
            <p:nvSpPr>
              <p:cNvPr id="1075203" name="Text Box 3"/>
              <p:cNvSpPr txBox="1">
                <a:spLocks noChangeArrowheads="1"/>
              </p:cNvSpPr>
              <p:nvPr/>
            </p:nvSpPr>
            <p:spPr bwMode="auto">
              <a:xfrm>
                <a:off x="5624305" y="1401386"/>
                <a:ext cx="2410240" cy="369332"/>
              </a:xfrm>
              <a:prstGeom prst="rect">
                <a:avLst/>
              </a:prstGeom>
              <a:noFill/>
              <a:ln w="9525">
                <a:solidFill>
                  <a:schemeClr val="tx1"/>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00FF"/>
                          </a:solidFill>
                          <a:latin typeface="Cambria Math" panose="02040503050406030204" pitchFamily="18" charset="0"/>
                        </a:rPr>
                        <m:t>𝑦</m:t>
                      </m:r>
                      <m:r>
                        <a:rPr lang="en-US" b="0" i="1" dirty="0" smtClean="0">
                          <a:solidFill>
                            <a:srgbClr val="0000FF"/>
                          </a:solidFill>
                          <a:latin typeface="Cambria Math" panose="02040503050406030204" pitchFamily="18" charset="0"/>
                        </a:rPr>
                        <m:t>  = </m:t>
                      </m:r>
                      <m:r>
                        <a:rPr lang="en-US" b="0" i="1" dirty="0" smtClean="0">
                          <a:solidFill>
                            <a:srgbClr val="0000FF"/>
                          </a:solidFill>
                          <a:latin typeface="Cambria Math" panose="02040503050406030204" pitchFamily="18" charset="0"/>
                        </a:rPr>
                        <m:t>𝑓</m:t>
                      </m:r>
                      <m:r>
                        <a:rPr lang="en-US" b="0" i="1" dirty="0" smtClean="0">
                          <a:solidFill>
                            <a:srgbClr val="0000FF"/>
                          </a:solidFill>
                          <a:latin typeface="Cambria Math" panose="02040503050406030204" pitchFamily="18" charset="0"/>
                        </a:rPr>
                        <m:t> </m:t>
                      </m:r>
                      <m:r>
                        <a:rPr lang="en-US" b="1" i="1" dirty="0" smtClean="0">
                          <a:solidFill>
                            <a:srgbClr val="0000FF"/>
                          </a:solidFill>
                          <a:latin typeface="Cambria Math" panose="02040503050406030204" pitchFamily="18" charset="0"/>
                        </a:rPr>
                        <m:t>(</m:t>
                      </m:r>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b="0" i="1" dirty="0" smtClean="0">
                              <a:solidFill>
                                <a:srgbClr val="0000FF"/>
                              </a:solidFill>
                              <a:latin typeface="Cambria Math" panose="02040503050406030204" pitchFamily="18" charset="0"/>
                            </a:rPr>
                            <m:t>1</m:t>
                          </m:r>
                        </m:sub>
                      </m:sSub>
                      <m:r>
                        <a:rPr lang="en-US"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b="0" i="1" dirty="0" smtClean="0">
                              <a:solidFill>
                                <a:srgbClr val="0000FF"/>
                              </a:solidFill>
                              <a:latin typeface="Cambria Math" panose="02040503050406030204" pitchFamily="18" charset="0"/>
                            </a:rPr>
                            <m:t>2</m:t>
                          </m:r>
                        </m:sub>
                      </m:sSub>
                      <m:r>
                        <a:rPr lang="en-US"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3</m:t>
                          </m:r>
                        </m:sub>
                      </m:sSub>
                      <m:r>
                        <a:rPr lang="en-US"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r>
                        <a:rPr lang="en-US" b="1" i="1" dirty="0">
                          <a:solidFill>
                            <a:srgbClr val="0000FF"/>
                          </a:solidFill>
                          <a:latin typeface="Cambria Math" panose="02040503050406030204" pitchFamily="18" charset="0"/>
                        </a:rPr>
                        <m:t>)</m:t>
                      </m:r>
                    </m:oMath>
                  </m:oMathPara>
                </a14:m>
                <a:endParaRPr lang="en-US" b="1" dirty="0">
                  <a:solidFill>
                    <a:srgbClr val="0000FF"/>
                  </a:solidFill>
                  <a:latin typeface="Arial Narrow" pitchFamily="34" charset="0"/>
                </a:endParaRPr>
              </a:p>
            </p:txBody>
          </p:sp>
        </mc:Choice>
        <mc:Fallback xmlns="">
          <p:sp>
            <p:nvSpPr>
              <p:cNvPr id="1075203" name="Text Box 3"/>
              <p:cNvSpPr txBox="1">
                <a:spLocks noRot="1" noChangeAspect="1" noMove="1" noResize="1" noEditPoints="1" noAdjustHandles="1" noChangeArrowheads="1" noChangeShapeType="1" noTextEdit="1"/>
              </p:cNvSpPr>
              <p:nvPr/>
            </p:nvSpPr>
            <p:spPr bwMode="auto">
              <a:xfrm>
                <a:off x="5624305" y="1401386"/>
                <a:ext cx="2410240" cy="369332"/>
              </a:xfrm>
              <a:prstGeom prst="rect">
                <a:avLst/>
              </a:prstGeom>
              <a:blipFill>
                <a:blip r:embed="rId3"/>
                <a:stretch>
                  <a:fillRect b="-14516"/>
                </a:stretch>
              </a:blip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75204" name="Rectangle 4"/>
          <p:cNvSpPr>
            <a:spLocks noChangeArrowheads="1"/>
          </p:cNvSpPr>
          <p:nvPr/>
        </p:nvSpPr>
        <p:spPr bwMode="auto">
          <a:xfrm>
            <a:off x="3543300" y="1145381"/>
            <a:ext cx="1371600" cy="914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75205" name="Line 5"/>
          <p:cNvSpPr>
            <a:spLocks noChangeShapeType="1"/>
          </p:cNvSpPr>
          <p:nvPr/>
        </p:nvSpPr>
        <p:spPr bwMode="auto">
          <a:xfrm>
            <a:off x="4686300" y="1488281"/>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75206" name="Line 6"/>
          <p:cNvSpPr>
            <a:spLocks noChangeShapeType="1"/>
          </p:cNvSpPr>
          <p:nvPr/>
        </p:nvSpPr>
        <p:spPr bwMode="auto">
          <a:xfrm>
            <a:off x="4914900" y="1602581"/>
            <a:ext cx="6858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75207" name="Text Box 7"/>
          <p:cNvSpPr txBox="1">
            <a:spLocks noChangeArrowheads="1"/>
          </p:cNvSpPr>
          <p:nvPr/>
        </p:nvSpPr>
        <p:spPr bwMode="auto">
          <a:xfrm>
            <a:off x="3657600" y="1316831"/>
            <a:ext cx="10858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500" b="1">
                <a:solidFill>
                  <a:srgbClr val="003300"/>
                </a:solidFill>
                <a:latin typeface="Arial Narrow" pitchFamily="34" charset="0"/>
              </a:rPr>
              <a:t>Unknown</a:t>
            </a:r>
          </a:p>
          <a:p>
            <a:r>
              <a:rPr lang="en-US" sz="1500" b="1">
                <a:solidFill>
                  <a:srgbClr val="003300"/>
                </a:solidFill>
                <a:latin typeface="Arial Narrow" pitchFamily="34" charset="0"/>
              </a:rPr>
              <a:t>function</a:t>
            </a:r>
            <a:endParaRPr lang="en-US" sz="1500" b="1" u="sng">
              <a:solidFill>
                <a:srgbClr val="003300"/>
              </a:solidFill>
              <a:latin typeface="Arial Narrow" pitchFamily="34" charset="0"/>
            </a:endParaRPr>
          </a:p>
        </p:txBody>
      </p:sp>
      <p:sp>
        <p:nvSpPr>
          <p:cNvPr id="1075208" name="Line 8"/>
          <p:cNvSpPr>
            <a:spLocks noChangeShapeType="1"/>
          </p:cNvSpPr>
          <p:nvPr/>
        </p:nvSpPr>
        <p:spPr bwMode="auto">
          <a:xfrm>
            <a:off x="2857500" y="1202531"/>
            <a:ext cx="6858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75209" name="Line 9"/>
          <p:cNvSpPr>
            <a:spLocks noChangeShapeType="1"/>
          </p:cNvSpPr>
          <p:nvPr/>
        </p:nvSpPr>
        <p:spPr bwMode="auto">
          <a:xfrm>
            <a:off x="2857500" y="1450181"/>
            <a:ext cx="6858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75210" name="Line 10"/>
          <p:cNvSpPr>
            <a:spLocks noChangeShapeType="1"/>
          </p:cNvSpPr>
          <p:nvPr/>
        </p:nvSpPr>
        <p:spPr bwMode="auto">
          <a:xfrm>
            <a:off x="2857500" y="1697831"/>
            <a:ext cx="6858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75211" name="Line 11"/>
          <p:cNvSpPr>
            <a:spLocks noChangeShapeType="1"/>
          </p:cNvSpPr>
          <p:nvPr/>
        </p:nvSpPr>
        <p:spPr bwMode="auto">
          <a:xfrm>
            <a:off x="2857500" y="1945481"/>
            <a:ext cx="6858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75212" name="Text Box 12"/>
              <p:cNvSpPr txBox="1">
                <a:spLocks noChangeArrowheads="1"/>
              </p:cNvSpPr>
              <p:nvPr/>
            </p:nvSpPr>
            <p:spPr bwMode="auto">
              <a:xfrm>
                <a:off x="2381664" y="981313"/>
                <a:ext cx="411074" cy="36298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1</m:t>
                          </m:r>
                        </m:sub>
                      </m:sSub>
                    </m:oMath>
                  </m:oMathPara>
                </a14:m>
                <a:endParaRPr lang="en-US" sz="1200" dirty="0">
                  <a:solidFill>
                    <a:srgbClr val="0000FF"/>
                  </a:solidFill>
                  <a:latin typeface="Arial Narrow" pitchFamily="34" charset="0"/>
                </a:endParaRPr>
              </a:p>
            </p:txBody>
          </p:sp>
        </mc:Choice>
        <mc:Fallback xmlns="">
          <p:sp>
            <p:nvSpPr>
              <p:cNvPr id="1075212" name="Text Box 12"/>
              <p:cNvSpPr txBox="1">
                <a:spLocks noRot="1" noChangeAspect="1" noMove="1" noResize="1" noEditPoints="1" noAdjustHandles="1" noChangeArrowheads="1" noChangeShapeType="1" noTextEdit="1"/>
              </p:cNvSpPr>
              <p:nvPr/>
            </p:nvSpPr>
            <p:spPr bwMode="auto">
              <a:xfrm>
                <a:off x="2381664" y="981313"/>
                <a:ext cx="411074" cy="362984"/>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5213" name="Text Box 13"/>
              <p:cNvSpPr txBox="1">
                <a:spLocks noChangeArrowheads="1"/>
              </p:cNvSpPr>
              <p:nvPr/>
            </p:nvSpPr>
            <p:spPr bwMode="auto">
              <a:xfrm>
                <a:off x="2321741" y="1248496"/>
                <a:ext cx="529828"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2</m:t>
                          </m:r>
                        </m:sub>
                      </m:sSub>
                    </m:oMath>
                  </m:oMathPara>
                </a14:m>
                <a:endParaRPr lang="en-US" sz="1200" dirty="0">
                  <a:solidFill>
                    <a:srgbClr val="0000FF"/>
                  </a:solidFill>
                  <a:latin typeface="Arial Narrow" pitchFamily="34" charset="0"/>
                </a:endParaRPr>
              </a:p>
            </p:txBody>
          </p:sp>
        </mc:Choice>
        <mc:Fallback xmlns="">
          <p:sp>
            <p:nvSpPr>
              <p:cNvPr id="1075213" name="Text Box 13"/>
              <p:cNvSpPr txBox="1">
                <a:spLocks noRot="1" noChangeAspect="1" noMove="1" noResize="1" noEditPoints="1" noAdjustHandles="1" noChangeArrowheads="1" noChangeShapeType="1" noTextEdit="1"/>
              </p:cNvSpPr>
              <p:nvPr/>
            </p:nvSpPr>
            <p:spPr bwMode="auto">
              <a:xfrm>
                <a:off x="2321741" y="1248496"/>
                <a:ext cx="529828" cy="36933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5214" name="Text Box 14"/>
              <p:cNvSpPr txBox="1">
                <a:spLocks noChangeArrowheads="1"/>
              </p:cNvSpPr>
              <p:nvPr/>
            </p:nvSpPr>
            <p:spPr bwMode="auto">
              <a:xfrm>
                <a:off x="2361009" y="1524000"/>
                <a:ext cx="429861" cy="36298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3</m:t>
                          </m:r>
                        </m:sub>
                      </m:sSub>
                    </m:oMath>
                  </m:oMathPara>
                </a14:m>
                <a:endParaRPr lang="en-US" sz="1200" dirty="0">
                  <a:solidFill>
                    <a:srgbClr val="0000FF"/>
                  </a:solidFill>
                  <a:latin typeface="Arial Narrow" pitchFamily="34" charset="0"/>
                </a:endParaRPr>
              </a:p>
            </p:txBody>
          </p:sp>
        </mc:Choice>
        <mc:Fallback xmlns="">
          <p:sp>
            <p:nvSpPr>
              <p:cNvPr id="1075214" name="Text Box 14"/>
              <p:cNvSpPr txBox="1">
                <a:spLocks noRot="1" noChangeAspect="1" noMove="1" noResize="1" noEditPoints="1" noAdjustHandles="1" noChangeArrowheads="1" noChangeShapeType="1" noTextEdit="1"/>
              </p:cNvSpPr>
              <p:nvPr/>
            </p:nvSpPr>
            <p:spPr bwMode="auto">
              <a:xfrm>
                <a:off x="2361009" y="1524000"/>
                <a:ext cx="429861" cy="362984"/>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5215" name="Text Box 15"/>
              <p:cNvSpPr txBox="1">
                <a:spLocks noChangeArrowheads="1"/>
              </p:cNvSpPr>
              <p:nvPr/>
            </p:nvSpPr>
            <p:spPr bwMode="auto">
              <a:xfrm>
                <a:off x="2371725" y="1771650"/>
                <a:ext cx="429861" cy="36298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oMath>
                  </m:oMathPara>
                </a14:m>
                <a:endParaRPr lang="en-US" sz="1200" dirty="0">
                  <a:solidFill>
                    <a:srgbClr val="0000FF"/>
                  </a:solidFill>
                  <a:latin typeface="Arial Narrow" pitchFamily="34" charset="0"/>
                </a:endParaRPr>
              </a:p>
            </p:txBody>
          </p:sp>
        </mc:Choice>
        <mc:Fallback xmlns="">
          <p:sp>
            <p:nvSpPr>
              <p:cNvPr id="1075215" name="Text Box 15"/>
              <p:cNvSpPr txBox="1">
                <a:spLocks noRot="1" noChangeAspect="1" noMove="1" noResize="1" noEditPoints="1" noAdjustHandles="1" noChangeArrowheads="1" noChangeShapeType="1" noTextEdit="1"/>
              </p:cNvSpPr>
              <p:nvPr/>
            </p:nvSpPr>
            <p:spPr bwMode="auto">
              <a:xfrm>
                <a:off x="2371725" y="1771650"/>
                <a:ext cx="429861" cy="362984"/>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075216" name="Group 16"/>
          <p:cNvGrpSpPr>
            <a:grpSpLocks/>
          </p:cNvGrpSpPr>
          <p:nvPr/>
        </p:nvGrpSpPr>
        <p:grpSpPr bwMode="auto">
          <a:xfrm>
            <a:off x="3314701" y="2152702"/>
            <a:ext cx="2538410" cy="2426493"/>
            <a:chOff x="2134" y="1774"/>
            <a:chExt cx="2132" cy="2038"/>
          </a:xfrm>
        </p:grpSpPr>
        <p:grpSp>
          <p:nvGrpSpPr>
            <p:cNvPr id="1075217" name="Group 17"/>
            <p:cNvGrpSpPr>
              <a:grpSpLocks/>
            </p:cNvGrpSpPr>
            <p:nvPr/>
          </p:nvGrpSpPr>
          <p:grpSpPr bwMode="auto">
            <a:xfrm>
              <a:off x="2134" y="1774"/>
              <a:ext cx="2132" cy="310"/>
              <a:chOff x="2016" y="1774"/>
              <a:chExt cx="2132" cy="310"/>
            </a:xfrm>
          </p:grpSpPr>
          <p:sp>
            <p:nvSpPr>
              <p:cNvPr id="1075218" name="Text Box 18"/>
              <p:cNvSpPr txBox="1">
                <a:spLocks noChangeArrowheads="1"/>
              </p:cNvSpPr>
              <p:nvPr/>
            </p:nvSpPr>
            <p:spPr bwMode="auto">
              <a:xfrm>
                <a:off x="2016" y="1774"/>
                <a:ext cx="81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0066"/>
                    </a:solidFill>
                    <a:latin typeface="Arial Narrow" pitchFamily="34" charset="0"/>
                  </a:rPr>
                  <a:t> </a:t>
                </a:r>
                <a:r>
                  <a:rPr lang="en-US" sz="1500" b="1">
                    <a:solidFill>
                      <a:srgbClr val="0000FF"/>
                    </a:solidFill>
                    <a:latin typeface="Arial Narrow" pitchFamily="34" charset="0"/>
                  </a:rPr>
                  <a:t> Example </a:t>
                </a:r>
                <a:endParaRPr lang="en-US" b="1">
                  <a:solidFill>
                    <a:srgbClr val="000066"/>
                  </a:solidFill>
                  <a:latin typeface="Arial Narrow" pitchFamily="34" charset="0"/>
                </a:endParaRPr>
              </a:p>
            </p:txBody>
          </p:sp>
          <mc:AlternateContent xmlns:mc="http://schemas.openxmlformats.org/markup-compatibility/2006" xmlns:a14="http://schemas.microsoft.com/office/drawing/2010/main">
            <mc:Choice Requires="a14">
              <p:sp>
                <p:nvSpPr>
                  <p:cNvPr id="1075219" name="Text Box 19"/>
                  <p:cNvSpPr txBox="1">
                    <a:spLocks noChangeArrowheads="1"/>
                  </p:cNvSpPr>
                  <p:nvPr/>
                </p:nvSpPr>
                <p:spPr bwMode="auto">
                  <a:xfrm>
                    <a:off x="2694" y="1774"/>
                    <a:ext cx="1454" cy="3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14:m>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1</m:t>
                            </m:r>
                          </m:sub>
                        </m:sSub>
                        <m:r>
                          <a:rPr lang="en-US"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2</m:t>
                            </m:r>
                          </m:sub>
                        </m:sSub>
                        <m:r>
                          <a:rPr lang="en-US"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3</m:t>
                            </m:r>
                          </m:sub>
                        </m:sSub>
                        <m:r>
                          <a:rPr lang="en-US"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oMath>
                    </a14:m>
                    <a:r>
                      <a:rPr lang="en-US" sz="1200" dirty="0">
                        <a:solidFill>
                          <a:srgbClr val="0000FF"/>
                        </a:solidFill>
                        <a:latin typeface="Arial Narrow" pitchFamily="34" charset="0"/>
                      </a:rPr>
                      <a:t>   </a:t>
                    </a:r>
                    <a14:m>
                      <m:oMath xmlns:m="http://schemas.openxmlformats.org/officeDocument/2006/math">
                        <m:r>
                          <a:rPr lang="en-US" b="0" i="1" dirty="0" smtClean="0">
                            <a:solidFill>
                              <a:srgbClr val="0000FF"/>
                            </a:solidFill>
                            <a:latin typeface="Cambria Math" panose="02040503050406030204" pitchFamily="18" charset="0"/>
                          </a:rPr>
                          <m:t>𝑦</m:t>
                        </m:r>
                      </m:oMath>
                    </a14:m>
                    <a:endParaRPr lang="en-US" sz="1200" dirty="0">
                      <a:solidFill>
                        <a:srgbClr val="0000FF"/>
                      </a:solidFill>
                      <a:latin typeface="Arial Narrow" pitchFamily="34" charset="0"/>
                    </a:endParaRPr>
                  </a:p>
                </p:txBody>
              </p:sp>
            </mc:Choice>
            <mc:Fallback xmlns="">
              <p:sp>
                <p:nvSpPr>
                  <p:cNvPr id="1075219" name="Text Box 19"/>
                  <p:cNvSpPr txBox="1">
                    <a:spLocks noRot="1" noChangeAspect="1" noMove="1" noResize="1" noEditPoints="1" noAdjustHandles="1" noChangeArrowheads="1" noChangeShapeType="1" noTextEdit="1"/>
                  </p:cNvSpPr>
                  <p:nvPr/>
                </p:nvSpPr>
                <p:spPr bwMode="auto">
                  <a:xfrm>
                    <a:off x="2694" y="1774"/>
                    <a:ext cx="1454" cy="310"/>
                  </a:xfrm>
                  <a:prstGeom prst="rect">
                    <a:avLst/>
                  </a:prstGeom>
                  <a:blipFill>
                    <a:blip r:embed="rId8"/>
                    <a:stretch>
                      <a:fillRect b="-983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
          <p:nvSpPr>
            <p:cNvPr id="1075220" name="Text Box 20"/>
            <p:cNvSpPr txBox="1">
              <a:spLocks noChangeArrowheads="1"/>
            </p:cNvSpPr>
            <p:nvPr/>
          </p:nvSpPr>
          <p:spPr bwMode="auto">
            <a:xfrm>
              <a:off x="2407" y="2021"/>
              <a:ext cx="176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b="1" dirty="0">
                  <a:solidFill>
                    <a:srgbClr val="0000FF"/>
                  </a:solidFill>
                  <a:latin typeface="Arial Narrow" pitchFamily="34" charset="0"/>
                </a:rPr>
                <a:t> 1</a:t>
              </a:r>
              <a:r>
                <a:rPr lang="en-US" b="1" dirty="0">
                  <a:solidFill>
                    <a:srgbClr val="0000FF"/>
                  </a:solidFill>
                  <a:latin typeface="Arial Narrow" pitchFamily="34" charset="0"/>
                </a:rPr>
                <a:t>         </a:t>
              </a:r>
              <a:r>
                <a:rPr lang="en-US" sz="1500" b="1" dirty="0">
                  <a:solidFill>
                    <a:srgbClr val="0000FF"/>
                  </a:solidFill>
                  <a:latin typeface="Arial Narrow" pitchFamily="34" charset="0"/>
                </a:rPr>
                <a:t>0     0     1     0     0</a:t>
              </a:r>
              <a:endParaRPr lang="en-US" sz="1200" b="1" dirty="0">
                <a:solidFill>
                  <a:srgbClr val="0000FF"/>
                </a:solidFill>
                <a:latin typeface="Arial Narrow" pitchFamily="34" charset="0"/>
              </a:endParaRPr>
            </a:p>
          </p:txBody>
        </p:sp>
        <p:sp>
          <p:nvSpPr>
            <p:cNvPr id="1075221" name="Text Box 21"/>
            <p:cNvSpPr txBox="1">
              <a:spLocks noChangeArrowheads="1"/>
            </p:cNvSpPr>
            <p:nvPr/>
          </p:nvSpPr>
          <p:spPr bwMode="auto">
            <a:xfrm>
              <a:off x="2400" y="2515"/>
              <a:ext cx="177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3</a:t>
              </a:r>
              <a:r>
                <a:rPr lang="en-US" b="1" dirty="0">
                  <a:solidFill>
                    <a:srgbClr val="0000FF"/>
                  </a:solidFill>
                  <a:latin typeface="Arial Narrow" pitchFamily="34" charset="0"/>
                </a:rPr>
                <a:t>         </a:t>
              </a:r>
              <a:r>
                <a:rPr lang="en-US" sz="1500" b="1" dirty="0">
                  <a:solidFill>
                    <a:srgbClr val="0000FF"/>
                  </a:solidFill>
                  <a:latin typeface="Arial Narrow" pitchFamily="34" charset="0"/>
                </a:rPr>
                <a:t>0     0     1     1     1</a:t>
              </a:r>
              <a:endParaRPr lang="en-US" sz="1200" b="1" dirty="0">
                <a:solidFill>
                  <a:srgbClr val="0000FF"/>
                </a:solidFill>
                <a:latin typeface="Arial Narrow" pitchFamily="34" charset="0"/>
              </a:endParaRPr>
            </a:p>
          </p:txBody>
        </p:sp>
        <p:sp>
          <p:nvSpPr>
            <p:cNvPr id="1075222" name="Text Box 22"/>
            <p:cNvSpPr txBox="1">
              <a:spLocks noChangeArrowheads="1"/>
            </p:cNvSpPr>
            <p:nvPr/>
          </p:nvSpPr>
          <p:spPr bwMode="auto">
            <a:xfrm>
              <a:off x="2400" y="2762"/>
              <a:ext cx="177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00FF"/>
                  </a:solidFill>
                  <a:latin typeface="Arial Narrow" pitchFamily="34" charset="0"/>
                </a:rPr>
                <a:t> </a:t>
              </a:r>
              <a:r>
                <a:rPr lang="en-US" sz="1500" b="1">
                  <a:solidFill>
                    <a:srgbClr val="0000FF"/>
                  </a:solidFill>
                  <a:latin typeface="Arial Narrow" pitchFamily="34" charset="0"/>
                </a:rPr>
                <a:t>4          1      0     0     1     1</a:t>
              </a:r>
            </a:p>
          </p:txBody>
        </p:sp>
        <p:sp>
          <p:nvSpPr>
            <p:cNvPr id="1075223" name="Text Box 23"/>
            <p:cNvSpPr txBox="1">
              <a:spLocks noChangeArrowheads="1"/>
            </p:cNvSpPr>
            <p:nvPr/>
          </p:nvSpPr>
          <p:spPr bwMode="auto">
            <a:xfrm>
              <a:off x="2400" y="3009"/>
              <a:ext cx="177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5</a:t>
              </a:r>
              <a:r>
                <a:rPr lang="en-US" b="1" dirty="0">
                  <a:solidFill>
                    <a:srgbClr val="0000FF"/>
                  </a:solidFill>
                  <a:latin typeface="Arial Narrow" pitchFamily="34" charset="0"/>
                </a:rPr>
                <a:t>         </a:t>
              </a:r>
              <a:r>
                <a:rPr lang="en-US" sz="1500" b="1" dirty="0">
                  <a:solidFill>
                    <a:srgbClr val="0000FF"/>
                  </a:solidFill>
                  <a:latin typeface="Arial Narrow" pitchFamily="34" charset="0"/>
                </a:rPr>
                <a:t>0      1    1     0     0</a:t>
              </a:r>
            </a:p>
          </p:txBody>
        </p:sp>
        <p:sp>
          <p:nvSpPr>
            <p:cNvPr id="1075224" name="Text Box 24"/>
            <p:cNvSpPr txBox="1">
              <a:spLocks noChangeArrowheads="1"/>
            </p:cNvSpPr>
            <p:nvPr/>
          </p:nvSpPr>
          <p:spPr bwMode="auto">
            <a:xfrm>
              <a:off x="2407" y="3256"/>
              <a:ext cx="176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6 </a:t>
              </a:r>
              <a:r>
                <a:rPr lang="en-US" b="1" dirty="0">
                  <a:solidFill>
                    <a:srgbClr val="0000FF"/>
                  </a:solidFill>
                  <a:latin typeface="Arial Narrow" pitchFamily="34" charset="0"/>
                </a:rPr>
                <a:t>        </a:t>
              </a:r>
              <a:r>
                <a:rPr lang="en-US" sz="1500" b="1" dirty="0">
                  <a:solidFill>
                    <a:srgbClr val="0000FF"/>
                  </a:solidFill>
                  <a:latin typeface="Arial Narrow" pitchFamily="34" charset="0"/>
                </a:rPr>
                <a:t>1      1    0     0     0</a:t>
              </a:r>
            </a:p>
          </p:txBody>
        </p:sp>
        <p:sp>
          <p:nvSpPr>
            <p:cNvPr id="1075225" name="Text Box 25"/>
            <p:cNvSpPr txBox="1">
              <a:spLocks noChangeArrowheads="1"/>
            </p:cNvSpPr>
            <p:nvPr/>
          </p:nvSpPr>
          <p:spPr bwMode="auto">
            <a:xfrm>
              <a:off x="2407" y="3502"/>
              <a:ext cx="175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00FF"/>
                  </a:solidFill>
                  <a:latin typeface="Arial Narrow" pitchFamily="34" charset="0"/>
                </a:rPr>
                <a:t> </a:t>
              </a:r>
              <a:r>
                <a:rPr lang="en-US" sz="1500" b="1">
                  <a:solidFill>
                    <a:srgbClr val="0000FF"/>
                  </a:solidFill>
                  <a:latin typeface="Arial Narrow" pitchFamily="34" charset="0"/>
                </a:rPr>
                <a:t>7 </a:t>
              </a:r>
              <a:r>
                <a:rPr lang="en-US" b="1">
                  <a:solidFill>
                    <a:srgbClr val="0000FF"/>
                  </a:solidFill>
                  <a:latin typeface="Arial Narrow" pitchFamily="34" charset="0"/>
                </a:rPr>
                <a:t>       </a:t>
              </a:r>
              <a:r>
                <a:rPr lang="en-US" sz="1500" b="1">
                  <a:solidFill>
                    <a:srgbClr val="0000FF"/>
                  </a:solidFill>
                  <a:latin typeface="Arial Narrow" pitchFamily="34" charset="0"/>
                </a:rPr>
                <a:t> 0      1     0     1    0</a:t>
              </a:r>
              <a:endParaRPr lang="en-US" sz="1200" b="1">
                <a:solidFill>
                  <a:srgbClr val="0000FF"/>
                </a:solidFill>
                <a:latin typeface="Arial Narrow" pitchFamily="34" charset="0"/>
              </a:endParaRPr>
            </a:p>
          </p:txBody>
        </p:sp>
        <p:sp>
          <p:nvSpPr>
            <p:cNvPr id="1075226" name="Text Box 26"/>
            <p:cNvSpPr txBox="1">
              <a:spLocks noChangeArrowheads="1"/>
            </p:cNvSpPr>
            <p:nvPr/>
          </p:nvSpPr>
          <p:spPr bwMode="auto">
            <a:xfrm>
              <a:off x="2400" y="2268"/>
              <a:ext cx="177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2</a:t>
              </a:r>
              <a:r>
                <a:rPr lang="en-US" b="1" dirty="0">
                  <a:solidFill>
                    <a:srgbClr val="0000FF"/>
                  </a:solidFill>
                  <a:latin typeface="Arial Narrow" pitchFamily="34" charset="0"/>
                </a:rPr>
                <a:t>         </a:t>
              </a:r>
              <a:r>
                <a:rPr lang="en-US" sz="1500" b="1" dirty="0">
                  <a:solidFill>
                    <a:srgbClr val="0000FF"/>
                  </a:solidFill>
                  <a:latin typeface="Arial Narrow" pitchFamily="34" charset="0"/>
                </a:rPr>
                <a:t>0     1     0     0     0</a:t>
              </a:r>
              <a:endParaRPr lang="en-US" sz="1200" b="1" dirty="0">
                <a:solidFill>
                  <a:srgbClr val="0000FF"/>
                </a:solidFill>
                <a:latin typeface="Arial Narrow" pitchFamily="34" charset="0"/>
              </a:endParaRPr>
            </a:p>
          </p:txBody>
        </p:sp>
        <p:sp>
          <p:nvSpPr>
            <p:cNvPr id="1075227" name="Line 27"/>
            <p:cNvSpPr>
              <a:spLocks noChangeShapeType="1"/>
            </p:cNvSpPr>
            <p:nvPr/>
          </p:nvSpPr>
          <p:spPr bwMode="auto">
            <a:xfrm>
              <a:off x="2208" y="2064"/>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75228" name="Line 28"/>
            <p:cNvSpPr>
              <a:spLocks noChangeShapeType="1"/>
            </p:cNvSpPr>
            <p:nvPr/>
          </p:nvSpPr>
          <p:spPr bwMode="auto">
            <a:xfrm>
              <a:off x="3959" y="1824"/>
              <a:ext cx="0" cy="19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75229" name="Line 29"/>
            <p:cNvSpPr>
              <a:spLocks noChangeShapeType="1"/>
            </p:cNvSpPr>
            <p:nvPr/>
          </p:nvSpPr>
          <p:spPr bwMode="auto">
            <a:xfrm>
              <a:off x="2208" y="3792"/>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075231" name="Text Box 31"/>
          <p:cNvSpPr txBox="1">
            <a:spLocks noChangeArrowheads="1"/>
          </p:cNvSpPr>
          <p:nvPr/>
        </p:nvSpPr>
        <p:spPr bwMode="auto">
          <a:xfrm>
            <a:off x="5772150" y="2571751"/>
            <a:ext cx="2114550" cy="523220"/>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dirty="0">
                <a:latin typeface="Gill Sans"/>
              </a:rPr>
              <a:t>Can you learn this function? What is it?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a:lstStyle/>
          <a:p>
            <a:fld id="{0C921938-476A-4922-BE24-3B8F6A2854D9}" type="slidenum">
              <a:rPr lang="en-US" smtClean="0"/>
              <a:t>38</a:t>
            </a:fld>
            <a:endParaRPr lang="en-US" dirty="0"/>
          </a:p>
        </p:txBody>
      </p:sp>
      <p:sp>
        <p:nvSpPr>
          <p:cNvPr id="1128450" name="Rectangle 2"/>
          <p:cNvSpPr>
            <a:spLocks noGrp="1" noChangeArrowheads="1"/>
          </p:cNvSpPr>
          <p:nvPr>
            <p:ph type="title"/>
          </p:nvPr>
        </p:nvSpPr>
        <p:spPr/>
        <p:txBody>
          <a:bodyPr vert="horz" lIns="68572" tIns="34286" rIns="68572" bIns="34286" rtlCol="0" anchor="t">
            <a:normAutofit/>
          </a:bodyPr>
          <a:lstStyle/>
          <a:p>
            <a:r>
              <a:rPr lang="en-US" dirty="0">
                <a:solidFill>
                  <a:schemeClr val="accent1"/>
                </a:solidFill>
              </a:rPr>
              <a:t>Hypothesis Space</a:t>
            </a:r>
          </a:p>
        </p:txBody>
      </p:sp>
      <mc:AlternateContent xmlns:mc="http://schemas.openxmlformats.org/markup-compatibility/2006" xmlns:a14="http://schemas.microsoft.com/office/drawing/2010/main">
        <mc:Choice Requires="a14">
          <p:sp>
            <p:nvSpPr>
              <p:cNvPr id="1128451" name="Rectangle 3"/>
              <p:cNvSpPr>
                <a:spLocks noGrp="1" noChangeArrowheads="1"/>
              </p:cNvSpPr>
              <p:nvPr>
                <p:ph idx="1"/>
              </p:nvPr>
            </p:nvSpPr>
            <p:spPr>
              <a:xfrm>
                <a:off x="364403" y="902369"/>
                <a:ext cx="8350899" cy="3690798"/>
              </a:xfrm>
              <a:ln/>
            </p:spPr>
            <p:txBody>
              <a:bodyPr vert="horz" lIns="68572" tIns="34286" rIns="68572" bIns="34286" rtlCol="0">
                <a:normAutofit/>
              </a:bodyPr>
              <a:lstStyle/>
              <a:p>
                <a:pPr>
                  <a:spcBef>
                    <a:spcPct val="0"/>
                  </a:spcBef>
                  <a:buSzTx/>
                  <a:buFontTx/>
                  <a:buNone/>
                </a:pPr>
                <a:r>
                  <a:rPr lang="en-US" sz="1800" b="1" dirty="0">
                    <a:solidFill>
                      <a:srgbClr val="0000FF"/>
                    </a:solidFill>
                  </a:rPr>
                  <a:t>Complete Ignorance: </a:t>
                </a:r>
                <a:r>
                  <a:rPr lang="en-US" sz="1800" b="1" dirty="0"/>
                  <a:t> </a:t>
                </a:r>
              </a:p>
              <a:p>
                <a:pPr>
                  <a:spcBef>
                    <a:spcPct val="0"/>
                  </a:spcBef>
                  <a:buSzTx/>
                  <a:buFontTx/>
                  <a:buNone/>
                </a:pPr>
                <a:r>
                  <a:rPr lang="en-US" sz="1800" dirty="0">
                    <a:solidFill>
                      <a:srgbClr val="000066"/>
                    </a:solidFill>
                  </a:rPr>
                  <a:t>There are </a:t>
                </a:r>
                <a14:m>
                  <m:oMath xmlns:m="http://schemas.openxmlformats.org/officeDocument/2006/math">
                    <m:r>
                      <a:rPr lang="en-US" sz="1800" i="1" dirty="0" smtClean="0">
                        <a:solidFill>
                          <a:srgbClr val="000066"/>
                        </a:solidFill>
                        <a:latin typeface="Cambria Math" panose="02040503050406030204" pitchFamily="18" charset="0"/>
                      </a:rPr>
                      <m:t>2</m:t>
                    </m:r>
                    <m:r>
                      <a:rPr lang="en-US" sz="1800" i="1" baseline="30000" dirty="0">
                        <a:solidFill>
                          <a:srgbClr val="000066"/>
                        </a:solidFill>
                        <a:latin typeface="Cambria Math" panose="02040503050406030204" pitchFamily="18" charset="0"/>
                      </a:rPr>
                      <m:t>16</m:t>
                    </m:r>
                    <m:r>
                      <a:rPr lang="en-US" sz="1800" i="1" dirty="0">
                        <a:solidFill>
                          <a:srgbClr val="000066"/>
                        </a:solidFill>
                        <a:latin typeface="Cambria Math" panose="02040503050406030204" pitchFamily="18" charset="0"/>
                      </a:rPr>
                      <m:t>  = 65536 </m:t>
                    </m:r>
                  </m:oMath>
                </a14:m>
                <a:r>
                  <a:rPr lang="en-US" sz="1800" dirty="0">
                    <a:solidFill>
                      <a:srgbClr val="000066"/>
                    </a:solidFill>
                  </a:rPr>
                  <a:t>possible functions </a:t>
                </a:r>
              </a:p>
              <a:p>
                <a:pPr>
                  <a:spcBef>
                    <a:spcPct val="0"/>
                  </a:spcBef>
                  <a:buSzTx/>
                  <a:buFontTx/>
                  <a:buNone/>
                </a:pPr>
                <a:r>
                  <a:rPr lang="en-US" sz="1800" dirty="0">
                    <a:solidFill>
                      <a:srgbClr val="000066"/>
                    </a:solidFill>
                  </a:rPr>
                  <a:t>over four input features.</a:t>
                </a:r>
                <a:r>
                  <a:rPr lang="en-US" sz="1800" dirty="0"/>
                  <a:t> </a:t>
                </a:r>
              </a:p>
              <a:p>
                <a:endParaRPr lang="en-US" sz="1800" dirty="0">
                  <a:solidFill>
                    <a:srgbClr val="000066"/>
                  </a:solidFill>
                </a:endParaRPr>
              </a:p>
              <a:p>
                <a:pPr>
                  <a:lnSpc>
                    <a:spcPct val="90000"/>
                  </a:lnSpc>
                  <a:buFont typeface="Wingdings" pitchFamily="2" charset="2"/>
                  <a:buNone/>
                </a:pPr>
                <a:r>
                  <a:rPr lang="en-US" sz="1800" dirty="0">
                    <a:solidFill>
                      <a:srgbClr val="000066"/>
                    </a:solidFill>
                  </a:rPr>
                  <a:t>We can’t figure out which one is </a:t>
                </a:r>
              </a:p>
              <a:p>
                <a:pPr>
                  <a:lnSpc>
                    <a:spcPct val="90000"/>
                  </a:lnSpc>
                  <a:buFont typeface="Wingdings" pitchFamily="2" charset="2"/>
                  <a:buNone/>
                </a:pPr>
                <a:r>
                  <a:rPr lang="en-US" sz="1800" dirty="0">
                    <a:solidFill>
                      <a:srgbClr val="000066"/>
                    </a:solidFill>
                  </a:rPr>
                  <a:t>correct until we’ve seen every </a:t>
                </a:r>
              </a:p>
              <a:p>
                <a:pPr>
                  <a:lnSpc>
                    <a:spcPct val="90000"/>
                  </a:lnSpc>
                  <a:buFont typeface="Wingdings" pitchFamily="2" charset="2"/>
                  <a:buNone/>
                </a:pPr>
                <a:r>
                  <a:rPr lang="en-US" sz="1800" dirty="0">
                    <a:solidFill>
                      <a:srgbClr val="000066"/>
                    </a:solidFill>
                  </a:rPr>
                  <a:t>possible input-output pair. </a:t>
                </a:r>
              </a:p>
              <a:p>
                <a:pPr>
                  <a:buFont typeface="Wingdings" pitchFamily="2" charset="2"/>
                  <a:buNone/>
                </a:pPr>
                <a:endParaRPr lang="en-US" sz="1800" dirty="0">
                  <a:solidFill>
                    <a:srgbClr val="000066"/>
                  </a:solidFill>
                </a:endParaRPr>
              </a:p>
              <a:p>
                <a:pPr>
                  <a:buFont typeface="Wingdings" pitchFamily="2" charset="2"/>
                  <a:buNone/>
                </a:pPr>
                <a:r>
                  <a:rPr lang="en-US" sz="1800" dirty="0">
                    <a:solidFill>
                      <a:srgbClr val="000066"/>
                    </a:solidFill>
                  </a:rPr>
                  <a:t>After observing seven examples we still</a:t>
                </a:r>
              </a:p>
              <a:p>
                <a:pPr>
                  <a:buFont typeface="Wingdings" pitchFamily="2" charset="2"/>
                  <a:buNone/>
                </a:pPr>
                <a:r>
                  <a:rPr lang="en-US" sz="1800" dirty="0">
                    <a:solidFill>
                      <a:srgbClr val="000066"/>
                    </a:solidFill>
                  </a:rPr>
                  <a:t>have </a:t>
                </a:r>
                <a14:m>
                  <m:oMath xmlns:m="http://schemas.openxmlformats.org/officeDocument/2006/math">
                    <m:r>
                      <a:rPr lang="en-US" sz="1800" i="1" dirty="0" smtClean="0">
                        <a:solidFill>
                          <a:srgbClr val="000066"/>
                        </a:solidFill>
                        <a:latin typeface="Cambria Math" panose="02040503050406030204" pitchFamily="18" charset="0"/>
                      </a:rPr>
                      <m:t>2</m:t>
                    </m:r>
                    <m:r>
                      <a:rPr lang="en-US" sz="1800" i="1" baseline="30000" dirty="0">
                        <a:solidFill>
                          <a:srgbClr val="000066"/>
                        </a:solidFill>
                        <a:latin typeface="Cambria Math" panose="02040503050406030204" pitchFamily="18" charset="0"/>
                      </a:rPr>
                      <m:t>9</m:t>
                    </m:r>
                    <m:r>
                      <a:rPr lang="en-US" sz="1800" i="1" dirty="0">
                        <a:solidFill>
                          <a:srgbClr val="000066"/>
                        </a:solidFill>
                        <a:latin typeface="Cambria Math" panose="02040503050406030204" pitchFamily="18" charset="0"/>
                      </a:rPr>
                      <m:t> </m:t>
                    </m:r>
                  </m:oMath>
                </a14:m>
                <a:r>
                  <a:rPr lang="en-US" sz="1800" dirty="0">
                    <a:solidFill>
                      <a:srgbClr val="000066"/>
                    </a:solidFill>
                  </a:rPr>
                  <a:t> possibilities for</a:t>
                </a:r>
                <a:r>
                  <a:rPr lang="en-US" sz="1800" i="1" dirty="0">
                    <a:solidFill>
                      <a:srgbClr val="000066"/>
                    </a:solidFill>
                  </a:rPr>
                  <a:t> </a:t>
                </a:r>
                <a14:m>
                  <m:oMath xmlns:m="http://schemas.openxmlformats.org/officeDocument/2006/math">
                    <m:r>
                      <a:rPr lang="en-US" sz="1800" i="1" dirty="0" smtClean="0">
                        <a:solidFill>
                          <a:srgbClr val="000066"/>
                        </a:solidFill>
                        <a:latin typeface="Cambria Math" panose="02040503050406030204" pitchFamily="18" charset="0"/>
                      </a:rPr>
                      <m:t>𝑓</m:t>
                    </m:r>
                  </m:oMath>
                </a14:m>
                <a:endParaRPr lang="en-US" sz="1800" dirty="0">
                  <a:solidFill>
                    <a:srgbClr val="000066"/>
                  </a:solidFill>
                </a:endParaRPr>
              </a:p>
              <a:p>
                <a:pPr>
                  <a:spcBef>
                    <a:spcPct val="0"/>
                  </a:spcBef>
                  <a:buSzTx/>
                  <a:buFontTx/>
                  <a:buNone/>
                </a:pPr>
                <a:endParaRPr lang="en-US" sz="1800" b="1" dirty="0">
                  <a:solidFill>
                    <a:srgbClr val="000066"/>
                  </a:solidFill>
                </a:endParaRPr>
              </a:p>
              <a:p>
                <a:pPr>
                  <a:spcBef>
                    <a:spcPct val="0"/>
                  </a:spcBef>
                  <a:buSzTx/>
                  <a:buFontTx/>
                  <a:buNone/>
                </a:pPr>
                <a:r>
                  <a:rPr lang="en-US" sz="1800" b="1" dirty="0">
                    <a:solidFill>
                      <a:srgbClr val="3333FF"/>
                    </a:solidFill>
                  </a:rPr>
                  <a:t>Is Learning Possible?</a:t>
                </a:r>
                <a:r>
                  <a:rPr lang="en-US" sz="1800" b="1" dirty="0">
                    <a:solidFill>
                      <a:srgbClr val="000066"/>
                    </a:solidFill>
                  </a:rPr>
                  <a:t>   </a:t>
                </a:r>
                <a:endParaRPr lang="en-US" sz="1800" dirty="0"/>
              </a:p>
            </p:txBody>
          </p:sp>
        </mc:Choice>
        <mc:Fallback xmlns="">
          <p:sp>
            <p:nvSpPr>
              <p:cNvPr id="1128451" name="Rectangle 3"/>
              <p:cNvSpPr>
                <a:spLocks noGrp="1" noRot="1" noChangeAspect="1" noMove="1" noResize="1" noEditPoints="1" noAdjustHandles="1" noChangeArrowheads="1" noChangeShapeType="1" noTextEdit="1"/>
              </p:cNvSpPr>
              <p:nvPr>
                <p:ph idx="1"/>
              </p:nvPr>
            </p:nvSpPr>
            <p:spPr>
              <a:xfrm>
                <a:off x="364403" y="902369"/>
                <a:ext cx="8350899" cy="3690798"/>
              </a:xfrm>
              <a:blipFill>
                <a:blip r:embed="rId3"/>
                <a:stretch>
                  <a:fillRect l="-876" t="-1157" b="-2314"/>
                </a:stretch>
              </a:blipFill>
              <a:ln/>
            </p:spPr>
            <p:txBody>
              <a:bodyPr/>
              <a:lstStyle/>
              <a:p>
                <a:r>
                  <a:rPr lang="en-US">
                    <a:noFill/>
                  </a:rPr>
                  <a:t> </a:t>
                </a:r>
              </a:p>
            </p:txBody>
          </p:sp>
        </mc:Fallback>
      </mc:AlternateContent>
      <p:grpSp>
        <p:nvGrpSpPr>
          <p:cNvPr id="1128452" name="Group 4"/>
          <p:cNvGrpSpPr>
            <a:grpSpLocks/>
          </p:cNvGrpSpPr>
          <p:nvPr/>
        </p:nvGrpSpPr>
        <p:grpSpPr bwMode="auto">
          <a:xfrm>
            <a:off x="6322146" y="790576"/>
            <a:ext cx="2478883" cy="3583781"/>
            <a:chOff x="1848" y="1042"/>
            <a:chExt cx="2082" cy="3010"/>
          </a:xfrm>
        </p:grpSpPr>
        <p:grpSp>
          <p:nvGrpSpPr>
            <p:cNvPr id="1128453" name="Group 5"/>
            <p:cNvGrpSpPr>
              <a:grpSpLocks/>
            </p:cNvGrpSpPr>
            <p:nvPr/>
          </p:nvGrpSpPr>
          <p:grpSpPr bwMode="auto">
            <a:xfrm>
              <a:off x="1848" y="1042"/>
              <a:ext cx="2082" cy="370"/>
              <a:chOff x="2016" y="1714"/>
              <a:chExt cx="2082" cy="370"/>
            </a:xfrm>
          </p:grpSpPr>
          <p:sp>
            <p:nvSpPr>
              <p:cNvPr id="1128454" name="Text Box 6"/>
              <p:cNvSpPr txBox="1">
                <a:spLocks noChangeArrowheads="1"/>
              </p:cNvSpPr>
              <p:nvPr/>
            </p:nvSpPr>
            <p:spPr bwMode="auto">
              <a:xfrm>
                <a:off x="2016" y="1774"/>
                <a:ext cx="81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66"/>
                    </a:solidFill>
                    <a:latin typeface="Arial Narrow" pitchFamily="34" charset="0"/>
                  </a:rPr>
                  <a:t> </a:t>
                </a:r>
                <a:r>
                  <a:rPr lang="en-US" sz="1500" b="1" dirty="0">
                    <a:solidFill>
                      <a:srgbClr val="0000FF"/>
                    </a:solidFill>
                    <a:latin typeface="Arial Narrow" pitchFamily="34" charset="0"/>
                  </a:rPr>
                  <a:t> Example </a:t>
                </a:r>
                <a:endParaRPr lang="en-US" b="1" dirty="0">
                  <a:solidFill>
                    <a:srgbClr val="000066"/>
                  </a:solidFill>
                  <a:latin typeface="Arial Narrow" pitchFamily="34" charset="0"/>
                </a:endParaRPr>
              </a:p>
            </p:txBody>
          </p:sp>
          <mc:AlternateContent xmlns:mc="http://schemas.openxmlformats.org/markup-compatibility/2006" xmlns:a14="http://schemas.microsoft.com/office/drawing/2010/main">
            <mc:Choice Requires="a14">
              <p:sp>
                <p:nvSpPr>
                  <p:cNvPr id="1128455" name="Text Box 7"/>
                  <p:cNvSpPr txBox="1">
                    <a:spLocks noChangeArrowheads="1"/>
                  </p:cNvSpPr>
                  <p:nvPr/>
                </p:nvSpPr>
                <p:spPr bwMode="auto">
                  <a:xfrm>
                    <a:off x="2658" y="1714"/>
                    <a:ext cx="1440" cy="3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14:m>
                      <m:oMath xmlns:m="http://schemas.openxmlformats.org/officeDocument/2006/math">
                        <m:sSub>
                          <m:sSubPr>
                            <m:ctrlPr>
                              <a:rPr lang="en-US" b="0"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1</m:t>
                            </m:r>
                          </m:sub>
                        </m:sSub>
                        <m:r>
                          <a:rPr lang="en-US" b="0" i="1" dirty="0">
                            <a:solidFill>
                              <a:srgbClr val="0000FF"/>
                            </a:solidFill>
                            <a:latin typeface="Cambria Math" panose="02040503050406030204" pitchFamily="18" charset="0"/>
                          </a:rPr>
                          <m:t>   </m:t>
                        </m:r>
                        <m:sSub>
                          <m:sSubPr>
                            <m:ctrlPr>
                              <a:rPr lang="en-US" b="0"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2</m:t>
                            </m:r>
                          </m:sub>
                        </m:sSub>
                        <m:r>
                          <a:rPr lang="en-US" b="0" i="1" dirty="0">
                            <a:solidFill>
                              <a:srgbClr val="0000FF"/>
                            </a:solidFill>
                            <a:latin typeface="Cambria Math" panose="02040503050406030204" pitchFamily="18" charset="0"/>
                          </a:rPr>
                          <m:t>   </m:t>
                        </m:r>
                        <m:sSub>
                          <m:sSubPr>
                            <m:ctrlPr>
                              <a:rPr lang="en-US" b="0"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3</m:t>
                            </m:r>
                          </m:sub>
                        </m:sSub>
                        <m:r>
                          <a:rPr lang="en-US" b="0" i="1" dirty="0">
                            <a:solidFill>
                              <a:srgbClr val="0000FF"/>
                            </a:solidFill>
                            <a:latin typeface="Cambria Math" panose="02040503050406030204" pitchFamily="18" charset="0"/>
                          </a:rPr>
                          <m:t>   </m:t>
                        </m:r>
                        <m:sSub>
                          <m:sSubPr>
                            <m:ctrlPr>
                              <a:rPr lang="en-US" b="0"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r>
                          <a:rPr lang="en-US" sz="1200" b="0" i="1" dirty="0">
                            <a:solidFill>
                              <a:srgbClr val="0000FF"/>
                            </a:solidFill>
                            <a:latin typeface="Cambria Math" panose="02040503050406030204" pitchFamily="18" charset="0"/>
                          </a:rPr>
                          <m:t>  </m:t>
                        </m:r>
                        <m:r>
                          <a:rPr lang="en-US" sz="1200" b="0" i="1" dirty="0" smtClean="0">
                            <a:solidFill>
                              <a:srgbClr val="0000FF"/>
                            </a:solidFill>
                            <a:latin typeface="Cambria Math" panose="02040503050406030204" pitchFamily="18" charset="0"/>
                          </a:rPr>
                          <m:t> </m:t>
                        </m:r>
                        <m:r>
                          <a:rPr lang="en-US" b="0" i="1" dirty="0">
                            <a:solidFill>
                              <a:srgbClr val="0000FF"/>
                            </a:solidFill>
                            <a:latin typeface="Cambria Math" panose="02040503050406030204" pitchFamily="18" charset="0"/>
                          </a:rPr>
                          <m:t>𝑦</m:t>
                        </m:r>
                      </m:oMath>
                    </a14:m>
                    <a:endParaRPr lang="en-US" sz="1200" dirty="0">
                      <a:solidFill>
                        <a:srgbClr val="0000FF"/>
                      </a:solidFill>
                      <a:latin typeface="Arial Narrow" pitchFamily="34" charset="0"/>
                    </a:endParaRPr>
                  </a:p>
                </p:txBody>
              </p:sp>
            </mc:Choice>
            <mc:Fallback xmlns="">
              <p:sp>
                <p:nvSpPr>
                  <p:cNvPr id="1128455" name="Text Box 7"/>
                  <p:cNvSpPr txBox="1">
                    <a:spLocks noRot="1" noChangeAspect="1" noMove="1" noResize="1" noEditPoints="1" noAdjustHandles="1" noChangeArrowheads="1" noChangeShapeType="1" noTextEdit="1"/>
                  </p:cNvSpPr>
                  <p:nvPr/>
                </p:nvSpPr>
                <p:spPr bwMode="auto">
                  <a:xfrm>
                    <a:off x="2658" y="1714"/>
                    <a:ext cx="1440" cy="310"/>
                  </a:xfrm>
                  <a:prstGeom prst="rect">
                    <a:avLst/>
                  </a:prstGeom>
                  <a:blipFill>
                    <a:blip r:embed="rId4"/>
                    <a:stretch>
                      <a:fillRect b="-10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
          <p:nvSpPr>
            <p:cNvPr id="1128456" name="Line 8"/>
            <p:cNvSpPr>
              <a:spLocks noChangeShapeType="1"/>
            </p:cNvSpPr>
            <p:nvPr/>
          </p:nvSpPr>
          <p:spPr bwMode="auto">
            <a:xfrm>
              <a:off x="1944" y="1344"/>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28457" name="Line 9"/>
            <p:cNvSpPr>
              <a:spLocks noChangeShapeType="1"/>
            </p:cNvSpPr>
            <p:nvPr/>
          </p:nvSpPr>
          <p:spPr bwMode="auto">
            <a:xfrm>
              <a:off x="1944" y="3984"/>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28458" name="Line 10"/>
            <p:cNvSpPr>
              <a:spLocks noChangeShapeType="1"/>
            </p:cNvSpPr>
            <p:nvPr/>
          </p:nvSpPr>
          <p:spPr bwMode="auto">
            <a:xfrm>
              <a:off x="3628" y="1344"/>
              <a:ext cx="0" cy="25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28459" name="Text Box 11"/>
            <p:cNvSpPr txBox="1">
              <a:spLocks noChangeArrowheads="1"/>
            </p:cNvSpPr>
            <p:nvPr/>
          </p:nvSpPr>
          <p:spPr bwMode="auto">
            <a:xfrm>
              <a:off x="2120" y="3742"/>
              <a:ext cx="176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16   </a:t>
              </a:r>
              <a:r>
                <a:rPr lang="en-US" b="1" dirty="0">
                  <a:solidFill>
                    <a:srgbClr val="0000FF"/>
                  </a:solidFill>
                  <a:latin typeface="Arial Narrow" pitchFamily="34" charset="0"/>
                </a:rPr>
                <a:t>   </a:t>
              </a:r>
              <a:r>
                <a:rPr lang="en-US" sz="1500" b="1" dirty="0">
                  <a:solidFill>
                    <a:srgbClr val="0000FF"/>
                  </a:solidFill>
                  <a:latin typeface="Arial Narrow" pitchFamily="34" charset="0"/>
                </a:rPr>
                <a:t> 1     1     1     1      ?</a:t>
              </a:r>
              <a:endParaRPr lang="en-US" sz="1200" b="1" dirty="0">
                <a:solidFill>
                  <a:srgbClr val="0000FF"/>
                </a:solidFill>
                <a:latin typeface="Arial Narrow" pitchFamily="34" charset="0"/>
              </a:endParaRPr>
            </a:p>
          </p:txBody>
        </p:sp>
        <p:sp>
          <p:nvSpPr>
            <p:cNvPr id="1128460" name="Text Box 12"/>
            <p:cNvSpPr txBox="1">
              <a:spLocks noChangeArrowheads="1"/>
            </p:cNvSpPr>
            <p:nvPr/>
          </p:nvSpPr>
          <p:spPr bwMode="auto">
            <a:xfrm>
              <a:off x="2113" y="1294"/>
              <a:ext cx="176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b="1" dirty="0">
                  <a:solidFill>
                    <a:srgbClr val="0000FF"/>
                  </a:solidFill>
                  <a:latin typeface="Arial Narrow" pitchFamily="34" charset="0"/>
                </a:rPr>
                <a:t> 1</a:t>
              </a:r>
              <a:r>
                <a:rPr lang="en-US" b="1" dirty="0">
                  <a:solidFill>
                    <a:srgbClr val="0000FF"/>
                  </a:solidFill>
                  <a:latin typeface="Arial Narrow" pitchFamily="34" charset="0"/>
                </a:rPr>
                <a:t>        </a:t>
              </a:r>
              <a:r>
                <a:rPr lang="en-US" sz="1500" b="1" dirty="0">
                  <a:solidFill>
                    <a:srgbClr val="0000FF"/>
                  </a:solidFill>
                  <a:latin typeface="Arial Narrow" pitchFamily="34" charset="0"/>
                </a:rPr>
                <a:t>0     0     0     0      ?</a:t>
              </a:r>
              <a:endParaRPr lang="en-US" sz="1200" b="1" dirty="0">
                <a:solidFill>
                  <a:srgbClr val="0000FF"/>
                </a:solidFill>
                <a:latin typeface="Arial Narrow" pitchFamily="34" charset="0"/>
              </a:endParaRPr>
            </a:p>
          </p:txBody>
        </p:sp>
        <p:sp>
          <p:nvSpPr>
            <p:cNvPr id="1128461" name="Text Box 13"/>
            <p:cNvSpPr txBox="1">
              <a:spLocks noChangeArrowheads="1"/>
            </p:cNvSpPr>
            <p:nvPr/>
          </p:nvSpPr>
          <p:spPr bwMode="auto">
            <a:xfrm>
              <a:off x="2113" y="2600"/>
              <a:ext cx="176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b="1" dirty="0">
                  <a:solidFill>
                    <a:srgbClr val="0000FF"/>
                  </a:solidFill>
                  <a:latin typeface="Arial Narrow" pitchFamily="34" charset="0"/>
                </a:rPr>
                <a:t>  </a:t>
              </a:r>
              <a:r>
                <a:rPr lang="en-US" b="1" dirty="0">
                  <a:solidFill>
                    <a:srgbClr val="0000FF"/>
                  </a:solidFill>
                  <a:latin typeface="Arial Narrow" pitchFamily="34" charset="0"/>
                </a:rPr>
                <a:t>         </a:t>
              </a:r>
              <a:r>
                <a:rPr lang="en-US" sz="1500" b="1" dirty="0">
                  <a:solidFill>
                    <a:srgbClr val="0000FF"/>
                  </a:solidFill>
                  <a:latin typeface="Arial Narrow" pitchFamily="34" charset="0"/>
                </a:rPr>
                <a:t>1     0     0     0      ?</a:t>
              </a:r>
              <a:endParaRPr lang="en-US" sz="1200" b="1" dirty="0">
                <a:solidFill>
                  <a:srgbClr val="0000FF"/>
                </a:solidFill>
                <a:latin typeface="Arial Narrow" pitchFamily="34" charset="0"/>
              </a:endParaRPr>
            </a:p>
          </p:txBody>
        </p:sp>
        <p:sp>
          <p:nvSpPr>
            <p:cNvPr id="1128462" name="Text Box 14"/>
            <p:cNvSpPr txBox="1">
              <a:spLocks noChangeArrowheads="1"/>
            </p:cNvSpPr>
            <p:nvPr/>
          </p:nvSpPr>
          <p:spPr bwMode="auto">
            <a:xfrm>
              <a:off x="2106" y="3090"/>
              <a:ext cx="177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 </a:t>
              </a:r>
              <a:r>
                <a:rPr lang="en-US" b="1" dirty="0">
                  <a:solidFill>
                    <a:srgbClr val="0000FF"/>
                  </a:solidFill>
                  <a:latin typeface="Arial Narrow" pitchFamily="34" charset="0"/>
                </a:rPr>
                <a:t>         </a:t>
              </a:r>
              <a:r>
                <a:rPr lang="en-US" sz="1500" b="1" dirty="0">
                  <a:solidFill>
                    <a:srgbClr val="0000FF"/>
                  </a:solidFill>
                  <a:latin typeface="Arial Narrow" pitchFamily="34" charset="0"/>
                </a:rPr>
                <a:t>1     0     1     1      ?</a:t>
              </a:r>
              <a:endParaRPr lang="en-US" sz="1200" b="1" dirty="0">
                <a:solidFill>
                  <a:srgbClr val="0000FF"/>
                </a:solidFill>
                <a:latin typeface="Arial Narrow" pitchFamily="34" charset="0"/>
              </a:endParaRPr>
            </a:p>
          </p:txBody>
        </p:sp>
        <p:sp>
          <p:nvSpPr>
            <p:cNvPr id="1128463" name="Text Box 15"/>
            <p:cNvSpPr txBox="1">
              <a:spLocks noChangeArrowheads="1"/>
            </p:cNvSpPr>
            <p:nvPr/>
          </p:nvSpPr>
          <p:spPr bwMode="auto">
            <a:xfrm>
              <a:off x="2088" y="3253"/>
              <a:ext cx="180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            1     1     0     0       0</a:t>
              </a:r>
            </a:p>
          </p:txBody>
        </p:sp>
        <p:sp>
          <p:nvSpPr>
            <p:cNvPr id="1128464" name="Text Box 16"/>
            <p:cNvSpPr txBox="1">
              <a:spLocks noChangeArrowheads="1"/>
            </p:cNvSpPr>
            <p:nvPr/>
          </p:nvSpPr>
          <p:spPr bwMode="auto">
            <a:xfrm>
              <a:off x="2106" y="3416"/>
              <a:ext cx="177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 </a:t>
              </a:r>
              <a:r>
                <a:rPr lang="en-US" b="1" dirty="0">
                  <a:solidFill>
                    <a:srgbClr val="0000FF"/>
                  </a:solidFill>
                  <a:latin typeface="Arial Narrow" pitchFamily="34" charset="0"/>
                </a:rPr>
                <a:t>         </a:t>
              </a:r>
              <a:r>
                <a:rPr lang="en-US" sz="1500" b="1" dirty="0">
                  <a:solidFill>
                    <a:srgbClr val="0000FF"/>
                  </a:solidFill>
                  <a:latin typeface="Arial Narrow" pitchFamily="34" charset="0"/>
                </a:rPr>
                <a:t>1     1     0     1      ?</a:t>
              </a:r>
            </a:p>
          </p:txBody>
        </p:sp>
        <p:sp>
          <p:nvSpPr>
            <p:cNvPr id="1128465" name="Text Box 17"/>
            <p:cNvSpPr txBox="1">
              <a:spLocks noChangeArrowheads="1"/>
            </p:cNvSpPr>
            <p:nvPr/>
          </p:nvSpPr>
          <p:spPr bwMode="auto">
            <a:xfrm>
              <a:off x="2106" y="2926"/>
              <a:ext cx="177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 </a:t>
              </a:r>
              <a:r>
                <a:rPr lang="en-US" b="1" dirty="0">
                  <a:solidFill>
                    <a:srgbClr val="0000FF"/>
                  </a:solidFill>
                  <a:latin typeface="Arial Narrow" pitchFamily="34" charset="0"/>
                </a:rPr>
                <a:t>         </a:t>
              </a:r>
              <a:r>
                <a:rPr lang="en-US" sz="1500" b="1" dirty="0">
                  <a:solidFill>
                    <a:srgbClr val="0000FF"/>
                  </a:solidFill>
                  <a:latin typeface="Arial Narrow" pitchFamily="34" charset="0"/>
                </a:rPr>
                <a:t>1     0     1     0      ?</a:t>
              </a:r>
              <a:endParaRPr lang="en-US" sz="1200" b="1" dirty="0">
                <a:solidFill>
                  <a:srgbClr val="0000FF"/>
                </a:solidFill>
                <a:latin typeface="Arial Narrow" pitchFamily="34" charset="0"/>
              </a:endParaRPr>
            </a:p>
          </p:txBody>
        </p:sp>
        <p:sp>
          <p:nvSpPr>
            <p:cNvPr id="1128466" name="Text Box 18"/>
            <p:cNvSpPr txBox="1">
              <a:spLocks noChangeArrowheads="1"/>
            </p:cNvSpPr>
            <p:nvPr/>
          </p:nvSpPr>
          <p:spPr bwMode="auto">
            <a:xfrm>
              <a:off x="2106" y="2763"/>
              <a:ext cx="176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b="1" dirty="0">
                  <a:solidFill>
                    <a:srgbClr val="0000FF"/>
                  </a:solidFill>
                  <a:latin typeface="Arial Narrow" pitchFamily="34" charset="0"/>
                </a:rPr>
                <a:t>  </a:t>
              </a:r>
              <a:r>
                <a:rPr lang="en-US" b="1" dirty="0">
                  <a:solidFill>
                    <a:srgbClr val="0000FF"/>
                  </a:solidFill>
                  <a:latin typeface="Arial Narrow" pitchFamily="34" charset="0"/>
                </a:rPr>
                <a:t>         </a:t>
              </a:r>
              <a:r>
                <a:rPr lang="en-US" sz="1500" b="1" dirty="0">
                  <a:solidFill>
                    <a:srgbClr val="0000FF"/>
                  </a:solidFill>
                  <a:latin typeface="Arial Narrow" pitchFamily="34" charset="0"/>
                </a:rPr>
                <a:t>1     0     0     1      1</a:t>
              </a:r>
              <a:endParaRPr lang="en-US" sz="1200" b="1" dirty="0">
                <a:solidFill>
                  <a:srgbClr val="0000FF"/>
                </a:solidFill>
                <a:latin typeface="Arial Narrow" pitchFamily="34" charset="0"/>
              </a:endParaRPr>
            </a:p>
          </p:txBody>
        </p:sp>
        <p:sp>
          <p:nvSpPr>
            <p:cNvPr id="1128467" name="Text Box 19"/>
            <p:cNvSpPr txBox="1">
              <a:spLocks noChangeArrowheads="1"/>
            </p:cNvSpPr>
            <p:nvPr/>
          </p:nvSpPr>
          <p:spPr bwMode="auto">
            <a:xfrm>
              <a:off x="2099" y="1947"/>
              <a:ext cx="176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 </a:t>
              </a:r>
              <a:r>
                <a:rPr lang="en-US" b="1" dirty="0">
                  <a:solidFill>
                    <a:srgbClr val="0000FF"/>
                  </a:solidFill>
                  <a:latin typeface="Arial Narrow" pitchFamily="34" charset="0"/>
                </a:rPr>
                <a:t>         </a:t>
              </a:r>
              <a:r>
                <a:rPr lang="en-US" sz="1500" b="1" dirty="0">
                  <a:solidFill>
                    <a:srgbClr val="0000FF"/>
                  </a:solidFill>
                  <a:latin typeface="Arial Narrow" pitchFamily="34" charset="0"/>
                </a:rPr>
                <a:t>0     1     0     0      0</a:t>
              </a:r>
              <a:endParaRPr lang="en-US" sz="1200" b="1" dirty="0">
                <a:solidFill>
                  <a:srgbClr val="0000FF"/>
                </a:solidFill>
                <a:latin typeface="Arial Narrow" pitchFamily="34" charset="0"/>
              </a:endParaRPr>
            </a:p>
          </p:txBody>
        </p:sp>
        <p:sp>
          <p:nvSpPr>
            <p:cNvPr id="1128468" name="Text Box 20"/>
            <p:cNvSpPr txBox="1">
              <a:spLocks noChangeArrowheads="1"/>
            </p:cNvSpPr>
            <p:nvPr/>
          </p:nvSpPr>
          <p:spPr bwMode="auto">
            <a:xfrm>
              <a:off x="2088" y="2110"/>
              <a:ext cx="180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            0     1     0     1      0</a:t>
              </a:r>
            </a:p>
          </p:txBody>
        </p:sp>
        <p:sp>
          <p:nvSpPr>
            <p:cNvPr id="1128469" name="Text Box 21"/>
            <p:cNvSpPr txBox="1">
              <a:spLocks noChangeArrowheads="1"/>
            </p:cNvSpPr>
            <p:nvPr/>
          </p:nvSpPr>
          <p:spPr bwMode="auto">
            <a:xfrm>
              <a:off x="2089" y="2274"/>
              <a:ext cx="180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 </a:t>
              </a:r>
              <a:r>
                <a:rPr lang="en-US" b="1" dirty="0">
                  <a:solidFill>
                    <a:srgbClr val="0000FF"/>
                  </a:solidFill>
                  <a:latin typeface="Arial Narrow" pitchFamily="34" charset="0"/>
                </a:rPr>
                <a:t>         </a:t>
              </a:r>
              <a:r>
                <a:rPr lang="en-US" sz="1500" b="1" dirty="0">
                  <a:solidFill>
                    <a:srgbClr val="0000FF"/>
                  </a:solidFill>
                  <a:latin typeface="Arial Narrow" pitchFamily="34" charset="0"/>
                </a:rPr>
                <a:t>0     1     1     0      0</a:t>
              </a:r>
            </a:p>
          </p:txBody>
        </p:sp>
        <p:sp>
          <p:nvSpPr>
            <p:cNvPr id="1128470" name="Text Box 22"/>
            <p:cNvSpPr txBox="1">
              <a:spLocks noChangeArrowheads="1"/>
            </p:cNvSpPr>
            <p:nvPr/>
          </p:nvSpPr>
          <p:spPr bwMode="auto">
            <a:xfrm>
              <a:off x="2113" y="2437"/>
              <a:ext cx="176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  </a:t>
              </a:r>
              <a:r>
                <a:rPr lang="en-US" b="1" dirty="0">
                  <a:solidFill>
                    <a:srgbClr val="0000FF"/>
                  </a:solidFill>
                  <a:latin typeface="Arial Narrow" pitchFamily="34" charset="0"/>
                </a:rPr>
                <a:t>        </a:t>
              </a:r>
              <a:r>
                <a:rPr lang="en-US" sz="1500" b="1" dirty="0">
                  <a:solidFill>
                    <a:srgbClr val="0000FF"/>
                  </a:solidFill>
                  <a:latin typeface="Arial Narrow" pitchFamily="34" charset="0"/>
                </a:rPr>
                <a:t>0     1     1     1      ?</a:t>
              </a:r>
            </a:p>
          </p:txBody>
        </p:sp>
        <p:sp>
          <p:nvSpPr>
            <p:cNvPr id="1128471" name="Text Box 23"/>
            <p:cNvSpPr txBox="1">
              <a:spLocks noChangeArrowheads="1"/>
            </p:cNvSpPr>
            <p:nvPr/>
          </p:nvSpPr>
          <p:spPr bwMode="auto">
            <a:xfrm>
              <a:off x="2099" y="1784"/>
              <a:ext cx="176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 </a:t>
              </a:r>
              <a:r>
                <a:rPr lang="en-US" b="1" dirty="0">
                  <a:solidFill>
                    <a:srgbClr val="0000FF"/>
                  </a:solidFill>
                  <a:latin typeface="Arial Narrow" pitchFamily="34" charset="0"/>
                </a:rPr>
                <a:t>         </a:t>
              </a:r>
              <a:r>
                <a:rPr lang="en-US" sz="1500" b="1" dirty="0">
                  <a:solidFill>
                    <a:srgbClr val="0000FF"/>
                  </a:solidFill>
                  <a:latin typeface="Arial Narrow" pitchFamily="34" charset="0"/>
                </a:rPr>
                <a:t>0     0     1     1      1</a:t>
              </a:r>
              <a:endParaRPr lang="en-US" sz="1200" b="1" dirty="0">
                <a:solidFill>
                  <a:srgbClr val="0000FF"/>
                </a:solidFill>
                <a:latin typeface="Arial Narrow" pitchFamily="34" charset="0"/>
              </a:endParaRPr>
            </a:p>
          </p:txBody>
        </p:sp>
        <p:sp>
          <p:nvSpPr>
            <p:cNvPr id="1128472" name="Text Box 24"/>
            <p:cNvSpPr txBox="1">
              <a:spLocks noChangeArrowheads="1"/>
            </p:cNvSpPr>
            <p:nvPr/>
          </p:nvSpPr>
          <p:spPr bwMode="auto">
            <a:xfrm>
              <a:off x="2106" y="1621"/>
              <a:ext cx="176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b="1" dirty="0">
                  <a:solidFill>
                    <a:srgbClr val="0000FF"/>
                  </a:solidFill>
                  <a:latin typeface="Arial Narrow" pitchFamily="34" charset="0"/>
                </a:rPr>
                <a:t>  </a:t>
              </a:r>
              <a:r>
                <a:rPr lang="en-US" b="1" dirty="0">
                  <a:solidFill>
                    <a:srgbClr val="0000FF"/>
                  </a:solidFill>
                  <a:latin typeface="Arial Narrow" pitchFamily="34" charset="0"/>
                </a:rPr>
                <a:t>         </a:t>
              </a:r>
              <a:r>
                <a:rPr lang="en-US" sz="1500" b="1" dirty="0">
                  <a:solidFill>
                    <a:srgbClr val="0000FF"/>
                  </a:solidFill>
                  <a:latin typeface="Arial Narrow" pitchFamily="34" charset="0"/>
                </a:rPr>
                <a:t>0     0     1     0      0</a:t>
              </a:r>
              <a:endParaRPr lang="en-US" sz="1200" b="1" dirty="0">
                <a:solidFill>
                  <a:srgbClr val="0000FF"/>
                </a:solidFill>
                <a:latin typeface="Arial Narrow" pitchFamily="34" charset="0"/>
              </a:endParaRPr>
            </a:p>
          </p:txBody>
        </p:sp>
        <p:sp>
          <p:nvSpPr>
            <p:cNvPr id="1128473" name="Text Box 25"/>
            <p:cNvSpPr txBox="1">
              <a:spLocks noChangeArrowheads="1"/>
            </p:cNvSpPr>
            <p:nvPr/>
          </p:nvSpPr>
          <p:spPr bwMode="auto">
            <a:xfrm>
              <a:off x="2113" y="1458"/>
              <a:ext cx="179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2 </a:t>
              </a:r>
              <a:r>
                <a:rPr lang="en-US" sz="1500" b="1" dirty="0">
                  <a:latin typeface="Arial Narrow" pitchFamily="34" charset="0"/>
                </a:rPr>
                <a:t> </a:t>
              </a:r>
              <a:r>
                <a:rPr lang="en-US" b="1" dirty="0">
                  <a:latin typeface="Arial Narrow" pitchFamily="34" charset="0"/>
                </a:rPr>
                <a:t>      </a:t>
              </a:r>
              <a:r>
                <a:rPr lang="en-US" sz="1500" b="1" dirty="0">
                  <a:solidFill>
                    <a:srgbClr val="0000FF"/>
                  </a:solidFill>
                  <a:latin typeface="Arial Narrow" pitchFamily="34" charset="0"/>
                </a:rPr>
                <a:t>0     0     0     1      ?</a:t>
              </a:r>
            </a:p>
          </p:txBody>
        </p:sp>
        <p:sp>
          <p:nvSpPr>
            <p:cNvPr id="1128474" name="Text Box 26"/>
            <p:cNvSpPr txBox="1">
              <a:spLocks noChangeArrowheads="1"/>
            </p:cNvSpPr>
            <p:nvPr/>
          </p:nvSpPr>
          <p:spPr bwMode="auto">
            <a:xfrm>
              <a:off x="2106" y="3579"/>
              <a:ext cx="177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latin typeface="Arial Narrow" pitchFamily="34" charset="0"/>
                </a:rPr>
                <a:t> </a:t>
              </a:r>
              <a:r>
                <a:rPr lang="en-US" sz="1500" b="1" dirty="0">
                  <a:solidFill>
                    <a:srgbClr val="0000FF"/>
                  </a:solidFill>
                  <a:latin typeface="Arial Narrow" pitchFamily="34" charset="0"/>
                </a:rPr>
                <a:t> </a:t>
              </a:r>
              <a:r>
                <a:rPr lang="en-US" b="1" dirty="0">
                  <a:solidFill>
                    <a:srgbClr val="0000FF"/>
                  </a:solidFill>
                  <a:latin typeface="Arial Narrow" pitchFamily="34" charset="0"/>
                </a:rPr>
                <a:t>         </a:t>
              </a:r>
              <a:r>
                <a:rPr lang="en-US" sz="1500" b="1" dirty="0">
                  <a:solidFill>
                    <a:srgbClr val="0000FF"/>
                  </a:solidFill>
                  <a:latin typeface="Arial Narrow" pitchFamily="34" charset="0"/>
                </a:rPr>
                <a:t>1     1     1     0      ?</a:t>
              </a:r>
              <a:endParaRPr lang="en-US" sz="1200" b="1" dirty="0">
                <a:solidFill>
                  <a:srgbClr val="0000FF"/>
                </a:solidFill>
                <a:latin typeface="Arial Narrow" pitchFamily="34" charset="0"/>
              </a:endParaRPr>
            </a:p>
          </p:txBody>
        </p:sp>
      </p:grpSp>
      <mc:AlternateContent xmlns:mc="http://schemas.openxmlformats.org/markup-compatibility/2006">
        <mc:Choice xmlns:a14="http://schemas.microsoft.com/office/drawing/2010/main" Requires="a14">
          <p:sp>
            <p:nvSpPr>
              <p:cNvPr id="4" name="Rectangle 3"/>
              <p:cNvSpPr/>
              <p:nvPr/>
            </p:nvSpPr>
            <p:spPr>
              <a:xfrm>
                <a:off x="4172828" y="1636106"/>
                <a:ext cx="2932273" cy="1962845"/>
              </a:xfrm>
              <a:prstGeom prst="rect">
                <a:avLst/>
              </a:prstGeom>
              <a:solidFill>
                <a:srgbClr val="FFFFCC"/>
              </a:solidFill>
              <a:ln w="28575">
                <a:solidFill>
                  <a:srgbClr val="FF9900"/>
                </a:solidFill>
              </a:ln>
            </p:spPr>
            <p:txBody>
              <a:bodyPr wrap="square">
                <a:spAutoFit/>
              </a:bodyPr>
              <a:lstStyle/>
              <a:p>
                <a:pPr marL="214313" indent="-214313">
                  <a:spcBef>
                    <a:spcPct val="20000"/>
                  </a:spcBef>
                  <a:spcAft>
                    <a:spcPts val="1350"/>
                  </a:spcAft>
                  <a:buClr>
                    <a:srgbClr val="F79646"/>
                  </a:buClr>
                  <a:buSzPct val="75000"/>
                  <a:buFont typeface="Wingdings" pitchFamily="2" charset="2"/>
                  <a:buChar char="q"/>
                </a:pPr>
                <a:r>
                  <a:rPr lang="en-US" sz="1500" dirty="0"/>
                  <a:t>There are </a:t>
                </a:r>
                <a14:m>
                  <m:oMath xmlns:m="http://schemas.openxmlformats.org/officeDocument/2006/math">
                    <m:sSup>
                      <m:sSupPr>
                        <m:ctrlPr>
                          <a:rPr lang="en-US" sz="1500" i="1" dirty="0">
                            <a:latin typeface="Cambria Math" panose="02040503050406030204" pitchFamily="18" charset="0"/>
                            <a:cs typeface="Lucida Calligraphy"/>
                          </a:rPr>
                        </m:ctrlPr>
                      </m:sSupPr>
                      <m:e>
                        <m:d>
                          <m:dPr>
                            <m:begChr m:val="|"/>
                            <m:endChr m:val="|"/>
                            <m:ctrlPr>
                              <a:rPr lang="en-US" sz="1500" b="1" i="1" dirty="0">
                                <a:latin typeface="Cambria Math" panose="02040503050406030204" pitchFamily="18" charset="0"/>
                                <a:cs typeface="Lucida Calligraphy"/>
                              </a:rPr>
                            </m:ctrlPr>
                          </m:dPr>
                          <m:e>
                            <m:r>
                              <a:rPr lang="en-US" sz="1500" b="1" i="1" dirty="0">
                                <a:latin typeface="Cambria Math" panose="02040503050406030204" pitchFamily="18" charset="0"/>
                                <a:cs typeface="Lucida Calligraphy"/>
                              </a:rPr>
                              <m:t>𝒀</m:t>
                            </m:r>
                          </m:e>
                        </m:d>
                      </m:e>
                      <m:sup>
                        <m:d>
                          <m:dPr>
                            <m:begChr m:val="|"/>
                            <m:endChr m:val="|"/>
                            <m:ctrlPr>
                              <a:rPr lang="en-US" sz="1500" b="1" i="1" dirty="0" smtClean="0">
                                <a:latin typeface="Cambria Math" panose="02040503050406030204" pitchFamily="18" charset="0"/>
                                <a:cs typeface="Lucida Calligraphy"/>
                              </a:rPr>
                            </m:ctrlPr>
                          </m:dPr>
                          <m:e>
                            <m:r>
                              <a:rPr lang="en-US" sz="1500" b="1" i="1" dirty="0">
                                <a:latin typeface="Cambria Math" panose="02040503050406030204" pitchFamily="18" charset="0"/>
                                <a:cs typeface="Lucida Calligraphy"/>
                              </a:rPr>
                              <m:t>𝑿</m:t>
                            </m:r>
                          </m:e>
                        </m:d>
                      </m:sup>
                    </m:sSup>
                  </m:oMath>
                </a14:m>
                <a:r>
                  <a:rPr lang="en-US" sz="1500" dirty="0"/>
                  <a:t> possible functions </a:t>
                </a:r>
                <a14:m>
                  <m:oMath xmlns:m="http://schemas.openxmlformats.org/officeDocument/2006/math">
                    <m:r>
                      <a:rPr lang="en-US" sz="1500" i="1" dirty="0" smtClean="0">
                        <a:latin typeface="Cambria Math" panose="02040503050406030204" pitchFamily="18" charset="0"/>
                      </a:rPr>
                      <m:t>𝑓</m:t>
                    </m:r>
                    <m:r>
                      <a:rPr lang="en-US" sz="1500" i="1" dirty="0" smtClean="0">
                        <a:latin typeface="Cambria Math" panose="02040503050406030204" pitchFamily="18" charset="0"/>
                      </a:rPr>
                      <m:t>(</m:t>
                    </m:r>
                    <m:r>
                      <a:rPr lang="en-US" sz="1500" b="1" i="1" dirty="0">
                        <a:latin typeface="Cambria Math" panose="02040503050406030204" pitchFamily="18" charset="0"/>
                      </a:rPr>
                      <m:t>𝒙</m:t>
                    </m:r>
                    <m:r>
                      <a:rPr lang="en-US" sz="1500" i="1" dirty="0">
                        <a:latin typeface="Cambria Math" panose="02040503050406030204" pitchFamily="18" charset="0"/>
                      </a:rPr>
                      <m:t>) </m:t>
                    </m:r>
                  </m:oMath>
                </a14:m>
                <a:r>
                  <a:rPr lang="en-US" sz="1500" dirty="0"/>
                  <a:t>from the instance space </a:t>
                </a:r>
                <a14:m>
                  <m:oMath xmlns:m="http://schemas.openxmlformats.org/officeDocument/2006/math">
                    <m:r>
                      <a:rPr lang="en-US" sz="1500" b="1" i="1" dirty="0" smtClean="0">
                        <a:latin typeface="Cambria Math" panose="02040503050406030204" pitchFamily="18" charset="0"/>
                        <a:cs typeface="Lucida Calligraphy"/>
                      </a:rPr>
                      <m:t>𝑿</m:t>
                    </m:r>
                  </m:oMath>
                </a14:m>
                <a:r>
                  <a:rPr lang="en-US" sz="1500" dirty="0"/>
                  <a:t> to the label space </a:t>
                </a:r>
                <a14:m>
                  <m:oMath xmlns:m="http://schemas.openxmlformats.org/officeDocument/2006/math">
                    <m:r>
                      <a:rPr lang="en-US" sz="1500" b="1" i="1" dirty="0" smtClean="0">
                        <a:latin typeface="Cambria Math" panose="02040503050406030204" pitchFamily="18" charset="0"/>
                        <a:cs typeface="Lucida Calligraphy"/>
                      </a:rPr>
                      <m:t>𝒀</m:t>
                    </m:r>
                  </m:oMath>
                </a14:m>
                <a:r>
                  <a:rPr lang="en-US" sz="1500" b="1" dirty="0">
                    <a:cs typeface="Lucida Calligraphy"/>
                  </a:rPr>
                  <a:t>. </a:t>
                </a:r>
              </a:p>
              <a:p>
                <a:pPr marL="214313" indent="-214313">
                  <a:spcBef>
                    <a:spcPct val="20000"/>
                  </a:spcBef>
                  <a:spcAft>
                    <a:spcPts val="1350"/>
                  </a:spcAft>
                  <a:buClr>
                    <a:srgbClr val="F79646"/>
                  </a:buClr>
                  <a:buSzPct val="75000"/>
                  <a:buFont typeface="Wingdings" pitchFamily="2" charset="2"/>
                  <a:buChar char="q"/>
                </a:pPr>
                <a:r>
                  <a:rPr lang="en-US" sz="1500" dirty="0">
                    <a:cs typeface="Lucida Calligraphy"/>
                  </a:rPr>
                  <a:t>Learners typically consider </a:t>
                </a:r>
                <a:r>
                  <a:rPr lang="en-US" sz="1500" dirty="0">
                    <a:solidFill>
                      <a:schemeClr val="accent6"/>
                    </a:solidFill>
                    <a:cs typeface="Lucida Calligraphy"/>
                  </a:rPr>
                  <a:t>only a </a:t>
                </a:r>
                <a:r>
                  <a:rPr lang="en-US" sz="1500" i="1" dirty="0">
                    <a:solidFill>
                      <a:schemeClr val="accent6"/>
                    </a:solidFill>
                    <a:cs typeface="Lucida Calligraphy"/>
                  </a:rPr>
                  <a:t>subset</a:t>
                </a:r>
                <a:r>
                  <a:rPr lang="en-US" sz="1500" dirty="0">
                    <a:solidFill>
                      <a:schemeClr val="accent6"/>
                    </a:solidFill>
                    <a:cs typeface="Lucida Calligraphy"/>
                  </a:rPr>
                  <a:t> of the functions from </a:t>
                </a:r>
                <a14:m>
                  <m:oMath xmlns:m="http://schemas.openxmlformats.org/officeDocument/2006/math">
                    <m:r>
                      <a:rPr lang="en-US" sz="1500" b="1" i="1" dirty="0" smtClean="0">
                        <a:solidFill>
                          <a:schemeClr val="accent6"/>
                        </a:solidFill>
                        <a:latin typeface="Cambria Math" panose="02040503050406030204" pitchFamily="18" charset="0"/>
                        <a:cs typeface="Lucida Calligraphy"/>
                      </a:rPr>
                      <m:t>𝑿</m:t>
                    </m:r>
                  </m:oMath>
                </a14:m>
                <a:r>
                  <a:rPr lang="en-US" sz="1500" dirty="0">
                    <a:solidFill>
                      <a:schemeClr val="accent6"/>
                    </a:solidFill>
                    <a:cs typeface="Lucida Calligraphy"/>
                  </a:rPr>
                  <a:t>  to </a:t>
                </a:r>
                <a14:m>
                  <m:oMath xmlns:m="http://schemas.openxmlformats.org/officeDocument/2006/math">
                    <m:r>
                      <a:rPr lang="en-US" sz="1500" b="1" i="1" dirty="0" smtClean="0">
                        <a:solidFill>
                          <a:schemeClr val="accent6"/>
                        </a:solidFill>
                        <a:latin typeface="Cambria Math" panose="02040503050406030204" pitchFamily="18" charset="0"/>
                        <a:cs typeface="Lucida Calligraphy"/>
                      </a:rPr>
                      <m:t>𝒀</m:t>
                    </m:r>
                  </m:oMath>
                </a14:m>
                <a:r>
                  <a:rPr lang="en-US" sz="1500" dirty="0">
                    <a:solidFill>
                      <a:schemeClr val="accent6"/>
                    </a:solidFill>
                    <a:cs typeface="Lucida Calligraphy"/>
                  </a:rPr>
                  <a:t>, </a:t>
                </a:r>
                <a:r>
                  <a:rPr lang="en-US" sz="1500" dirty="0">
                    <a:cs typeface="Lucida Calligraphy"/>
                  </a:rPr>
                  <a:t>called the hypothesis space </a:t>
                </a:r>
                <a14:m>
                  <m:oMath xmlns:m="http://schemas.openxmlformats.org/officeDocument/2006/math">
                    <m:r>
                      <a:rPr lang="en-US" sz="1500" b="1" i="1" dirty="0" smtClean="0">
                        <a:latin typeface="Cambria Math" panose="02040503050406030204" pitchFamily="18" charset="0"/>
                        <a:cs typeface="Lucida Calligraphy"/>
                      </a:rPr>
                      <m:t>𝑯</m:t>
                    </m:r>
                  </m:oMath>
                </a14:m>
                <a:r>
                  <a:rPr lang="en-US" sz="1500" dirty="0">
                    <a:cs typeface="Lucida Calligraphy"/>
                  </a:rPr>
                  <a:t>.  </a:t>
                </a:r>
                <a14:m>
                  <m:oMath xmlns:m="http://schemas.openxmlformats.org/officeDocument/2006/math">
                    <m:r>
                      <a:rPr lang="en-US" sz="1500" b="1" i="1" dirty="0" smtClean="0">
                        <a:latin typeface="Cambria Math" panose="02040503050406030204" pitchFamily="18" charset="0"/>
                        <a:cs typeface="Lucida Calligraphy"/>
                      </a:rPr>
                      <m:t>𝑯</m:t>
                    </m:r>
                    <m:r>
                      <a:rPr lang="en-US" sz="1500" b="1" i="1" dirty="0" smtClean="0">
                        <a:latin typeface="Cambria Math" panose="02040503050406030204" pitchFamily="18" charset="0"/>
                        <a:cs typeface="Lucida Calligraphy"/>
                      </a:rPr>
                      <m:t> </m:t>
                    </m:r>
                    <m:r>
                      <a:rPr lang="en-US" sz="1500" i="1" dirty="0">
                        <a:latin typeface="Cambria Math" panose="02040503050406030204" pitchFamily="18" charset="0"/>
                        <a:cs typeface="Lucida Calligraphy"/>
                      </a:rPr>
                      <m:t>⊆</m:t>
                    </m:r>
                    <m:sSup>
                      <m:sSupPr>
                        <m:ctrlPr>
                          <a:rPr lang="en-US" sz="1500" b="1" i="1" dirty="0" smtClean="0">
                            <a:latin typeface="Cambria Math" panose="02040503050406030204" pitchFamily="18" charset="0"/>
                            <a:cs typeface="Lucida Calligraphy"/>
                          </a:rPr>
                        </m:ctrlPr>
                      </m:sSupPr>
                      <m:e>
                        <m:d>
                          <m:dPr>
                            <m:begChr m:val="|"/>
                            <m:endChr m:val="|"/>
                            <m:ctrlPr>
                              <a:rPr lang="en-US" sz="1500" b="1" i="1" dirty="0">
                                <a:latin typeface="Cambria Math" panose="02040503050406030204" pitchFamily="18" charset="0"/>
                                <a:cs typeface="Lucida Calligraphy"/>
                              </a:rPr>
                            </m:ctrlPr>
                          </m:dPr>
                          <m:e>
                            <m:r>
                              <a:rPr lang="en-US" sz="1500" b="1" i="1" dirty="0">
                                <a:latin typeface="Cambria Math" panose="02040503050406030204" pitchFamily="18" charset="0"/>
                                <a:cs typeface="Lucida Calligraphy"/>
                              </a:rPr>
                              <m:t>𝒀</m:t>
                            </m:r>
                          </m:e>
                        </m:d>
                      </m:e>
                      <m:sup>
                        <m:d>
                          <m:dPr>
                            <m:begChr m:val="|"/>
                            <m:endChr m:val="|"/>
                            <m:ctrlPr>
                              <a:rPr lang="en-US" sz="1500" b="1" i="1" dirty="0" smtClean="0">
                                <a:latin typeface="Cambria Math" panose="02040503050406030204" pitchFamily="18" charset="0"/>
                                <a:cs typeface="Lucida Calligraphy"/>
                              </a:rPr>
                            </m:ctrlPr>
                          </m:dPr>
                          <m:e>
                            <m:r>
                              <a:rPr lang="en-US" sz="1500" b="1" i="1" dirty="0" smtClean="0">
                                <a:latin typeface="Cambria Math" panose="02040503050406030204" pitchFamily="18" charset="0"/>
                                <a:cs typeface="Lucida Calligraphy"/>
                              </a:rPr>
                              <m:t>𝑿</m:t>
                            </m:r>
                          </m:e>
                        </m:d>
                      </m:sup>
                    </m:sSup>
                  </m:oMath>
                </a14:m>
                <a:endParaRPr lang="en-US" sz="1500" b="1" baseline="30000" dirty="0">
                  <a:cs typeface="Lucida Calligraphy"/>
                </a:endParaRPr>
              </a:p>
            </p:txBody>
          </p:sp>
        </mc:Choice>
        <mc:Fallback>
          <p:sp>
            <p:nvSpPr>
              <p:cNvPr id="4" name="Rectangle 3"/>
              <p:cNvSpPr>
                <a:spLocks noRot="1" noChangeAspect="1" noMove="1" noResize="1" noEditPoints="1" noAdjustHandles="1" noChangeArrowheads="1" noChangeShapeType="1" noTextEdit="1"/>
              </p:cNvSpPr>
              <p:nvPr/>
            </p:nvSpPr>
            <p:spPr>
              <a:xfrm>
                <a:off x="4172828" y="1636106"/>
                <a:ext cx="2932273" cy="1962845"/>
              </a:xfrm>
              <a:prstGeom prst="rect">
                <a:avLst/>
              </a:prstGeom>
              <a:blipFill>
                <a:blip r:embed="rId5"/>
                <a:stretch>
                  <a:fillRect r="-1440" b="-1835"/>
                </a:stretch>
              </a:blipFill>
              <a:ln w="28575">
                <a:solidFill>
                  <a:srgbClr val="FF9900"/>
                </a:solid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84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84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84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84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84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845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84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8451">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28451">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128450"/>
                                        </p:tgtEl>
                                        <p:attrNameLst>
                                          <p:attrName>style.visibility</p:attrName>
                                        </p:attrNameLst>
                                      </p:cBhvr>
                                      <p:to>
                                        <p:strVal val="visible"/>
                                      </p:to>
                                    </p:set>
                                    <p:anim calcmode="lin" valueType="num">
                                      <p:cBhvr>
                                        <p:cTn id="33" dur="500" fill="hold"/>
                                        <p:tgtEl>
                                          <p:spTgt spid="1128450"/>
                                        </p:tgtEl>
                                        <p:attrNameLst>
                                          <p:attrName>ppt_w</p:attrName>
                                        </p:attrNameLst>
                                      </p:cBhvr>
                                      <p:tavLst>
                                        <p:tav tm="0">
                                          <p:val>
                                            <p:fltVal val="0"/>
                                          </p:val>
                                        </p:tav>
                                        <p:tav tm="100000">
                                          <p:val>
                                            <p:strVal val="#ppt_w"/>
                                          </p:val>
                                        </p:tav>
                                      </p:tavLst>
                                    </p:anim>
                                    <p:anim calcmode="lin" valueType="num">
                                      <p:cBhvr>
                                        <p:cTn id="34" dur="500" fill="hold"/>
                                        <p:tgtEl>
                                          <p:spTgt spid="112845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50"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t>39</a:t>
            </a:fld>
            <a:endParaRPr lang="en-US" dirty="0"/>
          </a:p>
        </p:txBody>
      </p:sp>
      <p:sp>
        <p:nvSpPr>
          <p:cNvPr id="1130498" name="Rectangle 2"/>
          <p:cNvSpPr>
            <a:spLocks noGrp="1" noChangeArrowheads="1"/>
          </p:cNvSpPr>
          <p:nvPr>
            <p:ph type="title"/>
          </p:nvPr>
        </p:nvSpPr>
        <p:spPr/>
        <p:txBody>
          <a:bodyPr vert="horz" lIns="68572" tIns="34286" rIns="68572" bIns="34286" rtlCol="0" anchor="t">
            <a:normAutofit/>
          </a:bodyPr>
          <a:lstStyle/>
          <a:p>
            <a:r>
              <a:rPr lang="en-US" dirty="0">
                <a:solidFill>
                  <a:schemeClr val="accent1"/>
                </a:solidFill>
              </a:rPr>
              <a:t>Hypothesis Space (2)</a:t>
            </a:r>
          </a:p>
        </p:txBody>
      </p:sp>
      <mc:AlternateContent xmlns:mc="http://schemas.openxmlformats.org/markup-compatibility/2006" xmlns:a14="http://schemas.microsoft.com/office/drawing/2010/main">
        <mc:Choice Requires="a14">
          <p:sp>
            <p:nvSpPr>
              <p:cNvPr id="1130499" name="Rectangle 3"/>
              <p:cNvSpPr>
                <a:spLocks noGrp="1" noChangeArrowheads="1"/>
              </p:cNvSpPr>
              <p:nvPr>
                <p:ph idx="1"/>
              </p:nvPr>
            </p:nvSpPr>
            <p:spPr>
              <a:xfrm>
                <a:off x="430464" y="902368"/>
                <a:ext cx="8229600" cy="3977745"/>
              </a:xfrm>
              <a:ln/>
            </p:spPr>
            <p:txBody>
              <a:bodyPr vert="horz" lIns="68572" tIns="34286" rIns="68572" bIns="34286" rtlCol="0">
                <a:noAutofit/>
              </a:bodyPr>
              <a:lstStyle/>
              <a:p>
                <a:pPr>
                  <a:buFont typeface="Wingdings" pitchFamily="2" charset="2"/>
                  <a:buNone/>
                </a:pPr>
                <a:r>
                  <a:rPr lang="en-US" sz="1600" dirty="0">
                    <a:solidFill>
                      <a:srgbClr val="0000FF"/>
                    </a:solidFill>
                  </a:rPr>
                  <a:t>Simple Rules: </a:t>
                </a:r>
                <a:r>
                  <a:rPr lang="en-US" sz="1600" dirty="0">
                    <a:solidFill>
                      <a:srgbClr val="000066"/>
                    </a:solidFill>
                  </a:rPr>
                  <a:t>There are  only 16 simple </a:t>
                </a:r>
                <a:r>
                  <a:rPr lang="en-US" sz="1600" b="1" dirty="0">
                    <a:solidFill>
                      <a:srgbClr val="000066"/>
                    </a:solidFill>
                  </a:rPr>
                  <a:t>conjunctive rules </a:t>
                </a:r>
              </a:p>
              <a:p>
                <a:pPr>
                  <a:buNone/>
                </a:pPr>
                <a:r>
                  <a:rPr lang="en-US" sz="1600" dirty="0">
                    <a:solidFill>
                      <a:srgbClr val="000066"/>
                    </a:solidFill>
                  </a:rPr>
                  <a:t>of the form   </a:t>
                </a:r>
                <a14:m>
                  <m:oMath xmlns:m="http://schemas.openxmlformats.org/officeDocument/2006/math">
                    <m:r>
                      <a:rPr lang="en-US" sz="1600" b="0" i="1" smtClean="0">
                        <a:solidFill>
                          <a:srgbClr val="000066"/>
                        </a:solidFill>
                        <a:latin typeface="Cambria Math" panose="02040503050406030204" pitchFamily="18" charset="0"/>
                      </a:rPr>
                      <m:t>𝑦</m:t>
                    </m:r>
                    <m:r>
                      <a:rPr lang="en-US" sz="1600" b="0" i="1" smtClean="0">
                        <a:solidFill>
                          <a:srgbClr val="000066"/>
                        </a:solidFill>
                        <a:latin typeface="Cambria Math" panose="02040503050406030204" pitchFamily="18" charset="0"/>
                      </a:rPr>
                      <m:t>=</m:t>
                    </m:r>
                    <m:sSub>
                      <m:sSubPr>
                        <m:ctrlPr>
                          <a:rPr lang="en-US" sz="1600" b="0" i="1" smtClean="0">
                            <a:solidFill>
                              <a:srgbClr val="000066"/>
                            </a:solidFill>
                            <a:latin typeface="Cambria Math" panose="02040503050406030204" pitchFamily="18" charset="0"/>
                          </a:rPr>
                        </m:ctrlPr>
                      </m:sSubPr>
                      <m:e>
                        <m:r>
                          <a:rPr lang="en-US" sz="1600" b="0" i="1" smtClean="0">
                            <a:solidFill>
                              <a:srgbClr val="000066"/>
                            </a:solidFill>
                            <a:latin typeface="Cambria Math" panose="02040503050406030204" pitchFamily="18" charset="0"/>
                          </a:rPr>
                          <m:t>𝑥</m:t>
                        </m:r>
                      </m:e>
                      <m:sub>
                        <m:r>
                          <a:rPr lang="en-US" sz="1600" b="0" i="1" smtClean="0">
                            <a:solidFill>
                              <a:srgbClr val="000066"/>
                            </a:solidFill>
                            <a:latin typeface="Cambria Math" panose="02040503050406030204" pitchFamily="18" charset="0"/>
                          </a:rPr>
                          <m:t>𝑖</m:t>
                        </m:r>
                      </m:sub>
                    </m:sSub>
                    <m:r>
                      <a:rPr lang="en-US" sz="1600" b="0" i="1" smtClean="0">
                        <a:solidFill>
                          <a:srgbClr val="000066"/>
                        </a:solidFill>
                        <a:latin typeface="Cambria Math" panose="02040503050406030204" pitchFamily="18" charset="0"/>
                      </a:rPr>
                      <m:t>∧</m:t>
                    </m:r>
                    <m:sSub>
                      <m:sSubPr>
                        <m:ctrlPr>
                          <a:rPr lang="en-US" sz="1600" b="0" i="1" smtClean="0">
                            <a:solidFill>
                              <a:srgbClr val="000066"/>
                            </a:solidFill>
                            <a:latin typeface="Cambria Math" panose="02040503050406030204" pitchFamily="18" charset="0"/>
                          </a:rPr>
                        </m:ctrlPr>
                      </m:sSubPr>
                      <m:e>
                        <m:r>
                          <a:rPr lang="en-US" sz="1600" b="0" i="1" smtClean="0">
                            <a:solidFill>
                              <a:srgbClr val="000066"/>
                            </a:solidFill>
                            <a:latin typeface="Cambria Math" panose="02040503050406030204" pitchFamily="18" charset="0"/>
                          </a:rPr>
                          <m:t>𝑥</m:t>
                        </m:r>
                      </m:e>
                      <m:sub>
                        <m:r>
                          <a:rPr lang="en-US" sz="1600" b="0" i="1" smtClean="0">
                            <a:solidFill>
                              <a:srgbClr val="000066"/>
                            </a:solidFill>
                            <a:latin typeface="Cambria Math" panose="02040503050406030204" pitchFamily="18" charset="0"/>
                          </a:rPr>
                          <m:t>𝑗</m:t>
                        </m:r>
                      </m:sub>
                    </m:sSub>
                    <m:r>
                      <a:rPr lang="en-US" sz="1600" b="0" i="1" smtClean="0">
                        <a:solidFill>
                          <a:srgbClr val="000066"/>
                        </a:solidFill>
                        <a:latin typeface="Cambria Math" panose="02040503050406030204" pitchFamily="18" charset="0"/>
                      </a:rPr>
                      <m:t>∧</m:t>
                    </m:r>
                    <m:sSub>
                      <m:sSubPr>
                        <m:ctrlPr>
                          <a:rPr lang="en-US" sz="1600" b="0" i="1" smtClean="0">
                            <a:solidFill>
                              <a:srgbClr val="000066"/>
                            </a:solidFill>
                            <a:latin typeface="Cambria Math" panose="02040503050406030204" pitchFamily="18" charset="0"/>
                          </a:rPr>
                        </m:ctrlPr>
                      </m:sSubPr>
                      <m:e>
                        <m:r>
                          <a:rPr lang="en-US" sz="1600" b="0" i="1" smtClean="0">
                            <a:solidFill>
                              <a:srgbClr val="000066"/>
                            </a:solidFill>
                            <a:latin typeface="Cambria Math" panose="02040503050406030204" pitchFamily="18" charset="0"/>
                          </a:rPr>
                          <m:t>𝑥</m:t>
                        </m:r>
                      </m:e>
                      <m:sub>
                        <m:r>
                          <a:rPr lang="en-US" sz="1600" b="0" i="1" smtClean="0">
                            <a:solidFill>
                              <a:srgbClr val="000066"/>
                            </a:solidFill>
                            <a:latin typeface="Cambria Math" panose="02040503050406030204" pitchFamily="18" charset="0"/>
                          </a:rPr>
                          <m:t>𝑘</m:t>
                        </m:r>
                      </m:sub>
                    </m:sSub>
                  </m:oMath>
                </a14:m>
                <a:r>
                  <a:rPr lang="en-US" sz="1600" dirty="0">
                    <a:solidFill>
                      <a:srgbClr val="000066"/>
                    </a:solidFill>
                  </a:rPr>
                  <a:t> </a:t>
                </a:r>
                <a:endParaRPr lang="en-US" sz="1500" b="1" dirty="0">
                  <a:solidFill>
                    <a:srgbClr val="000066"/>
                  </a:solidFill>
                </a:endParaRPr>
              </a:p>
              <a:p>
                <a:pPr>
                  <a:spcBef>
                    <a:spcPct val="0"/>
                  </a:spcBef>
                  <a:buSzTx/>
                  <a:buFontTx/>
                  <a:buNone/>
                </a:pPr>
                <a:endParaRPr lang="en-US" sz="1800" b="1" dirty="0">
                  <a:solidFill>
                    <a:srgbClr val="0000FF"/>
                  </a:solidFill>
                </a:endParaRPr>
              </a:p>
              <a:p>
                <a:pPr>
                  <a:spcBef>
                    <a:spcPct val="0"/>
                  </a:spcBef>
                  <a:buSzTx/>
                  <a:buFontTx/>
                  <a:buNone/>
                </a:pPr>
                <a:endParaRPr lang="en-US" sz="1800" b="1" dirty="0">
                  <a:solidFill>
                    <a:srgbClr val="0000FF"/>
                  </a:solidFill>
                </a:endParaRPr>
              </a:p>
              <a:p>
                <a:pPr>
                  <a:spcBef>
                    <a:spcPct val="0"/>
                  </a:spcBef>
                  <a:buSzTx/>
                  <a:buFontTx/>
                  <a:buNone/>
                </a:pPr>
                <a:endParaRPr lang="en-US" sz="1800" b="1" dirty="0">
                  <a:solidFill>
                    <a:srgbClr val="0000FF"/>
                  </a:solidFill>
                </a:endParaRPr>
              </a:p>
              <a:p>
                <a:pPr>
                  <a:spcBef>
                    <a:spcPct val="0"/>
                  </a:spcBef>
                  <a:buSzTx/>
                  <a:buFontTx/>
                  <a:buNone/>
                </a:pPr>
                <a:endParaRPr lang="en-US" sz="1800" b="1" dirty="0">
                  <a:solidFill>
                    <a:srgbClr val="0000FF"/>
                  </a:solidFill>
                </a:endParaRPr>
              </a:p>
              <a:p>
                <a:pPr>
                  <a:spcBef>
                    <a:spcPct val="0"/>
                  </a:spcBef>
                  <a:buSzTx/>
                  <a:buFontTx/>
                  <a:buNone/>
                </a:pPr>
                <a:endParaRPr lang="en-US" sz="1800" b="1" dirty="0">
                  <a:solidFill>
                    <a:srgbClr val="0000FF"/>
                  </a:solidFill>
                </a:endParaRPr>
              </a:p>
              <a:p>
                <a:pPr>
                  <a:spcBef>
                    <a:spcPct val="0"/>
                  </a:spcBef>
                  <a:buSzTx/>
                  <a:buFontTx/>
                  <a:buNone/>
                </a:pPr>
                <a:endParaRPr lang="en-US" sz="1800" b="1" dirty="0">
                  <a:solidFill>
                    <a:srgbClr val="0000FF"/>
                  </a:solidFill>
                </a:endParaRPr>
              </a:p>
              <a:p>
                <a:pPr>
                  <a:spcBef>
                    <a:spcPct val="0"/>
                  </a:spcBef>
                  <a:buSzTx/>
                  <a:buFontTx/>
                  <a:buNone/>
                </a:pPr>
                <a:endParaRPr lang="en-US" sz="1800" b="1" dirty="0">
                  <a:solidFill>
                    <a:srgbClr val="0000FF"/>
                  </a:solidFill>
                </a:endParaRPr>
              </a:p>
              <a:p>
                <a:pPr>
                  <a:spcBef>
                    <a:spcPct val="0"/>
                  </a:spcBef>
                  <a:buSzTx/>
                  <a:buFontTx/>
                  <a:buNone/>
                </a:pPr>
                <a:endParaRPr lang="en-US" sz="1500" b="1" dirty="0"/>
              </a:p>
              <a:p>
                <a:pPr>
                  <a:spcBef>
                    <a:spcPct val="0"/>
                  </a:spcBef>
                  <a:buSzTx/>
                  <a:buFontTx/>
                  <a:buNone/>
                </a:pPr>
                <a:endParaRPr lang="en-US" sz="1500" b="1" dirty="0"/>
              </a:p>
              <a:p>
                <a:pPr>
                  <a:spcBef>
                    <a:spcPct val="0"/>
                  </a:spcBef>
                  <a:buSzTx/>
                  <a:buFontTx/>
                  <a:buNone/>
                </a:pPr>
                <a:endParaRPr lang="en-US" sz="1500" dirty="0"/>
              </a:p>
              <a:p>
                <a:pPr>
                  <a:spcBef>
                    <a:spcPct val="0"/>
                  </a:spcBef>
                  <a:buSzTx/>
                  <a:buFontTx/>
                  <a:buNone/>
                </a:pPr>
                <a:r>
                  <a:rPr lang="en-US" sz="1500" dirty="0"/>
                  <a:t>		</a:t>
                </a:r>
                <a:r>
                  <a:rPr lang="en-US" sz="1600" dirty="0"/>
                  <a:t> </a:t>
                </a:r>
              </a:p>
              <a:p>
                <a:pPr>
                  <a:spcBef>
                    <a:spcPct val="0"/>
                  </a:spcBef>
                  <a:buSzTx/>
                  <a:buFontTx/>
                  <a:buNone/>
                </a:pPr>
                <a:r>
                  <a:rPr lang="en-US" sz="1600" dirty="0"/>
                  <a:t>No simple rule explains the data. The same is true for </a:t>
                </a:r>
                <a:r>
                  <a:rPr lang="en-US" sz="1600" b="1" dirty="0"/>
                  <a:t>simple clauses (disjunctions)</a:t>
                </a:r>
                <a:r>
                  <a:rPr lang="en-US" sz="1600" dirty="0"/>
                  <a:t>.</a:t>
                </a:r>
              </a:p>
            </p:txBody>
          </p:sp>
        </mc:Choice>
        <mc:Fallback xmlns="">
          <p:sp>
            <p:nvSpPr>
              <p:cNvPr id="1130499" name="Rectangle 3"/>
              <p:cNvSpPr>
                <a:spLocks noGrp="1" noRot="1" noChangeAspect="1" noMove="1" noResize="1" noEditPoints="1" noAdjustHandles="1" noChangeArrowheads="1" noChangeShapeType="1" noTextEdit="1"/>
              </p:cNvSpPr>
              <p:nvPr>
                <p:ph idx="1"/>
              </p:nvPr>
            </p:nvSpPr>
            <p:spPr>
              <a:xfrm>
                <a:off x="430464" y="902368"/>
                <a:ext cx="8229600" cy="3977745"/>
              </a:xfrm>
              <a:blipFill>
                <a:blip r:embed="rId3"/>
                <a:stretch>
                  <a:fillRect l="-741" t="-766"/>
                </a:stretch>
              </a:blipFill>
              <a:ln/>
            </p:spPr>
            <p:txBody>
              <a:bodyPr/>
              <a:lstStyle/>
              <a:p>
                <a:r>
                  <a:rPr lang="en-US">
                    <a:noFill/>
                  </a:rPr>
                  <a:t> </a:t>
                </a:r>
              </a:p>
            </p:txBody>
          </p:sp>
        </mc:Fallback>
      </mc:AlternateContent>
      <p:grpSp>
        <p:nvGrpSpPr>
          <p:cNvPr id="1130531" name="Group 35"/>
          <p:cNvGrpSpPr>
            <a:grpSpLocks/>
          </p:cNvGrpSpPr>
          <p:nvPr/>
        </p:nvGrpSpPr>
        <p:grpSpPr bwMode="auto">
          <a:xfrm>
            <a:off x="334938" y="1761728"/>
            <a:ext cx="6209385" cy="2563415"/>
            <a:chOff x="432" y="1102"/>
            <a:chExt cx="5264" cy="2153"/>
          </a:xfrm>
        </p:grpSpPr>
        <p:grpSp>
          <p:nvGrpSpPr>
            <p:cNvPr id="1130532" name="Group 36"/>
            <p:cNvGrpSpPr>
              <a:grpSpLocks/>
            </p:cNvGrpSpPr>
            <p:nvPr/>
          </p:nvGrpSpPr>
          <p:grpSpPr bwMode="auto">
            <a:xfrm>
              <a:off x="432" y="1102"/>
              <a:ext cx="2570" cy="2153"/>
              <a:chOff x="710" y="706"/>
              <a:chExt cx="2570" cy="2153"/>
            </a:xfrm>
          </p:grpSpPr>
          <mc:AlternateContent xmlns:mc="http://schemas.openxmlformats.org/markup-compatibility/2006" xmlns:a14="http://schemas.microsoft.com/office/drawing/2010/main">
            <mc:Choice Requires="a14">
              <p:sp>
                <p:nvSpPr>
                  <p:cNvPr id="1130533" name="Text Box 37"/>
                  <p:cNvSpPr txBox="1">
                    <a:spLocks noChangeArrowheads="1"/>
                  </p:cNvSpPr>
                  <p:nvPr/>
                </p:nvSpPr>
                <p:spPr bwMode="auto">
                  <a:xfrm>
                    <a:off x="768" y="958"/>
                    <a:ext cx="2368" cy="19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left"/>
                        </m:oMathParaPr>
                        <m:oMath xmlns:m="http://schemas.openxmlformats.org/officeDocument/2006/math">
                          <m:r>
                            <a:rPr lang="en-US" b="0" i="1" dirty="0" smtClean="0">
                              <a:solidFill>
                                <a:srgbClr val="0000FF"/>
                              </a:solidFill>
                              <a:latin typeface="Cambria Math" panose="02040503050406030204" pitchFamily="18" charset="0"/>
                              <a:sym typeface="Symbol" pitchFamily="18" charset="2"/>
                            </a:rPr>
                            <m:t>𝑦</m:t>
                          </m:r>
                          <m:r>
                            <a:rPr lang="en-US" sz="1200" b="0" i="1" dirty="0">
                              <a:solidFill>
                                <a:srgbClr val="0000FF"/>
                              </a:solidFill>
                              <a:latin typeface="Cambria Math" panose="02040503050406030204" pitchFamily="18" charset="0"/>
                              <a:sym typeface="Symbol" pitchFamily="18" charset="2"/>
                            </a:rPr>
                            <m:t>=</m:t>
                          </m:r>
                          <m:r>
                            <a:rPr lang="en-US" sz="1200" b="0" i="1" dirty="0">
                              <a:solidFill>
                                <a:srgbClr val="0000FF"/>
                              </a:solidFill>
                              <a:latin typeface="Cambria Math" panose="02040503050406030204" pitchFamily="18" charset="0"/>
                              <a:sym typeface="Symbol" pitchFamily="18" charset="2"/>
                            </a:rPr>
                            <m:t>𝑐</m:t>
                          </m:r>
                          <m:r>
                            <a:rPr lang="en-US" sz="1200" b="0" i="1" dirty="0">
                              <a:solidFill>
                                <a:srgbClr val="0000FF"/>
                              </a:solidFill>
                              <a:latin typeface="Cambria Math" panose="02040503050406030204" pitchFamily="18" charset="0"/>
                            </a:rPr>
                            <m:t>   </m:t>
                          </m:r>
                          <m:r>
                            <a:rPr lang="en-US" b="0" i="1" dirty="0">
                              <a:solidFill>
                                <a:srgbClr val="0000FF"/>
                              </a:solidFill>
                              <a:latin typeface="Cambria Math" panose="02040503050406030204" pitchFamily="18" charset="0"/>
                            </a:rPr>
                            <m:t>                            </m:t>
                          </m:r>
                        </m:oMath>
                      </m:oMathPara>
                    </a14:m>
                    <a:endParaRPr lang="en-US" dirty="0">
                      <a:solidFill>
                        <a:srgbClr val="0000FF"/>
                      </a:solidFill>
                      <a:latin typeface="Arial Narrow" pitchFamily="34"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1</m:t>
                              </m:r>
                            </m:sub>
                          </m:sSub>
                          <m:r>
                            <a:rPr lang="en-US" sz="1200" b="0" i="1" dirty="0" smtClean="0">
                              <a:solidFill>
                                <a:srgbClr val="0000FF"/>
                              </a:solidFill>
                              <a:latin typeface="Cambria Math" panose="02040503050406030204" pitchFamily="18" charset="0"/>
                            </a:rPr>
                            <m:t> </m:t>
                          </m:r>
                          <m:r>
                            <a:rPr lang="en-US" b="0" i="1" dirty="0" smtClean="0">
                              <a:solidFill>
                                <a:srgbClr val="0000FF"/>
                              </a:solidFill>
                              <a:latin typeface="Cambria Math" panose="02040503050406030204" pitchFamily="18" charset="0"/>
                            </a:rPr>
                            <m:t>                                </m:t>
                          </m:r>
                          <m:r>
                            <a:rPr lang="en-US" sz="1500" b="0" i="1" dirty="0" smtClean="0">
                              <a:solidFill>
                                <a:schemeClr val="accent1"/>
                              </a:solidFill>
                              <a:latin typeface="Cambria Math" panose="02040503050406030204" pitchFamily="18" charset="0"/>
                            </a:rPr>
                            <m:t>1100</m:t>
                          </m:r>
                          <m:r>
                            <a:rPr lang="en-US" sz="1500" b="0" i="1" dirty="0" smtClean="0">
                              <a:solidFill>
                                <a:srgbClr val="0000FF"/>
                              </a:solidFill>
                              <a:latin typeface="Cambria Math" panose="02040503050406030204" pitchFamily="18" charset="0"/>
                            </a:rPr>
                            <m:t>   0</m:t>
                          </m:r>
                        </m:oMath>
                      </m:oMathPara>
                    </a14:m>
                    <a:endParaRPr lang="en-US" sz="1200" dirty="0">
                      <a:solidFill>
                        <a:srgbClr val="0000FF"/>
                      </a:solidFill>
                      <a:latin typeface="Arial Narrow" pitchFamily="34"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2</m:t>
                              </m:r>
                            </m:sub>
                          </m:sSub>
                          <m:r>
                            <a:rPr lang="en-US" sz="1200" b="0" i="1" dirty="0" smtClean="0">
                              <a:solidFill>
                                <a:srgbClr val="0000FF"/>
                              </a:solidFill>
                              <a:latin typeface="Cambria Math" panose="02040503050406030204" pitchFamily="18" charset="0"/>
                            </a:rPr>
                            <m:t> </m:t>
                          </m:r>
                          <m:r>
                            <a:rPr lang="en-US" b="0" i="1" dirty="0" smtClean="0">
                              <a:solidFill>
                                <a:srgbClr val="0000FF"/>
                              </a:solidFill>
                              <a:latin typeface="Cambria Math" panose="02040503050406030204" pitchFamily="18" charset="0"/>
                            </a:rPr>
                            <m:t>                                </m:t>
                          </m:r>
                          <m:r>
                            <a:rPr lang="en-US" sz="1500" b="0" i="1" dirty="0" smtClean="0">
                              <a:solidFill>
                                <a:schemeClr val="accent1"/>
                              </a:solidFill>
                              <a:latin typeface="Cambria Math" panose="02040503050406030204" pitchFamily="18" charset="0"/>
                            </a:rPr>
                            <m:t>0100</m:t>
                          </m:r>
                          <m:r>
                            <a:rPr lang="en-US" sz="1500" b="0" i="1" dirty="0" smtClean="0">
                              <a:solidFill>
                                <a:srgbClr val="0000FF"/>
                              </a:solidFill>
                              <a:latin typeface="Cambria Math" panose="02040503050406030204" pitchFamily="18" charset="0"/>
                            </a:rPr>
                            <m:t>   0</m:t>
                          </m:r>
                        </m:oMath>
                      </m:oMathPara>
                    </a14:m>
                    <a:endParaRPr lang="en-US" sz="1200" dirty="0">
                      <a:solidFill>
                        <a:srgbClr val="0000FF"/>
                      </a:solidFill>
                      <a:latin typeface="Arial Narrow" pitchFamily="34"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3</m:t>
                              </m:r>
                            </m:sub>
                          </m:sSub>
                          <m:r>
                            <a:rPr lang="en-US" sz="1200" b="0" i="1" dirty="0" smtClean="0">
                              <a:solidFill>
                                <a:srgbClr val="0000FF"/>
                              </a:solidFill>
                              <a:latin typeface="Cambria Math" panose="02040503050406030204" pitchFamily="18" charset="0"/>
                            </a:rPr>
                            <m:t> </m:t>
                          </m:r>
                          <m:r>
                            <a:rPr lang="en-US" b="0" i="1" dirty="0" smtClean="0">
                              <a:solidFill>
                                <a:srgbClr val="0000FF"/>
                              </a:solidFill>
                              <a:latin typeface="Cambria Math" panose="02040503050406030204" pitchFamily="18" charset="0"/>
                            </a:rPr>
                            <m:t>                                </m:t>
                          </m:r>
                          <m:r>
                            <a:rPr lang="en-US" sz="1500" b="0" i="1" dirty="0" smtClean="0">
                              <a:solidFill>
                                <a:schemeClr val="accent1"/>
                              </a:solidFill>
                              <a:latin typeface="Cambria Math" panose="02040503050406030204" pitchFamily="18" charset="0"/>
                            </a:rPr>
                            <m:t>0110</m:t>
                          </m:r>
                          <m:r>
                            <a:rPr lang="en-US" sz="1500" b="0" i="1" dirty="0" smtClean="0">
                              <a:solidFill>
                                <a:srgbClr val="0000FF"/>
                              </a:solidFill>
                              <a:latin typeface="Cambria Math" panose="02040503050406030204" pitchFamily="18" charset="0"/>
                            </a:rPr>
                            <m:t>   0</m:t>
                          </m:r>
                        </m:oMath>
                      </m:oMathPara>
                    </a14:m>
                    <a:endParaRPr lang="en-US" sz="1200" dirty="0">
                      <a:solidFill>
                        <a:srgbClr val="0000FF"/>
                      </a:solidFill>
                      <a:latin typeface="Arial Narrow" pitchFamily="34"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4</m:t>
                              </m:r>
                            </m:sub>
                          </m:sSub>
                          <m:r>
                            <a:rPr lang="en-US" sz="1200" b="0" i="1" dirty="0" smtClean="0">
                              <a:solidFill>
                                <a:srgbClr val="0000FF"/>
                              </a:solidFill>
                              <a:latin typeface="Cambria Math" panose="02040503050406030204" pitchFamily="18" charset="0"/>
                            </a:rPr>
                            <m:t> </m:t>
                          </m:r>
                          <m:r>
                            <a:rPr lang="en-US" b="0" i="1" dirty="0" smtClean="0">
                              <a:solidFill>
                                <a:srgbClr val="0000FF"/>
                              </a:solidFill>
                              <a:latin typeface="Cambria Math" panose="02040503050406030204" pitchFamily="18" charset="0"/>
                            </a:rPr>
                            <m:t>                                </m:t>
                          </m:r>
                          <m:r>
                            <a:rPr lang="en-US" sz="1500" b="0" i="1" dirty="0" smtClean="0">
                              <a:solidFill>
                                <a:schemeClr val="accent1"/>
                              </a:solidFill>
                              <a:latin typeface="Cambria Math" panose="02040503050406030204" pitchFamily="18" charset="0"/>
                            </a:rPr>
                            <m:t>0101</m:t>
                          </m:r>
                          <m:r>
                            <a:rPr lang="en-US" sz="1500" b="0" i="1" dirty="0" smtClean="0">
                              <a:solidFill>
                                <a:srgbClr val="0000FF"/>
                              </a:solidFill>
                              <a:latin typeface="Cambria Math" panose="02040503050406030204" pitchFamily="18" charset="0"/>
                            </a:rPr>
                            <m:t>   1</m:t>
                          </m:r>
                        </m:oMath>
                      </m:oMathPara>
                    </a14:m>
                    <a:endParaRPr lang="en-US" sz="1200" dirty="0">
                      <a:solidFill>
                        <a:srgbClr val="0000FF"/>
                      </a:solidFill>
                      <a:latin typeface="Arial Narrow" pitchFamily="34"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1</m:t>
                              </m:r>
                            </m:sub>
                          </m:sSub>
                          <m:r>
                            <a:rPr lang="en-US" sz="1200" b="0" i="1" dirty="0" smtClean="0">
                              <a:solidFill>
                                <a:srgbClr val="0000FF"/>
                              </a:solidFill>
                              <a:latin typeface="Cambria Math" panose="02040503050406030204" pitchFamily="18" charset="0"/>
                            </a:rPr>
                            <m:t> </m:t>
                          </m:r>
                          <m:r>
                            <a:rPr lang="en-US" sz="1200" b="0" i="1" dirty="0" smtClean="0">
                              <a:solidFill>
                                <a:srgbClr val="0000FF"/>
                              </a:solidFill>
                              <a:latin typeface="Cambria Math" panose="02040503050406030204" pitchFamily="18" charset="0"/>
                              <a:sym typeface="Symbol" pitchFamily="18" charset="2"/>
                            </a:rPr>
                            <m:t></m:t>
                          </m:r>
                          <m:r>
                            <a:rPr lang="en-US" sz="1200" b="0" i="1" dirty="0" smtClean="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2</m:t>
                              </m:r>
                            </m:sub>
                          </m:sSub>
                          <m:r>
                            <a:rPr lang="en-US" b="0" i="1" dirty="0" smtClean="0">
                              <a:solidFill>
                                <a:srgbClr val="0000FF"/>
                              </a:solidFill>
                              <a:latin typeface="Cambria Math" panose="02040503050406030204" pitchFamily="18" charset="0"/>
                            </a:rPr>
                            <m:t>                         </m:t>
                          </m:r>
                          <m:r>
                            <a:rPr lang="en-US" sz="1500" b="0" i="1" dirty="0" smtClean="0">
                              <a:solidFill>
                                <a:schemeClr val="accent1"/>
                              </a:solidFill>
                              <a:latin typeface="Cambria Math" panose="02040503050406030204" pitchFamily="18" charset="0"/>
                            </a:rPr>
                            <m:t>1100</m:t>
                          </m:r>
                          <m:r>
                            <a:rPr lang="en-US" sz="1500" b="0" i="1" dirty="0" smtClean="0">
                              <a:solidFill>
                                <a:srgbClr val="0000FF"/>
                              </a:solidFill>
                              <a:latin typeface="Cambria Math" panose="02040503050406030204" pitchFamily="18" charset="0"/>
                            </a:rPr>
                            <m:t>   0</m:t>
                          </m:r>
                        </m:oMath>
                      </m:oMathPara>
                    </a14:m>
                    <a:endParaRPr lang="en-US" sz="1200" dirty="0">
                      <a:solidFill>
                        <a:srgbClr val="0000FF"/>
                      </a:solidFill>
                      <a:latin typeface="Arial Narrow" pitchFamily="34"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1</m:t>
                              </m:r>
                            </m:sub>
                          </m:sSub>
                          <m:r>
                            <a:rPr lang="en-US" sz="1200" b="0" i="1" dirty="0" smtClean="0">
                              <a:solidFill>
                                <a:srgbClr val="0000FF"/>
                              </a:solidFill>
                              <a:latin typeface="Cambria Math" panose="02040503050406030204" pitchFamily="18" charset="0"/>
                            </a:rPr>
                            <m:t>  </m:t>
                          </m:r>
                          <m:r>
                            <a:rPr lang="en-US" sz="1200" b="0" i="1" dirty="0" smtClean="0">
                              <a:solidFill>
                                <a:srgbClr val="0000FF"/>
                              </a:solidFill>
                              <a:latin typeface="Cambria Math" panose="02040503050406030204" pitchFamily="18" charset="0"/>
                              <a:sym typeface="Symbol" pitchFamily="18" charset="2"/>
                            </a:rPr>
                            <m:t></m:t>
                          </m:r>
                          <m:r>
                            <a:rPr lang="en-US" sz="1200" b="0" i="1" dirty="0" smtClean="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3</m:t>
                              </m:r>
                            </m:sub>
                          </m:sSub>
                          <m:r>
                            <a:rPr lang="en-US" sz="1200" b="0" i="1" dirty="0" smtClean="0">
                              <a:solidFill>
                                <a:srgbClr val="0000FF"/>
                              </a:solidFill>
                              <a:latin typeface="Cambria Math" panose="02040503050406030204" pitchFamily="18" charset="0"/>
                            </a:rPr>
                            <m:t> </m:t>
                          </m:r>
                          <m:r>
                            <a:rPr lang="en-US" b="0" i="1" dirty="0" smtClean="0">
                              <a:solidFill>
                                <a:srgbClr val="0000FF"/>
                              </a:solidFill>
                              <a:latin typeface="Cambria Math" panose="02040503050406030204" pitchFamily="18" charset="0"/>
                            </a:rPr>
                            <m:t>                        </m:t>
                          </m:r>
                          <m:r>
                            <a:rPr lang="en-US" sz="1500" b="0" i="1" dirty="0" smtClean="0">
                              <a:solidFill>
                                <a:schemeClr val="accent1"/>
                              </a:solidFill>
                              <a:latin typeface="Cambria Math" panose="02040503050406030204" pitchFamily="18" charset="0"/>
                            </a:rPr>
                            <m:t>0011</m:t>
                          </m:r>
                          <m:r>
                            <a:rPr lang="en-US" sz="1500" b="0" i="1" dirty="0" smtClean="0">
                              <a:solidFill>
                                <a:srgbClr val="0000FF"/>
                              </a:solidFill>
                              <a:latin typeface="Cambria Math" panose="02040503050406030204" pitchFamily="18" charset="0"/>
                            </a:rPr>
                            <m:t>   1</m:t>
                          </m:r>
                        </m:oMath>
                      </m:oMathPara>
                    </a14:m>
                    <a:endParaRPr lang="en-US" sz="1200" dirty="0">
                      <a:solidFill>
                        <a:srgbClr val="0000FF"/>
                      </a:solidFill>
                      <a:latin typeface="Arial Narrow" pitchFamily="34"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1</m:t>
                              </m:r>
                            </m:sub>
                          </m:sSub>
                          <m:r>
                            <a:rPr lang="en-US" sz="1200" b="0" i="1" dirty="0" smtClean="0">
                              <a:solidFill>
                                <a:srgbClr val="0000FF"/>
                              </a:solidFill>
                              <a:latin typeface="Cambria Math" panose="02040503050406030204" pitchFamily="18" charset="0"/>
                            </a:rPr>
                            <m:t> </m:t>
                          </m:r>
                          <m:r>
                            <a:rPr lang="en-US" sz="1200" b="0" i="1" dirty="0" smtClean="0">
                              <a:solidFill>
                                <a:srgbClr val="0000FF"/>
                              </a:solidFill>
                              <a:latin typeface="Cambria Math" panose="02040503050406030204" pitchFamily="18" charset="0"/>
                              <a:sym typeface="Symbol" pitchFamily="18" charset="2"/>
                            </a:rPr>
                            <m:t></m:t>
                          </m:r>
                          <m:r>
                            <a:rPr lang="en-US" sz="1200" b="0" i="1" dirty="0" smtClean="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4</m:t>
                              </m:r>
                            </m:sub>
                          </m:sSub>
                          <m:r>
                            <a:rPr lang="en-US" sz="1200" b="0" i="1" dirty="0" smtClean="0">
                              <a:solidFill>
                                <a:srgbClr val="0000FF"/>
                              </a:solidFill>
                              <a:latin typeface="Cambria Math" panose="02040503050406030204" pitchFamily="18" charset="0"/>
                            </a:rPr>
                            <m:t> </m:t>
                          </m:r>
                          <m:r>
                            <a:rPr lang="en-US" b="0" i="1" dirty="0" smtClean="0">
                              <a:solidFill>
                                <a:srgbClr val="0000FF"/>
                              </a:solidFill>
                              <a:latin typeface="Cambria Math" panose="02040503050406030204" pitchFamily="18" charset="0"/>
                            </a:rPr>
                            <m:t>                        </m:t>
                          </m:r>
                          <m:r>
                            <a:rPr lang="en-US" sz="1500" b="0" i="1" dirty="0" smtClean="0">
                              <a:solidFill>
                                <a:schemeClr val="accent1"/>
                              </a:solidFill>
                              <a:latin typeface="Cambria Math" panose="02040503050406030204" pitchFamily="18" charset="0"/>
                            </a:rPr>
                            <m:t>0011</m:t>
                          </m:r>
                          <m:r>
                            <a:rPr lang="en-US" sz="1500" b="0" i="1" dirty="0" smtClean="0">
                              <a:solidFill>
                                <a:srgbClr val="0000FF"/>
                              </a:solidFill>
                              <a:latin typeface="Cambria Math" panose="02040503050406030204" pitchFamily="18" charset="0"/>
                            </a:rPr>
                            <m:t>   1</m:t>
                          </m:r>
                        </m:oMath>
                      </m:oMathPara>
                    </a14:m>
                    <a:endParaRPr lang="en-US" sz="1500" dirty="0">
                      <a:solidFill>
                        <a:srgbClr val="0000FF"/>
                      </a:solidFill>
                      <a:latin typeface="Arial Narrow" pitchFamily="34" charset="0"/>
                    </a:endParaRPr>
                  </a:p>
                </p:txBody>
              </p:sp>
            </mc:Choice>
            <mc:Fallback xmlns="">
              <p:sp>
                <p:nvSpPr>
                  <p:cNvPr id="1130533" name="Text Box 37"/>
                  <p:cNvSpPr txBox="1">
                    <a:spLocks noRot="1" noChangeAspect="1" noMove="1" noResize="1" noEditPoints="1" noAdjustHandles="1" noChangeArrowheads="1" noChangeShapeType="1" noTextEdit="1"/>
                  </p:cNvSpPr>
                  <p:nvPr/>
                </p:nvSpPr>
                <p:spPr bwMode="auto">
                  <a:xfrm>
                    <a:off x="768" y="958"/>
                    <a:ext cx="2368" cy="1901"/>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30534" name="Text Box 38"/>
              <p:cNvSpPr txBox="1">
                <a:spLocks noChangeArrowheads="1"/>
              </p:cNvSpPr>
              <p:nvPr/>
            </p:nvSpPr>
            <p:spPr bwMode="auto">
              <a:xfrm>
                <a:off x="710" y="706"/>
                <a:ext cx="25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66"/>
                    </a:solidFill>
                    <a:latin typeface="Arial Narrow" pitchFamily="34" charset="0"/>
                  </a:rPr>
                  <a:t> Rule                 Counterexample</a:t>
                </a:r>
              </a:p>
            </p:txBody>
          </p:sp>
          <p:sp>
            <p:nvSpPr>
              <p:cNvPr id="1130535" name="Line 39"/>
              <p:cNvSpPr>
                <a:spLocks noChangeShapeType="1"/>
              </p:cNvSpPr>
              <p:nvPr/>
            </p:nvSpPr>
            <p:spPr bwMode="auto">
              <a:xfrm flipV="1">
                <a:off x="816" y="953"/>
                <a:ext cx="2359" cy="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130536" name="Group 40"/>
            <p:cNvGrpSpPr>
              <a:grpSpLocks/>
            </p:cNvGrpSpPr>
            <p:nvPr/>
          </p:nvGrpSpPr>
          <p:grpSpPr bwMode="auto">
            <a:xfrm>
              <a:off x="3116" y="1102"/>
              <a:ext cx="2580" cy="2143"/>
              <a:chOff x="610" y="706"/>
              <a:chExt cx="2580" cy="2143"/>
            </a:xfrm>
          </p:grpSpPr>
          <mc:AlternateContent xmlns:mc="http://schemas.openxmlformats.org/markup-compatibility/2006" xmlns:a14="http://schemas.microsoft.com/office/drawing/2010/main">
            <mc:Choice Requires="a14">
              <p:sp>
                <p:nvSpPr>
                  <p:cNvPr id="1130537" name="Text Box 41"/>
                  <p:cNvSpPr txBox="1">
                    <a:spLocks noChangeArrowheads="1"/>
                  </p:cNvSpPr>
                  <p:nvPr/>
                </p:nvSpPr>
                <p:spPr bwMode="auto">
                  <a:xfrm>
                    <a:off x="610" y="953"/>
                    <a:ext cx="2446" cy="18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2</m:t>
                              </m:r>
                            </m:sub>
                          </m:sSub>
                          <m:r>
                            <a:rPr lang="en-US" sz="1200" b="0" i="1" dirty="0">
                              <a:solidFill>
                                <a:srgbClr val="0000FF"/>
                              </a:solidFill>
                              <a:latin typeface="Cambria Math" panose="02040503050406030204" pitchFamily="18" charset="0"/>
                            </a:rPr>
                            <m:t> </m:t>
                          </m:r>
                          <m:r>
                            <a:rPr lang="en-US" sz="1200" b="0" i="1" dirty="0">
                              <a:solidFill>
                                <a:srgbClr val="0000FF"/>
                              </a:solidFill>
                              <a:latin typeface="Cambria Math" panose="02040503050406030204" pitchFamily="18" charset="0"/>
                              <a:sym typeface="Symbol" pitchFamily="18" charset="2"/>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3</m:t>
                              </m:r>
                            </m:sub>
                          </m:sSub>
                          <m:r>
                            <a:rPr lang="en-US" sz="1200" b="0" i="1" dirty="0">
                              <a:solidFill>
                                <a:srgbClr val="0000FF"/>
                              </a:solidFill>
                              <a:latin typeface="Cambria Math" panose="02040503050406030204" pitchFamily="18" charset="0"/>
                              <a:sym typeface="Symbol" pitchFamily="18" charset="2"/>
                            </a:rPr>
                            <m:t> </m:t>
                          </m:r>
                          <m:r>
                            <a:rPr lang="en-US" b="0" i="1" dirty="0">
                              <a:solidFill>
                                <a:srgbClr val="0000FF"/>
                              </a:solidFill>
                              <a:latin typeface="Cambria Math" panose="02040503050406030204" pitchFamily="18" charset="0"/>
                            </a:rPr>
                            <m:t>                      </m:t>
                          </m:r>
                          <m:r>
                            <a:rPr lang="en-US" b="0" i="1" dirty="0" smtClean="0">
                              <a:solidFill>
                                <a:srgbClr val="0000FF"/>
                              </a:solidFill>
                              <a:latin typeface="Cambria Math" panose="02040503050406030204" pitchFamily="18" charset="0"/>
                            </a:rPr>
                            <m:t>  </m:t>
                          </m:r>
                          <m:r>
                            <a:rPr lang="en-US" sz="1500" b="0" i="1" dirty="0" smtClean="0">
                              <a:solidFill>
                                <a:schemeClr val="accent1"/>
                              </a:solidFill>
                              <a:latin typeface="Cambria Math" panose="02040503050406030204" pitchFamily="18" charset="0"/>
                            </a:rPr>
                            <m:t>0011</m:t>
                          </m:r>
                          <m:r>
                            <a:rPr lang="en-US" sz="1500" b="0" i="1" dirty="0">
                              <a:solidFill>
                                <a:srgbClr val="0000FF"/>
                              </a:solidFill>
                              <a:latin typeface="Cambria Math" panose="02040503050406030204" pitchFamily="18" charset="0"/>
                            </a:rPr>
                            <m:t>  </m:t>
                          </m:r>
                          <m:r>
                            <a:rPr lang="en-US" sz="1500" b="0" i="1" dirty="0" smtClean="0">
                              <a:solidFill>
                                <a:srgbClr val="0000FF"/>
                              </a:solidFill>
                              <a:latin typeface="Cambria Math" panose="02040503050406030204" pitchFamily="18" charset="0"/>
                            </a:rPr>
                            <m:t>  </m:t>
                          </m:r>
                          <m:r>
                            <a:rPr lang="en-US" sz="1500" b="0" i="1" dirty="0">
                              <a:solidFill>
                                <a:srgbClr val="0000FF"/>
                              </a:solidFill>
                              <a:latin typeface="Cambria Math" panose="02040503050406030204" pitchFamily="18" charset="0"/>
                            </a:rPr>
                            <m:t>1</m:t>
                          </m:r>
                        </m:oMath>
                      </m:oMathPara>
                    </a14:m>
                    <a:endParaRPr lang="en-US" dirty="0">
                      <a:solidFill>
                        <a:srgbClr val="0000FF"/>
                      </a:solidFill>
                      <a:latin typeface="Arial Narrow" pitchFamily="34"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2</m:t>
                              </m:r>
                            </m:sub>
                          </m:sSub>
                          <m:r>
                            <a:rPr lang="en-US" sz="1200" b="0" i="1" dirty="0">
                              <a:solidFill>
                                <a:srgbClr val="0000FF"/>
                              </a:solidFill>
                              <a:latin typeface="Cambria Math" panose="02040503050406030204" pitchFamily="18" charset="0"/>
                            </a:rPr>
                            <m:t> </m:t>
                          </m:r>
                          <m:r>
                            <a:rPr lang="en-US" sz="1200" b="0" i="1" dirty="0">
                              <a:solidFill>
                                <a:srgbClr val="0000FF"/>
                              </a:solidFill>
                              <a:latin typeface="Cambria Math" panose="02040503050406030204" pitchFamily="18" charset="0"/>
                              <a:sym typeface="Symbol" pitchFamily="18" charset="2"/>
                            </a:rPr>
                            <m:t> </m:t>
                          </m:r>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r>
                            <a:rPr lang="en-US" sz="1200" b="0" i="1" dirty="0">
                              <a:solidFill>
                                <a:srgbClr val="0000FF"/>
                              </a:solidFill>
                              <a:latin typeface="Cambria Math" panose="02040503050406030204" pitchFamily="18" charset="0"/>
                              <a:sym typeface="Symbol" pitchFamily="18" charset="2"/>
                            </a:rPr>
                            <m:t> </m:t>
                          </m:r>
                          <m:r>
                            <a:rPr lang="en-US" b="0" i="1" dirty="0">
                              <a:solidFill>
                                <a:srgbClr val="0000FF"/>
                              </a:solidFill>
                              <a:latin typeface="Cambria Math" panose="02040503050406030204" pitchFamily="18" charset="0"/>
                            </a:rPr>
                            <m:t>                        </m:t>
                          </m:r>
                          <m:r>
                            <a:rPr lang="en-US" sz="1500" b="0" i="1" dirty="0" smtClean="0">
                              <a:solidFill>
                                <a:schemeClr val="accent1"/>
                              </a:solidFill>
                              <a:latin typeface="Cambria Math" panose="02040503050406030204" pitchFamily="18" charset="0"/>
                            </a:rPr>
                            <m:t>0011</m:t>
                          </m:r>
                          <m:r>
                            <a:rPr lang="en-US" sz="1500" b="0" i="1" dirty="0">
                              <a:solidFill>
                                <a:srgbClr val="0000FF"/>
                              </a:solidFill>
                              <a:latin typeface="Cambria Math" panose="02040503050406030204" pitchFamily="18" charset="0"/>
                            </a:rPr>
                            <m:t>  </m:t>
                          </m:r>
                          <m:r>
                            <a:rPr lang="en-US" sz="1500" b="0" i="1" dirty="0" smtClean="0">
                              <a:solidFill>
                                <a:srgbClr val="0000FF"/>
                              </a:solidFill>
                              <a:latin typeface="Cambria Math" panose="02040503050406030204" pitchFamily="18" charset="0"/>
                            </a:rPr>
                            <m:t>  </m:t>
                          </m:r>
                          <m:r>
                            <a:rPr lang="en-US" sz="1500" b="0" i="1" dirty="0">
                              <a:solidFill>
                                <a:srgbClr val="0000FF"/>
                              </a:solidFill>
                              <a:latin typeface="Cambria Math" panose="02040503050406030204" pitchFamily="18" charset="0"/>
                            </a:rPr>
                            <m:t>1</m:t>
                          </m:r>
                        </m:oMath>
                      </m:oMathPara>
                    </a14:m>
                    <a:endParaRPr lang="en-US" sz="1200" dirty="0">
                      <a:solidFill>
                        <a:srgbClr val="0000FF"/>
                      </a:solidFill>
                      <a:latin typeface="Arial Narrow" pitchFamily="34"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3</m:t>
                              </m:r>
                            </m:sub>
                          </m:sSub>
                          <m:r>
                            <a:rPr lang="en-US" sz="1200" b="0" i="1" dirty="0">
                              <a:solidFill>
                                <a:srgbClr val="0000FF"/>
                              </a:solidFill>
                              <a:latin typeface="Cambria Math" panose="02040503050406030204" pitchFamily="18" charset="0"/>
                            </a:rPr>
                            <m:t> </m:t>
                          </m:r>
                          <m:r>
                            <a:rPr lang="en-US" sz="1200" b="0" i="1" dirty="0">
                              <a:solidFill>
                                <a:srgbClr val="0000FF"/>
                              </a:solidFill>
                              <a:latin typeface="Cambria Math" panose="02040503050406030204" pitchFamily="18" charset="0"/>
                              <a:sym typeface="Symbol" pitchFamily="18" charset="2"/>
                            </a:rPr>
                            <m:t> </m:t>
                          </m:r>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r>
                            <a:rPr lang="en-US" sz="1200" b="0" i="1" dirty="0">
                              <a:solidFill>
                                <a:srgbClr val="0000FF"/>
                              </a:solidFill>
                              <a:latin typeface="Cambria Math" panose="02040503050406030204" pitchFamily="18" charset="0"/>
                            </a:rPr>
                            <m:t> </m:t>
                          </m:r>
                          <m:r>
                            <a:rPr lang="en-US" b="0" i="1" dirty="0">
                              <a:solidFill>
                                <a:srgbClr val="0000FF"/>
                              </a:solidFill>
                              <a:latin typeface="Cambria Math" panose="02040503050406030204" pitchFamily="18" charset="0"/>
                            </a:rPr>
                            <m:t>                        </m:t>
                          </m:r>
                          <m:r>
                            <a:rPr lang="en-US" sz="1500" b="0" i="1" dirty="0" smtClean="0">
                              <a:solidFill>
                                <a:schemeClr val="accent1"/>
                              </a:solidFill>
                              <a:latin typeface="Cambria Math" panose="02040503050406030204" pitchFamily="18" charset="0"/>
                            </a:rPr>
                            <m:t>1001</m:t>
                          </m:r>
                          <m:r>
                            <a:rPr lang="en-US" sz="1500" b="0" i="1" dirty="0">
                              <a:solidFill>
                                <a:srgbClr val="0000FF"/>
                              </a:solidFill>
                              <a:latin typeface="Cambria Math" panose="02040503050406030204" pitchFamily="18" charset="0"/>
                            </a:rPr>
                            <m:t>  </m:t>
                          </m:r>
                          <m:r>
                            <a:rPr lang="en-US" sz="1500" b="0" i="1" dirty="0" smtClean="0">
                              <a:solidFill>
                                <a:srgbClr val="0000FF"/>
                              </a:solidFill>
                              <a:latin typeface="Cambria Math" panose="02040503050406030204" pitchFamily="18" charset="0"/>
                            </a:rPr>
                            <m:t>  </m:t>
                          </m:r>
                          <m:r>
                            <a:rPr lang="en-US" sz="1500" b="0" i="1" dirty="0">
                              <a:solidFill>
                                <a:srgbClr val="0000FF"/>
                              </a:solidFill>
                              <a:latin typeface="Cambria Math" panose="02040503050406030204" pitchFamily="18" charset="0"/>
                            </a:rPr>
                            <m:t>1</m:t>
                          </m:r>
                        </m:oMath>
                      </m:oMathPara>
                    </a14:m>
                    <a:endParaRPr lang="en-US" sz="1200" dirty="0">
                      <a:solidFill>
                        <a:srgbClr val="0000FF"/>
                      </a:solidFill>
                      <a:latin typeface="Arial Narrow" pitchFamily="34"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1</m:t>
                              </m:r>
                            </m:sub>
                          </m:sSub>
                          <m:r>
                            <a:rPr lang="en-US" sz="1200" b="0" i="1" dirty="0">
                              <a:solidFill>
                                <a:srgbClr val="0000FF"/>
                              </a:solidFill>
                              <a:latin typeface="Cambria Math" panose="02040503050406030204" pitchFamily="18" charset="0"/>
                            </a:rPr>
                            <m:t> </m:t>
                          </m:r>
                          <m:r>
                            <a:rPr lang="en-US" sz="1200" b="0" i="1" dirty="0">
                              <a:solidFill>
                                <a:srgbClr val="0000FF"/>
                              </a:solidFill>
                              <a:latin typeface="Cambria Math" panose="02040503050406030204" pitchFamily="18" charset="0"/>
                              <a:sym typeface="Symbol" pitchFamily="18" charset="2"/>
                            </a:rPr>
                            <m:t> </m:t>
                          </m:r>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2</m:t>
                              </m:r>
                            </m:sub>
                          </m:sSub>
                          <m:r>
                            <a:rPr lang="en-US" sz="1200" b="0" i="1" dirty="0">
                              <a:solidFill>
                                <a:srgbClr val="0000FF"/>
                              </a:solidFill>
                              <a:latin typeface="Cambria Math" panose="02040503050406030204" pitchFamily="18" charset="0"/>
                            </a:rPr>
                            <m:t> </m:t>
                          </m:r>
                          <m:r>
                            <a:rPr lang="en-US" sz="1200" b="0" i="1" dirty="0">
                              <a:solidFill>
                                <a:srgbClr val="0000FF"/>
                              </a:solidFill>
                              <a:latin typeface="Cambria Math" panose="02040503050406030204" pitchFamily="18" charset="0"/>
                              <a:sym typeface="Symbol" pitchFamily="18" charset="2"/>
                            </a:rPr>
                            <m:t></m:t>
                          </m:r>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3</m:t>
                              </m:r>
                            </m:sub>
                          </m:sSub>
                          <m:r>
                            <a:rPr lang="en-US" sz="1200" b="0" i="1" dirty="0">
                              <a:solidFill>
                                <a:srgbClr val="0000FF"/>
                              </a:solidFill>
                              <a:latin typeface="Cambria Math" panose="02040503050406030204" pitchFamily="18" charset="0"/>
                            </a:rPr>
                            <m:t> </m:t>
                          </m:r>
                          <m:r>
                            <a:rPr lang="en-US" b="0" i="1" dirty="0">
                              <a:solidFill>
                                <a:srgbClr val="0000FF"/>
                              </a:solidFill>
                              <a:latin typeface="Cambria Math" panose="02040503050406030204" pitchFamily="18" charset="0"/>
                            </a:rPr>
                            <m:t>                 </m:t>
                          </m:r>
                          <m:r>
                            <a:rPr lang="en-US" sz="1500" b="0" i="1" dirty="0" smtClean="0">
                              <a:solidFill>
                                <a:schemeClr val="accent1"/>
                              </a:solidFill>
                              <a:latin typeface="Cambria Math" panose="02040503050406030204" pitchFamily="18" charset="0"/>
                            </a:rPr>
                            <m:t>0011</m:t>
                          </m:r>
                          <m:r>
                            <a:rPr lang="en-US" sz="1500" b="0" i="1" dirty="0">
                              <a:solidFill>
                                <a:srgbClr val="0000FF"/>
                              </a:solidFill>
                              <a:latin typeface="Cambria Math" panose="02040503050406030204" pitchFamily="18" charset="0"/>
                            </a:rPr>
                            <m:t> </m:t>
                          </m:r>
                          <m:r>
                            <a:rPr lang="en-US" sz="1500" b="0" i="1" dirty="0" smtClean="0">
                              <a:solidFill>
                                <a:srgbClr val="0000FF"/>
                              </a:solidFill>
                              <a:latin typeface="Cambria Math" panose="02040503050406030204" pitchFamily="18" charset="0"/>
                            </a:rPr>
                            <m:t>  </m:t>
                          </m:r>
                          <m:r>
                            <a:rPr lang="en-US" sz="1500" b="0" i="1" dirty="0">
                              <a:solidFill>
                                <a:srgbClr val="0000FF"/>
                              </a:solidFill>
                              <a:latin typeface="Cambria Math" panose="02040503050406030204" pitchFamily="18" charset="0"/>
                            </a:rPr>
                            <m:t>1</m:t>
                          </m:r>
                        </m:oMath>
                      </m:oMathPara>
                    </a14:m>
                    <a:endParaRPr lang="en-US" sz="1200" dirty="0">
                      <a:solidFill>
                        <a:srgbClr val="0000FF"/>
                      </a:solidFill>
                      <a:latin typeface="Arial Narrow" pitchFamily="34"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1</m:t>
                              </m:r>
                            </m:sub>
                          </m:sSub>
                          <m:r>
                            <a:rPr lang="en-US" sz="1200" b="0" i="1" dirty="0">
                              <a:solidFill>
                                <a:srgbClr val="0000FF"/>
                              </a:solidFill>
                              <a:latin typeface="Cambria Math" panose="02040503050406030204" pitchFamily="18" charset="0"/>
                            </a:rPr>
                            <m:t> </m:t>
                          </m:r>
                          <m:r>
                            <a:rPr lang="en-US" sz="1200" b="0" i="1" dirty="0">
                              <a:solidFill>
                                <a:srgbClr val="0000FF"/>
                              </a:solidFill>
                              <a:latin typeface="Cambria Math" panose="02040503050406030204" pitchFamily="18" charset="0"/>
                              <a:sym typeface="Symbol" pitchFamily="18" charset="2"/>
                            </a:rPr>
                            <m:t></m:t>
                          </m:r>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2</m:t>
                              </m:r>
                            </m:sub>
                          </m:sSub>
                          <m:r>
                            <a:rPr lang="en-US" sz="1200" b="0" i="1" dirty="0">
                              <a:solidFill>
                                <a:srgbClr val="0000FF"/>
                              </a:solidFill>
                              <a:latin typeface="Cambria Math" panose="02040503050406030204" pitchFamily="18" charset="0"/>
                            </a:rPr>
                            <m:t> </m:t>
                          </m:r>
                          <m:r>
                            <a:rPr lang="en-US" sz="1200" b="0" i="1" dirty="0">
                              <a:solidFill>
                                <a:srgbClr val="0000FF"/>
                              </a:solidFill>
                              <a:latin typeface="Cambria Math" panose="02040503050406030204" pitchFamily="18" charset="0"/>
                              <a:sym typeface="Symbol" pitchFamily="18" charset="2"/>
                            </a:rPr>
                            <m:t></m:t>
                          </m:r>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r>
                            <a:rPr lang="en-US" sz="1200" b="0" i="1" dirty="0">
                              <a:solidFill>
                                <a:srgbClr val="0000FF"/>
                              </a:solidFill>
                              <a:latin typeface="Cambria Math" panose="02040503050406030204" pitchFamily="18" charset="0"/>
                            </a:rPr>
                            <m:t> </m:t>
                          </m:r>
                          <m:r>
                            <a:rPr lang="en-US" b="0" i="1" dirty="0">
                              <a:solidFill>
                                <a:srgbClr val="0000FF"/>
                              </a:solidFill>
                              <a:latin typeface="Cambria Math" panose="02040503050406030204" pitchFamily="18" charset="0"/>
                            </a:rPr>
                            <m:t>                 </m:t>
                          </m:r>
                          <m:r>
                            <a:rPr lang="en-US" sz="1500" b="0" i="1" dirty="0" smtClean="0">
                              <a:solidFill>
                                <a:schemeClr val="accent1"/>
                              </a:solidFill>
                              <a:latin typeface="Cambria Math" panose="02040503050406030204" pitchFamily="18" charset="0"/>
                            </a:rPr>
                            <m:t>0011</m:t>
                          </m:r>
                          <m:r>
                            <a:rPr lang="en-US" sz="1500" b="0" i="1" dirty="0">
                              <a:solidFill>
                                <a:srgbClr val="0000FF"/>
                              </a:solidFill>
                              <a:latin typeface="Cambria Math" panose="02040503050406030204" pitchFamily="18" charset="0"/>
                            </a:rPr>
                            <m:t> </m:t>
                          </m:r>
                          <m:r>
                            <a:rPr lang="en-US" sz="1500" b="0" i="1" dirty="0" smtClean="0">
                              <a:solidFill>
                                <a:srgbClr val="0000FF"/>
                              </a:solidFill>
                              <a:latin typeface="Cambria Math" panose="02040503050406030204" pitchFamily="18" charset="0"/>
                            </a:rPr>
                            <m:t>  </m:t>
                          </m:r>
                          <m:r>
                            <a:rPr lang="en-US" sz="1500" b="0" i="1" dirty="0">
                              <a:solidFill>
                                <a:srgbClr val="0000FF"/>
                              </a:solidFill>
                              <a:latin typeface="Cambria Math" panose="02040503050406030204" pitchFamily="18" charset="0"/>
                            </a:rPr>
                            <m:t>1</m:t>
                          </m:r>
                        </m:oMath>
                      </m:oMathPara>
                    </a14:m>
                    <a:endParaRPr lang="en-US" sz="1200" dirty="0">
                      <a:solidFill>
                        <a:srgbClr val="0000FF"/>
                      </a:solidFill>
                      <a:latin typeface="Arial Narrow" pitchFamily="34"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1</m:t>
                              </m:r>
                            </m:sub>
                          </m:sSub>
                          <m:r>
                            <a:rPr lang="en-US" sz="1200" b="0" i="1" dirty="0">
                              <a:solidFill>
                                <a:srgbClr val="0000FF"/>
                              </a:solidFill>
                              <a:latin typeface="Cambria Math" panose="02040503050406030204" pitchFamily="18" charset="0"/>
                            </a:rPr>
                            <m:t> </m:t>
                          </m:r>
                          <m:r>
                            <a:rPr lang="en-US" sz="1200" b="0" i="1" dirty="0">
                              <a:solidFill>
                                <a:srgbClr val="0000FF"/>
                              </a:solidFill>
                              <a:latin typeface="Cambria Math" panose="02040503050406030204" pitchFamily="18" charset="0"/>
                              <a:sym typeface="Symbol" pitchFamily="18" charset="2"/>
                            </a:rPr>
                            <m:t></m:t>
                          </m:r>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3</m:t>
                              </m:r>
                            </m:sub>
                          </m:sSub>
                          <m:r>
                            <a:rPr lang="en-US" sz="1200" b="0" i="1" dirty="0">
                              <a:solidFill>
                                <a:srgbClr val="0000FF"/>
                              </a:solidFill>
                              <a:latin typeface="Cambria Math" panose="02040503050406030204" pitchFamily="18" charset="0"/>
                            </a:rPr>
                            <m:t> </m:t>
                          </m:r>
                          <m:r>
                            <a:rPr lang="en-US" sz="1200" b="0" i="1" dirty="0">
                              <a:solidFill>
                                <a:srgbClr val="0000FF"/>
                              </a:solidFill>
                              <a:latin typeface="Cambria Math" panose="02040503050406030204" pitchFamily="18" charset="0"/>
                              <a:sym typeface="Symbol" pitchFamily="18" charset="2"/>
                            </a:rPr>
                            <m:t></m:t>
                          </m:r>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r>
                            <a:rPr lang="en-US" sz="1200" b="0" i="1" dirty="0">
                              <a:solidFill>
                                <a:srgbClr val="0000FF"/>
                              </a:solidFill>
                              <a:latin typeface="Cambria Math" panose="02040503050406030204" pitchFamily="18" charset="0"/>
                            </a:rPr>
                            <m:t> </m:t>
                          </m:r>
                          <m:r>
                            <a:rPr lang="en-US" b="0" i="1" dirty="0">
                              <a:solidFill>
                                <a:srgbClr val="0000FF"/>
                              </a:solidFill>
                              <a:latin typeface="Cambria Math" panose="02040503050406030204" pitchFamily="18" charset="0"/>
                            </a:rPr>
                            <m:t>                 </m:t>
                          </m:r>
                          <m:r>
                            <a:rPr lang="en-US" sz="1500" b="0" i="1" dirty="0" smtClean="0">
                              <a:solidFill>
                                <a:schemeClr val="accent1"/>
                              </a:solidFill>
                              <a:latin typeface="Cambria Math" panose="02040503050406030204" pitchFamily="18" charset="0"/>
                            </a:rPr>
                            <m:t>0011</m:t>
                          </m:r>
                          <m:r>
                            <a:rPr lang="en-US" sz="1500" b="0" i="1" dirty="0">
                              <a:solidFill>
                                <a:srgbClr val="0000FF"/>
                              </a:solidFill>
                              <a:latin typeface="Cambria Math" panose="02040503050406030204" pitchFamily="18" charset="0"/>
                            </a:rPr>
                            <m:t> </m:t>
                          </m:r>
                          <m:r>
                            <a:rPr lang="en-US" sz="1500" b="0" i="1" dirty="0" smtClean="0">
                              <a:solidFill>
                                <a:srgbClr val="0000FF"/>
                              </a:solidFill>
                              <a:latin typeface="Cambria Math" panose="02040503050406030204" pitchFamily="18" charset="0"/>
                            </a:rPr>
                            <m:t>  </m:t>
                          </m:r>
                          <m:r>
                            <a:rPr lang="en-US" sz="1500" b="0" i="1" dirty="0">
                              <a:solidFill>
                                <a:srgbClr val="0000FF"/>
                              </a:solidFill>
                              <a:latin typeface="Cambria Math" panose="02040503050406030204" pitchFamily="18" charset="0"/>
                            </a:rPr>
                            <m:t>1</m:t>
                          </m:r>
                        </m:oMath>
                      </m:oMathPara>
                    </a14:m>
                    <a:endParaRPr lang="en-US" sz="1200" dirty="0">
                      <a:solidFill>
                        <a:srgbClr val="0000FF"/>
                      </a:solidFill>
                      <a:latin typeface="Arial Narrow" pitchFamily="34"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2</m:t>
                              </m:r>
                            </m:sub>
                          </m:sSub>
                          <m:r>
                            <a:rPr lang="en-US" sz="1200" b="0" i="1" dirty="0">
                              <a:solidFill>
                                <a:srgbClr val="0000FF"/>
                              </a:solidFill>
                              <a:latin typeface="Cambria Math" panose="02040503050406030204" pitchFamily="18" charset="0"/>
                            </a:rPr>
                            <m:t> </m:t>
                          </m:r>
                          <m:r>
                            <a:rPr lang="en-US" sz="1200" b="0" i="1" dirty="0">
                              <a:solidFill>
                                <a:srgbClr val="0000FF"/>
                              </a:solidFill>
                              <a:latin typeface="Cambria Math" panose="02040503050406030204" pitchFamily="18" charset="0"/>
                              <a:sym typeface="Symbol" pitchFamily="18" charset="2"/>
                            </a:rPr>
                            <m:t></m:t>
                          </m:r>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3</m:t>
                              </m:r>
                            </m:sub>
                          </m:sSub>
                          <m:r>
                            <a:rPr lang="en-US" sz="1200" b="0" i="1" dirty="0">
                              <a:solidFill>
                                <a:srgbClr val="0000FF"/>
                              </a:solidFill>
                              <a:latin typeface="Cambria Math" panose="02040503050406030204" pitchFamily="18" charset="0"/>
                            </a:rPr>
                            <m:t> </m:t>
                          </m:r>
                          <m:r>
                            <a:rPr lang="en-US" sz="1200" b="0" i="1" dirty="0">
                              <a:solidFill>
                                <a:srgbClr val="0000FF"/>
                              </a:solidFill>
                              <a:latin typeface="Cambria Math" panose="02040503050406030204" pitchFamily="18" charset="0"/>
                              <a:sym typeface="Symbol" pitchFamily="18" charset="2"/>
                            </a:rPr>
                            <m:t></m:t>
                          </m:r>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r>
                            <a:rPr lang="en-US" sz="1200" b="0" i="1" dirty="0">
                              <a:solidFill>
                                <a:srgbClr val="0000FF"/>
                              </a:solidFill>
                              <a:latin typeface="Cambria Math" panose="02040503050406030204" pitchFamily="18" charset="0"/>
                            </a:rPr>
                            <m:t> </m:t>
                          </m:r>
                          <m:r>
                            <a:rPr lang="en-US" b="0" i="1" dirty="0">
                              <a:solidFill>
                                <a:srgbClr val="0000FF"/>
                              </a:solidFill>
                              <a:latin typeface="Cambria Math" panose="02040503050406030204" pitchFamily="18" charset="0"/>
                            </a:rPr>
                            <m:t>                 </m:t>
                          </m:r>
                          <m:r>
                            <a:rPr lang="en-US" sz="1500" b="0" i="1" dirty="0" smtClean="0">
                              <a:solidFill>
                                <a:schemeClr val="accent1"/>
                              </a:solidFill>
                              <a:latin typeface="Cambria Math" panose="02040503050406030204" pitchFamily="18" charset="0"/>
                            </a:rPr>
                            <m:t>0011</m:t>
                          </m:r>
                          <m:r>
                            <a:rPr lang="en-US" sz="1500" b="0" i="1" dirty="0">
                              <a:solidFill>
                                <a:srgbClr val="0000FF"/>
                              </a:solidFill>
                              <a:latin typeface="Cambria Math" panose="02040503050406030204" pitchFamily="18" charset="0"/>
                            </a:rPr>
                            <m:t> </m:t>
                          </m:r>
                          <m:r>
                            <a:rPr lang="en-US" sz="1500" b="0" i="1" dirty="0" smtClean="0">
                              <a:solidFill>
                                <a:srgbClr val="0000FF"/>
                              </a:solidFill>
                              <a:latin typeface="Cambria Math" panose="02040503050406030204" pitchFamily="18" charset="0"/>
                            </a:rPr>
                            <m:t>  </m:t>
                          </m:r>
                          <m:r>
                            <a:rPr lang="en-US" sz="1500" b="0" i="1" dirty="0">
                              <a:solidFill>
                                <a:srgbClr val="0000FF"/>
                              </a:solidFill>
                              <a:latin typeface="Cambria Math" panose="02040503050406030204" pitchFamily="18" charset="0"/>
                            </a:rPr>
                            <m:t>1</m:t>
                          </m:r>
                        </m:oMath>
                      </m:oMathPara>
                    </a14:m>
                    <a:endParaRPr lang="en-US" sz="1200" dirty="0">
                      <a:solidFill>
                        <a:srgbClr val="0000FF"/>
                      </a:solidFill>
                      <a:latin typeface="Arial Narrow" pitchFamily="34"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1</m:t>
                              </m:r>
                            </m:sub>
                          </m:sSub>
                          <m:r>
                            <a:rPr lang="en-US" sz="1200" b="0" i="1" dirty="0">
                              <a:solidFill>
                                <a:srgbClr val="0000FF"/>
                              </a:solidFill>
                              <a:latin typeface="Cambria Math" panose="02040503050406030204" pitchFamily="18" charset="0"/>
                            </a:rPr>
                            <m:t> </m:t>
                          </m:r>
                          <m:r>
                            <a:rPr lang="en-US" sz="1200" b="0" i="1" dirty="0">
                              <a:solidFill>
                                <a:srgbClr val="0000FF"/>
                              </a:solidFill>
                              <a:latin typeface="Cambria Math" panose="02040503050406030204" pitchFamily="18" charset="0"/>
                              <a:sym typeface="Symbol" pitchFamily="18" charset="2"/>
                            </a:rPr>
                            <m:t></m:t>
                          </m:r>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2</m:t>
                              </m:r>
                            </m:sub>
                          </m:sSub>
                          <m:r>
                            <a:rPr lang="en-US" sz="1200" b="0" i="1" dirty="0">
                              <a:solidFill>
                                <a:srgbClr val="0000FF"/>
                              </a:solidFill>
                              <a:latin typeface="Cambria Math" panose="02040503050406030204" pitchFamily="18" charset="0"/>
                            </a:rPr>
                            <m:t> </m:t>
                          </m:r>
                          <m:r>
                            <a:rPr lang="en-US" sz="1200" b="0" i="1" dirty="0">
                              <a:solidFill>
                                <a:srgbClr val="0000FF"/>
                              </a:solidFill>
                              <a:latin typeface="Cambria Math" panose="02040503050406030204" pitchFamily="18" charset="0"/>
                              <a:sym typeface="Symbol" pitchFamily="18" charset="2"/>
                            </a:rPr>
                            <m:t></m:t>
                          </m:r>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3</m:t>
                              </m:r>
                            </m:sub>
                          </m:sSub>
                          <m:r>
                            <a:rPr lang="en-US" sz="1200" b="0" i="1" dirty="0">
                              <a:solidFill>
                                <a:srgbClr val="0000FF"/>
                              </a:solidFill>
                              <a:latin typeface="Cambria Math" panose="02040503050406030204" pitchFamily="18" charset="0"/>
                            </a:rPr>
                            <m:t> </m:t>
                          </m:r>
                          <m:r>
                            <a:rPr lang="en-US" sz="1200" b="0" i="1" dirty="0">
                              <a:solidFill>
                                <a:srgbClr val="0000FF"/>
                              </a:solidFill>
                              <a:latin typeface="Cambria Math" panose="02040503050406030204" pitchFamily="18" charset="0"/>
                              <a:sym typeface="Symbol" pitchFamily="18" charset="2"/>
                            </a:rPr>
                            <m:t></m:t>
                          </m:r>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r>
                            <a:rPr lang="en-US" sz="1200" b="0" i="1" dirty="0">
                              <a:solidFill>
                                <a:srgbClr val="0000FF"/>
                              </a:solidFill>
                              <a:latin typeface="Cambria Math" panose="02040503050406030204" pitchFamily="18" charset="0"/>
                            </a:rPr>
                            <m:t> </m:t>
                          </m:r>
                          <m:r>
                            <a:rPr lang="en-US" b="0" i="1" dirty="0">
                              <a:solidFill>
                                <a:srgbClr val="0000FF"/>
                              </a:solidFill>
                              <a:latin typeface="Cambria Math" panose="02040503050406030204" pitchFamily="18" charset="0"/>
                            </a:rPr>
                            <m:t>         </m:t>
                          </m:r>
                          <m:r>
                            <a:rPr lang="en-US" sz="1500" b="0" i="1" dirty="0" smtClean="0">
                              <a:solidFill>
                                <a:schemeClr val="accent1"/>
                              </a:solidFill>
                              <a:latin typeface="Cambria Math" panose="02040503050406030204" pitchFamily="18" charset="0"/>
                            </a:rPr>
                            <m:t>0011</m:t>
                          </m:r>
                          <m:r>
                            <a:rPr lang="en-US" sz="1500" b="0" i="1" dirty="0">
                              <a:solidFill>
                                <a:srgbClr val="0000FF"/>
                              </a:solidFill>
                              <a:latin typeface="Cambria Math" panose="02040503050406030204" pitchFamily="18" charset="0"/>
                            </a:rPr>
                            <m:t> </m:t>
                          </m:r>
                          <m:r>
                            <a:rPr lang="en-US" sz="1500" b="0" i="1" dirty="0" smtClean="0">
                              <a:solidFill>
                                <a:srgbClr val="0000FF"/>
                              </a:solidFill>
                              <a:latin typeface="Cambria Math" panose="02040503050406030204" pitchFamily="18" charset="0"/>
                            </a:rPr>
                            <m:t>  </m:t>
                          </m:r>
                          <m:r>
                            <a:rPr lang="en-US" sz="1500" b="0" i="1" dirty="0">
                              <a:solidFill>
                                <a:srgbClr val="0000FF"/>
                              </a:solidFill>
                              <a:latin typeface="Cambria Math" panose="02040503050406030204" pitchFamily="18" charset="0"/>
                            </a:rPr>
                            <m:t>1</m:t>
                          </m:r>
                        </m:oMath>
                      </m:oMathPara>
                    </a14:m>
                    <a:endParaRPr lang="en-US" sz="1350" dirty="0">
                      <a:solidFill>
                        <a:srgbClr val="0000FF"/>
                      </a:solidFill>
                      <a:latin typeface="Arial Narrow" pitchFamily="34" charset="0"/>
                    </a:endParaRPr>
                  </a:p>
                </p:txBody>
              </p:sp>
            </mc:Choice>
            <mc:Fallback xmlns="">
              <p:sp>
                <p:nvSpPr>
                  <p:cNvPr id="1130537" name="Text Box 41"/>
                  <p:cNvSpPr txBox="1">
                    <a:spLocks noRot="1" noChangeAspect="1" noMove="1" noResize="1" noEditPoints="1" noAdjustHandles="1" noChangeArrowheads="1" noChangeShapeType="1" noTextEdit="1"/>
                  </p:cNvSpPr>
                  <p:nvPr/>
                </p:nvSpPr>
                <p:spPr bwMode="auto">
                  <a:xfrm>
                    <a:off x="610" y="953"/>
                    <a:ext cx="2446" cy="1896"/>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30538" name="Text Box 42"/>
              <p:cNvSpPr txBox="1">
                <a:spLocks noChangeArrowheads="1"/>
              </p:cNvSpPr>
              <p:nvPr/>
            </p:nvSpPr>
            <p:spPr bwMode="auto">
              <a:xfrm>
                <a:off x="687" y="706"/>
                <a:ext cx="250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66"/>
                    </a:solidFill>
                    <a:latin typeface="Arial Narrow" pitchFamily="34" charset="0"/>
                  </a:rPr>
                  <a:t>Rule               Counterexample</a:t>
                </a:r>
              </a:p>
            </p:txBody>
          </p:sp>
          <p:sp>
            <p:nvSpPr>
              <p:cNvPr id="1130539" name="Line 43"/>
              <p:cNvSpPr>
                <a:spLocks noChangeShapeType="1"/>
              </p:cNvSpPr>
              <p:nvPr/>
            </p:nvSpPr>
            <p:spPr bwMode="auto">
              <a:xfrm flipV="1">
                <a:off x="760" y="953"/>
                <a:ext cx="2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graphicFrame>
        <p:nvGraphicFramePr>
          <p:cNvPr id="3" name="Table 2">
            <a:extLst>
              <a:ext uri="{FF2B5EF4-FFF2-40B4-BE49-F238E27FC236}">
                <a16:creationId xmlns:a16="http://schemas.microsoft.com/office/drawing/2014/main" id="{B97A2F9C-01D0-4AD1-800D-066D673A5FC8}"/>
              </a:ext>
            </a:extLst>
          </p:cNvPr>
          <p:cNvGraphicFramePr>
            <a:graphicFrameLocks noGrp="1"/>
          </p:cNvGraphicFramePr>
          <p:nvPr>
            <p:extLst>
              <p:ext uri="{D42A27DB-BD31-4B8C-83A1-F6EECF244321}">
                <p14:modId xmlns:p14="http://schemas.microsoft.com/office/powerpoint/2010/main" val="1924175161"/>
              </p:ext>
            </p:extLst>
          </p:nvPr>
        </p:nvGraphicFramePr>
        <p:xfrm>
          <a:off x="6512958" y="1074652"/>
          <a:ext cx="2026794" cy="2560320"/>
        </p:xfrm>
        <a:graphic>
          <a:graphicData uri="http://schemas.openxmlformats.org/drawingml/2006/table">
            <a:tbl>
              <a:tblPr firstRow="1" bandRow="1">
                <a:tableStyleId>{5940675A-B579-460E-94D1-54222C63F5DA}</a:tableStyleId>
              </a:tblPr>
              <a:tblGrid>
                <a:gridCol w="337799">
                  <a:extLst>
                    <a:ext uri="{9D8B030D-6E8A-4147-A177-3AD203B41FA5}">
                      <a16:colId xmlns:a16="http://schemas.microsoft.com/office/drawing/2014/main" val="3506175444"/>
                    </a:ext>
                  </a:extLst>
                </a:gridCol>
                <a:gridCol w="337799">
                  <a:extLst>
                    <a:ext uri="{9D8B030D-6E8A-4147-A177-3AD203B41FA5}">
                      <a16:colId xmlns:a16="http://schemas.microsoft.com/office/drawing/2014/main" val="2653205241"/>
                    </a:ext>
                  </a:extLst>
                </a:gridCol>
                <a:gridCol w="337799">
                  <a:extLst>
                    <a:ext uri="{9D8B030D-6E8A-4147-A177-3AD203B41FA5}">
                      <a16:colId xmlns:a16="http://schemas.microsoft.com/office/drawing/2014/main" val="623180602"/>
                    </a:ext>
                  </a:extLst>
                </a:gridCol>
                <a:gridCol w="337799">
                  <a:extLst>
                    <a:ext uri="{9D8B030D-6E8A-4147-A177-3AD203B41FA5}">
                      <a16:colId xmlns:a16="http://schemas.microsoft.com/office/drawing/2014/main" val="2182026188"/>
                    </a:ext>
                  </a:extLst>
                </a:gridCol>
                <a:gridCol w="337799">
                  <a:extLst>
                    <a:ext uri="{9D8B030D-6E8A-4147-A177-3AD203B41FA5}">
                      <a16:colId xmlns:a16="http://schemas.microsoft.com/office/drawing/2014/main" val="245763544"/>
                    </a:ext>
                  </a:extLst>
                </a:gridCol>
                <a:gridCol w="337799">
                  <a:extLst>
                    <a:ext uri="{9D8B030D-6E8A-4147-A177-3AD203B41FA5}">
                      <a16:colId xmlns:a16="http://schemas.microsoft.com/office/drawing/2014/main" val="3536891164"/>
                    </a:ext>
                  </a:extLst>
                </a:gridCol>
              </a:tblGrid>
              <a:tr h="317877">
                <a:tc>
                  <a:txBody>
                    <a:bodyPr/>
                    <a:lstStyle/>
                    <a:p>
                      <a:r>
                        <a:rPr lang="en-US" b="1" dirty="0">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latin typeface="Arial Narrow" panose="020B0606020202030204" pitchFamily="34" charset="0"/>
                        </a:rPr>
                        <a:t>0</a:t>
                      </a:r>
                    </a:p>
                  </a:txBody>
                  <a:tcPr/>
                </a:tc>
                <a:extLst>
                  <a:ext uri="{0D108BD9-81ED-4DB2-BD59-A6C34878D82A}">
                    <a16:rowId xmlns:a16="http://schemas.microsoft.com/office/drawing/2014/main" val="1142961521"/>
                  </a:ext>
                </a:extLst>
              </a:tr>
              <a:tr h="317877">
                <a:tc>
                  <a:txBody>
                    <a:bodyPr/>
                    <a:lstStyle/>
                    <a:p>
                      <a:r>
                        <a:rPr lang="en-US" b="1" dirty="0">
                          <a:latin typeface="Arial Narrow" panose="020B0606020202030204" pitchFamily="34" charset="0"/>
                        </a:rPr>
                        <a:t>2</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latin typeface="Arial Narrow" panose="020B0606020202030204" pitchFamily="34" charset="0"/>
                        </a:rPr>
                        <a:t>0</a:t>
                      </a:r>
                    </a:p>
                  </a:txBody>
                  <a:tcPr/>
                </a:tc>
                <a:extLst>
                  <a:ext uri="{0D108BD9-81ED-4DB2-BD59-A6C34878D82A}">
                    <a16:rowId xmlns:a16="http://schemas.microsoft.com/office/drawing/2014/main" val="312896599"/>
                  </a:ext>
                </a:extLst>
              </a:tr>
              <a:tr h="317877">
                <a:tc>
                  <a:txBody>
                    <a:bodyPr/>
                    <a:lstStyle/>
                    <a:p>
                      <a:r>
                        <a:rPr lang="en-US" b="1" dirty="0">
                          <a:latin typeface="Arial Narrow" panose="020B0606020202030204" pitchFamily="34" charset="0"/>
                        </a:rPr>
                        <a:t>3</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latin typeface="Arial Narrow" panose="020B0606020202030204" pitchFamily="34" charset="0"/>
                        </a:rPr>
                        <a:t>1</a:t>
                      </a:r>
                    </a:p>
                  </a:txBody>
                  <a:tcPr/>
                </a:tc>
                <a:extLst>
                  <a:ext uri="{0D108BD9-81ED-4DB2-BD59-A6C34878D82A}">
                    <a16:rowId xmlns:a16="http://schemas.microsoft.com/office/drawing/2014/main" val="1536980647"/>
                  </a:ext>
                </a:extLst>
              </a:tr>
              <a:tr h="317877">
                <a:tc>
                  <a:txBody>
                    <a:bodyPr/>
                    <a:lstStyle/>
                    <a:p>
                      <a:r>
                        <a:rPr lang="en-US" b="1" dirty="0">
                          <a:latin typeface="Arial Narrow" panose="020B0606020202030204" pitchFamily="34" charset="0"/>
                        </a:rPr>
                        <a:t>4</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latin typeface="Arial Narrow" panose="020B0606020202030204" pitchFamily="34" charset="0"/>
                        </a:rPr>
                        <a:t>1</a:t>
                      </a:r>
                    </a:p>
                  </a:txBody>
                  <a:tcPr/>
                </a:tc>
                <a:extLst>
                  <a:ext uri="{0D108BD9-81ED-4DB2-BD59-A6C34878D82A}">
                    <a16:rowId xmlns:a16="http://schemas.microsoft.com/office/drawing/2014/main" val="2774417941"/>
                  </a:ext>
                </a:extLst>
              </a:tr>
              <a:tr h="317877">
                <a:tc>
                  <a:txBody>
                    <a:bodyPr/>
                    <a:lstStyle/>
                    <a:p>
                      <a:r>
                        <a:rPr lang="en-US" b="1" dirty="0">
                          <a:latin typeface="Arial Narrow" panose="020B0606020202030204" pitchFamily="34" charset="0"/>
                        </a:rPr>
                        <a:t>5</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latin typeface="Arial Narrow" panose="020B0606020202030204" pitchFamily="34" charset="0"/>
                        </a:rPr>
                        <a:t>0</a:t>
                      </a:r>
                    </a:p>
                  </a:txBody>
                  <a:tcPr/>
                </a:tc>
                <a:extLst>
                  <a:ext uri="{0D108BD9-81ED-4DB2-BD59-A6C34878D82A}">
                    <a16:rowId xmlns:a16="http://schemas.microsoft.com/office/drawing/2014/main" val="1392775994"/>
                  </a:ext>
                </a:extLst>
              </a:tr>
              <a:tr h="317877">
                <a:tc>
                  <a:txBody>
                    <a:bodyPr/>
                    <a:lstStyle/>
                    <a:p>
                      <a:r>
                        <a:rPr lang="en-US" b="1" dirty="0">
                          <a:latin typeface="Arial Narrow" panose="020B0606020202030204" pitchFamily="34" charset="0"/>
                        </a:rPr>
                        <a:t>6</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latin typeface="Arial Narrow" panose="020B0606020202030204" pitchFamily="34" charset="0"/>
                        </a:rPr>
                        <a:t>0</a:t>
                      </a:r>
                    </a:p>
                  </a:txBody>
                  <a:tcPr/>
                </a:tc>
                <a:extLst>
                  <a:ext uri="{0D108BD9-81ED-4DB2-BD59-A6C34878D82A}">
                    <a16:rowId xmlns:a16="http://schemas.microsoft.com/office/drawing/2014/main" val="3218589386"/>
                  </a:ext>
                </a:extLst>
              </a:tr>
              <a:tr h="317877">
                <a:tc>
                  <a:txBody>
                    <a:bodyPr/>
                    <a:lstStyle/>
                    <a:p>
                      <a:r>
                        <a:rPr lang="en-US" b="1" dirty="0">
                          <a:latin typeface="Arial Narrow" panose="020B0606020202030204" pitchFamily="34" charset="0"/>
                        </a:rPr>
                        <a:t>7</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latin typeface="Arial Narrow" panose="020B0606020202030204" pitchFamily="34" charset="0"/>
                        </a:rPr>
                        <a:t>0</a:t>
                      </a:r>
                    </a:p>
                  </a:txBody>
                  <a:tcPr/>
                </a:tc>
                <a:extLst>
                  <a:ext uri="{0D108BD9-81ED-4DB2-BD59-A6C34878D82A}">
                    <a16:rowId xmlns:a16="http://schemas.microsoft.com/office/drawing/2014/main" val="244408613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0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04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p:txBody>
          <a:bodyPr/>
          <a:lstStyle/>
          <a:p>
            <a:r>
              <a:rPr lang="en-US" dirty="0"/>
              <a:t>CIS 519: What have you learned so far?</a:t>
            </a:r>
          </a:p>
        </p:txBody>
      </p:sp>
      <p:sp>
        <p:nvSpPr>
          <p:cNvPr id="1046531" name="Rectangle 3"/>
          <p:cNvSpPr>
            <a:spLocks noGrp="1" noChangeArrowheads="1"/>
          </p:cNvSpPr>
          <p:nvPr>
            <p:ph idx="1"/>
          </p:nvPr>
        </p:nvSpPr>
        <p:spPr/>
        <p:txBody>
          <a:bodyPr/>
          <a:lstStyle/>
          <a:p>
            <a:r>
              <a:rPr lang="en-US" dirty="0"/>
              <a:t>What do you need to know:</a:t>
            </a:r>
          </a:p>
          <a:p>
            <a:pPr lvl="1"/>
            <a:r>
              <a:rPr lang="en-US" dirty="0"/>
              <a:t>   Some exposure to:</a:t>
            </a:r>
          </a:p>
          <a:p>
            <a:pPr lvl="2"/>
            <a:r>
              <a:rPr lang="en-US" dirty="0"/>
              <a:t>Theory of Computation</a:t>
            </a:r>
          </a:p>
          <a:p>
            <a:pPr lvl="2"/>
            <a:r>
              <a:rPr lang="en-US" dirty="0"/>
              <a:t>Probability Theory</a:t>
            </a:r>
          </a:p>
          <a:p>
            <a:pPr lvl="2"/>
            <a:r>
              <a:rPr lang="en-US" dirty="0"/>
              <a:t>Linear Algebra</a:t>
            </a:r>
          </a:p>
          <a:p>
            <a:pPr lvl="1"/>
            <a:r>
              <a:rPr lang="en-US" dirty="0"/>
              <a:t>   Programming  (Python)</a:t>
            </a:r>
          </a:p>
          <a:p>
            <a:r>
              <a:rPr lang="en-US" dirty="0"/>
              <a:t>Homework 0 </a:t>
            </a:r>
          </a:p>
          <a:p>
            <a:pPr lvl="1"/>
            <a:r>
              <a:rPr lang="en-US" dirty="0"/>
              <a:t>If you could not comfortably deal with 2/3 of this within a few hours, please take the prerequisites first; come back next semester/year.</a:t>
            </a:r>
          </a:p>
        </p:txBody>
      </p:sp>
      <p:sp>
        <p:nvSpPr>
          <p:cNvPr id="6" name="Text Box 4"/>
          <p:cNvSpPr txBox="1">
            <a:spLocks noChangeArrowheads="1"/>
          </p:cNvSpPr>
          <p:nvPr/>
        </p:nvSpPr>
        <p:spPr bwMode="auto">
          <a:xfrm>
            <a:off x="6066862" y="992958"/>
            <a:ext cx="2228850" cy="1131079"/>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b="1" dirty="0"/>
              <a:t>Participate, Ask Questions</a:t>
            </a:r>
          </a:p>
          <a:p>
            <a:pPr algn="ctr">
              <a:spcBef>
                <a:spcPct val="50000"/>
              </a:spcBef>
            </a:pPr>
            <a:r>
              <a:rPr lang="en-US" sz="1500" dirty="0"/>
              <a:t>Ask </a:t>
            </a:r>
            <a:r>
              <a:rPr lang="en-US" sz="1500" b="1" dirty="0"/>
              <a:t>during</a:t>
            </a:r>
            <a:r>
              <a:rPr lang="en-US" sz="1500" dirty="0"/>
              <a:t> class, not </a:t>
            </a:r>
            <a:r>
              <a:rPr lang="en-US" sz="1500" b="1" dirty="0"/>
              <a:t>after</a:t>
            </a:r>
            <a:r>
              <a:rPr lang="en-US" sz="1500" dirty="0"/>
              <a:t> class</a:t>
            </a:r>
          </a:p>
        </p:txBody>
      </p:sp>
      <p:sp>
        <p:nvSpPr>
          <p:cNvPr id="4" name="Slide Number Placeholder 3">
            <a:extLst>
              <a:ext uri="{FF2B5EF4-FFF2-40B4-BE49-F238E27FC236}">
                <a16:creationId xmlns:a16="http://schemas.microsoft.com/office/drawing/2014/main" id="{B1FA237C-F73D-4694-B7EA-ACC0599ED1B3}"/>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4</a:t>
            </a:fld>
            <a:endParaRPr lang="en-US" dirty="0"/>
          </a:p>
        </p:txBody>
      </p:sp>
      <p:sp>
        <p:nvSpPr>
          <p:cNvPr id="8" name="Text Box 4">
            <a:extLst>
              <a:ext uri="{FF2B5EF4-FFF2-40B4-BE49-F238E27FC236}">
                <a16:creationId xmlns:a16="http://schemas.microsoft.com/office/drawing/2014/main" id="{3F15F2A2-F070-4951-B521-FECA69B7F26C}"/>
              </a:ext>
            </a:extLst>
          </p:cNvPr>
          <p:cNvSpPr txBox="1">
            <a:spLocks noChangeArrowheads="1"/>
          </p:cNvSpPr>
          <p:nvPr/>
        </p:nvSpPr>
        <p:spPr bwMode="auto">
          <a:xfrm>
            <a:off x="3896660" y="2230733"/>
            <a:ext cx="4399052" cy="1015663"/>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ctr">
              <a:spcBef>
                <a:spcPct val="50000"/>
              </a:spcBef>
              <a:buFont typeface="Wingdings" panose="05000000000000000000" pitchFamily="2" charset="2"/>
              <a:buChar char="§"/>
            </a:pPr>
            <a:r>
              <a:rPr lang="en-US" sz="1500" b="1" dirty="0">
                <a:solidFill>
                  <a:srgbClr val="045EA7"/>
                </a:solidFill>
              </a:rPr>
              <a:t>Applied</a:t>
            </a:r>
            <a:r>
              <a:rPr lang="en-US" sz="1500" b="1" dirty="0"/>
              <a:t> Machine Learning</a:t>
            </a:r>
          </a:p>
          <a:p>
            <a:pPr marL="285750" indent="-285750">
              <a:spcBef>
                <a:spcPct val="50000"/>
              </a:spcBef>
              <a:buFont typeface="Wingdings" panose="05000000000000000000" pitchFamily="2" charset="2"/>
              <a:buChar char="§"/>
            </a:pPr>
            <a:r>
              <a:rPr lang="en-US" sz="1500" dirty="0">
                <a:solidFill>
                  <a:srgbClr val="045EA7"/>
                </a:solidFill>
              </a:rPr>
              <a:t>Applied: </a:t>
            </a:r>
            <a:r>
              <a:rPr lang="en-US" sz="1500" dirty="0"/>
              <a:t>mostly in HW</a:t>
            </a:r>
          </a:p>
          <a:p>
            <a:pPr marL="285750" indent="-285750">
              <a:spcBef>
                <a:spcPct val="50000"/>
              </a:spcBef>
              <a:buFont typeface="Wingdings" panose="05000000000000000000" pitchFamily="2" charset="2"/>
              <a:buChar char="§"/>
            </a:pPr>
            <a:r>
              <a:rPr lang="en-US" sz="1500" b="1" dirty="0"/>
              <a:t>Machine learning: </a:t>
            </a:r>
            <a:r>
              <a:rPr lang="en-US" sz="1500" dirty="0"/>
              <a:t>mostly in class, quizzes, exams</a:t>
            </a:r>
          </a:p>
        </p:txBody>
      </p:sp>
    </p:spTree>
    <p:extLst>
      <p:ext uri="{BB962C8B-B14F-4D97-AF65-F5344CB8AC3E}">
        <p14:creationId xmlns:p14="http://schemas.microsoft.com/office/powerpoint/2010/main" val="162291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65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6531">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8"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32547" name="Rectangle 3"/>
              <p:cNvSpPr>
                <a:spLocks noGrp="1" noChangeArrowheads="1"/>
              </p:cNvSpPr>
              <p:nvPr>
                <p:ph idx="1"/>
              </p:nvPr>
            </p:nvSpPr>
            <p:spPr>
              <a:xfrm>
                <a:off x="85898" y="845537"/>
                <a:ext cx="3755058" cy="1283619"/>
              </a:xfrm>
              <a:ln/>
            </p:spPr>
            <p:txBody>
              <a:bodyPr vert="horz" lIns="68572" tIns="34286" rIns="68572" bIns="34286" rtlCol="0">
                <a:normAutofit fontScale="85000" lnSpcReduction="20000"/>
              </a:bodyPr>
              <a:lstStyle/>
              <a:p>
                <a:pPr>
                  <a:lnSpc>
                    <a:spcPct val="90000"/>
                  </a:lnSpc>
                  <a:buFont typeface="Wingdings" pitchFamily="2" charset="2"/>
                  <a:buNone/>
                </a:pPr>
                <a:r>
                  <a:rPr lang="en-US" sz="1600" dirty="0">
                    <a:solidFill>
                      <a:srgbClr val="0000FF"/>
                    </a:solidFill>
                  </a:rPr>
                  <a:t>m-of-n rules: </a:t>
                </a:r>
                <a:r>
                  <a:rPr lang="en-US" sz="1600" dirty="0"/>
                  <a:t> </a:t>
                </a:r>
                <a:r>
                  <a:rPr lang="en-US" sz="1600" dirty="0">
                    <a:solidFill>
                      <a:srgbClr val="000066"/>
                    </a:solidFill>
                  </a:rPr>
                  <a:t>There are 32 possible rules </a:t>
                </a:r>
              </a:p>
              <a:p>
                <a:pPr>
                  <a:lnSpc>
                    <a:spcPct val="90000"/>
                  </a:lnSpc>
                  <a:buFont typeface="Wingdings" pitchFamily="2" charset="2"/>
                  <a:buNone/>
                </a:pPr>
                <a:r>
                  <a:rPr lang="en-US" sz="1600" dirty="0">
                    <a:solidFill>
                      <a:srgbClr val="000066"/>
                    </a:solidFill>
                  </a:rPr>
                  <a:t>of the form </a:t>
                </a:r>
                <a:r>
                  <a:rPr lang="en-US" sz="1600" dirty="0">
                    <a:solidFill>
                      <a:srgbClr val="0000FF"/>
                    </a:solidFill>
                    <a:sym typeface="Symbol" pitchFamily="18" charset="2"/>
                  </a:rPr>
                  <a:t>“</a:t>
                </a:r>
                <a14:m>
                  <m:oMath xmlns:m="http://schemas.openxmlformats.org/officeDocument/2006/math">
                    <m:r>
                      <a:rPr lang="en-US" sz="1600" i="1" dirty="0" smtClean="0">
                        <a:solidFill>
                          <a:srgbClr val="0000FF"/>
                        </a:solidFill>
                        <a:latin typeface="Cambria Math" panose="02040503050406030204" pitchFamily="18" charset="0"/>
                        <a:sym typeface="Symbol" pitchFamily="18" charset="2"/>
                      </a:rPr>
                      <m:t>𝑦</m:t>
                    </m:r>
                    <m:r>
                      <a:rPr lang="en-US" sz="1600" i="1" dirty="0" smtClean="0">
                        <a:solidFill>
                          <a:srgbClr val="0000FF"/>
                        </a:solidFill>
                        <a:latin typeface="Cambria Math" panose="02040503050406030204" pitchFamily="18" charset="0"/>
                        <a:sym typeface="Symbol" pitchFamily="18" charset="2"/>
                      </a:rPr>
                      <m:t> = 1  </m:t>
                    </m:r>
                  </m:oMath>
                </a14:m>
                <a:r>
                  <a:rPr lang="en-US" sz="1600" dirty="0">
                    <a:solidFill>
                      <a:srgbClr val="000066"/>
                    </a:solidFill>
                    <a:sym typeface="Symbol" pitchFamily="18" charset="2"/>
                  </a:rPr>
                  <a:t>if and only if at least</a:t>
                </a:r>
                <a:r>
                  <a:rPr lang="en-US" sz="1600" dirty="0">
                    <a:solidFill>
                      <a:srgbClr val="0000FF"/>
                    </a:solidFill>
                    <a:sym typeface="Symbol" pitchFamily="18" charset="2"/>
                  </a:rPr>
                  <a:t> </a:t>
                </a:r>
                <a14:m>
                  <m:oMath xmlns:m="http://schemas.openxmlformats.org/officeDocument/2006/math">
                    <m:r>
                      <a:rPr lang="en-US" sz="1600" i="1" dirty="0" smtClean="0">
                        <a:solidFill>
                          <a:srgbClr val="0000FF"/>
                        </a:solidFill>
                        <a:latin typeface="Cambria Math" panose="02040503050406030204" pitchFamily="18" charset="0"/>
                        <a:sym typeface="Symbol" pitchFamily="18" charset="2"/>
                      </a:rPr>
                      <m:t>𝑚</m:t>
                    </m:r>
                  </m:oMath>
                </a14:m>
                <a:r>
                  <a:rPr lang="en-US" sz="1600" dirty="0">
                    <a:solidFill>
                      <a:srgbClr val="0000FF"/>
                    </a:solidFill>
                    <a:sym typeface="Symbol" pitchFamily="18" charset="2"/>
                  </a:rPr>
                  <a:t> </a:t>
                </a:r>
                <a:r>
                  <a:rPr lang="en-US" sz="1600" dirty="0">
                    <a:solidFill>
                      <a:srgbClr val="000066"/>
                    </a:solidFill>
                    <a:sym typeface="Symbol" pitchFamily="18" charset="2"/>
                  </a:rPr>
                  <a:t>of the following</a:t>
                </a:r>
                <a:r>
                  <a:rPr lang="en-US" sz="1600" dirty="0">
                    <a:solidFill>
                      <a:srgbClr val="0000FF"/>
                    </a:solidFill>
                    <a:sym typeface="Symbol" pitchFamily="18" charset="2"/>
                  </a:rPr>
                  <a:t> </a:t>
                </a:r>
                <a14:m>
                  <m:oMath xmlns:m="http://schemas.openxmlformats.org/officeDocument/2006/math">
                    <m:r>
                      <a:rPr lang="en-US" sz="1600" i="1" dirty="0" smtClean="0">
                        <a:solidFill>
                          <a:srgbClr val="0000FF"/>
                        </a:solidFill>
                        <a:latin typeface="Cambria Math" panose="02040503050406030204" pitchFamily="18" charset="0"/>
                        <a:sym typeface="Symbol" pitchFamily="18" charset="2"/>
                      </a:rPr>
                      <m:t>𝑛</m:t>
                    </m:r>
                  </m:oMath>
                </a14:m>
                <a:r>
                  <a:rPr lang="en-US" sz="1600" dirty="0">
                    <a:solidFill>
                      <a:srgbClr val="0000FF"/>
                    </a:solidFill>
                    <a:sym typeface="Symbol" pitchFamily="18" charset="2"/>
                  </a:rPr>
                  <a:t> </a:t>
                </a:r>
                <a:r>
                  <a:rPr lang="en-US" sz="1600" dirty="0">
                    <a:solidFill>
                      <a:srgbClr val="000066"/>
                    </a:solidFill>
                    <a:sym typeface="Symbol" pitchFamily="18" charset="2"/>
                  </a:rPr>
                  <a:t>variables are</a:t>
                </a:r>
                <a:r>
                  <a:rPr lang="en-US" sz="1600" dirty="0">
                    <a:solidFill>
                      <a:srgbClr val="0000FF"/>
                    </a:solidFill>
                    <a:sym typeface="Symbol" pitchFamily="18" charset="2"/>
                  </a:rPr>
                  <a:t> 1”</a:t>
                </a:r>
              </a:p>
              <a:p>
                <a:pPr>
                  <a:lnSpc>
                    <a:spcPct val="90000"/>
                  </a:lnSpc>
                  <a:buFont typeface="Wingdings" pitchFamily="2" charset="2"/>
                  <a:buNone/>
                </a:pPr>
                <a:endParaRPr lang="en-US" sz="1500" b="1" dirty="0">
                  <a:solidFill>
                    <a:srgbClr val="000066"/>
                  </a:solidFill>
                </a:endParaRPr>
              </a:p>
              <a:p>
                <a:pPr>
                  <a:lnSpc>
                    <a:spcPct val="90000"/>
                  </a:lnSpc>
                  <a:buFont typeface="Wingdings" pitchFamily="2" charset="2"/>
                  <a:buNone/>
                </a:pPr>
                <a:endParaRPr lang="en-US" sz="1500" b="1" dirty="0">
                  <a:solidFill>
                    <a:srgbClr val="000066"/>
                  </a:solidFill>
                </a:endParaRPr>
              </a:p>
              <a:p>
                <a:pPr>
                  <a:lnSpc>
                    <a:spcPct val="90000"/>
                  </a:lnSpc>
                  <a:spcBef>
                    <a:spcPct val="0"/>
                  </a:spcBef>
                  <a:buSzTx/>
                  <a:buFontTx/>
                  <a:buNone/>
                </a:pPr>
                <a:endParaRPr lang="en-US" sz="1500" b="1" dirty="0">
                  <a:solidFill>
                    <a:srgbClr val="0000FF"/>
                  </a:solidFill>
                </a:endParaRPr>
              </a:p>
              <a:p>
                <a:pPr>
                  <a:lnSpc>
                    <a:spcPct val="90000"/>
                  </a:lnSpc>
                  <a:spcBef>
                    <a:spcPct val="0"/>
                  </a:spcBef>
                  <a:buSzTx/>
                  <a:buFontTx/>
                  <a:buNone/>
                </a:pPr>
                <a:r>
                  <a:rPr lang="en-US" sz="1800" b="1" dirty="0">
                    <a:solidFill>
                      <a:srgbClr val="0000FF"/>
                    </a:solidFill>
                  </a:rPr>
                  <a:t> </a:t>
                </a:r>
              </a:p>
              <a:p>
                <a:pPr>
                  <a:lnSpc>
                    <a:spcPct val="90000"/>
                  </a:lnSpc>
                  <a:spcBef>
                    <a:spcPct val="0"/>
                  </a:spcBef>
                  <a:buSzTx/>
                  <a:buFontTx/>
                  <a:buNone/>
                </a:pPr>
                <a:endParaRPr lang="en-US" sz="1800" b="1" dirty="0">
                  <a:solidFill>
                    <a:srgbClr val="0000FF"/>
                  </a:solidFill>
                </a:endParaRPr>
              </a:p>
              <a:p>
                <a:pPr>
                  <a:lnSpc>
                    <a:spcPct val="90000"/>
                  </a:lnSpc>
                  <a:spcBef>
                    <a:spcPct val="0"/>
                  </a:spcBef>
                  <a:buSzTx/>
                  <a:buFontTx/>
                  <a:buNone/>
                </a:pPr>
                <a:endParaRPr lang="en-US" sz="1800" b="1" dirty="0">
                  <a:solidFill>
                    <a:srgbClr val="0000FF"/>
                  </a:solidFill>
                </a:endParaRPr>
              </a:p>
              <a:p>
                <a:pPr>
                  <a:lnSpc>
                    <a:spcPct val="90000"/>
                  </a:lnSpc>
                  <a:spcBef>
                    <a:spcPct val="0"/>
                  </a:spcBef>
                  <a:buSzTx/>
                  <a:buFontTx/>
                  <a:buNone/>
                </a:pPr>
                <a:endParaRPr lang="en-US" sz="1800" b="1" dirty="0">
                  <a:solidFill>
                    <a:srgbClr val="0000FF"/>
                  </a:solidFill>
                </a:endParaRPr>
              </a:p>
              <a:p>
                <a:pPr>
                  <a:lnSpc>
                    <a:spcPct val="90000"/>
                  </a:lnSpc>
                  <a:spcBef>
                    <a:spcPct val="0"/>
                  </a:spcBef>
                  <a:buSzTx/>
                  <a:buFontTx/>
                  <a:buNone/>
                </a:pPr>
                <a:endParaRPr lang="en-US" sz="1800" b="1" dirty="0">
                  <a:solidFill>
                    <a:srgbClr val="0000FF"/>
                  </a:solidFill>
                </a:endParaRPr>
              </a:p>
              <a:p>
                <a:pPr>
                  <a:lnSpc>
                    <a:spcPct val="90000"/>
                  </a:lnSpc>
                  <a:spcBef>
                    <a:spcPct val="0"/>
                  </a:spcBef>
                  <a:buSzTx/>
                  <a:buFontTx/>
                  <a:buNone/>
                </a:pPr>
                <a:endParaRPr lang="en-US" sz="1800" b="1" dirty="0">
                  <a:solidFill>
                    <a:srgbClr val="0000FF"/>
                  </a:solidFill>
                </a:endParaRPr>
              </a:p>
              <a:p>
                <a:pPr>
                  <a:lnSpc>
                    <a:spcPct val="90000"/>
                  </a:lnSpc>
                  <a:spcBef>
                    <a:spcPct val="0"/>
                  </a:spcBef>
                  <a:buSzTx/>
                  <a:buFontTx/>
                  <a:buNone/>
                </a:pPr>
                <a:endParaRPr lang="en-US" sz="1500" b="1" dirty="0"/>
              </a:p>
            </p:txBody>
          </p:sp>
        </mc:Choice>
        <mc:Fallback xmlns="">
          <p:sp>
            <p:nvSpPr>
              <p:cNvPr id="1132547" name="Rectangle 3"/>
              <p:cNvSpPr>
                <a:spLocks noGrp="1" noRot="1" noChangeAspect="1" noMove="1" noResize="1" noEditPoints="1" noAdjustHandles="1" noChangeArrowheads="1" noChangeShapeType="1" noTextEdit="1"/>
              </p:cNvSpPr>
              <p:nvPr>
                <p:ph idx="1"/>
              </p:nvPr>
            </p:nvSpPr>
            <p:spPr>
              <a:xfrm>
                <a:off x="85898" y="845537"/>
                <a:ext cx="3755058" cy="1283619"/>
              </a:xfrm>
              <a:blipFill>
                <a:blip r:embed="rId3"/>
                <a:stretch>
                  <a:fillRect l="-1136" t="-6190"/>
                </a:stretch>
              </a:blipFill>
              <a:ln/>
            </p:spPr>
            <p:txBody>
              <a:bodyPr/>
              <a:lstStyle/>
              <a:p>
                <a:r>
                  <a:rPr lang="en-US">
                    <a:noFill/>
                  </a:rPr>
                  <a:t> </a:t>
                </a:r>
              </a:p>
            </p:txBody>
          </p:sp>
        </mc:Fallback>
      </mc:AlternateContent>
      <p:sp>
        <p:nvSpPr>
          <p:cNvPr id="4" name="Oval 3"/>
          <p:cNvSpPr/>
          <p:nvPr/>
        </p:nvSpPr>
        <p:spPr>
          <a:xfrm>
            <a:off x="4825601" y="3078263"/>
            <a:ext cx="492919" cy="286941"/>
          </a:xfrm>
          <a:prstGeom prst="ellipse">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132566" name="Group 22"/>
          <p:cNvGrpSpPr>
            <a:grpSpLocks/>
          </p:cNvGrpSpPr>
          <p:nvPr/>
        </p:nvGrpSpPr>
        <p:grpSpPr bwMode="auto">
          <a:xfrm>
            <a:off x="-105967" y="1850080"/>
            <a:ext cx="6325791" cy="2239565"/>
            <a:chOff x="432" y="1102"/>
            <a:chExt cx="5313" cy="1881"/>
          </a:xfrm>
        </p:grpSpPr>
        <p:grpSp>
          <p:nvGrpSpPr>
            <p:cNvPr id="1132567" name="Group 23"/>
            <p:cNvGrpSpPr>
              <a:grpSpLocks/>
            </p:cNvGrpSpPr>
            <p:nvPr/>
          </p:nvGrpSpPr>
          <p:grpSpPr bwMode="auto">
            <a:xfrm>
              <a:off x="432" y="1102"/>
              <a:ext cx="2529" cy="1881"/>
              <a:chOff x="710" y="706"/>
              <a:chExt cx="2529" cy="1881"/>
            </a:xfrm>
          </p:grpSpPr>
          <mc:AlternateContent xmlns:mc="http://schemas.openxmlformats.org/markup-compatibility/2006" xmlns:a14="http://schemas.microsoft.com/office/drawing/2010/main">
            <mc:Choice Requires="a14">
              <p:sp>
                <p:nvSpPr>
                  <p:cNvPr id="1132568" name="Text Box 24"/>
                  <p:cNvSpPr txBox="1">
                    <a:spLocks noChangeArrowheads="1"/>
                  </p:cNvSpPr>
                  <p:nvPr/>
                </p:nvSpPr>
                <p:spPr bwMode="auto">
                  <a:xfrm>
                    <a:off x="768" y="958"/>
                    <a:ext cx="2204" cy="16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r>
                          <a:rPr lang="en-US" sz="1200" b="0" i="1" dirty="0" smtClean="0">
                            <a:solidFill>
                              <a:srgbClr val="0000FF"/>
                            </a:solidFill>
                            <a:latin typeface="Cambria Math" panose="02040503050406030204" pitchFamily="18" charset="0"/>
                            <a:sym typeface="Symbol" pitchFamily="18" charset="2"/>
                          </a:rPr>
                          <m:t></m:t>
                        </m:r>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1</m:t>
                            </m:r>
                          </m:sub>
                        </m:sSub>
                        <m:r>
                          <a:rPr lang="en-US" sz="1200" b="0" i="1" dirty="0" smtClean="0">
                            <a:solidFill>
                              <a:srgbClr val="0000FF"/>
                            </a:solidFill>
                            <a:latin typeface="Cambria Math" panose="02040503050406030204" pitchFamily="18" charset="0"/>
                            <a:sym typeface="Symbol" pitchFamily="18" charset="2"/>
                          </a:rPr>
                          <m:t></m:t>
                        </m:r>
                      </m:oMath>
                    </a14:m>
                    <a:r>
                      <a:rPr lang="en-US" sz="1200" dirty="0">
                        <a:solidFill>
                          <a:srgbClr val="0000FF"/>
                        </a:solidFill>
                        <a:latin typeface="Arial Narrow" pitchFamily="34" charset="0"/>
                        <a:sym typeface="Symbol" pitchFamily="18" charset="2"/>
                      </a:rPr>
                      <a:t>                           </a:t>
                    </a:r>
                    <a:r>
                      <a:rPr lang="en-US" sz="1500" dirty="0">
                        <a:solidFill>
                          <a:srgbClr val="0000FF"/>
                        </a:solidFill>
                        <a:latin typeface="Arial Narrow" pitchFamily="34" charset="0"/>
                      </a:rPr>
                      <a:t>3       -       -       -</a:t>
                    </a:r>
                    <a:endParaRPr lang="en-US" dirty="0">
                      <a:solidFill>
                        <a:srgbClr val="0000FF"/>
                      </a:solidFill>
                      <a:latin typeface="Arial Narrow" pitchFamily="34" charset="0"/>
                    </a:endParaRPr>
                  </a:p>
                  <a:p>
                    <a14:m>
                      <m:oMath xmlns:m="http://schemas.openxmlformats.org/officeDocument/2006/math">
                        <m:r>
                          <a:rPr lang="en-US" sz="1200" b="0" i="1" dirty="0" smtClean="0">
                            <a:solidFill>
                              <a:srgbClr val="0000FF"/>
                            </a:solidFill>
                            <a:latin typeface="Cambria Math" panose="02040503050406030204" pitchFamily="18" charset="0"/>
                            <a:sym typeface="Symbol" pitchFamily="18" charset="2"/>
                          </a:rPr>
                          <m:t></m:t>
                        </m:r>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2</m:t>
                            </m:r>
                          </m:sub>
                        </m:sSub>
                        <m:r>
                          <a:rPr lang="en-US" sz="1200" b="0" i="1" dirty="0" smtClean="0">
                            <a:solidFill>
                              <a:srgbClr val="0000FF"/>
                            </a:solidFill>
                            <a:latin typeface="Cambria Math" panose="02040503050406030204" pitchFamily="18" charset="0"/>
                            <a:sym typeface="Symbol" pitchFamily="18" charset="2"/>
                          </a:rPr>
                          <m:t>                            </m:t>
                        </m:r>
                      </m:oMath>
                    </a14:m>
                    <a:r>
                      <a:rPr lang="en-US" sz="1500" dirty="0">
                        <a:solidFill>
                          <a:srgbClr val="0000FF"/>
                        </a:solidFill>
                        <a:latin typeface="Arial Narrow" pitchFamily="34" charset="0"/>
                      </a:rPr>
                      <a:t>2       -       -       -</a:t>
                    </a:r>
                    <a:endParaRPr lang="en-US" sz="1200" dirty="0">
                      <a:solidFill>
                        <a:srgbClr val="0000FF"/>
                      </a:solidFill>
                      <a:latin typeface="Arial Narrow" pitchFamily="34" charset="0"/>
                    </a:endParaRPr>
                  </a:p>
                  <a:p>
                    <a14:m>
                      <m:oMath xmlns:m="http://schemas.openxmlformats.org/officeDocument/2006/math">
                        <m:r>
                          <a:rPr lang="en-US" sz="1200" b="0" i="1" dirty="0" smtClean="0">
                            <a:solidFill>
                              <a:srgbClr val="0000FF"/>
                            </a:solidFill>
                            <a:latin typeface="Cambria Math" panose="02040503050406030204" pitchFamily="18" charset="0"/>
                            <a:sym typeface="Symbol" pitchFamily="18" charset="2"/>
                          </a:rPr>
                          <m:t></m:t>
                        </m:r>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3</m:t>
                            </m:r>
                          </m:sub>
                        </m:sSub>
                        <m:r>
                          <a:rPr lang="en-US" sz="1200" b="0" i="1" dirty="0" smtClean="0">
                            <a:solidFill>
                              <a:srgbClr val="0000FF"/>
                            </a:solidFill>
                            <a:latin typeface="Cambria Math" panose="02040503050406030204" pitchFamily="18" charset="0"/>
                            <a:sym typeface="Symbol" pitchFamily="18" charset="2"/>
                          </a:rPr>
                          <m:t>                            </m:t>
                        </m:r>
                      </m:oMath>
                    </a14:m>
                    <a:r>
                      <a:rPr lang="en-US" sz="1500" dirty="0">
                        <a:solidFill>
                          <a:srgbClr val="0000FF"/>
                        </a:solidFill>
                        <a:latin typeface="Arial Narrow" pitchFamily="34" charset="0"/>
                      </a:rPr>
                      <a:t>1       -       -       -</a:t>
                    </a:r>
                    <a:endParaRPr lang="en-US" sz="1200" dirty="0">
                      <a:solidFill>
                        <a:srgbClr val="0000FF"/>
                      </a:solidFill>
                      <a:latin typeface="Arial Narrow" pitchFamily="34" charset="0"/>
                    </a:endParaRPr>
                  </a:p>
                  <a:p>
                    <a14:m>
                      <m:oMath xmlns:m="http://schemas.openxmlformats.org/officeDocument/2006/math">
                        <m:r>
                          <a:rPr lang="en-US" sz="1200" b="0" i="1" dirty="0" smtClean="0">
                            <a:solidFill>
                              <a:srgbClr val="0000FF"/>
                            </a:solidFill>
                            <a:latin typeface="Cambria Math" panose="02040503050406030204" pitchFamily="18" charset="0"/>
                            <a:sym typeface="Symbol" pitchFamily="18" charset="2"/>
                          </a:rPr>
                          <m:t></m:t>
                        </m:r>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4</m:t>
                            </m:r>
                          </m:sub>
                        </m:sSub>
                        <m:r>
                          <a:rPr lang="en-US" sz="1200" b="0" i="1" dirty="0" smtClean="0">
                            <a:solidFill>
                              <a:srgbClr val="0000FF"/>
                            </a:solidFill>
                            <a:latin typeface="Cambria Math" panose="02040503050406030204" pitchFamily="18" charset="0"/>
                            <a:sym typeface="Symbol" pitchFamily="18" charset="2"/>
                          </a:rPr>
                          <m:t>                            </m:t>
                        </m:r>
                      </m:oMath>
                    </a14:m>
                    <a:r>
                      <a:rPr lang="en-US" sz="1500" dirty="0">
                        <a:solidFill>
                          <a:srgbClr val="0000FF"/>
                        </a:solidFill>
                        <a:latin typeface="Arial Narrow" pitchFamily="34" charset="0"/>
                      </a:rPr>
                      <a:t>7       -       -       -</a:t>
                    </a:r>
                    <a:endParaRPr lang="en-US" sz="1200" dirty="0">
                      <a:solidFill>
                        <a:srgbClr val="0000FF"/>
                      </a:solidFill>
                      <a:latin typeface="Arial Narrow" pitchFamily="34" charset="0"/>
                    </a:endParaRPr>
                  </a:p>
                  <a:p>
                    <a14:m>
                      <m:oMath xmlns:m="http://schemas.openxmlformats.org/officeDocument/2006/math">
                        <m:r>
                          <a:rPr lang="en-US" sz="1200" b="0" i="1" dirty="0" smtClean="0">
                            <a:solidFill>
                              <a:srgbClr val="0000FF"/>
                            </a:solidFill>
                            <a:latin typeface="Cambria Math" panose="02040503050406030204" pitchFamily="18" charset="0"/>
                            <a:sym typeface="Symbol" pitchFamily="18" charset="2"/>
                          </a:rPr>
                          <m:t></m:t>
                        </m:r>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1</m:t>
                            </m:r>
                          </m:sub>
                        </m:sSub>
                        <m:r>
                          <a:rPr lang="en-US" sz="1200" b="0" i="1" dirty="0" smtClean="0">
                            <a:solidFill>
                              <a:srgbClr val="0000FF"/>
                            </a:solidFill>
                            <a:latin typeface="Cambria Math" panose="02040503050406030204" pitchFamily="18" charset="0"/>
                          </a:rPr>
                          <m:t>,</m:t>
                        </m:r>
                        <m:sSub>
                          <m:sSubPr>
                            <m:ctrlPr>
                              <a:rPr lang="en-US" sz="1200"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2</m:t>
                            </m:r>
                          </m:sub>
                        </m:sSub>
                        <m:r>
                          <a:rPr lang="en-US" sz="1200" b="0" i="1" dirty="0" smtClean="0">
                            <a:solidFill>
                              <a:srgbClr val="0000FF"/>
                            </a:solidFill>
                            <a:latin typeface="Cambria Math" panose="02040503050406030204" pitchFamily="18" charset="0"/>
                            <a:sym typeface="Symbol" pitchFamily="18" charset="2"/>
                          </a:rPr>
                          <m:t>               </m:t>
                        </m:r>
                        <m:r>
                          <a:rPr lang="en-US" sz="1200" b="0" i="1" dirty="0" smtClean="0">
                            <a:solidFill>
                              <a:srgbClr val="0000FF"/>
                            </a:solidFill>
                            <a:latin typeface="Cambria Math" panose="02040503050406030204" pitchFamily="18" charset="0"/>
                          </a:rPr>
                          <m:t> </m:t>
                        </m:r>
                        <m:r>
                          <a:rPr lang="en-US" sz="1500" b="0" i="1" dirty="0" smtClean="0">
                            <a:solidFill>
                              <a:srgbClr val="0000FF"/>
                            </a:solidFill>
                            <a:latin typeface="Cambria Math" panose="02040503050406030204" pitchFamily="18" charset="0"/>
                          </a:rPr>
                          <m:t>   </m:t>
                        </m:r>
                      </m:oMath>
                    </a14:m>
                    <a:r>
                      <a:rPr lang="en-US" sz="1500" dirty="0">
                        <a:solidFill>
                          <a:srgbClr val="0000FF"/>
                        </a:solidFill>
                        <a:latin typeface="Arial Narrow" pitchFamily="34" charset="0"/>
                      </a:rPr>
                      <a:t> 2      3      -       -</a:t>
                    </a:r>
                    <a:endParaRPr lang="en-US" sz="1200" dirty="0">
                      <a:solidFill>
                        <a:srgbClr val="0000FF"/>
                      </a:solidFill>
                      <a:latin typeface="Arial Narrow" pitchFamily="34" charset="0"/>
                    </a:endParaRPr>
                  </a:p>
                  <a:p>
                    <a14:m>
                      <m:oMath xmlns:m="http://schemas.openxmlformats.org/officeDocument/2006/math">
                        <m:r>
                          <a:rPr lang="en-US" sz="1200" b="0" i="1" dirty="0" smtClean="0">
                            <a:solidFill>
                              <a:srgbClr val="0000FF"/>
                            </a:solidFill>
                            <a:latin typeface="Cambria Math" panose="02040503050406030204" pitchFamily="18" charset="0"/>
                            <a:sym typeface="Symbol" pitchFamily="18" charset="2"/>
                          </a:rPr>
                          <m:t></m:t>
                        </m:r>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1</m:t>
                            </m:r>
                          </m:sub>
                        </m:sSub>
                        <m:r>
                          <a:rPr lang="en-US" sz="1200" b="0" i="1" dirty="0" smtClean="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3</m:t>
                            </m:r>
                          </m:sub>
                        </m:sSub>
                        <m:r>
                          <a:rPr lang="en-US" sz="1200" b="0" i="1" dirty="0" smtClean="0">
                            <a:solidFill>
                              <a:srgbClr val="0000FF"/>
                            </a:solidFill>
                            <a:latin typeface="Cambria Math" panose="02040503050406030204" pitchFamily="18" charset="0"/>
                            <a:sym typeface="Symbol" pitchFamily="18" charset="2"/>
                          </a:rPr>
                          <m:t></m:t>
                        </m:r>
                        <m:r>
                          <a:rPr lang="en-US" sz="1200" b="0" i="1" dirty="0" smtClean="0">
                            <a:solidFill>
                              <a:srgbClr val="0000FF"/>
                            </a:solidFill>
                            <a:latin typeface="Cambria Math" panose="02040503050406030204" pitchFamily="18" charset="0"/>
                          </a:rPr>
                          <m:t> </m:t>
                        </m:r>
                        <m:r>
                          <a:rPr lang="en-US" sz="1500" b="0" i="1" dirty="0" smtClean="0">
                            <a:solidFill>
                              <a:srgbClr val="0000FF"/>
                            </a:solidFill>
                            <a:latin typeface="Cambria Math" panose="02040503050406030204" pitchFamily="18" charset="0"/>
                          </a:rPr>
                          <m:t>               </m:t>
                        </m:r>
                      </m:oMath>
                    </a14:m>
                    <a:r>
                      <a:rPr lang="en-US" sz="1500" dirty="0">
                        <a:solidFill>
                          <a:srgbClr val="0000FF"/>
                        </a:solidFill>
                        <a:latin typeface="Arial Narrow" pitchFamily="34" charset="0"/>
                      </a:rPr>
                      <a:t> 1      3      -       -</a:t>
                    </a:r>
                    <a:endParaRPr lang="en-US" sz="1200" dirty="0">
                      <a:solidFill>
                        <a:srgbClr val="0000FF"/>
                      </a:solidFill>
                      <a:latin typeface="Arial Narrow" pitchFamily="34" charset="0"/>
                    </a:endParaRPr>
                  </a:p>
                  <a:p>
                    <a14:m>
                      <m:oMath xmlns:m="http://schemas.openxmlformats.org/officeDocument/2006/math">
                        <m:r>
                          <a:rPr lang="en-US" sz="1200" b="0" i="1" dirty="0" smtClean="0">
                            <a:solidFill>
                              <a:srgbClr val="0000FF"/>
                            </a:solidFill>
                            <a:latin typeface="Cambria Math" panose="02040503050406030204" pitchFamily="18" charset="0"/>
                            <a:sym typeface="Symbol" pitchFamily="18" charset="2"/>
                          </a:rPr>
                          <m:t></m:t>
                        </m:r>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1</m:t>
                            </m:r>
                          </m:sub>
                        </m:sSub>
                        <m:r>
                          <a:rPr lang="en-US" sz="1200" b="0" i="1" dirty="0" smtClean="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4</m:t>
                            </m:r>
                          </m:sub>
                        </m:sSub>
                        <m:r>
                          <a:rPr lang="en-US" sz="1200" b="0" i="1" dirty="0" smtClean="0">
                            <a:solidFill>
                              <a:srgbClr val="0000FF"/>
                            </a:solidFill>
                            <a:latin typeface="Cambria Math" panose="02040503050406030204" pitchFamily="18" charset="0"/>
                            <a:sym typeface="Symbol" pitchFamily="18" charset="2"/>
                          </a:rPr>
                          <m:t></m:t>
                        </m:r>
                        <m:r>
                          <a:rPr lang="en-US" sz="1200" b="0" i="1" dirty="0" smtClean="0">
                            <a:solidFill>
                              <a:srgbClr val="0000FF"/>
                            </a:solidFill>
                            <a:latin typeface="Cambria Math" panose="02040503050406030204" pitchFamily="18" charset="0"/>
                          </a:rPr>
                          <m:t> </m:t>
                        </m:r>
                        <m:r>
                          <a:rPr lang="en-US" sz="1500" b="0" i="1" dirty="0" smtClean="0">
                            <a:solidFill>
                              <a:srgbClr val="0000FF"/>
                            </a:solidFill>
                            <a:latin typeface="Cambria Math" panose="02040503050406030204" pitchFamily="18" charset="0"/>
                          </a:rPr>
                          <m:t>               </m:t>
                        </m:r>
                      </m:oMath>
                    </a14:m>
                    <a:r>
                      <a:rPr lang="en-US" sz="1500" dirty="0">
                        <a:solidFill>
                          <a:srgbClr val="0000FF"/>
                        </a:solidFill>
                        <a:latin typeface="Arial Narrow" pitchFamily="34" charset="0"/>
                      </a:rPr>
                      <a:t> 6      3      -       -</a:t>
                    </a:r>
                    <a:endParaRPr lang="en-US" sz="1200" dirty="0">
                      <a:solidFill>
                        <a:srgbClr val="0000FF"/>
                      </a:solidFill>
                      <a:latin typeface="Arial Narrow" pitchFamily="34" charset="0"/>
                    </a:endParaRPr>
                  </a:p>
                  <a:p>
                    <a14:m>
                      <m:oMath xmlns:m="http://schemas.openxmlformats.org/officeDocument/2006/math">
                        <m:r>
                          <a:rPr lang="en-US" sz="1200" b="0" i="1" dirty="0" smtClean="0">
                            <a:solidFill>
                              <a:srgbClr val="0000FF"/>
                            </a:solidFill>
                            <a:latin typeface="Cambria Math" panose="02040503050406030204" pitchFamily="18" charset="0"/>
                            <a:sym typeface="Symbol" pitchFamily="18" charset="2"/>
                          </a:rPr>
                          <m:t></m:t>
                        </m:r>
                        <m:sSub>
                          <m:sSubPr>
                            <m:ctrlPr>
                              <a:rPr lang="en-US"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2</m:t>
                            </m:r>
                          </m:sub>
                        </m:sSub>
                        <m:r>
                          <a:rPr lang="en-US" sz="1200" b="0" i="1" dirty="0" smtClean="0">
                            <a:solidFill>
                              <a:srgbClr val="0000FF"/>
                            </a:solidFill>
                            <a:latin typeface="Cambria Math" panose="02040503050406030204" pitchFamily="18" charset="0"/>
                          </a:rPr>
                          <m:t>,</m:t>
                        </m:r>
                        <m:sSub>
                          <m:sSubPr>
                            <m:ctrlPr>
                              <a:rPr lang="en-US" sz="1200"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𝑥</m:t>
                            </m:r>
                          </m:e>
                          <m:sub>
                            <m:r>
                              <a:rPr lang="en-US" sz="1200" b="0" i="1" dirty="0" smtClean="0">
                                <a:solidFill>
                                  <a:srgbClr val="0000FF"/>
                                </a:solidFill>
                                <a:latin typeface="Cambria Math" panose="02040503050406030204" pitchFamily="18" charset="0"/>
                              </a:rPr>
                              <m:t>3</m:t>
                            </m:r>
                          </m:sub>
                        </m:sSub>
                        <m:r>
                          <a:rPr lang="en-US" sz="1200" b="0" i="1" dirty="0" smtClean="0">
                            <a:solidFill>
                              <a:srgbClr val="0000FF"/>
                            </a:solidFill>
                            <a:latin typeface="Cambria Math" panose="02040503050406030204" pitchFamily="18" charset="0"/>
                            <a:sym typeface="Symbol" pitchFamily="18" charset="2"/>
                          </a:rPr>
                          <m:t></m:t>
                        </m:r>
                        <m:r>
                          <a:rPr lang="en-US" sz="1200" b="0" i="1" dirty="0" smtClean="0">
                            <a:solidFill>
                              <a:srgbClr val="0000FF"/>
                            </a:solidFill>
                            <a:latin typeface="Cambria Math" panose="02040503050406030204" pitchFamily="18" charset="0"/>
                          </a:rPr>
                          <m:t>                     </m:t>
                        </m:r>
                      </m:oMath>
                    </a14:m>
                    <a:r>
                      <a:rPr lang="en-US" sz="1500" dirty="0">
                        <a:solidFill>
                          <a:srgbClr val="0000FF"/>
                        </a:solidFill>
                        <a:latin typeface="Arial Narrow" pitchFamily="34" charset="0"/>
                      </a:rPr>
                      <a:t>2      3      -       -</a:t>
                    </a:r>
                  </a:p>
                </p:txBody>
              </p:sp>
            </mc:Choice>
            <mc:Fallback xmlns="">
              <p:sp>
                <p:nvSpPr>
                  <p:cNvPr id="1132568" name="Text Box 24"/>
                  <p:cNvSpPr txBox="1">
                    <a:spLocks noRot="1" noChangeAspect="1" noMove="1" noResize="1" noEditPoints="1" noAdjustHandles="1" noChangeArrowheads="1" noChangeShapeType="1" noTextEdit="1"/>
                  </p:cNvSpPr>
                  <p:nvPr/>
                </p:nvSpPr>
                <p:spPr bwMode="auto">
                  <a:xfrm>
                    <a:off x="768" y="958"/>
                    <a:ext cx="2204" cy="1629"/>
                  </a:xfrm>
                  <a:prstGeom prst="rect">
                    <a:avLst/>
                  </a:prstGeom>
                  <a:blipFill>
                    <a:blip r:embed="rId4"/>
                    <a:stretch>
                      <a:fillRect t="-629" r="-233" b="-251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32569" name="Text Box 25"/>
              <p:cNvSpPr txBox="1">
                <a:spLocks noChangeArrowheads="1"/>
              </p:cNvSpPr>
              <p:nvPr/>
            </p:nvSpPr>
            <p:spPr bwMode="auto">
              <a:xfrm>
                <a:off x="710" y="706"/>
                <a:ext cx="252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0066"/>
                    </a:solidFill>
                    <a:latin typeface="Arial Narrow" pitchFamily="34" charset="0"/>
                  </a:rPr>
                  <a:t> variables         </a:t>
                </a:r>
                <a:r>
                  <a:rPr lang="en-US" sz="1500" b="1">
                    <a:solidFill>
                      <a:srgbClr val="000066"/>
                    </a:solidFill>
                    <a:latin typeface="Arial Narrow" pitchFamily="34" charset="0"/>
                  </a:rPr>
                  <a:t>1</a:t>
                </a:r>
                <a:r>
                  <a:rPr lang="en-US" b="1">
                    <a:solidFill>
                      <a:srgbClr val="000066"/>
                    </a:solidFill>
                    <a:latin typeface="Arial Narrow" pitchFamily="34" charset="0"/>
                  </a:rPr>
                  <a:t>-of </a:t>
                </a:r>
                <a:r>
                  <a:rPr lang="en-US" sz="1500" b="1">
                    <a:solidFill>
                      <a:srgbClr val="000066"/>
                    </a:solidFill>
                    <a:latin typeface="Arial Narrow" pitchFamily="34" charset="0"/>
                  </a:rPr>
                  <a:t>2</a:t>
                </a:r>
                <a:r>
                  <a:rPr lang="en-US" b="1">
                    <a:solidFill>
                      <a:srgbClr val="000066"/>
                    </a:solidFill>
                    <a:latin typeface="Arial Narrow" pitchFamily="34" charset="0"/>
                  </a:rPr>
                  <a:t>-of </a:t>
                </a:r>
                <a:r>
                  <a:rPr lang="en-US" sz="1500" b="1">
                    <a:solidFill>
                      <a:srgbClr val="000066"/>
                    </a:solidFill>
                    <a:latin typeface="Arial Narrow" pitchFamily="34" charset="0"/>
                  </a:rPr>
                  <a:t>3</a:t>
                </a:r>
                <a:r>
                  <a:rPr lang="en-US" b="1">
                    <a:solidFill>
                      <a:srgbClr val="000066"/>
                    </a:solidFill>
                    <a:latin typeface="Arial Narrow" pitchFamily="34" charset="0"/>
                  </a:rPr>
                  <a:t>-of </a:t>
                </a:r>
                <a:r>
                  <a:rPr lang="en-US" sz="1500" b="1">
                    <a:solidFill>
                      <a:srgbClr val="000066"/>
                    </a:solidFill>
                    <a:latin typeface="Arial Narrow" pitchFamily="34" charset="0"/>
                  </a:rPr>
                  <a:t>4</a:t>
                </a:r>
                <a:r>
                  <a:rPr lang="en-US" b="1">
                    <a:solidFill>
                      <a:srgbClr val="000066"/>
                    </a:solidFill>
                    <a:latin typeface="Arial Narrow" pitchFamily="34" charset="0"/>
                  </a:rPr>
                  <a:t>-of</a:t>
                </a:r>
              </a:p>
            </p:txBody>
          </p:sp>
          <p:sp>
            <p:nvSpPr>
              <p:cNvPr id="1132570" name="Line 26"/>
              <p:cNvSpPr>
                <a:spLocks noChangeShapeType="1"/>
              </p:cNvSpPr>
              <p:nvPr/>
            </p:nvSpPr>
            <p:spPr bwMode="auto">
              <a:xfrm flipV="1">
                <a:off x="816" y="958"/>
                <a:ext cx="2340"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132571" name="Group 27"/>
            <p:cNvGrpSpPr>
              <a:grpSpLocks/>
            </p:cNvGrpSpPr>
            <p:nvPr/>
          </p:nvGrpSpPr>
          <p:grpSpPr bwMode="auto">
            <a:xfrm>
              <a:off x="3216" y="1102"/>
              <a:ext cx="2529" cy="1687"/>
              <a:chOff x="710" y="706"/>
              <a:chExt cx="2529" cy="1687"/>
            </a:xfrm>
          </p:grpSpPr>
          <p:sp>
            <p:nvSpPr>
              <p:cNvPr id="1132573" name="Text Box 29"/>
              <p:cNvSpPr txBox="1">
                <a:spLocks noChangeArrowheads="1"/>
              </p:cNvSpPr>
              <p:nvPr/>
            </p:nvSpPr>
            <p:spPr bwMode="auto">
              <a:xfrm>
                <a:off x="710" y="706"/>
                <a:ext cx="252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66"/>
                    </a:solidFill>
                    <a:latin typeface="Arial Narrow" pitchFamily="34" charset="0"/>
                  </a:rPr>
                  <a:t>variables         </a:t>
                </a:r>
                <a:r>
                  <a:rPr lang="en-US" sz="1500" b="1" dirty="0">
                    <a:solidFill>
                      <a:srgbClr val="000066"/>
                    </a:solidFill>
                    <a:latin typeface="Arial Narrow" pitchFamily="34" charset="0"/>
                  </a:rPr>
                  <a:t>1</a:t>
                </a:r>
                <a:r>
                  <a:rPr lang="en-US" b="1" dirty="0">
                    <a:solidFill>
                      <a:srgbClr val="000066"/>
                    </a:solidFill>
                    <a:latin typeface="Arial Narrow" pitchFamily="34" charset="0"/>
                  </a:rPr>
                  <a:t>-of </a:t>
                </a:r>
                <a:r>
                  <a:rPr lang="en-US" sz="1500" b="1" dirty="0">
                    <a:solidFill>
                      <a:srgbClr val="000066"/>
                    </a:solidFill>
                    <a:latin typeface="Arial Narrow" pitchFamily="34" charset="0"/>
                  </a:rPr>
                  <a:t>2</a:t>
                </a:r>
                <a:r>
                  <a:rPr lang="en-US" b="1" dirty="0">
                    <a:solidFill>
                      <a:srgbClr val="000066"/>
                    </a:solidFill>
                    <a:latin typeface="Arial Narrow" pitchFamily="34" charset="0"/>
                  </a:rPr>
                  <a:t>-of </a:t>
                </a:r>
                <a:r>
                  <a:rPr lang="en-US" sz="1500" b="1" dirty="0">
                    <a:solidFill>
                      <a:srgbClr val="000066"/>
                    </a:solidFill>
                    <a:latin typeface="Arial Narrow" pitchFamily="34" charset="0"/>
                  </a:rPr>
                  <a:t>3</a:t>
                </a:r>
                <a:r>
                  <a:rPr lang="en-US" b="1" dirty="0">
                    <a:solidFill>
                      <a:srgbClr val="000066"/>
                    </a:solidFill>
                    <a:latin typeface="Arial Narrow" pitchFamily="34" charset="0"/>
                  </a:rPr>
                  <a:t>-of </a:t>
                </a:r>
                <a:r>
                  <a:rPr lang="en-US" sz="1500" b="1" dirty="0">
                    <a:solidFill>
                      <a:srgbClr val="000066"/>
                    </a:solidFill>
                    <a:latin typeface="Arial Narrow" pitchFamily="34" charset="0"/>
                  </a:rPr>
                  <a:t>4</a:t>
                </a:r>
                <a:r>
                  <a:rPr lang="en-US" b="1" dirty="0">
                    <a:solidFill>
                      <a:srgbClr val="000066"/>
                    </a:solidFill>
                    <a:latin typeface="Arial Narrow" pitchFamily="34" charset="0"/>
                  </a:rPr>
                  <a:t>-of</a:t>
                </a:r>
              </a:p>
            </p:txBody>
          </p:sp>
          <p:sp>
            <p:nvSpPr>
              <p:cNvPr id="1132574" name="Line 30"/>
              <p:cNvSpPr>
                <a:spLocks noChangeShapeType="1"/>
              </p:cNvSpPr>
              <p:nvPr/>
            </p:nvSpPr>
            <p:spPr bwMode="auto">
              <a:xfrm>
                <a:off x="816" y="960"/>
                <a:ext cx="2281" cy="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132572" name="Text Box 28"/>
                  <p:cNvSpPr txBox="1">
                    <a:spLocks noChangeArrowheads="1"/>
                  </p:cNvSpPr>
                  <p:nvPr/>
                </p:nvSpPr>
                <p:spPr bwMode="auto">
                  <a:xfrm>
                    <a:off x="768" y="958"/>
                    <a:ext cx="2351" cy="14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r>
                          <a:rPr lang="en-US" sz="1200" b="0" i="1" dirty="0" smtClean="0">
                            <a:solidFill>
                              <a:srgbClr val="0000FF"/>
                            </a:solidFill>
                            <a:latin typeface="Cambria Math" panose="02040503050406030204" pitchFamily="18" charset="0"/>
                            <a:sym typeface="Symbol" pitchFamily="18" charset="2"/>
                          </a:rPr>
                          <m:t></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2</m:t>
                            </m:r>
                          </m:sub>
                        </m:sSub>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r>
                          <a:rPr lang="en-US" sz="1200" b="0" i="1" dirty="0">
                            <a:solidFill>
                              <a:srgbClr val="0000FF"/>
                            </a:solidFill>
                            <a:latin typeface="Cambria Math" panose="02040503050406030204" pitchFamily="18" charset="0"/>
                            <a:sym typeface="Symbol" pitchFamily="18" charset="2"/>
                          </a:rPr>
                          <m:t> </m:t>
                        </m:r>
                        <m:r>
                          <a:rPr lang="en-US" sz="1500" b="0" i="1" dirty="0">
                            <a:solidFill>
                              <a:srgbClr val="0000FF"/>
                            </a:solidFill>
                            <a:latin typeface="Cambria Math" panose="02040503050406030204" pitchFamily="18" charset="0"/>
                          </a:rPr>
                          <m:t>                </m:t>
                        </m:r>
                      </m:oMath>
                    </a14:m>
                    <a:r>
                      <a:rPr lang="en-US" sz="1500" dirty="0">
                        <a:solidFill>
                          <a:srgbClr val="0000FF"/>
                        </a:solidFill>
                        <a:latin typeface="Arial Narrow" pitchFamily="34" charset="0"/>
                      </a:rPr>
                      <a:t>2      3       -      -   </a:t>
                    </a:r>
                    <a:endParaRPr lang="en-US" dirty="0">
                      <a:solidFill>
                        <a:srgbClr val="0000FF"/>
                      </a:solidFill>
                      <a:latin typeface="Arial Narrow" pitchFamily="34" charset="0"/>
                    </a:endParaRPr>
                  </a:p>
                  <a:p>
                    <a14:m>
                      <m:oMath xmlns:m="http://schemas.openxmlformats.org/officeDocument/2006/math">
                        <m:r>
                          <a:rPr lang="en-US" sz="1200" b="0" i="1" dirty="0" smtClean="0">
                            <a:solidFill>
                              <a:srgbClr val="0000FF"/>
                            </a:solidFill>
                            <a:latin typeface="Cambria Math" panose="02040503050406030204" pitchFamily="18" charset="0"/>
                            <a:sym typeface="Symbol" pitchFamily="18" charset="2"/>
                          </a:rPr>
                          <m:t></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3</m:t>
                            </m:r>
                          </m:sub>
                        </m:sSub>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r>
                          <a:rPr lang="en-US" sz="1200" b="0" i="1" dirty="0">
                            <a:solidFill>
                              <a:srgbClr val="0000FF"/>
                            </a:solidFill>
                            <a:latin typeface="Cambria Math" panose="02040503050406030204" pitchFamily="18" charset="0"/>
                            <a:sym typeface="Symbol" pitchFamily="18" charset="2"/>
                          </a:rPr>
                          <m:t> </m:t>
                        </m:r>
                        <m:r>
                          <a:rPr lang="en-US" sz="1500" b="0" i="1" dirty="0">
                            <a:solidFill>
                              <a:srgbClr val="0000FF"/>
                            </a:solidFill>
                            <a:latin typeface="Cambria Math" panose="02040503050406030204" pitchFamily="18" charset="0"/>
                          </a:rPr>
                          <m:t>                </m:t>
                        </m:r>
                      </m:oMath>
                    </a14:m>
                    <a:r>
                      <a:rPr lang="en-US" sz="1500" dirty="0">
                        <a:solidFill>
                          <a:srgbClr val="0000FF"/>
                        </a:solidFill>
                        <a:latin typeface="Arial Narrow" pitchFamily="34" charset="0"/>
                      </a:rPr>
                      <a:t>4      4       -      -</a:t>
                    </a:r>
                    <a:endParaRPr lang="en-US" sz="1200" dirty="0">
                      <a:solidFill>
                        <a:srgbClr val="0000FF"/>
                      </a:solidFill>
                      <a:latin typeface="Arial Narrow" pitchFamily="34" charset="0"/>
                    </a:endParaRPr>
                  </a:p>
                  <a:p>
                    <a14:m>
                      <m:oMath xmlns:m="http://schemas.openxmlformats.org/officeDocument/2006/math">
                        <m:r>
                          <a:rPr lang="en-US" sz="1200" b="0" i="1" dirty="0" smtClean="0">
                            <a:solidFill>
                              <a:srgbClr val="0000FF"/>
                            </a:solidFill>
                            <a:latin typeface="Cambria Math" panose="02040503050406030204" pitchFamily="18" charset="0"/>
                            <a:sym typeface="Symbol" pitchFamily="18" charset="2"/>
                          </a:rPr>
                          <m:t></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1</m:t>
                            </m:r>
                          </m:sub>
                        </m:sSub>
                        <m:r>
                          <a:rPr lang="en-US" sz="1200" b="0" i="1" dirty="0">
                            <a:solidFill>
                              <a:srgbClr val="0000FF"/>
                            </a:solidFill>
                            <a:latin typeface="Cambria Math" panose="02040503050406030204" pitchFamily="18" charset="0"/>
                          </a:rPr>
                          <m:t>,</m:t>
                        </m:r>
                        <m:sSub>
                          <m:sSubPr>
                            <m:ctrlPr>
                              <a:rPr lang="en-US" sz="1200"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2</m:t>
                            </m:r>
                          </m:sub>
                        </m:sSub>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3</m:t>
                            </m:r>
                          </m:sub>
                        </m:sSub>
                        <m:r>
                          <a:rPr lang="en-US" sz="1200" b="0" i="1" dirty="0">
                            <a:solidFill>
                              <a:srgbClr val="0000FF"/>
                            </a:solidFill>
                            <a:latin typeface="Cambria Math" panose="02040503050406030204" pitchFamily="18" charset="0"/>
                            <a:sym typeface="Symbol" pitchFamily="18" charset="2"/>
                          </a:rPr>
                          <m:t></m:t>
                        </m:r>
                        <m:r>
                          <a:rPr lang="en-US" sz="1200" b="0" i="1" dirty="0">
                            <a:solidFill>
                              <a:srgbClr val="0000FF"/>
                            </a:solidFill>
                            <a:latin typeface="Cambria Math" panose="02040503050406030204" pitchFamily="18" charset="0"/>
                          </a:rPr>
                          <m:t> </m:t>
                        </m:r>
                        <m:r>
                          <a:rPr lang="en-US" sz="1500" b="0" i="1" dirty="0">
                            <a:solidFill>
                              <a:srgbClr val="0000FF"/>
                            </a:solidFill>
                            <a:latin typeface="Cambria Math" panose="02040503050406030204" pitchFamily="18" charset="0"/>
                          </a:rPr>
                          <m:t>         </m:t>
                        </m:r>
                      </m:oMath>
                    </a14:m>
                    <a:r>
                      <a:rPr lang="en-US" sz="1500" dirty="0">
                        <a:solidFill>
                          <a:srgbClr val="0000FF"/>
                        </a:solidFill>
                        <a:latin typeface="Arial Narrow" pitchFamily="34" charset="0"/>
                      </a:rPr>
                      <a:t> 1      3       3      -</a:t>
                    </a:r>
                    <a:endParaRPr lang="en-US" sz="1200" dirty="0">
                      <a:solidFill>
                        <a:srgbClr val="0000FF"/>
                      </a:solidFill>
                      <a:latin typeface="Arial Narrow" pitchFamily="34" charset="0"/>
                    </a:endParaRPr>
                  </a:p>
                  <a:p>
                    <a14:m>
                      <m:oMath xmlns:m="http://schemas.openxmlformats.org/officeDocument/2006/math">
                        <m:r>
                          <a:rPr lang="en-US" sz="1200" b="0" i="1" dirty="0" smtClean="0">
                            <a:solidFill>
                              <a:srgbClr val="0000FF"/>
                            </a:solidFill>
                            <a:latin typeface="Cambria Math" panose="02040503050406030204" pitchFamily="18" charset="0"/>
                            <a:sym typeface="Symbol" pitchFamily="18" charset="2"/>
                          </a:rPr>
                          <m:t></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1</m:t>
                            </m:r>
                          </m:sub>
                        </m:sSub>
                        <m:r>
                          <a:rPr lang="en-US" sz="1200" b="0" i="1" dirty="0">
                            <a:solidFill>
                              <a:srgbClr val="0000FF"/>
                            </a:solidFill>
                            <a:latin typeface="Cambria Math" panose="02040503050406030204" pitchFamily="18" charset="0"/>
                          </a:rPr>
                          <m:t>,</m:t>
                        </m:r>
                        <m:sSub>
                          <m:sSubPr>
                            <m:ctrlPr>
                              <a:rPr lang="en-US" sz="1200"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2</m:t>
                            </m:r>
                          </m:sub>
                        </m:sSub>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r>
                          <a:rPr lang="en-US" sz="1200" b="0" i="1" dirty="0">
                            <a:solidFill>
                              <a:srgbClr val="0000FF"/>
                            </a:solidFill>
                            <a:latin typeface="Cambria Math" panose="02040503050406030204" pitchFamily="18" charset="0"/>
                            <a:sym typeface="Symbol" pitchFamily="18" charset="2"/>
                          </a:rPr>
                          <m:t></m:t>
                        </m:r>
                        <m:r>
                          <a:rPr lang="en-US" sz="1200" b="0" i="1" dirty="0">
                            <a:solidFill>
                              <a:srgbClr val="0000FF"/>
                            </a:solidFill>
                            <a:latin typeface="Cambria Math" panose="02040503050406030204" pitchFamily="18" charset="0"/>
                          </a:rPr>
                          <m:t> </m:t>
                        </m:r>
                        <m:r>
                          <a:rPr lang="en-US" sz="1500" b="0" i="1" dirty="0">
                            <a:solidFill>
                              <a:srgbClr val="0000FF"/>
                            </a:solidFill>
                            <a:latin typeface="Cambria Math" panose="02040503050406030204" pitchFamily="18" charset="0"/>
                          </a:rPr>
                          <m:t>         </m:t>
                        </m:r>
                      </m:oMath>
                    </a14:m>
                    <a:r>
                      <a:rPr lang="en-US" sz="1500" dirty="0">
                        <a:solidFill>
                          <a:srgbClr val="0000FF"/>
                        </a:solidFill>
                        <a:latin typeface="Arial Narrow" pitchFamily="34" charset="0"/>
                      </a:rPr>
                      <a:t> 2      3       3      -</a:t>
                    </a:r>
                    <a:endParaRPr lang="en-US" sz="1200" dirty="0">
                      <a:solidFill>
                        <a:srgbClr val="0000FF"/>
                      </a:solidFill>
                      <a:latin typeface="Arial Narrow" pitchFamily="34" charset="0"/>
                    </a:endParaRPr>
                  </a:p>
                  <a:p>
                    <a14:m>
                      <m:oMath xmlns:m="http://schemas.openxmlformats.org/officeDocument/2006/math">
                        <m:r>
                          <a:rPr lang="en-US" sz="1200" b="0" i="1" dirty="0" smtClean="0">
                            <a:solidFill>
                              <a:srgbClr val="0000FF"/>
                            </a:solidFill>
                            <a:latin typeface="Cambria Math" panose="02040503050406030204" pitchFamily="18" charset="0"/>
                            <a:sym typeface="Symbol" pitchFamily="18" charset="2"/>
                          </a:rPr>
                          <m:t></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1</m:t>
                            </m:r>
                          </m:sub>
                        </m:sSub>
                        <m:r>
                          <a:rPr lang="en-US" sz="1200" b="0" i="1" dirty="0">
                            <a:solidFill>
                              <a:srgbClr val="0000FF"/>
                            </a:solidFill>
                            <a:latin typeface="Cambria Math" panose="02040503050406030204" pitchFamily="18" charset="0"/>
                          </a:rPr>
                          <m:t>,</m:t>
                        </m:r>
                        <m:sSub>
                          <m:sSubPr>
                            <m:ctrlPr>
                              <a:rPr lang="en-US" sz="1200"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3</m:t>
                            </m:r>
                          </m:sub>
                        </m:sSub>
                        <m:r>
                          <a:rPr lang="en-US" sz="1200" b="0" i="1" dirty="0">
                            <a:solidFill>
                              <a:srgbClr val="0000FF"/>
                            </a:solidFill>
                            <a:latin typeface="Cambria Math" panose="02040503050406030204" pitchFamily="18" charset="0"/>
                          </a:rPr>
                          <m:t>,</m:t>
                        </m:r>
                        <m:sSub>
                          <m:sSubPr>
                            <m:ctrlPr>
                              <a:rPr lang="en-US" sz="1200"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r>
                          <a:rPr lang="en-US" sz="1200" b="0" i="1" dirty="0">
                            <a:solidFill>
                              <a:srgbClr val="0000FF"/>
                            </a:solidFill>
                            <a:latin typeface="Cambria Math" panose="02040503050406030204" pitchFamily="18" charset="0"/>
                            <a:sym typeface="Symbol" pitchFamily="18" charset="2"/>
                          </a:rPr>
                          <m:t> </m:t>
                        </m:r>
                        <m:r>
                          <a:rPr lang="en-US" sz="1500" b="0" i="1" dirty="0">
                            <a:solidFill>
                              <a:srgbClr val="0000FF"/>
                            </a:solidFill>
                            <a:latin typeface="Cambria Math" panose="02040503050406030204" pitchFamily="18" charset="0"/>
                          </a:rPr>
                          <m:t>         </m:t>
                        </m:r>
                      </m:oMath>
                    </a14:m>
                    <a:r>
                      <a:rPr lang="en-US" sz="1500" dirty="0">
                        <a:solidFill>
                          <a:srgbClr val="0000FF"/>
                        </a:solidFill>
                        <a:latin typeface="Arial Narrow" pitchFamily="34" charset="0"/>
                      </a:rPr>
                      <a:t> 1   </a:t>
                    </a:r>
                    <a:r>
                      <a:rPr lang="en-US" sz="1200" dirty="0">
                        <a:solidFill>
                          <a:srgbClr val="FF0000"/>
                        </a:solidFill>
                        <a:latin typeface="Arial Narrow" pitchFamily="34" charset="0"/>
                        <a:sym typeface="Symbol" pitchFamily="18" charset="2"/>
                      </a:rPr>
                      <a:t>   </a:t>
                    </a:r>
                    <a:r>
                      <a:rPr lang="en-US" sz="1500" dirty="0">
                        <a:solidFill>
                          <a:srgbClr val="FF0000"/>
                        </a:solidFill>
                        <a:latin typeface="Arial Narrow" pitchFamily="34" charset="0"/>
                      </a:rPr>
                      <a:t>    </a:t>
                    </a:r>
                    <a:r>
                      <a:rPr lang="en-US" sz="1500" dirty="0">
                        <a:solidFill>
                          <a:srgbClr val="0000FF"/>
                        </a:solidFill>
                        <a:latin typeface="Arial Narrow" pitchFamily="34" charset="0"/>
                      </a:rPr>
                      <a:t>3      -</a:t>
                    </a:r>
                    <a:endParaRPr lang="en-US" sz="1200" dirty="0">
                      <a:solidFill>
                        <a:srgbClr val="0000FF"/>
                      </a:solidFill>
                      <a:latin typeface="Arial Narrow" pitchFamily="34" charset="0"/>
                    </a:endParaRPr>
                  </a:p>
                  <a:p>
                    <a14:m>
                      <m:oMath xmlns:m="http://schemas.openxmlformats.org/officeDocument/2006/math">
                        <m:r>
                          <a:rPr lang="en-US" sz="1200" b="0" i="1" dirty="0" smtClean="0">
                            <a:solidFill>
                              <a:srgbClr val="0000FF"/>
                            </a:solidFill>
                            <a:latin typeface="Cambria Math" panose="02040503050406030204" pitchFamily="18" charset="0"/>
                            <a:sym typeface="Symbol" pitchFamily="18" charset="2"/>
                          </a:rPr>
                          <m:t></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2</m:t>
                            </m:r>
                          </m:sub>
                        </m:sSub>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3</m:t>
                            </m:r>
                          </m:sub>
                        </m:sSub>
                        <m:r>
                          <a:rPr lang="en-US" sz="1200" b="0" i="1" dirty="0">
                            <a:solidFill>
                              <a:srgbClr val="0000FF"/>
                            </a:solidFill>
                            <a:latin typeface="Cambria Math" panose="02040503050406030204" pitchFamily="18" charset="0"/>
                          </a:rPr>
                          <m:t>,</m:t>
                        </m:r>
                        <m:sSub>
                          <m:sSubPr>
                            <m:ctrlPr>
                              <a:rPr lang="en-US" sz="1200"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r>
                          <a:rPr lang="en-US" sz="1200" b="0" i="1" dirty="0">
                            <a:solidFill>
                              <a:srgbClr val="0000FF"/>
                            </a:solidFill>
                            <a:latin typeface="Cambria Math" panose="02040503050406030204" pitchFamily="18" charset="0"/>
                            <a:sym typeface="Symbol" pitchFamily="18" charset="2"/>
                          </a:rPr>
                          <m:t></m:t>
                        </m:r>
                        <m:r>
                          <a:rPr lang="en-US" sz="1200" b="0" i="1" dirty="0">
                            <a:solidFill>
                              <a:srgbClr val="0000FF"/>
                            </a:solidFill>
                            <a:latin typeface="Cambria Math" panose="02040503050406030204" pitchFamily="18" charset="0"/>
                          </a:rPr>
                          <m:t> </m:t>
                        </m:r>
                        <m:r>
                          <a:rPr lang="en-US" sz="1500" b="0" i="1" dirty="0">
                            <a:solidFill>
                              <a:srgbClr val="0000FF"/>
                            </a:solidFill>
                            <a:latin typeface="Cambria Math" panose="02040503050406030204" pitchFamily="18" charset="0"/>
                          </a:rPr>
                          <m:t>         </m:t>
                        </m:r>
                      </m:oMath>
                    </a14:m>
                    <a:r>
                      <a:rPr lang="en-US" sz="1500" dirty="0">
                        <a:solidFill>
                          <a:srgbClr val="0000FF"/>
                        </a:solidFill>
                        <a:latin typeface="Arial Narrow" pitchFamily="34" charset="0"/>
                      </a:rPr>
                      <a:t> 1      5       3      -</a:t>
                    </a:r>
                    <a:endParaRPr lang="en-US" sz="1200" dirty="0">
                      <a:solidFill>
                        <a:srgbClr val="0000FF"/>
                      </a:solidFill>
                      <a:latin typeface="Arial Narrow" pitchFamily="34" charset="0"/>
                    </a:endParaRPr>
                  </a:p>
                  <a:p>
                    <a14:m>
                      <m:oMath xmlns:m="http://schemas.openxmlformats.org/officeDocument/2006/math">
                        <m:r>
                          <a:rPr lang="en-US" sz="1200" b="0" i="1" dirty="0" smtClean="0">
                            <a:solidFill>
                              <a:srgbClr val="0000FF"/>
                            </a:solidFill>
                            <a:latin typeface="Cambria Math" panose="02040503050406030204" pitchFamily="18" charset="0"/>
                            <a:sym typeface="Symbol" pitchFamily="18" charset="2"/>
                          </a:rPr>
                          <m:t></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1</m:t>
                            </m:r>
                          </m:sub>
                        </m:sSub>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2</m:t>
                            </m:r>
                          </m:sub>
                        </m:sSub>
                        <m:r>
                          <a:rPr lang="en-US" sz="1200" b="0" i="1" dirty="0">
                            <a:solidFill>
                              <a:srgbClr val="0000FF"/>
                            </a:solidFill>
                            <a:latin typeface="Cambria Math" panose="02040503050406030204" pitchFamily="18" charset="0"/>
                          </a:rPr>
                          <m:t>, </m:t>
                        </m:r>
                        <m:sSub>
                          <m:sSubPr>
                            <m:ctrlPr>
                              <a:rPr lang="en-US"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3</m:t>
                            </m:r>
                          </m:sub>
                        </m:sSub>
                        <m:r>
                          <a:rPr lang="en-US" sz="1200" b="0" i="1" dirty="0">
                            <a:solidFill>
                              <a:srgbClr val="0000FF"/>
                            </a:solidFill>
                            <a:latin typeface="Cambria Math" panose="02040503050406030204" pitchFamily="18" charset="0"/>
                          </a:rPr>
                          <m:t>,</m:t>
                        </m:r>
                        <m:sSub>
                          <m:sSubPr>
                            <m:ctrlPr>
                              <a:rPr lang="en-US" sz="1200" i="1" dirty="0" smtClean="0">
                                <a:solidFill>
                                  <a:srgbClr val="0000FF"/>
                                </a:solidFill>
                                <a:latin typeface="Cambria Math" panose="02040503050406030204" pitchFamily="18" charset="0"/>
                              </a:rPr>
                            </m:ctrlPr>
                          </m:sSubPr>
                          <m:e>
                            <m:r>
                              <a:rPr lang="en-US" b="0" i="1" dirty="0">
                                <a:solidFill>
                                  <a:srgbClr val="0000FF"/>
                                </a:solidFill>
                                <a:latin typeface="Cambria Math" panose="02040503050406030204" pitchFamily="18" charset="0"/>
                              </a:rPr>
                              <m:t>𝑥</m:t>
                            </m:r>
                          </m:e>
                          <m:sub>
                            <m:r>
                              <a:rPr lang="en-US" sz="1200" b="0" i="1" dirty="0">
                                <a:solidFill>
                                  <a:srgbClr val="0000FF"/>
                                </a:solidFill>
                                <a:latin typeface="Cambria Math" panose="02040503050406030204" pitchFamily="18" charset="0"/>
                              </a:rPr>
                              <m:t>4</m:t>
                            </m:r>
                          </m:sub>
                        </m:sSub>
                        <m:r>
                          <a:rPr lang="en-US" sz="1200" b="0" i="1" dirty="0">
                            <a:solidFill>
                              <a:srgbClr val="0000FF"/>
                            </a:solidFill>
                            <a:latin typeface="Cambria Math" panose="02040503050406030204" pitchFamily="18" charset="0"/>
                            <a:sym typeface="Symbol" pitchFamily="18" charset="2"/>
                          </a:rPr>
                          <m:t></m:t>
                        </m:r>
                        <m:r>
                          <a:rPr lang="en-US" sz="1200" b="0" i="1" dirty="0">
                            <a:solidFill>
                              <a:srgbClr val="0000FF"/>
                            </a:solidFill>
                            <a:latin typeface="Cambria Math" panose="02040503050406030204" pitchFamily="18" charset="0"/>
                          </a:rPr>
                          <m:t> </m:t>
                        </m:r>
                        <m:r>
                          <a:rPr lang="en-US" b="0" i="1" dirty="0">
                            <a:solidFill>
                              <a:srgbClr val="0000FF"/>
                            </a:solidFill>
                            <a:latin typeface="Cambria Math" panose="02040503050406030204" pitchFamily="18" charset="0"/>
                          </a:rPr>
                          <m:t>  </m:t>
                        </m:r>
                      </m:oMath>
                    </a14:m>
                    <a:r>
                      <a:rPr lang="en-US" sz="1500" dirty="0">
                        <a:solidFill>
                          <a:srgbClr val="0000FF"/>
                        </a:solidFill>
                        <a:latin typeface="Arial Narrow" pitchFamily="34" charset="0"/>
                      </a:rPr>
                      <a:t> 1      5       3      3</a:t>
                    </a:r>
                  </a:p>
                </p:txBody>
              </p:sp>
            </mc:Choice>
            <mc:Fallback xmlns="">
              <p:sp>
                <p:nvSpPr>
                  <p:cNvPr id="1132572" name="Text Box 28"/>
                  <p:cNvSpPr txBox="1">
                    <a:spLocks noRot="1" noChangeAspect="1" noMove="1" noResize="1" noEditPoints="1" noAdjustHandles="1" noChangeArrowheads="1" noChangeShapeType="1" noTextEdit="1"/>
                  </p:cNvSpPr>
                  <p:nvPr/>
                </p:nvSpPr>
                <p:spPr bwMode="auto">
                  <a:xfrm>
                    <a:off x="768" y="958"/>
                    <a:ext cx="2351" cy="1435"/>
                  </a:xfrm>
                  <a:prstGeom prst="rect">
                    <a:avLst/>
                  </a:prstGeom>
                  <a:blipFill>
                    <a:blip r:embed="rId5"/>
                    <a:stretch>
                      <a:fillRect t="-714" b="-32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
          <p:nvSpPr>
            <p:cNvPr id="1132575" name="Line 31"/>
            <p:cNvSpPr>
              <a:spLocks noChangeShapeType="1"/>
            </p:cNvSpPr>
            <p:nvPr/>
          </p:nvSpPr>
          <p:spPr bwMode="auto">
            <a:xfrm>
              <a:off x="576" y="2983"/>
              <a:ext cx="48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 name="Rectangular Callout 2"/>
          <p:cNvSpPr/>
          <p:nvPr/>
        </p:nvSpPr>
        <p:spPr>
          <a:xfrm>
            <a:off x="3713905" y="870262"/>
            <a:ext cx="2025249" cy="958857"/>
          </a:xfrm>
          <a:prstGeom prst="wedgeRectCallout">
            <a:avLst>
              <a:gd name="adj1" fmla="val -143488"/>
              <a:gd name="adj2" fmla="val 6210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Gill Sans"/>
              </a:rPr>
              <a:t>Notation: </a:t>
            </a:r>
            <a:r>
              <a:rPr lang="en-US" sz="1400" dirty="0">
                <a:solidFill>
                  <a:schemeClr val="tx1"/>
                </a:solidFill>
                <a:latin typeface="Gill Sans"/>
              </a:rPr>
              <a:t>2 variables from the set on the left. </a:t>
            </a:r>
          </a:p>
          <a:p>
            <a:pPr algn="ctr"/>
            <a:r>
              <a:rPr lang="en-US" sz="1400" b="1" dirty="0">
                <a:solidFill>
                  <a:schemeClr val="tx1"/>
                </a:solidFill>
                <a:latin typeface="Gill Sans"/>
              </a:rPr>
              <a:t>Value</a:t>
            </a:r>
            <a:r>
              <a:rPr lang="en-US" sz="1400" dirty="0">
                <a:solidFill>
                  <a:schemeClr val="tx1"/>
                </a:solidFill>
                <a:latin typeface="Gill Sans"/>
              </a:rPr>
              <a:t>: Index of the counterexample.</a:t>
            </a:r>
          </a:p>
        </p:txBody>
      </p:sp>
      <p:sp>
        <p:nvSpPr>
          <p:cNvPr id="2" name="Slide Number Placeholder 1"/>
          <p:cNvSpPr>
            <a:spLocks noGrp="1"/>
          </p:cNvSpPr>
          <p:nvPr>
            <p:ph type="sldNum" sz="quarter" idx="12"/>
          </p:nvPr>
        </p:nvSpPr>
        <p:spPr/>
        <p:txBody>
          <a:bodyPr/>
          <a:lstStyle/>
          <a:p>
            <a:fld id="{0C921938-476A-4922-BE24-3B8F6A2854D9}" type="slidenum">
              <a:rPr lang="en-US" smtClean="0"/>
              <a:t>40</a:t>
            </a:fld>
            <a:endParaRPr lang="en-US" dirty="0"/>
          </a:p>
        </p:txBody>
      </p:sp>
      <p:sp>
        <p:nvSpPr>
          <p:cNvPr id="1132546" name="Rectangle 2"/>
          <p:cNvSpPr>
            <a:spLocks noGrp="1" noChangeArrowheads="1"/>
          </p:cNvSpPr>
          <p:nvPr>
            <p:ph type="title"/>
          </p:nvPr>
        </p:nvSpPr>
        <p:spPr/>
        <p:txBody>
          <a:bodyPr vert="horz" lIns="68572" tIns="34286" rIns="68572" bIns="34286" rtlCol="0" anchor="t">
            <a:normAutofit/>
          </a:bodyPr>
          <a:lstStyle/>
          <a:p>
            <a:r>
              <a:rPr lang="en-US" dirty="0">
                <a:solidFill>
                  <a:schemeClr val="accent1"/>
                </a:solidFill>
              </a:rPr>
              <a:t>Hypothesis Space (3)</a:t>
            </a:r>
          </a:p>
        </p:txBody>
      </p:sp>
      <p:pic>
        <p:nvPicPr>
          <p:cNvPr id="1147906" name="Picture 2" descr="Image result for neural net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8855" y="3413202"/>
            <a:ext cx="2780111" cy="1387397"/>
          </a:xfrm>
          <a:prstGeom prst="rect">
            <a:avLst/>
          </a:prstGeom>
          <a:solidFill>
            <a:schemeClr val="bg1"/>
          </a:solidFill>
          <a:ln>
            <a:solidFill>
              <a:srgbClr val="FF9900"/>
            </a:solidFill>
          </a:ln>
        </p:spPr>
      </p:pic>
      <p:sp>
        <p:nvSpPr>
          <p:cNvPr id="27" name="Rectangular Callout 26"/>
          <p:cNvSpPr/>
          <p:nvPr/>
        </p:nvSpPr>
        <p:spPr>
          <a:xfrm>
            <a:off x="4412941" y="158781"/>
            <a:ext cx="2591395" cy="418419"/>
          </a:xfrm>
          <a:prstGeom prst="wedgeRectCallout">
            <a:avLst>
              <a:gd name="adj1" fmla="val 6244"/>
              <a:gd name="adj2" fmla="val 39113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Gill Sans"/>
              </a:rPr>
              <a:t>Don’t worry, this function is actually a neural network…</a:t>
            </a:r>
          </a:p>
        </p:txBody>
      </p:sp>
      <p:sp>
        <p:nvSpPr>
          <p:cNvPr id="5" name="Rectangle 4"/>
          <p:cNvSpPr/>
          <p:nvPr/>
        </p:nvSpPr>
        <p:spPr>
          <a:xfrm>
            <a:off x="2806812" y="4233396"/>
            <a:ext cx="3065349" cy="341632"/>
          </a:xfrm>
          <a:prstGeom prst="rect">
            <a:avLst/>
          </a:prstGeom>
          <a:solidFill>
            <a:srgbClr val="FFFFCC"/>
          </a:solidFill>
          <a:ln>
            <a:solidFill>
              <a:srgbClr val="FF9900"/>
            </a:solidFill>
          </a:ln>
        </p:spPr>
        <p:txBody>
          <a:bodyPr wrap="square">
            <a:spAutoFit/>
          </a:bodyPr>
          <a:lstStyle/>
          <a:p>
            <a:pPr>
              <a:lnSpc>
                <a:spcPct val="90000"/>
              </a:lnSpc>
            </a:pPr>
            <a:r>
              <a:rPr lang="en-US" dirty="0">
                <a:latin typeface="Gill Sans"/>
              </a:rPr>
              <a:t>Found a consistent hypothesis</a:t>
            </a:r>
            <a:r>
              <a:rPr lang="en-US" b="1" dirty="0">
                <a:latin typeface="Gill Sans"/>
              </a:rPr>
              <a:t>!</a:t>
            </a:r>
          </a:p>
        </p:txBody>
      </p:sp>
      <p:graphicFrame>
        <p:nvGraphicFramePr>
          <p:cNvPr id="31" name="Table 30">
            <a:extLst>
              <a:ext uri="{FF2B5EF4-FFF2-40B4-BE49-F238E27FC236}">
                <a16:creationId xmlns:a16="http://schemas.microsoft.com/office/drawing/2014/main" id="{17630486-973A-4AB6-A9CC-9065BEFF3056}"/>
              </a:ext>
            </a:extLst>
          </p:cNvPr>
          <p:cNvGraphicFramePr>
            <a:graphicFrameLocks noGrp="1"/>
          </p:cNvGraphicFramePr>
          <p:nvPr>
            <p:extLst>
              <p:ext uri="{D42A27DB-BD31-4B8C-83A1-F6EECF244321}">
                <p14:modId xmlns:p14="http://schemas.microsoft.com/office/powerpoint/2010/main" val="526236598"/>
              </p:ext>
            </p:extLst>
          </p:nvPr>
        </p:nvGraphicFramePr>
        <p:xfrm>
          <a:off x="6465513" y="792569"/>
          <a:ext cx="2026794" cy="2560320"/>
        </p:xfrm>
        <a:graphic>
          <a:graphicData uri="http://schemas.openxmlformats.org/drawingml/2006/table">
            <a:tbl>
              <a:tblPr firstRow="1" bandRow="1">
                <a:tableStyleId>{5940675A-B579-460E-94D1-54222C63F5DA}</a:tableStyleId>
              </a:tblPr>
              <a:tblGrid>
                <a:gridCol w="337799">
                  <a:extLst>
                    <a:ext uri="{9D8B030D-6E8A-4147-A177-3AD203B41FA5}">
                      <a16:colId xmlns:a16="http://schemas.microsoft.com/office/drawing/2014/main" val="3506175444"/>
                    </a:ext>
                  </a:extLst>
                </a:gridCol>
                <a:gridCol w="337799">
                  <a:extLst>
                    <a:ext uri="{9D8B030D-6E8A-4147-A177-3AD203B41FA5}">
                      <a16:colId xmlns:a16="http://schemas.microsoft.com/office/drawing/2014/main" val="2653205241"/>
                    </a:ext>
                  </a:extLst>
                </a:gridCol>
                <a:gridCol w="337799">
                  <a:extLst>
                    <a:ext uri="{9D8B030D-6E8A-4147-A177-3AD203B41FA5}">
                      <a16:colId xmlns:a16="http://schemas.microsoft.com/office/drawing/2014/main" val="623180602"/>
                    </a:ext>
                  </a:extLst>
                </a:gridCol>
                <a:gridCol w="337799">
                  <a:extLst>
                    <a:ext uri="{9D8B030D-6E8A-4147-A177-3AD203B41FA5}">
                      <a16:colId xmlns:a16="http://schemas.microsoft.com/office/drawing/2014/main" val="2182026188"/>
                    </a:ext>
                  </a:extLst>
                </a:gridCol>
                <a:gridCol w="337799">
                  <a:extLst>
                    <a:ext uri="{9D8B030D-6E8A-4147-A177-3AD203B41FA5}">
                      <a16:colId xmlns:a16="http://schemas.microsoft.com/office/drawing/2014/main" val="245763544"/>
                    </a:ext>
                  </a:extLst>
                </a:gridCol>
                <a:gridCol w="337799">
                  <a:extLst>
                    <a:ext uri="{9D8B030D-6E8A-4147-A177-3AD203B41FA5}">
                      <a16:colId xmlns:a16="http://schemas.microsoft.com/office/drawing/2014/main" val="3536891164"/>
                    </a:ext>
                  </a:extLst>
                </a:gridCol>
              </a:tblGrid>
              <a:tr h="317877">
                <a:tc>
                  <a:txBody>
                    <a:bodyPr/>
                    <a:lstStyle/>
                    <a:p>
                      <a:r>
                        <a:rPr lang="en-US" b="1" dirty="0">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latin typeface="Arial Narrow" panose="020B0606020202030204" pitchFamily="34" charset="0"/>
                        </a:rPr>
                        <a:t>0</a:t>
                      </a:r>
                    </a:p>
                  </a:txBody>
                  <a:tcPr/>
                </a:tc>
                <a:extLst>
                  <a:ext uri="{0D108BD9-81ED-4DB2-BD59-A6C34878D82A}">
                    <a16:rowId xmlns:a16="http://schemas.microsoft.com/office/drawing/2014/main" val="1142961521"/>
                  </a:ext>
                </a:extLst>
              </a:tr>
              <a:tr h="317877">
                <a:tc>
                  <a:txBody>
                    <a:bodyPr/>
                    <a:lstStyle/>
                    <a:p>
                      <a:r>
                        <a:rPr lang="en-US" b="1" dirty="0">
                          <a:latin typeface="Arial Narrow" panose="020B0606020202030204" pitchFamily="34" charset="0"/>
                        </a:rPr>
                        <a:t>2</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latin typeface="Arial Narrow" panose="020B0606020202030204" pitchFamily="34" charset="0"/>
                        </a:rPr>
                        <a:t>0</a:t>
                      </a:r>
                    </a:p>
                  </a:txBody>
                  <a:tcPr/>
                </a:tc>
                <a:extLst>
                  <a:ext uri="{0D108BD9-81ED-4DB2-BD59-A6C34878D82A}">
                    <a16:rowId xmlns:a16="http://schemas.microsoft.com/office/drawing/2014/main" val="312896599"/>
                  </a:ext>
                </a:extLst>
              </a:tr>
              <a:tr h="317877">
                <a:tc>
                  <a:txBody>
                    <a:bodyPr/>
                    <a:lstStyle/>
                    <a:p>
                      <a:r>
                        <a:rPr lang="en-US" b="1" dirty="0">
                          <a:latin typeface="Arial Narrow" panose="020B0606020202030204" pitchFamily="34" charset="0"/>
                        </a:rPr>
                        <a:t>3</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latin typeface="Arial Narrow" panose="020B0606020202030204" pitchFamily="34" charset="0"/>
                        </a:rPr>
                        <a:t>1</a:t>
                      </a:r>
                    </a:p>
                  </a:txBody>
                  <a:tcPr/>
                </a:tc>
                <a:extLst>
                  <a:ext uri="{0D108BD9-81ED-4DB2-BD59-A6C34878D82A}">
                    <a16:rowId xmlns:a16="http://schemas.microsoft.com/office/drawing/2014/main" val="1536980647"/>
                  </a:ext>
                </a:extLst>
              </a:tr>
              <a:tr h="317877">
                <a:tc>
                  <a:txBody>
                    <a:bodyPr/>
                    <a:lstStyle/>
                    <a:p>
                      <a:r>
                        <a:rPr lang="en-US" b="1" dirty="0">
                          <a:latin typeface="Arial Narrow" panose="020B0606020202030204" pitchFamily="34" charset="0"/>
                        </a:rPr>
                        <a:t>4</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latin typeface="Arial Narrow" panose="020B0606020202030204" pitchFamily="34" charset="0"/>
                        </a:rPr>
                        <a:t>1</a:t>
                      </a:r>
                    </a:p>
                  </a:txBody>
                  <a:tcPr/>
                </a:tc>
                <a:extLst>
                  <a:ext uri="{0D108BD9-81ED-4DB2-BD59-A6C34878D82A}">
                    <a16:rowId xmlns:a16="http://schemas.microsoft.com/office/drawing/2014/main" val="2774417941"/>
                  </a:ext>
                </a:extLst>
              </a:tr>
              <a:tr h="317877">
                <a:tc>
                  <a:txBody>
                    <a:bodyPr/>
                    <a:lstStyle/>
                    <a:p>
                      <a:r>
                        <a:rPr lang="en-US" b="1" dirty="0">
                          <a:latin typeface="Arial Narrow" panose="020B0606020202030204" pitchFamily="34" charset="0"/>
                        </a:rPr>
                        <a:t>5</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latin typeface="Arial Narrow" panose="020B0606020202030204" pitchFamily="34" charset="0"/>
                        </a:rPr>
                        <a:t>0</a:t>
                      </a:r>
                    </a:p>
                  </a:txBody>
                  <a:tcPr/>
                </a:tc>
                <a:extLst>
                  <a:ext uri="{0D108BD9-81ED-4DB2-BD59-A6C34878D82A}">
                    <a16:rowId xmlns:a16="http://schemas.microsoft.com/office/drawing/2014/main" val="1392775994"/>
                  </a:ext>
                </a:extLst>
              </a:tr>
              <a:tr h="317877">
                <a:tc>
                  <a:txBody>
                    <a:bodyPr/>
                    <a:lstStyle/>
                    <a:p>
                      <a:r>
                        <a:rPr lang="en-US" b="1" dirty="0">
                          <a:latin typeface="Arial Narrow" panose="020B0606020202030204" pitchFamily="34" charset="0"/>
                        </a:rPr>
                        <a:t>6</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latin typeface="Arial Narrow" panose="020B0606020202030204" pitchFamily="34" charset="0"/>
                        </a:rPr>
                        <a:t>0</a:t>
                      </a:r>
                    </a:p>
                  </a:txBody>
                  <a:tcPr/>
                </a:tc>
                <a:extLst>
                  <a:ext uri="{0D108BD9-81ED-4DB2-BD59-A6C34878D82A}">
                    <a16:rowId xmlns:a16="http://schemas.microsoft.com/office/drawing/2014/main" val="3218589386"/>
                  </a:ext>
                </a:extLst>
              </a:tr>
              <a:tr h="317877">
                <a:tc>
                  <a:txBody>
                    <a:bodyPr/>
                    <a:lstStyle/>
                    <a:p>
                      <a:r>
                        <a:rPr lang="en-US" b="1" dirty="0">
                          <a:latin typeface="Arial Narrow" panose="020B0606020202030204" pitchFamily="34" charset="0"/>
                        </a:rPr>
                        <a:t>7</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solidFill>
                            <a:schemeClr val="accent1"/>
                          </a:solidFill>
                          <a:latin typeface="Arial Narrow" panose="020B0606020202030204" pitchFamily="34" charset="0"/>
                        </a:rPr>
                        <a:t>0</a:t>
                      </a:r>
                    </a:p>
                  </a:txBody>
                  <a:tcPr/>
                </a:tc>
                <a:tc>
                  <a:txBody>
                    <a:bodyPr/>
                    <a:lstStyle/>
                    <a:p>
                      <a:r>
                        <a:rPr lang="en-US" dirty="0">
                          <a:solidFill>
                            <a:schemeClr val="accent1"/>
                          </a:solidFill>
                          <a:latin typeface="Arial Narrow" panose="020B0606020202030204" pitchFamily="34" charset="0"/>
                        </a:rPr>
                        <a:t>1</a:t>
                      </a:r>
                    </a:p>
                  </a:txBody>
                  <a:tcPr/>
                </a:tc>
                <a:tc>
                  <a:txBody>
                    <a:bodyPr/>
                    <a:lstStyle/>
                    <a:p>
                      <a:r>
                        <a:rPr lang="en-US" dirty="0">
                          <a:latin typeface="Arial Narrow" panose="020B0606020202030204" pitchFamily="34" charset="0"/>
                        </a:rPr>
                        <a:t>0</a:t>
                      </a:r>
                    </a:p>
                  </a:txBody>
                  <a:tcPr/>
                </a:tc>
                <a:extLst>
                  <a:ext uri="{0D108BD9-81ED-4DB2-BD59-A6C34878D82A}">
                    <a16:rowId xmlns:a16="http://schemas.microsoft.com/office/drawing/2014/main" val="244408613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25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7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7"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41</a:t>
            </a:fld>
            <a:endParaRPr lang="en-US" dirty="0"/>
          </a:p>
        </p:txBody>
      </p:sp>
      <p:sp>
        <p:nvSpPr>
          <p:cNvPr id="1134594" name="Rectangle 2"/>
          <p:cNvSpPr>
            <a:spLocks noGrp="1" noChangeArrowheads="1"/>
          </p:cNvSpPr>
          <p:nvPr>
            <p:ph type="title"/>
          </p:nvPr>
        </p:nvSpPr>
        <p:spPr>
          <a:xfrm>
            <a:off x="200821" y="307261"/>
            <a:ext cx="8229600" cy="803830"/>
          </a:xfrm>
        </p:spPr>
        <p:txBody>
          <a:bodyPr>
            <a:noAutofit/>
          </a:bodyPr>
          <a:lstStyle/>
          <a:p>
            <a:r>
              <a:rPr lang="en-US" dirty="0"/>
              <a:t>Views of Learning</a:t>
            </a:r>
            <a:br>
              <a:rPr lang="en-US" dirty="0"/>
            </a:br>
            <a:endParaRPr lang="en-US" dirty="0"/>
          </a:p>
        </p:txBody>
      </p:sp>
      <mc:AlternateContent xmlns:mc="http://schemas.openxmlformats.org/markup-compatibility/2006">
        <mc:Choice xmlns:a14="http://schemas.microsoft.com/office/drawing/2010/main" Requires="a14">
          <p:sp>
            <p:nvSpPr>
              <p:cNvPr id="1134595" name="Rectangle 3"/>
              <p:cNvSpPr>
                <a:spLocks noGrp="1" noChangeArrowheads="1"/>
              </p:cNvSpPr>
              <p:nvPr>
                <p:ph idx="1"/>
              </p:nvPr>
            </p:nvSpPr>
            <p:spPr/>
            <p:txBody>
              <a:bodyPr>
                <a:normAutofit fontScale="77500" lnSpcReduction="20000"/>
              </a:bodyPr>
              <a:lstStyle/>
              <a:p>
                <a:r>
                  <a:rPr lang="en-US" dirty="0"/>
                  <a:t>Learning is the removal of our </a:t>
                </a:r>
                <a:r>
                  <a:rPr lang="en-US" u="sng" dirty="0"/>
                  <a:t>remaining</a:t>
                </a:r>
                <a:r>
                  <a:rPr lang="en-US" dirty="0"/>
                  <a:t> uncertainty: </a:t>
                </a:r>
              </a:p>
              <a:p>
                <a:pPr lvl="1"/>
                <a:r>
                  <a:rPr lang="en-US" dirty="0"/>
                  <a:t>Suppose we </a:t>
                </a:r>
                <a:r>
                  <a:rPr lang="en-US" u="sng" dirty="0"/>
                  <a:t>knew</a:t>
                </a:r>
                <a:r>
                  <a:rPr lang="en-US" dirty="0"/>
                  <a:t> that the unknown function was an m-of-n Boolean function, then we could use the training data to infer which function it is.</a:t>
                </a:r>
              </a:p>
              <a:p>
                <a:r>
                  <a:rPr lang="en-US" dirty="0"/>
                  <a:t>Learning requires guessing a good hypothesis class:  </a:t>
                </a:r>
              </a:p>
              <a:p>
                <a:pPr lvl="1"/>
                <a:r>
                  <a:rPr lang="en-US" dirty="0"/>
                  <a:t>We can start with a very small class and enlarge it until it contains an hypothesis that fits the data.</a:t>
                </a:r>
              </a:p>
              <a:p>
                <a:pPr lvl="1"/>
                <a:r>
                  <a:rPr lang="en-US" dirty="0"/>
                  <a:t>The hypothesis set selection could also happen due to algorithmic bias</a:t>
                </a:r>
              </a:p>
              <a:p>
                <a:r>
                  <a:rPr lang="en-US" dirty="0"/>
                  <a:t>We could be wrong !</a:t>
                </a:r>
              </a:p>
              <a:p>
                <a:pPr lvl="1"/>
                <a:r>
                  <a:rPr lang="en-US" dirty="0"/>
                  <a:t>Our prior knowledge might be wrong:   </a:t>
                </a:r>
              </a:p>
              <a:p>
                <a:pPr lvl="2"/>
                <a14:m>
                  <m:oMath xmlns:m="http://schemas.openxmlformats.org/officeDocument/2006/math">
                    <m:r>
                      <a:rPr lang="en-US" b="0" i="1" smtClean="0">
                        <a:solidFill>
                          <a:srgbClr val="FF0000"/>
                        </a:solidFill>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r>
                      <a:rPr lang="en-US" b="0" i="1" smtClean="0">
                        <a:latin typeface="Cambria Math" panose="02040503050406030204" pitchFamily="18" charset="0"/>
                      </a:rPr>
                      <m:t>∧</m:t>
                    </m:r>
                    <m:r>
                      <a:rPr lang="en-US" b="0" i="1" smtClean="0">
                        <a:latin typeface="Cambria Math" panose="02040503050406030204" pitchFamily="18" charset="0"/>
                      </a:rPr>
                      <m:t>𝑜𝑛𝑒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oMath>
                </a14:m>
                <a:r>
                  <a:rPr lang="en-US" dirty="0"/>
                  <a:t>is also consistent </a:t>
                </a:r>
              </a:p>
              <a:p>
                <a:pPr lvl="1"/>
                <a:r>
                  <a:rPr lang="en-US" dirty="0"/>
                  <a:t>Our guess of the hypothesis space could be wrong  </a:t>
                </a:r>
              </a:p>
              <a:p>
                <a:endParaRPr lang="en-US" dirty="0"/>
              </a:p>
              <a:p>
                <a:r>
                  <a:rPr lang="en-US" dirty="0"/>
                  <a:t>If </a:t>
                </a:r>
                <a:r>
                  <a:rPr lang="en-US" dirty="0">
                    <a:solidFill>
                      <a:srgbClr val="FF0000"/>
                    </a:solidFill>
                  </a:rPr>
                  <a:t>this</a:t>
                </a:r>
                <a:r>
                  <a:rPr lang="en-US" dirty="0"/>
                  <a:t> is the unknown function, then we will make errors when we are given new  examples, and are asked to predict the value of the function</a:t>
                </a:r>
              </a:p>
            </p:txBody>
          </p:sp>
        </mc:Choice>
        <mc:Fallback>
          <p:sp>
            <p:nvSpPr>
              <p:cNvPr id="1134595" name="Rectangle 3"/>
              <p:cNvSpPr>
                <a:spLocks noGrp="1" noRot="1" noChangeAspect="1" noMove="1" noResize="1" noEditPoints="1" noAdjustHandles="1" noChangeArrowheads="1" noChangeShapeType="1" noTextEdit="1"/>
              </p:cNvSpPr>
              <p:nvPr>
                <p:ph idx="1"/>
              </p:nvPr>
            </p:nvSpPr>
            <p:spPr>
              <a:blipFill>
                <a:blip r:embed="rId3"/>
                <a:stretch>
                  <a:fillRect l="-593" t="-2149" r="-444"/>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42</a:t>
            </a:fld>
            <a:endParaRPr lang="en-US" dirty="0"/>
          </a:p>
        </p:txBody>
      </p:sp>
      <p:sp>
        <p:nvSpPr>
          <p:cNvPr id="1136642" name="Rectangle 2"/>
          <p:cNvSpPr>
            <a:spLocks noGrp="1" noChangeArrowheads="1"/>
          </p:cNvSpPr>
          <p:nvPr>
            <p:ph type="title"/>
          </p:nvPr>
        </p:nvSpPr>
        <p:spPr/>
        <p:txBody>
          <a:bodyPr/>
          <a:lstStyle/>
          <a:p>
            <a:r>
              <a:rPr lang="en-US"/>
              <a:t>General strategies for Machine Learning</a:t>
            </a:r>
            <a:endParaRPr lang="en-US" dirty="0"/>
          </a:p>
        </p:txBody>
      </p:sp>
      <p:sp>
        <p:nvSpPr>
          <p:cNvPr id="1136643" name="Rectangle 3"/>
          <p:cNvSpPr>
            <a:spLocks noGrp="1" noChangeArrowheads="1"/>
          </p:cNvSpPr>
          <p:nvPr>
            <p:ph idx="1"/>
          </p:nvPr>
        </p:nvSpPr>
        <p:spPr>
          <a:xfrm>
            <a:off x="-119270" y="856553"/>
            <a:ext cx="8659022" cy="3842446"/>
          </a:xfrm>
        </p:spPr>
        <p:txBody>
          <a:bodyPr>
            <a:normAutofit lnSpcReduction="10000"/>
          </a:bodyPr>
          <a:lstStyle/>
          <a:p>
            <a:pPr lvl="1"/>
            <a:r>
              <a:rPr lang="en-US" dirty="0"/>
              <a:t>Develop flexible hypothesis spaces:  </a:t>
            </a:r>
          </a:p>
          <a:p>
            <a:pPr lvl="2"/>
            <a:r>
              <a:rPr lang="en-US" dirty="0"/>
              <a:t>Decision trees, neural networks, nested collections.</a:t>
            </a:r>
          </a:p>
          <a:p>
            <a:pPr lvl="2"/>
            <a:r>
              <a:rPr lang="en-US" dirty="0">
                <a:solidFill>
                  <a:schemeClr val="accent1"/>
                </a:solidFill>
              </a:rPr>
              <a:t>Constraining the hypothesis space is done algorithmically</a:t>
            </a:r>
          </a:p>
          <a:p>
            <a:pPr lvl="1"/>
            <a:r>
              <a:rPr lang="en-US" dirty="0"/>
              <a:t>Develop representation languages for restricted classes of functions:</a:t>
            </a:r>
          </a:p>
          <a:p>
            <a:pPr lvl="2"/>
            <a:r>
              <a:rPr lang="en-US" dirty="0"/>
              <a:t>Serve to limit the expressivity of the target models</a:t>
            </a:r>
          </a:p>
          <a:p>
            <a:pPr lvl="2"/>
            <a:r>
              <a:rPr lang="en-US" dirty="0"/>
              <a:t>E.g., Functional representation (n-of-m); Grammars;  linear functions; stochastic models; </a:t>
            </a:r>
          </a:p>
          <a:p>
            <a:pPr lvl="2"/>
            <a:r>
              <a:rPr lang="en-US" dirty="0">
                <a:solidFill>
                  <a:schemeClr val="accent1"/>
                </a:solidFill>
              </a:rPr>
              <a:t>Get flexibility by augmenting the feature space</a:t>
            </a:r>
            <a:r>
              <a:rPr lang="en-US" dirty="0"/>
              <a:t>  </a:t>
            </a:r>
          </a:p>
          <a:p>
            <a:pPr lvl="1"/>
            <a:r>
              <a:rPr lang="en-US" dirty="0"/>
              <a:t>In either case:</a:t>
            </a:r>
          </a:p>
          <a:p>
            <a:pPr lvl="2"/>
            <a:r>
              <a:rPr lang="en-US" dirty="0"/>
              <a:t>Develop algorithms for finding a hypothesis in our hypothesis space, that fits the data </a:t>
            </a:r>
          </a:p>
          <a:p>
            <a:pPr lvl="2"/>
            <a:r>
              <a:rPr lang="en-US" dirty="0"/>
              <a:t>And hope that they will generalize well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664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64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664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66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t>43</a:t>
            </a:fld>
            <a:endParaRPr lang="en-US" dirty="0"/>
          </a:p>
        </p:txBody>
      </p:sp>
      <p:sp>
        <p:nvSpPr>
          <p:cNvPr id="1138690" name="Rectangle 2"/>
          <p:cNvSpPr>
            <a:spLocks noGrp="1" noChangeArrowheads="1"/>
          </p:cNvSpPr>
          <p:nvPr>
            <p:ph type="title"/>
          </p:nvPr>
        </p:nvSpPr>
        <p:spPr/>
        <p:txBody>
          <a:bodyPr vert="horz" lIns="68572" tIns="34286" rIns="68572" bIns="34286" rtlCol="0" anchor="t">
            <a:normAutofit/>
          </a:bodyPr>
          <a:lstStyle/>
          <a:p>
            <a:r>
              <a:rPr lang="en-US" dirty="0">
                <a:solidFill>
                  <a:schemeClr val="tx2">
                    <a:lumMod val="50000"/>
                  </a:schemeClr>
                </a:solidFill>
              </a:rPr>
              <a:t>Terminology</a:t>
            </a:r>
          </a:p>
        </p:txBody>
      </p:sp>
      <mc:AlternateContent xmlns:mc="http://schemas.openxmlformats.org/markup-compatibility/2006" xmlns:a14="http://schemas.microsoft.com/office/drawing/2010/main">
        <mc:Choice Requires="a14">
          <p:sp>
            <p:nvSpPr>
              <p:cNvPr id="1138691" name="Rectangle 3"/>
              <p:cNvSpPr>
                <a:spLocks noGrp="1" noChangeArrowheads="1"/>
              </p:cNvSpPr>
              <p:nvPr>
                <p:ph idx="1"/>
              </p:nvPr>
            </p:nvSpPr>
            <p:spPr>
              <a:ln/>
            </p:spPr>
            <p:txBody>
              <a:bodyPr vert="horz" lIns="68572" tIns="34286" rIns="68572" bIns="34286" rtlCol="0">
                <a:normAutofit/>
              </a:bodyPr>
              <a:lstStyle/>
              <a:p>
                <a:pPr>
                  <a:lnSpc>
                    <a:spcPct val="90000"/>
                  </a:lnSpc>
                </a:pPr>
                <a:r>
                  <a:rPr lang="en-US" sz="1500" dirty="0">
                    <a:solidFill>
                      <a:srgbClr val="0000FF"/>
                    </a:solidFill>
                  </a:rPr>
                  <a:t>Target function (concept): </a:t>
                </a:r>
                <a:r>
                  <a:rPr lang="en-US" sz="1500" dirty="0">
                    <a:solidFill>
                      <a:srgbClr val="000066"/>
                    </a:solidFill>
                  </a:rPr>
                  <a:t>The true function f :X </a:t>
                </a:r>
                <a:r>
                  <a:rPr lang="en-US" sz="1500" dirty="0">
                    <a:solidFill>
                      <a:srgbClr val="000066"/>
                    </a:solidFill>
                    <a:sym typeface="Wingdings" pitchFamily="2" charset="2"/>
                  </a:rPr>
                  <a:t>{…Labels…}</a:t>
                </a:r>
              </a:p>
              <a:p>
                <a:pPr>
                  <a:lnSpc>
                    <a:spcPct val="90000"/>
                  </a:lnSpc>
                </a:pPr>
                <a:r>
                  <a:rPr lang="en-US" sz="1500" dirty="0">
                    <a:solidFill>
                      <a:srgbClr val="0000FF"/>
                    </a:solidFill>
                  </a:rPr>
                  <a:t>Concept:  </a:t>
                </a:r>
                <a:r>
                  <a:rPr lang="en-US" sz="1500" dirty="0">
                    <a:solidFill>
                      <a:srgbClr val="000066"/>
                    </a:solidFill>
                  </a:rPr>
                  <a:t>Boolean function.  Example for which f (x)= 1 are </a:t>
                </a:r>
                <a:r>
                  <a:rPr lang="en-US" sz="1500" dirty="0">
                    <a:solidFill>
                      <a:srgbClr val="0000FF"/>
                    </a:solidFill>
                  </a:rPr>
                  <a:t>positive</a:t>
                </a:r>
                <a:r>
                  <a:rPr lang="en-US" sz="1500" dirty="0">
                    <a:solidFill>
                      <a:srgbClr val="000066"/>
                    </a:solidFill>
                  </a:rPr>
                  <a:t> examples; those for which </a:t>
                </a:r>
              </a:p>
              <a:p>
                <a:pPr>
                  <a:lnSpc>
                    <a:spcPct val="90000"/>
                  </a:lnSpc>
                </a:pPr>
                <a14:m>
                  <m:oMath xmlns:m="http://schemas.openxmlformats.org/officeDocument/2006/math">
                    <m:r>
                      <a:rPr lang="en-US" sz="1500" b="0" i="1" smtClean="0">
                        <a:solidFill>
                          <a:srgbClr val="000066"/>
                        </a:solidFill>
                        <a:latin typeface="Cambria Math" panose="02040503050406030204" pitchFamily="18" charset="0"/>
                      </a:rPr>
                      <m:t>𝑓</m:t>
                    </m:r>
                    <m:d>
                      <m:dPr>
                        <m:ctrlPr>
                          <a:rPr lang="en-US" sz="1500" b="0" i="1" smtClean="0">
                            <a:solidFill>
                              <a:srgbClr val="000066"/>
                            </a:solidFill>
                            <a:latin typeface="Cambria Math" panose="02040503050406030204" pitchFamily="18" charset="0"/>
                          </a:rPr>
                        </m:ctrlPr>
                      </m:dPr>
                      <m:e>
                        <m:r>
                          <a:rPr lang="en-US" sz="1500" b="0" i="1" smtClean="0">
                            <a:solidFill>
                              <a:srgbClr val="000066"/>
                            </a:solidFill>
                            <a:latin typeface="Cambria Math" panose="02040503050406030204" pitchFamily="18" charset="0"/>
                          </a:rPr>
                          <m:t>𝑥</m:t>
                        </m:r>
                      </m:e>
                    </m:d>
                    <m:r>
                      <a:rPr lang="en-US" sz="1500" b="0" i="1" smtClean="0">
                        <a:solidFill>
                          <a:srgbClr val="000066"/>
                        </a:solidFill>
                        <a:latin typeface="Cambria Math" panose="02040503050406030204" pitchFamily="18" charset="0"/>
                      </a:rPr>
                      <m:t>=0</m:t>
                    </m:r>
                  </m:oMath>
                </a14:m>
                <a:r>
                  <a:rPr lang="en-US" sz="1500" dirty="0">
                    <a:solidFill>
                      <a:srgbClr val="000066"/>
                    </a:solidFill>
                  </a:rPr>
                  <a:t> are </a:t>
                </a:r>
                <a:r>
                  <a:rPr lang="en-US" sz="1500" dirty="0">
                    <a:solidFill>
                      <a:srgbClr val="0000FF"/>
                    </a:solidFill>
                  </a:rPr>
                  <a:t>negative</a:t>
                </a:r>
                <a:r>
                  <a:rPr lang="en-US" sz="1500" dirty="0">
                    <a:solidFill>
                      <a:srgbClr val="000066"/>
                    </a:solidFill>
                  </a:rPr>
                  <a:t> examples (instances) </a:t>
                </a:r>
              </a:p>
              <a:p>
                <a:pPr>
                  <a:lnSpc>
                    <a:spcPct val="90000"/>
                  </a:lnSpc>
                  <a:buNone/>
                </a:pPr>
                <a:endParaRPr lang="en-US" sz="1500" dirty="0">
                  <a:solidFill>
                    <a:srgbClr val="000066"/>
                  </a:solidFill>
                </a:endParaRPr>
              </a:p>
              <a:p>
                <a:pPr>
                  <a:lnSpc>
                    <a:spcPct val="90000"/>
                  </a:lnSpc>
                </a:pPr>
                <a:r>
                  <a:rPr lang="en-US" sz="1500" dirty="0">
                    <a:solidFill>
                      <a:srgbClr val="0000FF"/>
                    </a:solidFill>
                  </a:rPr>
                  <a:t>Hypothesis: </a:t>
                </a:r>
                <a:r>
                  <a:rPr lang="en-US" sz="1500" dirty="0">
                    <a:solidFill>
                      <a:srgbClr val="000066"/>
                    </a:solidFill>
                  </a:rPr>
                  <a:t>A proposed function h, believed to be similar to f. The output of our learning algorithm. </a:t>
                </a:r>
                <a:r>
                  <a:rPr lang="en-US" sz="1500" dirty="0"/>
                  <a:t> </a:t>
                </a:r>
              </a:p>
              <a:p>
                <a:pPr>
                  <a:lnSpc>
                    <a:spcPct val="90000"/>
                  </a:lnSpc>
                </a:pPr>
                <a:r>
                  <a:rPr lang="en-US" sz="1500" dirty="0">
                    <a:solidFill>
                      <a:srgbClr val="0000FF"/>
                    </a:solidFill>
                  </a:rPr>
                  <a:t>Hypothesis space: </a:t>
                </a:r>
                <a:r>
                  <a:rPr lang="en-US" sz="1500" dirty="0">
                    <a:solidFill>
                      <a:srgbClr val="000066"/>
                    </a:solidFill>
                  </a:rPr>
                  <a:t>The space of all hypotheses that can, in principle, be the output of the learning algorithm.</a:t>
                </a:r>
              </a:p>
              <a:p>
                <a:pPr>
                  <a:lnSpc>
                    <a:spcPct val="90000"/>
                  </a:lnSpc>
                </a:pPr>
                <a:endParaRPr lang="en-US" sz="1500" dirty="0">
                  <a:solidFill>
                    <a:srgbClr val="000066"/>
                  </a:solidFill>
                </a:endParaRPr>
              </a:p>
              <a:p>
                <a:pPr>
                  <a:lnSpc>
                    <a:spcPct val="90000"/>
                  </a:lnSpc>
                </a:pPr>
                <a:r>
                  <a:rPr lang="en-US" sz="1500" dirty="0">
                    <a:solidFill>
                      <a:srgbClr val="0000FF"/>
                    </a:solidFill>
                  </a:rPr>
                  <a:t>Classifier: </a:t>
                </a:r>
                <a:r>
                  <a:rPr lang="en-US" sz="1500" dirty="0">
                    <a:solidFill>
                      <a:srgbClr val="000066"/>
                    </a:solidFill>
                  </a:rPr>
                  <a:t>A discrete valued function produced by the learning algorithm. The possible value of f: {1,2,…K} are the classes or </a:t>
                </a:r>
                <a:r>
                  <a:rPr lang="en-US" sz="1500" dirty="0">
                    <a:solidFill>
                      <a:srgbClr val="0000FF"/>
                    </a:solidFill>
                  </a:rPr>
                  <a:t>class labels</a:t>
                </a:r>
                <a:r>
                  <a:rPr lang="en-US" sz="1500" dirty="0">
                    <a:solidFill>
                      <a:srgbClr val="000066"/>
                    </a:solidFill>
                  </a:rPr>
                  <a:t>. (In most algorithms the classifier will actually return a real valued function that we’ll have to interpret).</a:t>
                </a:r>
              </a:p>
              <a:p>
                <a:pPr marL="0" indent="0">
                  <a:lnSpc>
                    <a:spcPct val="90000"/>
                  </a:lnSpc>
                  <a:buNone/>
                </a:pPr>
                <a:endParaRPr lang="en-US" sz="1500" dirty="0">
                  <a:solidFill>
                    <a:srgbClr val="000066"/>
                  </a:solidFill>
                </a:endParaRPr>
              </a:p>
              <a:p>
                <a:pPr>
                  <a:lnSpc>
                    <a:spcPct val="90000"/>
                  </a:lnSpc>
                </a:pPr>
                <a:r>
                  <a:rPr lang="en-US" sz="1500" dirty="0">
                    <a:solidFill>
                      <a:srgbClr val="0000FF"/>
                    </a:solidFill>
                  </a:rPr>
                  <a:t>Training examples: </a:t>
                </a:r>
                <a:r>
                  <a:rPr lang="en-US" sz="1500" dirty="0">
                    <a:solidFill>
                      <a:srgbClr val="000066"/>
                    </a:solidFill>
                  </a:rPr>
                  <a:t>A set of examples of the form </a:t>
                </a:r>
                <a14:m>
                  <m:oMath xmlns:m="http://schemas.openxmlformats.org/officeDocument/2006/math">
                    <m:r>
                      <a:rPr lang="en-US" sz="1500" b="0" i="1" smtClean="0">
                        <a:solidFill>
                          <a:srgbClr val="000066"/>
                        </a:solidFill>
                        <a:latin typeface="Cambria Math" panose="02040503050406030204" pitchFamily="18" charset="0"/>
                      </a:rPr>
                      <m:t>{</m:t>
                    </m:r>
                    <m:d>
                      <m:dPr>
                        <m:ctrlPr>
                          <a:rPr lang="en-US" sz="1500" b="0" i="1" smtClean="0">
                            <a:solidFill>
                              <a:srgbClr val="000066"/>
                            </a:solidFill>
                            <a:latin typeface="Cambria Math" panose="02040503050406030204" pitchFamily="18" charset="0"/>
                          </a:rPr>
                        </m:ctrlPr>
                      </m:dPr>
                      <m:e>
                        <m:r>
                          <a:rPr lang="en-US" sz="1500" b="0" i="1" smtClean="0">
                            <a:solidFill>
                              <a:srgbClr val="000066"/>
                            </a:solidFill>
                            <a:latin typeface="Cambria Math" panose="02040503050406030204" pitchFamily="18" charset="0"/>
                          </a:rPr>
                          <m:t>𝑥</m:t>
                        </m:r>
                        <m:r>
                          <a:rPr lang="en-US" sz="1500" b="0" i="1" smtClean="0">
                            <a:solidFill>
                              <a:srgbClr val="000066"/>
                            </a:solidFill>
                            <a:latin typeface="Cambria Math" panose="02040503050406030204" pitchFamily="18" charset="0"/>
                          </a:rPr>
                          <m:t>, </m:t>
                        </m:r>
                        <m:r>
                          <a:rPr lang="en-US" sz="1500" b="0" i="1" smtClean="0">
                            <a:solidFill>
                              <a:srgbClr val="000066"/>
                            </a:solidFill>
                            <a:latin typeface="Cambria Math" panose="02040503050406030204" pitchFamily="18" charset="0"/>
                          </a:rPr>
                          <m:t>𝑓</m:t>
                        </m:r>
                        <m:d>
                          <m:dPr>
                            <m:ctrlPr>
                              <a:rPr lang="en-US" sz="1500" b="0" i="1" smtClean="0">
                                <a:solidFill>
                                  <a:srgbClr val="000066"/>
                                </a:solidFill>
                                <a:latin typeface="Cambria Math" panose="02040503050406030204" pitchFamily="18" charset="0"/>
                              </a:rPr>
                            </m:ctrlPr>
                          </m:dPr>
                          <m:e>
                            <m:r>
                              <a:rPr lang="en-US" sz="1500" b="0" i="1" smtClean="0">
                                <a:solidFill>
                                  <a:srgbClr val="000066"/>
                                </a:solidFill>
                                <a:latin typeface="Cambria Math" panose="02040503050406030204" pitchFamily="18" charset="0"/>
                              </a:rPr>
                              <m:t>𝑥</m:t>
                            </m:r>
                          </m:e>
                        </m:d>
                      </m:e>
                    </m:d>
                    <m:r>
                      <a:rPr lang="en-US" sz="1500" b="0" i="1" smtClean="0">
                        <a:solidFill>
                          <a:srgbClr val="000066"/>
                        </a:solidFill>
                        <a:latin typeface="Cambria Math" panose="02040503050406030204" pitchFamily="18" charset="0"/>
                      </a:rPr>
                      <m:t>}</m:t>
                    </m:r>
                  </m:oMath>
                </a14:m>
                <a:endParaRPr lang="en-US" sz="1500" dirty="0">
                  <a:solidFill>
                    <a:srgbClr val="000066"/>
                  </a:solidFill>
                </a:endParaRPr>
              </a:p>
            </p:txBody>
          </p:sp>
        </mc:Choice>
        <mc:Fallback xmlns="">
          <p:sp>
            <p:nvSpPr>
              <p:cNvPr id="1138691" name="Rectangle 3"/>
              <p:cNvSpPr>
                <a:spLocks noGrp="1" noRot="1" noChangeAspect="1" noMove="1" noResize="1" noEditPoints="1" noAdjustHandles="1" noChangeArrowheads="1" noChangeShapeType="1" noTextEdit="1"/>
              </p:cNvSpPr>
              <p:nvPr>
                <p:ph idx="1"/>
              </p:nvPr>
            </p:nvSpPr>
            <p:spPr>
              <a:blipFill>
                <a:blip r:embed="rId3"/>
                <a:stretch>
                  <a:fillRect l="-519" t="-1322" r="-296"/>
                </a:stretch>
              </a:blipFill>
              <a:ln/>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t>44</a:t>
            </a:fld>
            <a:endParaRPr lang="en-US" dirty="0"/>
          </a:p>
        </p:txBody>
      </p:sp>
      <p:sp>
        <p:nvSpPr>
          <p:cNvPr id="1142786" name="Rectangle 2"/>
          <p:cNvSpPr>
            <a:spLocks noGrp="1" noChangeArrowheads="1"/>
          </p:cNvSpPr>
          <p:nvPr>
            <p:ph type="title"/>
          </p:nvPr>
        </p:nvSpPr>
        <p:spPr/>
        <p:txBody>
          <a:bodyPr vert="horz" lIns="68572" tIns="34286" rIns="68572" bIns="34286" rtlCol="0" anchor="t">
            <a:normAutofit fontScale="90000"/>
          </a:bodyPr>
          <a:lstStyle/>
          <a:p>
            <a:r>
              <a:rPr lang="en-US" dirty="0">
                <a:solidFill>
                  <a:schemeClr val="tx2">
                    <a:lumMod val="50000"/>
                  </a:schemeClr>
                </a:solidFill>
              </a:rPr>
              <a:t>Example: Generalization </a:t>
            </a:r>
            <a:r>
              <a:rPr lang="en-US" dirty="0" err="1">
                <a:solidFill>
                  <a:schemeClr val="tx2">
                    <a:lumMod val="50000"/>
                  </a:schemeClr>
                </a:solidFill>
              </a:rPr>
              <a:t>vs</a:t>
            </a:r>
            <a:r>
              <a:rPr lang="en-US" dirty="0">
                <a:solidFill>
                  <a:schemeClr val="tx2">
                    <a:lumMod val="50000"/>
                  </a:schemeClr>
                </a:solidFill>
              </a:rPr>
              <a:t> </a:t>
            </a:r>
            <a:r>
              <a:rPr lang="en-US" dirty="0" err="1">
                <a:solidFill>
                  <a:schemeClr val="tx2">
                    <a:lumMod val="50000"/>
                  </a:schemeClr>
                </a:solidFill>
              </a:rPr>
              <a:t>Overfitting</a:t>
            </a:r>
            <a:br>
              <a:rPr lang="en-US" dirty="0">
                <a:solidFill>
                  <a:schemeClr val="tx2">
                    <a:lumMod val="50000"/>
                  </a:schemeClr>
                </a:solidFill>
              </a:rPr>
            </a:br>
            <a:endParaRPr lang="en-US" dirty="0">
              <a:solidFill>
                <a:schemeClr val="tx2">
                  <a:lumMod val="50000"/>
                </a:schemeClr>
              </a:solidFill>
            </a:endParaRPr>
          </a:p>
        </p:txBody>
      </p:sp>
      <p:sp>
        <p:nvSpPr>
          <p:cNvPr id="1142787" name="Rectangle 3"/>
          <p:cNvSpPr>
            <a:spLocks noGrp="1" noChangeArrowheads="1"/>
          </p:cNvSpPr>
          <p:nvPr>
            <p:ph idx="1"/>
          </p:nvPr>
        </p:nvSpPr>
        <p:spPr>
          <a:ln/>
        </p:spPr>
        <p:txBody>
          <a:bodyPr vert="horz" lIns="68572" tIns="34286" rIns="68572" bIns="34286" rtlCol="0">
            <a:normAutofit/>
          </a:bodyPr>
          <a:lstStyle/>
          <a:p>
            <a:pPr algn="ctr">
              <a:spcBef>
                <a:spcPct val="0"/>
              </a:spcBef>
              <a:buNone/>
            </a:pPr>
            <a:r>
              <a:rPr lang="en-US" dirty="0"/>
              <a:t>What is a Tree ?</a:t>
            </a:r>
          </a:p>
          <a:p>
            <a:pPr>
              <a:spcBef>
                <a:spcPct val="0"/>
              </a:spcBef>
              <a:buNone/>
            </a:pPr>
            <a:endParaRPr lang="en-US" dirty="0"/>
          </a:p>
          <a:p>
            <a:pPr algn="ctr">
              <a:spcBef>
                <a:spcPct val="0"/>
              </a:spcBef>
              <a:buNone/>
            </a:pPr>
            <a:r>
              <a:rPr lang="en-US" dirty="0">
                <a:solidFill>
                  <a:srgbClr val="3333FF"/>
                </a:solidFill>
              </a:rPr>
              <a:t>A botanist</a:t>
            </a:r>
            <a:r>
              <a:rPr lang="en-US" dirty="0"/>
              <a:t>                         </a:t>
            </a:r>
            <a:r>
              <a:rPr lang="en-US" dirty="0">
                <a:solidFill>
                  <a:schemeClr val="tx2"/>
                </a:solidFill>
              </a:rPr>
              <a:t>Her brother</a:t>
            </a:r>
            <a:r>
              <a:rPr lang="en-US" dirty="0"/>
              <a:t> </a:t>
            </a:r>
          </a:p>
          <a:p>
            <a:pPr>
              <a:spcBef>
                <a:spcPct val="0"/>
              </a:spcBef>
              <a:buNone/>
            </a:pPr>
            <a:endParaRPr lang="en-US" dirty="0"/>
          </a:p>
          <a:p>
            <a:pPr algn="ctr">
              <a:lnSpc>
                <a:spcPct val="80000"/>
              </a:lnSpc>
              <a:buNone/>
            </a:pPr>
            <a:r>
              <a:rPr lang="en-US" sz="1800" dirty="0">
                <a:solidFill>
                  <a:srgbClr val="3333FF"/>
                </a:solidFill>
              </a:rPr>
              <a:t>A tree is something with</a:t>
            </a:r>
            <a:r>
              <a:rPr lang="en-US" sz="1800" dirty="0"/>
              <a:t>              </a:t>
            </a:r>
            <a:r>
              <a:rPr lang="en-US" sz="1800" dirty="0">
                <a:solidFill>
                  <a:schemeClr val="tx2"/>
                </a:solidFill>
              </a:rPr>
              <a:t>A tree is a </a:t>
            </a:r>
            <a:r>
              <a:rPr lang="en-US" sz="1800" dirty="0">
                <a:solidFill>
                  <a:srgbClr val="99CC00"/>
                </a:solidFill>
              </a:rPr>
              <a:t>green</a:t>
            </a:r>
            <a:r>
              <a:rPr lang="en-US" sz="1800" dirty="0">
                <a:solidFill>
                  <a:schemeClr val="tx2"/>
                </a:solidFill>
              </a:rPr>
              <a:t>  thing</a:t>
            </a:r>
            <a:r>
              <a:rPr lang="en-US" sz="1800" dirty="0"/>
              <a:t> </a:t>
            </a:r>
          </a:p>
          <a:p>
            <a:pPr>
              <a:lnSpc>
                <a:spcPct val="80000"/>
              </a:lnSpc>
              <a:buNone/>
            </a:pPr>
            <a:r>
              <a:rPr lang="en-US" sz="1800" dirty="0"/>
              <a:t>     				 </a:t>
            </a:r>
            <a:r>
              <a:rPr lang="en-US" sz="1800" dirty="0">
                <a:solidFill>
                  <a:srgbClr val="3333FF"/>
                </a:solidFill>
              </a:rPr>
              <a:t>leaves I’ve seen before</a:t>
            </a:r>
            <a:r>
              <a:rPr lang="en-US" sz="1800" dirty="0"/>
              <a:t>   </a:t>
            </a:r>
          </a:p>
          <a:p>
            <a:pPr>
              <a:lnSpc>
                <a:spcPct val="80000"/>
              </a:lnSpc>
              <a:buNone/>
            </a:pPr>
            <a:endParaRPr lang="en-US" sz="1800" dirty="0"/>
          </a:p>
          <a:p>
            <a:pPr>
              <a:lnSpc>
                <a:spcPct val="80000"/>
              </a:lnSpc>
              <a:buNone/>
            </a:pPr>
            <a:endParaRPr lang="en-US" sz="1800" dirty="0"/>
          </a:p>
          <a:p>
            <a:pPr>
              <a:spcBef>
                <a:spcPct val="0"/>
              </a:spcBef>
              <a:buNone/>
            </a:pPr>
            <a:r>
              <a:rPr lang="en-US" sz="1200" b="1" dirty="0">
                <a:solidFill>
                  <a:srgbClr val="0000FF"/>
                </a:solidFill>
              </a:rPr>
              <a:t>                                                                                        </a:t>
            </a:r>
            <a:r>
              <a:rPr lang="en-US" sz="1500" b="1" dirty="0"/>
              <a:t>Neither will generalize well</a:t>
            </a:r>
            <a:endParaRPr lang="en-US" sz="1500" b="1" u="sng" dirty="0"/>
          </a:p>
          <a:p>
            <a:pPr>
              <a:lnSpc>
                <a:spcPct val="80000"/>
              </a:lnSpc>
              <a:buNone/>
            </a:pPr>
            <a:endParaRPr lang="en-US" dirty="0"/>
          </a:p>
        </p:txBody>
      </p:sp>
      <p:grpSp>
        <p:nvGrpSpPr>
          <p:cNvPr id="1142788" name="Group 4"/>
          <p:cNvGrpSpPr>
            <a:grpSpLocks/>
          </p:cNvGrpSpPr>
          <p:nvPr/>
        </p:nvGrpSpPr>
        <p:grpSpPr bwMode="auto">
          <a:xfrm>
            <a:off x="2320528" y="3017044"/>
            <a:ext cx="2880122" cy="1612106"/>
            <a:chOff x="672" y="1920"/>
            <a:chExt cx="2419" cy="1354"/>
          </a:xfrm>
        </p:grpSpPr>
        <p:graphicFrame>
          <p:nvGraphicFramePr>
            <p:cNvPr id="1142789" name="Object 5"/>
            <p:cNvGraphicFramePr>
              <a:graphicFrameLocks noChangeAspect="1"/>
            </p:cNvGraphicFramePr>
            <p:nvPr/>
          </p:nvGraphicFramePr>
          <p:xfrm flipV="1">
            <a:off x="672" y="1920"/>
            <a:ext cx="614" cy="636"/>
          </p:xfrm>
          <a:graphic>
            <a:graphicData uri="http://schemas.openxmlformats.org/presentationml/2006/ole">
              <mc:AlternateContent xmlns:mc="http://schemas.openxmlformats.org/markup-compatibility/2006">
                <mc:Choice xmlns:v="urn:schemas-microsoft-com:vml" Requires="v">
                  <p:oleObj spid="_x0000_s1026" name="Clip" r:id="rId4" imgW="3346560" imgH="3468960" progId="MS_ClipArt_Gallery.2">
                    <p:embed/>
                  </p:oleObj>
                </mc:Choice>
                <mc:Fallback>
                  <p:oleObj name="Clip" r:id="rId4" imgW="3346560" imgH="3468960" progId="MS_ClipArt_Gallery.2">
                    <p:embed/>
                    <p:pic>
                      <p:nvPicPr>
                        <p:cNvPr id="11427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672" y="1920"/>
                          <a:ext cx="614" cy="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0" name="Object 6"/>
            <p:cNvGraphicFramePr>
              <a:graphicFrameLocks noChangeAspect="1"/>
            </p:cNvGraphicFramePr>
            <p:nvPr/>
          </p:nvGraphicFramePr>
          <p:xfrm>
            <a:off x="1584" y="1968"/>
            <a:ext cx="576" cy="553"/>
          </p:xfrm>
          <a:graphic>
            <a:graphicData uri="http://schemas.openxmlformats.org/presentationml/2006/ole">
              <mc:AlternateContent xmlns:mc="http://schemas.openxmlformats.org/markup-compatibility/2006">
                <mc:Choice xmlns:v="urn:schemas-microsoft-com:vml" Requires="v">
                  <p:oleObj spid="_x0000_s1027" name="Clip" r:id="rId6" imgW="3657600" imgH="3544920" progId="MS_ClipArt_Gallery.2">
                    <p:embed/>
                  </p:oleObj>
                </mc:Choice>
                <mc:Fallback>
                  <p:oleObj name="Clip" r:id="rId6" imgW="3657600" imgH="3544920" progId="MS_ClipArt_Gallery.2">
                    <p:embed/>
                    <p:pic>
                      <p:nvPicPr>
                        <p:cNvPr id="114279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 y="1968"/>
                          <a:ext cx="576" cy="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1" name="Object 7"/>
            <p:cNvGraphicFramePr>
              <a:graphicFrameLocks noChangeAspect="1"/>
            </p:cNvGraphicFramePr>
            <p:nvPr/>
          </p:nvGraphicFramePr>
          <p:xfrm>
            <a:off x="2448" y="2016"/>
            <a:ext cx="643" cy="554"/>
          </p:xfrm>
          <a:graphic>
            <a:graphicData uri="http://schemas.openxmlformats.org/presentationml/2006/ole">
              <mc:AlternateContent xmlns:mc="http://schemas.openxmlformats.org/markup-compatibility/2006">
                <mc:Choice xmlns:v="urn:schemas-microsoft-com:vml" Requires="v">
                  <p:oleObj spid="_x0000_s1028" name="Clip" r:id="rId8" imgW="4024080" imgH="3468960" progId="MS_ClipArt_Gallery.2">
                    <p:embed/>
                  </p:oleObj>
                </mc:Choice>
                <mc:Fallback>
                  <p:oleObj name="Clip" r:id="rId8" imgW="4024080" imgH="3468960" progId="MS_ClipArt_Gallery.2">
                    <p:embed/>
                    <p:pic>
                      <p:nvPicPr>
                        <p:cNvPr id="114279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8" y="2016"/>
                          <a:ext cx="643" cy="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2" name="Object 8"/>
            <p:cNvGraphicFramePr>
              <a:graphicFrameLocks noChangeAspect="1"/>
            </p:cNvGraphicFramePr>
            <p:nvPr/>
          </p:nvGraphicFramePr>
          <p:xfrm>
            <a:off x="1536" y="2736"/>
            <a:ext cx="466" cy="480"/>
          </p:xfrm>
          <a:graphic>
            <a:graphicData uri="http://schemas.openxmlformats.org/presentationml/2006/ole">
              <mc:AlternateContent xmlns:mc="http://schemas.openxmlformats.org/markup-compatibility/2006">
                <mc:Choice xmlns:v="urn:schemas-microsoft-com:vml" Requires="v">
                  <p:oleObj spid="_x0000_s1029" name="Clip" r:id="rId10" imgW="541080" imgH="556920" progId="MS_ClipArt_Gallery.2">
                    <p:embed/>
                  </p:oleObj>
                </mc:Choice>
                <mc:Fallback>
                  <p:oleObj name="Clip" r:id="rId10" imgW="541080" imgH="556920" progId="MS_ClipArt_Gallery.2">
                    <p:embed/>
                    <p:pic>
                      <p:nvPicPr>
                        <p:cNvPr id="114279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 y="2736"/>
                          <a:ext cx="466"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3" name="Object 9"/>
            <p:cNvGraphicFramePr>
              <a:graphicFrameLocks noChangeAspect="1"/>
            </p:cNvGraphicFramePr>
            <p:nvPr/>
          </p:nvGraphicFramePr>
          <p:xfrm>
            <a:off x="864" y="2688"/>
            <a:ext cx="583" cy="527"/>
          </p:xfrm>
          <a:graphic>
            <a:graphicData uri="http://schemas.openxmlformats.org/presentationml/2006/ole">
              <mc:AlternateContent xmlns:mc="http://schemas.openxmlformats.org/markup-compatibility/2006">
                <mc:Choice xmlns:v="urn:schemas-microsoft-com:vml" Requires="v">
                  <p:oleObj spid="_x0000_s1030" name="Clip" r:id="rId12" imgW="3834000" imgH="3468960" progId="MS_ClipArt_Gallery.2">
                    <p:embed/>
                  </p:oleObj>
                </mc:Choice>
                <mc:Fallback>
                  <p:oleObj name="Clip" r:id="rId12" imgW="3834000" imgH="3468960" progId="MS_ClipArt_Gallery.2">
                    <p:embed/>
                    <p:pic>
                      <p:nvPicPr>
                        <p:cNvPr id="114279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4" y="2688"/>
                          <a:ext cx="583" cy="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4" name="Object 10"/>
            <p:cNvGraphicFramePr>
              <a:graphicFrameLocks noChangeAspect="1"/>
            </p:cNvGraphicFramePr>
            <p:nvPr/>
          </p:nvGraphicFramePr>
          <p:xfrm>
            <a:off x="2160" y="2688"/>
            <a:ext cx="670" cy="586"/>
          </p:xfrm>
          <a:graphic>
            <a:graphicData uri="http://schemas.openxmlformats.org/presentationml/2006/ole">
              <mc:AlternateContent xmlns:mc="http://schemas.openxmlformats.org/markup-compatibility/2006">
                <mc:Choice xmlns:v="urn:schemas-microsoft-com:vml" Requires="v">
                  <p:oleObj spid="_x0000_s1031" name="Clip" r:id="rId14" imgW="3957840" imgH="3459960" progId="MS_ClipArt_Gallery.2">
                    <p:embed/>
                  </p:oleObj>
                </mc:Choice>
                <mc:Fallback>
                  <p:oleObj name="Clip" r:id="rId14" imgW="3957840" imgH="3459960" progId="MS_ClipArt_Gallery.2">
                    <p:embed/>
                    <p:pic>
                      <p:nvPicPr>
                        <p:cNvPr id="1142794"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60" y="2688"/>
                          <a:ext cx="670" cy="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27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nodeType="clickEffect">
                                  <p:stCondLst>
                                    <p:cond delay="0"/>
                                  </p:stCondLst>
                                  <p:childTnLst>
                                    <p:set>
                                      <p:cBhvr>
                                        <p:cTn id="10" dur="1" fill="hold">
                                          <p:stCondLst>
                                            <p:cond delay="0"/>
                                          </p:stCondLst>
                                        </p:cTn>
                                        <p:tgtEl>
                                          <p:spTgt spid="1142787">
                                            <p:txEl>
                                              <p:pRg st="4" end="4"/>
                                            </p:txEl>
                                          </p:spTgt>
                                        </p:tgtEl>
                                        <p:attrNameLst>
                                          <p:attrName>style.visibility</p:attrName>
                                        </p:attrNameLst>
                                      </p:cBhvr>
                                      <p:to>
                                        <p:strVal val="visible"/>
                                      </p:to>
                                    </p:set>
                                    <p:anim calcmode="lin" valueType="num">
                                      <p:cBhvr>
                                        <p:cTn id="11" dur="500" fill="hold"/>
                                        <p:tgtEl>
                                          <p:spTgt spid="1142787">
                                            <p:txEl>
                                              <p:pRg st="4" end="4"/>
                                            </p:txEl>
                                          </p:spTgt>
                                        </p:tgtEl>
                                        <p:attrNameLst>
                                          <p:attrName>ppt_w</p:attrName>
                                        </p:attrNameLst>
                                      </p:cBhvr>
                                      <p:tavLst>
                                        <p:tav tm="0">
                                          <p:val>
                                            <p:fltVal val="0"/>
                                          </p:val>
                                        </p:tav>
                                        <p:tav tm="100000">
                                          <p:val>
                                            <p:strVal val="#ppt_w"/>
                                          </p:val>
                                        </p:tav>
                                      </p:tavLst>
                                    </p:anim>
                                    <p:anim calcmode="lin" valueType="num">
                                      <p:cBhvr>
                                        <p:cTn id="12" dur="500" fill="hold"/>
                                        <p:tgtEl>
                                          <p:spTgt spid="1142787">
                                            <p:txEl>
                                              <p:pRg st="4" end="4"/>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42787">
                                            <p:txEl>
                                              <p:pRg st="5" end="5"/>
                                            </p:txEl>
                                          </p:spTgt>
                                        </p:tgtEl>
                                        <p:attrNameLst>
                                          <p:attrName>style.visibility</p:attrName>
                                        </p:attrNameLst>
                                      </p:cBhvr>
                                      <p:to>
                                        <p:strVal val="visible"/>
                                      </p:to>
                                    </p:set>
                                    <p:anim calcmode="lin" valueType="num">
                                      <p:cBhvr>
                                        <p:cTn id="15" dur="500" fill="hold"/>
                                        <p:tgtEl>
                                          <p:spTgt spid="1142787">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1142787">
                                            <p:txEl>
                                              <p:pRg st="5" end="5"/>
                                            </p:txEl>
                                          </p:spTgt>
                                        </p:tgtEl>
                                        <p:attrNameLst>
                                          <p:attrName>ppt_h</p:attrName>
                                        </p:attrNameLst>
                                      </p:cBhvr>
                                      <p:tavLst>
                                        <p:tav tm="0">
                                          <p:val>
                                            <p:strVal val="#ppt_h"/>
                                          </p:val>
                                        </p:tav>
                                        <p:tav tm="100000">
                                          <p:val>
                                            <p:strVal val="#ppt_h"/>
                                          </p:val>
                                        </p:tav>
                                      </p:tavLst>
                                    </p:anim>
                                  </p:childTnLst>
                                </p:cTn>
                              </p:par>
                              <p:par>
                                <p:cTn id="17" presetID="1" presetClass="entr" presetSubtype="0" fill="hold" nodeType="withEffect">
                                  <p:stCondLst>
                                    <p:cond delay="0"/>
                                  </p:stCondLst>
                                  <p:childTnLst>
                                    <p:set>
                                      <p:cBhvr>
                                        <p:cTn id="18" dur="1" fill="hold">
                                          <p:stCondLst>
                                            <p:cond delay="0"/>
                                          </p:stCondLst>
                                        </p:cTn>
                                        <p:tgtEl>
                                          <p:spTgt spid="11427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1427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427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45</a:t>
            </a:fld>
            <a:endParaRPr lang="en-US" dirty="0"/>
          </a:p>
        </p:txBody>
      </p:sp>
      <p:sp>
        <p:nvSpPr>
          <p:cNvPr id="1217538" name="Rectangle 2"/>
          <p:cNvSpPr>
            <a:spLocks noGrp="1" noChangeArrowheads="1"/>
          </p:cNvSpPr>
          <p:nvPr>
            <p:ph type="title"/>
          </p:nvPr>
        </p:nvSpPr>
        <p:spPr/>
        <p:txBody>
          <a:bodyPr/>
          <a:lstStyle/>
          <a:p>
            <a:r>
              <a:rPr lang="en-US"/>
              <a:t>Administration</a:t>
            </a:r>
            <a:endParaRPr lang="en-US" dirty="0"/>
          </a:p>
        </p:txBody>
      </p:sp>
      <p:sp>
        <p:nvSpPr>
          <p:cNvPr id="1217539" name="Rectangle 3"/>
          <p:cNvSpPr>
            <a:spLocks noGrp="1" noChangeArrowheads="1"/>
          </p:cNvSpPr>
          <p:nvPr>
            <p:ph idx="1"/>
          </p:nvPr>
        </p:nvSpPr>
        <p:spPr/>
        <p:txBody>
          <a:bodyPr>
            <a:normAutofit lnSpcReduction="10000"/>
          </a:bodyPr>
          <a:lstStyle/>
          <a:p>
            <a:pPr lvl="1"/>
            <a:r>
              <a:rPr lang="en-US"/>
              <a:t>The class is still full. </a:t>
            </a:r>
          </a:p>
          <a:p>
            <a:pPr lvl="2"/>
            <a:r>
              <a:rPr lang="en-US"/>
              <a:t>There will be some changes until midnight tonight.</a:t>
            </a:r>
          </a:p>
          <a:p>
            <a:pPr lvl="2"/>
            <a:r>
              <a:rPr lang="en-US"/>
              <a:t>But there will be chances to petition and get in as people drop.</a:t>
            </a:r>
          </a:p>
          <a:p>
            <a:pPr lvl="1"/>
            <a:r>
              <a:rPr lang="en-US"/>
              <a:t>You all need to complete HW0! </a:t>
            </a:r>
          </a:p>
          <a:p>
            <a:pPr lvl="1"/>
            <a:r>
              <a:rPr lang="en-US"/>
              <a:t>1st quiz was due last night.</a:t>
            </a:r>
          </a:p>
          <a:p>
            <a:pPr lvl="1"/>
            <a:r>
              <a:rPr lang="en-US"/>
              <a:t>HW 1 will be released next week. </a:t>
            </a:r>
          </a:p>
          <a:p>
            <a:pPr lvl="1"/>
            <a:r>
              <a:rPr lang="en-US"/>
              <a:t>Questions?</a:t>
            </a:r>
          </a:p>
          <a:p>
            <a:pPr lvl="2"/>
            <a:r>
              <a:rPr lang="en-US"/>
              <a:t>Please ask/comment during class.</a:t>
            </a:r>
          </a:p>
          <a:p>
            <a:pPr lvl="1"/>
            <a:r>
              <a:rPr lang="en-US"/>
              <a:t>No Class on Wednesday</a:t>
            </a:r>
          </a:p>
          <a:p>
            <a:pPr lvl="1"/>
            <a:r>
              <a:rPr lang="en-US"/>
              <a:t>Office hours, as usual; </a:t>
            </a:r>
          </a:p>
          <a:p>
            <a:pPr lvl="2"/>
            <a:r>
              <a:rPr lang="en-US"/>
              <a:t>I will have one today, but not on Wednesday.</a:t>
            </a:r>
            <a:endParaRPr lang="en-US" dirty="0"/>
          </a:p>
        </p:txBody>
      </p:sp>
    </p:spTree>
    <p:extLst>
      <p:ext uri="{BB962C8B-B14F-4D97-AF65-F5344CB8AC3E}">
        <p14:creationId xmlns:p14="http://schemas.microsoft.com/office/powerpoint/2010/main" val="201285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53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753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753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753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75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46</a:t>
            </a:fld>
            <a:endParaRPr lang="en-US" dirty="0"/>
          </a:p>
        </p:txBody>
      </p:sp>
      <p:sp>
        <p:nvSpPr>
          <p:cNvPr id="1217538" name="Rectangle 2"/>
          <p:cNvSpPr>
            <a:spLocks noGrp="1" noChangeArrowheads="1"/>
          </p:cNvSpPr>
          <p:nvPr>
            <p:ph type="title"/>
          </p:nvPr>
        </p:nvSpPr>
        <p:spPr/>
        <p:txBody>
          <a:bodyPr/>
          <a:lstStyle/>
          <a:p>
            <a:r>
              <a:rPr lang="en-US"/>
              <a:t>Key Issues in Machine Learning</a:t>
            </a:r>
            <a:endParaRPr lang="en-US" dirty="0"/>
          </a:p>
        </p:txBody>
      </p:sp>
      <p:sp>
        <p:nvSpPr>
          <p:cNvPr id="1217539" name="Rectangle 3"/>
          <p:cNvSpPr>
            <a:spLocks noGrp="1" noChangeArrowheads="1"/>
          </p:cNvSpPr>
          <p:nvPr>
            <p:ph idx="1"/>
          </p:nvPr>
        </p:nvSpPr>
        <p:spPr>
          <a:xfrm>
            <a:off x="430464" y="902369"/>
            <a:ext cx="8229600" cy="3888292"/>
          </a:xfrm>
        </p:spPr>
        <p:txBody>
          <a:bodyPr>
            <a:normAutofit fontScale="92500" lnSpcReduction="10000"/>
          </a:bodyPr>
          <a:lstStyle/>
          <a:p>
            <a:pPr lvl="1"/>
            <a:r>
              <a:rPr lang="en-US" dirty="0"/>
              <a:t>Modeling</a:t>
            </a:r>
          </a:p>
          <a:p>
            <a:pPr lvl="2"/>
            <a:r>
              <a:rPr lang="en-US" dirty="0"/>
              <a:t>How to formulate application problems as machine learning problems ?  How to represent the data?</a:t>
            </a:r>
          </a:p>
          <a:p>
            <a:pPr lvl="2"/>
            <a:r>
              <a:rPr lang="en-US" dirty="0"/>
              <a:t>Learning Protocols (where is the data &amp; labels coming from?) </a:t>
            </a:r>
          </a:p>
          <a:p>
            <a:pPr lvl="1"/>
            <a:r>
              <a:rPr lang="en-US" dirty="0"/>
              <a:t>Representation</a:t>
            </a:r>
          </a:p>
          <a:p>
            <a:pPr lvl="2"/>
            <a:r>
              <a:rPr lang="en-US" dirty="0"/>
              <a:t>What functions should we learn (hypothesis spaces) ? </a:t>
            </a:r>
          </a:p>
          <a:p>
            <a:pPr lvl="2"/>
            <a:r>
              <a:rPr lang="en-US" dirty="0"/>
              <a:t>How to map raw input to  an instance space?</a:t>
            </a:r>
          </a:p>
          <a:p>
            <a:pPr lvl="2"/>
            <a:r>
              <a:rPr lang="en-US" dirty="0"/>
              <a:t>Any rigorous way to find these? Any general approach?</a:t>
            </a:r>
          </a:p>
          <a:p>
            <a:pPr lvl="1"/>
            <a:r>
              <a:rPr lang="en-US" dirty="0"/>
              <a:t> Algorithms</a:t>
            </a:r>
          </a:p>
          <a:p>
            <a:pPr lvl="2"/>
            <a:r>
              <a:rPr lang="en-US" dirty="0"/>
              <a:t>What are good algorithms? </a:t>
            </a:r>
          </a:p>
          <a:p>
            <a:pPr lvl="2"/>
            <a:r>
              <a:rPr lang="en-US" dirty="0"/>
              <a:t>How do we define success? </a:t>
            </a:r>
          </a:p>
          <a:p>
            <a:pPr lvl="2"/>
            <a:r>
              <a:rPr lang="en-US" dirty="0"/>
              <a:t>Generalization Vs. over fitting</a:t>
            </a:r>
          </a:p>
          <a:p>
            <a:pPr lvl="2"/>
            <a:r>
              <a:rPr lang="en-US" dirty="0"/>
              <a:t>The computational problem</a:t>
            </a:r>
          </a:p>
          <a:p>
            <a:endParaRPr lang="en-US" dirty="0"/>
          </a:p>
        </p:txBody>
      </p:sp>
    </p:spTree>
    <p:extLst>
      <p:ext uri="{BB962C8B-B14F-4D97-AF65-F5344CB8AC3E}">
        <p14:creationId xmlns:p14="http://schemas.microsoft.com/office/powerpoint/2010/main" val="1114256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47</a:t>
            </a:fld>
            <a:endParaRPr lang="en-US" dirty="0"/>
          </a:p>
        </p:txBody>
      </p:sp>
      <p:sp>
        <p:nvSpPr>
          <p:cNvPr id="1086466" name="Rectangle 2"/>
          <p:cNvSpPr>
            <a:spLocks noGrp="1" noChangeArrowheads="1"/>
          </p:cNvSpPr>
          <p:nvPr>
            <p:ph type="title"/>
          </p:nvPr>
        </p:nvSpPr>
        <p:spPr/>
        <p:txBody>
          <a:bodyPr/>
          <a:lstStyle/>
          <a:p>
            <a:r>
              <a:rPr lang="en-US"/>
              <a:t>An Example: Context Sensitive Spelling</a:t>
            </a:r>
            <a:endParaRPr lang="en-US" dirty="0"/>
          </a:p>
        </p:txBody>
      </p:sp>
      <mc:AlternateContent xmlns:mc="http://schemas.openxmlformats.org/markup-compatibility/2006" xmlns:a14="http://schemas.microsoft.com/office/drawing/2010/main">
        <mc:Choice Requires="a14">
          <p:sp>
            <p:nvSpPr>
              <p:cNvPr id="1086467" name="Rectangle 3"/>
              <p:cNvSpPr>
                <a:spLocks noGrp="1" noChangeArrowheads="1"/>
              </p:cNvSpPr>
              <p:nvPr>
                <p:ph idx="1"/>
              </p:nvPr>
            </p:nvSpPr>
            <p:spPr/>
            <p:txBody>
              <a:bodyPr>
                <a:normAutofit fontScale="77500" lnSpcReduction="20000"/>
              </a:bodyPr>
              <a:lstStyle/>
              <a:p>
                <a:r>
                  <a:rPr lang="en-US" dirty="0"/>
                  <a:t>I don’t know {</a:t>
                </a:r>
                <a:r>
                  <a:rPr lang="en-US" dirty="0">
                    <a:solidFill>
                      <a:schemeClr val="accent2"/>
                    </a:solidFill>
                  </a:rPr>
                  <a:t>whether</a:t>
                </a:r>
                <a:r>
                  <a:rPr lang="en-US" dirty="0"/>
                  <a:t>, </a:t>
                </a:r>
                <a:r>
                  <a:rPr lang="en-US" dirty="0">
                    <a:solidFill>
                      <a:schemeClr val="accent3"/>
                    </a:solidFill>
                  </a:rPr>
                  <a:t>weather</a:t>
                </a:r>
                <a:r>
                  <a:rPr lang="en-US" dirty="0"/>
                  <a:t>} to laugh or cry</a:t>
                </a:r>
              </a:p>
              <a:p>
                <a:endParaRPr lang="en-US" dirty="0"/>
              </a:p>
              <a:p>
                <a:pPr marL="0" indent="0">
                  <a:buNone/>
                </a:pPr>
                <a:r>
                  <a:rPr lang="en-US" b="1" dirty="0"/>
                  <a:t>	</a:t>
                </a:r>
                <a:r>
                  <a:rPr lang="en-US" b="1" u="sng" dirty="0"/>
                  <a:t>How can we make this a learning problem?</a:t>
                </a:r>
              </a:p>
              <a:p>
                <a:endParaRPr lang="en-US" dirty="0"/>
              </a:p>
              <a:p>
                <a:r>
                  <a:rPr lang="en-US" dirty="0"/>
                  <a:t>We will look for a function </a:t>
                </a:r>
              </a:p>
              <a:p>
                <a:pPr marL="0" indent="0">
                  <a:buNone/>
                </a:pPr>
                <a:r>
                  <a:rPr lang="en-US" dirty="0"/>
                  <a:t>     	f: Sentences</a:t>
                </a:r>
                <a:r>
                  <a:rPr lang="en-US" dirty="0">
                    <a:sym typeface="Wingdings" pitchFamily="2" charset="2"/>
                  </a:rPr>
                  <a:t> </a:t>
                </a:r>
                <a:r>
                  <a:rPr lang="en-US" dirty="0"/>
                  <a:t>{</a:t>
                </a:r>
                <a:r>
                  <a:rPr lang="en-US" dirty="0">
                    <a:solidFill>
                      <a:schemeClr val="accent1"/>
                    </a:solidFill>
                  </a:rPr>
                  <a:t>whether</a:t>
                </a:r>
                <a:r>
                  <a:rPr lang="en-US" dirty="0"/>
                  <a:t>, </a:t>
                </a:r>
                <a:r>
                  <a:rPr lang="en-US" dirty="0">
                    <a:solidFill>
                      <a:schemeClr val="accent3"/>
                    </a:solidFill>
                  </a:rPr>
                  <a:t>weather</a:t>
                </a:r>
                <a:r>
                  <a:rPr lang="en-US" dirty="0"/>
                  <a:t>} </a:t>
                </a:r>
              </a:p>
              <a:p>
                <a:r>
                  <a:rPr lang="en-US" dirty="0"/>
                  <a:t>We need to define the domain of this function better.</a:t>
                </a:r>
              </a:p>
              <a:p>
                <a:endParaRPr lang="en-US" dirty="0"/>
              </a:p>
              <a:p>
                <a:r>
                  <a:rPr lang="en-US" u="sng" dirty="0"/>
                  <a:t>An option</a:t>
                </a:r>
                <a:r>
                  <a:rPr lang="en-US" dirty="0"/>
                  <a:t>: For each word </a:t>
                </a:r>
                <a14:m>
                  <m:oMath xmlns:m="http://schemas.openxmlformats.org/officeDocument/2006/math">
                    <m:r>
                      <a:rPr lang="en-US" i="1" dirty="0" smtClean="0">
                        <a:latin typeface="Cambria Math" panose="02040503050406030204" pitchFamily="18" charset="0"/>
                      </a:rPr>
                      <m:t>𝑤</m:t>
                    </m:r>
                  </m:oMath>
                </a14:m>
                <a:r>
                  <a:rPr lang="en-US" dirty="0"/>
                  <a:t> in English define a Boolean feature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𝑤</m:t>
                        </m:r>
                      </m:sub>
                    </m:sSub>
                  </m:oMath>
                </a14:m>
                <a:r>
                  <a:rPr lang="en-US" dirty="0"/>
                  <a:t> :  </a:t>
                </a:r>
              </a:p>
              <a:p>
                <a:pPr marL="0" indent="0">
                  <a:buNone/>
                </a:pPr>
                <a:r>
                  <a:rPr lang="en-US" dirty="0"/>
                  <a: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𝑤</m:t>
                        </m:r>
                      </m:sub>
                    </m:sSub>
                    <m:r>
                      <a:rPr lang="en-US" b="0" i="1" smtClean="0">
                        <a:latin typeface="Cambria Math" panose="02040503050406030204" pitchFamily="18" charset="0"/>
                      </a:rPr>
                      <m:t>=1]</m:t>
                    </m:r>
                  </m:oMath>
                </a14:m>
                <a:r>
                  <a:rPr lang="en-US" dirty="0"/>
                  <a:t> </a:t>
                </a:r>
                <a:r>
                  <a:rPr lang="en-US" dirty="0" err="1"/>
                  <a:t>iff</a:t>
                </a:r>
                <a:r>
                  <a:rPr lang="en-US" dirty="0"/>
                  <a:t> </a:t>
                </a:r>
                <a14:m>
                  <m:oMath xmlns:m="http://schemas.openxmlformats.org/officeDocument/2006/math">
                    <m:r>
                      <a:rPr lang="en-US" i="1">
                        <a:latin typeface="Cambria Math" panose="02040503050406030204" pitchFamily="18" charset="0"/>
                      </a:rPr>
                      <m:t>𝑤</m:t>
                    </m:r>
                  </m:oMath>
                </a14:m>
                <a:r>
                  <a:rPr lang="en-US" dirty="0"/>
                  <a:t> is in the sentence</a:t>
                </a:r>
              </a:p>
              <a:p>
                <a:r>
                  <a:rPr lang="en-US" dirty="0"/>
                  <a:t>This maps a sentence to a point in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50,000</m:t>
                        </m:r>
                      </m:sup>
                    </m:sSup>
                  </m:oMath>
                </a14:m>
                <a:endParaRPr lang="en-US" dirty="0"/>
              </a:p>
              <a:p>
                <a:r>
                  <a:rPr lang="en-US" dirty="0"/>
                  <a:t>In this space:   some points are </a:t>
                </a:r>
                <a:r>
                  <a:rPr lang="en-US" u="sng" dirty="0">
                    <a:solidFill>
                      <a:schemeClr val="accent1"/>
                    </a:solidFill>
                  </a:rPr>
                  <a:t>whether</a:t>
                </a:r>
                <a:r>
                  <a:rPr lang="en-US" dirty="0"/>
                  <a:t> points, some are </a:t>
                </a:r>
                <a:r>
                  <a:rPr lang="en-US" u="sng" dirty="0">
                    <a:solidFill>
                      <a:schemeClr val="accent3"/>
                    </a:solidFill>
                  </a:rPr>
                  <a:t>weather</a:t>
                </a:r>
                <a:r>
                  <a:rPr lang="en-US" dirty="0"/>
                  <a:t> points</a:t>
                </a:r>
              </a:p>
            </p:txBody>
          </p:sp>
        </mc:Choice>
        <mc:Fallback xmlns="">
          <p:sp>
            <p:nvSpPr>
              <p:cNvPr id="1086467" name="Rectangle 3"/>
              <p:cNvSpPr>
                <a:spLocks noGrp="1" noRot="1" noChangeAspect="1" noMove="1" noResize="1" noEditPoints="1" noAdjustHandles="1" noChangeArrowheads="1" noChangeShapeType="1" noTextEdit="1"/>
              </p:cNvSpPr>
              <p:nvPr>
                <p:ph idx="1"/>
              </p:nvPr>
            </p:nvSpPr>
            <p:spPr>
              <a:blipFill>
                <a:blip r:embed="rId3"/>
                <a:stretch>
                  <a:fillRect l="-593" t="-2149"/>
                </a:stretch>
              </a:blipFill>
            </p:spPr>
            <p:txBody>
              <a:bodyPr/>
              <a:lstStyle/>
              <a:p>
                <a:r>
                  <a:rPr lang="en-US">
                    <a:noFill/>
                  </a:rPr>
                  <a:t> </a:t>
                </a:r>
              </a:p>
            </p:txBody>
          </p:sp>
        </mc:Fallback>
      </mc:AlternateContent>
      <p:sp>
        <p:nvSpPr>
          <p:cNvPr id="1086468" name="Text Box 4"/>
          <p:cNvSpPr txBox="1">
            <a:spLocks noChangeArrowheads="1"/>
          </p:cNvSpPr>
          <p:nvPr/>
        </p:nvSpPr>
        <p:spPr bwMode="auto">
          <a:xfrm>
            <a:off x="6172200" y="3476957"/>
            <a:ext cx="2107642" cy="611706"/>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350" dirty="0">
                <a:latin typeface="+mj-lt"/>
              </a:rPr>
              <a:t>Learning Protocol?</a:t>
            </a:r>
          </a:p>
          <a:p>
            <a:pPr>
              <a:spcBef>
                <a:spcPct val="50000"/>
              </a:spcBef>
            </a:pPr>
            <a:r>
              <a:rPr lang="en-US" sz="1350" dirty="0">
                <a:latin typeface="+mj-lt"/>
              </a:rPr>
              <a:t>Supervised? Unsupervised?</a:t>
            </a:r>
          </a:p>
        </p:txBody>
      </p:sp>
      <p:sp>
        <p:nvSpPr>
          <p:cNvPr id="1086469" name="Text Box 5"/>
          <p:cNvSpPr txBox="1">
            <a:spLocks noChangeArrowheads="1"/>
          </p:cNvSpPr>
          <p:nvPr/>
        </p:nvSpPr>
        <p:spPr bwMode="auto">
          <a:xfrm>
            <a:off x="6172200" y="1178868"/>
            <a:ext cx="1943100" cy="300082"/>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350" dirty="0">
                <a:latin typeface="+mj-lt"/>
              </a:rPr>
              <a:t>This is the </a:t>
            </a:r>
            <a:r>
              <a:rPr lang="en-US" sz="1350" dirty="0">
                <a:solidFill>
                  <a:schemeClr val="tx2"/>
                </a:solidFill>
                <a:latin typeface="+mj-lt"/>
              </a:rPr>
              <a:t>Modeling Step</a:t>
            </a:r>
          </a:p>
        </p:txBody>
      </p:sp>
      <p:sp>
        <p:nvSpPr>
          <p:cNvPr id="8" name="Text Box 4"/>
          <p:cNvSpPr txBox="1">
            <a:spLocks noChangeArrowheads="1"/>
          </p:cNvSpPr>
          <p:nvPr/>
        </p:nvSpPr>
        <p:spPr bwMode="auto">
          <a:xfrm>
            <a:off x="6172200" y="1937236"/>
            <a:ext cx="2286000" cy="300082"/>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350" dirty="0">
                <a:latin typeface="+mj-lt"/>
              </a:rPr>
              <a:t>What is the hypothesis space? </a:t>
            </a:r>
          </a:p>
        </p:txBody>
      </p:sp>
      <p:sp>
        <p:nvSpPr>
          <p:cNvPr id="9" name="Text Box 4"/>
          <p:cNvSpPr txBox="1">
            <a:spLocks noChangeArrowheads="1"/>
          </p:cNvSpPr>
          <p:nvPr/>
        </p:nvSpPr>
        <p:spPr bwMode="auto">
          <a:xfrm>
            <a:off x="6172200" y="2343150"/>
            <a:ext cx="1714500" cy="300082"/>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350" dirty="0">
                <a:latin typeface="+mj-lt"/>
              </a:rPr>
              <a:t>Input/Instance space?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646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646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646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64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8646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646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6467">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64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64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8" grpId="0" animBg="1"/>
      <p:bldP spid="1086469"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48</a:t>
            </a:fld>
            <a:endParaRPr lang="en-US" dirty="0"/>
          </a:p>
        </p:txBody>
      </p:sp>
      <p:sp>
        <p:nvSpPr>
          <p:cNvPr id="1149954" name="Rectangle 2"/>
          <p:cNvSpPr>
            <a:spLocks noGrp="1" noChangeArrowheads="1"/>
          </p:cNvSpPr>
          <p:nvPr>
            <p:ph type="title"/>
          </p:nvPr>
        </p:nvSpPr>
        <p:spPr/>
        <p:txBody>
          <a:bodyPr/>
          <a:lstStyle/>
          <a:p>
            <a:r>
              <a:rPr lang="en-US"/>
              <a:t>Representation Step: What’s Good? </a:t>
            </a:r>
            <a:endParaRPr lang="en-US" dirty="0"/>
          </a:p>
        </p:txBody>
      </p:sp>
      <p:sp>
        <p:nvSpPr>
          <p:cNvPr id="1149955" name="Rectangle 3"/>
          <p:cNvSpPr>
            <a:spLocks noGrp="1" noChangeArrowheads="1"/>
          </p:cNvSpPr>
          <p:nvPr>
            <p:ph idx="1"/>
          </p:nvPr>
        </p:nvSpPr>
        <p:spPr/>
        <p:txBody>
          <a:bodyPr>
            <a:normAutofit fontScale="85000" lnSpcReduction="20000"/>
          </a:bodyPr>
          <a:lstStyle/>
          <a:p>
            <a:r>
              <a:rPr lang="en-US" dirty="0"/>
              <a:t>Learning problem: </a:t>
            </a:r>
          </a:p>
          <a:p>
            <a:pPr lvl="1"/>
            <a:r>
              <a:rPr lang="en-US" dirty="0"/>
              <a:t>Find a function that </a:t>
            </a:r>
          </a:p>
          <a:p>
            <a:pPr marL="457200" lvl="1" indent="0">
              <a:buNone/>
            </a:pPr>
            <a:r>
              <a:rPr lang="en-US" dirty="0"/>
              <a:t>   best separates the data</a:t>
            </a:r>
          </a:p>
          <a:p>
            <a:r>
              <a:rPr lang="en-US" dirty="0"/>
              <a:t>What function?</a:t>
            </a:r>
          </a:p>
          <a:p>
            <a:r>
              <a:rPr lang="en-US" dirty="0"/>
              <a:t>What’s best?</a:t>
            </a:r>
          </a:p>
          <a:p>
            <a:r>
              <a:rPr lang="en-US" dirty="0"/>
              <a:t>(How to find it?)</a:t>
            </a:r>
          </a:p>
          <a:p>
            <a:endParaRPr lang="en-US" dirty="0"/>
          </a:p>
          <a:p>
            <a:endParaRPr lang="en-US" dirty="0"/>
          </a:p>
          <a:p>
            <a:endParaRPr lang="en-US" dirty="0"/>
          </a:p>
          <a:p>
            <a:endParaRPr lang="en-US" dirty="0"/>
          </a:p>
          <a:p>
            <a:r>
              <a:rPr lang="en-US" dirty="0"/>
              <a:t>A possibility: Define the learning problem to be:         </a:t>
            </a:r>
          </a:p>
          <a:p>
            <a:pPr lvl="1"/>
            <a:r>
              <a:rPr lang="en-US" dirty="0"/>
              <a:t>A (linear) function that best separates the data</a:t>
            </a:r>
          </a:p>
        </p:txBody>
      </p:sp>
      <mc:AlternateContent xmlns:mc="http://schemas.openxmlformats.org/markup-compatibility/2006" xmlns:a14="http://schemas.microsoft.com/office/drawing/2010/main">
        <mc:Choice Requires="a14">
          <p:sp>
            <p:nvSpPr>
              <p:cNvPr id="1149998" name="Text Box 46"/>
              <p:cNvSpPr txBox="1">
                <a:spLocks noChangeArrowheads="1"/>
              </p:cNvSpPr>
              <p:nvPr/>
            </p:nvSpPr>
            <p:spPr bwMode="auto">
              <a:xfrm>
                <a:off x="655416" y="2651523"/>
                <a:ext cx="3314700" cy="1223412"/>
              </a:xfrm>
              <a:prstGeom prst="rect">
                <a:avLst/>
              </a:prstGeom>
              <a:solidFill>
                <a:srgbClr val="FFFFCC"/>
              </a:solidFill>
              <a:ln w="9525">
                <a:solidFill>
                  <a:schemeClr val="tx2"/>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spAutoFit/>
              </a:bodyPr>
              <a:lstStyle/>
              <a:p>
                <a:r>
                  <a:rPr lang="en-US" sz="1500" dirty="0"/>
                  <a:t>Linear = linear in the feature space</a:t>
                </a:r>
              </a:p>
              <a:p>
                <a14:m>
                  <m:oMath xmlns:m="http://schemas.openxmlformats.org/officeDocument/2006/math">
                    <m:r>
                      <a:rPr lang="en-US" sz="1500" b="1" i="1">
                        <a:solidFill>
                          <a:schemeClr val="tx2"/>
                        </a:solidFill>
                        <a:latin typeface="Cambria Math" panose="02040503050406030204" pitchFamily="18" charset="0"/>
                      </a:rPr>
                      <m:t>𝒙</m:t>
                    </m:r>
                    <m:r>
                      <a:rPr lang="en-US" sz="1500" b="1" i="1">
                        <a:solidFill>
                          <a:schemeClr val="tx2"/>
                        </a:solidFill>
                        <a:latin typeface="Cambria Math" panose="02040503050406030204" pitchFamily="18" charset="0"/>
                      </a:rPr>
                      <m:t> </m:t>
                    </m:r>
                  </m:oMath>
                </a14:m>
                <a:r>
                  <a:rPr lang="en-US" sz="1500" dirty="0"/>
                  <a:t>= data representation; </a:t>
                </a:r>
                <a14:m>
                  <m:oMath xmlns:m="http://schemas.openxmlformats.org/officeDocument/2006/math">
                    <m:r>
                      <a:rPr lang="en-US" sz="1500" b="1" i="1">
                        <a:solidFill>
                          <a:schemeClr val="tx2"/>
                        </a:solidFill>
                        <a:latin typeface="Cambria Math" panose="02040503050406030204" pitchFamily="18" charset="0"/>
                      </a:rPr>
                      <m:t>𝒘</m:t>
                    </m:r>
                  </m:oMath>
                </a14:m>
                <a:r>
                  <a:rPr lang="en-US" sz="1500" dirty="0">
                    <a:solidFill>
                      <a:schemeClr val="tx2"/>
                    </a:solidFill>
                  </a:rPr>
                  <a:t> </a:t>
                </a:r>
                <a:r>
                  <a:rPr lang="en-US" sz="1500" dirty="0"/>
                  <a:t>= the classifier </a:t>
                </a:r>
                <a:r>
                  <a:rPr lang="en-US" sz="1350" dirty="0"/>
                  <a:t>(</a:t>
                </a:r>
                <a14:m>
                  <m:oMath xmlns:m="http://schemas.openxmlformats.org/officeDocument/2006/math">
                    <m:r>
                      <a:rPr lang="en-US" sz="1350" b="1" i="1" dirty="0" smtClean="0">
                        <a:latin typeface="Cambria Math" panose="02040503050406030204" pitchFamily="18" charset="0"/>
                      </a:rPr>
                      <m:t>𝒘</m:t>
                    </m:r>
                    <m:r>
                      <a:rPr lang="en-US" sz="1350" i="1" dirty="0">
                        <a:latin typeface="Cambria Math" panose="02040503050406030204" pitchFamily="18" charset="0"/>
                      </a:rPr>
                      <m:t>, </m:t>
                    </m:r>
                    <m:r>
                      <a:rPr lang="en-US" sz="1350" b="1" i="1" dirty="0">
                        <a:latin typeface="Cambria Math" panose="02040503050406030204" pitchFamily="18" charset="0"/>
                      </a:rPr>
                      <m:t>𝒙</m:t>
                    </m:r>
                  </m:oMath>
                </a14:m>
                <a:r>
                  <a:rPr lang="en-US" sz="1350" dirty="0"/>
                  <a:t>, column vectors of dimensionality </a:t>
                </a:r>
                <a14:m>
                  <m:oMath xmlns:m="http://schemas.openxmlformats.org/officeDocument/2006/math">
                    <m:r>
                      <a:rPr lang="en-US" sz="1350" i="1" dirty="0" smtClean="0">
                        <a:latin typeface="Cambria Math" panose="02040503050406030204" pitchFamily="18" charset="0"/>
                      </a:rPr>
                      <m:t>𝑛</m:t>
                    </m:r>
                  </m:oMath>
                </a14:m>
                <a:r>
                  <a:rPr lang="en-US" sz="1350" dirty="0"/>
                  <a:t>)</a:t>
                </a:r>
                <a:endParaRPr lang="en-US" sz="1500" dirty="0"/>
              </a:p>
              <a:p>
                <a:r>
                  <a:rPr lang="en-US" sz="1500" dirty="0">
                    <a:solidFill>
                      <a:schemeClr val="tx2"/>
                    </a:solidFill>
                  </a:rPr>
                  <a:t>	            </a:t>
                </a:r>
                <a14:m>
                  <m:oMath xmlns:m="http://schemas.openxmlformats.org/officeDocument/2006/math">
                    <m:r>
                      <a:rPr lang="en-US" sz="1500" b="0" i="1" smtClean="0">
                        <a:solidFill>
                          <a:schemeClr val="tx2"/>
                        </a:solidFill>
                        <a:latin typeface="Cambria Math" panose="02040503050406030204" pitchFamily="18" charset="0"/>
                      </a:rPr>
                      <m:t>𝑦</m:t>
                    </m:r>
                    <m:r>
                      <a:rPr lang="en-US" sz="1500" b="0" i="1" smtClean="0">
                        <a:solidFill>
                          <a:schemeClr val="tx2"/>
                        </a:solidFill>
                        <a:latin typeface="Cambria Math" panose="02040503050406030204" pitchFamily="18" charset="0"/>
                      </a:rPr>
                      <m:t>=</m:t>
                    </m:r>
                    <m:r>
                      <m:rPr>
                        <m:sty m:val="p"/>
                      </m:rPr>
                      <a:rPr lang="en-US" sz="1500" b="0" i="0" smtClean="0">
                        <a:solidFill>
                          <a:schemeClr val="tx2"/>
                        </a:solidFill>
                        <a:latin typeface="Cambria Math" panose="02040503050406030204" pitchFamily="18" charset="0"/>
                      </a:rPr>
                      <m:t>sgn</m:t>
                    </m:r>
                    <m:r>
                      <a:rPr lang="en-US" sz="1500" b="0" i="1" smtClean="0">
                        <a:solidFill>
                          <a:schemeClr val="tx2"/>
                        </a:solidFill>
                        <a:latin typeface="Cambria Math" panose="02040503050406030204" pitchFamily="18" charset="0"/>
                      </a:rPr>
                      <m:t>⁡{</m:t>
                    </m:r>
                    <m:sSup>
                      <m:sSupPr>
                        <m:ctrlPr>
                          <a:rPr lang="en-US" sz="1500" b="0" i="1" smtClean="0">
                            <a:solidFill>
                              <a:schemeClr val="tx2"/>
                            </a:solidFill>
                            <a:latin typeface="Cambria Math" panose="02040503050406030204" pitchFamily="18" charset="0"/>
                          </a:rPr>
                        </m:ctrlPr>
                      </m:sSupPr>
                      <m:e>
                        <m:r>
                          <a:rPr lang="en-US" sz="1500" b="1" i="1" smtClean="0">
                            <a:solidFill>
                              <a:schemeClr val="tx2"/>
                            </a:solidFill>
                            <a:latin typeface="Cambria Math" panose="02040503050406030204" pitchFamily="18" charset="0"/>
                          </a:rPr>
                          <m:t>𝒘</m:t>
                        </m:r>
                      </m:e>
                      <m:sup>
                        <m:r>
                          <a:rPr lang="en-US" sz="1500" b="0" i="1" smtClean="0">
                            <a:solidFill>
                              <a:schemeClr val="tx2"/>
                            </a:solidFill>
                            <a:latin typeface="Cambria Math" panose="02040503050406030204" pitchFamily="18" charset="0"/>
                          </a:rPr>
                          <m:t>𝑇</m:t>
                        </m:r>
                      </m:sup>
                    </m:sSup>
                    <m:r>
                      <a:rPr lang="en-US" sz="1500" b="1" i="1" smtClean="0">
                        <a:solidFill>
                          <a:schemeClr val="tx2"/>
                        </a:solidFill>
                        <a:latin typeface="Cambria Math" panose="02040503050406030204" pitchFamily="18" charset="0"/>
                      </a:rPr>
                      <m:t>𝒙</m:t>
                    </m:r>
                    <m:r>
                      <a:rPr lang="en-US" sz="1500" b="0" i="1" smtClean="0">
                        <a:solidFill>
                          <a:schemeClr val="tx2"/>
                        </a:solidFill>
                        <a:latin typeface="Cambria Math" panose="02040503050406030204" pitchFamily="18" charset="0"/>
                      </a:rPr>
                      <m:t>}</m:t>
                    </m:r>
                  </m:oMath>
                </a14:m>
                <a:endParaRPr lang="en-US" sz="1500" b="1" dirty="0"/>
              </a:p>
            </p:txBody>
          </p:sp>
        </mc:Choice>
        <mc:Fallback xmlns="">
          <p:sp>
            <p:nvSpPr>
              <p:cNvPr id="1149998" name="Text Box 46"/>
              <p:cNvSpPr txBox="1">
                <a:spLocks noRot="1" noChangeAspect="1" noMove="1" noResize="1" noEditPoints="1" noAdjustHandles="1" noChangeArrowheads="1" noChangeShapeType="1" noTextEdit="1"/>
              </p:cNvSpPr>
              <p:nvPr/>
            </p:nvSpPr>
            <p:spPr bwMode="auto">
              <a:xfrm>
                <a:off x="655416" y="2651523"/>
                <a:ext cx="3314700" cy="1223412"/>
              </a:xfrm>
              <a:prstGeom prst="rect">
                <a:avLst/>
              </a:prstGeom>
              <a:blipFill>
                <a:blip r:embed="rId3"/>
                <a:stretch>
                  <a:fillRect l="-550" t="-493" b="-1478"/>
                </a:stretch>
              </a:blip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49956" name="Rectangle 4"/>
          <p:cNvSpPr>
            <a:spLocks noChangeArrowheads="1"/>
          </p:cNvSpPr>
          <p:nvPr/>
        </p:nvSpPr>
        <p:spPr bwMode="auto">
          <a:xfrm>
            <a:off x="6304360" y="1912144"/>
            <a:ext cx="140494" cy="4167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1149957" name="Group 5"/>
          <p:cNvGrpSpPr>
            <a:grpSpLocks/>
          </p:cNvGrpSpPr>
          <p:nvPr/>
        </p:nvGrpSpPr>
        <p:grpSpPr bwMode="auto">
          <a:xfrm>
            <a:off x="5795229" y="822722"/>
            <a:ext cx="2972990" cy="3006328"/>
            <a:chOff x="1809" y="624"/>
            <a:chExt cx="2497" cy="2525"/>
          </a:xfrm>
        </p:grpSpPr>
        <p:sp>
          <p:nvSpPr>
            <p:cNvPr id="1149958" name="Line 6"/>
            <p:cNvSpPr>
              <a:spLocks noChangeShapeType="1"/>
            </p:cNvSpPr>
            <p:nvPr/>
          </p:nvSpPr>
          <p:spPr bwMode="auto">
            <a:xfrm>
              <a:off x="1809" y="996"/>
              <a:ext cx="0" cy="215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59" name="Line 7"/>
            <p:cNvSpPr>
              <a:spLocks noChangeShapeType="1"/>
            </p:cNvSpPr>
            <p:nvPr/>
          </p:nvSpPr>
          <p:spPr bwMode="auto">
            <a:xfrm>
              <a:off x="1809" y="3149"/>
              <a:ext cx="249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60" name="Oval 8"/>
            <p:cNvSpPr>
              <a:spLocks noChangeArrowheads="1"/>
            </p:cNvSpPr>
            <p:nvPr/>
          </p:nvSpPr>
          <p:spPr bwMode="auto">
            <a:xfrm>
              <a:off x="2208" y="2359"/>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61" name="Oval 9"/>
            <p:cNvSpPr>
              <a:spLocks noChangeArrowheads="1"/>
            </p:cNvSpPr>
            <p:nvPr/>
          </p:nvSpPr>
          <p:spPr bwMode="auto">
            <a:xfrm>
              <a:off x="2688" y="1678"/>
              <a:ext cx="58"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62" name="Oval 10"/>
            <p:cNvSpPr>
              <a:spLocks noChangeArrowheads="1"/>
            </p:cNvSpPr>
            <p:nvPr/>
          </p:nvSpPr>
          <p:spPr bwMode="auto">
            <a:xfrm>
              <a:off x="2660" y="1139"/>
              <a:ext cx="61" cy="7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63" name="Oval 11"/>
            <p:cNvSpPr>
              <a:spLocks noChangeArrowheads="1"/>
            </p:cNvSpPr>
            <p:nvPr/>
          </p:nvSpPr>
          <p:spPr bwMode="auto">
            <a:xfrm>
              <a:off x="2736" y="2064"/>
              <a:ext cx="60" cy="7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64" name="Oval 12"/>
            <p:cNvSpPr>
              <a:spLocks noChangeArrowheads="1"/>
            </p:cNvSpPr>
            <p:nvPr/>
          </p:nvSpPr>
          <p:spPr bwMode="auto">
            <a:xfrm>
              <a:off x="2926" y="146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65" name="Oval 13"/>
            <p:cNvSpPr>
              <a:spLocks noChangeArrowheads="1"/>
            </p:cNvSpPr>
            <p:nvPr/>
          </p:nvSpPr>
          <p:spPr bwMode="auto">
            <a:xfrm>
              <a:off x="3216" y="105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66" name="Oval 14"/>
            <p:cNvSpPr>
              <a:spLocks noChangeArrowheads="1"/>
            </p:cNvSpPr>
            <p:nvPr/>
          </p:nvSpPr>
          <p:spPr bwMode="auto">
            <a:xfrm>
              <a:off x="2832" y="163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67" name="Oval 15"/>
            <p:cNvSpPr>
              <a:spLocks noChangeArrowheads="1"/>
            </p:cNvSpPr>
            <p:nvPr/>
          </p:nvSpPr>
          <p:spPr bwMode="auto">
            <a:xfrm>
              <a:off x="2784" y="142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68" name="Oval 16"/>
            <p:cNvSpPr>
              <a:spLocks noChangeArrowheads="1"/>
            </p:cNvSpPr>
            <p:nvPr/>
          </p:nvSpPr>
          <p:spPr bwMode="auto">
            <a:xfrm>
              <a:off x="2544" y="1821"/>
              <a:ext cx="58"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69" name="Oval 17"/>
            <p:cNvSpPr>
              <a:spLocks noChangeArrowheads="1"/>
            </p:cNvSpPr>
            <p:nvPr/>
          </p:nvSpPr>
          <p:spPr bwMode="auto">
            <a:xfrm>
              <a:off x="2544" y="2112"/>
              <a:ext cx="58"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70" name="Oval 18"/>
            <p:cNvSpPr>
              <a:spLocks noChangeArrowheads="1"/>
            </p:cNvSpPr>
            <p:nvPr/>
          </p:nvSpPr>
          <p:spPr bwMode="auto">
            <a:xfrm>
              <a:off x="2448" y="2208"/>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71" name="Oval 19"/>
            <p:cNvSpPr>
              <a:spLocks noChangeArrowheads="1"/>
            </p:cNvSpPr>
            <p:nvPr/>
          </p:nvSpPr>
          <p:spPr bwMode="auto">
            <a:xfrm>
              <a:off x="3504" y="1008"/>
              <a:ext cx="58"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72" name="Oval 20"/>
            <p:cNvSpPr>
              <a:spLocks noChangeArrowheads="1"/>
            </p:cNvSpPr>
            <p:nvPr/>
          </p:nvSpPr>
          <p:spPr bwMode="auto">
            <a:xfrm>
              <a:off x="2832" y="1104"/>
              <a:ext cx="59"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73" name="Oval 21"/>
            <p:cNvSpPr>
              <a:spLocks noChangeArrowheads="1"/>
            </p:cNvSpPr>
            <p:nvPr/>
          </p:nvSpPr>
          <p:spPr bwMode="auto">
            <a:xfrm>
              <a:off x="3072" y="816"/>
              <a:ext cx="60"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74" name="Oval 22"/>
            <p:cNvSpPr>
              <a:spLocks noChangeArrowheads="1"/>
            </p:cNvSpPr>
            <p:nvPr/>
          </p:nvSpPr>
          <p:spPr bwMode="auto">
            <a:xfrm>
              <a:off x="3072" y="1200"/>
              <a:ext cx="58"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75" name="Oval 23"/>
            <p:cNvSpPr>
              <a:spLocks noChangeArrowheads="1"/>
            </p:cNvSpPr>
            <p:nvPr/>
          </p:nvSpPr>
          <p:spPr bwMode="auto">
            <a:xfrm>
              <a:off x="3312" y="624"/>
              <a:ext cx="58" cy="7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49976" name="Rectangle 24"/>
            <p:cNvSpPr>
              <a:spLocks noChangeArrowheads="1"/>
            </p:cNvSpPr>
            <p:nvPr/>
          </p:nvSpPr>
          <p:spPr bwMode="auto">
            <a:xfrm>
              <a:off x="2954" y="1748"/>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77" name="Rectangle 25"/>
            <p:cNvSpPr>
              <a:spLocks noChangeArrowheads="1"/>
            </p:cNvSpPr>
            <p:nvPr/>
          </p:nvSpPr>
          <p:spPr bwMode="auto">
            <a:xfrm>
              <a:off x="2112" y="2880"/>
              <a:ext cx="119"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78" name="Rectangle 26"/>
            <p:cNvSpPr>
              <a:spLocks noChangeArrowheads="1"/>
            </p:cNvSpPr>
            <p:nvPr/>
          </p:nvSpPr>
          <p:spPr bwMode="auto">
            <a:xfrm>
              <a:off x="3835" y="1390"/>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79" name="Rectangle 27"/>
            <p:cNvSpPr>
              <a:spLocks noChangeArrowheads="1"/>
            </p:cNvSpPr>
            <p:nvPr/>
          </p:nvSpPr>
          <p:spPr bwMode="auto">
            <a:xfrm>
              <a:off x="2808" y="2180"/>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80" name="Rectangle 28"/>
            <p:cNvSpPr>
              <a:spLocks noChangeArrowheads="1"/>
            </p:cNvSpPr>
            <p:nvPr/>
          </p:nvSpPr>
          <p:spPr bwMode="auto">
            <a:xfrm>
              <a:off x="3425" y="1390"/>
              <a:ext cx="116"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81" name="Rectangle 29"/>
            <p:cNvSpPr>
              <a:spLocks noChangeArrowheads="1"/>
            </p:cNvSpPr>
            <p:nvPr/>
          </p:nvSpPr>
          <p:spPr bwMode="auto">
            <a:xfrm>
              <a:off x="3024" y="1392"/>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82" name="Rectangle 30"/>
            <p:cNvSpPr>
              <a:spLocks noChangeArrowheads="1"/>
            </p:cNvSpPr>
            <p:nvPr/>
          </p:nvSpPr>
          <p:spPr bwMode="auto">
            <a:xfrm>
              <a:off x="2515" y="2394"/>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83" name="Rectangle 31"/>
            <p:cNvSpPr>
              <a:spLocks noChangeArrowheads="1"/>
            </p:cNvSpPr>
            <p:nvPr/>
          </p:nvSpPr>
          <p:spPr bwMode="auto">
            <a:xfrm>
              <a:off x="3631" y="1426"/>
              <a:ext cx="116"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84" name="Rectangle 32"/>
            <p:cNvSpPr>
              <a:spLocks noChangeArrowheads="1"/>
            </p:cNvSpPr>
            <p:nvPr/>
          </p:nvSpPr>
          <p:spPr bwMode="auto">
            <a:xfrm>
              <a:off x="4071" y="923"/>
              <a:ext cx="118"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85" name="Rectangle 33"/>
            <p:cNvSpPr>
              <a:spLocks noChangeArrowheads="1"/>
            </p:cNvSpPr>
            <p:nvPr/>
          </p:nvSpPr>
          <p:spPr bwMode="auto">
            <a:xfrm>
              <a:off x="3308" y="1569"/>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86" name="Rectangle 34"/>
            <p:cNvSpPr>
              <a:spLocks noChangeArrowheads="1"/>
            </p:cNvSpPr>
            <p:nvPr/>
          </p:nvSpPr>
          <p:spPr bwMode="auto">
            <a:xfrm>
              <a:off x="3953" y="852"/>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87" name="Rectangle 35"/>
            <p:cNvSpPr>
              <a:spLocks noChangeArrowheads="1"/>
            </p:cNvSpPr>
            <p:nvPr/>
          </p:nvSpPr>
          <p:spPr bwMode="auto">
            <a:xfrm>
              <a:off x="2896" y="1892"/>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88" name="Rectangle 36"/>
            <p:cNvSpPr>
              <a:spLocks noChangeArrowheads="1"/>
            </p:cNvSpPr>
            <p:nvPr/>
          </p:nvSpPr>
          <p:spPr bwMode="auto">
            <a:xfrm>
              <a:off x="2256" y="2544"/>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1149989" name="Rectangle 37"/>
            <p:cNvSpPr>
              <a:spLocks noChangeArrowheads="1"/>
            </p:cNvSpPr>
            <p:nvPr/>
          </p:nvSpPr>
          <p:spPr bwMode="auto">
            <a:xfrm>
              <a:off x="4041" y="1678"/>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90" name="Rectangle 38"/>
            <p:cNvSpPr>
              <a:spLocks noChangeArrowheads="1"/>
            </p:cNvSpPr>
            <p:nvPr/>
          </p:nvSpPr>
          <p:spPr bwMode="auto">
            <a:xfrm>
              <a:off x="4012" y="1498"/>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91" name="Rectangle 39"/>
            <p:cNvSpPr>
              <a:spLocks noChangeArrowheads="1"/>
            </p:cNvSpPr>
            <p:nvPr/>
          </p:nvSpPr>
          <p:spPr bwMode="auto">
            <a:xfrm>
              <a:off x="2748" y="2503"/>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92" name="Rectangle 40"/>
            <p:cNvSpPr>
              <a:spLocks noChangeArrowheads="1"/>
            </p:cNvSpPr>
            <p:nvPr/>
          </p:nvSpPr>
          <p:spPr bwMode="auto">
            <a:xfrm>
              <a:off x="2090" y="2790"/>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93" name="Rectangle 41"/>
            <p:cNvSpPr>
              <a:spLocks noChangeArrowheads="1"/>
            </p:cNvSpPr>
            <p:nvPr/>
          </p:nvSpPr>
          <p:spPr bwMode="auto">
            <a:xfrm>
              <a:off x="2185" y="2652"/>
              <a:ext cx="119"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149994" name="Line 42"/>
          <p:cNvSpPr>
            <a:spLocks noChangeShapeType="1"/>
          </p:cNvSpPr>
          <p:nvPr/>
        </p:nvSpPr>
        <p:spPr bwMode="auto">
          <a:xfrm flipV="1">
            <a:off x="5739269" y="971549"/>
            <a:ext cx="2057400" cy="280035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95" name="Freeform 43"/>
          <p:cNvSpPr>
            <a:spLocks/>
          </p:cNvSpPr>
          <p:nvPr/>
        </p:nvSpPr>
        <p:spPr bwMode="auto">
          <a:xfrm>
            <a:off x="5967869" y="800099"/>
            <a:ext cx="2276475" cy="2971800"/>
          </a:xfrm>
          <a:custGeom>
            <a:avLst/>
            <a:gdLst>
              <a:gd name="T0" fmla="*/ 72 w 1912"/>
              <a:gd name="T1" fmla="*/ 2496 h 2496"/>
              <a:gd name="T2" fmla="*/ 120 w 1912"/>
              <a:gd name="T3" fmla="*/ 1920 h 2496"/>
              <a:gd name="T4" fmla="*/ 792 w 1912"/>
              <a:gd name="T5" fmla="*/ 1728 h 2496"/>
              <a:gd name="T6" fmla="*/ 840 w 1912"/>
              <a:gd name="T7" fmla="*/ 1536 h 2496"/>
              <a:gd name="T8" fmla="*/ 1128 w 1912"/>
              <a:gd name="T9" fmla="*/ 1536 h 2496"/>
              <a:gd name="T10" fmla="*/ 840 w 1912"/>
              <a:gd name="T11" fmla="*/ 1200 h 2496"/>
              <a:gd name="T12" fmla="*/ 1128 w 1912"/>
              <a:gd name="T13" fmla="*/ 1056 h 2496"/>
              <a:gd name="T14" fmla="*/ 1032 w 1912"/>
              <a:gd name="T15" fmla="*/ 720 h 2496"/>
              <a:gd name="T16" fmla="*/ 1800 w 1912"/>
              <a:gd name="T17" fmla="*/ 672 h 2496"/>
              <a:gd name="T18" fmla="*/ 1704 w 1912"/>
              <a:gd name="T19" fmla="*/ 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2" h="2496">
                <a:moveTo>
                  <a:pt x="72" y="2496"/>
                </a:moveTo>
                <a:cubicBezTo>
                  <a:pt x="36" y="2272"/>
                  <a:pt x="0" y="2048"/>
                  <a:pt x="120" y="1920"/>
                </a:cubicBezTo>
                <a:cubicBezTo>
                  <a:pt x="240" y="1792"/>
                  <a:pt x="672" y="1792"/>
                  <a:pt x="792" y="1728"/>
                </a:cubicBezTo>
                <a:cubicBezTo>
                  <a:pt x="912" y="1664"/>
                  <a:pt x="784" y="1568"/>
                  <a:pt x="840" y="1536"/>
                </a:cubicBezTo>
                <a:cubicBezTo>
                  <a:pt x="896" y="1504"/>
                  <a:pt x="1128" y="1592"/>
                  <a:pt x="1128" y="1536"/>
                </a:cubicBezTo>
                <a:cubicBezTo>
                  <a:pt x="1128" y="1480"/>
                  <a:pt x="840" y="1280"/>
                  <a:pt x="840" y="1200"/>
                </a:cubicBezTo>
                <a:cubicBezTo>
                  <a:pt x="840" y="1120"/>
                  <a:pt x="1096" y="1136"/>
                  <a:pt x="1128" y="1056"/>
                </a:cubicBezTo>
                <a:cubicBezTo>
                  <a:pt x="1160" y="976"/>
                  <a:pt x="920" y="784"/>
                  <a:pt x="1032" y="720"/>
                </a:cubicBezTo>
                <a:cubicBezTo>
                  <a:pt x="1144" y="656"/>
                  <a:pt x="1688" y="792"/>
                  <a:pt x="1800" y="672"/>
                </a:cubicBezTo>
                <a:cubicBezTo>
                  <a:pt x="1912" y="552"/>
                  <a:pt x="1720" y="112"/>
                  <a:pt x="1704" y="0"/>
                </a:cubicBezTo>
              </a:path>
            </a:pathLst>
          </a:custGeom>
          <a:noFill/>
          <a:ln w="2857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96" name="Line 44"/>
          <p:cNvSpPr>
            <a:spLocks noChangeShapeType="1"/>
          </p:cNvSpPr>
          <p:nvPr/>
        </p:nvSpPr>
        <p:spPr bwMode="auto">
          <a:xfrm flipV="1">
            <a:off x="6082169" y="1142999"/>
            <a:ext cx="2057400" cy="280035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49997" name="Line 45"/>
          <p:cNvSpPr>
            <a:spLocks noChangeShapeType="1"/>
          </p:cNvSpPr>
          <p:nvPr/>
        </p:nvSpPr>
        <p:spPr bwMode="auto">
          <a:xfrm flipV="1">
            <a:off x="5910719" y="1028699"/>
            <a:ext cx="2057400" cy="280035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52" name="Rectangular Callout 51"/>
              <p:cNvSpPr/>
              <p:nvPr/>
            </p:nvSpPr>
            <p:spPr>
              <a:xfrm>
                <a:off x="4122398" y="2484537"/>
                <a:ext cx="1737316" cy="420380"/>
              </a:xfrm>
              <a:prstGeom prst="wedgeRectCallout">
                <a:avLst>
                  <a:gd name="adj1" fmla="val -134965"/>
                  <a:gd name="adj2" fmla="val 20930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func>
                        <m:funcPr>
                          <m:ctrlPr>
                            <a:rPr lang="en-US" sz="1350" b="0" i="1" smtClean="0">
                              <a:solidFill>
                                <a:schemeClr val="tx1"/>
                              </a:solidFill>
                              <a:latin typeface="Cambria Math" panose="02040503050406030204" pitchFamily="18" charset="0"/>
                            </a:rPr>
                          </m:ctrlPr>
                        </m:funcPr>
                        <m:fName>
                          <m:r>
                            <m:rPr>
                              <m:sty m:val="p"/>
                            </m:rPr>
                            <a:rPr lang="en-US" sz="1350" b="0" i="0" smtClean="0">
                              <a:solidFill>
                                <a:schemeClr val="tx1"/>
                              </a:solidFill>
                              <a:latin typeface="Cambria Math" panose="02040503050406030204" pitchFamily="18" charset="0"/>
                            </a:rPr>
                            <m:t>sgn</m:t>
                          </m:r>
                        </m:fName>
                        <m:e>
                          <m:d>
                            <m:dPr>
                              <m:ctrlPr>
                                <a:rPr lang="en-US" sz="1350" b="0" i="1" smtClean="0">
                                  <a:solidFill>
                                    <a:schemeClr val="tx1"/>
                                  </a:solidFill>
                                  <a:latin typeface="Cambria Math" panose="02040503050406030204" pitchFamily="18" charset="0"/>
                                </a:rPr>
                              </m:ctrlPr>
                            </m:dPr>
                            <m:e>
                              <m:r>
                                <a:rPr lang="en-US" sz="1350" b="0" i="1" smtClean="0">
                                  <a:solidFill>
                                    <a:schemeClr val="tx1"/>
                                  </a:solidFill>
                                  <a:latin typeface="Cambria Math" panose="02040503050406030204" pitchFamily="18" charset="0"/>
                                </a:rPr>
                                <m:t>𝑧</m:t>
                              </m:r>
                            </m:e>
                          </m:d>
                        </m:e>
                      </m:func>
                      <m:r>
                        <a:rPr lang="en-US" sz="1350" b="0" i="1" smtClean="0">
                          <a:solidFill>
                            <a:schemeClr val="tx1"/>
                          </a:solidFill>
                          <a:latin typeface="Cambria Math" panose="02040503050406030204" pitchFamily="18" charset="0"/>
                        </a:rPr>
                        <m:t>=0 </m:t>
                      </m:r>
                      <m:r>
                        <a:rPr lang="en-US" sz="1350" b="0" i="1" smtClean="0">
                          <a:solidFill>
                            <a:schemeClr val="tx1"/>
                          </a:solidFill>
                          <a:latin typeface="Cambria Math" panose="02040503050406030204" pitchFamily="18" charset="0"/>
                        </a:rPr>
                        <m:t>𝑖𝑓</m:t>
                      </m:r>
                      <m:r>
                        <a:rPr lang="en-US" sz="1350" b="0" i="1" smtClean="0">
                          <a:solidFill>
                            <a:schemeClr val="tx1"/>
                          </a:solidFill>
                          <a:latin typeface="Cambria Math" panose="02040503050406030204" pitchFamily="18" charset="0"/>
                        </a:rPr>
                        <m:t> </m:t>
                      </m:r>
                      <m:r>
                        <a:rPr lang="en-US" sz="1350" b="0" i="1" smtClean="0">
                          <a:solidFill>
                            <a:schemeClr val="tx1"/>
                          </a:solidFill>
                          <a:latin typeface="Cambria Math" panose="02040503050406030204" pitchFamily="18" charset="0"/>
                        </a:rPr>
                        <m:t>𝑧</m:t>
                      </m:r>
                      <m:r>
                        <a:rPr lang="en-US" sz="1350" b="0" i="1" smtClean="0">
                          <a:solidFill>
                            <a:schemeClr val="tx1"/>
                          </a:solidFill>
                          <a:latin typeface="Cambria Math" panose="02040503050406030204" pitchFamily="18" charset="0"/>
                        </a:rPr>
                        <m:t>&lt;0;</m:t>
                      </m:r>
                    </m:oMath>
                  </m:oMathPara>
                </a14:m>
                <a:endParaRPr lang="en-US" sz="135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350" b="0" i="0" smtClean="0">
                          <a:solidFill>
                            <a:schemeClr val="tx1"/>
                          </a:solidFill>
                          <a:latin typeface="Cambria Math" panose="02040503050406030204" pitchFamily="18" charset="0"/>
                        </a:rPr>
                        <m:t>1 </m:t>
                      </m:r>
                      <m:r>
                        <m:rPr>
                          <m:sty m:val="p"/>
                        </m:rPr>
                        <a:rPr lang="en-US" sz="1350" b="0" i="0" smtClean="0">
                          <a:solidFill>
                            <a:schemeClr val="tx1"/>
                          </a:solidFill>
                          <a:latin typeface="Cambria Math" panose="02040503050406030204" pitchFamily="18" charset="0"/>
                        </a:rPr>
                        <m:t>otherwise</m:t>
                      </m:r>
                    </m:oMath>
                  </m:oMathPara>
                </a14:m>
                <a:endParaRPr lang="en-US" sz="1350" b="0" dirty="0">
                  <a:solidFill>
                    <a:schemeClr val="tx1"/>
                  </a:solidFill>
                </a:endParaRPr>
              </a:p>
            </p:txBody>
          </p:sp>
        </mc:Choice>
        <mc:Fallback xmlns="">
          <p:sp>
            <p:nvSpPr>
              <p:cNvPr id="52" name="Rectangular Callout 51"/>
              <p:cNvSpPr>
                <a:spLocks noRot="1" noChangeAspect="1" noMove="1" noResize="1" noEditPoints="1" noAdjustHandles="1" noChangeArrowheads="1" noChangeShapeType="1" noTextEdit="1"/>
              </p:cNvSpPr>
              <p:nvPr/>
            </p:nvSpPr>
            <p:spPr>
              <a:xfrm>
                <a:off x="4122398" y="2484537"/>
                <a:ext cx="1737316" cy="420380"/>
              </a:xfrm>
              <a:prstGeom prst="wedgeRectCallout">
                <a:avLst>
                  <a:gd name="adj1" fmla="val -134965"/>
                  <a:gd name="adj2" fmla="val 209300"/>
                </a:avLst>
              </a:prstGeom>
              <a:blipFill>
                <a:blip r:embed="rId4"/>
                <a:stretch>
                  <a:fillRect/>
                </a:stretch>
              </a:blipFill>
              <a:ln>
                <a:solidFill>
                  <a:schemeClr val="accent1"/>
                </a:solidFill>
              </a:ln>
            </p:spPr>
            <p:txBody>
              <a:bodyPr/>
              <a:lstStyle/>
              <a:p>
                <a:r>
                  <a:rPr lang="en-US">
                    <a:noFill/>
                  </a:rPr>
                  <a:t> </a:t>
                </a:r>
              </a:p>
            </p:txBody>
          </p:sp>
        </mc:Fallback>
      </mc:AlternateContent>
      <p:sp>
        <p:nvSpPr>
          <p:cNvPr id="49" name="Text Box 46"/>
          <p:cNvSpPr txBox="1">
            <a:spLocks noChangeArrowheads="1"/>
          </p:cNvSpPr>
          <p:nvPr/>
        </p:nvSpPr>
        <p:spPr bwMode="auto">
          <a:xfrm>
            <a:off x="6455457" y="3214918"/>
            <a:ext cx="2532459" cy="1403461"/>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20000"/>
              </a:spcBef>
              <a:buSzPct val="75000"/>
              <a:buFont typeface="Wingdings" panose="05000000000000000000" pitchFamily="2" charset="2"/>
              <a:buChar char="Ø"/>
            </a:pPr>
            <a:r>
              <a:rPr lang="en-US" sz="1500" dirty="0">
                <a:latin typeface="Gill Sans"/>
              </a:rPr>
              <a:t>Memorizing vs. Learning</a:t>
            </a:r>
          </a:p>
          <a:p>
            <a:pPr marL="628650" lvl="1" indent="-285750">
              <a:spcBef>
                <a:spcPct val="20000"/>
              </a:spcBef>
              <a:buSzPct val="75000"/>
              <a:buFont typeface="Wingdings" panose="05000000000000000000" pitchFamily="2" charset="2"/>
              <a:buChar char="Ø"/>
            </a:pPr>
            <a:r>
              <a:rPr lang="en-US" sz="1350" dirty="0">
                <a:latin typeface="Gill Sans"/>
              </a:rPr>
              <a:t>Accuracy vs. Simplicity</a:t>
            </a:r>
          </a:p>
          <a:p>
            <a:pPr marL="285750" indent="-285750">
              <a:spcBef>
                <a:spcPct val="20000"/>
              </a:spcBef>
              <a:buSzPct val="75000"/>
              <a:buFont typeface="Wingdings" panose="05000000000000000000" pitchFamily="2" charset="2"/>
              <a:buChar char="Ø"/>
            </a:pPr>
            <a:r>
              <a:rPr lang="en-US" sz="1500" dirty="0">
                <a:latin typeface="Gill Sans"/>
              </a:rPr>
              <a:t>How well will you do?</a:t>
            </a:r>
          </a:p>
          <a:p>
            <a:pPr marL="628650" lvl="1" indent="-285750">
              <a:spcBef>
                <a:spcPct val="20000"/>
              </a:spcBef>
              <a:buSzPct val="75000"/>
              <a:buFont typeface="Wingdings" panose="05000000000000000000" pitchFamily="2" charset="2"/>
              <a:buChar char="Ø"/>
            </a:pPr>
            <a:r>
              <a:rPr lang="en-US" sz="1500" dirty="0">
                <a:latin typeface="Gill Sans"/>
              </a:rPr>
              <a:t>On what? </a:t>
            </a:r>
          </a:p>
          <a:p>
            <a:pPr marL="285750" indent="-285750">
              <a:spcBef>
                <a:spcPct val="20000"/>
              </a:spcBef>
              <a:buSzPct val="75000"/>
              <a:buFont typeface="Wingdings" panose="05000000000000000000" pitchFamily="2" charset="2"/>
              <a:buChar char="Ø"/>
            </a:pPr>
            <a:r>
              <a:rPr lang="en-US" sz="1500" dirty="0">
                <a:latin typeface="Gill Sans"/>
              </a:rPr>
              <a:t>Impact on Generalization</a:t>
            </a:r>
          </a:p>
        </p:txBody>
      </p:sp>
      <p:sp>
        <p:nvSpPr>
          <p:cNvPr id="5" name="Rectangular Callout 4"/>
          <p:cNvSpPr/>
          <p:nvPr/>
        </p:nvSpPr>
        <p:spPr>
          <a:xfrm>
            <a:off x="3731197" y="1351213"/>
            <a:ext cx="1485900" cy="685800"/>
          </a:xfrm>
          <a:prstGeom prst="wedgeRectCallout">
            <a:avLst>
              <a:gd name="adj1" fmla="val -60145"/>
              <a:gd name="adj2" fmla="val 18078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4" name="Rectangle 3"/>
              <p:cNvSpPr/>
              <p:nvPr/>
            </p:nvSpPr>
            <p:spPr>
              <a:xfrm>
                <a:off x="3471007" y="1331723"/>
                <a:ext cx="2134706" cy="722442"/>
              </a:xfrm>
              <a:prstGeom prst="rect">
                <a:avLst/>
              </a:prstGeom>
            </p:spPr>
            <p:txBody>
              <a:bodyPr wrap="square">
                <a:spAutoFit/>
              </a:bodyPr>
              <a:lstStyle/>
              <a:p>
                <a:pPr algn="ctr">
                  <a:buFont typeface="Wingdings" pitchFamily="2" charset="2"/>
                  <a:buNone/>
                </a:pPr>
                <a14:m>
                  <m:oMathPara xmlns:m="http://schemas.openxmlformats.org/officeDocument/2006/math">
                    <m:oMathParaPr>
                      <m:jc m:val="centerGroup"/>
                    </m:oMathParaPr>
                    <m:oMath xmlns:m="http://schemas.openxmlformats.org/officeDocument/2006/math">
                      <m:sSup>
                        <m:sSupPr>
                          <m:ctrlPr>
                            <a:rPr lang="pt-BR" sz="1500" i="1">
                              <a:latin typeface="Cambria Math" panose="02040503050406030204" pitchFamily="18" charset="0"/>
                            </a:rPr>
                          </m:ctrlPr>
                        </m:sSupPr>
                        <m:e>
                          <m:r>
                            <a:rPr lang="en-US" sz="1500" b="1" i="1">
                              <a:latin typeface="Cambria Math" panose="02040503050406030204" pitchFamily="18" charset="0"/>
                            </a:rPr>
                            <m:t>𝒘</m:t>
                          </m:r>
                        </m:e>
                        <m:sup>
                          <m:r>
                            <a:rPr lang="en-US" sz="1500" i="1">
                              <a:latin typeface="Cambria Math" panose="02040503050406030204" pitchFamily="18" charset="0"/>
                            </a:rPr>
                            <m:t>𝑇</m:t>
                          </m:r>
                        </m:sup>
                      </m:sSup>
                      <m:r>
                        <a:rPr lang="pt-BR" sz="1500" i="1">
                          <a:latin typeface="Cambria Math" panose="02040503050406030204" pitchFamily="18" charset="0"/>
                          <a:ea typeface="Cambria Math" panose="02040503050406030204" pitchFamily="18" charset="0"/>
                        </a:rPr>
                        <m:t>∙</m:t>
                      </m:r>
                      <m:r>
                        <a:rPr lang="en-US" sz="1500" b="1" i="1">
                          <a:latin typeface="Cambria Math" panose="02040503050406030204" pitchFamily="18" charset="0"/>
                        </a:rPr>
                        <m:t>𝒙</m:t>
                      </m:r>
                      <m:r>
                        <a:rPr lang="en-US" sz="1500" i="1">
                          <a:latin typeface="Cambria Math" panose="02040503050406030204" pitchFamily="18" charset="0"/>
                        </a:rPr>
                        <m:t>=</m:t>
                      </m:r>
                      <m:nary>
                        <m:naryPr>
                          <m:chr m:val="∑"/>
                          <m:ctrlPr>
                            <a:rPr lang="pt-BR" sz="1500" i="1">
                              <a:latin typeface="Cambria Math" panose="02040503050406030204" pitchFamily="18" charset="0"/>
                            </a:rPr>
                          </m:ctrlPr>
                        </m:naryPr>
                        <m:sub>
                          <m:r>
                            <m:rPr>
                              <m:brk m:alnAt="23"/>
                            </m:rPr>
                            <a:rPr lang="en-US" sz="1500" i="1">
                              <a:latin typeface="Cambria Math" panose="02040503050406030204" pitchFamily="18" charset="0"/>
                            </a:rPr>
                            <m:t>𝑖</m:t>
                          </m:r>
                          <m:r>
                            <a:rPr lang="pt-BR" sz="1500" i="1">
                              <a:latin typeface="Cambria Math" panose="02040503050406030204" pitchFamily="18" charset="0"/>
                            </a:rPr>
                            <m:t>=</m:t>
                          </m:r>
                          <m:r>
                            <a:rPr lang="en-US" sz="1500" i="1">
                              <a:latin typeface="Cambria Math" panose="02040503050406030204" pitchFamily="18" charset="0"/>
                            </a:rPr>
                            <m:t>1</m:t>
                          </m:r>
                        </m:sub>
                        <m:sup>
                          <m:r>
                            <a:rPr lang="pt-BR" sz="1500" i="1">
                              <a:latin typeface="Cambria Math" panose="02040503050406030204" pitchFamily="18" charset="0"/>
                            </a:rPr>
                            <m:t>𝑛</m:t>
                          </m:r>
                        </m:sup>
                        <m:e>
                          <m:r>
                            <a:rPr lang="en-US" sz="1500" i="1">
                              <a:latin typeface="Cambria Math" panose="02040503050406030204" pitchFamily="18" charset="0"/>
                            </a:rPr>
                            <m:t>𝑤</m:t>
                          </m:r>
                          <m:r>
                            <a:rPr lang="en-US" sz="1500" i="1" baseline="-25000">
                              <a:latin typeface="Cambria Math" panose="02040503050406030204" pitchFamily="18" charset="0"/>
                            </a:rPr>
                            <m:t>𝑖</m:t>
                          </m:r>
                          <m:r>
                            <a:rPr lang="pt-BR" sz="1500" i="1">
                              <a:latin typeface="Cambria Math" panose="02040503050406030204" pitchFamily="18" charset="0"/>
                            </a:rPr>
                            <m:t>𝑥</m:t>
                          </m:r>
                          <m:r>
                            <a:rPr lang="en-US" sz="1500" i="1" baseline="-25000">
                              <a:latin typeface="Cambria Math" panose="02040503050406030204" pitchFamily="18" charset="0"/>
                            </a:rPr>
                            <m:t>𝑖</m:t>
                          </m:r>
                          <m:r>
                            <a:rPr lang="en-US" sz="1500" i="1" baseline="-25000">
                              <a:latin typeface="Cambria Math" panose="02040503050406030204" pitchFamily="18" charset="0"/>
                            </a:rPr>
                            <m:t> </m:t>
                          </m:r>
                        </m:e>
                      </m:nary>
                    </m:oMath>
                  </m:oMathPara>
                </a14:m>
                <a:endParaRPr lang="en-US" sz="2100" dirty="0">
                  <a:solidFill>
                    <a:srgbClr val="0000FF"/>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471007" y="1331723"/>
                <a:ext cx="2134706" cy="722442"/>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995"/>
                                        </p:tgtEl>
                                        <p:attrNameLst>
                                          <p:attrName>style.visibility</p:attrName>
                                        </p:attrNameLst>
                                      </p:cBhvr>
                                      <p:to>
                                        <p:strVal val="visible"/>
                                      </p:to>
                                    </p:set>
                                    <p:anim calcmode="lin" valueType="num">
                                      <p:cBhvr additive="base">
                                        <p:cTn id="7" dur="500" fill="hold"/>
                                        <p:tgtEl>
                                          <p:spTgt spid="1149995"/>
                                        </p:tgtEl>
                                        <p:attrNameLst>
                                          <p:attrName>ppt_x</p:attrName>
                                        </p:attrNameLst>
                                      </p:cBhvr>
                                      <p:tavLst>
                                        <p:tav tm="0">
                                          <p:val>
                                            <p:strVal val="#ppt_x"/>
                                          </p:val>
                                        </p:tav>
                                        <p:tav tm="100000">
                                          <p:val>
                                            <p:strVal val="#ppt_x"/>
                                          </p:val>
                                        </p:tav>
                                      </p:tavLst>
                                    </p:anim>
                                    <p:anim calcmode="lin" valueType="num">
                                      <p:cBhvr additive="base">
                                        <p:cTn id="8" dur="500" fill="hold"/>
                                        <p:tgtEl>
                                          <p:spTgt spid="11499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9994"/>
                                        </p:tgtEl>
                                        <p:attrNameLst>
                                          <p:attrName>style.visibility</p:attrName>
                                        </p:attrNameLst>
                                      </p:cBhvr>
                                      <p:to>
                                        <p:strVal val="visible"/>
                                      </p:to>
                                    </p:set>
                                    <p:anim calcmode="lin" valueType="num">
                                      <p:cBhvr additive="base">
                                        <p:cTn id="13" dur="500" fill="hold"/>
                                        <p:tgtEl>
                                          <p:spTgt spid="1149994"/>
                                        </p:tgtEl>
                                        <p:attrNameLst>
                                          <p:attrName>ppt_x</p:attrName>
                                        </p:attrNameLst>
                                      </p:cBhvr>
                                      <p:tavLst>
                                        <p:tav tm="0">
                                          <p:val>
                                            <p:strVal val="0-#ppt_w/2"/>
                                          </p:val>
                                        </p:tav>
                                        <p:tav tm="100000">
                                          <p:val>
                                            <p:strVal val="#ppt_x"/>
                                          </p:val>
                                        </p:tav>
                                      </p:tavLst>
                                    </p:anim>
                                    <p:anim calcmode="lin" valueType="num">
                                      <p:cBhvr additive="base">
                                        <p:cTn id="14" dur="500" fill="hold"/>
                                        <p:tgtEl>
                                          <p:spTgt spid="11499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49996"/>
                                        </p:tgtEl>
                                        <p:attrNameLst>
                                          <p:attrName>style.visibility</p:attrName>
                                        </p:attrNameLst>
                                      </p:cBhvr>
                                      <p:to>
                                        <p:strVal val="visible"/>
                                      </p:to>
                                    </p:set>
                                    <p:anim calcmode="lin" valueType="num">
                                      <p:cBhvr additive="base">
                                        <p:cTn id="19" dur="500" fill="hold"/>
                                        <p:tgtEl>
                                          <p:spTgt spid="1149996"/>
                                        </p:tgtEl>
                                        <p:attrNameLst>
                                          <p:attrName>ppt_x</p:attrName>
                                        </p:attrNameLst>
                                      </p:cBhvr>
                                      <p:tavLst>
                                        <p:tav tm="0">
                                          <p:val>
                                            <p:strVal val="1+#ppt_w/2"/>
                                          </p:val>
                                        </p:tav>
                                        <p:tav tm="100000">
                                          <p:val>
                                            <p:strVal val="#ppt_x"/>
                                          </p:val>
                                        </p:tav>
                                      </p:tavLst>
                                    </p:anim>
                                    <p:anim calcmode="lin" valueType="num">
                                      <p:cBhvr additive="base">
                                        <p:cTn id="20" dur="500" fill="hold"/>
                                        <p:tgtEl>
                                          <p:spTgt spid="114999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49997"/>
                                        </p:tgtEl>
                                        <p:attrNameLst>
                                          <p:attrName>style.visibility</p:attrName>
                                        </p:attrNameLst>
                                      </p:cBhvr>
                                      <p:to>
                                        <p:strVal val="visible"/>
                                      </p:to>
                                    </p:set>
                                    <p:anim calcmode="lin" valueType="num">
                                      <p:cBhvr additive="base">
                                        <p:cTn id="25" dur="500" fill="hold"/>
                                        <p:tgtEl>
                                          <p:spTgt spid="1149997"/>
                                        </p:tgtEl>
                                        <p:attrNameLst>
                                          <p:attrName>ppt_x</p:attrName>
                                        </p:attrNameLst>
                                      </p:cBhvr>
                                      <p:tavLst>
                                        <p:tav tm="0">
                                          <p:val>
                                            <p:strVal val="#ppt_x"/>
                                          </p:val>
                                        </p:tav>
                                        <p:tav tm="100000">
                                          <p:val>
                                            <p:strVal val="#ppt_x"/>
                                          </p:val>
                                        </p:tav>
                                      </p:tavLst>
                                    </p:anim>
                                    <p:anim calcmode="lin" valueType="num">
                                      <p:cBhvr additive="base">
                                        <p:cTn id="26" dur="500" fill="hold"/>
                                        <p:tgtEl>
                                          <p:spTgt spid="1149997"/>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4995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49955">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49955">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49955">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49955">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1499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98" grpId="0" animBg="1" autoUpdateAnimBg="0"/>
      <p:bldP spid="1149994" grpId="0" animBg="1"/>
      <p:bldP spid="1149995" grpId="0" animBg="1"/>
      <p:bldP spid="1149996" grpId="0" animBg="1"/>
      <p:bldP spid="1149997" grpId="0" animBg="1"/>
      <p:bldP spid="52" grpId="0" animBg="1"/>
      <p:bldP spid="49" grpId="0" animBg="1"/>
      <p:bldP spid="5" grpId="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49</a:t>
            </a:fld>
            <a:endParaRPr lang="en-US" dirty="0"/>
          </a:p>
        </p:txBody>
      </p:sp>
      <p:sp>
        <p:nvSpPr>
          <p:cNvPr id="1215490" name="Rectangle 2"/>
          <p:cNvSpPr>
            <a:spLocks noGrp="1" noChangeArrowheads="1"/>
          </p:cNvSpPr>
          <p:nvPr>
            <p:ph type="title"/>
          </p:nvPr>
        </p:nvSpPr>
        <p:spPr/>
        <p:txBody>
          <a:bodyPr/>
          <a:lstStyle/>
          <a:p>
            <a:r>
              <a:rPr lang="en-US" dirty="0"/>
              <a:t>Expressivity  </a:t>
            </a:r>
          </a:p>
        </p:txBody>
      </p:sp>
      <mc:AlternateContent xmlns:mc="http://schemas.openxmlformats.org/markup-compatibility/2006" xmlns:a14="http://schemas.microsoft.com/office/drawing/2010/main">
        <mc:Choice Requires="a14">
          <p:sp>
            <p:nvSpPr>
              <p:cNvPr id="1215491" name="Rectangle 3"/>
              <p:cNvSpPr>
                <a:spLocks noGrp="1" noChangeArrowheads="1"/>
              </p:cNvSpPr>
              <p:nvPr>
                <p:ph idx="1"/>
              </p:nvPr>
            </p:nvSpPr>
            <p:spPr>
              <a:xfrm>
                <a:off x="430464" y="902369"/>
                <a:ext cx="8229600" cy="3796630"/>
              </a:xfrm>
            </p:spPr>
            <p:txBody>
              <a:bodyPr>
                <a:normAutofit fontScale="85000" lnSpcReduction="20000"/>
              </a:bodyPr>
              <a:lstStyle/>
              <a:p>
                <a:r>
                  <a:rPr lang="en-US"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sgn</m:t>
                        </m:r>
                      </m:fName>
                      <m:e>
                        <m:d>
                          <m:dPr>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 −</m:t>
                            </m:r>
                            <m:r>
                              <a:rPr lang="en-US" b="0" i="1" smtClean="0">
                                <a:latin typeface="Cambria Math" panose="02040503050406030204" pitchFamily="18" charset="0"/>
                              </a:rPr>
                              <m:t>𝜃</m:t>
                            </m:r>
                          </m:e>
                        </m:d>
                      </m:e>
                    </m:func>
                    <m:r>
                      <a:rPr lang="en-US" b="0" i="1" smtClean="0">
                        <a:latin typeface="Cambria Math" panose="02040503050406030204" pitchFamily="18" charset="0"/>
                      </a:rPr>
                      <m:t>=</m:t>
                    </m:r>
                    <m:r>
                      <m:rPr>
                        <m:sty m:val="p"/>
                      </m:rPr>
                      <a:rPr lang="en-US" b="0" i="0" smtClean="0">
                        <a:latin typeface="Cambria Math" panose="02040503050406030204" pitchFamily="18" charset="0"/>
                      </a:rPr>
                      <m:t>sgn</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𝜃</m:t>
                        </m:r>
                        <m:r>
                          <a:rPr lang="en-US" b="0" i="1" smtClean="0">
                            <a:latin typeface="Cambria Math" panose="02040503050406030204" pitchFamily="18" charset="0"/>
                          </a:rPr>
                          <m:t>}</m:t>
                        </m:r>
                      </m:e>
                    </m:nary>
                  </m:oMath>
                </a14:m>
                <a:endParaRPr lang="en-US" b="0" dirty="0"/>
              </a:p>
              <a:p>
                <a:r>
                  <a:rPr lang="en-US" dirty="0"/>
                  <a:t>Many functions are Linear </a:t>
                </a:r>
              </a:p>
              <a:p>
                <a:pPr lvl="1"/>
                <a:r>
                  <a:rPr lang="en-US" dirty="0"/>
                  <a:t>Conjunctions:</a:t>
                </a:r>
              </a:p>
              <a:p>
                <a:pPr lvl="2"/>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5</m:t>
                        </m:r>
                      </m:sub>
                    </m:sSub>
                  </m:oMath>
                </a14:m>
                <a:endParaRPr lang="en-US" b="0" dirty="0"/>
              </a:p>
              <a:p>
                <a:pPr lvl="2"/>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sgn</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5</m:t>
                                </m:r>
                              </m:sub>
                            </m:sSub>
                            <m:r>
                              <a:rPr lang="en-US" b="0" i="1" smtClean="0">
                                <a:latin typeface="Cambria Math" panose="02040503050406030204" pitchFamily="18" charset="0"/>
                              </a:rPr>
                              <m:t> −3</m:t>
                            </m:r>
                          </m:e>
                        </m:d>
                      </m:e>
                    </m:func>
                    <m:r>
                      <a:rPr lang="en-US" b="0" i="1" smtClean="0">
                        <a:latin typeface="Cambria Math" panose="02040503050406030204" pitchFamily="18" charset="0"/>
                      </a:rPr>
                      <m:t>;</m:t>
                    </m:r>
                    <m:r>
                      <a:rPr lang="en-US" b="1" i="1" smtClean="0">
                        <a:latin typeface="Cambria Math" panose="02040503050406030204" pitchFamily="18" charset="0"/>
                      </a:rPr>
                      <m:t>𝒘</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1,0,1,0,1</m:t>
                        </m:r>
                      </m:e>
                    </m:d>
                    <m:r>
                      <a:rPr lang="en-US" b="0" i="1" smtClean="0">
                        <a:latin typeface="Cambria Math" panose="02040503050406030204" pitchFamily="18" charset="0"/>
                      </a:rPr>
                      <m:t>  </m:t>
                    </m:r>
                    <m:r>
                      <a:rPr lang="en-US" b="0" i="1" smtClean="0">
                        <a:latin typeface="Cambria Math" panose="02040503050406030204" pitchFamily="18" charset="0"/>
                      </a:rPr>
                      <m:t>𝜃</m:t>
                    </m:r>
                    <m:r>
                      <a:rPr lang="en-US" b="0" i="1" smtClean="0">
                        <a:latin typeface="Cambria Math" panose="02040503050406030204" pitchFamily="18" charset="0"/>
                      </a:rPr>
                      <m:t>=3</m:t>
                    </m:r>
                  </m:oMath>
                </a14:m>
                <a:endParaRPr lang="en-US" dirty="0"/>
              </a:p>
              <a:p>
                <a:pPr lvl="1"/>
                <a:r>
                  <a:rPr lang="en-US" dirty="0"/>
                  <a:t>At least m of n:</a:t>
                </a:r>
              </a:p>
              <a:p>
                <a:pPr lvl="2"/>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𝑙𝑒𝑎𝑠𝑡</m:t>
                    </m:r>
                    <m:r>
                      <a:rPr lang="en-US" b="0" i="1" smtClean="0">
                        <a:latin typeface="Cambria Math" panose="02040503050406030204" pitchFamily="18" charset="0"/>
                      </a:rPr>
                      <m:t> 2 </m:t>
                    </m:r>
                    <m:r>
                      <a:rPr lang="en-US" b="0" i="1" smtClean="0">
                        <a:latin typeface="Cambria Math" panose="02040503050406030204" pitchFamily="18" charset="0"/>
                      </a:rPr>
                      <m:t>𝑜𝑓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5</m:t>
                        </m:r>
                      </m:sub>
                    </m:sSub>
                    <m:r>
                      <a:rPr lang="en-US" b="0" i="1" smtClean="0">
                        <a:latin typeface="Cambria Math" panose="02040503050406030204" pitchFamily="18" charset="0"/>
                      </a:rPr>
                      <m:t>}</m:t>
                    </m:r>
                  </m:oMath>
                </a14:m>
                <a:endParaRPr lang="en-US" dirty="0"/>
              </a:p>
              <a:p>
                <a:pPr lvl="2"/>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sgn</m:t>
                        </m:r>
                      </m:fName>
                      <m:e>
                        <m:d>
                          <m:dPr>
                            <m:begChr m:val="{"/>
                            <m:endChr m:val="}"/>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r>
                              <a:rPr lang="en-US" i="1">
                                <a:latin typeface="Cambria Math" panose="02040503050406030204" pitchFamily="18" charset="0"/>
                              </a:rPr>
                              <m:t> −</m:t>
                            </m:r>
                            <m:r>
                              <a:rPr lang="en-US" b="0" i="1" smtClean="0">
                                <a:latin typeface="Cambria Math" panose="02040503050406030204" pitchFamily="18" charset="0"/>
                              </a:rPr>
                              <m:t>2</m:t>
                            </m:r>
                          </m:e>
                        </m:d>
                      </m:e>
                    </m:func>
                    <m:r>
                      <a:rPr lang="en-US" i="1">
                        <a:latin typeface="Cambria Math" panose="02040503050406030204" pitchFamily="18" charset="0"/>
                      </a:rPr>
                      <m:t>;</m:t>
                    </m:r>
                    <m:r>
                      <a:rPr lang="en-US" b="1" i="1" smtClean="0">
                        <a:latin typeface="Cambria Math" panose="02040503050406030204" pitchFamily="18" charset="0"/>
                      </a:rPr>
                      <m:t>𝒘</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1,0,1,0,1</m:t>
                        </m:r>
                      </m:e>
                    </m:d>
                    <m:r>
                      <a:rPr lang="en-US" b="0" i="1" smtClean="0">
                        <a:latin typeface="Cambria Math" panose="02040503050406030204" pitchFamily="18" charset="0"/>
                      </a:rPr>
                      <m:t>  </m:t>
                    </m:r>
                    <m:r>
                      <a:rPr lang="en-US" b="0" i="1" smtClean="0">
                        <a:latin typeface="Cambria Math" panose="02040503050406030204" pitchFamily="18" charset="0"/>
                      </a:rPr>
                      <m:t>𝜃</m:t>
                    </m:r>
                    <m:r>
                      <a:rPr lang="en-US" b="0" i="1" smtClean="0">
                        <a:latin typeface="Cambria Math" panose="02040503050406030204" pitchFamily="18" charset="0"/>
                      </a:rPr>
                      <m:t>=2</m:t>
                    </m:r>
                  </m:oMath>
                </a14:m>
                <a:r>
                  <a:rPr lang="en-US" dirty="0"/>
                  <a:t> </a:t>
                </a:r>
              </a:p>
              <a:p>
                <a:r>
                  <a:rPr lang="en-US" dirty="0"/>
                  <a:t>Many functions are not</a:t>
                </a:r>
              </a:p>
              <a:p>
                <a:pPr lvl="1"/>
                <a:r>
                  <a:rPr lang="en-US" dirty="0" err="1"/>
                  <a:t>Xor</a:t>
                </a:r>
                <a:r>
                  <a:rPr lang="en-US" dirty="0"/>
                  <a:t>: </a:t>
                </a:r>
                <a14:m>
                  <m:oMath xmlns:m="http://schemas.openxmlformats.org/officeDocument/2006/math">
                    <m:r>
                      <m:rPr>
                        <m:sty m:val="p"/>
                      </m:rPr>
                      <a:rPr lang="en-US" b="0" i="0" smtClean="0">
                        <a:latin typeface="Cambria Math" panose="02040503050406030204" pitchFamily="18" charset="0"/>
                      </a:rPr>
                      <m:t>y</m:t>
                    </m:r>
                    <m:r>
                      <a:rPr lang="en-US" b="0" i="0"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0" smtClean="0">
                        <a:latin typeface="Cambria Math" panose="02040503050406030204" pitchFamily="18" charset="0"/>
                      </a:rPr>
                      <m:t>(</m:t>
                    </m:r>
                    <m:r>
                      <a:rPr lang="en-US" dirty="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m:t>
                    </m:r>
                    <m:r>
                      <a:rPr lang="en-US" dirty="0">
                        <a:latin typeface="Cambria Math" panose="02040503050406030204" pitchFamily="18" charset="0"/>
                      </a:rPr>
                      <m:t>¬</m:t>
                    </m:r>
                    <m:r>
                      <a:rPr lang="en-US" b="0" i="0" dirty="0" smtClean="0">
                        <a:latin typeface="Cambria Math" panose="02040503050406030204" pitchFamily="18" charset="0"/>
                      </a:rPr>
                      <m:t> </m:t>
                    </m:r>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t>)</a:t>
                </a:r>
              </a:p>
              <a:p>
                <a:pPr lvl="1"/>
                <a:r>
                  <a:rPr lang="en-US" dirty="0"/>
                  <a:t>Non trivial DNF: </a:t>
                </a:r>
                <a14:m>
                  <m:oMath xmlns:m="http://schemas.openxmlformats.org/officeDocument/2006/math">
                    <m:r>
                      <m:rPr>
                        <m:sty m:val="p"/>
                      </m:rPr>
                      <a:rPr lang="en-US" b="0" i="0" smtClean="0">
                        <a:latin typeface="Cambria Math" panose="02040503050406030204" pitchFamily="18" charset="0"/>
                      </a:rPr>
                      <m:t>y</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oMath>
                </a14:m>
                <a:r>
                  <a:rPr lang="en-US" dirty="0"/>
                  <a:t> ) </a:t>
                </a:r>
              </a:p>
              <a:p>
                <a:r>
                  <a:rPr lang="en-US" dirty="0"/>
                  <a:t>But can be made linear</a:t>
                </a:r>
              </a:p>
              <a:p>
                <a:r>
                  <a:rPr lang="en-US" dirty="0"/>
                  <a:t>Note: all the variables above are Boolean variables</a:t>
                </a:r>
              </a:p>
            </p:txBody>
          </p:sp>
        </mc:Choice>
        <mc:Fallback xmlns="">
          <p:sp>
            <p:nvSpPr>
              <p:cNvPr id="1215491" name="Rectangle 3"/>
              <p:cNvSpPr>
                <a:spLocks noGrp="1" noRot="1" noChangeAspect="1" noMove="1" noResize="1" noEditPoints="1" noAdjustHandles="1" noChangeArrowheads="1" noChangeShapeType="1" noTextEdit="1"/>
              </p:cNvSpPr>
              <p:nvPr>
                <p:ph idx="1"/>
              </p:nvPr>
            </p:nvSpPr>
            <p:spPr>
              <a:xfrm>
                <a:off x="430464" y="902369"/>
                <a:ext cx="8229600" cy="3796630"/>
              </a:xfrm>
              <a:blipFill>
                <a:blip r:embed="rId3"/>
                <a:stretch>
                  <a:fillRect l="-667" t="-14286"/>
                </a:stretch>
              </a:blipFill>
            </p:spPr>
            <p:txBody>
              <a:bodyPr/>
              <a:lstStyle/>
              <a:p>
                <a:r>
                  <a:rPr lang="en-US">
                    <a:noFill/>
                  </a:rPr>
                  <a:t> </a:t>
                </a:r>
              </a:p>
            </p:txBody>
          </p:sp>
        </mc:Fallback>
      </mc:AlternateContent>
      <p:sp>
        <p:nvSpPr>
          <p:cNvPr id="1215492" name="Rectangle 4"/>
          <p:cNvSpPr>
            <a:spLocks noChangeArrowheads="1"/>
          </p:cNvSpPr>
          <p:nvPr/>
        </p:nvSpPr>
        <p:spPr bwMode="auto">
          <a:xfrm>
            <a:off x="4940842" y="1265331"/>
            <a:ext cx="2310504" cy="300082"/>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50" dirty="0">
                <a:solidFill>
                  <a:srgbClr val="000066"/>
                </a:solidFill>
                <a:latin typeface="+mj-lt"/>
              </a:rPr>
              <a:t>Probabilistic Classifiers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54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54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5491">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154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1549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1549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1549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154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1549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15491">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15491">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154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p:txBody>
          <a:bodyPr/>
          <a:lstStyle/>
          <a:p>
            <a:r>
              <a:rPr lang="en-US" dirty="0"/>
              <a:t>CIS 519: Policies</a:t>
            </a:r>
          </a:p>
        </p:txBody>
      </p:sp>
      <p:sp>
        <p:nvSpPr>
          <p:cNvPr id="1047555" name="Rectangle 3"/>
          <p:cNvSpPr>
            <a:spLocks noGrp="1" noChangeArrowheads="1"/>
          </p:cNvSpPr>
          <p:nvPr>
            <p:ph idx="1"/>
          </p:nvPr>
        </p:nvSpPr>
        <p:spPr/>
        <p:txBody>
          <a:bodyPr>
            <a:normAutofit fontScale="92500" lnSpcReduction="20000"/>
          </a:bodyPr>
          <a:lstStyle/>
          <a:p>
            <a:pPr lvl="1"/>
            <a:r>
              <a:rPr lang="en-US" dirty="0"/>
              <a:t>Cheating</a:t>
            </a:r>
          </a:p>
          <a:p>
            <a:pPr lvl="2"/>
            <a:r>
              <a:rPr lang="en-US" dirty="0"/>
              <a:t>No.  </a:t>
            </a:r>
          </a:p>
          <a:p>
            <a:pPr lvl="2"/>
            <a:r>
              <a:rPr lang="en-US" dirty="0"/>
              <a:t>We take it very seriously.  </a:t>
            </a:r>
          </a:p>
          <a:p>
            <a:pPr lvl="1"/>
            <a:r>
              <a:rPr lang="en-US" dirty="0"/>
              <a:t>Homework:</a:t>
            </a:r>
          </a:p>
          <a:p>
            <a:pPr lvl="2"/>
            <a:r>
              <a:rPr lang="en-US" dirty="0"/>
              <a:t>Collaboration is encouraged</a:t>
            </a:r>
          </a:p>
          <a:p>
            <a:pPr lvl="2"/>
            <a:r>
              <a:rPr lang="en-US" dirty="0"/>
              <a:t>But, you have to write your own solution/code.</a:t>
            </a:r>
          </a:p>
          <a:p>
            <a:pPr lvl="1"/>
            <a:r>
              <a:rPr lang="en-US" dirty="0"/>
              <a:t>Late Policy: </a:t>
            </a:r>
          </a:p>
          <a:p>
            <a:pPr lvl="2"/>
            <a:r>
              <a:rPr lang="en-US" dirty="0"/>
              <a:t>You have a credit of 4 days; That’s it.</a:t>
            </a:r>
          </a:p>
          <a:p>
            <a:pPr lvl="1"/>
            <a:r>
              <a:rPr lang="en-US" dirty="0"/>
              <a:t>Grading:</a:t>
            </a:r>
          </a:p>
          <a:p>
            <a:pPr lvl="2"/>
            <a:r>
              <a:rPr lang="en-US" dirty="0"/>
              <a:t>Possible separate for grad/undergrads.</a:t>
            </a:r>
          </a:p>
          <a:p>
            <a:pPr lvl="2"/>
            <a:r>
              <a:rPr lang="en-US" dirty="0"/>
              <a:t>40% - homework; 35%-final; 20%-midterm; 5% Quizzes</a:t>
            </a:r>
          </a:p>
          <a:p>
            <a:pPr lvl="2"/>
            <a:r>
              <a:rPr lang="en-US" dirty="0"/>
              <a:t>[Projects: 20%]  </a:t>
            </a:r>
          </a:p>
          <a:p>
            <a:pPr lvl="1"/>
            <a:r>
              <a:rPr lang="en-US" dirty="0"/>
              <a:t>Questions? </a:t>
            </a:r>
          </a:p>
          <a:p>
            <a:pPr lvl="1"/>
            <a:endParaRPr lang="en-US" dirty="0"/>
          </a:p>
          <a:p>
            <a:pPr lvl="2"/>
            <a:endParaRPr lang="en-US" dirty="0"/>
          </a:p>
        </p:txBody>
      </p:sp>
      <p:sp>
        <p:nvSpPr>
          <p:cNvPr id="6" name="Text Box 4"/>
          <p:cNvSpPr txBox="1">
            <a:spLocks noChangeArrowheads="1"/>
          </p:cNvSpPr>
          <p:nvPr/>
        </p:nvSpPr>
        <p:spPr bwMode="auto">
          <a:xfrm>
            <a:off x="5200650" y="914400"/>
            <a:ext cx="2686050" cy="90024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b="1" dirty="0">
                <a:hlinkClick r:id="rId3"/>
              </a:rPr>
              <a:t>Class</a:t>
            </a:r>
            <a:r>
              <a:rPr lang="en-US" sz="1500" b="1" dirty="0">
                <a:hlinkClick r:id="rId4"/>
              </a:rPr>
              <a:t>’</a:t>
            </a:r>
            <a:r>
              <a:rPr lang="en-US" sz="1500" b="1" dirty="0">
                <a:hlinkClick r:id="rId3"/>
              </a:rPr>
              <a:t> Web Page</a:t>
            </a:r>
            <a:endParaRPr lang="en-US" sz="1500" b="1" dirty="0"/>
          </a:p>
          <a:p>
            <a:pPr algn="ctr">
              <a:spcBef>
                <a:spcPct val="50000"/>
              </a:spcBef>
            </a:pPr>
            <a:r>
              <a:rPr lang="en-US" sz="1500" b="1" dirty="0"/>
              <a:t>Note also the Schedule Page and our Notes</a:t>
            </a:r>
          </a:p>
        </p:txBody>
      </p:sp>
      <p:sp>
        <p:nvSpPr>
          <p:cNvPr id="4" name="Slide Number Placeholder 3">
            <a:extLst>
              <a:ext uri="{FF2B5EF4-FFF2-40B4-BE49-F238E27FC236}">
                <a16:creationId xmlns:a16="http://schemas.microsoft.com/office/drawing/2014/main" id="{40B8A4AC-CC2F-47E6-A542-E3BE7F3FD5A1}"/>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5</a:t>
            </a:fld>
            <a:endParaRPr lang="en-US" dirty="0"/>
          </a:p>
        </p:txBody>
      </p:sp>
      <p:pic>
        <p:nvPicPr>
          <p:cNvPr id="2" name="Picture 1">
            <a:extLst>
              <a:ext uri="{FF2B5EF4-FFF2-40B4-BE49-F238E27FC236}">
                <a16:creationId xmlns:a16="http://schemas.microsoft.com/office/drawing/2014/main" id="{EC0BC53E-A9BA-474D-A466-A2538A4E6C62}"/>
              </a:ext>
            </a:extLst>
          </p:cNvPr>
          <p:cNvPicPr>
            <a:picLocks noChangeAspect="1"/>
          </p:cNvPicPr>
          <p:nvPr/>
        </p:nvPicPr>
        <p:blipFill>
          <a:blip r:embed="rId5"/>
          <a:stretch>
            <a:fillRect/>
          </a:stretch>
        </p:blipFill>
        <p:spPr>
          <a:xfrm>
            <a:off x="6783947" y="1918446"/>
            <a:ext cx="2040497" cy="1969621"/>
          </a:xfrm>
          <a:prstGeom prst="rect">
            <a:avLst/>
          </a:prstGeom>
        </p:spPr>
      </p:pic>
      <p:sp>
        <p:nvSpPr>
          <p:cNvPr id="3" name="Rectangle 2">
            <a:extLst>
              <a:ext uri="{FF2B5EF4-FFF2-40B4-BE49-F238E27FC236}">
                <a16:creationId xmlns:a16="http://schemas.microsoft.com/office/drawing/2014/main" id="{89256DC9-0A4C-46EF-B6AE-C5A066BD70E6}"/>
              </a:ext>
            </a:extLst>
          </p:cNvPr>
          <p:cNvSpPr/>
          <p:nvPr/>
        </p:nvSpPr>
        <p:spPr>
          <a:xfrm>
            <a:off x="6720515" y="3890546"/>
            <a:ext cx="2332370" cy="338554"/>
          </a:xfrm>
          <a:prstGeom prst="rect">
            <a:avLst/>
          </a:prstGeom>
          <a:ln>
            <a:solidFill>
              <a:schemeClr val="accent1"/>
            </a:solidFill>
          </a:ln>
        </p:spPr>
        <p:txBody>
          <a:bodyPr wrap="none">
            <a:spAutoFit/>
          </a:bodyPr>
          <a:lstStyle/>
          <a:p>
            <a:r>
              <a:rPr lang="en-US" sz="1600" dirty="0"/>
              <a:t>A: 35-40% ; B: 40% C: 20%</a:t>
            </a:r>
          </a:p>
        </p:txBody>
      </p:sp>
    </p:spTree>
    <p:extLst>
      <p:ext uri="{BB962C8B-B14F-4D97-AF65-F5344CB8AC3E}">
        <p14:creationId xmlns:p14="http://schemas.microsoft.com/office/powerpoint/2010/main" val="336460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7555">
                                            <p:txEl>
                                              <p:pRg st="0" end="0"/>
                                            </p:txEl>
                                          </p:spTgt>
                                        </p:tgtEl>
                                        <p:attrNameLst>
                                          <p:attrName>style.visibility</p:attrName>
                                        </p:attrNameLst>
                                      </p:cBhvr>
                                      <p:to>
                                        <p:strVal val="visible"/>
                                      </p:to>
                                    </p:set>
                                    <p:anim calcmode="lin" valueType="num">
                                      <p:cBhvr additive="base">
                                        <p:cTn id="7" dur="500" fill="hold"/>
                                        <p:tgtEl>
                                          <p:spTgt spid="1047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7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7555">
                                            <p:txEl>
                                              <p:pRg st="1" end="1"/>
                                            </p:txEl>
                                          </p:spTgt>
                                        </p:tgtEl>
                                        <p:attrNameLst>
                                          <p:attrName>style.visibility</p:attrName>
                                        </p:attrNameLst>
                                      </p:cBhvr>
                                      <p:to>
                                        <p:strVal val="visible"/>
                                      </p:to>
                                    </p:set>
                                    <p:anim calcmode="lin" valueType="num">
                                      <p:cBhvr additive="base">
                                        <p:cTn id="13" dur="500" fill="hold"/>
                                        <p:tgtEl>
                                          <p:spTgt spid="1047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7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7555">
                                            <p:txEl>
                                              <p:pRg st="2" end="2"/>
                                            </p:txEl>
                                          </p:spTgt>
                                        </p:tgtEl>
                                        <p:attrNameLst>
                                          <p:attrName>style.visibility</p:attrName>
                                        </p:attrNameLst>
                                      </p:cBhvr>
                                      <p:to>
                                        <p:strVal val="visible"/>
                                      </p:to>
                                    </p:set>
                                    <p:anim calcmode="lin" valueType="num">
                                      <p:cBhvr additive="base">
                                        <p:cTn id="19" dur="500" fill="hold"/>
                                        <p:tgtEl>
                                          <p:spTgt spid="1047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7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7555">
                                            <p:txEl>
                                              <p:pRg st="3" end="3"/>
                                            </p:txEl>
                                          </p:spTgt>
                                        </p:tgtEl>
                                        <p:attrNameLst>
                                          <p:attrName>style.visibility</p:attrName>
                                        </p:attrNameLst>
                                      </p:cBhvr>
                                      <p:to>
                                        <p:strVal val="visible"/>
                                      </p:to>
                                    </p:set>
                                    <p:anim calcmode="lin" valueType="num">
                                      <p:cBhvr additive="base">
                                        <p:cTn id="25" dur="500" fill="hold"/>
                                        <p:tgtEl>
                                          <p:spTgt spid="1047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47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47555">
                                            <p:txEl>
                                              <p:pRg st="4" end="4"/>
                                            </p:txEl>
                                          </p:spTgt>
                                        </p:tgtEl>
                                        <p:attrNameLst>
                                          <p:attrName>style.visibility</p:attrName>
                                        </p:attrNameLst>
                                      </p:cBhvr>
                                      <p:to>
                                        <p:strVal val="visible"/>
                                      </p:to>
                                    </p:set>
                                    <p:anim calcmode="lin" valueType="num">
                                      <p:cBhvr additive="base">
                                        <p:cTn id="31" dur="500" fill="hold"/>
                                        <p:tgtEl>
                                          <p:spTgt spid="1047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47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47555">
                                            <p:txEl>
                                              <p:pRg st="5" end="5"/>
                                            </p:txEl>
                                          </p:spTgt>
                                        </p:tgtEl>
                                        <p:attrNameLst>
                                          <p:attrName>style.visibility</p:attrName>
                                        </p:attrNameLst>
                                      </p:cBhvr>
                                      <p:to>
                                        <p:strVal val="visible"/>
                                      </p:to>
                                    </p:set>
                                    <p:anim calcmode="lin" valueType="num">
                                      <p:cBhvr additive="base">
                                        <p:cTn id="37" dur="500" fill="hold"/>
                                        <p:tgtEl>
                                          <p:spTgt spid="10475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475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47555">
                                            <p:txEl>
                                              <p:pRg st="6" end="6"/>
                                            </p:txEl>
                                          </p:spTgt>
                                        </p:tgtEl>
                                        <p:attrNameLst>
                                          <p:attrName>style.visibility</p:attrName>
                                        </p:attrNameLst>
                                      </p:cBhvr>
                                      <p:to>
                                        <p:strVal val="visible"/>
                                      </p:to>
                                    </p:set>
                                    <p:anim calcmode="lin" valueType="num">
                                      <p:cBhvr additive="base">
                                        <p:cTn id="43" dur="500" fill="hold"/>
                                        <p:tgtEl>
                                          <p:spTgt spid="10475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475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47555">
                                            <p:txEl>
                                              <p:pRg st="7" end="7"/>
                                            </p:txEl>
                                          </p:spTgt>
                                        </p:tgtEl>
                                        <p:attrNameLst>
                                          <p:attrName>style.visibility</p:attrName>
                                        </p:attrNameLst>
                                      </p:cBhvr>
                                      <p:to>
                                        <p:strVal val="visible"/>
                                      </p:to>
                                    </p:set>
                                    <p:anim calcmode="lin" valueType="num">
                                      <p:cBhvr additive="base">
                                        <p:cTn id="49" dur="500" fill="hold"/>
                                        <p:tgtEl>
                                          <p:spTgt spid="104755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475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47555">
                                            <p:txEl>
                                              <p:pRg st="8" end="8"/>
                                            </p:txEl>
                                          </p:spTgt>
                                        </p:tgtEl>
                                        <p:attrNameLst>
                                          <p:attrName>style.visibility</p:attrName>
                                        </p:attrNameLst>
                                      </p:cBhvr>
                                      <p:to>
                                        <p:strVal val="visible"/>
                                      </p:to>
                                    </p:set>
                                    <p:anim calcmode="lin" valueType="num">
                                      <p:cBhvr additive="base">
                                        <p:cTn id="55" dur="500" fill="hold"/>
                                        <p:tgtEl>
                                          <p:spTgt spid="104755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4755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47555">
                                            <p:txEl>
                                              <p:pRg st="9" end="9"/>
                                            </p:txEl>
                                          </p:spTgt>
                                        </p:tgtEl>
                                        <p:attrNameLst>
                                          <p:attrName>style.visibility</p:attrName>
                                        </p:attrNameLst>
                                      </p:cBhvr>
                                      <p:to>
                                        <p:strVal val="visible"/>
                                      </p:to>
                                    </p:set>
                                    <p:anim calcmode="lin" valueType="num">
                                      <p:cBhvr additive="base">
                                        <p:cTn id="61" dur="500" fill="hold"/>
                                        <p:tgtEl>
                                          <p:spTgt spid="104755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4755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47555">
                                            <p:txEl>
                                              <p:pRg st="10" end="10"/>
                                            </p:txEl>
                                          </p:spTgt>
                                        </p:tgtEl>
                                        <p:attrNameLst>
                                          <p:attrName>style.visibility</p:attrName>
                                        </p:attrNameLst>
                                      </p:cBhvr>
                                      <p:to>
                                        <p:strVal val="visible"/>
                                      </p:to>
                                    </p:set>
                                    <p:anim calcmode="lin" valueType="num">
                                      <p:cBhvr additive="base">
                                        <p:cTn id="67" dur="500" fill="hold"/>
                                        <p:tgtEl>
                                          <p:spTgt spid="104755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04755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047555">
                                            <p:txEl>
                                              <p:pRg st="11" end="11"/>
                                            </p:txEl>
                                          </p:spTgt>
                                        </p:tgtEl>
                                        <p:attrNameLst>
                                          <p:attrName>style.visibility</p:attrName>
                                        </p:attrNameLst>
                                      </p:cBhvr>
                                      <p:to>
                                        <p:strVal val="visible"/>
                                      </p:to>
                                    </p:set>
                                    <p:anim calcmode="lin" valueType="num">
                                      <p:cBhvr additive="base">
                                        <p:cTn id="73" dur="500" fill="hold"/>
                                        <p:tgtEl>
                                          <p:spTgt spid="1047555">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04755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047555">
                                            <p:txEl>
                                              <p:pRg st="12" end="12"/>
                                            </p:txEl>
                                          </p:spTgt>
                                        </p:tgtEl>
                                        <p:attrNameLst>
                                          <p:attrName>style.visibility</p:attrName>
                                        </p:attrNameLst>
                                      </p:cBhvr>
                                      <p:to>
                                        <p:strVal val="visible"/>
                                      </p:to>
                                    </p:set>
                                    <p:anim calcmode="lin" valueType="num">
                                      <p:cBhvr additive="base">
                                        <p:cTn id="79" dur="500" fill="hold"/>
                                        <p:tgtEl>
                                          <p:spTgt spid="1047555">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04755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1+#ppt_w/2"/>
                                          </p:val>
                                        </p:tav>
                                        <p:tav tm="100000">
                                          <p:val>
                                            <p:strVal val="#ppt_x"/>
                                          </p:val>
                                        </p:tav>
                                      </p:tavLst>
                                    </p:anim>
                                    <p:anim calcmode="lin" valueType="num">
                                      <p:cBhvr additive="base">
                                        <p:cTn id="8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5" grpId="0" uiExpand="1" build="p" autoUpdateAnimBg="0"/>
      <p:bldP spid="6" grpId="0" animBg="1" autoUpdateAnimBg="0"/>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50</a:t>
            </a:fld>
            <a:endParaRPr lang="en-US" dirty="0"/>
          </a:p>
        </p:txBody>
      </p:sp>
      <p:sp>
        <p:nvSpPr>
          <p:cNvPr id="1092627" name="Rectangle 19"/>
          <p:cNvSpPr>
            <a:spLocks noGrp="1" noChangeArrowheads="1"/>
          </p:cNvSpPr>
          <p:nvPr>
            <p:ph type="title"/>
          </p:nvPr>
        </p:nvSpPr>
        <p:spPr/>
        <p:txBody>
          <a:bodyPr/>
          <a:lstStyle/>
          <a:p>
            <a:r>
              <a:rPr lang="en-US"/>
              <a:t>Functions Can be Made Linear</a:t>
            </a:r>
            <a:endParaRPr lang="en-US" dirty="0"/>
          </a:p>
        </p:txBody>
      </p:sp>
      <p:sp>
        <p:nvSpPr>
          <p:cNvPr id="1092611" name="Rectangle 3"/>
          <p:cNvSpPr>
            <a:spLocks noGrp="1" noChangeArrowheads="1"/>
          </p:cNvSpPr>
          <p:nvPr>
            <p:ph idx="1"/>
          </p:nvPr>
        </p:nvSpPr>
        <p:spPr/>
        <p:txBody>
          <a:bodyPr/>
          <a:lstStyle/>
          <a:p>
            <a:r>
              <a:rPr lang="en-US" dirty="0"/>
              <a:t>Data points are not linearly separable in one dimension</a:t>
            </a:r>
          </a:p>
          <a:p>
            <a:r>
              <a:rPr lang="en-US" dirty="0"/>
              <a:t>Not separable if you insist on using a specific class of functions (e.g., linear)</a:t>
            </a:r>
          </a:p>
          <a:p>
            <a:endParaRPr lang="en-US" dirty="0"/>
          </a:p>
        </p:txBody>
      </p:sp>
      <p:sp>
        <p:nvSpPr>
          <p:cNvPr id="1092610" name="Line 2"/>
          <p:cNvSpPr>
            <a:spLocks noChangeShapeType="1"/>
          </p:cNvSpPr>
          <p:nvPr/>
        </p:nvSpPr>
        <p:spPr bwMode="auto">
          <a:xfrm flipV="1">
            <a:off x="1695450" y="3495675"/>
            <a:ext cx="5686425" cy="952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2" name="Oval 4"/>
          <p:cNvSpPr>
            <a:spLocks noChangeArrowheads="1"/>
          </p:cNvSpPr>
          <p:nvPr/>
        </p:nvSpPr>
        <p:spPr bwMode="auto">
          <a:xfrm>
            <a:off x="5486400" y="3433763"/>
            <a:ext cx="114300" cy="114300"/>
          </a:xfrm>
          <a:prstGeom prst="ellipse">
            <a:avLst/>
          </a:prstGeom>
          <a:solidFill>
            <a:srgbClr val="FC0128"/>
          </a:solidFill>
          <a:ln>
            <a:noFill/>
          </a:ln>
          <a:effectLst/>
        </p:spPr>
        <p:txBody>
          <a:bodyPr wrap="none" anchor="ctr"/>
          <a:lstStyle/>
          <a:p>
            <a:endParaRPr lang="en-US" sz="1350"/>
          </a:p>
        </p:txBody>
      </p:sp>
      <p:sp>
        <p:nvSpPr>
          <p:cNvPr id="1092613" name="Oval 5"/>
          <p:cNvSpPr>
            <a:spLocks noChangeArrowheads="1"/>
          </p:cNvSpPr>
          <p:nvPr/>
        </p:nvSpPr>
        <p:spPr bwMode="auto">
          <a:xfrm>
            <a:off x="573405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4" name="Oval 6"/>
          <p:cNvSpPr>
            <a:spLocks noChangeArrowheads="1"/>
          </p:cNvSpPr>
          <p:nvPr/>
        </p:nvSpPr>
        <p:spPr bwMode="auto">
          <a:xfrm>
            <a:off x="531495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5" name="Oval 7"/>
          <p:cNvSpPr>
            <a:spLocks noChangeArrowheads="1"/>
          </p:cNvSpPr>
          <p:nvPr/>
        </p:nvSpPr>
        <p:spPr bwMode="auto">
          <a:xfrm>
            <a:off x="511492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6" name="Oval 8"/>
          <p:cNvSpPr>
            <a:spLocks noChangeArrowheads="1"/>
          </p:cNvSpPr>
          <p:nvPr/>
        </p:nvSpPr>
        <p:spPr bwMode="auto">
          <a:xfrm>
            <a:off x="47244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7" name="Oval 9"/>
          <p:cNvSpPr>
            <a:spLocks noChangeArrowheads="1"/>
          </p:cNvSpPr>
          <p:nvPr/>
        </p:nvSpPr>
        <p:spPr bwMode="auto">
          <a:xfrm>
            <a:off x="45339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8" name="Oval 10"/>
          <p:cNvSpPr>
            <a:spLocks noChangeArrowheads="1"/>
          </p:cNvSpPr>
          <p:nvPr/>
        </p:nvSpPr>
        <p:spPr bwMode="auto">
          <a:xfrm>
            <a:off x="437197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9" name="Oval 11"/>
          <p:cNvSpPr>
            <a:spLocks noChangeArrowheads="1"/>
          </p:cNvSpPr>
          <p:nvPr/>
        </p:nvSpPr>
        <p:spPr bwMode="auto">
          <a:xfrm>
            <a:off x="420052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0" name="Oval 12"/>
          <p:cNvSpPr>
            <a:spLocks noChangeArrowheads="1"/>
          </p:cNvSpPr>
          <p:nvPr/>
        </p:nvSpPr>
        <p:spPr bwMode="auto">
          <a:xfrm>
            <a:off x="331470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1" name="Oval 13"/>
          <p:cNvSpPr>
            <a:spLocks noChangeArrowheads="1"/>
          </p:cNvSpPr>
          <p:nvPr/>
        </p:nvSpPr>
        <p:spPr bwMode="auto">
          <a:xfrm>
            <a:off x="37719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2" name="Oval 14"/>
          <p:cNvSpPr>
            <a:spLocks noChangeArrowheads="1"/>
          </p:cNvSpPr>
          <p:nvPr/>
        </p:nvSpPr>
        <p:spPr bwMode="auto">
          <a:xfrm>
            <a:off x="609600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3" name="Oval 15"/>
          <p:cNvSpPr>
            <a:spLocks noChangeArrowheads="1"/>
          </p:cNvSpPr>
          <p:nvPr/>
        </p:nvSpPr>
        <p:spPr bwMode="auto">
          <a:xfrm>
            <a:off x="6438900" y="3433763"/>
            <a:ext cx="114300" cy="114300"/>
          </a:xfrm>
          <a:prstGeom prst="ellipse">
            <a:avLst/>
          </a:prstGeom>
          <a:solidFill>
            <a:srgbClr val="FC0128"/>
          </a:solidFill>
          <a:ln>
            <a:noFill/>
          </a:ln>
          <a:effectLst/>
        </p:spPr>
        <p:txBody>
          <a:bodyPr wrap="none" anchor="ctr"/>
          <a:lstStyle/>
          <a:p>
            <a:endParaRPr lang="en-US" sz="1350"/>
          </a:p>
        </p:txBody>
      </p:sp>
      <p:sp>
        <p:nvSpPr>
          <p:cNvPr id="1092624" name="Oval 16"/>
          <p:cNvSpPr>
            <a:spLocks noChangeArrowheads="1"/>
          </p:cNvSpPr>
          <p:nvPr/>
        </p:nvSpPr>
        <p:spPr bwMode="auto">
          <a:xfrm>
            <a:off x="2619375"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5" name="Oval 17"/>
          <p:cNvSpPr>
            <a:spLocks noChangeArrowheads="1"/>
          </p:cNvSpPr>
          <p:nvPr/>
        </p:nvSpPr>
        <p:spPr bwMode="auto">
          <a:xfrm>
            <a:off x="3076575"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2626" name="Text Box 18"/>
              <p:cNvSpPr txBox="1">
                <a:spLocks noChangeArrowheads="1"/>
              </p:cNvSpPr>
              <p:nvPr/>
            </p:nvSpPr>
            <p:spPr bwMode="auto">
              <a:xfrm>
                <a:off x="4274344" y="3699272"/>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p:txBody>
          </p:sp>
        </mc:Choice>
        <mc:Fallback xmlns="">
          <p:sp>
            <p:nvSpPr>
              <p:cNvPr id="1092626" name="Text Box 18"/>
              <p:cNvSpPr txBox="1">
                <a:spLocks noRot="1" noChangeAspect="1" noMove="1" noResize="1" noEditPoints="1" noAdjustHandles="1" noChangeArrowheads="1" noChangeShapeType="1" noTextEdit="1"/>
              </p:cNvSpPr>
              <p:nvPr/>
            </p:nvSpPr>
            <p:spPr bwMode="auto">
              <a:xfrm>
                <a:off x="4274344" y="3699272"/>
                <a:ext cx="379206" cy="36933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2628" name="Freeform 20"/>
          <p:cNvSpPr>
            <a:spLocks/>
          </p:cNvSpPr>
          <p:nvPr/>
        </p:nvSpPr>
        <p:spPr bwMode="auto">
          <a:xfrm>
            <a:off x="2914650" y="2914650"/>
            <a:ext cx="4152900" cy="13335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t>51</a:t>
            </a:fld>
            <a:endParaRPr lang="en-US" dirty="0"/>
          </a:p>
        </p:txBody>
      </p:sp>
      <p:sp>
        <p:nvSpPr>
          <p:cNvPr id="1093635" name="Rectangle 3"/>
          <p:cNvSpPr>
            <a:spLocks noGrp="1" noChangeArrowheads="1"/>
          </p:cNvSpPr>
          <p:nvPr>
            <p:ph type="title"/>
          </p:nvPr>
        </p:nvSpPr>
        <p:spPr/>
        <p:txBody>
          <a:bodyPr/>
          <a:lstStyle/>
          <a:p>
            <a:r>
              <a:rPr lang="en-US" dirty="0">
                <a:solidFill>
                  <a:schemeClr val="accent1"/>
                </a:solidFill>
              </a:rPr>
              <a:t>Blown Up Feature Space</a:t>
            </a:r>
          </a:p>
        </p:txBody>
      </p:sp>
      <mc:AlternateContent xmlns:mc="http://schemas.openxmlformats.org/markup-compatibility/2006" xmlns:a14="http://schemas.microsoft.com/office/drawing/2010/main">
        <mc:Choice Requires="a14">
          <p:sp>
            <p:nvSpPr>
              <p:cNvPr id="1093636" name="Rectangle 4"/>
              <p:cNvSpPr>
                <a:spLocks noGrp="1" noChangeArrowheads="1"/>
              </p:cNvSpPr>
              <p:nvPr>
                <p:ph idx="1"/>
              </p:nvPr>
            </p:nvSpPr>
            <p:spPr/>
            <p:txBody>
              <a:bodyPr/>
              <a:lstStyle/>
              <a:p>
                <a:r>
                  <a:rPr lang="en-US" dirty="0"/>
                  <a:t>Data are separable in </a:t>
                </a:r>
                <a14:m>
                  <m:oMath xmlns:m="http://schemas.openxmlformats.org/officeDocument/2006/math">
                    <m:r>
                      <a:rPr lang="en-US" i="1" dirty="0" smtClean="0">
                        <a:latin typeface="Cambria Math" panose="02040503050406030204" pitchFamily="18" charset="0"/>
                      </a:rPr>
                      <m:t>&lt;</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baseline="30000" dirty="0">
                        <a:latin typeface="Cambria Math" panose="02040503050406030204" pitchFamily="18" charset="0"/>
                      </a:rPr>
                      <m:t>2</m:t>
                    </m:r>
                    <m:r>
                      <a:rPr lang="en-US" i="1" dirty="0">
                        <a:latin typeface="Cambria Math" panose="02040503050406030204" pitchFamily="18" charset="0"/>
                      </a:rPr>
                      <m:t>&gt; </m:t>
                    </m:r>
                  </m:oMath>
                </a14:m>
                <a:r>
                  <a:rPr lang="en-US" dirty="0"/>
                  <a:t>space</a:t>
                </a:r>
              </a:p>
            </p:txBody>
          </p:sp>
        </mc:Choice>
        <mc:Fallback xmlns="">
          <p:sp>
            <p:nvSpPr>
              <p:cNvPr id="1093636" name="Rectangle 4"/>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
        <p:nvSpPr>
          <p:cNvPr id="1093634" name="Line 2"/>
          <p:cNvSpPr>
            <a:spLocks noChangeShapeType="1"/>
          </p:cNvSpPr>
          <p:nvPr/>
        </p:nvSpPr>
        <p:spPr bwMode="auto">
          <a:xfrm flipV="1">
            <a:off x="1704975" y="3924300"/>
            <a:ext cx="5686425" cy="9525"/>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7" name="Oval 5"/>
          <p:cNvSpPr>
            <a:spLocks noChangeArrowheads="1"/>
          </p:cNvSpPr>
          <p:nvPr/>
        </p:nvSpPr>
        <p:spPr bwMode="auto">
          <a:xfrm>
            <a:off x="5572125" y="33289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8" name="Oval 6"/>
          <p:cNvSpPr>
            <a:spLocks noChangeArrowheads="1"/>
          </p:cNvSpPr>
          <p:nvPr/>
        </p:nvSpPr>
        <p:spPr bwMode="auto">
          <a:xfrm>
            <a:off x="5772150" y="30718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9" name="Oval 7"/>
          <p:cNvSpPr>
            <a:spLocks noChangeArrowheads="1"/>
          </p:cNvSpPr>
          <p:nvPr/>
        </p:nvSpPr>
        <p:spPr bwMode="auto">
          <a:xfrm>
            <a:off x="5381625" y="35480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0" name="Oval 8"/>
          <p:cNvSpPr>
            <a:spLocks noChangeArrowheads="1"/>
          </p:cNvSpPr>
          <p:nvPr/>
        </p:nvSpPr>
        <p:spPr bwMode="auto">
          <a:xfrm>
            <a:off x="5133975" y="37099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1" name="Oval 9"/>
          <p:cNvSpPr>
            <a:spLocks noChangeArrowheads="1"/>
          </p:cNvSpPr>
          <p:nvPr/>
        </p:nvSpPr>
        <p:spPr bwMode="auto">
          <a:xfrm>
            <a:off x="4743450" y="3814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2" name="Oval 10"/>
          <p:cNvSpPr>
            <a:spLocks noChangeArrowheads="1"/>
          </p:cNvSpPr>
          <p:nvPr/>
        </p:nvSpPr>
        <p:spPr bwMode="auto">
          <a:xfrm>
            <a:off x="4543425" y="37385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3" name="Oval 11"/>
          <p:cNvSpPr>
            <a:spLocks noChangeArrowheads="1"/>
          </p:cNvSpPr>
          <p:nvPr/>
        </p:nvSpPr>
        <p:spPr bwMode="auto">
          <a:xfrm>
            <a:off x="4381500" y="36337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4" name="Oval 12"/>
          <p:cNvSpPr>
            <a:spLocks noChangeArrowheads="1"/>
          </p:cNvSpPr>
          <p:nvPr/>
        </p:nvSpPr>
        <p:spPr bwMode="auto">
          <a:xfrm>
            <a:off x="4181475" y="342423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5" name="Oval 13"/>
          <p:cNvSpPr>
            <a:spLocks noChangeArrowheads="1"/>
          </p:cNvSpPr>
          <p:nvPr/>
        </p:nvSpPr>
        <p:spPr bwMode="auto">
          <a:xfrm>
            <a:off x="3352800" y="2185988"/>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6" name="Oval 14"/>
          <p:cNvSpPr>
            <a:spLocks noChangeArrowheads="1"/>
          </p:cNvSpPr>
          <p:nvPr/>
        </p:nvSpPr>
        <p:spPr bwMode="auto">
          <a:xfrm>
            <a:off x="3819525" y="28432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7" name="Oval 15"/>
          <p:cNvSpPr>
            <a:spLocks noChangeArrowheads="1"/>
          </p:cNvSpPr>
          <p:nvPr/>
        </p:nvSpPr>
        <p:spPr bwMode="auto">
          <a:xfrm>
            <a:off x="6067425" y="24241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8" name="Oval 16"/>
          <p:cNvSpPr>
            <a:spLocks noChangeArrowheads="1"/>
          </p:cNvSpPr>
          <p:nvPr/>
        </p:nvSpPr>
        <p:spPr bwMode="auto">
          <a:xfrm>
            <a:off x="6400800" y="15097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9" name="Oval 17"/>
          <p:cNvSpPr>
            <a:spLocks noChangeArrowheads="1"/>
          </p:cNvSpPr>
          <p:nvPr/>
        </p:nvSpPr>
        <p:spPr bwMode="auto">
          <a:xfrm>
            <a:off x="3105150" y="1528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3650" name="Text Box 18"/>
              <p:cNvSpPr txBox="1">
                <a:spLocks noChangeArrowheads="1"/>
              </p:cNvSpPr>
              <p:nvPr/>
            </p:nvSpPr>
            <p:spPr bwMode="auto">
              <a:xfrm>
                <a:off x="6141244" y="4013597"/>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p:txBody>
          </p:sp>
        </mc:Choice>
        <mc:Fallback xmlns="">
          <p:sp>
            <p:nvSpPr>
              <p:cNvPr id="1093650" name="Text Box 18"/>
              <p:cNvSpPr txBox="1">
                <a:spLocks noRot="1" noChangeAspect="1" noMove="1" noResize="1" noEditPoints="1" noAdjustHandles="1" noChangeArrowheads="1" noChangeShapeType="1" noTextEdit="1"/>
              </p:cNvSpPr>
              <p:nvPr/>
            </p:nvSpPr>
            <p:spPr bwMode="auto">
              <a:xfrm>
                <a:off x="6141244" y="4013597"/>
                <a:ext cx="379206" cy="36933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3651" name="Line 19"/>
          <p:cNvSpPr>
            <a:spLocks noChangeShapeType="1"/>
          </p:cNvSpPr>
          <p:nvPr/>
        </p:nvSpPr>
        <p:spPr bwMode="auto">
          <a:xfrm flipV="1">
            <a:off x="4876800" y="1590675"/>
            <a:ext cx="0" cy="2809875"/>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3652" name="Text Box 20"/>
              <p:cNvSpPr txBox="1">
                <a:spLocks noChangeArrowheads="1"/>
              </p:cNvSpPr>
              <p:nvPr/>
            </p:nvSpPr>
            <p:spPr bwMode="auto">
              <a:xfrm>
                <a:off x="4493419" y="1718072"/>
                <a:ext cx="45717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r>
                        <a:rPr lang="en-US" i="1" baseline="30000" dirty="0">
                          <a:latin typeface="Cambria Math" panose="02040503050406030204" pitchFamily="18" charset="0"/>
                        </a:rPr>
                        <m:t>2</m:t>
                      </m:r>
                    </m:oMath>
                  </m:oMathPara>
                </a14:m>
                <a:endParaRPr lang="en-US" dirty="0"/>
              </a:p>
            </p:txBody>
          </p:sp>
        </mc:Choice>
        <mc:Fallback xmlns="">
          <p:sp>
            <p:nvSpPr>
              <p:cNvPr id="1093652" name="Text Box 20"/>
              <p:cNvSpPr txBox="1">
                <a:spLocks noRot="1" noChangeAspect="1" noMove="1" noResize="1" noEditPoints="1" noAdjustHandles="1" noChangeArrowheads="1" noChangeShapeType="1" noTextEdit="1"/>
              </p:cNvSpPr>
              <p:nvPr/>
            </p:nvSpPr>
            <p:spPr bwMode="auto">
              <a:xfrm>
                <a:off x="4493419" y="1718072"/>
                <a:ext cx="457176" cy="36933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3653" name="Line 21"/>
          <p:cNvSpPr>
            <a:spLocks noChangeShapeType="1"/>
          </p:cNvSpPr>
          <p:nvPr/>
        </p:nvSpPr>
        <p:spPr bwMode="auto">
          <a:xfrm>
            <a:off x="2447925" y="2990850"/>
            <a:ext cx="4772025" cy="4000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54" name="Text Box 22"/>
          <p:cNvSpPr txBox="1">
            <a:spLocks noChangeArrowheads="1"/>
          </p:cNvSpPr>
          <p:nvPr/>
        </p:nvSpPr>
        <p:spPr bwMode="auto">
          <a:xfrm>
            <a:off x="290513" y="1389873"/>
            <a:ext cx="2505075" cy="1384995"/>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20000"/>
              </a:spcBef>
              <a:buSzPct val="75000"/>
              <a:buFont typeface="Wingdings" panose="05000000000000000000" pitchFamily="2" charset="2"/>
              <a:buChar char="Ø"/>
            </a:pPr>
            <a:r>
              <a:rPr lang="en-US" sz="1500" dirty="0">
                <a:latin typeface="Gill Sans"/>
              </a:rPr>
              <a:t>Key issue: Representation:</a:t>
            </a:r>
          </a:p>
          <a:p>
            <a:pPr marL="628650" lvl="1" indent="-285750">
              <a:spcBef>
                <a:spcPct val="20000"/>
              </a:spcBef>
              <a:buSzPct val="75000"/>
              <a:buFont typeface="Wingdings" panose="05000000000000000000" pitchFamily="2" charset="2"/>
              <a:buChar char="Ø"/>
            </a:pPr>
            <a:r>
              <a:rPr lang="en-US" sz="1500" dirty="0">
                <a:latin typeface="Gill Sans"/>
              </a:rPr>
              <a:t>what features to use.</a:t>
            </a:r>
          </a:p>
          <a:p>
            <a:pPr marL="285750" indent="-285750">
              <a:spcBef>
                <a:spcPct val="20000"/>
              </a:spcBef>
              <a:buSzPct val="75000"/>
              <a:buFont typeface="Wingdings" panose="05000000000000000000" pitchFamily="2" charset="2"/>
              <a:buChar char="Ø"/>
            </a:pPr>
            <a:r>
              <a:rPr lang="en-US" sz="1500" dirty="0">
                <a:latin typeface="Gill Sans"/>
              </a:rPr>
              <a:t>Computationally, can be done implicitly  (kernels) </a:t>
            </a:r>
          </a:p>
          <a:p>
            <a:pPr marL="628650" lvl="1" indent="-285750">
              <a:spcBef>
                <a:spcPct val="20000"/>
              </a:spcBef>
              <a:buSzPct val="75000"/>
              <a:buFont typeface="Wingdings" panose="05000000000000000000" pitchFamily="2" charset="2"/>
              <a:buChar char="Ø"/>
            </a:pPr>
            <a:r>
              <a:rPr lang="en-US" sz="1500" dirty="0">
                <a:latin typeface="Gill Sans"/>
              </a:rPr>
              <a:t>Not always ideal.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93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P spid="1093654"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52</a:t>
            </a:fld>
            <a:endParaRPr lang="en-US" dirty="0"/>
          </a:p>
        </p:txBody>
      </p:sp>
      <p:sp>
        <p:nvSpPr>
          <p:cNvPr id="1152002" name="Rectangle 2"/>
          <p:cNvSpPr>
            <a:spLocks noGrp="1" noChangeArrowheads="1"/>
          </p:cNvSpPr>
          <p:nvPr>
            <p:ph type="title"/>
          </p:nvPr>
        </p:nvSpPr>
        <p:spPr/>
        <p:txBody>
          <a:bodyPr/>
          <a:lstStyle/>
          <a:p>
            <a:r>
              <a:rPr lang="en-US"/>
              <a:t>Exclusive-OR  (XOR)</a:t>
            </a:r>
            <a:endParaRPr lang="en-US" dirty="0"/>
          </a:p>
        </p:txBody>
      </p:sp>
      <mc:AlternateContent xmlns:mc="http://schemas.openxmlformats.org/markup-compatibility/2006" xmlns:a14="http://schemas.microsoft.com/office/drawing/2010/main">
        <mc:Choice Requires="a14">
          <p:sp>
            <p:nvSpPr>
              <p:cNvPr id="1152003" name="Rectangle 3"/>
              <p:cNvSpPr>
                <a:spLocks noGrp="1" noChangeArrowheads="1"/>
              </p:cNvSpPr>
              <p:nvPr>
                <p:ph idx="1"/>
              </p:nvPr>
            </p:nvSpPr>
            <p:spPr>
              <a:xfrm>
                <a:off x="310152" y="973279"/>
                <a:ext cx="8229600" cy="3690798"/>
              </a:xfrm>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0" smtClean="0">
                        <a:latin typeface="Cambria Math" panose="02040503050406030204" pitchFamily="18" charset="0"/>
                      </a:rPr>
                      <m:t>(</m:t>
                    </m:r>
                    <m:r>
                      <a:rPr lang="en-US" dirty="0">
                        <a:latin typeface="Cambria Math" panose="02040503050406030204" pitchFamily="18" charset="0"/>
                      </a:rPr>
                      <m:t>¬</m:t>
                    </m:r>
                    <m:r>
                      <a:rPr lang="en-US" b="0" i="1" dirty="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r>
                      <a:rPr lang="en-US" dirty="0">
                        <a:latin typeface="Cambria Math" panose="02040503050406030204" pitchFamily="18" charset="0"/>
                      </a:rPr>
                      <m:t>¬</m:t>
                    </m:r>
                    <m:r>
                      <a:rPr lang="en-US" b="0" i="1" dirty="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t>)</a:t>
                </a:r>
              </a:p>
              <a:p>
                <a:r>
                  <a:rPr lang="en-US" dirty="0"/>
                  <a:t>In general: a parity function.</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𝜖</m:t>
                    </m:r>
                    <m:r>
                      <a:rPr lang="en-US" b="0" i="1" smtClean="0">
                        <a:latin typeface="Cambria Math" panose="02040503050406030204" pitchFamily="18" charset="0"/>
                      </a:rPr>
                      <m:t> {0,1}</m:t>
                    </m:r>
                  </m:oMath>
                </a14:m>
                <a:endParaRPr lang="en-US" dirty="0"/>
              </a:p>
              <a:p>
                <a14:m>
                  <m:oMath xmlns:m="http://schemas.openxmlformats.org/officeDocument/2006/math">
                    <m:r>
                      <m:rPr>
                        <m:sty m:val="p"/>
                      </m:rPr>
                      <a:rPr lang="en-US" b="0" i="0" smtClean="0">
                        <a:latin typeface="Cambria Math" panose="02040503050406030204" pitchFamily="18" charset="0"/>
                      </a:rPr>
                      <m:t>f</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0" smtClean="0">
                        <a:latin typeface="Cambria Math" panose="02040503050406030204" pitchFamily="18" charset="0"/>
                      </a:rPr>
                      <m:t>=1</m:t>
                    </m:r>
                  </m:oMath>
                </a14:m>
                <a:r>
                  <a:rPr lang="en-US" dirty="0"/>
                  <a:t> </a:t>
                </a:r>
              </a:p>
              <a:p>
                <a:pPr marL="0" indent="0">
                  <a:buNone/>
                </a:pPr>
                <a:r>
                  <a:rPr lang="en-US" dirty="0"/>
                  <a:t>         </a:t>
                </a:r>
                <a:r>
                  <a:rPr lang="en-US" dirty="0" err="1"/>
                  <a:t>iff</a:t>
                </a:r>
                <a:r>
                  <a:rPr lang="en-US" dirty="0"/>
                  <a:t> </a:t>
                </a:r>
                <a:r>
                  <a:rPr lang="en-US" dirty="0">
                    <a:sym typeface="Symbol" pitchFamily="18" charset="2"/>
                  </a:rPr>
                  <a: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is even</a:t>
                </a:r>
              </a:p>
              <a:p>
                <a:endParaRPr lang="en-US" dirty="0"/>
              </a:p>
              <a:p>
                <a:r>
                  <a:rPr lang="en-US" dirty="0"/>
                  <a:t>This function is </a:t>
                </a:r>
                <a:r>
                  <a:rPr lang="en-US" u="sng" dirty="0"/>
                  <a:t>not</a:t>
                </a:r>
                <a:r>
                  <a:rPr lang="en-US" dirty="0"/>
                  <a:t> linearly separable.</a:t>
                </a:r>
              </a:p>
            </p:txBody>
          </p:sp>
        </mc:Choice>
        <mc:Fallback xmlns="">
          <p:sp>
            <p:nvSpPr>
              <p:cNvPr id="1152003" name="Rectangle 3"/>
              <p:cNvSpPr>
                <a:spLocks noGrp="1" noRot="1" noChangeAspect="1" noMove="1" noResize="1" noEditPoints="1" noAdjustHandles="1" noChangeArrowheads="1" noChangeShapeType="1" noTextEdit="1"/>
              </p:cNvSpPr>
              <p:nvPr>
                <p:ph idx="1"/>
              </p:nvPr>
            </p:nvSpPr>
            <p:spPr>
              <a:xfrm>
                <a:off x="310152" y="973279"/>
                <a:ext cx="8229600" cy="3690798"/>
              </a:xfrm>
              <a:blipFill>
                <a:blip r:embed="rId3"/>
                <a:stretch>
                  <a:fillRect l="-1037" t="-1322"/>
                </a:stretch>
              </a:blipFill>
            </p:spPr>
            <p:txBody>
              <a:bodyPr/>
              <a:lstStyle/>
              <a:p>
                <a:r>
                  <a:rPr lang="en-US">
                    <a:noFill/>
                  </a:rPr>
                  <a:t> </a:t>
                </a:r>
              </a:p>
            </p:txBody>
          </p:sp>
        </mc:Fallback>
      </mc:AlternateContent>
      <p:grpSp>
        <p:nvGrpSpPr>
          <p:cNvPr id="1152046" name="Group 46"/>
          <p:cNvGrpSpPr>
            <a:grpSpLocks/>
          </p:cNvGrpSpPr>
          <p:nvPr/>
        </p:nvGrpSpPr>
        <p:grpSpPr bwMode="auto">
          <a:xfrm>
            <a:off x="4899422" y="785954"/>
            <a:ext cx="3583781" cy="3002757"/>
            <a:chOff x="1296" y="996"/>
            <a:chExt cx="3010" cy="2522"/>
          </a:xfrm>
        </p:grpSpPr>
        <p:sp>
          <p:nvSpPr>
            <p:cNvPr id="1152047" name="Line 47"/>
            <p:cNvSpPr>
              <a:spLocks noChangeShapeType="1"/>
            </p:cNvSpPr>
            <p:nvPr/>
          </p:nvSpPr>
          <p:spPr bwMode="auto">
            <a:xfrm>
              <a:off x="1809" y="996"/>
              <a:ext cx="0" cy="215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2048" name="Line 48"/>
            <p:cNvSpPr>
              <a:spLocks noChangeShapeType="1"/>
            </p:cNvSpPr>
            <p:nvPr/>
          </p:nvSpPr>
          <p:spPr bwMode="auto">
            <a:xfrm>
              <a:off x="1809" y="3149"/>
              <a:ext cx="249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2049" name="Oval 49"/>
            <p:cNvSpPr>
              <a:spLocks noChangeArrowheads="1"/>
            </p:cNvSpPr>
            <p:nvPr/>
          </p:nvSpPr>
          <p:spPr bwMode="auto">
            <a:xfrm>
              <a:off x="2534" y="2304"/>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2050" name="Oval 50"/>
            <p:cNvSpPr>
              <a:spLocks noChangeArrowheads="1"/>
            </p:cNvSpPr>
            <p:nvPr/>
          </p:nvSpPr>
          <p:spPr bwMode="auto">
            <a:xfrm>
              <a:off x="1776" y="309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2051" name="Rectangle 51"/>
            <p:cNvSpPr>
              <a:spLocks noChangeArrowheads="1"/>
            </p:cNvSpPr>
            <p:nvPr/>
          </p:nvSpPr>
          <p:spPr bwMode="auto">
            <a:xfrm>
              <a:off x="1824" y="2304"/>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2052" name="Rectangle 52"/>
            <p:cNvSpPr>
              <a:spLocks noChangeArrowheads="1"/>
            </p:cNvSpPr>
            <p:nvPr/>
          </p:nvSpPr>
          <p:spPr bwMode="auto">
            <a:xfrm>
              <a:off x="2522" y="3085"/>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2053" name="Line 53"/>
            <p:cNvSpPr>
              <a:spLocks noChangeShapeType="1"/>
            </p:cNvSpPr>
            <p:nvPr/>
          </p:nvSpPr>
          <p:spPr bwMode="auto">
            <a:xfrm flipV="1">
              <a:off x="1296" y="1056"/>
              <a:ext cx="1728" cy="235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2054" name="Text Box 54"/>
            <p:cNvSpPr txBox="1">
              <a:spLocks noChangeArrowheads="1"/>
            </p:cNvSpPr>
            <p:nvPr/>
          </p:nvSpPr>
          <p:spPr bwMode="auto">
            <a:xfrm>
              <a:off x="4032" y="3247"/>
              <a:ext cx="26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Tempus Sans ITC" pitchFamily="82" charset="0"/>
                </a:rPr>
                <a:t>x</a:t>
              </a:r>
              <a:r>
                <a:rPr lang="en-US" sz="1500" baseline="-25000">
                  <a:solidFill>
                    <a:srgbClr val="000066"/>
                  </a:solidFill>
                  <a:latin typeface="Tempus Sans ITC" pitchFamily="82" charset="0"/>
                </a:rPr>
                <a:t>1</a:t>
              </a:r>
            </a:p>
          </p:txBody>
        </p:sp>
        <p:sp>
          <p:nvSpPr>
            <p:cNvPr id="1152055" name="Text Box 55"/>
            <p:cNvSpPr txBox="1">
              <a:spLocks noChangeArrowheads="1"/>
            </p:cNvSpPr>
            <p:nvPr/>
          </p:nvSpPr>
          <p:spPr bwMode="auto">
            <a:xfrm>
              <a:off x="1440" y="1164"/>
              <a:ext cx="33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Tempus Sans ITC" pitchFamily="82" charset="0"/>
                </a:rPr>
                <a:t> x</a:t>
              </a:r>
              <a:r>
                <a:rPr lang="en-US" sz="1500" baseline="-25000">
                  <a:solidFill>
                    <a:srgbClr val="000066"/>
                  </a:solidFill>
                  <a:latin typeface="Tempus Sans ITC" pitchFamily="82" charset="0"/>
                </a:rPr>
                <a:t>2</a:t>
              </a:r>
            </a:p>
          </p:txBody>
        </p:sp>
        <p:sp>
          <p:nvSpPr>
            <p:cNvPr id="1152056" name="Rectangle 56"/>
            <p:cNvSpPr>
              <a:spLocks noChangeArrowheads="1"/>
            </p:cNvSpPr>
            <p:nvPr/>
          </p:nvSpPr>
          <p:spPr bwMode="auto">
            <a:xfrm>
              <a:off x="1632" y="2160"/>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2057" name="Rectangle 57"/>
            <p:cNvSpPr>
              <a:spLocks noChangeArrowheads="1"/>
            </p:cNvSpPr>
            <p:nvPr/>
          </p:nvSpPr>
          <p:spPr bwMode="auto">
            <a:xfrm>
              <a:off x="2592" y="2892"/>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2058" name="Rectangle 58"/>
            <p:cNvSpPr>
              <a:spLocks noChangeArrowheads="1"/>
            </p:cNvSpPr>
            <p:nvPr/>
          </p:nvSpPr>
          <p:spPr bwMode="auto">
            <a:xfrm>
              <a:off x="2688" y="2988"/>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2059" name="Rectangle 59"/>
            <p:cNvSpPr>
              <a:spLocks noChangeArrowheads="1"/>
            </p:cNvSpPr>
            <p:nvPr/>
          </p:nvSpPr>
          <p:spPr bwMode="auto">
            <a:xfrm>
              <a:off x="2784" y="3084"/>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2060" name="Rectangle 60"/>
            <p:cNvSpPr>
              <a:spLocks noChangeArrowheads="1"/>
            </p:cNvSpPr>
            <p:nvPr/>
          </p:nvSpPr>
          <p:spPr bwMode="auto">
            <a:xfrm>
              <a:off x="2880" y="3180"/>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2061" name="Rectangle 61"/>
            <p:cNvSpPr>
              <a:spLocks noChangeArrowheads="1"/>
            </p:cNvSpPr>
            <p:nvPr/>
          </p:nvSpPr>
          <p:spPr bwMode="auto">
            <a:xfrm>
              <a:off x="1584" y="2304"/>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2062" name="Rectangle 62"/>
            <p:cNvSpPr>
              <a:spLocks noChangeArrowheads="1"/>
            </p:cNvSpPr>
            <p:nvPr/>
          </p:nvSpPr>
          <p:spPr bwMode="auto">
            <a:xfrm>
              <a:off x="1680" y="2400"/>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2063" name="Oval 63"/>
            <p:cNvSpPr>
              <a:spLocks noChangeArrowheads="1"/>
            </p:cNvSpPr>
            <p:nvPr/>
          </p:nvSpPr>
          <p:spPr bwMode="auto">
            <a:xfrm>
              <a:off x="2630" y="2400"/>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2064" name="Oval 64"/>
            <p:cNvSpPr>
              <a:spLocks noChangeArrowheads="1"/>
            </p:cNvSpPr>
            <p:nvPr/>
          </p:nvSpPr>
          <p:spPr bwMode="auto">
            <a:xfrm>
              <a:off x="2726" y="2304"/>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2065" name="Oval 65"/>
            <p:cNvSpPr>
              <a:spLocks noChangeArrowheads="1"/>
            </p:cNvSpPr>
            <p:nvPr/>
          </p:nvSpPr>
          <p:spPr bwMode="auto">
            <a:xfrm>
              <a:off x="2544" y="249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2066" name="Oval 66"/>
            <p:cNvSpPr>
              <a:spLocks noChangeArrowheads="1"/>
            </p:cNvSpPr>
            <p:nvPr/>
          </p:nvSpPr>
          <p:spPr bwMode="auto">
            <a:xfrm>
              <a:off x="2736" y="247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2067" name="Oval 67"/>
            <p:cNvSpPr>
              <a:spLocks noChangeArrowheads="1"/>
            </p:cNvSpPr>
            <p:nvPr/>
          </p:nvSpPr>
          <p:spPr bwMode="auto">
            <a:xfrm>
              <a:off x="1920" y="321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2068" name="Oval 68"/>
            <p:cNvSpPr>
              <a:spLocks noChangeArrowheads="1"/>
            </p:cNvSpPr>
            <p:nvPr/>
          </p:nvSpPr>
          <p:spPr bwMode="auto">
            <a:xfrm>
              <a:off x="1718" y="3024"/>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2069" name="Oval 69"/>
            <p:cNvSpPr>
              <a:spLocks noChangeArrowheads="1"/>
            </p:cNvSpPr>
            <p:nvPr/>
          </p:nvSpPr>
          <p:spPr bwMode="auto">
            <a:xfrm>
              <a:off x="1776" y="319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2070" name="Oval 70"/>
            <p:cNvSpPr>
              <a:spLocks noChangeArrowheads="1"/>
            </p:cNvSpPr>
            <p:nvPr/>
          </p:nvSpPr>
          <p:spPr bwMode="auto">
            <a:xfrm>
              <a:off x="1968" y="3000"/>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2071" name="Oval 71"/>
            <p:cNvSpPr>
              <a:spLocks noChangeArrowheads="1"/>
            </p:cNvSpPr>
            <p:nvPr/>
          </p:nvSpPr>
          <p:spPr bwMode="auto">
            <a:xfrm>
              <a:off x="1862" y="295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t>53</a:t>
            </a:fld>
            <a:endParaRPr lang="en-US" dirty="0"/>
          </a:p>
        </p:txBody>
      </p:sp>
      <p:sp>
        <p:nvSpPr>
          <p:cNvPr id="1154050" name="Rectangle 2"/>
          <p:cNvSpPr>
            <a:spLocks noGrp="1" noChangeArrowheads="1"/>
          </p:cNvSpPr>
          <p:nvPr>
            <p:ph type="title"/>
          </p:nvPr>
        </p:nvSpPr>
        <p:spPr>
          <a:xfrm>
            <a:off x="-30046" y="49738"/>
            <a:ext cx="8229600" cy="1062815"/>
          </a:xfrm>
        </p:spPr>
        <p:txBody>
          <a:bodyPr>
            <a:normAutofit/>
          </a:bodyPr>
          <a:lstStyle/>
          <a:p>
            <a:r>
              <a:rPr lang="en-US" dirty="0">
                <a:solidFill>
                  <a:schemeClr val="accent1"/>
                </a:solidFill>
              </a:rPr>
              <a:t>Functions Can be Made Linear</a:t>
            </a:r>
            <a:br>
              <a:rPr lang="en-US" dirty="0">
                <a:solidFill>
                  <a:schemeClr val="tx2">
                    <a:lumMod val="50000"/>
                  </a:schemeClr>
                </a:solidFill>
              </a:rPr>
            </a:br>
            <a:r>
              <a:rPr lang="en-US" sz="1800" dirty="0">
                <a:solidFill>
                  <a:schemeClr val="tx1"/>
                </a:solidFill>
              </a:rPr>
              <a:t>Discrete Case</a:t>
            </a:r>
          </a:p>
        </p:txBody>
      </p:sp>
      <mc:AlternateContent xmlns:mc="http://schemas.openxmlformats.org/markup-compatibility/2006" xmlns:a14="http://schemas.microsoft.com/office/drawing/2010/main">
        <mc:Choice Requires="a14">
          <p:sp>
            <p:nvSpPr>
              <p:cNvPr id="1154051" name="Rectangle 3"/>
              <p:cNvSpPr>
                <a:spLocks noGrp="1" noChangeArrowheads="1"/>
              </p:cNvSpPr>
              <p:nvPr>
                <p:ph idx="1"/>
              </p:nvPr>
            </p:nvSpPr>
            <p:spPr>
              <a:xfrm>
                <a:off x="430464" y="1006442"/>
                <a:ext cx="8229600" cy="4137057"/>
              </a:xfrm>
            </p:spPr>
            <p:txBody>
              <a:bodyPr>
                <a:normAutofit lnSpcReduction="10000"/>
              </a:bodyPr>
              <a:lstStyle/>
              <a:p>
                <a:pPr marL="400050" indent="-400050">
                  <a:lnSpc>
                    <a:spcPct val="80000"/>
                  </a:lnSpc>
                  <a:buNone/>
                </a:pPr>
                <a:r>
                  <a:rPr lang="en-US" sz="1200" b="1" dirty="0"/>
                  <a:t>  </a:t>
                </a:r>
                <a:endParaRPr lang="en-US" sz="1350" dirty="0"/>
              </a:p>
              <a:p>
                <a:pPr marL="400050" indent="-400050">
                  <a:lnSpc>
                    <a:spcPct val="80000"/>
                  </a:lnSpc>
                  <a:buNone/>
                </a:pPr>
                <a:endParaRPr lang="en-US" sz="1350" dirty="0"/>
              </a:p>
              <a:p>
                <a:pPr marL="400050" indent="-400050">
                  <a:lnSpc>
                    <a:spcPct val="80000"/>
                  </a:lnSpc>
                  <a:buNone/>
                </a:pPr>
                <a:endParaRPr lang="en-US" sz="1350" dirty="0"/>
              </a:p>
              <a:p>
                <a:pPr marL="400050" indent="-400050">
                  <a:lnSpc>
                    <a:spcPct val="80000"/>
                  </a:lnSpc>
                  <a:buNone/>
                </a:pPr>
                <a:endParaRPr lang="en-US" sz="1350" dirty="0"/>
              </a:p>
              <a:p>
                <a:pPr marL="400050" indent="-400050">
                  <a:lnSpc>
                    <a:spcPct val="80000"/>
                  </a:lnSpc>
                  <a:buNone/>
                </a:pPr>
                <a:endParaRPr lang="en-US" sz="1350" dirty="0"/>
              </a:p>
              <a:p>
                <a:pPr marL="400050" indent="-400050">
                  <a:lnSpc>
                    <a:spcPct val="80000"/>
                  </a:lnSpc>
                  <a:buNone/>
                </a:pPr>
                <a:endParaRPr lang="en-US" sz="1350" dirty="0"/>
              </a:p>
              <a:p>
                <a:pPr marL="400050" indent="-400050">
                  <a:lnSpc>
                    <a:spcPct val="80000"/>
                  </a:lnSpc>
                  <a:buNone/>
                </a:pPr>
                <a:endParaRPr lang="en-US" sz="1350" dirty="0"/>
              </a:p>
              <a:p>
                <a:pPr marL="400050" indent="-400050">
                  <a:lnSpc>
                    <a:spcPct val="80000"/>
                  </a:lnSpc>
                  <a:buNone/>
                </a:pPr>
                <a:endParaRPr lang="en-US" sz="1350" dirty="0"/>
              </a:p>
              <a:p>
                <a:pPr marL="400050" indent="-400050">
                  <a:lnSpc>
                    <a:spcPct val="80000"/>
                  </a:lnSpc>
                  <a:buNone/>
                </a:pPr>
                <a:endParaRPr lang="en-US" sz="1350" dirty="0"/>
              </a:p>
              <a:p>
                <a:pPr marL="400050" indent="-400050">
                  <a:lnSpc>
                    <a:spcPct val="80000"/>
                  </a:lnSpc>
                  <a:buNone/>
                </a:pPr>
                <a:endParaRPr lang="en-US" sz="1350" dirty="0"/>
              </a:p>
              <a:p>
                <a:pPr marL="400050" indent="-400050">
                  <a:lnSpc>
                    <a:spcPct val="80000"/>
                  </a:lnSpc>
                  <a:buNone/>
                </a:pPr>
                <a:endParaRPr lang="en-US" sz="1350" dirty="0"/>
              </a:p>
              <a:p>
                <a:pPr marL="400050" indent="-400050">
                  <a:lnSpc>
                    <a:spcPct val="80000"/>
                  </a:lnSpc>
                  <a:buNone/>
                </a:pPr>
                <a:endParaRPr lang="en-US" sz="1500" b="1" dirty="0">
                  <a:solidFill>
                    <a:schemeClr val="tx1"/>
                  </a:solidFill>
                </a:endParaRPr>
              </a:p>
              <a:p>
                <a:pPr marL="400050" indent="-400050">
                  <a:lnSpc>
                    <a:spcPct val="80000"/>
                  </a:lnSpc>
                  <a:buNone/>
                </a:pPr>
                <a:r>
                  <a:rPr lang="en-US" sz="1500" b="1" dirty="0">
                    <a:solidFill>
                      <a:schemeClr val="tx1"/>
                    </a:solidFill>
                  </a:rPr>
                  <a:t>					</a:t>
                </a:r>
              </a:p>
              <a:p>
                <a:pPr marL="400050" indent="-400050">
                  <a:lnSpc>
                    <a:spcPct val="80000"/>
                  </a:lnSpc>
                  <a:buNone/>
                </a:pPr>
                <a:endParaRPr lang="en-US" sz="1500" b="1" dirty="0">
                  <a:solidFill>
                    <a:schemeClr val="tx1"/>
                  </a:solidFill>
                </a:endParaRPr>
              </a:p>
              <a:p>
                <a:pPr marL="400050" indent="-400050">
                  <a:lnSpc>
                    <a:spcPct val="80000"/>
                  </a:lnSpc>
                  <a:buNone/>
                </a:pPr>
                <a:r>
                  <a:rPr lang="en-US" sz="1500" b="1" dirty="0">
                    <a:solidFill>
                      <a:schemeClr val="tx1"/>
                    </a:solidFill>
                  </a:rPr>
                  <a:t>					Space: </a:t>
                </a:r>
                <a14:m>
                  <m:oMath xmlns:m="http://schemas.openxmlformats.org/officeDocument/2006/math">
                    <m:r>
                      <a:rPr lang="en-US" sz="1500" b="1" i="1" dirty="0" smtClean="0">
                        <a:solidFill>
                          <a:schemeClr val="tx1"/>
                        </a:solidFill>
                        <a:latin typeface="Cambria Math" panose="02040503050406030204" pitchFamily="18" charset="0"/>
                      </a:rPr>
                      <m:t>𝑿</m:t>
                    </m:r>
                    <m:r>
                      <a:rPr lang="en-US" sz="1500" b="1" i="1" dirty="0" smtClean="0">
                        <a:solidFill>
                          <a:schemeClr val="tx1"/>
                        </a:solidFill>
                        <a:latin typeface="Cambria Math" panose="02040503050406030204" pitchFamily="18" charset="0"/>
                      </a:rPr>
                      <m:t>= </m:t>
                    </m:r>
                    <m:r>
                      <a:rPr lang="en-US" sz="1500" b="1" i="1" dirty="0" smtClean="0">
                        <a:solidFill>
                          <a:schemeClr val="tx1"/>
                        </a:solidFill>
                        <a:latin typeface="Cambria Math" panose="02040503050406030204" pitchFamily="18" charset="0"/>
                      </a:rPr>
                      <m:t>𝒙</m:t>
                    </m:r>
                    <m:r>
                      <a:rPr lang="en-US" sz="1500" b="1" i="1" baseline="-25000" dirty="0">
                        <a:solidFill>
                          <a:schemeClr val="tx1"/>
                        </a:solidFill>
                        <a:latin typeface="Cambria Math" panose="02040503050406030204" pitchFamily="18" charset="0"/>
                      </a:rPr>
                      <m:t>𝟏</m:t>
                    </m:r>
                    <m:r>
                      <a:rPr lang="en-US" sz="1500" b="1" i="1" dirty="0">
                        <a:solidFill>
                          <a:schemeClr val="tx1"/>
                        </a:solidFill>
                        <a:latin typeface="Cambria Math" panose="02040503050406030204" pitchFamily="18" charset="0"/>
                      </a:rPr>
                      <m:t>, </m:t>
                    </m:r>
                    <m:r>
                      <a:rPr lang="en-US" sz="1500" b="1" i="1" dirty="0">
                        <a:solidFill>
                          <a:schemeClr val="tx1"/>
                        </a:solidFill>
                        <a:latin typeface="Cambria Math" panose="02040503050406030204" pitchFamily="18" charset="0"/>
                      </a:rPr>
                      <m:t>𝒙</m:t>
                    </m:r>
                    <m:r>
                      <a:rPr lang="en-US" sz="1500" b="1" i="1" baseline="-25000" dirty="0">
                        <a:solidFill>
                          <a:schemeClr val="tx1"/>
                        </a:solidFill>
                        <a:latin typeface="Cambria Math" panose="02040503050406030204" pitchFamily="18" charset="0"/>
                      </a:rPr>
                      <m:t>𝟐</m:t>
                    </m:r>
                    <m:r>
                      <a:rPr lang="en-US" sz="1500" b="1" i="1" dirty="0">
                        <a:solidFill>
                          <a:schemeClr val="tx1"/>
                        </a:solidFill>
                        <a:latin typeface="Cambria Math" panose="02040503050406030204" pitchFamily="18" charset="0"/>
                      </a:rPr>
                      <m:t>,…, </m:t>
                    </m:r>
                    <m:r>
                      <a:rPr lang="en-US" sz="1500" b="1" i="1" dirty="0" err="1">
                        <a:solidFill>
                          <a:schemeClr val="tx1"/>
                        </a:solidFill>
                        <a:latin typeface="Cambria Math" panose="02040503050406030204" pitchFamily="18" charset="0"/>
                      </a:rPr>
                      <m:t>𝒙</m:t>
                    </m:r>
                    <m:r>
                      <a:rPr lang="en-US" sz="1500" b="1" i="1" baseline="-25000" dirty="0" err="1">
                        <a:solidFill>
                          <a:schemeClr val="tx1"/>
                        </a:solidFill>
                        <a:latin typeface="Cambria Math" panose="02040503050406030204" pitchFamily="18" charset="0"/>
                      </a:rPr>
                      <m:t>𝒏</m:t>
                    </m:r>
                  </m:oMath>
                </a14:m>
                <a:endParaRPr lang="en-US" sz="1500" b="1" baseline="-25000" dirty="0">
                  <a:solidFill>
                    <a:schemeClr val="tx1"/>
                  </a:solidFill>
                </a:endParaRPr>
              </a:p>
              <a:p>
                <a:pPr marL="400050" indent="-400050">
                  <a:lnSpc>
                    <a:spcPct val="80000"/>
                  </a:lnSpc>
                  <a:buNone/>
                </a:pPr>
                <a:endParaRPr lang="en-US" sz="1500" b="1" dirty="0"/>
              </a:p>
              <a:p>
                <a:pPr marL="400050" indent="-400050">
                  <a:spcBef>
                    <a:spcPct val="0"/>
                  </a:spcBef>
                  <a:buNone/>
                </a:pPr>
                <a:endParaRPr lang="en-US" sz="1350" b="1" dirty="0">
                  <a:solidFill>
                    <a:srgbClr val="FF0000"/>
                  </a:solidFill>
                </a:endParaRPr>
              </a:p>
              <a:p>
                <a:pPr marL="400050" indent="-400050">
                  <a:spcBef>
                    <a:spcPct val="0"/>
                  </a:spcBef>
                  <a:buNone/>
                </a:pPr>
                <a:r>
                  <a:rPr lang="en-US" sz="1400" b="1" dirty="0">
                    <a:solidFill>
                      <a:schemeClr val="tx1"/>
                    </a:solidFill>
                  </a:rPr>
                  <a:t>					Input Transformation</a:t>
                </a:r>
              </a:p>
              <a:p>
                <a:pPr marL="400050" indent="-400050">
                  <a:lnSpc>
                    <a:spcPct val="80000"/>
                  </a:lnSpc>
                  <a:buNone/>
                </a:pPr>
                <a:r>
                  <a:rPr lang="en-US" sz="1350" dirty="0"/>
                  <a:t>                                             </a:t>
                </a:r>
              </a:p>
              <a:p>
                <a:pPr marL="400050" indent="-400050">
                  <a:lnSpc>
                    <a:spcPct val="80000"/>
                  </a:lnSpc>
                  <a:buNone/>
                </a:pPr>
                <a:r>
                  <a:rPr lang="en-US" sz="1500" b="1" dirty="0"/>
                  <a:t>                                              				</a:t>
                </a:r>
                <a:r>
                  <a:rPr lang="en-US" sz="1500" b="1" dirty="0">
                    <a:solidFill>
                      <a:schemeClr val="tx1"/>
                    </a:solidFill>
                  </a:rPr>
                  <a:t>New Space: </a:t>
                </a:r>
                <a14:m>
                  <m:oMath xmlns:m="http://schemas.openxmlformats.org/officeDocument/2006/math">
                    <m:r>
                      <a:rPr lang="en-US" sz="1500" b="1" i="1" dirty="0" smtClean="0">
                        <a:solidFill>
                          <a:schemeClr val="tx1"/>
                        </a:solidFill>
                        <a:latin typeface="Cambria Math" panose="02040503050406030204" pitchFamily="18" charset="0"/>
                      </a:rPr>
                      <m:t>𝒀</m:t>
                    </m:r>
                    <m:r>
                      <a:rPr lang="en-US" sz="1500" b="1" i="1" dirty="0" smtClean="0">
                        <a:solidFill>
                          <a:schemeClr val="tx1"/>
                        </a:solidFill>
                        <a:latin typeface="Cambria Math" panose="02040503050406030204" pitchFamily="18" charset="0"/>
                      </a:rPr>
                      <m:t> = {</m:t>
                    </m:r>
                    <m:r>
                      <a:rPr lang="en-US" sz="1500" b="1" i="1" dirty="0" smtClean="0">
                        <a:solidFill>
                          <a:schemeClr val="tx1"/>
                        </a:solidFill>
                        <a:latin typeface="Cambria Math" panose="02040503050406030204" pitchFamily="18" charset="0"/>
                      </a:rPr>
                      <m:t>𝒚</m:t>
                    </m:r>
                    <m:r>
                      <a:rPr lang="en-US" sz="1500" b="1" i="1" baseline="-25000" dirty="0">
                        <a:solidFill>
                          <a:schemeClr val="tx1"/>
                        </a:solidFill>
                        <a:latin typeface="Cambria Math" panose="02040503050406030204" pitchFamily="18" charset="0"/>
                      </a:rPr>
                      <m:t>𝟏</m:t>
                    </m:r>
                    <m:r>
                      <a:rPr lang="en-US" sz="1500" b="1" i="1" dirty="0">
                        <a:solidFill>
                          <a:schemeClr val="tx1"/>
                        </a:solidFill>
                        <a:latin typeface="Cambria Math" panose="02040503050406030204" pitchFamily="18" charset="0"/>
                      </a:rPr>
                      <m:t>,</m:t>
                    </m:r>
                    <m:r>
                      <a:rPr lang="en-US" sz="1500" b="1" i="1" dirty="0">
                        <a:solidFill>
                          <a:schemeClr val="tx1"/>
                        </a:solidFill>
                        <a:latin typeface="Cambria Math" panose="02040503050406030204" pitchFamily="18" charset="0"/>
                      </a:rPr>
                      <m:t>𝒚</m:t>
                    </m:r>
                    <m:r>
                      <a:rPr lang="en-US" sz="1500" b="1" i="1" baseline="-25000" dirty="0">
                        <a:solidFill>
                          <a:schemeClr val="tx1"/>
                        </a:solidFill>
                        <a:latin typeface="Cambria Math" panose="02040503050406030204" pitchFamily="18" charset="0"/>
                      </a:rPr>
                      <m:t>𝟐</m:t>
                    </m:r>
                    <m:r>
                      <a:rPr lang="en-US" sz="1500" b="1" i="1" dirty="0">
                        <a:solidFill>
                          <a:schemeClr val="tx1"/>
                        </a:solidFill>
                        <a:latin typeface="Cambria Math" panose="02040503050406030204" pitchFamily="18" charset="0"/>
                      </a:rPr>
                      <m:t>,…} = {</m:t>
                    </m:r>
                    <m:sSub>
                      <m:sSubPr>
                        <m:ctrlPr>
                          <a:rPr lang="en-US" sz="1500" b="1" i="1" dirty="0" smtClean="0">
                            <a:solidFill>
                              <a:srgbClr val="A82E43"/>
                            </a:solidFill>
                            <a:latin typeface="Cambria Math" panose="02040503050406030204" pitchFamily="18" charset="0"/>
                          </a:rPr>
                        </m:ctrlPr>
                      </m:sSubPr>
                      <m:e>
                        <m:r>
                          <a:rPr lang="en-US" sz="1500" b="1" i="1" dirty="0" smtClean="0">
                            <a:solidFill>
                              <a:srgbClr val="A82E43"/>
                            </a:solidFill>
                            <a:latin typeface="Cambria Math" panose="02040503050406030204" pitchFamily="18" charset="0"/>
                          </a:rPr>
                          <m:t>𝒙</m:t>
                        </m:r>
                      </m:e>
                      <m:sub>
                        <m:r>
                          <a:rPr lang="en-US" sz="1500" b="1" i="1" dirty="0" smtClean="0">
                            <a:solidFill>
                              <a:srgbClr val="A82E43"/>
                            </a:solidFill>
                            <a:latin typeface="Cambria Math" panose="02040503050406030204" pitchFamily="18" charset="0"/>
                          </a:rPr>
                          <m:t>𝒊</m:t>
                        </m:r>
                      </m:sub>
                    </m:sSub>
                    <m:r>
                      <a:rPr lang="en-US" sz="1500" b="1" i="1" dirty="0" smtClean="0">
                        <a:solidFill>
                          <a:srgbClr val="A82E43"/>
                        </a:solidFill>
                        <a:latin typeface="Cambria Math" panose="02040503050406030204" pitchFamily="18" charset="0"/>
                      </a:rPr>
                      <m:t>, </m:t>
                    </m:r>
                    <m:sSub>
                      <m:sSubPr>
                        <m:ctrlPr>
                          <a:rPr lang="en-US" sz="1500" b="1" i="1" dirty="0" smtClean="0">
                            <a:solidFill>
                              <a:srgbClr val="A82E43"/>
                            </a:solidFill>
                            <a:latin typeface="Cambria Math" panose="02040503050406030204" pitchFamily="18" charset="0"/>
                          </a:rPr>
                        </m:ctrlPr>
                      </m:sSubPr>
                      <m:e>
                        <m:r>
                          <a:rPr lang="en-US" sz="1500" b="1" i="1" dirty="0" smtClean="0">
                            <a:solidFill>
                              <a:srgbClr val="A82E43"/>
                            </a:solidFill>
                            <a:latin typeface="Cambria Math" panose="02040503050406030204" pitchFamily="18" charset="0"/>
                          </a:rPr>
                          <m:t>𝒙</m:t>
                        </m:r>
                      </m:e>
                      <m:sub>
                        <m:r>
                          <a:rPr lang="en-US" sz="1500" b="1" i="1" dirty="0" smtClean="0">
                            <a:solidFill>
                              <a:srgbClr val="A82E43"/>
                            </a:solidFill>
                            <a:latin typeface="Cambria Math" panose="02040503050406030204" pitchFamily="18" charset="0"/>
                          </a:rPr>
                          <m:t>𝒊</m:t>
                        </m:r>
                      </m:sub>
                    </m:sSub>
                    <m:r>
                      <a:rPr lang="en-US" sz="1500" b="1" i="1" dirty="0" smtClean="0">
                        <a:solidFill>
                          <a:srgbClr val="A82E43"/>
                        </a:solidFill>
                        <a:latin typeface="Cambria Math" panose="02040503050406030204" pitchFamily="18" charset="0"/>
                      </a:rPr>
                      <m:t>, </m:t>
                    </m:r>
                    <m:r>
                      <a:rPr lang="en-US" sz="1500" b="1" i="1" dirty="0" err="1">
                        <a:solidFill>
                          <a:schemeClr val="accent1"/>
                        </a:solidFill>
                        <a:latin typeface="Cambria Math" panose="02040503050406030204" pitchFamily="18" charset="0"/>
                      </a:rPr>
                      <m:t>𝒙</m:t>
                    </m:r>
                    <m:r>
                      <a:rPr lang="en-US" sz="1500" b="1" i="1" baseline="-25000" dirty="0" err="1">
                        <a:solidFill>
                          <a:schemeClr val="accent1"/>
                        </a:solidFill>
                        <a:latin typeface="Cambria Math" panose="02040503050406030204" pitchFamily="18" charset="0"/>
                      </a:rPr>
                      <m:t>𝒋</m:t>
                    </m:r>
                    <m:r>
                      <a:rPr lang="en-US" sz="1500" b="1" i="1" dirty="0">
                        <a:solidFill>
                          <a:schemeClr val="tx1"/>
                        </a:solidFill>
                        <a:latin typeface="Cambria Math" panose="02040503050406030204" pitchFamily="18" charset="0"/>
                      </a:rPr>
                      <m:t>, </m:t>
                    </m:r>
                    <m:sSub>
                      <m:sSubPr>
                        <m:ctrlPr>
                          <a:rPr lang="en-US" sz="1500" b="1" i="1" dirty="0" smtClean="0">
                            <a:solidFill>
                              <a:schemeClr val="tx1"/>
                            </a:solidFill>
                            <a:latin typeface="Cambria Math" panose="02040503050406030204" pitchFamily="18" charset="0"/>
                          </a:rPr>
                        </m:ctrlPr>
                      </m:sSubPr>
                      <m:e>
                        <m:r>
                          <a:rPr lang="en-US" sz="1500" b="1" i="1" dirty="0">
                            <a:solidFill>
                              <a:schemeClr val="tx1"/>
                            </a:solidFill>
                            <a:latin typeface="Cambria Math" panose="02040503050406030204" pitchFamily="18" charset="0"/>
                          </a:rPr>
                          <m:t>𝒙</m:t>
                        </m:r>
                      </m:e>
                      <m:sub>
                        <m:r>
                          <a:rPr lang="en-US" sz="1500" b="1" i="1" dirty="0">
                            <a:solidFill>
                              <a:schemeClr val="tx1"/>
                            </a:solidFill>
                            <a:latin typeface="Cambria Math" panose="02040503050406030204" pitchFamily="18" charset="0"/>
                          </a:rPr>
                          <m:t>𝒊</m:t>
                        </m:r>
                      </m:sub>
                    </m:sSub>
                    <m:r>
                      <a:rPr lang="en-US" sz="1500" b="1" i="1" dirty="0">
                        <a:solidFill>
                          <a:schemeClr val="tx1"/>
                        </a:solidFill>
                        <a:latin typeface="Cambria Math" panose="02040503050406030204" pitchFamily="18" charset="0"/>
                      </a:rPr>
                      <m:t> </m:t>
                    </m:r>
                    <m:r>
                      <a:rPr lang="en-US" sz="1500" b="1" i="1" dirty="0" err="1">
                        <a:solidFill>
                          <a:schemeClr val="tx1"/>
                        </a:solidFill>
                        <a:latin typeface="Cambria Math" panose="02040503050406030204" pitchFamily="18" charset="0"/>
                      </a:rPr>
                      <m:t>𝒙</m:t>
                    </m:r>
                    <m:r>
                      <a:rPr lang="en-US" sz="1500" b="1" i="1" baseline="-25000" dirty="0" err="1">
                        <a:solidFill>
                          <a:schemeClr val="tx1"/>
                        </a:solidFill>
                        <a:latin typeface="Cambria Math" panose="02040503050406030204" pitchFamily="18" charset="0"/>
                      </a:rPr>
                      <m:t>𝒋</m:t>
                    </m:r>
                    <m:r>
                      <a:rPr lang="en-US" sz="1500" b="1" i="1" dirty="0">
                        <a:solidFill>
                          <a:schemeClr val="tx1"/>
                        </a:solidFill>
                        <a:latin typeface="Cambria Math" panose="02040503050406030204" pitchFamily="18" charset="0"/>
                      </a:rPr>
                      <m:t> </m:t>
                    </m:r>
                    <m:r>
                      <a:rPr lang="en-US" sz="1500" b="1" i="1" dirty="0" err="1">
                        <a:solidFill>
                          <a:schemeClr val="tx1"/>
                        </a:solidFill>
                        <a:latin typeface="Cambria Math" panose="02040503050406030204" pitchFamily="18" charset="0"/>
                      </a:rPr>
                      <m:t>𝒙</m:t>
                    </m:r>
                    <m:r>
                      <a:rPr lang="en-US" sz="1500" b="1" i="1" baseline="-25000" dirty="0" err="1">
                        <a:solidFill>
                          <a:schemeClr val="tx1"/>
                        </a:solidFill>
                        <a:latin typeface="Cambria Math" panose="02040503050406030204" pitchFamily="18" charset="0"/>
                      </a:rPr>
                      <m:t>𝒋</m:t>
                    </m:r>
                    <m:r>
                      <a:rPr lang="en-US" sz="1500" b="1" i="1" baseline="-25000" dirty="0">
                        <a:solidFill>
                          <a:schemeClr val="tx1"/>
                        </a:solidFill>
                        <a:latin typeface="Cambria Math" panose="02040503050406030204" pitchFamily="18" charset="0"/>
                      </a:rPr>
                      <m:t>,…</m:t>
                    </m:r>
                    <m:r>
                      <a:rPr lang="en-US" sz="1500" b="1" i="1" dirty="0">
                        <a:solidFill>
                          <a:schemeClr val="tx1"/>
                        </a:solidFill>
                        <a:latin typeface="Cambria Math" panose="02040503050406030204" pitchFamily="18" charset="0"/>
                      </a:rPr>
                      <m:t>}</m:t>
                    </m:r>
                  </m:oMath>
                </a14:m>
                <a:endParaRPr lang="en-US" sz="1500" b="1" dirty="0">
                  <a:solidFill>
                    <a:schemeClr val="tx1"/>
                  </a:solidFill>
                </a:endParaRPr>
              </a:p>
            </p:txBody>
          </p:sp>
        </mc:Choice>
        <mc:Fallback xmlns="">
          <p:sp>
            <p:nvSpPr>
              <p:cNvPr id="1154051" name="Rectangle 3"/>
              <p:cNvSpPr>
                <a:spLocks noGrp="1" noRot="1" noChangeAspect="1" noMove="1" noResize="1" noEditPoints="1" noAdjustHandles="1" noChangeArrowheads="1" noChangeShapeType="1" noTextEdit="1"/>
              </p:cNvSpPr>
              <p:nvPr>
                <p:ph idx="1"/>
              </p:nvPr>
            </p:nvSpPr>
            <p:spPr>
              <a:xfrm>
                <a:off x="430464" y="1006442"/>
                <a:ext cx="8229600" cy="4137057"/>
              </a:xfrm>
              <a:blipFill>
                <a:blip r:embed="rId3"/>
                <a:stretch>
                  <a:fillRect/>
                </a:stretch>
              </a:blipFill>
            </p:spPr>
            <p:txBody>
              <a:bodyPr/>
              <a:lstStyle/>
              <a:p>
                <a:r>
                  <a:rPr lang="en-US">
                    <a:noFill/>
                  </a:rPr>
                  <a:t> </a:t>
                </a:r>
              </a:p>
            </p:txBody>
          </p:sp>
        </mc:Fallback>
      </mc:AlternateContent>
      <p:grpSp>
        <p:nvGrpSpPr>
          <p:cNvPr id="1154078" name="Group 30"/>
          <p:cNvGrpSpPr>
            <a:grpSpLocks/>
          </p:cNvGrpSpPr>
          <p:nvPr/>
        </p:nvGrpSpPr>
        <p:grpSpPr bwMode="auto">
          <a:xfrm>
            <a:off x="1828800" y="1451232"/>
            <a:ext cx="5787628" cy="3376062"/>
            <a:chOff x="432" y="715"/>
            <a:chExt cx="5101" cy="3124"/>
          </a:xfrm>
        </p:grpSpPr>
        <p:sp>
          <p:nvSpPr>
            <p:cNvPr id="1154079" name="AutoShape 31"/>
            <p:cNvSpPr>
              <a:spLocks noChangeArrowheads="1"/>
            </p:cNvSpPr>
            <p:nvPr/>
          </p:nvSpPr>
          <p:spPr bwMode="auto">
            <a:xfrm rot="-2730640">
              <a:off x="2144" y="1903"/>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1154080" name="Group 32"/>
            <p:cNvGrpSpPr>
              <a:grpSpLocks/>
            </p:cNvGrpSpPr>
            <p:nvPr/>
          </p:nvGrpSpPr>
          <p:grpSpPr bwMode="auto">
            <a:xfrm>
              <a:off x="432" y="715"/>
              <a:ext cx="5101" cy="2741"/>
              <a:chOff x="192" y="649"/>
              <a:chExt cx="5341" cy="3239"/>
            </a:xfrm>
          </p:grpSpPr>
          <p:sp>
            <p:nvSpPr>
              <p:cNvPr id="1154081" name="Line 33"/>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082" name="Line 34"/>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083" name="Line 35"/>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084" name="Freeform 36"/>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085" name="Oval 37"/>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086" name="Oval 38"/>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087" name="Oval 39"/>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088" name="Oval 40"/>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089" name="Oval 41"/>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090" name="Oval 42"/>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091" name="Oval 43"/>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092" name="Oval 44"/>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093" name="Oval 45"/>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094" name="Oval 46"/>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095" name="Oval 47"/>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096" name="Oval 48"/>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097" name="Oval 49"/>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098" name="Oval 50"/>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099" name="Oval 51"/>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100" name="Oval 52"/>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101" name="Rectangle 53"/>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02" name="Rectangle 54"/>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03" name="Rectangle 55"/>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04" name="Rectangle 56"/>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05" name="Rectangle 57"/>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06" name="Rectangle 58"/>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07" name="Rectangle 59"/>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08" name="Rectangle 60"/>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09" name="Rectangle 61"/>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10" name="Rectangle 62"/>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11" name="Rectangle 63"/>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12" name="Rectangle 64"/>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13" name="Rectangle 65"/>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Times New Roman" pitchFamily="18" charset="0"/>
                </a:endParaRPr>
              </a:p>
            </p:txBody>
          </p:sp>
          <p:sp>
            <p:nvSpPr>
              <p:cNvPr id="1154114" name="Rectangle 66"/>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15" name="Rectangle 67"/>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16" name="Rectangle 68"/>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17" name="Rectangle 69"/>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18" name="Rectangle 70"/>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19" name="Text Box 71"/>
              <p:cNvSpPr txBox="1">
                <a:spLocks noChangeArrowheads="1"/>
              </p:cNvSpPr>
              <p:nvPr/>
            </p:nvSpPr>
            <p:spPr bwMode="auto">
              <a:xfrm>
                <a:off x="1260" y="2045"/>
                <a:ext cx="1201"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100" b="1" dirty="0">
                    <a:solidFill>
                      <a:schemeClr val="tx2"/>
                    </a:solidFill>
                    <a:latin typeface="+mj-lt"/>
                  </a:rPr>
                  <a:t>Weather</a:t>
                </a:r>
              </a:p>
            </p:txBody>
          </p:sp>
          <p:sp>
            <p:nvSpPr>
              <p:cNvPr id="1154120" name="Text Box 72"/>
              <p:cNvSpPr txBox="1">
                <a:spLocks noChangeArrowheads="1"/>
              </p:cNvSpPr>
              <p:nvPr/>
            </p:nvSpPr>
            <p:spPr bwMode="auto">
              <a:xfrm>
                <a:off x="478" y="649"/>
                <a:ext cx="1237"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100" b="1" dirty="0">
                    <a:solidFill>
                      <a:srgbClr val="FF0000"/>
                    </a:solidFill>
                    <a:latin typeface="+mj-lt"/>
                  </a:rPr>
                  <a:t>Whether</a:t>
                </a:r>
                <a:endParaRPr lang="en-US" sz="2100" b="1" dirty="0">
                  <a:latin typeface="+mj-lt"/>
                </a:endParaRPr>
              </a:p>
            </p:txBody>
          </p:sp>
          <p:sp>
            <p:nvSpPr>
              <p:cNvPr id="1154121" name="Line 73"/>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22" name="Line 74"/>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23" name="Oval 75"/>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124" name="Oval 76"/>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125" name="Oval 77"/>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126" name="Oval 78"/>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127" name="Oval 79"/>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128" name="Oval 80"/>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129" name="Oval 81"/>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130" name="Oval 82"/>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131" name="Oval 83"/>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132" name="Oval 84"/>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133" name="Oval 85"/>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134" name="Oval 86"/>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Times New Roman" pitchFamily="18" charset="0"/>
                </a:endParaRPr>
              </a:p>
            </p:txBody>
          </p:sp>
          <p:sp>
            <p:nvSpPr>
              <p:cNvPr id="1154135" name="Rectangle 87"/>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36" name="Rectangle 88"/>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37" name="Rectangle 89"/>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38" name="Rectangle 90"/>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39" name="Rectangle 91"/>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40" name="Rectangle 92"/>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41" name="Rectangle 93"/>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42" name="Rectangle 94"/>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43" name="Rectangle 95"/>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44" name="Rectangle 96"/>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45" name="Rectangle 97"/>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46" name="Rectangle 98"/>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47" name="Rectangle 99"/>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48" name="Rectangle 100"/>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49" name="Rectangle 101"/>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50" name="Rectangle 102"/>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51" name="Rectangle 103"/>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4152" name="Rectangle 104"/>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sp>
        <p:nvSpPr>
          <p:cNvPr id="1154156" name="AutoShape 108"/>
          <p:cNvSpPr>
            <a:spLocks noChangeArrowheads="1"/>
          </p:cNvSpPr>
          <p:nvPr/>
        </p:nvSpPr>
        <p:spPr bwMode="auto">
          <a:xfrm>
            <a:off x="1537394" y="3780872"/>
            <a:ext cx="457200" cy="800100"/>
          </a:xfrm>
          <a:prstGeom prst="curvedRight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mc:AlternateContent xmlns:mc="http://schemas.openxmlformats.org/markup-compatibility/2006" xmlns:a14="http://schemas.microsoft.com/office/drawing/2010/main">
        <mc:Choice Requires="a14">
          <p:sp>
            <p:nvSpPr>
              <p:cNvPr id="1154157" name="Text Box 109"/>
              <p:cNvSpPr txBox="1">
                <a:spLocks noChangeArrowheads="1"/>
              </p:cNvSpPr>
              <p:nvPr/>
            </p:nvSpPr>
            <p:spPr bwMode="auto">
              <a:xfrm>
                <a:off x="6040453" y="791007"/>
                <a:ext cx="2169524" cy="9233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p>
                <a:pPr algn="ctr"/>
                <a14:m>
                  <m:oMathPara xmlns:m="http://schemas.openxmlformats.org/officeDocument/2006/math">
                    <m:oMathParaPr>
                      <m:jc m:val="centerGroup"/>
                    </m:oMathParaPr>
                    <m:oMath xmlns:m="http://schemas.openxmlformats.org/officeDocument/2006/math">
                      <m:r>
                        <a:rPr lang="en-US" b="0" i="1" dirty="0" smtClean="0">
                          <a:solidFill>
                            <a:schemeClr val="accent1"/>
                          </a:solidFill>
                          <a:latin typeface="Cambria Math" panose="02040503050406030204" pitchFamily="18" charset="0"/>
                        </a:rPr>
                        <m:t>𝑦</m:t>
                      </m:r>
                      <m:r>
                        <a:rPr lang="en-US" b="0" i="1" baseline="-25000" dirty="0">
                          <a:solidFill>
                            <a:schemeClr val="accent1"/>
                          </a:solidFill>
                          <a:latin typeface="Cambria Math" panose="02040503050406030204" pitchFamily="18" charset="0"/>
                        </a:rPr>
                        <m:t>3</m:t>
                      </m:r>
                      <m:r>
                        <a:rPr lang="en-US" b="0" i="1" dirty="0">
                          <a:solidFill>
                            <a:schemeClr val="accent1"/>
                          </a:solidFill>
                          <a:latin typeface="Cambria Math" panose="02040503050406030204" pitchFamily="18" charset="0"/>
                        </a:rPr>
                        <m:t> </m:t>
                      </m:r>
                      <m:r>
                        <a:rPr lang="en-US" b="0" i="1" dirty="0">
                          <a:solidFill>
                            <a:srgbClr val="0000FF"/>
                          </a:solidFill>
                          <a:latin typeface="Cambria Math" panose="02040503050406030204" pitchFamily="18" charset="0"/>
                        </a:rPr>
                        <m:t>˅</m:t>
                      </m:r>
                      <m:r>
                        <a:rPr lang="en-US" b="0" i="1" dirty="0">
                          <a:solidFill>
                            <a:schemeClr val="tx2"/>
                          </a:solidFill>
                          <a:latin typeface="Cambria Math" panose="02040503050406030204" pitchFamily="18" charset="0"/>
                        </a:rPr>
                        <m:t> </m:t>
                      </m:r>
                      <m:r>
                        <a:rPr lang="en-US" b="0" i="1" dirty="0">
                          <a:solidFill>
                            <a:schemeClr val="accent1"/>
                          </a:solidFill>
                          <a:latin typeface="Cambria Math" panose="02040503050406030204" pitchFamily="18" charset="0"/>
                        </a:rPr>
                        <m:t>𝑦</m:t>
                      </m:r>
                      <m:r>
                        <a:rPr lang="en-US" b="0" i="1" baseline="-25000" dirty="0">
                          <a:solidFill>
                            <a:schemeClr val="accent1"/>
                          </a:solidFill>
                          <a:latin typeface="Cambria Math" panose="02040503050406030204" pitchFamily="18" charset="0"/>
                        </a:rPr>
                        <m:t>4</m:t>
                      </m:r>
                      <m:r>
                        <a:rPr lang="en-US" b="0" i="1" dirty="0">
                          <a:solidFill>
                            <a:schemeClr val="accent1"/>
                          </a:solidFill>
                          <a:latin typeface="Cambria Math" panose="02040503050406030204" pitchFamily="18" charset="0"/>
                        </a:rPr>
                        <m:t> </m:t>
                      </m:r>
                      <m:r>
                        <a:rPr lang="en-US" b="0" i="1" dirty="0">
                          <a:solidFill>
                            <a:srgbClr val="0000FF"/>
                          </a:solidFill>
                          <a:latin typeface="Cambria Math" panose="02040503050406030204" pitchFamily="18" charset="0"/>
                        </a:rPr>
                        <m:t>˅</m:t>
                      </m:r>
                      <m:r>
                        <a:rPr lang="en-US" b="0" i="1" dirty="0">
                          <a:solidFill>
                            <a:schemeClr val="accent1"/>
                          </a:solidFill>
                          <a:latin typeface="Cambria Math" panose="02040503050406030204" pitchFamily="18" charset="0"/>
                        </a:rPr>
                        <m:t> </m:t>
                      </m:r>
                      <m:r>
                        <a:rPr lang="en-US" b="0" i="1" dirty="0">
                          <a:solidFill>
                            <a:schemeClr val="accent1"/>
                          </a:solidFill>
                          <a:latin typeface="Cambria Math" panose="02040503050406030204" pitchFamily="18" charset="0"/>
                        </a:rPr>
                        <m:t>𝑦</m:t>
                      </m:r>
                      <m:r>
                        <a:rPr lang="en-US" b="0" i="1" baseline="-25000" dirty="0">
                          <a:solidFill>
                            <a:schemeClr val="accent1"/>
                          </a:solidFill>
                          <a:latin typeface="Cambria Math" panose="02040503050406030204" pitchFamily="18" charset="0"/>
                        </a:rPr>
                        <m:t>7</m:t>
                      </m:r>
                      <m:r>
                        <a:rPr lang="en-US" b="0" i="1" dirty="0">
                          <a:solidFill>
                            <a:schemeClr val="accent1"/>
                          </a:solidFill>
                          <a:latin typeface="Cambria Math" panose="02040503050406030204" pitchFamily="18" charset="0"/>
                        </a:rPr>
                        <m:t> </m:t>
                      </m:r>
                    </m:oMath>
                  </m:oMathPara>
                </a14:m>
                <a:endParaRPr lang="en-US" dirty="0">
                  <a:solidFill>
                    <a:schemeClr val="accent1"/>
                  </a:solidFill>
                  <a:latin typeface="Gill Sans"/>
                </a:endParaRPr>
              </a:p>
              <a:p>
                <a:pPr algn="ctr"/>
                <a:r>
                  <a:rPr lang="en-US" b="1" dirty="0">
                    <a:latin typeface="Gill Sans"/>
                  </a:rPr>
                  <a:t>New discriminator is functionally simpler</a:t>
                </a:r>
              </a:p>
            </p:txBody>
          </p:sp>
        </mc:Choice>
        <mc:Fallback xmlns="">
          <p:sp>
            <p:nvSpPr>
              <p:cNvPr id="1154157" name="Text Box 109"/>
              <p:cNvSpPr txBox="1">
                <a:spLocks noRot="1" noChangeAspect="1" noMove="1" noResize="1" noEditPoints="1" noAdjustHandles="1" noChangeArrowheads="1" noChangeShapeType="1" noTextEdit="1"/>
              </p:cNvSpPr>
              <p:nvPr/>
            </p:nvSpPr>
            <p:spPr bwMode="auto">
              <a:xfrm>
                <a:off x="6040453" y="791007"/>
                <a:ext cx="2169524" cy="923330"/>
              </a:xfrm>
              <a:prstGeom prst="rect">
                <a:avLst/>
              </a:prstGeom>
              <a:blipFill>
                <a:blip r:embed="rId4"/>
                <a:stretch>
                  <a:fillRect l="-1404" r="-3652" b="-993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54159" name="Rectangle 111"/>
          <p:cNvSpPr>
            <a:spLocks noChangeArrowheads="1"/>
          </p:cNvSpPr>
          <p:nvPr/>
        </p:nvSpPr>
        <p:spPr bwMode="auto">
          <a:xfrm>
            <a:off x="215880" y="1316950"/>
            <a:ext cx="1949593" cy="507831"/>
          </a:xfrm>
          <a:prstGeom prst="rect">
            <a:avLst/>
          </a:prstGeom>
          <a:solidFill>
            <a:srgbClr val="FFFFCC"/>
          </a:solidFill>
          <a:ln w="38100">
            <a:solidFill>
              <a:schemeClr val="accent1"/>
            </a:solidFill>
            <a:miter lim="800000"/>
            <a:headEnd/>
            <a:tailEnd/>
          </a:ln>
          <a:effectLst/>
        </p:spPr>
        <p:txBody>
          <a:bodyPr wrap="square">
            <a:spAutoFit/>
          </a:bodyPr>
          <a:lstStyle/>
          <a:p>
            <a:r>
              <a:rPr lang="en-US" sz="1350" u="sng" dirty="0">
                <a:solidFill>
                  <a:srgbClr val="000066"/>
                </a:solidFill>
                <a:latin typeface="+mj-lt"/>
                <a:hlinkClick r:id="rId5"/>
              </a:rPr>
              <a:t>A real Weather/Whether example</a:t>
            </a:r>
            <a:endParaRPr lang="en-US" sz="1350" u="sng" dirty="0">
              <a:solidFill>
                <a:srgbClr val="000066"/>
              </a:solidFill>
              <a:latin typeface="+mj-lt"/>
            </a:endParaRPr>
          </a:p>
        </p:txBody>
      </p:sp>
      <p:pic>
        <p:nvPicPr>
          <p:cNvPr id="4" name="Picture 3"/>
          <p:cNvPicPr>
            <a:picLocks noChangeAspect="1"/>
          </p:cNvPicPr>
          <p:nvPr/>
        </p:nvPicPr>
        <p:blipFill>
          <a:blip r:embed="rId6"/>
          <a:stretch>
            <a:fillRect/>
          </a:stretch>
        </p:blipFill>
        <p:spPr>
          <a:xfrm>
            <a:off x="6424566" y="1733808"/>
            <a:ext cx="2520089" cy="1890066"/>
          </a:xfrm>
          <a:prstGeom prst="rect">
            <a:avLst/>
          </a:prstGeom>
          <a:ln w="38100">
            <a:solidFill>
              <a:schemeClr val="accent1">
                <a:lumMod val="75000"/>
              </a:schemeClr>
            </a:solidFill>
          </a:ln>
        </p:spPr>
      </p:pic>
      <mc:AlternateContent xmlns:mc="http://schemas.openxmlformats.org/markup-compatibility/2006" xmlns:a14="http://schemas.microsoft.com/office/drawing/2010/main">
        <mc:Choice Requires="a14">
          <p:sp>
            <p:nvSpPr>
              <p:cNvPr id="84" name="Text Box 109">
                <a:extLst>
                  <a:ext uri="{FF2B5EF4-FFF2-40B4-BE49-F238E27FC236}">
                    <a16:creationId xmlns:a16="http://schemas.microsoft.com/office/drawing/2014/main" id="{C4B6D43C-E089-4D3F-B2E4-4A395068A6F5}"/>
                  </a:ext>
                </a:extLst>
              </p:cNvPr>
              <p:cNvSpPr txBox="1">
                <a:spLocks noChangeArrowheads="1"/>
              </p:cNvSpPr>
              <p:nvPr/>
            </p:nvSpPr>
            <p:spPr bwMode="auto">
              <a:xfrm>
                <a:off x="835680" y="977220"/>
                <a:ext cx="2169524" cy="3139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p>
                <a:pPr marL="400050" indent="-400050">
                  <a:lnSpc>
                    <a:spcPct val="80000"/>
                  </a:lnSpc>
                  <a:buNone/>
                </a:pPr>
                <a14:m>
                  <m:oMathPara xmlns:m="http://schemas.openxmlformats.org/officeDocument/2006/math">
                    <m:oMathParaPr>
                      <m:jc m:val="centerGroup"/>
                    </m:oMathParaPr>
                    <m:oMath xmlns:m="http://schemas.openxmlformats.org/officeDocument/2006/math">
                      <m:r>
                        <a:rPr lang="en-US" b="0" i="1" dirty="0">
                          <a:solidFill>
                            <a:schemeClr val="accent1"/>
                          </a:solidFill>
                          <a:latin typeface="Cambria Math" panose="02040503050406030204" pitchFamily="18" charset="0"/>
                        </a:rPr>
                        <m:t>𝑥</m:t>
                      </m:r>
                      <m:r>
                        <a:rPr lang="en-US" b="0" i="1" baseline="-25000" dirty="0">
                          <a:solidFill>
                            <a:schemeClr val="accent1"/>
                          </a:solidFill>
                          <a:latin typeface="Cambria Math" panose="02040503050406030204" pitchFamily="18" charset="0"/>
                        </a:rPr>
                        <m:t>1</m:t>
                      </m:r>
                      <m:r>
                        <a:rPr lang="en-US" b="0" i="1" dirty="0">
                          <a:solidFill>
                            <a:schemeClr val="accent1"/>
                          </a:solidFill>
                          <a:latin typeface="Cambria Math" panose="02040503050406030204" pitchFamily="18" charset="0"/>
                        </a:rPr>
                        <m:t> </m:t>
                      </m:r>
                      <m:r>
                        <a:rPr lang="en-US" b="0" i="1" dirty="0">
                          <a:solidFill>
                            <a:schemeClr val="accent1"/>
                          </a:solidFill>
                          <a:latin typeface="Cambria Math" panose="02040503050406030204" pitchFamily="18" charset="0"/>
                        </a:rPr>
                        <m:t>𝑥</m:t>
                      </m:r>
                      <m:r>
                        <a:rPr lang="en-US" b="0" i="1" baseline="-25000" dirty="0">
                          <a:solidFill>
                            <a:schemeClr val="accent1"/>
                          </a:solidFill>
                          <a:latin typeface="Cambria Math" panose="02040503050406030204" pitchFamily="18" charset="0"/>
                        </a:rPr>
                        <m:t>2</m:t>
                      </m:r>
                      <m:r>
                        <a:rPr lang="en-US" b="0" i="1" dirty="0">
                          <a:solidFill>
                            <a:schemeClr val="accent1"/>
                          </a:solidFill>
                          <a:latin typeface="Cambria Math" panose="02040503050406030204" pitchFamily="18" charset="0"/>
                        </a:rPr>
                        <m:t> </m:t>
                      </m:r>
                      <m:r>
                        <a:rPr lang="en-US" b="0" i="1" dirty="0">
                          <a:solidFill>
                            <a:schemeClr val="accent1"/>
                          </a:solidFill>
                          <a:latin typeface="Cambria Math" panose="02040503050406030204" pitchFamily="18" charset="0"/>
                        </a:rPr>
                        <m:t>𝑥</m:t>
                      </m:r>
                      <m:r>
                        <a:rPr lang="en-US" b="0" i="1" baseline="-25000" dirty="0">
                          <a:solidFill>
                            <a:schemeClr val="accent1"/>
                          </a:solidFill>
                          <a:latin typeface="Cambria Math" panose="02040503050406030204" pitchFamily="18" charset="0"/>
                        </a:rPr>
                        <m:t>4</m:t>
                      </m:r>
                      <m:r>
                        <a:rPr lang="en-US" b="0" i="1" dirty="0">
                          <a:solidFill>
                            <a:schemeClr val="accent1"/>
                          </a:solidFill>
                          <a:latin typeface="Cambria Math" panose="02040503050406030204" pitchFamily="18" charset="0"/>
                        </a:rPr>
                        <m:t> </m:t>
                      </m:r>
                      <m:r>
                        <a:rPr lang="en-US" b="0" i="1" dirty="0">
                          <a:solidFill>
                            <a:srgbClr val="0000FF"/>
                          </a:solidFill>
                          <a:latin typeface="Cambria Math" panose="02040503050406030204" pitchFamily="18" charset="0"/>
                        </a:rPr>
                        <m:t>˅</m:t>
                      </m:r>
                      <m:r>
                        <a:rPr lang="en-US" b="0" i="1" dirty="0">
                          <a:solidFill>
                            <a:schemeClr val="tx2"/>
                          </a:solidFill>
                          <a:latin typeface="Cambria Math" panose="02040503050406030204" pitchFamily="18" charset="0"/>
                        </a:rPr>
                        <m:t> </m:t>
                      </m:r>
                      <m:r>
                        <a:rPr lang="en-US" b="0" i="1" dirty="0">
                          <a:solidFill>
                            <a:schemeClr val="accent1"/>
                          </a:solidFill>
                          <a:latin typeface="Cambria Math" panose="02040503050406030204" pitchFamily="18" charset="0"/>
                        </a:rPr>
                        <m:t>𝑥</m:t>
                      </m:r>
                      <m:r>
                        <a:rPr lang="en-US" b="0" i="1" baseline="-25000" dirty="0">
                          <a:solidFill>
                            <a:schemeClr val="accent1"/>
                          </a:solidFill>
                          <a:latin typeface="Cambria Math" panose="02040503050406030204" pitchFamily="18" charset="0"/>
                        </a:rPr>
                        <m:t>2</m:t>
                      </m:r>
                      <m:r>
                        <a:rPr lang="en-US" b="0" i="1" dirty="0">
                          <a:solidFill>
                            <a:schemeClr val="accent1"/>
                          </a:solidFill>
                          <a:latin typeface="Cambria Math" panose="02040503050406030204" pitchFamily="18" charset="0"/>
                        </a:rPr>
                        <m:t> </m:t>
                      </m:r>
                      <m:r>
                        <a:rPr lang="en-US" b="0" i="1" dirty="0">
                          <a:solidFill>
                            <a:schemeClr val="accent1"/>
                          </a:solidFill>
                          <a:latin typeface="Cambria Math" panose="02040503050406030204" pitchFamily="18" charset="0"/>
                        </a:rPr>
                        <m:t>𝑥</m:t>
                      </m:r>
                      <m:r>
                        <a:rPr lang="en-US" b="0" i="1" baseline="-25000" dirty="0">
                          <a:solidFill>
                            <a:schemeClr val="accent1"/>
                          </a:solidFill>
                          <a:latin typeface="Cambria Math" panose="02040503050406030204" pitchFamily="18" charset="0"/>
                        </a:rPr>
                        <m:t>4 </m:t>
                      </m:r>
                      <m:r>
                        <a:rPr lang="en-US" b="0" i="1" dirty="0">
                          <a:solidFill>
                            <a:schemeClr val="accent1"/>
                          </a:solidFill>
                          <a:latin typeface="Cambria Math" panose="02040503050406030204" pitchFamily="18" charset="0"/>
                        </a:rPr>
                        <m:t>𝑥</m:t>
                      </m:r>
                      <m:r>
                        <a:rPr lang="en-US" b="0" i="1" baseline="-25000" dirty="0">
                          <a:solidFill>
                            <a:schemeClr val="accent1"/>
                          </a:solidFill>
                          <a:latin typeface="Cambria Math" panose="02040503050406030204" pitchFamily="18" charset="0"/>
                        </a:rPr>
                        <m:t>5</m:t>
                      </m:r>
                      <m:r>
                        <a:rPr lang="en-US" b="0" i="1" dirty="0">
                          <a:solidFill>
                            <a:schemeClr val="accent1"/>
                          </a:solidFill>
                          <a:latin typeface="Cambria Math" panose="02040503050406030204" pitchFamily="18" charset="0"/>
                        </a:rPr>
                        <m:t> </m:t>
                      </m:r>
                      <m:r>
                        <a:rPr lang="en-US" b="0" i="1" dirty="0">
                          <a:solidFill>
                            <a:srgbClr val="0000FF"/>
                          </a:solidFill>
                          <a:latin typeface="Cambria Math" panose="02040503050406030204" pitchFamily="18" charset="0"/>
                        </a:rPr>
                        <m:t>˅</m:t>
                      </m:r>
                      <m:r>
                        <a:rPr lang="en-US" b="0" i="1" dirty="0">
                          <a:solidFill>
                            <a:schemeClr val="tx2"/>
                          </a:solidFill>
                          <a:latin typeface="Cambria Math" panose="02040503050406030204" pitchFamily="18" charset="0"/>
                        </a:rPr>
                        <m:t> </m:t>
                      </m:r>
                      <m:r>
                        <a:rPr lang="en-US" b="0" i="1" dirty="0">
                          <a:solidFill>
                            <a:schemeClr val="accent1"/>
                          </a:solidFill>
                          <a:latin typeface="Cambria Math" panose="02040503050406030204" pitchFamily="18" charset="0"/>
                        </a:rPr>
                        <m:t>𝑥</m:t>
                      </m:r>
                      <m:r>
                        <a:rPr lang="en-US" b="0" i="1" baseline="-25000" dirty="0">
                          <a:solidFill>
                            <a:schemeClr val="accent1"/>
                          </a:solidFill>
                          <a:latin typeface="Cambria Math" panose="02040503050406030204" pitchFamily="18" charset="0"/>
                        </a:rPr>
                        <m:t>1</m:t>
                      </m:r>
                      <m:r>
                        <a:rPr lang="en-US" b="0" i="1" dirty="0">
                          <a:solidFill>
                            <a:schemeClr val="accent1"/>
                          </a:solidFill>
                          <a:latin typeface="Cambria Math" panose="02040503050406030204" pitchFamily="18" charset="0"/>
                        </a:rPr>
                        <m:t> </m:t>
                      </m:r>
                      <m:r>
                        <a:rPr lang="en-US" b="0" i="1" dirty="0">
                          <a:solidFill>
                            <a:schemeClr val="accent1"/>
                          </a:solidFill>
                          <a:latin typeface="Cambria Math" panose="02040503050406030204" pitchFamily="18" charset="0"/>
                        </a:rPr>
                        <m:t>𝑥</m:t>
                      </m:r>
                      <m:r>
                        <a:rPr lang="en-US" b="0" i="1" baseline="-25000" dirty="0">
                          <a:solidFill>
                            <a:schemeClr val="accent1"/>
                          </a:solidFill>
                          <a:latin typeface="Cambria Math" panose="02040503050406030204" pitchFamily="18" charset="0"/>
                        </a:rPr>
                        <m:t>3</m:t>
                      </m:r>
                      <m:r>
                        <a:rPr lang="en-US" b="0" i="1" dirty="0">
                          <a:solidFill>
                            <a:schemeClr val="accent1"/>
                          </a:solidFill>
                          <a:latin typeface="Cambria Math" panose="02040503050406030204" pitchFamily="18" charset="0"/>
                        </a:rPr>
                        <m:t> </m:t>
                      </m:r>
                      <m:r>
                        <a:rPr lang="en-US" b="0" i="1" dirty="0">
                          <a:solidFill>
                            <a:schemeClr val="accent1"/>
                          </a:solidFill>
                          <a:latin typeface="Cambria Math" panose="02040503050406030204" pitchFamily="18" charset="0"/>
                        </a:rPr>
                        <m:t>𝑥</m:t>
                      </m:r>
                      <m:r>
                        <a:rPr lang="en-US" b="0" i="1" baseline="-25000" dirty="0">
                          <a:solidFill>
                            <a:schemeClr val="accent1"/>
                          </a:solidFill>
                          <a:latin typeface="Cambria Math" panose="02040503050406030204" pitchFamily="18" charset="0"/>
                        </a:rPr>
                        <m:t>7</m:t>
                      </m:r>
                    </m:oMath>
                  </m:oMathPara>
                </a14:m>
                <a:endParaRPr lang="en-US" dirty="0">
                  <a:solidFill>
                    <a:schemeClr val="accent1"/>
                  </a:solidFill>
                </a:endParaRPr>
              </a:p>
            </p:txBody>
          </p:sp>
        </mc:Choice>
        <mc:Fallback xmlns="">
          <p:sp>
            <p:nvSpPr>
              <p:cNvPr id="84" name="Text Box 109">
                <a:extLst>
                  <a:ext uri="{FF2B5EF4-FFF2-40B4-BE49-F238E27FC236}">
                    <a16:creationId xmlns:a16="http://schemas.microsoft.com/office/drawing/2014/main" id="{C4B6D43C-E089-4D3F-B2E4-4A395068A6F5}"/>
                  </a:ext>
                </a:extLst>
              </p:cNvPr>
              <p:cNvSpPr txBox="1">
                <a:spLocks noRot="1" noChangeAspect="1" noMove="1" noResize="1" noEditPoints="1" noAdjustHandles="1" noChangeArrowheads="1" noChangeShapeType="1" noTextEdit="1"/>
              </p:cNvSpPr>
              <p:nvPr/>
            </p:nvSpPr>
            <p:spPr bwMode="auto">
              <a:xfrm>
                <a:off x="835680" y="977220"/>
                <a:ext cx="2169524" cy="313932"/>
              </a:xfrm>
              <a:prstGeom prst="rect">
                <a:avLst/>
              </a:prstGeom>
              <a:blipFill>
                <a:blip r:embed="rId7"/>
                <a:stretch>
                  <a:fillRect r="-26685" b="-192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41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4051">
                                            <p:txEl>
                                              <p:pRg st="17" end="1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4051">
                                            <p:txEl>
                                              <p:pRg st="19" end="1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41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41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156" grpId="0" animBg="1"/>
      <p:bldP spid="1154157" grpId="0"/>
      <p:bldP spid="1154159" grpId="0" animBg="1"/>
      <p:bldP spid="8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54</a:t>
            </a:fld>
            <a:endParaRPr lang="en-US" dirty="0"/>
          </a:p>
        </p:txBody>
      </p:sp>
      <p:sp>
        <p:nvSpPr>
          <p:cNvPr id="2" name="Title 1"/>
          <p:cNvSpPr>
            <a:spLocks noGrp="1"/>
          </p:cNvSpPr>
          <p:nvPr>
            <p:ph type="title"/>
          </p:nvPr>
        </p:nvSpPr>
        <p:spPr/>
        <p:txBody>
          <a:bodyPr/>
          <a:lstStyle/>
          <a:p>
            <a:r>
              <a:rPr lang="en-US" dirty="0"/>
              <a:t>Representation (1)</a:t>
            </a:r>
          </a:p>
        </p:txBody>
      </p:sp>
      <p:sp>
        <p:nvSpPr>
          <p:cNvPr id="6" name="Content Placeholder 5">
            <a:extLst>
              <a:ext uri="{FF2B5EF4-FFF2-40B4-BE49-F238E27FC236}">
                <a16:creationId xmlns:a16="http://schemas.microsoft.com/office/drawing/2014/main" id="{16431B83-125A-4AF9-B644-5B320ACB0A53}"/>
              </a:ext>
            </a:extLst>
          </p:cNvPr>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658" y="814922"/>
            <a:ext cx="1887347" cy="4136540"/>
          </a:xfrm>
          <a:prstGeom prst="rect">
            <a:avLst/>
          </a:prstGeom>
        </p:spPr>
      </p:pic>
      <p:sp>
        <p:nvSpPr>
          <p:cNvPr id="7" name="Rectangular Callout 6"/>
          <p:cNvSpPr/>
          <p:nvPr/>
        </p:nvSpPr>
        <p:spPr>
          <a:xfrm>
            <a:off x="1257300" y="1200150"/>
            <a:ext cx="3829050" cy="1543050"/>
          </a:xfrm>
          <a:prstGeom prst="wedgeRectCallout">
            <a:avLst>
              <a:gd name="adj1" fmla="val 63748"/>
              <a:gd name="adj2" fmla="val -1763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tx1"/>
                </a:solidFill>
                <a:latin typeface="Gill Sans"/>
              </a:rPr>
              <a:t>Feature Types:</a:t>
            </a:r>
          </a:p>
          <a:p>
            <a:r>
              <a:rPr lang="en-US" sz="1500" dirty="0">
                <a:solidFill>
                  <a:schemeClr val="tx1"/>
                </a:solidFill>
                <a:latin typeface="Gill Sans"/>
              </a:rPr>
              <a:t>     </a:t>
            </a:r>
            <a:r>
              <a:rPr lang="en-US" sz="1350" dirty="0">
                <a:solidFill>
                  <a:schemeClr val="tx1"/>
                </a:solidFill>
                <a:latin typeface="Gill Sans"/>
              </a:rPr>
              <a:t>(what does the algorithm know about the input): </a:t>
            </a:r>
          </a:p>
          <a:p>
            <a:r>
              <a:rPr lang="en-US" sz="1350" dirty="0">
                <a:solidFill>
                  <a:schemeClr val="tx1"/>
                </a:solidFill>
                <a:latin typeface="Gill Sans"/>
              </a:rPr>
              <a:t>     1,2. relative position (</a:t>
            </a:r>
            <a:r>
              <a:rPr lang="en-US" sz="1350" dirty="0">
                <a:solidFill>
                  <a:srgbClr val="FC0128"/>
                </a:solidFill>
                <a:latin typeface="Gill Sans"/>
              </a:rPr>
              <a:t>+/-1</a:t>
            </a:r>
            <a:r>
              <a:rPr lang="en-US" sz="1350" dirty="0">
                <a:solidFill>
                  <a:schemeClr val="tx1"/>
                </a:solidFill>
                <a:latin typeface="Gill Sans"/>
              </a:rPr>
              <a:t>) has this </a:t>
            </a:r>
            <a:r>
              <a:rPr lang="en-US" sz="1350" dirty="0" err="1">
                <a:solidFill>
                  <a:srgbClr val="FF0000"/>
                </a:solidFill>
                <a:latin typeface="Gill Sans"/>
              </a:rPr>
              <a:t>pos</a:t>
            </a:r>
            <a:r>
              <a:rPr lang="en-US" sz="1350" dirty="0">
                <a:solidFill>
                  <a:srgbClr val="FF0000"/>
                </a:solidFill>
                <a:latin typeface="Gill Sans"/>
              </a:rPr>
              <a:t>/w</a:t>
            </a:r>
          </a:p>
          <a:p>
            <a:r>
              <a:rPr lang="en-US" sz="1350" dirty="0">
                <a:solidFill>
                  <a:schemeClr val="tx1"/>
                </a:solidFill>
                <a:latin typeface="Gill Sans"/>
              </a:rPr>
              <a:t>     3. Conjunctions of size two </a:t>
            </a:r>
          </a:p>
          <a:p>
            <a:r>
              <a:rPr lang="en-US" sz="1350" dirty="0">
                <a:solidFill>
                  <a:schemeClr val="tx1"/>
                </a:solidFill>
                <a:latin typeface="Gill Sans"/>
              </a:rPr>
              <a:t>     4. word </a:t>
            </a:r>
            <a:r>
              <a:rPr lang="en-US" sz="1350" dirty="0">
                <a:solidFill>
                  <a:srgbClr val="FC0128"/>
                </a:solidFill>
                <a:latin typeface="Gill Sans"/>
              </a:rPr>
              <a:t>w</a:t>
            </a:r>
            <a:r>
              <a:rPr lang="en-US" sz="1350" dirty="0">
                <a:solidFill>
                  <a:schemeClr val="tx1"/>
                </a:solidFill>
                <a:latin typeface="Gill Sans"/>
              </a:rPr>
              <a:t> occurs in (-2,+2) window around target</a:t>
            </a:r>
          </a:p>
          <a:p>
            <a:r>
              <a:rPr lang="en-US" sz="1350" b="1" dirty="0">
                <a:solidFill>
                  <a:schemeClr val="tx1"/>
                </a:solidFill>
                <a:latin typeface="Gill Sans"/>
              </a:rPr>
              <a:t>Note: </a:t>
            </a:r>
            <a:r>
              <a:rPr lang="en-US" sz="1350" dirty="0">
                <a:solidFill>
                  <a:srgbClr val="FC0128"/>
                </a:solidFill>
                <a:latin typeface="Gill Sans"/>
              </a:rPr>
              <a:t>4</a:t>
            </a:r>
            <a:r>
              <a:rPr lang="en-US" sz="1350" dirty="0">
                <a:solidFill>
                  <a:schemeClr val="tx1"/>
                </a:solidFill>
                <a:latin typeface="Gill Sans"/>
              </a:rPr>
              <a:t> feature </a:t>
            </a:r>
            <a:r>
              <a:rPr lang="en-US" sz="1350" b="1" dirty="0">
                <a:solidFill>
                  <a:schemeClr val="tx1"/>
                </a:solidFill>
                <a:latin typeface="Gill Sans"/>
              </a:rPr>
              <a:t>types</a:t>
            </a:r>
            <a:r>
              <a:rPr lang="en-US" sz="1350" dirty="0">
                <a:solidFill>
                  <a:schemeClr val="tx1"/>
                </a:solidFill>
                <a:latin typeface="Gill Sans"/>
              </a:rPr>
              <a:t>; many features</a:t>
            </a:r>
          </a:p>
        </p:txBody>
      </p:sp>
      <p:sp>
        <p:nvSpPr>
          <p:cNvPr id="8" name="Rectangular Callout 7"/>
          <p:cNvSpPr/>
          <p:nvPr/>
        </p:nvSpPr>
        <p:spPr>
          <a:xfrm>
            <a:off x="1974385" y="3569981"/>
            <a:ext cx="1657350" cy="1083116"/>
          </a:xfrm>
          <a:prstGeom prst="wedgeRectCallout">
            <a:avLst>
              <a:gd name="adj1" fmla="val 223681"/>
              <a:gd name="adj2" fmla="val 5592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latin typeface="Gill Sans"/>
              </a:rPr>
              <a:t>Some statistics (not part of the learning process; just for the understanding of the problem) </a:t>
            </a:r>
          </a:p>
        </p:txBody>
      </p:sp>
      <p:sp>
        <p:nvSpPr>
          <p:cNvPr id="9" name="Rectangular Callout 8"/>
          <p:cNvSpPr/>
          <p:nvPr/>
        </p:nvSpPr>
        <p:spPr>
          <a:xfrm>
            <a:off x="2121804" y="2936479"/>
            <a:ext cx="3314700" cy="471456"/>
          </a:xfrm>
          <a:prstGeom prst="wedgeRectCallout">
            <a:avLst>
              <a:gd name="adj1" fmla="val 69646"/>
              <a:gd name="adj2" fmla="val 148361"/>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latin typeface="Gill Sans"/>
              </a:rPr>
              <a:t>The feature resulting from instantiating the type in the given data</a:t>
            </a:r>
          </a:p>
        </p:txBody>
      </p:sp>
    </p:spTree>
    <p:extLst>
      <p:ext uri="{BB962C8B-B14F-4D97-AF65-F5344CB8AC3E}">
        <p14:creationId xmlns:p14="http://schemas.microsoft.com/office/powerpoint/2010/main" val="12897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55</a:t>
            </a:fld>
            <a:endParaRPr lang="en-US" dirty="0"/>
          </a:p>
        </p:txBody>
      </p:sp>
      <p:sp>
        <p:nvSpPr>
          <p:cNvPr id="2" name="Title 1"/>
          <p:cNvSpPr>
            <a:spLocks noGrp="1"/>
          </p:cNvSpPr>
          <p:nvPr>
            <p:ph type="title"/>
          </p:nvPr>
        </p:nvSpPr>
        <p:spPr/>
        <p:txBody>
          <a:bodyPr/>
          <a:lstStyle/>
          <a:p>
            <a:r>
              <a:rPr lang="en-US" dirty="0"/>
              <a:t>Representation (2)</a:t>
            </a:r>
          </a:p>
        </p:txBody>
      </p:sp>
      <p:sp>
        <p:nvSpPr>
          <p:cNvPr id="5" name="Content Placeholder 4">
            <a:extLst>
              <a:ext uri="{FF2B5EF4-FFF2-40B4-BE49-F238E27FC236}">
                <a16:creationId xmlns:a16="http://schemas.microsoft.com/office/drawing/2014/main" id="{BB096F5F-B81A-40BF-9CFF-8AB0B51D5FB9}"/>
              </a:ext>
            </a:extLst>
          </p:cNvPr>
          <p:cNvSpPr>
            <a:spLocks noGrp="1"/>
          </p:cNvSpPr>
          <p:nvPr>
            <p:ph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053" y="833187"/>
            <a:ext cx="6374325" cy="3865811"/>
          </a:xfrm>
          <a:prstGeom prst="rect">
            <a:avLst/>
          </a:prstGeom>
        </p:spPr>
      </p:pic>
      <p:sp>
        <p:nvSpPr>
          <p:cNvPr id="7" name="Rectangular Callout 6"/>
          <p:cNvSpPr/>
          <p:nvPr/>
        </p:nvSpPr>
        <p:spPr>
          <a:xfrm>
            <a:off x="112150" y="896249"/>
            <a:ext cx="2351050" cy="3696918"/>
          </a:xfrm>
          <a:prstGeom prst="wedgeRectCallout">
            <a:avLst>
              <a:gd name="adj1" fmla="val 46595"/>
              <a:gd name="adj2" fmla="val -11652"/>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Gill Sans"/>
              </a:rPr>
              <a:t>Extracting features from the data:</a:t>
            </a:r>
          </a:p>
          <a:p>
            <a:r>
              <a:rPr lang="en-US" sz="1400" dirty="0">
                <a:solidFill>
                  <a:schemeClr val="tx1"/>
                </a:solidFill>
                <a:latin typeface="Gill Sans"/>
              </a:rPr>
              <a:t>     (what does the algorithm know about the input): </a:t>
            </a:r>
          </a:p>
          <a:p>
            <a:r>
              <a:rPr lang="en-US" sz="1400" dirty="0">
                <a:solidFill>
                  <a:schemeClr val="tx1"/>
                </a:solidFill>
                <a:latin typeface="Gill Sans"/>
              </a:rPr>
              <a:t>     1,2. relative position (+/-         	1); pos/w</a:t>
            </a:r>
          </a:p>
          <a:p>
            <a:r>
              <a:rPr lang="en-US" sz="1400" dirty="0">
                <a:solidFill>
                  <a:schemeClr val="tx1"/>
                </a:solidFill>
                <a:latin typeface="Gill Sans"/>
              </a:rPr>
              <a:t>     3. Conjunctions of size two </a:t>
            </a:r>
          </a:p>
          <a:p>
            <a:r>
              <a:rPr lang="en-US" sz="1400" dirty="0">
                <a:solidFill>
                  <a:schemeClr val="tx1"/>
                </a:solidFill>
                <a:latin typeface="Gill Sans"/>
              </a:rPr>
              <a:t>     4. Occurrence of a word in a window around the target</a:t>
            </a:r>
          </a:p>
          <a:p>
            <a:r>
              <a:rPr lang="en-US" sz="1400" b="1" dirty="0">
                <a:solidFill>
                  <a:schemeClr val="tx1"/>
                </a:solidFill>
                <a:latin typeface="Gill Sans"/>
              </a:rPr>
              <a:t>Note: </a:t>
            </a:r>
            <a:r>
              <a:rPr lang="en-US" sz="1400" dirty="0">
                <a:solidFill>
                  <a:schemeClr val="tx1"/>
                </a:solidFill>
                <a:latin typeface="Gill Sans"/>
              </a:rPr>
              <a:t>2 feature types; many features</a:t>
            </a:r>
          </a:p>
          <a:p>
            <a:r>
              <a:rPr lang="en-US" sz="1400" dirty="0">
                <a:solidFill>
                  <a:schemeClr val="tx1"/>
                </a:solidFill>
                <a:latin typeface="Gill Sans"/>
              </a:rPr>
              <a:t>For each feature type, the data gives rise to multiple features; you don’t know which, before you see the data. </a:t>
            </a:r>
          </a:p>
        </p:txBody>
      </p:sp>
    </p:spTree>
    <p:extLst>
      <p:ext uri="{BB962C8B-B14F-4D97-AF65-F5344CB8AC3E}">
        <p14:creationId xmlns:p14="http://schemas.microsoft.com/office/powerpoint/2010/main" val="1725852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56</a:t>
            </a:fld>
            <a:endParaRPr lang="en-US" dirty="0"/>
          </a:p>
        </p:txBody>
      </p:sp>
      <p:sp>
        <p:nvSpPr>
          <p:cNvPr id="2" name="Title 1"/>
          <p:cNvSpPr>
            <a:spLocks noGrp="1"/>
          </p:cNvSpPr>
          <p:nvPr>
            <p:ph type="title"/>
          </p:nvPr>
        </p:nvSpPr>
        <p:spPr/>
        <p:txBody>
          <a:bodyPr/>
          <a:lstStyle/>
          <a:p>
            <a:r>
              <a:rPr lang="en-US" dirty="0"/>
              <a:t>Representation (3)</a:t>
            </a:r>
          </a:p>
        </p:txBody>
      </p:sp>
      <p:sp>
        <p:nvSpPr>
          <p:cNvPr id="6" name="Content Placeholder 5">
            <a:extLst>
              <a:ext uri="{FF2B5EF4-FFF2-40B4-BE49-F238E27FC236}">
                <a16:creationId xmlns:a16="http://schemas.microsoft.com/office/drawing/2014/main" id="{5ACBEEB5-78C3-43CF-9DB6-B1D00D52508A}"/>
              </a:ext>
            </a:extLst>
          </p:cNvPr>
          <p:cNvSpPr>
            <a:spLocks noGrp="1"/>
          </p:cNvSpPr>
          <p:nvPr>
            <p:ph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235821"/>
            <a:ext cx="6286500" cy="3518323"/>
          </a:xfrm>
          <a:prstGeom prst="rect">
            <a:avLst/>
          </a:prstGeom>
        </p:spPr>
      </p:pic>
      <p:sp>
        <p:nvSpPr>
          <p:cNvPr id="7" name="Rectangular Callout 6"/>
          <p:cNvSpPr/>
          <p:nvPr/>
        </p:nvSpPr>
        <p:spPr>
          <a:xfrm>
            <a:off x="5964834" y="1476636"/>
            <a:ext cx="2695230" cy="1870704"/>
          </a:xfrm>
          <a:prstGeom prst="wedgeRectCallout">
            <a:avLst>
              <a:gd name="adj1" fmla="val 47501"/>
              <a:gd name="adj2" fmla="val -16342"/>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Gill Sans"/>
              </a:rPr>
              <a:t>Each example </a:t>
            </a:r>
            <a:r>
              <a:rPr lang="en-US" sz="1400" dirty="0">
                <a:solidFill>
                  <a:schemeClr val="tx1"/>
                </a:solidFill>
                <a:latin typeface="Gill Sans"/>
              </a:rPr>
              <a:t>corresponds to one target occurrence; all the features for this target are collected into a vector, and the label is added.</a:t>
            </a:r>
          </a:p>
          <a:p>
            <a:r>
              <a:rPr lang="en-US" sz="1400" b="1" dirty="0">
                <a:solidFill>
                  <a:schemeClr val="tx1"/>
                </a:solidFill>
                <a:latin typeface="Gill Sans"/>
              </a:rPr>
              <a:t>Here: </a:t>
            </a:r>
          </a:p>
          <a:p>
            <a:r>
              <a:rPr lang="en-US" sz="1400" b="1" dirty="0">
                <a:solidFill>
                  <a:schemeClr val="tx1"/>
                </a:solidFill>
                <a:latin typeface="Gill Sans"/>
              </a:rPr>
              <a:t>- </a:t>
            </a:r>
            <a:r>
              <a:rPr lang="en-US" sz="1400" dirty="0">
                <a:solidFill>
                  <a:schemeClr val="tx1"/>
                </a:solidFill>
                <a:latin typeface="Gill Sans"/>
              </a:rPr>
              <a:t>Sparse Representation of the feature vector. </a:t>
            </a:r>
            <a:r>
              <a:rPr lang="en-US" sz="1400" b="1" dirty="0">
                <a:solidFill>
                  <a:schemeClr val="tx1"/>
                </a:solidFill>
                <a:latin typeface="Gill Sans"/>
              </a:rPr>
              <a:t>Why?</a:t>
            </a:r>
          </a:p>
          <a:p>
            <a:r>
              <a:rPr lang="en-US" sz="1400" b="1" dirty="0">
                <a:solidFill>
                  <a:schemeClr val="tx1"/>
                </a:solidFill>
                <a:latin typeface="Gill Sans"/>
              </a:rPr>
              <a:t>- </a:t>
            </a:r>
            <a:r>
              <a:rPr lang="en-US" sz="1400" dirty="0">
                <a:solidFill>
                  <a:schemeClr val="tx1"/>
                </a:solidFill>
                <a:latin typeface="Gill Sans"/>
              </a:rPr>
              <a:t>Variable size: </a:t>
            </a:r>
            <a:r>
              <a:rPr lang="en-US" sz="1400" b="1" dirty="0">
                <a:solidFill>
                  <a:schemeClr val="tx1"/>
                </a:solidFill>
                <a:latin typeface="Gill Sans"/>
              </a:rPr>
              <a:t>Why?</a:t>
            </a:r>
          </a:p>
        </p:txBody>
      </p:sp>
      <p:sp>
        <p:nvSpPr>
          <p:cNvPr id="8" name="Rectangular Callout 7"/>
          <p:cNvSpPr/>
          <p:nvPr/>
        </p:nvSpPr>
        <p:spPr>
          <a:xfrm>
            <a:off x="5976093" y="405706"/>
            <a:ext cx="1643907" cy="852231"/>
          </a:xfrm>
          <a:prstGeom prst="wedgeRectCallout">
            <a:avLst>
              <a:gd name="adj1" fmla="val -392134"/>
              <a:gd name="adj2" fmla="val 50043"/>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latin typeface="Gill Sans"/>
              </a:rPr>
              <a:t>Here the first index (0/1) is the label)</a:t>
            </a:r>
          </a:p>
        </p:txBody>
      </p:sp>
    </p:spTree>
    <p:extLst>
      <p:ext uri="{BB962C8B-B14F-4D97-AF65-F5344CB8AC3E}">
        <p14:creationId xmlns:p14="http://schemas.microsoft.com/office/powerpoint/2010/main" val="1275044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57</a:t>
            </a:fld>
            <a:endParaRPr lang="en-US" dirty="0"/>
          </a:p>
        </p:txBody>
      </p:sp>
      <p:sp>
        <p:nvSpPr>
          <p:cNvPr id="1217538" name="Rectangle 2"/>
          <p:cNvSpPr>
            <a:spLocks noGrp="1" noChangeArrowheads="1"/>
          </p:cNvSpPr>
          <p:nvPr>
            <p:ph type="title"/>
          </p:nvPr>
        </p:nvSpPr>
        <p:spPr/>
        <p:txBody>
          <a:bodyPr/>
          <a:lstStyle/>
          <a:p>
            <a:r>
              <a:rPr lang="en-US"/>
              <a:t>Administration</a:t>
            </a:r>
            <a:endParaRPr lang="en-US" dirty="0"/>
          </a:p>
        </p:txBody>
      </p:sp>
      <p:sp>
        <p:nvSpPr>
          <p:cNvPr id="1217539" name="Rectangle 3"/>
          <p:cNvSpPr>
            <a:spLocks noGrp="1" noChangeArrowheads="1"/>
          </p:cNvSpPr>
          <p:nvPr>
            <p:ph idx="1"/>
          </p:nvPr>
        </p:nvSpPr>
        <p:spPr/>
        <p:txBody>
          <a:bodyPr>
            <a:normAutofit lnSpcReduction="10000"/>
          </a:bodyPr>
          <a:lstStyle/>
          <a:p>
            <a:pPr lvl="1"/>
            <a:r>
              <a:rPr lang="en-US"/>
              <a:t>“Easy” Registration Period is over.</a:t>
            </a:r>
          </a:p>
          <a:p>
            <a:pPr lvl="2"/>
            <a:r>
              <a:rPr lang="en-US"/>
              <a:t>But there will be chances to petition and get in as people drop.</a:t>
            </a:r>
          </a:p>
          <a:p>
            <a:pPr lvl="2"/>
            <a:r>
              <a:rPr lang="en-US"/>
              <a:t>If you want to switch 419/519, talk with Nicholas Mancuso </a:t>
            </a:r>
            <a:r>
              <a:rPr lang="en-US">
                <a:hlinkClick r:id="rId3"/>
              </a:rPr>
              <a:t>nmancuso@seas.upenn.edu</a:t>
            </a:r>
            <a:r>
              <a:rPr lang="en-US"/>
              <a:t> </a:t>
            </a:r>
          </a:p>
          <a:p>
            <a:pPr lvl="1"/>
            <a:r>
              <a:rPr lang="en-US"/>
              <a:t>You all need to complete HW0! </a:t>
            </a:r>
          </a:p>
          <a:p>
            <a:pPr lvl="1"/>
            <a:r>
              <a:rPr lang="en-US"/>
              <a:t>2nd quiz was due last night.</a:t>
            </a:r>
          </a:p>
          <a:p>
            <a:pPr lvl="1"/>
            <a:r>
              <a:rPr lang="en-US"/>
              <a:t>HW 1 will be released on Wednesday this week. </a:t>
            </a:r>
          </a:p>
          <a:p>
            <a:pPr lvl="1"/>
            <a:r>
              <a:rPr lang="en-US"/>
              <a:t>Questions?</a:t>
            </a:r>
          </a:p>
          <a:p>
            <a:pPr lvl="2"/>
            <a:r>
              <a:rPr lang="en-US"/>
              <a:t>Please ask/comment during class.</a:t>
            </a:r>
          </a:p>
          <a:p>
            <a:pPr lvl="1"/>
            <a:r>
              <a:rPr lang="en-US"/>
              <a:t>Change in my office hours: </a:t>
            </a:r>
          </a:p>
          <a:p>
            <a:pPr lvl="2"/>
            <a:r>
              <a:rPr lang="en-US"/>
              <a:t>Today: 3-4 pm; Wednesday 1:30-2:30  </a:t>
            </a:r>
            <a:endParaRPr lang="en-US" dirty="0"/>
          </a:p>
        </p:txBody>
      </p:sp>
    </p:spTree>
    <p:extLst>
      <p:ext uri="{BB962C8B-B14F-4D97-AF65-F5344CB8AC3E}">
        <p14:creationId xmlns:p14="http://schemas.microsoft.com/office/powerpoint/2010/main" val="146203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53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753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753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75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t>58</a:t>
            </a:fld>
            <a:endParaRPr lang="en-US" dirty="0"/>
          </a:p>
        </p:txBody>
      </p:sp>
      <p:sp>
        <p:nvSpPr>
          <p:cNvPr id="1219586" name="Rectangle 2"/>
          <p:cNvSpPr>
            <a:spLocks noGrp="1" noChangeArrowheads="1"/>
          </p:cNvSpPr>
          <p:nvPr>
            <p:ph type="title"/>
          </p:nvPr>
        </p:nvSpPr>
        <p:spPr/>
        <p:txBody>
          <a:bodyPr/>
          <a:lstStyle/>
          <a:p>
            <a:r>
              <a:rPr lang="en-US" dirty="0">
                <a:solidFill>
                  <a:schemeClr val="accent1"/>
                </a:solidFill>
              </a:rPr>
              <a:t>Third Step: How to Learn? </a:t>
            </a:r>
          </a:p>
        </p:txBody>
      </p:sp>
      <p:sp>
        <p:nvSpPr>
          <p:cNvPr id="1219587" name="Rectangle 3"/>
          <p:cNvSpPr>
            <a:spLocks noGrp="1" noChangeArrowheads="1"/>
          </p:cNvSpPr>
          <p:nvPr>
            <p:ph idx="1"/>
          </p:nvPr>
        </p:nvSpPr>
        <p:spPr>
          <a:xfrm>
            <a:off x="430464" y="902369"/>
            <a:ext cx="8229600" cy="3796630"/>
          </a:xfrm>
        </p:spPr>
        <p:txBody>
          <a:bodyPr>
            <a:noAutofit/>
          </a:bodyPr>
          <a:lstStyle/>
          <a:p>
            <a:pPr lvl="1">
              <a:lnSpc>
                <a:spcPct val="90000"/>
              </a:lnSpc>
            </a:pPr>
            <a:r>
              <a:rPr lang="en-US" dirty="0"/>
              <a:t> A possibility: Local search</a:t>
            </a:r>
          </a:p>
          <a:p>
            <a:pPr lvl="2">
              <a:lnSpc>
                <a:spcPct val="90000"/>
              </a:lnSpc>
            </a:pPr>
            <a:r>
              <a:rPr lang="en-US" dirty="0">
                <a:solidFill>
                  <a:srgbClr val="0000FF"/>
                </a:solidFill>
              </a:rPr>
              <a:t> </a:t>
            </a:r>
            <a:r>
              <a:rPr lang="en-US" dirty="0"/>
              <a:t>Start with a linear threshold function. </a:t>
            </a:r>
          </a:p>
          <a:p>
            <a:pPr lvl="2">
              <a:lnSpc>
                <a:spcPct val="90000"/>
              </a:lnSpc>
            </a:pPr>
            <a:r>
              <a:rPr lang="en-US" dirty="0"/>
              <a:t> See how well you are doing.</a:t>
            </a:r>
          </a:p>
          <a:p>
            <a:pPr lvl="2">
              <a:lnSpc>
                <a:spcPct val="90000"/>
              </a:lnSpc>
            </a:pPr>
            <a:r>
              <a:rPr lang="en-US" dirty="0"/>
              <a:t> Correct</a:t>
            </a:r>
          </a:p>
          <a:p>
            <a:pPr lvl="2">
              <a:lnSpc>
                <a:spcPct val="90000"/>
              </a:lnSpc>
            </a:pPr>
            <a:r>
              <a:rPr lang="en-US" dirty="0"/>
              <a:t> Repeat until you converge.</a:t>
            </a:r>
            <a:endParaRPr lang="en-US" dirty="0">
              <a:solidFill>
                <a:srgbClr val="0000FF"/>
              </a:solidFill>
            </a:endParaRPr>
          </a:p>
          <a:p>
            <a:pPr lvl="1">
              <a:lnSpc>
                <a:spcPct val="90000"/>
              </a:lnSpc>
            </a:pPr>
            <a:r>
              <a:rPr lang="en-US" dirty="0"/>
              <a:t>There are other ways that</a:t>
            </a:r>
          </a:p>
          <a:p>
            <a:pPr marL="457200" lvl="1" indent="0">
              <a:lnSpc>
                <a:spcPct val="90000"/>
              </a:lnSpc>
              <a:buNone/>
            </a:pPr>
            <a:r>
              <a:rPr lang="en-US" dirty="0"/>
              <a:t>     </a:t>
            </a:r>
            <a:r>
              <a:rPr lang="en-US" dirty="0">
                <a:solidFill>
                  <a:schemeClr val="accent3"/>
                </a:solidFill>
              </a:rPr>
              <a:t>do not search directly in the </a:t>
            </a:r>
          </a:p>
          <a:p>
            <a:pPr marL="0" indent="0">
              <a:lnSpc>
                <a:spcPct val="90000"/>
              </a:lnSpc>
              <a:buNone/>
            </a:pPr>
            <a:r>
              <a:rPr lang="en-US" sz="2000" dirty="0">
                <a:solidFill>
                  <a:schemeClr val="accent3"/>
                </a:solidFill>
              </a:rPr>
              <a:t>             hypotheses space</a:t>
            </a:r>
          </a:p>
          <a:p>
            <a:pPr lvl="2">
              <a:lnSpc>
                <a:spcPct val="90000"/>
              </a:lnSpc>
            </a:pPr>
            <a:r>
              <a:rPr lang="en-US" dirty="0"/>
              <a:t>Directly compute the hypothesis</a:t>
            </a:r>
          </a:p>
        </p:txBody>
      </p:sp>
      <p:grpSp>
        <p:nvGrpSpPr>
          <p:cNvPr id="1219588" name="Group 4"/>
          <p:cNvGrpSpPr>
            <a:grpSpLocks/>
          </p:cNvGrpSpPr>
          <p:nvPr/>
        </p:nvGrpSpPr>
        <p:grpSpPr bwMode="auto">
          <a:xfrm>
            <a:off x="5110162" y="1485900"/>
            <a:ext cx="2833688" cy="2777729"/>
            <a:chOff x="3332" y="1248"/>
            <a:chExt cx="2380" cy="2333"/>
          </a:xfrm>
        </p:grpSpPr>
        <p:sp>
          <p:nvSpPr>
            <p:cNvPr id="1219589"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590"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591"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2"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3"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4"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5"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6"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7"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8"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9"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0"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1"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2"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3"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4"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5"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6"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7"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08"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09"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0"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1"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2"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3"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4"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5"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6"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7"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8"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9"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1219620"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21"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22"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23"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24"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25"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26" name="Line 42"/>
            <p:cNvSpPr>
              <a:spLocks noChangeShapeType="1"/>
            </p:cNvSpPr>
            <p:nvPr/>
          </p:nvSpPr>
          <p:spPr bwMode="auto">
            <a:xfrm flipV="1">
              <a:off x="3533" y="1248"/>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4" name="Right Arrow 3"/>
          <p:cNvSpPr/>
          <p:nvPr/>
        </p:nvSpPr>
        <p:spPr>
          <a:xfrm>
            <a:off x="912561" y="1618369"/>
            <a:ext cx="285750" cy="1285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35054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95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95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95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95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95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958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958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958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958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59</a:t>
            </a:fld>
            <a:endParaRPr lang="en-US" dirty="0"/>
          </a:p>
        </p:txBody>
      </p:sp>
      <p:sp>
        <p:nvSpPr>
          <p:cNvPr id="1096706" name="Rectangle 2"/>
          <p:cNvSpPr>
            <a:spLocks noGrp="1" noChangeArrowheads="1"/>
          </p:cNvSpPr>
          <p:nvPr>
            <p:ph type="title"/>
          </p:nvPr>
        </p:nvSpPr>
        <p:spPr/>
        <p:txBody>
          <a:bodyPr/>
          <a:lstStyle/>
          <a:p>
            <a:r>
              <a:rPr lang="en-US"/>
              <a:t>A General Framework for Learning</a:t>
            </a:r>
            <a:endParaRPr lang="en-US" dirty="0"/>
          </a:p>
        </p:txBody>
      </p:sp>
      <mc:AlternateContent xmlns:mc="http://schemas.openxmlformats.org/markup-compatibility/2006" xmlns:a14="http://schemas.microsoft.com/office/drawing/2010/main">
        <mc:Choice Requires="a14">
          <p:sp>
            <p:nvSpPr>
              <p:cNvPr id="1096707" name="Rectangle 3"/>
              <p:cNvSpPr>
                <a:spLocks noGrp="1" noChangeArrowheads="1"/>
              </p:cNvSpPr>
              <p:nvPr>
                <p:ph idx="1"/>
              </p:nvPr>
            </p:nvSpPr>
            <p:spPr/>
            <p:txBody>
              <a:bodyPr>
                <a:normAutofit fontScale="92500" lnSpcReduction="10000"/>
              </a:bodyPr>
              <a:lstStyle/>
              <a:p>
                <a:r>
                  <a:rPr lang="en-US" dirty="0"/>
                  <a:t>Goal: predict an unobserved output value </a:t>
                </a:r>
                <a14:m>
                  <m:oMath xmlns:m="http://schemas.openxmlformats.org/officeDocument/2006/math">
                    <m:r>
                      <a:rPr lang="en-US" i="1">
                        <a:latin typeface="Cambria Math" panose="02040503050406030204" pitchFamily="18" charset="0"/>
                      </a:rPr>
                      <m:t>𝑦</m:t>
                    </m:r>
                    <m:r>
                      <a:rPr lang="en-US" b="0" i="1" smtClean="0">
                        <a:latin typeface="Cambria Math" panose="02040503050406030204" pitchFamily="18" charset="0"/>
                      </a:rPr>
                      <m:t>∈ </m:t>
                    </m:r>
                    <m:r>
                      <a:rPr lang="en-US" b="1" i="1" smtClean="0">
                        <a:latin typeface="Cambria Math" panose="02040503050406030204" pitchFamily="18" charset="0"/>
                      </a:rPr>
                      <m:t>𝒀</m:t>
                    </m:r>
                    <m:r>
                      <a:rPr lang="en-US" i="1">
                        <a:latin typeface="Cambria Math" panose="02040503050406030204" pitchFamily="18" charset="0"/>
                      </a:rPr>
                      <m:t> </m:t>
                    </m:r>
                  </m:oMath>
                </a14:m>
                <a:r>
                  <a:rPr lang="en-US" dirty="0"/>
                  <a:t>based on an observed input vector </a:t>
                </a:r>
                <a14:m>
                  <m:oMath xmlns:m="http://schemas.openxmlformats.org/officeDocument/2006/math">
                    <m:r>
                      <a:rPr lang="en-US" b="1" i="1" smtClean="0">
                        <a:latin typeface="Cambria Math" panose="02040503050406030204" pitchFamily="18" charset="0"/>
                      </a:rPr>
                      <m:t>𝒙</m:t>
                    </m:r>
                    <m:r>
                      <a:rPr lang="en-US" b="1" i="0" smtClean="0">
                        <a:latin typeface="Cambria Math" panose="02040503050406030204" pitchFamily="18" charset="0"/>
                      </a:rPr>
                      <m:t> </m:t>
                    </m:r>
                    <m:r>
                      <a:rPr lang="en-US" b="0" i="1" smtClean="0">
                        <a:latin typeface="Cambria Math" panose="02040503050406030204" pitchFamily="18" charset="0"/>
                      </a:rPr>
                      <m:t>∈ </m:t>
                    </m:r>
                    <m:r>
                      <a:rPr lang="en-US" b="1" i="1" smtClean="0">
                        <a:latin typeface="Cambria Math" panose="02040503050406030204" pitchFamily="18" charset="0"/>
                      </a:rPr>
                      <m:t>𝑿</m:t>
                    </m:r>
                  </m:oMath>
                </a14:m>
                <a:endParaRPr lang="en-US" b="1" dirty="0"/>
              </a:p>
              <a:p>
                <a:r>
                  <a:rPr lang="en-US" dirty="0"/>
                  <a:t>Estimate a functional relationship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 </m:t>
                    </m:r>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from a set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𝑦</m:t>
                                    </m:r>
                                  </m:e>
                                </m:d>
                              </m:e>
                              <m:sub>
                                <m:r>
                                  <a:rPr lang="en-US" b="0" i="1" smtClean="0">
                                    <a:latin typeface="Cambria Math" panose="02040503050406030204" pitchFamily="18" charset="0"/>
                                  </a:rPr>
                                  <m:t>𝑖</m:t>
                                </m:r>
                              </m:sub>
                            </m:sSub>
                          </m:e>
                        </m:d>
                      </m:e>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sub>
                    </m:sSub>
                  </m:oMath>
                </a14:m>
                <a:endParaRPr lang="en-US" dirty="0"/>
              </a:p>
              <a:p>
                <a:endParaRPr lang="en-US" dirty="0"/>
              </a:p>
              <a:p>
                <a:r>
                  <a:rPr lang="en-US" dirty="0"/>
                  <a:t>Most relevant -  Classification: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∈{0,1}</m:t>
                    </m:r>
                  </m:oMath>
                </a14:m>
                <a:r>
                  <a:rPr lang="en-US" dirty="0">
                    <a:sym typeface="Symbol" pitchFamily="18" charset="2"/>
                  </a:rPr>
                  <a:t> (or </a:t>
                </a:r>
                <a14:m>
                  <m:oMath xmlns:m="http://schemas.openxmlformats.org/officeDocument/2006/math">
                    <m:r>
                      <a:rPr lang="en-US" i="1">
                        <a:latin typeface="Cambria Math" panose="02040503050406030204" pitchFamily="18" charset="0"/>
                      </a:rPr>
                      <m:t>𝑦</m:t>
                    </m:r>
                    <m:r>
                      <a:rPr lang="en-US" b="0" i="1" smtClean="0">
                        <a:latin typeface="Cambria Math" panose="02040503050406030204" pitchFamily="18" charset="0"/>
                      </a:rPr>
                      <m:t>∈</m:t>
                    </m:r>
                    <m:r>
                      <a:rPr lang="en-US" i="1">
                        <a:latin typeface="Cambria Math" panose="02040503050406030204" pitchFamily="18" charset="0"/>
                      </a:rPr>
                      <m:t>{1,2, …,</m:t>
                    </m:r>
                    <m:r>
                      <a:rPr lang="en-US" b="0" i="1" smtClean="0">
                        <a:latin typeface="Cambria Math" panose="02040503050406030204" pitchFamily="18" charset="0"/>
                      </a:rPr>
                      <m:t>𝑘</m:t>
                    </m:r>
                    <m:r>
                      <a:rPr lang="en-US" i="1">
                        <a:latin typeface="Cambria Math" panose="02040503050406030204" pitchFamily="18" charset="0"/>
                      </a:rPr>
                      <m:t>}</m:t>
                    </m:r>
                  </m:oMath>
                </a14:m>
                <a:r>
                  <a:rPr lang="en-US" dirty="0">
                    <a:sym typeface="Symbol" pitchFamily="18" charset="2"/>
                  </a:rPr>
                  <a:t>)</a:t>
                </a:r>
              </a:p>
              <a:p>
                <a:pPr lvl="3"/>
                <a:r>
                  <a:rPr lang="en-US" dirty="0">
                    <a:sym typeface="Symbol" pitchFamily="18" charset="2"/>
                  </a:rPr>
                  <a:t>(But, within the same framework can also talk about Regression, y </a:t>
                </a:r>
                <a:r>
                  <a:rPr lang="en-US" dirty="0"/>
                  <a:t>ϵ </a:t>
                </a:r>
                <a14:m>
                  <m:oMath xmlns:m="http://schemas.openxmlformats.org/officeDocument/2006/math">
                    <m:r>
                      <a:rPr lang="en-US" b="1" i="1" smtClean="0">
                        <a:latin typeface="Cambria Math" panose="02040503050406030204" pitchFamily="18" charset="0"/>
                      </a:rPr>
                      <m:t>𝑹</m:t>
                    </m:r>
                  </m:oMath>
                </a14:m>
                <a:r>
                  <a:rPr lang="en-US" dirty="0">
                    <a:sym typeface="Symbol" pitchFamily="18" charset="2"/>
                  </a:rPr>
                  <a:t>)</a:t>
                </a:r>
              </a:p>
              <a:p>
                <a:endParaRPr lang="en-US" dirty="0">
                  <a:sym typeface="Symbol" pitchFamily="18" charset="2"/>
                </a:endParaRPr>
              </a:p>
              <a:p>
                <a:r>
                  <a:rPr lang="en-US" dirty="0">
                    <a:sym typeface="Symbol" pitchFamily="18" charset="2"/>
                  </a:rPr>
                  <a:t>What do we want </a:t>
                </a:r>
                <a14:m>
                  <m:oMath xmlns:m="http://schemas.openxmlformats.org/officeDocument/2006/math">
                    <m:r>
                      <a:rPr lang="en-US" i="1" dirty="0" smtClean="0">
                        <a:latin typeface="Cambria Math" panose="02040503050406030204" pitchFamily="18" charset="0"/>
                        <a:sym typeface="Symbol" pitchFamily="18" charset="2"/>
                      </a:rPr>
                      <m:t>𝑓</m:t>
                    </m:r>
                    <m:r>
                      <a:rPr lang="en-US" i="1" dirty="0" smtClean="0">
                        <a:latin typeface="Cambria Math" panose="02040503050406030204" pitchFamily="18" charset="0"/>
                        <a:sym typeface="Symbol" pitchFamily="18" charset="2"/>
                      </a:rPr>
                      <m:t>(</m:t>
                    </m:r>
                    <m:r>
                      <a:rPr lang="en-US" b="1" i="1" dirty="0" smtClean="0">
                        <a:latin typeface="Cambria Math" panose="02040503050406030204" pitchFamily="18" charset="0"/>
                        <a:sym typeface="Symbol" pitchFamily="18" charset="2"/>
                      </a:rPr>
                      <m:t>𝒙</m:t>
                    </m:r>
                    <m:r>
                      <a:rPr lang="en-US" i="1" dirty="0" smtClean="0">
                        <a:latin typeface="Cambria Math" panose="02040503050406030204" pitchFamily="18" charset="0"/>
                        <a:sym typeface="Symbol" pitchFamily="18" charset="2"/>
                      </a:rPr>
                      <m:t>) </m:t>
                    </m:r>
                  </m:oMath>
                </a14:m>
                <a:r>
                  <a:rPr lang="en-US" dirty="0">
                    <a:sym typeface="Symbol" pitchFamily="18" charset="2"/>
                  </a:rPr>
                  <a:t>to satisfy? </a:t>
                </a:r>
              </a:p>
              <a:p>
                <a:pPr lvl="3"/>
                <a:r>
                  <a:rPr lang="en-US" dirty="0">
                    <a:sym typeface="Symbol" pitchFamily="18" charset="2"/>
                  </a:rPr>
                  <a:t>We want to minimize the Risk:  </a:t>
                </a:r>
                <a14:m>
                  <m:oMath xmlns:m="http://schemas.openxmlformats.org/officeDocument/2006/math">
                    <m:r>
                      <a:rPr lang="en-US" b="0" i="1" smtClean="0">
                        <a:latin typeface="Cambria Math" panose="02040503050406030204" pitchFamily="18" charset="0"/>
                        <a:sym typeface="Symbol" pitchFamily="18" charset="2"/>
                      </a:rPr>
                      <m:t>𝐿</m:t>
                    </m:r>
                    <m:r>
                      <a:rPr lang="en-US" b="0" i="1" smtClean="0">
                        <a:latin typeface="Cambria Math" panose="02040503050406030204" pitchFamily="18" charset="0"/>
                        <a:sym typeface="Symbol" pitchFamily="18" charset="2"/>
                      </a:rPr>
                      <m:t> </m:t>
                    </m:r>
                    <m:d>
                      <m:dPr>
                        <m:ctrlPr>
                          <a:rPr lang="en-US" b="0" i="1" smtClean="0">
                            <a:latin typeface="Cambria Math" panose="02040503050406030204" pitchFamily="18" charset="0"/>
                            <a:sym typeface="Symbol" pitchFamily="18" charset="2"/>
                          </a:rPr>
                        </m:ctrlPr>
                      </m:dPr>
                      <m:e>
                        <m:r>
                          <a:rPr lang="en-US" b="0" i="1" smtClean="0">
                            <a:latin typeface="Cambria Math" panose="02040503050406030204" pitchFamily="18" charset="0"/>
                            <a:sym typeface="Symbol" pitchFamily="18" charset="2"/>
                          </a:rPr>
                          <m:t>𝑓</m:t>
                        </m:r>
                        <m:d>
                          <m:dPr>
                            <m:ctrlPr>
                              <a:rPr lang="en-US" b="0" i="1" smtClean="0">
                                <a:latin typeface="Cambria Math" panose="02040503050406030204" pitchFamily="18" charset="0"/>
                                <a:sym typeface="Symbol" pitchFamily="18" charset="2"/>
                              </a:rPr>
                            </m:ctrlPr>
                          </m:dPr>
                          <m:e>
                            <m:r>
                              <a:rPr lang="en-US" b="0" i="1" smtClean="0">
                                <a:latin typeface="Cambria Math" panose="02040503050406030204" pitchFamily="18" charset="0"/>
                                <a:sym typeface="Symbol" pitchFamily="18" charset="2"/>
                              </a:rPr>
                              <m:t> </m:t>
                            </m:r>
                          </m:e>
                        </m:d>
                      </m:e>
                    </m:d>
                    <m:r>
                      <a:rPr lang="en-US" b="0" i="1" smtClean="0">
                        <a:latin typeface="Cambria Math" panose="02040503050406030204" pitchFamily="18" charset="0"/>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panose="02040503050406030204" pitchFamily="18" charset="0"/>
                            <a:sym typeface="Symbol" pitchFamily="18" charset="2"/>
                          </a:rPr>
                          <m:t>𝐸</m:t>
                        </m:r>
                      </m:e>
                      <m:sub>
                        <m:r>
                          <a:rPr lang="en-US" b="0" i="1" smtClean="0">
                            <a:latin typeface="Cambria Math" panose="02040503050406030204" pitchFamily="18" charset="0"/>
                            <a:sym typeface="Symbol" pitchFamily="18" charset="2"/>
                          </a:rPr>
                          <m:t>𝑋</m:t>
                        </m:r>
                        <m:r>
                          <a:rPr lang="en-US" b="0" i="1" smtClean="0">
                            <a:latin typeface="Cambria Math" panose="02040503050406030204" pitchFamily="18" charset="0"/>
                            <a:sym typeface="Symbol" pitchFamily="18" charset="2"/>
                          </a:rPr>
                          <m:t>,</m:t>
                        </m:r>
                        <m:r>
                          <a:rPr lang="en-US" b="0" i="1" smtClean="0">
                            <a:latin typeface="Cambria Math" panose="02040503050406030204" pitchFamily="18" charset="0"/>
                            <a:sym typeface="Symbol" pitchFamily="18" charset="2"/>
                          </a:rPr>
                          <m:t>𝑌</m:t>
                        </m:r>
                      </m:sub>
                    </m:sSub>
                    <m:r>
                      <a:rPr lang="en-US" b="0" i="1" smtClean="0">
                        <a:latin typeface="Cambria Math" panose="02040503050406030204" pitchFamily="18" charset="0"/>
                        <a:sym typeface="Symbol" pitchFamily="18" charset="2"/>
                      </a:rPr>
                      <m:t>( [</m:t>
                    </m:r>
                    <m:r>
                      <a:rPr lang="en-US" b="0" i="1" smtClean="0">
                        <a:latin typeface="Cambria Math" panose="02040503050406030204" pitchFamily="18" charset="0"/>
                        <a:sym typeface="Symbol" pitchFamily="18" charset="2"/>
                      </a:rPr>
                      <m:t>𝑓</m:t>
                    </m:r>
                    <m:d>
                      <m:dPr>
                        <m:ctrlPr>
                          <a:rPr lang="en-US" b="0" i="1" smtClean="0">
                            <a:latin typeface="Cambria Math" panose="02040503050406030204" pitchFamily="18" charset="0"/>
                            <a:sym typeface="Symbol" pitchFamily="18" charset="2"/>
                          </a:rPr>
                        </m:ctrlPr>
                      </m:dPr>
                      <m:e>
                        <m:r>
                          <a:rPr lang="en-US" b="1" i="1" smtClean="0">
                            <a:latin typeface="Cambria Math" panose="02040503050406030204" pitchFamily="18" charset="0"/>
                            <a:sym typeface="Symbol" pitchFamily="18" charset="2"/>
                          </a:rPr>
                          <m:t>𝒙</m:t>
                        </m:r>
                      </m:e>
                    </m:d>
                    <m:r>
                      <a:rPr lang="en-US" b="0" i="1" smtClean="0">
                        <a:latin typeface="Cambria Math" panose="02040503050406030204" pitchFamily="18" charset="0"/>
                        <a:sym typeface="Symbol" pitchFamily="18" charset="2"/>
                      </a:rPr>
                      <m:t>≠</m:t>
                    </m:r>
                    <m:r>
                      <a:rPr lang="en-US" b="0" i="1" smtClean="0">
                        <a:latin typeface="Cambria Math" panose="02040503050406030204" pitchFamily="18" charset="0"/>
                        <a:sym typeface="Symbol" pitchFamily="18" charset="2"/>
                      </a:rPr>
                      <m:t>𝑦</m:t>
                    </m:r>
                    <m:r>
                      <a:rPr lang="en-US" b="0" i="1" smtClean="0">
                        <a:latin typeface="Cambria Math" panose="02040503050406030204" pitchFamily="18" charset="0"/>
                        <a:sym typeface="Symbol" pitchFamily="18" charset="2"/>
                      </a:rPr>
                      <m:t>])</m:t>
                    </m:r>
                  </m:oMath>
                </a14:m>
                <a:endParaRPr lang="en-US" dirty="0"/>
              </a:p>
              <a:p>
                <a:pPr lvl="3"/>
                <a:r>
                  <a:rPr lang="en-US" dirty="0">
                    <a:sym typeface="Symbol" pitchFamily="18" charset="2"/>
                  </a:rPr>
                  <a:t>Where: </a:t>
                </a:r>
                <a14:m>
                  <m:oMath xmlns:m="http://schemas.openxmlformats.org/officeDocument/2006/math">
                    <m:sSub>
                      <m:sSubPr>
                        <m:ctrlPr>
                          <a:rPr lang="en-US" i="1">
                            <a:latin typeface="Cambria Math" panose="02040503050406030204" pitchFamily="18" charset="0"/>
                            <a:sym typeface="Symbol" pitchFamily="18" charset="2"/>
                          </a:rPr>
                        </m:ctrlPr>
                      </m:sSubPr>
                      <m:e>
                        <m:r>
                          <a:rPr lang="en-US" i="1">
                            <a:latin typeface="Cambria Math" panose="02040503050406030204" pitchFamily="18" charset="0"/>
                            <a:sym typeface="Symbol" pitchFamily="18" charset="2"/>
                          </a:rPr>
                          <m:t>𝐸</m:t>
                        </m:r>
                      </m:e>
                      <m:sub>
                        <m:r>
                          <a:rPr lang="en-US" i="1">
                            <a:latin typeface="Cambria Math" panose="02040503050406030204" pitchFamily="18" charset="0"/>
                            <a:sym typeface="Symbol" pitchFamily="18" charset="2"/>
                          </a:rPr>
                          <m:t>𝑋</m:t>
                        </m:r>
                        <m:r>
                          <a:rPr lang="en-US" i="1">
                            <a:latin typeface="Cambria Math" panose="02040503050406030204" pitchFamily="18" charset="0"/>
                            <a:sym typeface="Symbol" pitchFamily="18" charset="2"/>
                          </a:rPr>
                          <m:t>,</m:t>
                        </m:r>
                        <m:r>
                          <a:rPr lang="en-US" i="1">
                            <a:latin typeface="Cambria Math" panose="02040503050406030204" pitchFamily="18" charset="0"/>
                            <a:sym typeface="Symbol" pitchFamily="18" charset="2"/>
                          </a:rPr>
                          <m:t>𝑌</m:t>
                        </m:r>
                      </m:sub>
                    </m:sSub>
                    <m:r>
                      <a:rPr lang="en-US" i="1">
                        <a:latin typeface="Cambria Math" panose="02040503050406030204" pitchFamily="18" charset="0"/>
                        <a:sym typeface="Symbol" pitchFamily="18" charset="2"/>
                      </a:rPr>
                      <m:t> </m:t>
                    </m:r>
                  </m:oMath>
                </a14:m>
                <a:r>
                  <a:rPr lang="en-US" dirty="0"/>
                  <a:t>denotes the expectation with respect to the true distribution.</a:t>
                </a:r>
              </a:p>
            </p:txBody>
          </p:sp>
        </mc:Choice>
        <mc:Fallback xmlns="">
          <p:sp>
            <p:nvSpPr>
              <p:cNvPr id="1096707" name="Rectangle 3"/>
              <p:cNvSpPr>
                <a:spLocks noGrp="1" noRot="1" noChangeAspect="1" noMove="1" noResize="1" noEditPoints="1" noAdjustHandles="1" noChangeArrowheads="1" noChangeShapeType="1" noTextEdit="1"/>
              </p:cNvSpPr>
              <p:nvPr>
                <p:ph idx="1"/>
              </p:nvPr>
            </p:nvSpPr>
            <p:spPr>
              <a:blipFill>
                <a:blip r:embed="rId3"/>
                <a:stretch>
                  <a:fillRect l="-889" t="-1983" b="-826"/>
                </a:stretch>
              </a:blipFill>
            </p:spPr>
            <p:txBody>
              <a:bodyPr/>
              <a:lstStyle/>
              <a:p>
                <a:r>
                  <a:rPr lang="en-US">
                    <a:noFill/>
                  </a:rPr>
                  <a:t> </a:t>
                </a:r>
              </a:p>
            </p:txBody>
          </p:sp>
        </mc:Fallback>
      </mc:AlternateContent>
      <p:sp>
        <p:nvSpPr>
          <p:cNvPr id="1096709" name="AutoShape 5"/>
          <p:cNvSpPr>
            <a:spLocks noChangeArrowheads="1"/>
          </p:cNvSpPr>
          <p:nvPr/>
        </p:nvSpPr>
        <p:spPr bwMode="auto">
          <a:xfrm>
            <a:off x="4545264" y="3283226"/>
            <a:ext cx="2857500" cy="457200"/>
          </a:xfrm>
          <a:prstGeom prst="wedgeRectCallout">
            <a:avLst>
              <a:gd name="adj1" fmla="val 10196"/>
              <a:gd name="adj2" fmla="val 107690"/>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dirty="0">
                <a:latin typeface="Gill Sans"/>
              </a:rPr>
              <a:t>Simple </a:t>
            </a:r>
            <a:r>
              <a:rPr lang="en-US" sz="1400" b="1" dirty="0">
                <a:solidFill>
                  <a:srgbClr val="FF9900"/>
                </a:solidFill>
                <a:latin typeface="Gill Sans"/>
              </a:rPr>
              <a:t>loss function</a:t>
            </a:r>
            <a:r>
              <a:rPr lang="en-US" sz="1400" dirty="0">
                <a:latin typeface="Gill Sans"/>
              </a:rPr>
              <a:t>: # of mistakes</a:t>
            </a:r>
          </a:p>
          <a:p>
            <a:pPr algn="ctr"/>
            <a:r>
              <a:rPr lang="en-US" sz="1400" dirty="0">
                <a:latin typeface="Gill Sans"/>
              </a:rPr>
              <a:t>[…] is a indicator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0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CIS 519 on the web</a:t>
            </a:r>
            <a:endParaRPr lang="en-US" dirty="0"/>
          </a:p>
        </p:txBody>
      </p:sp>
      <p:sp>
        <p:nvSpPr>
          <p:cNvPr id="3" name="Content Placeholder 2"/>
          <p:cNvSpPr>
            <a:spLocks noGrp="1"/>
          </p:cNvSpPr>
          <p:nvPr>
            <p:ph idx="1"/>
          </p:nvPr>
        </p:nvSpPr>
        <p:spPr/>
        <p:txBody>
          <a:bodyPr/>
          <a:lstStyle/>
          <a:p>
            <a:r>
              <a:rPr lang="en-US" dirty="0"/>
              <a:t>Check our class website:</a:t>
            </a:r>
            <a:endParaRPr lang="en-US" dirty="0">
              <a:hlinkClick r:id="rId2"/>
            </a:endParaRPr>
          </a:p>
          <a:p>
            <a:pPr lvl="1"/>
            <a:r>
              <a:rPr lang="en-US" dirty="0"/>
              <a:t>Schedule, slides, videos, policies</a:t>
            </a:r>
          </a:p>
          <a:p>
            <a:pPr lvl="2"/>
            <a:r>
              <a:rPr lang="en-US" dirty="0">
                <a:hlinkClick r:id="rId3"/>
              </a:rPr>
              <a:t>http://www.seas.upenn.edu/~cis519/fall2019/</a:t>
            </a:r>
            <a:endParaRPr lang="en-US" dirty="0"/>
          </a:p>
          <a:p>
            <a:pPr lvl="1"/>
            <a:r>
              <a:rPr lang="en-US" dirty="0"/>
              <a:t>Sign up, participate in our Piazza forum:</a:t>
            </a:r>
          </a:p>
          <a:p>
            <a:pPr lvl="2"/>
            <a:r>
              <a:rPr lang="en-US" dirty="0"/>
              <a:t>Announcements and discussions</a:t>
            </a:r>
          </a:p>
          <a:p>
            <a:pPr lvl="2"/>
            <a:r>
              <a:rPr lang="en-US" dirty="0">
                <a:hlinkClick r:id="rId4"/>
              </a:rPr>
              <a:t>http://piazza.com/upenn/fall2019/cis419519</a:t>
            </a:r>
            <a:endParaRPr lang="en-US" dirty="0"/>
          </a:p>
          <a:p>
            <a:pPr lvl="1"/>
            <a:r>
              <a:rPr lang="en-US" dirty="0"/>
              <a:t>Check out our team</a:t>
            </a:r>
          </a:p>
          <a:p>
            <a:pPr lvl="2"/>
            <a:r>
              <a:rPr lang="en-US" dirty="0"/>
              <a:t>Office hours</a:t>
            </a:r>
          </a:p>
          <a:p>
            <a:pPr lvl="2"/>
            <a:r>
              <a:rPr lang="en-US" dirty="0"/>
              <a:t>[Optional] Discussion Sessions</a:t>
            </a:r>
          </a:p>
          <a:p>
            <a:endParaRPr lang="en-US" dirty="0"/>
          </a:p>
        </p:txBody>
      </p:sp>
      <p:sp>
        <p:nvSpPr>
          <p:cNvPr id="5" name="Slide Number Placeholder 4">
            <a:extLst>
              <a:ext uri="{FF2B5EF4-FFF2-40B4-BE49-F238E27FC236}">
                <a16:creationId xmlns:a16="http://schemas.microsoft.com/office/drawing/2014/main" id="{3634A56F-D67F-4424-A0DC-3363742AAF2D}"/>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6</a:t>
            </a:fld>
            <a:endParaRPr lang="en-US" dirty="0"/>
          </a:p>
        </p:txBody>
      </p:sp>
    </p:spTree>
    <p:extLst>
      <p:ext uri="{BB962C8B-B14F-4D97-AF65-F5344CB8AC3E}">
        <p14:creationId xmlns:p14="http://schemas.microsoft.com/office/powerpoint/2010/main" val="22329108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6884877" y="2195868"/>
            <a:ext cx="1971256" cy="142631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2"/>
          </p:nvPr>
        </p:nvSpPr>
        <p:spPr/>
        <p:txBody>
          <a:bodyPr/>
          <a:lstStyle/>
          <a:p>
            <a:fld id="{0C921938-476A-4922-BE24-3B8F6A2854D9}" type="slidenum">
              <a:rPr lang="en-US" smtClean="0"/>
              <a:t>60</a:t>
            </a:fld>
            <a:endParaRPr lang="en-US" dirty="0"/>
          </a:p>
        </p:txBody>
      </p:sp>
      <p:sp>
        <p:nvSpPr>
          <p:cNvPr id="1098754" name="Rectangle 2"/>
          <p:cNvSpPr>
            <a:spLocks noGrp="1" noChangeArrowheads="1"/>
          </p:cNvSpPr>
          <p:nvPr>
            <p:ph type="title"/>
          </p:nvPr>
        </p:nvSpPr>
        <p:spPr/>
        <p:txBody>
          <a:bodyPr/>
          <a:lstStyle/>
          <a:p>
            <a:r>
              <a:rPr lang="en-US" dirty="0"/>
              <a:t>A General Framework for Learning (II)</a:t>
            </a:r>
            <a:endParaRPr lang="en-US" dirty="0">
              <a:solidFill>
                <a:schemeClr val="accent2"/>
              </a:solidFill>
            </a:endParaRPr>
          </a:p>
        </p:txBody>
      </p:sp>
      <mc:AlternateContent xmlns:mc="http://schemas.openxmlformats.org/markup-compatibility/2006" xmlns:a14="http://schemas.microsoft.com/office/drawing/2010/main">
        <mc:Choice Requires="a14">
          <p:sp>
            <p:nvSpPr>
              <p:cNvPr id="1098755" name="Rectangle 3"/>
              <p:cNvSpPr>
                <a:spLocks noGrp="1" noChangeArrowheads="1"/>
              </p:cNvSpPr>
              <p:nvPr>
                <p:ph idx="1"/>
              </p:nvPr>
            </p:nvSpPr>
            <p:spPr>
              <a:xfrm>
                <a:off x="430464" y="902369"/>
                <a:ext cx="8229600" cy="3796630"/>
              </a:xfrm>
            </p:spPr>
            <p:txBody>
              <a:bodyPr>
                <a:normAutofit/>
              </a:bodyPr>
              <a:lstStyle/>
              <a:p>
                <a:r>
                  <a:rPr lang="en-US" sz="1600" dirty="0">
                    <a:sym typeface="Symbol" pitchFamily="18" charset="2"/>
                  </a:rPr>
                  <a:t>We want to minimize the Loss: </a:t>
                </a:r>
                <a14:m>
                  <m:oMath xmlns:m="http://schemas.openxmlformats.org/officeDocument/2006/math">
                    <m:r>
                      <a:rPr lang="en-US" sz="1600" i="1">
                        <a:latin typeface="Cambria Math" panose="02040503050406030204" pitchFamily="18" charset="0"/>
                        <a:sym typeface="Symbol" pitchFamily="18" charset="2"/>
                      </a:rPr>
                      <m:t>𝐿</m:t>
                    </m:r>
                    <m:r>
                      <a:rPr lang="en-US" sz="1600" i="1">
                        <a:latin typeface="Cambria Math" panose="02040503050406030204" pitchFamily="18" charset="0"/>
                        <a:sym typeface="Symbol" pitchFamily="18" charset="2"/>
                      </a:rPr>
                      <m:t> </m:t>
                    </m:r>
                    <m:d>
                      <m:dPr>
                        <m:ctrlPr>
                          <a:rPr lang="en-US" sz="1600" i="1">
                            <a:latin typeface="Cambria Math" panose="02040503050406030204" pitchFamily="18" charset="0"/>
                            <a:sym typeface="Symbol" pitchFamily="18" charset="2"/>
                          </a:rPr>
                        </m:ctrlPr>
                      </m:dPr>
                      <m:e>
                        <m:r>
                          <a:rPr lang="en-US" sz="1600" i="1">
                            <a:latin typeface="Cambria Math" panose="02040503050406030204" pitchFamily="18" charset="0"/>
                            <a:sym typeface="Symbol" pitchFamily="18" charset="2"/>
                          </a:rPr>
                          <m:t>𝑓</m:t>
                        </m:r>
                        <m:d>
                          <m:dPr>
                            <m:ctrlPr>
                              <a:rPr lang="en-US" sz="1600" i="1">
                                <a:latin typeface="Cambria Math" panose="02040503050406030204" pitchFamily="18" charset="0"/>
                                <a:sym typeface="Symbol" pitchFamily="18" charset="2"/>
                              </a:rPr>
                            </m:ctrlPr>
                          </m:dPr>
                          <m:e>
                            <m:r>
                              <a:rPr lang="en-US" sz="1600" i="1">
                                <a:latin typeface="Cambria Math" panose="02040503050406030204" pitchFamily="18" charset="0"/>
                                <a:sym typeface="Symbol" pitchFamily="18" charset="2"/>
                              </a:rPr>
                              <m:t> </m:t>
                            </m:r>
                          </m:e>
                        </m:d>
                      </m:e>
                    </m:d>
                    <m:r>
                      <a:rPr lang="en-US" sz="1600" i="1">
                        <a:latin typeface="Cambria Math" panose="02040503050406030204" pitchFamily="18" charset="0"/>
                        <a:sym typeface="Symbol" pitchFamily="18" charset="2"/>
                      </a:rPr>
                      <m:t>=</m:t>
                    </m:r>
                    <m:sSub>
                      <m:sSubPr>
                        <m:ctrlPr>
                          <a:rPr lang="en-US" sz="1600" i="1">
                            <a:latin typeface="Cambria Math" panose="02040503050406030204" pitchFamily="18" charset="0"/>
                            <a:sym typeface="Symbol" pitchFamily="18" charset="2"/>
                          </a:rPr>
                        </m:ctrlPr>
                      </m:sSubPr>
                      <m:e>
                        <m:r>
                          <a:rPr lang="en-US" sz="1600" i="1">
                            <a:latin typeface="Cambria Math" panose="02040503050406030204" pitchFamily="18" charset="0"/>
                            <a:sym typeface="Symbol" pitchFamily="18" charset="2"/>
                          </a:rPr>
                          <m:t>𝐸</m:t>
                        </m:r>
                      </m:e>
                      <m:sub>
                        <m:r>
                          <a:rPr lang="en-US" sz="1600" i="1">
                            <a:latin typeface="Cambria Math" panose="02040503050406030204" pitchFamily="18" charset="0"/>
                            <a:sym typeface="Symbol" pitchFamily="18" charset="2"/>
                          </a:rPr>
                          <m:t>𝑋</m:t>
                        </m:r>
                        <m:r>
                          <a:rPr lang="en-US" sz="1600" i="1">
                            <a:latin typeface="Cambria Math" panose="02040503050406030204" pitchFamily="18" charset="0"/>
                            <a:sym typeface="Symbol" pitchFamily="18" charset="2"/>
                          </a:rPr>
                          <m:t>,</m:t>
                        </m:r>
                        <m:r>
                          <a:rPr lang="en-US" sz="1600" i="1">
                            <a:latin typeface="Cambria Math" panose="02040503050406030204" pitchFamily="18" charset="0"/>
                            <a:sym typeface="Symbol" pitchFamily="18" charset="2"/>
                          </a:rPr>
                          <m:t>𝑌</m:t>
                        </m:r>
                      </m:sub>
                    </m:sSub>
                    <m:r>
                      <a:rPr lang="en-US" sz="1600" i="1">
                        <a:latin typeface="Cambria Math" panose="02040503050406030204" pitchFamily="18" charset="0"/>
                        <a:sym typeface="Symbol" pitchFamily="18" charset="2"/>
                      </a:rPr>
                      <m:t>( [</m:t>
                    </m:r>
                    <m:r>
                      <a:rPr lang="en-US" sz="1600" i="1">
                        <a:latin typeface="Cambria Math" panose="02040503050406030204" pitchFamily="18" charset="0"/>
                        <a:sym typeface="Symbol" pitchFamily="18" charset="2"/>
                      </a:rPr>
                      <m:t>𝑓</m:t>
                    </m:r>
                    <m:d>
                      <m:dPr>
                        <m:ctrlPr>
                          <a:rPr lang="en-US" sz="1600" i="1">
                            <a:latin typeface="Cambria Math" panose="02040503050406030204" pitchFamily="18" charset="0"/>
                            <a:sym typeface="Symbol" pitchFamily="18" charset="2"/>
                          </a:rPr>
                        </m:ctrlPr>
                      </m:dPr>
                      <m:e>
                        <m:r>
                          <a:rPr lang="en-US" sz="1600" b="0" i="1" smtClean="0">
                            <a:latin typeface="Cambria Math" panose="02040503050406030204" pitchFamily="18" charset="0"/>
                            <a:sym typeface="Symbol" pitchFamily="18" charset="2"/>
                          </a:rPr>
                          <m:t>𝑋</m:t>
                        </m:r>
                      </m:e>
                    </m:d>
                    <m:r>
                      <a:rPr lang="en-US" sz="1600" i="1">
                        <a:latin typeface="Cambria Math" panose="02040503050406030204" pitchFamily="18" charset="0"/>
                        <a:sym typeface="Symbol" pitchFamily="18" charset="2"/>
                      </a:rPr>
                      <m:t>≠</m:t>
                    </m:r>
                    <m:r>
                      <a:rPr lang="en-US" sz="1600" b="0" i="1" smtClean="0">
                        <a:latin typeface="Cambria Math" panose="02040503050406030204" pitchFamily="18" charset="0"/>
                        <a:sym typeface="Symbol" pitchFamily="18" charset="2"/>
                      </a:rPr>
                      <m:t>𝑌</m:t>
                    </m:r>
                    <m:r>
                      <a:rPr lang="en-US" sz="1600" i="1">
                        <a:latin typeface="Cambria Math" panose="02040503050406030204" pitchFamily="18" charset="0"/>
                        <a:sym typeface="Symbol" pitchFamily="18" charset="2"/>
                      </a:rPr>
                      <m:t>])</m:t>
                    </m:r>
                  </m:oMath>
                </a14:m>
                <a:endParaRPr lang="en-US" sz="1600" dirty="0"/>
              </a:p>
              <a:p>
                <a:r>
                  <a:rPr lang="en-US" sz="1600" b="1" dirty="0">
                    <a:sym typeface="Symbol" pitchFamily="18" charset="2"/>
                  </a:rPr>
                  <a:t>Where:</a:t>
                </a:r>
                <a:r>
                  <a:rPr lang="en-US" sz="1600" b="1" dirty="0">
                    <a:solidFill>
                      <a:schemeClr val="accent2"/>
                    </a:solidFill>
                    <a:sym typeface="Symbol" pitchFamily="18" charset="2"/>
                  </a:rPr>
                  <a:t> </a:t>
                </a:r>
                <a14:m>
                  <m:oMath xmlns:m="http://schemas.openxmlformats.org/officeDocument/2006/math">
                    <m:sSub>
                      <m:sSubPr>
                        <m:ctrlPr>
                          <a:rPr lang="en-US" sz="1600" i="1">
                            <a:latin typeface="Cambria Math" panose="02040503050406030204" pitchFamily="18" charset="0"/>
                            <a:sym typeface="Symbol" pitchFamily="18" charset="2"/>
                          </a:rPr>
                        </m:ctrlPr>
                      </m:sSubPr>
                      <m:e>
                        <m:r>
                          <a:rPr lang="en-US" sz="1600" i="1">
                            <a:latin typeface="Cambria Math" panose="02040503050406030204" pitchFamily="18" charset="0"/>
                            <a:sym typeface="Symbol" pitchFamily="18" charset="2"/>
                          </a:rPr>
                          <m:t>𝐸</m:t>
                        </m:r>
                      </m:e>
                      <m:sub>
                        <m:r>
                          <a:rPr lang="en-US" sz="1600" i="1">
                            <a:latin typeface="Cambria Math" panose="02040503050406030204" pitchFamily="18" charset="0"/>
                            <a:sym typeface="Symbol" pitchFamily="18" charset="2"/>
                          </a:rPr>
                          <m:t>𝑋</m:t>
                        </m:r>
                        <m:r>
                          <a:rPr lang="en-US" sz="1600" i="1">
                            <a:latin typeface="Cambria Math" panose="02040503050406030204" pitchFamily="18" charset="0"/>
                            <a:sym typeface="Symbol" pitchFamily="18" charset="2"/>
                          </a:rPr>
                          <m:t>,</m:t>
                        </m:r>
                        <m:r>
                          <a:rPr lang="en-US" sz="1600" i="1">
                            <a:latin typeface="Cambria Math" panose="02040503050406030204" pitchFamily="18" charset="0"/>
                            <a:sym typeface="Symbol" pitchFamily="18" charset="2"/>
                          </a:rPr>
                          <m:t>𝑌</m:t>
                        </m:r>
                      </m:sub>
                    </m:sSub>
                    <m:r>
                      <a:rPr lang="en-US" sz="1600" i="1">
                        <a:latin typeface="Cambria Math" panose="02040503050406030204" pitchFamily="18" charset="0"/>
                        <a:sym typeface="Symbol" pitchFamily="18" charset="2"/>
                      </a:rPr>
                      <m:t> </m:t>
                    </m:r>
                  </m:oMath>
                </a14:m>
                <a:r>
                  <a:rPr lang="en-US" sz="1600" b="1" dirty="0"/>
                  <a:t>denotes the expectation with respect to the true distribution</a:t>
                </a:r>
                <a:r>
                  <a:rPr lang="en-US" sz="1600" dirty="0"/>
                  <a:t>.</a:t>
                </a:r>
              </a:p>
              <a:p>
                <a:pPr>
                  <a:buFont typeface="Wingdings" pitchFamily="2" charset="2"/>
                  <a:buNone/>
                </a:pPr>
                <a:endParaRPr lang="en-US" sz="1600" dirty="0"/>
              </a:p>
              <a:p>
                <a:r>
                  <a:rPr lang="en-US" sz="1600" dirty="0">
                    <a:solidFill>
                      <a:srgbClr val="FF6600"/>
                    </a:solidFill>
                  </a:rPr>
                  <a:t>We cannot minimize this loss  </a:t>
                </a:r>
              </a:p>
              <a:p>
                <a:r>
                  <a:rPr lang="en-US" sz="1600" dirty="0"/>
                  <a:t>Instead, we </a:t>
                </a:r>
                <a:r>
                  <a:rPr lang="en-US" sz="1600" dirty="0">
                    <a:solidFill>
                      <a:schemeClr val="tx2"/>
                    </a:solidFill>
                  </a:rPr>
                  <a:t>try</a:t>
                </a:r>
                <a:r>
                  <a:rPr lang="en-US" sz="1600" dirty="0"/>
                  <a:t> to minimize the </a:t>
                </a:r>
                <a:r>
                  <a:rPr lang="en-US" sz="1600" dirty="0">
                    <a:solidFill>
                      <a:srgbClr val="FF6600"/>
                    </a:solidFill>
                  </a:rPr>
                  <a:t>empirical</a:t>
                </a:r>
                <a:r>
                  <a:rPr lang="en-US" sz="1600" dirty="0"/>
                  <a:t> classification error. </a:t>
                </a:r>
              </a:p>
              <a:p>
                <a:r>
                  <a:rPr lang="en-US" sz="1600" dirty="0"/>
                  <a:t>For a set of training examples </a:t>
                </a:r>
                <a14:m>
                  <m:oMath xmlns:m="http://schemas.openxmlformats.org/officeDocument/2006/math">
                    <m:sSub>
                      <m:sSubPr>
                        <m:ctrlPr>
                          <a:rPr lang="en-US" sz="1600" b="0" i="1" smtClean="0">
                            <a:latin typeface="Cambria Math" panose="02040503050406030204" pitchFamily="18" charset="0"/>
                          </a:rPr>
                        </m:ctrlPr>
                      </m:sSubPr>
                      <m:e>
                        <m:d>
                          <m:dPr>
                            <m:begChr m:val="{"/>
                            <m:endChr m:val="}"/>
                            <m:ctrlPr>
                              <a:rPr lang="en-US" sz="1600" b="0" i="1" smtClean="0">
                                <a:latin typeface="Cambria Math" panose="02040503050406030204" pitchFamily="18" charset="0"/>
                              </a:rPr>
                            </m:ctrlPr>
                          </m:dPr>
                          <m:e>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𝑖</m:t>
                                    </m:r>
                                  </m:sub>
                                </m:sSub>
                              </m:e>
                            </m:d>
                          </m:e>
                        </m:d>
                      </m:e>
                      <m:sub>
                        <m:r>
                          <a:rPr lang="en-US" sz="1600" b="0" i="1" smtClean="0">
                            <a:latin typeface="Cambria Math" panose="02040503050406030204" pitchFamily="18" charset="0"/>
                          </a:rPr>
                          <m:t>𝑖</m:t>
                        </m:r>
                        <m:r>
                          <a:rPr lang="en-US" sz="1600" b="0" i="1" smtClean="0">
                            <a:latin typeface="Cambria Math" panose="02040503050406030204" pitchFamily="18" charset="0"/>
                          </a:rPr>
                          <m:t>=1,</m:t>
                        </m:r>
                        <m:r>
                          <a:rPr lang="en-US" sz="1600" b="0" i="1" smtClean="0">
                            <a:latin typeface="Cambria Math" panose="02040503050406030204" pitchFamily="18" charset="0"/>
                          </a:rPr>
                          <m:t>𝑚</m:t>
                        </m:r>
                      </m:sub>
                    </m:sSub>
                  </m:oMath>
                </a14:m>
                <a:endParaRPr lang="en-US" sz="1600" b="0" dirty="0"/>
              </a:p>
              <a:p>
                <a:r>
                  <a:rPr lang="en-US" sz="1600" dirty="0">
                    <a:sym typeface="Symbol" pitchFamily="18" charset="2"/>
                  </a:rPr>
                  <a:t>Try to minimize</a:t>
                </a:r>
                <a14:m>
                  <m:oMath xmlns:m="http://schemas.openxmlformats.org/officeDocument/2006/math">
                    <m:r>
                      <a:rPr lang="en-US" sz="1600" i="1" dirty="0" smtClean="0">
                        <a:latin typeface="Cambria Math" panose="02040503050406030204" pitchFamily="18" charset="0"/>
                        <a:sym typeface="Symbol" pitchFamily="18" charset="2"/>
                      </a:rPr>
                      <m:t>:</m:t>
                    </m:r>
                    <m:r>
                      <a:rPr lang="en-US" sz="1600" i="1" dirty="0">
                        <a:solidFill>
                          <a:schemeClr val="accent2"/>
                        </a:solidFill>
                        <a:latin typeface="Cambria Math" panose="02040503050406030204" pitchFamily="18" charset="0"/>
                        <a:sym typeface="Symbol" pitchFamily="18" charset="2"/>
                      </a:rPr>
                      <m:t>   </m:t>
                    </m:r>
                    <m:r>
                      <a:rPr lang="en-US" sz="1600" i="1" dirty="0">
                        <a:solidFill>
                          <a:schemeClr val="accent2"/>
                        </a:solidFill>
                        <a:latin typeface="Cambria Math" panose="02040503050406030204" pitchFamily="18" charset="0"/>
                        <a:sym typeface="Symbol" pitchFamily="18" charset="2"/>
                      </a:rPr>
                      <m:t>𝐿</m:t>
                    </m:r>
                    <m:r>
                      <a:rPr lang="en-US" sz="1600" i="1" dirty="0">
                        <a:solidFill>
                          <a:schemeClr val="accent2"/>
                        </a:solidFill>
                        <a:latin typeface="Cambria Math" panose="02040503050406030204" pitchFamily="18" charset="0"/>
                        <a:sym typeface="Symbol" pitchFamily="18" charset="2"/>
                      </a:rPr>
                      <m:t>’(</m:t>
                    </m:r>
                    <m:r>
                      <a:rPr lang="en-US" sz="1600" i="1" dirty="0">
                        <a:solidFill>
                          <a:schemeClr val="accent2"/>
                        </a:solidFill>
                        <a:latin typeface="Cambria Math" panose="02040503050406030204" pitchFamily="18" charset="0"/>
                        <a:sym typeface="Symbol" pitchFamily="18" charset="2"/>
                      </a:rPr>
                      <m:t>𝑓</m:t>
                    </m:r>
                    <m:r>
                      <a:rPr lang="en-US" sz="1600" i="1" dirty="0">
                        <a:solidFill>
                          <a:schemeClr val="accent2"/>
                        </a:solidFill>
                        <a:latin typeface="Cambria Math" panose="02040503050406030204" pitchFamily="18" charset="0"/>
                        <a:sym typeface="Symbol" pitchFamily="18" charset="2"/>
                      </a:rPr>
                      <m:t>()) = 1/</m:t>
                    </m:r>
                    <m:r>
                      <a:rPr lang="en-US" sz="1600" i="1" dirty="0">
                        <a:solidFill>
                          <a:schemeClr val="accent2"/>
                        </a:solidFill>
                        <a:latin typeface="Cambria Math" panose="02040503050406030204" pitchFamily="18" charset="0"/>
                        <a:sym typeface="Symbol" pitchFamily="18" charset="2"/>
                      </a:rPr>
                      <m:t>𝑚</m:t>
                    </m:r>
                    <m:r>
                      <a:rPr lang="en-US" sz="1600" i="1" dirty="0">
                        <a:solidFill>
                          <a:schemeClr val="accent2"/>
                        </a:solidFill>
                        <a:latin typeface="Cambria Math" panose="02040503050406030204" pitchFamily="18" charset="0"/>
                        <a:sym typeface="Symbol" pitchFamily="18" charset="2"/>
                      </a:rPr>
                      <m:t> </m:t>
                    </m:r>
                    <m:r>
                      <a:rPr lang="en-US" sz="1600" i="1" baseline="-25000" dirty="0">
                        <a:solidFill>
                          <a:schemeClr val="accent2"/>
                        </a:solidFill>
                        <a:latin typeface="Cambria Math" panose="02040503050406030204" pitchFamily="18" charset="0"/>
                        <a:sym typeface="Symbol" pitchFamily="18" charset="2"/>
                      </a:rPr>
                      <m:t>𝑖</m:t>
                    </m:r>
                    <m:r>
                      <a:rPr lang="en-US" sz="1600" i="1" dirty="0">
                        <a:solidFill>
                          <a:schemeClr val="accent2"/>
                        </a:solidFill>
                        <a:latin typeface="Cambria Math" panose="02040503050406030204" pitchFamily="18" charset="0"/>
                        <a:sym typeface="Symbol" pitchFamily="18" charset="2"/>
                      </a:rPr>
                      <m:t> [</m:t>
                    </m:r>
                    <m:r>
                      <a:rPr lang="en-US" sz="1600" i="1" dirty="0">
                        <a:solidFill>
                          <a:schemeClr val="accent2"/>
                        </a:solidFill>
                        <a:latin typeface="Cambria Math" panose="02040503050406030204" pitchFamily="18" charset="0"/>
                      </a:rPr>
                      <m:t>𝑓</m:t>
                    </m:r>
                    <m:r>
                      <a:rPr lang="en-US" sz="1600" i="1" dirty="0">
                        <a:solidFill>
                          <a:schemeClr val="accent2"/>
                        </a:solidFill>
                        <a:latin typeface="Cambria Math" panose="02040503050406030204" pitchFamily="18" charset="0"/>
                      </a:rPr>
                      <m:t>(</m:t>
                    </m:r>
                    <m:sSub>
                      <m:sSubPr>
                        <m:ctrlPr>
                          <a:rPr lang="en-US" sz="1600" b="0" i="1" dirty="0" smtClean="0">
                            <a:solidFill>
                              <a:schemeClr val="accent2"/>
                            </a:solidFill>
                            <a:latin typeface="Cambria Math" panose="02040503050406030204" pitchFamily="18" charset="0"/>
                          </a:rPr>
                        </m:ctrlPr>
                      </m:sSubPr>
                      <m:e>
                        <m:r>
                          <a:rPr lang="en-US" sz="1600" i="1" dirty="0">
                            <a:solidFill>
                              <a:schemeClr val="accent2"/>
                            </a:solidFill>
                            <a:latin typeface="Cambria Math" panose="02040503050406030204" pitchFamily="18" charset="0"/>
                          </a:rPr>
                          <m:t>𝑥</m:t>
                        </m:r>
                      </m:e>
                      <m:sub>
                        <m:r>
                          <a:rPr lang="en-US" sz="1600" i="1" dirty="0">
                            <a:solidFill>
                              <a:schemeClr val="accent2"/>
                            </a:solidFill>
                            <a:latin typeface="Cambria Math" panose="02040503050406030204" pitchFamily="18" charset="0"/>
                          </a:rPr>
                          <m:t>𝑖</m:t>
                        </m:r>
                      </m:sub>
                    </m:sSub>
                    <m:r>
                      <a:rPr lang="en-US" sz="1600" i="1" dirty="0">
                        <a:solidFill>
                          <a:schemeClr val="accent2"/>
                        </a:solidFill>
                        <a:latin typeface="Cambria Math" panose="02040503050406030204" pitchFamily="18" charset="0"/>
                      </a:rPr>
                      <m:t>)</m:t>
                    </m:r>
                    <m:r>
                      <a:rPr lang="en-US" sz="1600" i="1" dirty="0">
                        <a:solidFill>
                          <a:schemeClr val="accent2"/>
                        </a:solidFill>
                        <a:latin typeface="Cambria Math" panose="02040503050406030204" pitchFamily="18" charset="0"/>
                        <a:sym typeface="Symbol" pitchFamily="18" charset="2"/>
                      </a:rPr>
                      <m:t></m:t>
                    </m:r>
                    <m:r>
                      <a:rPr lang="en-US" sz="1600" i="1" dirty="0" err="1">
                        <a:solidFill>
                          <a:schemeClr val="accent2"/>
                        </a:solidFill>
                        <a:latin typeface="Cambria Math" panose="02040503050406030204" pitchFamily="18" charset="0"/>
                      </a:rPr>
                      <m:t>𝑦</m:t>
                    </m:r>
                    <m:r>
                      <a:rPr lang="en-US" sz="1600" i="1" baseline="-25000" dirty="0" err="1">
                        <a:solidFill>
                          <a:schemeClr val="accent2"/>
                        </a:solidFill>
                        <a:latin typeface="Cambria Math" panose="02040503050406030204" pitchFamily="18" charset="0"/>
                      </a:rPr>
                      <m:t>𝑖</m:t>
                    </m:r>
                    <m:r>
                      <a:rPr lang="en-US" sz="1600" i="1" dirty="0">
                        <a:solidFill>
                          <a:schemeClr val="accent2"/>
                        </a:solidFill>
                        <a:latin typeface="Cambria Math" panose="02040503050406030204" pitchFamily="18" charset="0"/>
                      </a:rPr>
                      <m:t>]        </m:t>
                    </m:r>
                  </m:oMath>
                </a14:m>
                <a:r>
                  <a:rPr lang="en-US" sz="1600" dirty="0">
                    <a:solidFill>
                      <a:schemeClr val="accent2"/>
                    </a:solidFill>
                  </a:rPr>
                  <a:t>(</a:t>
                </a:r>
                <a14:m>
                  <m:oMath xmlns:m="http://schemas.openxmlformats.org/officeDocument/2006/math">
                    <m:r>
                      <a:rPr lang="en-US" sz="1600" i="1" dirty="0" smtClean="0">
                        <a:solidFill>
                          <a:schemeClr val="accent2"/>
                        </a:solidFill>
                        <a:latin typeface="Cambria Math" panose="02040503050406030204" pitchFamily="18" charset="0"/>
                      </a:rPr>
                      <m:t>𝑚</m:t>
                    </m:r>
                  </m:oMath>
                </a14:m>
                <a:r>
                  <a:rPr lang="en-US" sz="1600" dirty="0">
                    <a:solidFill>
                      <a:schemeClr val="accent2"/>
                    </a:solidFill>
                  </a:rPr>
                  <a:t>=# of examples) </a:t>
                </a:r>
              </a:p>
              <a:p>
                <a:pPr lvl="1"/>
                <a:r>
                  <a:rPr lang="en-US" sz="1600" dirty="0"/>
                  <a:t> (Issue </a:t>
                </a:r>
                <a:r>
                  <a:rPr lang="en-US" sz="1600" dirty="0">
                    <a:latin typeface="Times New Roman" pitchFamily="18" charset="0"/>
                  </a:rPr>
                  <a:t>I</a:t>
                </a:r>
                <a:r>
                  <a:rPr lang="en-US" sz="1600" dirty="0"/>
                  <a:t>: why/when is this good enough? Not now)</a:t>
                </a:r>
              </a:p>
              <a:p>
                <a:r>
                  <a:rPr lang="en-US" sz="1600" dirty="0"/>
                  <a:t>This minimization problem is typically NP hard. </a:t>
                </a:r>
              </a:p>
              <a:p>
                <a:r>
                  <a:rPr lang="en-US" sz="1600" dirty="0"/>
                  <a:t>To alleviate this computational problem, minimize a new function – a convex upper bound of the (real) </a:t>
                </a:r>
                <a:r>
                  <a:rPr lang="en-US" sz="1600" b="1" dirty="0"/>
                  <a:t>classification error function:</a:t>
                </a:r>
                <a:endParaRPr lang="en-US" sz="1600" dirty="0">
                  <a:latin typeface="Times New Roman" pitchFamily="18" charset="0"/>
                </a:endParaRPr>
              </a:p>
              <a:p>
                <a:pPr>
                  <a:buFont typeface="Wingdings" pitchFamily="2" charset="2"/>
                  <a:buNone/>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                       </m:t>
                      </m:r>
                      <m:r>
                        <a:rPr lang="en-US" sz="1600" i="1" dirty="0" smtClean="0">
                          <a:latin typeface="Cambria Math" panose="02040503050406030204" pitchFamily="18" charset="0"/>
                        </a:rPr>
                        <m:t>𝐼</m:t>
                      </m:r>
                      <m:r>
                        <a:rPr lang="en-US" sz="1600" i="1" dirty="0" smtClean="0">
                          <a:latin typeface="Cambria Math" panose="02040503050406030204" pitchFamily="18" charset="0"/>
                        </a:rPr>
                        <m:t>(</m:t>
                      </m:r>
                      <m:r>
                        <a:rPr lang="en-US" sz="1600" i="1" dirty="0" smtClean="0">
                          <a:latin typeface="Cambria Math" panose="02040503050406030204" pitchFamily="18" charset="0"/>
                        </a:rPr>
                        <m:t>𝑓</m:t>
                      </m:r>
                      <m:r>
                        <a:rPr lang="en-US" sz="1600" i="1" dirty="0" smtClean="0">
                          <a:latin typeface="Cambria Math" panose="02040503050406030204" pitchFamily="18" charset="0"/>
                        </a:rPr>
                        <m:t>(</m:t>
                      </m:r>
                      <m:r>
                        <a:rPr lang="en-US" sz="1600" b="1" i="1" dirty="0" smtClean="0">
                          <a:latin typeface="Cambria Math" panose="02040503050406030204" pitchFamily="18" charset="0"/>
                        </a:rPr>
                        <m:t>𝒙</m:t>
                      </m:r>
                      <m:r>
                        <a:rPr lang="en-US" sz="1600" i="1" dirty="0" smtClean="0">
                          <a:latin typeface="Cambria Math" panose="02040503050406030204" pitchFamily="18" charset="0"/>
                        </a:rPr>
                        <m:t>),</m:t>
                      </m:r>
                      <m:r>
                        <a:rPr lang="en-US" sz="1600" i="1" dirty="0" smtClean="0">
                          <a:latin typeface="Cambria Math" panose="02040503050406030204" pitchFamily="18" charset="0"/>
                        </a:rPr>
                        <m:t>𝑦</m:t>
                      </m:r>
                      <m:r>
                        <a:rPr lang="en-US" sz="1600" i="1" dirty="0" smtClean="0">
                          <a:latin typeface="Cambria Math" panose="02040503050406030204" pitchFamily="18" charset="0"/>
                        </a:rPr>
                        <m:t>) =[</m:t>
                      </m:r>
                      <m:r>
                        <a:rPr lang="en-US" sz="1600" i="1" dirty="0" smtClean="0">
                          <a:latin typeface="Cambria Math" panose="02040503050406030204" pitchFamily="18" charset="0"/>
                        </a:rPr>
                        <m:t>𝑓</m:t>
                      </m:r>
                      <m:d>
                        <m:dPr>
                          <m:ctrlPr>
                            <a:rPr lang="en-US" sz="1600" i="1" dirty="0" smtClean="0">
                              <a:latin typeface="Cambria Math" panose="02040503050406030204" pitchFamily="18" charset="0"/>
                            </a:rPr>
                          </m:ctrlPr>
                        </m:dPr>
                        <m:e>
                          <m:r>
                            <a:rPr lang="en-US" sz="1600" b="1" i="1" dirty="0" smtClean="0">
                              <a:latin typeface="Cambria Math" panose="02040503050406030204" pitchFamily="18" charset="0"/>
                            </a:rPr>
                            <m:t>𝒙</m:t>
                          </m:r>
                        </m:e>
                      </m:d>
                      <m:r>
                        <a:rPr lang="en-US" sz="1600" b="0" i="1" dirty="0" smtClean="0">
                          <a:latin typeface="Cambria Math" panose="02040503050406030204" pitchFamily="18" charset="0"/>
                        </a:rPr>
                        <m:t>≠</m:t>
                      </m:r>
                      <m:r>
                        <a:rPr lang="en-US" sz="1600" i="1" dirty="0">
                          <a:latin typeface="Cambria Math" panose="02040503050406030204" pitchFamily="18" charset="0"/>
                          <a:sym typeface="Symbol" pitchFamily="18" charset="2"/>
                        </a:rPr>
                        <m:t>𝑦</m:t>
                      </m:r>
                      <m:r>
                        <a:rPr lang="en-US" sz="1600" i="1" dirty="0">
                          <a:latin typeface="Cambria Math" panose="02040503050406030204" pitchFamily="18" charset="0"/>
                          <a:sym typeface="Symbol" pitchFamily="18" charset="2"/>
                        </a:rPr>
                        <m:t>] = {1 </m:t>
                      </m:r>
                      <m:r>
                        <a:rPr lang="en-US" sz="1600" i="1" dirty="0">
                          <a:latin typeface="Cambria Math" panose="02040503050406030204" pitchFamily="18" charset="0"/>
                        </a:rPr>
                        <m:t>𝑤h𝑒𝑛</m:t>
                      </m:r>
                      <m:r>
                        <a:rPr lang="en-US" sz="1600" i="1" dirty="0">
                          <a:latin typeface="Cambria Math" panose="02040503050406030204" pitchFamily="18" charset="0"/>
                        </a:rPr>
                        <m:t> </m:t>
                      </m:r>
                      <m:r>
                        <a:rPr lang="en-US" sz="1600" i="1" dirty="0">
                          <a:latin typeface="Cambria Math" panose="02040503050406030204" pitchFamily="18" charset="0"/>
                        </a:rPr>
                        <m:t>𝑓</m:t>
                      </m:r>
                      <m:d>
                        <m:dPr>
                          <m:ctrlPr>
                            <a:rPr lang="en-US" sz="1600" i="1" dirty="0">
                              <a:latin typeface="Cambria Math" panose="02040503050406030204" pitchFamily="18" charset="0"/>
                            </a:rPr>
                          </m:ctrlPr>
                        </m:dPr>
                        <m:e>
                          <m:r>
                            <a:rPr lang="en-US" sz="1600" b="1" i="1" dirty="0">
                              <a:latin typeface="Cambria Math" panose="02040503050406030204" pitchFamily="18" charset="0"/>
                            </a:rPr>
                            <m:t>𝒙</m:t>
                          </m:r>
                        </m:e>
                      </m:d>
                      <m:r>
                        <a:rPr lang="en-US" sz="1600" b="0" i="1" dirty="0" smtClean="0">
                          <a:latin typeface="Cambria Math" panose="02040503050406030204" pitchFamily="18" charset="0"/>
                        </a:rPr>
                        <m:t>≠</m:t>
                      </m:r>
                      <m:r>
                        <a:rPr lang="en-US" sz="1600" i="1" dirty="0">
                          <a:latin typeface="Cambria Math" panose="02040503050406030204" pitchFamily="18" charset="0"/>
                        </a:rPr>
                        <m:t>𝑦</m:t>
                      </m:r>
                      <m:r>
                        <a:rPr lang="en-US" sz="1600" i="1" dirty="0">
                          <a:latin typeface="Cambria Math" panose="02040503050406030204" pitchFamily="18" charset="0"/>
                        </a:rPr>
                        <m:t>; 0 </m:t>
                      </m:r>
                      <m:r>
                        <a:rPr lang="en-US" sz="1600" i="1" dirty="0">
                          <a:latin typeface="Cambria Math" panose="02040503050406030204" pitchFamily="18" charset="0"/>
                        </a:rPr>
                        <m:t>𝑜𝑡h𝑒𝑟𝑤𝑖𝑠𝑒</m:t>
                      </m:r>
                      <m:r>
                        <a:rPr lang="en-US" sz="1600" i="1" dirty="0">
                          <a:latin typeface="Cambria Math" panose="02040503050406030204" pitchFamily="18" charset="0"/>
                        </a:rPr>
                        <m:t>} </m:t>
                      </m:r>
                    </m:oMath>
                  </m:oMathPara>
                </a14:m>
                <a:endParaRPr lang="en-US" sz="1600" dirty="0">
                  <a:solidFill>
                    <a:schemeClr val="accent2"/>
                  </a:solidFill>
                </a:endParaRPr>
              </a:p>
            </p:txBody>
          </p:sp>
        </mc:Choice>
        <mc:Fallback xmlns="">
          <p:sp>
            <p:nvSpPr>
              <p:cNvPr id="1098755" name="Rectangle 3"/>
              <p:cNvSpPr>
                <a:spLocks noGrp="1" noRot="1" noChangeAspect="1" noMove="1" noResize="1" noEditPoints="1" noAdjustHandles="1" noChangeArrowheads="1" noChangeShapeType="1" noTextEdit="1"/>
              </p:cNvSpPr>
              <p:nvPr>
                <p:ph idx="1"/>
              </p:nvPr>
            </p:nvSpPr>
            <p:spPr>
              <a:xfrm>
                <a:off x="430464" y="902369"/>
                <a:ext cx="8229600" cy="3796630"/>
              </a:xfrm>
              <a:blipFill>
                <a:blip r:embed="rId3"/>
                <a:stretch>
                  <a:fillRect l="-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8756" name="Rectangle 4"/>
              <p:cNvSpPr>
                <a:spLocks noChangeArrowheads="1"/>
              </p:cNvSpPr>
              <p:nvPr/>
            </p:nvSpPr>
            <p:spPr bwMode="auto">
              <a:xfrm>
                <a:off x="5553075" y="1504951"/>
                <a:ext cx="3371850" cy="646331"/>
              </a:xfrm>
              <a:prstGeom prst="rect">
                <a:avLst/>
              </a:prstGeom>
              <a:solidFill>
                <a:srgbClr val="FFFFCC"/>
              </a:solidFill>
              <a:ln w="9525">
                <a:solidFill>
                  <a:srgbClr val="FF99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square">
                <a:spAutoFit/>
              </a:bodyPr>
              <a:lstStyle/>
              <a:p>
                <a:r>
                  <a:rPr lang="en-US" sz="1200" b="1" dirty="0"/>
                  <a:t>Side note: </a:t>
                </a:r>
                <a:r>
                  <a:rPr lang="en-US" sz="1200" dirty="0"/>
                  <a:t>If the distribution over X</a:t>
                </a:r>
                <a:r>
                  <a:rPr lang="en-US" sz="1200" dirty="0">
                    <a:latin typeface="cmsy10" pitchFamily="34" charset="0"/>
                  </a:rPr>
                  <a:t> ×</a:t>
                </a:r>
                <a:r>
                  <a:rPr lang="en-US" sz="1200" dirty="0"/>
                  <a:t>Y is known, predict</a:t>
                </a:r>
                <a14:m>
                  <m:oMath xmlns:m="http://schemas.openxmlformats.org/officeDocument/2006/math">
                    <m:r>
                      <a:rPr lang="en-US" sz="1200" i="1" dirty="0" smtClean="0">
                        <a:latin typeface="Cambria Math" panose="02040503050406030204" pitchFamily="18" charset="0"/>
                      </a:rPr>
                      <m:t>:         </m:t>
                    </m:r>
                    <m:r>
                      <a:rPr lang="en-US" sz="1200" b="1" i="1" dirty="0">
                        <a:solidFill>
                          <a:schemeClr val="accent2"/>
                        </a:solidFill>
                        <a:latin typeface="Cambria Math" panose="02040503050406030204" pitchFamily="18" charset="0"/>
                      </a:rPr>
                      <m:t>𝒚</m:t>
                    </m:r>
                    <m:r>
                      <a:rPr lang="en-US" sz="1200" b="1" i="1" dirty="0">
                        <a:solidFill>
                          <a:schemeClr val="accent2"/>
                        </a:solidFill>
                        <a:latin typeface="Cambria Math" panose="02040503050406030204" pitchFamily="18" charset="0"/>
                      </a:rPr>
                      <m:t> = </m:t>
                    </m:r>
                    <m:r>
                      <a:rPr lang="en-US" sz="1200" b="1" i="1" dirty="0" err="1">
                        <a:solidFill>
                          <a:schemeClr val="accent2"/>
                        </a:solidFill>
                        <a:latin typeface="Cambria Math" panose="02040503050406030204" pitchFamily="18" charset="0"/>
                      </a:rPr>
                      <m:t>𝒂𝒓𝒈𝒎𝒂𝒙</m:t>
                    </m:r>
                    <m:r>
                      <a:rPr lang="en-US" sz="1200" b="1" i="1" baseline="-25000" dirty="0" err="1">
                        <a:solidFill>
                          <a:schemeClr val="accent2"/>
                        </a:solidFill>
                        <a:latin typeface="Cambria Math" panose="02040503050406030204" pitchFamily="18" charset="0"/>
                        <a:cs typeface="Arial" charset="0"/>
                      </a:rPr>
                      <m:t>𝒚</m:t>
                    </m:r>
                    <m:r>
                      <a:rPr lang="en-US" sz="1200" b="1" i="1" dirty="0">
                        <a:solidFill>
                          <a:schemeClr val="accent2"/>
                        </a:solidFill>
                        <a:latin typeface="Cambria Math" panose="02040503050406030204" pitchFamily="18" charset="0"/>
                      </a:rPr>
                      <m:t> </m:t>
                    </m:r>
                    <m:r>
                      <a:rPr lang="en-US" sz="1200" b="1" i="1" dirty="0">
                        <a:solidFill>
                          <a:schemeClr val="accent2"/>
                        </a:solidFill>
                        <a:latin typeface="Cambria Math" panose="02040503050406030204" pitchFamily="18" charset="0"/>
                      </a:rPr>
                      <m:t>𝑷</m:t>
                    </m:r>
                    <m:r>
                      <a:rPr lang="en-US" sz="1200" b="1" i="1" dirty="0">
                        <a:solidFill>
                          <a:schemeClr val="accent2"/>
                        </a:solidFill>
                        <a:latin typeface="Cambria Math" panose="02040503050406030204" pitchFamily="18" charset="0"/>
                      </a:rPr>
                      <m:t>(</m:t>
                    </m:r>
                    <m:r>
                      <a:rPr lang="en-US" sz="1200" b="1" i="1" dirty="0" err="1">
                        <a:solidFill>
                          <a:schemeClr val="accent2"/>
                        </a:solidFill>
                        <a:latin typeface="Cambria Math" panose="02040503050406030204" pitchFamily="18" charset="0"/>
                      </a:rPr>
                      <m:t>𝒚</m:t>
                    </m:r>
                    <m:r>
                      <a:rPr lang="en-US" sz="1200" b="1" i="1" dirty="0" err="1">
                        <a:solidFill>
                          <a:schemeClr val="accent2"/>
                        </a:solidFill>
                        <a:latin typeface="Cambria Math" panose="02040503050406030204" pitchFamily="18" charset="0"/>
                      </a:rPr>
                      <m:t>|</m:t>
                    </m:r>
                    <m:r>
                      <a:rPr lang="en-US" sz="1200" b="1" i="1" dirty="0" err="1">
                        <a:solidFill>
                          <a:schemeClr val="accent2"/>
                        </a:solidFill>
                        <a:latin typeface="Cambria Math" panose="02040503050406030204" pitchFamily="18" charset="0"/>
                      </a:rPr>
                      <m:t>𝒙</m:t>
                    </m:r>
                    <m:r>
                      <a:rPr lang="en-US" sz="1200" b="1" i="1" dirty="0">
                        <a:solidFill>
                          <a:schemeClr val="accent2"/>
                        </a:solidFill>
                        <a:latin typeface="Cambria Math" panose="02040503050406030204" pitchFamily="18" charset="0"/>
                      </a:rPr>
                      <m:t>)</m:t>
                    </m:r>
                    <m:r>
                      <a:rPr lang="en-US" sz="1200" i="1" dirty="0">
                        <a:latin typeface="Cambria Math" panose="02040503050406030204" pitchFamily="18" charset="0"/>
                      </a:rPr>
                      <m:t> </m:t>
                    </m:r>
                  </m:oMath>
                </a14:m>
                <a:endParaRPr lang="en-US" sz="1200" dirty="0"/>
              </a:p>
              <a:p>
                <a:r>
                  <a:rPr lang="en-US" sz="1200" dirty="0"/>
                  <a:t>This is the best possible (the optimal Bayes' error).</a:t>
                </a:r>
              </a:p>
            </p:txBody>
          </p:sp>
        </mc:Choice>
        <mc:Fallback xmlns="">
          <p:sp>
            <p:nvSpPr>
              <p:cNvPr id="1098756" name="Rectangle 4"/>
              <p:cNvSpPr>
                <a:spLocks noRot="1" noChangeAspect="1" noMove="1" noResize="1" noEditPoints="1" noAdjustHandles="1" noChangeArrowheads="1" noChangeShapeType="1" noTextEdit="1"/>
              </p:cNvSpPr>
              <p:nvPr/>
            </p:nvSpPr>
            <p:spPr bwMode="auto">
              <a:xfrm>
                <a:off x="5553075" y="1504951"/>
                <a:ext cx="3371850" cy="646331"/>
              </a:xfrm>
              <a:prstGeom prst="rect">
                <a:avLst/>
              </a:prstGeom>
              <a:blipFill>
                <a:blip r:embed="rId4"/>
                <a:stretch>
                  <a:fillRect b="-5556"/>
                </a:stretch>
              </a:blip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46" name="Group 4"/>
          <p:cNvGrpSpPr>
            <a:grpSpLocks/>
          </p:cNvGrpSpPr>
          <p:nvPr/>
        </p:nvGrpSpPr>
        <p:grpSpPr bwMode="auto">
          <a:xfrm>
            <a:off x="6998223" y="2251382"/>
            <a:ext cx="1794272" cy="1288572"/>
            <a:chOff x="3332" y="1296"/>
            <a:chExt cx="2380" cy="2285"/>
          </a:xfrm>
        </p:grpSpPr>
        <p:sp>
          <p:nvSpPr>
            <p:cNvPr id="47"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8"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9"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50"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51"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52"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53"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54"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55"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56"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57"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58"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59"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60"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61"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62"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63"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64"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65"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6"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7"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8"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9"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0"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1"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4"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6"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7"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78"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9"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0"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1"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3"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4" name="Line 42"/>
            <p:cNvSpPr>
              <a:spLocks noChangeShapeType="1"/>
            </p:cNvSpPr>
            <p:nvPr/>
          </p:nvSpPr>
          <p:spPr bwMode="auto">
            <a:xfrm flipV="1">
              <a:off x="3332" y="1518"/>
              <a:ext cx="2035" cy="151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8756"/>
                                        </p:tgtEl>
                                        <p:attrNameLst>
                                          <p:attrName>style.visibility</p:attrName>
                                        </p:attrNameLst>
                                      </p:cBhvr>
                                      <p:to>
                                        <p:strVal val="visible"/>
                                      </p:to>
                                    </p:set>
                                  </p:childTnLst>
                                  <p:subTnLst>
                                    <p:set>
                                      <p:cBhvr override="childStyle">
                                        <p:cTn dur="1" fill="hold" display="0" masterRel="nextClick" afterEffect="1"/>
                                        <p:tgtEl>
                                          <p:spTgt spid="109875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87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87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87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87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875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875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9875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87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98756"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61</a:t>
            </a:fld>
            <a:endParaRPr lang="en-US" dirty="0"/>
          </a:p>
        </p:txBody>
      </p:sp>
      <p:sp>
        <p:nvSpPr>
          <p:cNvPr id="1100802" name="Rectangle 2"/>
          <p:cNvSpPr>
            <a:spLocks noGrp="1" noChangeArrowheads="1"/>
          </p:cNvSpPr>
          <p:nvPr>
            <p:ph type="title"/>
          </p:nvPr>
        </p:nvSpPr>
        <p:spPr>
          <a:xfrm>
            <a:off x="163265" y="78612"/>
            <a:ext cx="8980735" cy="693605"/>
          </a:xfrm>
        </p:spPr>
        <p:txBody>
          <a:bodyPr>
            <a:noAutofit/>
          </a:bodyPr>
          <a:lstStyle/>
          <a:p>
            <a:r>
              <a:rPr lang="en-US" sz="3000" dirty="0"/>
              <a:t>Algorithmic View of Learning: an Optimization Problem</a:t>
            </a:r>
          </a:p>
        </p:txBody>
      </p:sp>
      <mc:AlternateContent xmlns:mc="http://schemas.openxmlformats.org/markup-compatibility/2006" xmlns:a14="http://schemas.microsoft.com/office/drawing/2010/main">
        <mc:Choice Requires="a14">
          <p:sp>
            <p:nvSpPr>
              <p:cNvPr id="1100803" name="Rectangle 3"/>
              <p:cNvSpPr>
                <a:spLocks noGrp="1" noChangeArrowheads="1"/>
              </p:cNvSpPr>
              <p:nvPr>
                <p:ph idx="1"/>
              </p:nvPr>
            </p:nvSpPr>
            <p:spPr/>
            <p:txBody>
              <a:bodyPr>
                <a:normAutofit/>
              </a:bodyPr>
              <a:lstStyle/>
              <a:p>
                <a:r>
                  <a:rPr lang="en-US" dirty="0"/>
                  <a:t>A Loss Function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measures the penalty incurred by a classifier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 </m:t>
                    </m:r>
                  </m:oMath>
                </a14:m>
                <a:r>
                  <a:rPr lang="en-US" dirty="0"/>
                  <a:t>on example </a:t>
                </a:r>
                <a14:m>
                  <m:oMath xmlns:m="http://schemas.openxmlformats.org/officeDocument/2006/math">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a:t>
                </a:r>
              </a:p>
              <a:p>
                <a:r>
                  <a:rPr lang="en-US" dirty="0"/>
                  <a:t>There are many different loss functions one could define:</a:t>
                </a:r>
              </a:p>
              <a:p>
                <a:pPr lvl="1"/>
                <a:r>
                  <a:rPr lang="en-US" dirty="0"/>
                  <a:t>Misclassification Error: </a:t>
                </a:r>
              </a:p>
              <a:p>
                <a:pPr marL="0" indent="0">
                  <a:buNone/>
                </a:pPr>
                <a:r>
                  <a:rPr lang="en-US"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𝐿</m:t>
                    </m:r>
                    <m:d>
                      <m:dPr>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 </m:t>
                        </m:r>
                        <m:r>
                          <a:rPr lang="en-US" i="1">
                            <a:latin typeface="Cambria Math" panose="02040503050406030204" pitchFamily="18" charset="0"/>
                          </a:rPr>
                          <m:t>𝑦</m:t>
                        </m:r>
                      </m:e>
                    </m:d>
                    <m:r>
                      <a:rPr lang="en-US" b="0" i="1" smtClean="0">
                        <a:latin typeface="Cambria Math" panose="02040503050406030204" pitchFamily="18" charset="0"/>
                      </a:rPr>
                      <m:t>=0</m:t>
                    </m:r>
                  </m:oMath>
                </a14:m>
                <a:r>
                  <a:rPr lang="en-US" dirty="0"/>
                  <a:t>  if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1 otherwise</a:t>
                </a:r>
              </a:p>
              <a:p>
                <a:pPr lvl="1"/>
                <a:r>
                  <a:rPr lang="en-US" dirty="0"/>
                  <a:t>Squared Loss:</a:t>
                </a:r>
              </a:p>
              <a:p>
                <a:pPr marL="0" indent="0">
                  <a:buNone/>
                </a:pPr>
                <a:r>
                  <a:rPr lang="en-US"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𝐿</m:t>
                    </m:r>
                    <m:d>
                      <m:dPr>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 </m:t>
                        </m:r>
                        <m:r>
                          <a:rPr lang="en-US" i="1">
                            <a:latin typeface="Cambria Math" panose="02040503050406030204" pitchFamily="18" charset="0"/>
                          </a:rPr>
                          <m:t>𝑦</m:t>
                        </m:r>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m:t>
                            </m:r>
                            <m:r>
                              <a:rPr lang="en-US" b="0" i="1" dirty="0" smtClean="0">
                                <a:latin typeface="Cambria Math" panose="02040503050406030204" pitchFamily="18" charset="0"/>
                              </a:rPr>
                              <m:t>𝑦</m:t>
                            </m:r>
                          </m:e>
                        </m:d>
                      </m:e>
                      <m:sup>
                        <m:r>
                          <a:rPr lang="en-US" b="0" i="1" dirty="0" smtClean="0">
                            <a:latin typeface="Cambria Math" panose="02040503050406030204" pitchFamily="18" charset="0"/>
                          </a:rPr>
                          <m:t>2</m:t>
                        </m:r>
                      </m:sup>
                    </m:sSup>
                  </m:oMath>
                </a14:m>
                <a:endParaRPr lang="en-US" b="0" dirty="0"/>
              </a:p>
              <a:p>
                <a:pPr lvl="1"/>
                <a:r>
                  <a:rPr lang="en-US" dirty="0"/>
                  <a:t>Input dependent loss:</a:t>
                </a:r>
              </a:p>
              <a:p>
                <a:pPr marL="0" indent="0">
                  <a:buNone/>
                </a:pPr>
                <a:r>
                  <a:rPr lang="en-US" dirty="0"/>
                  <a:t>       </a:t>
                </a:r>
                <a14:m>
                  <m:oMath xmlns:m="http://schemas.openxmlformats.org/officeDocument/2006/math">
                    <m:r>
                      <a:rPr lang="en-US" i="1">
                        <a:latin typeface="Cambria Math" panose="02040503050406030204" pitchFamily="18" charset="0"/>
                      </a:rPr>
                      <m:t>𝐿</m:t>
                    </m:r>
                    <m:d>
                      <m:dPr>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 </m:t>
                        </m:r>
                        <m:r>
                          <a:rPr lang="en-US" i="1">
                            <a:latin typeface="Cambria Math" panose="02040503050406030204" pitchFamily="18" charset="0"/>
                          </a:rPr>
                          <m:t>𝑦</m:t>
                        </m:r>
                      </m:e>
                    </m:d>
                    <m:r>
                      <a:rPr lang="en-US" b="0" i="0" smtClean="0">
                        <a:latin typeface="Cambria Math" panose="02040503050406030204" pitchFamily="18" charset="0"/>
                      </a:rPr>
                      <m:t>=0</m:t>
                    </m:r>
                  </m:oMath>
                </a14:m>
                <a:r>
                  <a:rPr lang="en-US" dirty="0"/>
                  <a:t> if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r>
                      <a:rPr lang="en-US" i="1">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𝑐</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oMath>
                </a14:m>
                <a:r>
                  <a:rPr lang="en-US" dirty="0"/>
                  <a:t>otherwise.</a:t>
                </a:r>
              </a:p>
              <a:p>
                <a:endParaRPr lang="en-US" dirty="0"/>
              </a:p>
            </p:txBody>
          </p:sp>
        </mc:Choice>
        <mc:Fallback xmlns="">
          <p:sp>
            <p:nvSpPr>
              <p:cNvPr id="1100803" name="Rectangle 3"/>
              <p:cNvSpPr>
                <a:spLocks noGrp="1" noRot="1" noChangeAspect="1" noMove="1" noResize="1" noEditPoints="1" noAdjustHandles="1" noChangeArrowheads="1" noChangeShapeType="1" noTextEdit="1"/>
              </p:cNvSpPr>
              <p:nvPr>
                <p:ph idx="1"/>
              </p:nvPr>
            </p:nvSpPr>
            <p:spPr>
              <a:blipFill>
                <a:blip r:embed="rId3"/>
                <a:stretch>
                  <a:fillRect l="-1037" t="-1322" b="-3471"/>
                </a:stretch>
              </a:blipFill>
            </p:spPr>
            <p:txBody>
              <a:bodyPr/>
              <a:lstStyle/>
              <a:p>
                <a:r>
                  <a:rPr lang="en-US">
                    <a:noFill/>
                  </a:rPr>
                  <a:t> </a:t>
                </a:r>
              </a:p>
            </p:txBody>
          </p:sp>
        </mc:Fallback>
      </mc:AlternateContent>
      <p:sp>
        <p:nvSpPr>
          <p:cNvPr id="1100804" name="Rectangle 4"/>
          <p:cNvSpPr>
            <a:spLocks noChangeArrowheads="1"/>
          </p:cNvSpPr>
          <p:nvPr/>
        </p:nvSpPr>
        <p:spPr bwMode="auto">
          <a:xfrm>
            <a:off x="6553200" y="2165561"/>
            <a:ext cx="2343150" cy="784830"/>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500" dirty="0">
                <a:solidFill>
                  <a:srgbClr val="000066"/>
                </a:solidFill>
                <a:latin typeface="+mj-lt"/>
              </a:rPr>
              <a:t>A continuous convex  loss function allows  a simpler optimization algorithm.</a:t>
            </a:r>
          </a:p>
        </p:txBody>
      </p:sp>
      <p:grpSp>
        <p:nvGrpSpPr>
          <p:cNvPr id="1100809" name="Group 9"/>
          <p:cNvGrpSpPr>
            <a:grpSpLocks/>
          </p:cNvGrpSpPr>
          <p:nvPr/>
        </p:nvGrpSpPr>
        <p:grpSpPr bwMode="auto">
          <a:xfrm>
            <a:off x="5657851" y="3086100"/>
            <a:ext cx="2119313" cy="963216"/>
            <a:chOff x="3792" y="2592"/>
            <a:chExt cx="1780" cy="809"/>
          </a:xfrm>
        </p:grpSpPr>
        <p:sp>
          <p:nvSpPr>
            <p:cNvPr id="1100805" name="Line 5"/>
            <p:cNvSpPr>
              <a:spLocks noChangeShapeType="1"/>
            </p:cNvSpPr>
            <p:nvPr/>
          </p:nvSpPr>
          <p:spPr bwMode="auto">
            <a:xfrm>
              <a:off x="3792" y="3216"/>
              <a:ext cx="1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0806" name="Rectangle 6"/>
            <p:cNvSpPr>
              <a:spLocks noChangeArrowheads="1"/>
            </p:cNvSpPr>
            <p:nvPr/>
          </p:nvSpPr>
          <p:spPr bwMode="auto">
            <a:xfrm>
              <a:off x="5040" y="3168"/>
              <a:ext cx="5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solidFill>
                    <a:schemeClr val="tx2"/>
                  </a:solidFill>
                  <a:cs typeface="Arial" charset="0"/>
                </a:rPr>
                <a:t>f(x) –y</a:t>
              </a:r>
            </a:p>
          </p:txBody>
        </p:sp>
        <p:sp>
          <p:nvSpPr>
            <p:cNvPr id="1100807" name="Line 7"/>
            <p:cNvSpPr>
              <a:spLocks noChangeShapeType="1"/>
            </p:cNvSpPr>
            <p:nvPr/>
          </p:nvSpPr>
          <p:spPr bwMode="auto">
            <a:xfrm>
              <a:off x="4608" y="2592"/>
              <a:ext cx="0"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0808" name="Freeform 8"/>
            <p:cNvSpPr>
              <a:spLocks/>
            </p:cNvSpPr>
            <p:nvPr/>
          </p:nvSpPr>
          <p:spPr bwMode="auto">
            <a:xfrm>
              <a:off x="4096" y="2592"/>
              <a:ext cx="968" cy="632"/>
            </a:xfrm>
            <a:custGeom>
              <a:avLst/>
              <a:gdLst>
                <a:gd name="T0" fmla="*/ 32 w 968"/>
                <a:gd name="T1" fmla="*/ 0 h 632"/>
                <a:gd name="T2" fmla="*/ 80 w 968"/>
                <a:gd name="T3" fmla="*/ 432 h 632"/>
                <a:gd name="T4" fmla="*/ 512 w 968"/>
                <a:gd name="T5" fmla="*/ 624 h 632"/>
                <a:gd name="T6" fmla="*/ 896 w 968"/>
                <a:gd name="T7" fmla="*/ 384 h 632"/>
                <a:gd name="T8" fmla="*/ 944 w 968"/>
                <a:gd name="T9" fmla="*/ 0 h 632"/>
              </a:gdLst>
              <a:ahLst/>
              <a:cxnLst>
                <a:cxn ang="0">
                  <a:pos x="T0" y="T1"/>
                </a:cxn>
                <a:cxn ang="0">
                  <a:pos x="T2" y="T3"/>
                </a:cxn>
                <a:cxn ang="0">
                  <a:pos x="T4" y="T5"/>
                </a:cxn>
                <a:cxn ang="0">
                  <a:pos x="T6" y="T7"/>
                </a:cxn>
                <a:cxn ang="0">
                  <a:pos x="T8" y="T9"/>
                </a:cxn>
              </a:cxnLst>
              <a:rect l="0" t="0" r="r" b="b"/>
              <a:pathLst>
                <a:path w="968" h="632">
                  <a:moveTo>
                    <a:pt x="32" y="0"/>
                  </a:moveTo>
                  <a:cubicBezTo>
                    <a:pt x="16" y="164"/>
                    <a:pt x="0" y="328"/>
                    <a:pt x="80" y="432"/>
                  </a:cubicBezTo>
                  <a:cubicBezTo>
                    <a:pt x="160" y="536"/>
                    <a:pt x="376" y="632"/>
                    <a:pt x="512" y="624"/>
                  </a:cubicBezTo>
                  <a:cubicBezTo>
                    <a:pt x="648" y="616"/>
                    <a:pt x="824" y="488"/>
                    <a:pt x="896" y="384"/>
                  </a:cubicBezTo>
                  <a:cubicBezTo>
                    <a:pt x="968" y="280"/>
                    <a:pt x="936" y="64"/>
                    <a:pt x="944" y="0"/>
                  </a:cubicBezTo>
                </a:path>
              </a:pathLst>
            </a:custGeom>
            <a:noFill/>
            <a:ln w="28575" cap="flat" cmpd="sng">
              <a:solidFill>
                <a:srgbClr val="3333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100815" name="Text Box 15"/>
          <p:cNvSpPr txBox="1">
            <a:spLocks noChangeArrowheads="1"/>
          </p:cNvSpPr>
          <p:nvPr/>
        </p:nvSpPr>
        <p:spPr bwMode="auto">
          <a:xfrm>
            <a:off x="6629400" y="3143250"/>
            <a:ext cx="1714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a:solidFill>
                  <a:schemeClr val="tx2"/>
                </a:solidFill>
              </a:rPr>
              <a:t>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0809"/>
                                        </p:tgtEl>
                                        <p:attrNameLst>
                                          <p:attrName>style.visibility</p:attrName>
                                        </p:attrNameLst>
                                      </p:cBhvr>
                                      <p:to>
                                        <p:strVal val="visible"/>
                                      </p:to>
                                    </p:set>
                                  </p:childTnLst>
                                  <p:subTnLst>
                                    <p:set>
                                      <p:cBhvr override="childStyle">
                                        <p:cTn dur="1" fill="hold" display="0" masterRel="nextClick" afterEffect="1"/>
                                        <p:tgtEl>
                                          <p:spTgt spid="1100809"/>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100815">
                                            <p:txEl>
                                              <p:pRg st="0" end="0"/>
                                            </p:txEl>
                                          </p:spTgt>
                                        </p:tgtEl>
                                        <p:attrNameLst>
                                          <p:attrName>style.visibility</p:attrName>
                                        </p:attrNameLst>
                                      </p:cBhvr>
                                      <p:to>
                                        <p:strVal val="visible"/>
                                      </p:to>
                                    </p:set>
                                  </p:childTnLst>
                                  <p:subTnLst>
                                    <p:set>
                                      <p:cBhvr override="childStyle">
                                        <p:cTn dur="1" fill="hold" display="0" masterRel="nextClick" afterEffect="1"/>
                                        <p:tgtEl>
                                          <p:spTgt spid="1100815">
                                            <p:txEl>
                                              <p:pRg st="0" end="0"/>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080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080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00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804"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t>62</a:t>
            </a:fld>
            <a:endParaRPr lang="en-US" dirty="0"/>
          </a:p>
        </p:txBody>
      </p:sp>
      <p:sp>
        <p:nvSpPr>
          <p:cNvPr id="1221634" name="Rectangle 2"/>
          <p:cNvSpPr>
            <a:spLocks noGrp="1" noChangeArrowheads="1"/>
          </p:cNvSpPr>
          <p:nvPr>
            <p:ph type="title"/>
          </p:nvPr>
        </p:nvSpPr>
        <p:spPr>
          <a:xfrm>
            <a:off x="214902" y="111875"/>
            <a:ext cx="8229600" cy="693605"/>
          </a:xfrm>
        </p:spPr>
        <p:txBody>
          <a:bodyPr/>
          <a:lstStyle/>
          <a:p>
            <a:r>
              <a:rPr lang="en-US" dirty="0"/>
              <a:t>Loss</a:t>
            </a:r>
            <a:endParaRPr lang="en-US" dirty="0">
              <a:solidFill>
                <a:schemeClr val="accent2"/>
              </a:solidFill>
            </a:endParaRPr>
          </a:p>
        </p:txBody>
      </p:sp>
      <p:sp>
        <p:nvSpPr>
          <p:cNvPr id="4" name="Content Placeholder 3">
            <a:extLst>
              <a:ext uri="{FF2B5EF4-FFF2-40B4-BE49-F238E27FC236}">
                <a16:creationId xmlns:a16="http://schemas.microsoft.com/office/drawing/2014/main" id="{69B3D489-0C54-49EA-A055-44B783D3CB89}"/>
              </a:ext>
            </a:extLst>
          </p:cNvPr>
          <p:cNvSpPr>
            <a:spLocks noGrp="1"/>
          </p:cNvSpPr>
          <p:nvPr>
            <p:ph idx="1"/>
          </p:nvPr>
        </p:nvSpPr>
        <p:spPr/>
        <p:txBody>
          <a:bodyPr/>
          <a:lstStyle/>
          <a:p>
            <a:endParaRPr lang="en-US" dirty="0"/>
          </a:p>
        </p:txBody>
      </p:sp>
      <p:pic>
        <p:nvPicPr>
          <p:cNvPr id="1221637" name="Picture 5" descr="l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1003697"/>
            <a:ext cx="4936331" cy="36611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21639" name="Rectangle 7"/>
              <p:cNvSpPr>
                <a:spLocks noChangeArrowheads="1"/>
              </p:cNvSpPr>
              <p:nvPr/>
            </p:nvSpPr>
            <p:spPr bwMode="auto">
              <a:xfrm>
                <a:off x="4819650" y="1114425"/>
                <a:ext cx="4121673" cy="1552605"/>
              </a:xfrm>
              <a:prstGeom prst="rect">
                <a:avLst/>
              </a:prstGeom>
              <a:solidFill>
                <a:srgbClr val="FFFFCC"/>
              </a:solidFill>
              <a:ln w="9525">
                <a:solidFill>
                  <a:schemeClr val="tx2"/>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square">
                <a:spAutoFit/>
              </a:bodyPr>
              <a:lstStyle/>
              <a:p>
                <a:r>
                  <a:rPr lang="en-US" sz="1500" b="1" dirty="0">
                    <a:solidFill>
                      <a:srgbClr val="000066"/>
                    </a:solidFill>
                    <a:latin typeface="+mj-lt"/>
                  </a:rPr>
                  <a:t>Here </a:t>
                </a:r>
                <a14:m>
                  <m:oMath xmlns:m="http://schemas.openxmlformats.org/officeDocument/2006/math">
                    <m:r>
                      <a:rPr lang="en-US" sz="1500" b="0" i="1" dirty="0" smtClean="0">
                        <a:solidFill>
                          <a:schemeClr val="tx2"/>
                        </a:solidFill>
                        <a:latin typeface="Cambria Math" panose="02040503050406030204" pitchFamily="18" charset="0"/>
                      </a:rPr>
                      <m:t>𝑓</m:t>
                    </m:r>
                    <m:r>
                      <a:rPr lang="en-US" sz="1500" b="1" i="1" dirty="0" smtClean="0">
                        <a:solidFill>
                          <a:schemeClr val="tx2"/>
                        </a:solidFill>
                        <a:latin typeface="Cambria Math" panose="02040503050406030204" pitchFamily="18" charset="0"/>
                      </a:rPr>
                      <m:t>(</m:t>
                    </m:r>
                    <m:r>
                      <a:rPr lang="en-US" sz="1500" b="1" i="1" dirty="0" smtClean="0">
                        <a:solidFill>
                          <a:schemeClr val="tx2"/>
                        </a:solidFill>
                        <a:latin typeface="Cambria Math" panose="02040503050406030204" pitchFamily="18" charset="0"/>
                      </a:rPr>
                      <m:t>𝒙</m:t>
                    </m:r>
                    <m:r>
                      <a:rPr lang="en-US" sz="1500" b="1" i="1" dirty="0" smtClean="0">
                        <a:solidFill>
                          <a:schemeClr val="tx2"/>
                        </a:solidFill>
                        <a:latin typeface="Cambria Math" panose="02040503050406030204" pitchFamily="18" charset="0"/>
                      </a:rPr>
                      <m:t>) </m:t>
                    </m:r>
                  </m:oMath>
                </a14:m>
                <a:r>
                  <a:rPr lang="en-US" sz="1500" b="1" dirty="0">
                    <a:solidFill>
                      <a:srgbClr val="000066"/>
                    </a:solidFill>
                    <a:latin typeface="+mj-lt"/>
                  </a:rPr>
                  <a:t>is the prediction </a:t>
                </a:r>
                <a14:m>
                  <m:oMath xmlns:m="http://schemas.openxmlformats.org/officeDocument/2006/math">
                    <m:r>
                      <a:rPr lang="en-US" sz="1500" b="1" i="1" smtClean="0">
                        <a:solidFill>
                          <a:srgbClr val="000066"/>
                        </a:solidFill>
                        <a:latin typeface="Cambria Math" panose="02040503050406030204" pitchFamily="18" charset="0"/>
                      </a:rPr>
                      <m:t>∈</m:t>
                    </m:r>
                    <m:r>
                      <a:rPr lang="en-US" sz="1500" b="1" i="1" smtClean="0">
                        <a:solidFill>
                          <a:srgbClr val="000066"/>
                        </a:solidFill>
                        <a:latin typeface="Cambria Math" panose="02040503050406030204" pitchFamily="18" charset="0"/>
                      </a:rPr>
                      <m:t>𝑹</m:t>
                    </m:r>
                  </m:oMath>
                </a14:m>
                <a:r>
                  <a:rPr lang="en-US" sz="1500" b="1" dirty="0">
                    <a:solidFill>
                      <a:srgbClr val="000066"/>
                    </a:solidFill>
                    <a:latin typeface="+mj-lt"/>
                  </a:rPr>
                  <a:t>  </a:t>
                </a:r>
                <a:endParaRPr lang="en-US" sz="1500" b="1" dirty="0">
                  <a:solidFill>
                    <a:srgbClr val="000066"/>
                  </a:solidFill>
                  <a:latin typeface="cmsy10"/>
                </a:endParaRPr>
              </a:p>
              <a:p>
                <a:r>
                  <a:rPr lang="en-US" sz="1500" b="1" dirty="0">
                    <a:solidFill>
                      <a:srgbClr val="000066"/>
                    </a:solidFill>
                    <a:latin typeface="+mj-lt"/>
                  </a:rPr>
                  <a:t>         </a:t>
                </a:r>
                <a14:m>
                  <m:oMath xmlns:m="http://schemas.openxmlformats.org/officeDocument/2006/math">
                    <m:r>
                      <a:rPr lang="en-US" sz="1500" b="1" i="1" dirty="0" smtClean="0">
                        <a:solidFill>
                          <a:schemeClr val="tx2"/>
                        </a:solidFill>
                        <a:latin typeface="Cambria Math" panose="02040503050406030204" pitchFamily="18" charset="0"/>
                      </a:rPr>
                      <m:t>𝒚</m:t>
                    </m:r>
                    <m:r>
                      <a:rPr lang="en-US" sz="1500" b="1" i="1" dirty="0" smtClean="0">
                        <a:solidFill>
                          <a:schemeClr val="tx2"/>
                        </a:solidFill>
                        <a:latin typeface="Cambria Math" panose="02040503050406030204" pitchFamily="18" charset="0"/>
                      </a:rPr>
                      <m:t>∈ {−</m:t>
                    </m:r>
                    <m:r>
                      <a:rPr lang="en-US" sz="1500" b="1" i="1" dirty="0">
                        <a:solidFill>
                          <a:schemeClr val="tx2"/>
                        </a:solidFill>
                        <a:latin typeface="Cambria Math" panose="02040503050406030204" pitchFamily="18" charset="0"/>
                      </a:rPr>
                      <m:t>𝟏</m:t>
                    </m:r>
                    <m:r>
                      <a:rPr lang="en-US" sz="1500" b="1" i="1" dirty="0">
                        <a:solidFill>
                          <a:schemeClr val="tx2"/>
                        </a:solidFill>
                        <a:latin typeface="Cambria Math" panose="02040503050406030204" pitchFamily="18" charset="0"/>
                      </a:rPr>
                      <m:t>,</m:t>
                    </m:r>
                    <m:r>
                      <a:rPr lang="en-US" sz="1500" b="1" i="1" dirty="0">
                        <a:solidFill>
                          <a:schemeClr val="tx2"/>
                        </a:solidFill>
                        <a:latin typeface="Cambria Math" panose="02040503050406030204" pitchFamily="18" charset="0"/>
                      </a:rPr>
                      <m:t>𝟏</m:t>
                    </m:r>
                    <m:r>
                      <a:rPr lang="en-US" sz="1500" b="1" i="1" dirty="0">
                        <a:solidFill>
                          <a:schemeClr val="tx2"/>
                        </a:solidFill>
                        <a:latin typeface="Cambria Math" panose="02040503050406030204" pitchFamily="18" charset="0"/>
                      </a:rPr>
                      <m:t>} </m:t>
                    </m:r>
                  </m:oMath>
                </a14:m>
                <a:r>
                  <a:rPr lang="en-US" sz="1500" b="1" dirty="0">
                    <a:solidFill>
                      <a:srgbClr val="000066"/>
                    </a:solidFill>
                    <a:latin typeface="+mj-lt"/>
                  </a:rPr>
                  <a:t>is the correct value</a:t>
                </a:r>
              </a:p>
              <a:p>
                <a:r>
                  <a:rPr lang="en-US" sz="1500" b="1" dirty="0">
                    <a:solidFill>
                      <a:srgbClr val="000066"/>
                    </a:solidFill>
                    <a:latin typeface="+mj-lt"/>
                  </a:rPr>
                  <a:t>0-1 Loss       </a:t>
                </a:r>
                <a14:m>
                  <m:oMath xmlns:m="http://schemas.openxmlformats.org/officeDocument/2006/math">
                    <m:r>
                      <a:rPr lang="en-US" sz="1500" i="1" dirty="0" smtClean="0">
                        <a:latin typeface="Cambria Math" panose="02040503050406030204" pitchFamily="18" charset="0"/>
                      </a:rPr>
                      <m:t>𝐿</m:t>
                    </m:r>
                    <m:r>
                      <a:rPr lang="en-US" sz="1500" i="1" dirty="0" smtClean="0">
                        <a:latin typeface="Cambria Math" panose="02040503050406030204" pitchFamily="18" charset="0"/>
                      </a:rPr>
                      <m:t>(</m:t>
                    </m:r>
                    <m:r>
                      <a:rPr lang="en-US" sz="1500" i="1" dirty="0" err="1">
                        <a:latin typeface="Cambria Math" panose="02040503050406030204" pitchFamily="18" charset="0"/>
                      </a:rPr>
                      <m:t>𝑦</m:t>
                    </m:r>
                    <m:r>
                      <a:rPr lang="en-US" sz="1500" i="1" dirty="0" err="1">
                        <a:latin typeface="Cambria Math" panose="02040503050406030204" pitchFamily="18" charset="0"/>
                      </a:rPr>
                      <m:t>,</m:t>
                    </m:r>
                    <m:r>
                      <a:rPr lang="en-US" sz="1500" i="1" dirty="0" err="1">
                        <a:latin typeface="Cambria Math" panose="02040503050406030204" pitchFamily="18" charset="0"/>
                      </a:rPr>
                      <m:t>𝑓</m:t>
                    </m:r>
                    <m:r>
                      <a:rPr lang="en-US" sz="1500" i="1" dirty="0">
                        <a:latin typeface="Cambria Math" panose="02040503050406030204" pitchFamily="18" charset="0"/>
                      </a:rPr>
                      <m:t>(</m:t>
                    </m:r>
                    <m:r>
                      <a:rPr lang="en-US" sz="1500" i="1" dirty="0">
                        <a:latin typeface="Cambria Math" panose="02040503050406030204" pitchFamily="18" charset="0"/>
                      </a:rPr>
                      <m:t>𝑥</m:t>
                    </m:r>
                    <m:r>
                      <a:rPr lang="en-US" sz="1500" i="1" dirty="0">
                        <a:latin typeface="Cambria Math" panose="02040503050406030204" pitchFamily="18" charset="0"/>
                      </a:rPr>
                      <m:t>))= ½ (1−</m:t>
                    </m:r>
                    <m:r>
                      <m:rPr>
                        <m:sty m:val="p"/>
                      </m:rPr>
                      <a:rPr lang="en-US" sz="1500" i="1" dirty="0">
                        <a:latin typeface="Cambria Math" panose="02040503050406030204" pitchFamily="18" charset="0"/>
                      </a:rPr>
                      <m:t>sgn</m:t>
                    </m:r>
                    <m:r>
                      <a:rPr lang="en-US" sz="1500" i="1" dirty="0">
                        <a:latin typeface="Cambria Math" panose="02040503050406030204" pitchFamily="18" charset="0"/>
                      </a:rPr>
                      <m:t>⁡(</m:t>
                    </m:r>
                    <m:r>
                      <a:rPr lang="en-US" sz="1500" i="1" dirty="0" err="1">
                        <a:latin typeface="Cambria Math" panose="02040503050406030204" pitchFamily="18" charset="0"/>
                      </a:rPr>
                      <m:t>𝑦𝑓</m:t>
                    </m:r>
                    <m:r>
                      <a:rPr lang="en-US" sz="1500" i="1" dirty="0">
                        <a:latin typeface="Cambria Math" panose="02040503050406030204" pitchFamily="18" charset="0"/>
                      </a:rPr>
                      <m:t>(</m:t>
                    </m:r>
                    <m:r>
                      <a:rPr lang="en-US" sz="1500" b="1" i="1" dirty="0">
                        <a:latin typeface="Cambria Math" panose="02040503050406030204" pitchFamily="18" charset="0"/>
                      </a:rPr>
                      <m:t>𝒙</m:t>
                    </m:r>
                    <m:r>
                      <a:rPr lang="en-US" sz="1500" i="1" dirty="0">
                        <a:latin typeface="Cambria Math" panose="02040503050406030204" pitchFamily="18" charset="0"/>
                      </a:rPr>
                      <m:t>)))</m:t>
                    </m:r>
                  </m:oMath>
                </a14:m>
                <a:endParaRPr lang="en-US" sz="1500" dirty="0">
                  <a:latin typeface="+mj-lt"/>
                </a:endParaRPr>
              </a:p>
              <a:p>
                <a:r>
                  <a:rPr lang="en-US" sz="1500" dirty="0">
                    <a:solidFill>
                      <a:srgbClr val="FC0128"/>
                    </a:solidFill>
                    <a:latin typeface="+mj-lt"/>
                  </a:rPr>
                  <a:t>Log Loss        </a:t>
                </a:r>
                <a14:m>
                  <m:oMath xmlns:m="http://schemas.openxmlformats.org/officeDocument/2006/math">
                    <m:r>
                      <a:rPr lang="en-US" sz="1500" i="1" dirty="0" smtClean="0">
                        <a:solidFill>
                          <a:schemeClr val="tx2"/>
                        </a:solidFill>
                        <a:latin typeface="Cambria Math" panose="02040503050406030204" pitchFamily="18" charset="0"/>
                      </a:rPr>
                      <m:t>1/</m:t>
                    </m:r>
                    <m:r>
                      <m:rPr>
                        <m:sty m:val="p"/>
                      </m:rPr>
                      <a:rPr lang="en-US" sz="1500" i="1" dirty="0" smtClean="0">
                        <a:solidFill>
                          <a:schemeClr val="tx2"/>
                        </a:solidFill>
                        <a:latin typeface="Cambria Math" panose="02040503050406030204" pitchFamily="18" charset="0"/>
                      </a:rPr>
                      <m:t>ln</m:t>
                    </m:r>
                    <m:r>
                      <a:rPr lang="en-US" sz="1500" i="1" dirty="0" smtClean="0">
                        <a:solidFill>
                          <a:schemeClr val="tx2"/>
                        </a:solidFill>
                        <a:latin typeface="Cambria Math" panose="02040503050406030204" pitchFamily="18" charset="0"/>
                      </a:rPr>
                      <m:t>2 </m:t>
                    </m:r>
                    <m:r>
                      <m:rPr>
                        <m:sty m:val="p"/>
                      </m:rPr>
                      <a:rPr lang="en-US" sz="1500" i="1" dirty="0">
                        <a:latin typeface="Cambria Math" panose="02040503050406030204" pitchFamily="18" charset="0"/>
                      </a:rPr>
                      <m:t>log</m:t>
                    </m:r>
                    <m:r>
                      <a:rPr lang="en-US" sz="1500" i="1" dirty="0">
                        <a:latin typeface="Cambria Math" panose="02040503050406030204" pitchFamily="18" charset="0"/>
                      </a:rPr>
                      <m:t>⁡(1+</m:t>
                    </m:r>
                    <m:r>
                      <m:rPr>
                        <m:sty m:val="p"/>
                      </m:rPr>
                      <a:rPr lang="en-US" sz="1500" i="1" dirty="0">
                        <a:latin typeface="Cambria Math" panose="02040503050406030204" pitchFamily="18" charset="0"/>
                      </a:rPr>
                      <m:t>exp</m:t>
                    </m:r>
                    <m:r>
                      <a:rPr lang="en-US" sz="1500" i="1" dirty="0">
                        <a:latin typeface="Cambria Math" panose="02040503050406030204" pitchFamily="18" charset="0"/>
                      </a:rPr>
                      <m:t>⁡{−</m:t>
                    </m:r>
                    <m:r>
                      <a:rPr lang="en-US" sz="1500" i="1" dirty="0" err="1">
                        <a:latin typeface="Cambria Math" panose="02040503050406030204" pitchFamily="18" charset="0"/>
                      </a:rPr>
                      <m:t>𝑦𝑓</m:t>
                    </m:r>
                    <m:r>
                      <a:rPr lang="en-US" sz="1500" i="1" dirty="0">
                        <a:latin typeface="Cambria Math" panose="02040503050406030204" pitchFamily="18" charset="0"/>
                      </a:rPr>
                      <m:t>(</m:t>
                    </m:r>
                    <m:r>
                      <a:rPr lang="en-US" sz="1500" i="1" dirty="0">
                        <a:latin typeface="Cambria Math" panose="02040503050406030204" pitchFamily="18" charset="0"/>
                      </a:rPr>
                      <m:t>𝑥</m:t>
                    </m:r>
                    <m:r>
                      <a:rPr lang="en-US" sz="1500" i="1" dirty="0">
                        <a:latin typeface="Cambria Math" panose="02040503050406030204" pitchFamily="18" charset="0"/>
                      </a:rPr>
                      <m:t>)})</m:t>
                    </m:r>
                  </m:oMath>
                </a14:m>
                <a:endParaRPr lang="en-US" sz="1500" dirty="0">
                  <a:latin typeface="+mj-lt"/>
                </a:endParaRPr>
              </a:p>
              <a:p>
                <a:r>
                  <a:rPr lang="en-US" sz="1500" b="1" dirty="0">
                    <a:solidFill>
                      <a:srgbClr val="0000FF"/>
                    </a:solidFill>
                    <a:latin typeface="+mj-lt"/>
                  </a:rPr>
                  <a:t>Hinge Loss </a:t>
                </a:r>
                <a14:m>
                  <m:oMath xmlns:m="http://schemas.openxmlformats.org/officeDocument/2006/math">
                    <m:r>
                      <a:rPr lang="en-US" sz="1500" b="1" i="0" dirty="0" smtClean="0">
                        <a:latin typeface="Cambria Math" panose="02040503050406030204" pitchFamily="18" charset="0"/>
                      </a:rPr>
                      <m:t>  </m:t>
                    </m:r>
                    <m:r>
                      <a:rPr lang="en-US" sz="1500" i="1" dirty="0" smtClean="0">
                        <a:latin typeface="Cambria Math" panose="02040503050406030204" pitchFamily="18" charset="0"/>
                      </a:rPr>
                      <m:t>𝐿</m:t>
                    </m:r>
                    <m:r>
                      <a:rPr lang="en-US" sz="1500" i="1" dirty="0" smtClean="0">
                        <a:latin typeface="Cambria Math" panose="02040503050406030204" pitchFamily="18" charset="0"/>
                      </a:rPr>
                      <m:t>(</m:t>
                    </m:r>
                    <m:r>
                      <a:rPr lang="en-US" sz="1500" i="1" dirty="0" smtClean="0">
                        <a:latin typeface="Cambria Math" panose="02040503050406030204" pitchFamily="18" charset="0"/>
                      </a:rPr>
                      <m:t>𝑦</m:t>
                    </m:r>
                    <m:r>
                      <a:rPr lang="en-US" sz="1500" i="1" dirty="0" smtClean="0">
                        <a:latin typeface="Cambria Math" panose="02040503050406030204" pitchFamily="18" charset="0"/>
                      </a:rPr>
                      <m:t>, </m:t>
                    </m:r>
                    <m:r>
                      <a:rPr lang="en-US" sz="1500" i="1" dirty="0" smtClean="0">
                        <a:latin typeface="Cambria Math" panose="02040503050406030204" pitchFamily="18" charset="0"/>
                      </a:rPr>
                      <m:t>𝑓</m:t>
                    </m:r>
                    <m:r>
                      <a:rPr lang="en-US" sz="1500" i="1" dirty="0" smtClean="0">
                        <a:latin typeface="Cambria Math" panose="02040503050406030204" pitchFamily="18" charset="0"/>
                      </a:rPr>
                      <m:t>(</m:t>
                    </m:r>
                    <m:r>
                      <a:rPr lang="en-US" sz="1500" i="1" dirty="0" smtClean="0">
                        <a:latin typeface="Cambria Math" panose="02040503050406030204" pitchFamily="18" charset="0"/>
                      </a:rPr>
                      <m:t>𝑥</m:t>
                    </m:r>
                    <m:r>
                      <a:rPr lang="en-US" sz="1500" i="1" dirty="0" smtClean="0">
                        <a:latin typeface="Cambria Math" panose="02040503050406030204" pitchFamily="18" charset="0"/>
                      </a:rPr>
                      <m:t>)) = </m:t>
                    </m:r>
                    <m:r>
                      <m:rPr>
                        <m:sty m:val="p"/>
                      </m:rPr>
                      <a:rPr lang="en-US" sz="1500" i="1" dirty="0" smtClean="0">
                        <a:latin typeface="Cambria Math" panose="02040503050406030204" pitchFamily="18" charset="0"/>
                      </a:rPr>
                      <m:t>max</m:t>
                    </m:r>
                    <m:r>
                      <a:rPr lang="en-US" sz="1500" i="1" dirty="0" smtClean="0">
                        <a:latin typeface="Cambria Math" panose="02040503050406030204" pitchFamily="18" charset="0"/>
                      </a:rPr>
                      <m:t>⁡(0, 1 − </m:t>
                    </m:r>
                    <m:r>
                      <a:rPr lang="en-US" sz="1500" i="1" dirty="0" smtClean="0">
                        <a:latin typeface="Cambria Math" panose="02040503050406030204" pitchFamily="18" charset="0"/>
                      </a:rPr>
                      <m:t>𝑦</m:t>
                    </m:r>
                    <m:r>
                      <a:rPr lang="en-US" sz="1500" i="1" dirty="0" smtClean="0">
                        <a:latin typeface="Cambria Math" panose="02040503050406030204" pitchFamily="18" charset="0"/>
                      </a:rPr>
                      <m:t>  </m:t>
                    </m:r>
                    <m:r>
                      <a:rPr lang="en-US" sz="1500" i="1" dirty="0" smtClean="0">
                        <a:latin typeface="Cambria Math" panose="02040503050406030204" pitchFamily="18" charset="0"/>
                      </a:rPr>
                      <m:t>𝑓</m:t>
                    </m:r>
                    <m:r>
                      <a:rPr lang="en-US" sz="1500" i="1" dirty="0" smtClean="0">
                        <a:latin typeface="Cambria Math" panose="02040503050406030204" pitchFamily="18" charset="0"/>
                      </a:rPr>
                      <m:t>(</m:t>
                    </m:r>
                    <m:r>
                      <a:rPr lang="en-US" sz="1500" b="1" i="1" dirty="0" smtClean="0">
                        <a:latin typeface="Cambria Math" panose="02040503050406030204" pitchFamily="18" charset="0"/>
                      </a:rPr>
                      <m:t>𝒙</m:t>
                    </m:r>
                    <m:r>
                      <a:rPr lang="en-US" sz="1500" i="1" dirty="0" smtClean="0">
                        <a:latin typeface="Cambria Math" panose="02040503050406030204" pitchFamily="18" charset="0"/>
                      </a:rPr>
                      <m:t>))</m:t>
                    </m:r>
                  </m:oMath>
                </a14:m>
                <a:endParaRPr lang="en-US" sz="1500" b="1" dirty="0">
                  <a:solidFill>
                    <a:srgbClr val="0000FF"/>
                  </a:solidFill>
                  <a:latin typeface="+mj-lt"/>
                </a:endParaRPr>
              </a:p>
              <a:p>
                <a:r>
                  <a:rPr lang="en-US" sz="1500" dirty="0">
                    <a:solidFill>
                      <a:srgbClr val="00B050"/>
                    </a:solidFill>
                    <a:latin typeface="+mj-lt"/>
                  </a:rPr>
                  <a:t>Square Loss </a:t>
                </a:r>
                <a14:m>
                  <m:oMath xmlns:m="http://schemas.openxmlformats.org/officeDocument/2006/math">
                    <m:r>
                      <a:rPr lang="en-US" sz="1500" b="0" i="0" dirty="0" smtClean="0">
                        <a:latin typeface="Cambria Math" panose="02040503050406030204" pitchFamily="18" charset="0"/>
                      </a:rPr>
                      <m:t>   </m:t>
                    </m:r>
                    <m:r>
                      <a:rPr lang="en-US" sz="1500" i="1" dirty="0" smtClean="0">
                        <a:latin typeface="Cambria Math" panose="02040503050406030204" pitchFamily="18" charset="0"/>
                      </a:rPr>
                      <m:t>𝐿</m:t>
                    </m:r>
                    <m:r>
                      <a:rPr lang="en-US" sz="1500" i="1" dirty="0" smtClean="0">
                        <a:latin typeface="Cambria Math" panose="02040503050406030204" pitchFamily="18" charset="0"/>
                      </a:rPr>
                      <m:t>(</m:t>
                    </m:r>
                    <m:r>
                      <a:rPr lang="en-US" sz="1500" i="1" dirty="0" smtClean="0">
                        <a:latin typeface="Cambria Math" panose="02040503050406030204" pitchFamily="18" charset="0"/>
                      </a:rPr>
                      <m:t>𝑦</m:t>
                    </m:r>
                    <m:r>
                      <a:rPr lang="en-US" sz="1500" i="1" dirty="0" smtClean="0">
                        <a:latin typeface="Cambria Math" panose="02040503050406030204" pitchFamily="18" charset="0"/>
                      </a:rPr>
                      <m:t>, </m:t>
                    </m:r>
                    <m:r>
                      <a:rPr lang="en-US" sz="1500" i="1" dirty="0" smtClean="0">
                        <a:latin typeface="Cambria Math" panose="02040503050406030204" pitchFamily="18" charset="0"/>
                      </a:rPr>
                      <m:t>𝑓</m:t>
                    </m:r>
                    <m:r>
                      <a:rPr lang="en-US" sz="1500" i="1" dirty="0" smtClean="0">
                        <a:latin typeface="Cambria Math" panose="02040503050406030204" pitchFamily="18" charset="0"/>
                      </a:rPr>
                      <m:t>(</m:t>
                    </m:r>
                    <m:r>
                      <a:rPr lang="en-US" sz="1500" i="1" dirty="0" smtClean="0">
                        <a:latin typeface="Cambria Math" panose="02040503050406030204" pitchFamily="18" charset="0"/>
                      </a:rPr>
                      <m:t>𝑥</m:t>
                    </m:r>
                    <m:r>
                      <a:rPr lang="en-US" sz="1500" i="1" dirty="0" smtClean="0">
                        <a:latin typeface="Cambria Math" panose="02040503050406030204" pitchFamily="18" charset="0"/>
                      </a:rPr>
                      <m:t>)) = </m:t>
                    </m:r>
                    <m:sSup>
                      <m:sSupPr>
                        <m:ctrlPr>
                          <a:rPr lang="en-US" sz="1500" b="0" i="1" dirty="0" smtClean="0">
                            <a:latin typeface="Cambria Math" panose="02040503050406030204" pitchFamily="18" charset="0"/>
                          </a:rPr>
                        </m:ctrlPr>
                      </m:sSupPr>
                      <m:e>
                        <m:d>
                          <m:dPr>
                            <m:ctrlPr>
                              <a:rPr lang="en-US" sz="1500" i="1" dirty="0" smtClean="0">
                                <a:latin typeface="Cambria Math" panose="02040503050406030204" pitchFamily="18" charset="0"/>
                              </a:rPr>
                            </m:ctrlPr>
                          </m:dPr>
                          <m:e>
                            <m:r>
                              <a:rPr lang="en-US" sz="1500" i="1" dirty="0" smtClean="0">
                                <a:latin typeface="Cambria Math" panose="02040503050406030204" pitchFamily="18" charset="0"/>
                              </a:rPr>
                              <m:t>𝑦</m:t>
                            </m:r>
                            <m:r>
                              <a:rPr lang="en-US" sz="1500" i="1" dirty="0" smtClean="0">
                                <a:latin typeface="Cambria Math" panose="02040503050406030204" pitchFamily="18" charset="0"/>
                              </a:rPr>
                              <m:t> − </m:t>
                            </m:r>
                            <m:r>
                              <a:rPr lang="en-US" sz="1500" i="1" dirty="0" smtClean="0">
                                <a:latin typeface="Cambria Math" panose="02040503050406030204" pitchFamily="18" charset="0"/>
                              </a:rPr>
                              <m:t>𝑓</m:t>
                            </m:r>
                            <m:d>
                              <m:dPr>
                                <m:ctrlPr>
                                  <a:rPr lang="en-US" sz="1500" i="1" dirty="0" smtClean="0">
                                    <a:latin typeface="Cambria Math" panose="02040503050406030204" pitchFamily="18" charset="0"/>
                                  </a:rPr>
                                </m:ctrlPr>
                              </m:dPr>
                              <m:e>
                                <m:r>
                                  <a:rPr lang="en-US" sz="1500" b="1" i="1" dirty="0" smtClean="0">
                                    <a:latin typeface="Cambria Math" panose="02040503050406030204" pitchFamily="18" charset="0"/>
                                  </a:rPr>
                                  <m:t>𝒙</m:t>
                                </m:r>
                              </m:e>
                            </m:d>
                          </m:e>
                        </m:d>
                      </m:e>
                      <m:sup>
                        <m:r>
                          <a:rPr lang="en-US" sz="1500" i="1" dirty="0" smtClean="0">
                            <a:latin typeface="Cambria Math" panose="02040503050406030204" pitchFamily="18" charset="0"/>
                          </a:rPr>
                          <m:t>2</m:t>
                        </m:r>
                      </m:sup>
                    </m:sSup>
                  </m:oMath>
                </a14:m>
                <a:endParaRPr lang="en-US" sz="1500" baseline="30000" dirty="0">
                  <a:latin typeface="+mj-lt"/>
                </a:endParaRPr>
              </a:p>
            </p:txBody>
          </p:sp>
        </mc:Choice>
        <mc:Fallback xmlns="">
          <p:sp>
            <p:nvSpPr>
              <p:cNvPr id="1221639" name="Rectangle 7"/>
              <p:cNvSpPr>
                <a:spLocks noRot="1" noChangeAspect="1" noMove="1" noResize="1" noEditPoints="1" noAdjustHandles="1" noChangeArrowheads="1" noChangeShapeType="1" noTextEdit="1"/>
              </p:cNvSpPr>
              <p:nvPr/>
            </p:nvSpPr>
            <p:spPr bwMode="auto">
              <a:xfrm>
                <a:off x="4819650" y="1114425"/>
                <a:ext cx="4121673" cy="1552605"/>
              </a:xfrm>
              <a:prstGeom prst="rect">
                <a:avLst/>
              </a:prstGeom>
              <a:blipFill>
                <a:blip r:embed="rId4"/>
                <a:stretch>
                  <a:fillRect l="-442" t="-778" b="-1556"/>
                </a:stretch>
              </a:blip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1640" name="Rectangle 8"/>
              <p:cNvSpPr>
                <a:spLocks noChangeArrowheads="1"/>
              </p:cNvSpPr>
              <p:nvPr/>
            </p:nvSpPr>
            <p:spPr bwMode="auto">
              <a:xfrm>
                <a:off x="5895975" y="2694078"/>
                <a:ext cx="3181350" cy="1015663"/>
              </a:xfrm>
              <a:prstGeom prst="rect">
                <a:avLst/>
              </a:prstGeom>
              <a:solidFill>
                <a:srgbClr val="FFFFCC"/>
              </a:solidFill>
              <a:ln w="9525">
                <a:solidFill>
                  <a:schemeClr val="tx2"/>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square">
                <a:spAutoFit/>
              </a:bodyPr>
              <a:lstStyle/>
              <a:p>
                <a:r>
                  <a:rPr lang="en-US" sz="1500" b="1" dirty="0">
                    <a:solidFill>
                      <a:srgbClr val="000066"/>
                    </a:solidFill>
                    <a:latin typeface="+mj-lt"/>
                  </a:rPr>
                  <a:t>0-1 Loss :     </a:t>
                </a:r>
                <a:r>
                  <a:rPr lang="en-US" sz="1500" dirty="0">
                    <a:latin typeface="+mj-lt"/>
                  </a:rPr>
                  <a:t>x axis = </a:t>
                </a:r>
                <a14:m>
                  <m:oMath xmlns:m="http://schemas.openxmlformats.org/officeDocument/2006/math">
                    <m:r>
                      <a:rPr lang="en-US" sz="1500" i="1" dirty="0" smtClean="0">
                        <a:latin typeface="Cambria Math" panose="02040503050406030204" pitchFamily="18" charset="0"/>
                      </a:rPr>
                      <m:t>𝑦𝑓</m:t>
                    </m:r>
                    <m:r>
                      <a:rPr lang="en-US" sz="1500" i="1" dirty="0">
                        <a:latin typeface="Cambria Math" panose="02040503050406030204" pitchFamily="18" charset="0"/>
                      </a:rPr>
                      <m:t>(</m:t>
                    </m:r>
                    <m:r>
                      <a:rPr lang="en-US" sz="1500" b="1" i="1" dirty="0">
                        <a:latin typeface="Cambria Math" panose="02040503050406030204" pitchFamily="18" charset="0"/>
                      </a:rPr>
                      <m:t>𝒙</m:t>
                    </m:r>
                    <m:r>
                      <a:rPr lang="en-US" sz="1500" i="1" dirty="0">
                        <a:latin typeface="Cambria Math" panose="02040503050406030204" pitchFamily="18" charset="0"/>
                      </a:rPr>
                      <m:t>)</m:t>
                    </m:r>
                  </m:oMath>
                </a14:m>
                <a:endParaRPr lang="en-US" sz="1500" dirty="0">
                  <a:latin typeface="+mj-lt"/>
                </a:endParaRPr>
              </a:p>
              <a:p>
                <a:r>
                  <a:rPr lang="en-US" sz="1500" dirty="0">
                    <a:solidFill>
                      <a:schemeClr val="tx2"/>
                    </a:solidFill>
                    <a:latin typeface="+mj-lt"/>
                  </a:rPr>
                  <a:t>Log Loss:       x axis = </a:t>
                </a:r>
                <a14:m>
                  <m:oMath xmlns:m="http://schemas.openxmlformats.org/officeDocument/2006/math">
                    <m:r>
                      <a:rPr lang="en-US" sz="1500" i="1" dirty="0" smtClean="0">
                        <a:solidFill>
                          <a:schemeClr val="tx2"/>
                        </a:solidFill>
                        <a:latin typeface="Cambria Math" panose="02040503050406030204" pitchFamily="18" charset="0"/>
                      </a:rPr>
                      <m:t>𝑦𝑓</m:t>
                    </m:r>
                    <m:r>
                      <a:rPr lang="en-US" sz="1500" i="1" dirty="0">
                        <a:solidFill>
                          <a:schemeClr val="tx2"/>
                        </a:solidFill>
                        <a:latin typeface="Cambria Math" panose="02040503050406030204" pitchFamily="18" charset="0"/>
                      </a:rPr>
                      <m:t>(</m:t>
                    </m:r>
                    <m:r>
                      <a:rPr lang="en-US" sz="1500" b="1" i="1" dirty="0">
                        <a:solidFill>
                          <a:schemeClr val="tx2"/>
                        </a:solidFill>
                        <a:latin typeface="Cambria Math" panose="02040503050406030204" pitchFamily="18" charset="0"/>
                      </a:rPr>
                      <m:t>𝒙</m:t>
                    </m:r>
                    <m:r>
                      <a:rPr lang="en-US" sz="1500" i="1" dirty="0">
                        <a:solidFill>
                          <a:schemeClr val="tx2"/>
                        </a:solidFill>
                        <a:latin typeface="Cambria Math" panose="02040503050406030204" pitchFamily="18" charset="0"/>
                      </a:rPr>
                      <m:t>) </m:t>
                    </m:r>
                  </m:oMath>
                </a14:m>
                <a:endParaRPr lang="en-US" sz="1500" dirty="0">
                  <a:latin typeface="+mj-lt"/>
                </a:endParaRPr>
              </a:p>
              <a:p>
                <a:r>
                  <a:rPr lang="en-US" sz="1500" b="1" dirty="0">
                    <a:solidFill>
                      <a:srgbClr val="0000FF"/>
                    </a:solidFill>
                    <a:latin typeface="+mj-lt"/>
                  </a:rPr>
                  <a:t>Hinge Loss: </a:t>
                </a:r>
                <a:r>
                  <a:rPr lang="en-US" sz="1500" dirty="0">
                    <a:solidFill>
                      <a:srgbClr val="0000FF"/>
                    </a:solidFill>
                    <a:latin typeface="+mj-lt"/>
                  </a:rPr>
                  <a:t>x axis = </a:t>
                </a:r>
                <a14:m>
                  <m:oMath xmlns:m="http://schemas.openxmlformats.org/officeDocument/2006/math">
                    <m:r>
                      <a:rPr lang="en-US" sz="1500" i="1" dirty="0" smtClean="0">
                        <a:solidFill>
                          <a:srgbClr val="0000FF"/>
                        </a:solidFill>
                        <a:latin typeface="Cambria Math" panose="02040503050406030204" pitchFamily="18" charset="0"/>
                      </a:rPr>
                      <m:t>𝑦𝑓</m:t>
                    </m:r>
                    <m:r>
                      <a:rPr lang="en-US" sz="1500"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i="1" dirty="0">
                        <a:solidFill>
                          <a:srgbClr val="0000FF"/>
                        </a:solidFill>
                        <a:latin typeface="Cambria Math" panose="02040503050406030204" pitchFamily="18" charset="0"/>
                      </a:rPr>
                      <m:t>)</m:t>
                    </m:r>
                  </m:oMath>
                </a14:m>
                <a:r>
                  <a:rPr lang="en-US" sz="1500" dirty="0">
                    <a:solidFill>
                      <a:srgbClr val="0000FF"/>
                    </a:solidFill>
                    <a:latin typeface="+mj-lt"/>
                  </a:rPr>
                  <a:t> </a:t>
                </a:r>
              </a:p>
              <a:p>
                <a:r>
                  <a:rPr lang="en-US" sz="1500" dirty="0">
                    <a:solidFill>
                      <a:srgbClr val="00B050"/>
                    </a:solidFill>
                    <a:latin typeface="+mj-lt"/>
                  </a:rPr>
                  <a:t>Square Loss: x axis  = </a:t>
                </a:r>
                <a14:m>
                  <m:oMath xmlns:m="http://schemas.openxmlformats.org/officeDocument/2006/math">
                    <m:r>
                      <a:rPr lang="en-US" sz="1500" i="1" dirty="0" smtClean="0">
                        <a:solidFill>
                          <a:srgbClr val="00B050"/>
                        </a:solidFill>
                        <a:latin typeface="Cambria Math" panose="02040503050406030204" pitchFamily="18" charset="0"/>
                      </a:rPr>
                      <m:t>(</m:t>
                    </m:r>
                    <m:r>
                      <a:rPr lang="en-US" sz="1500" i="1" dirty="0" smtClean="0">
                        <a:solidFill>
                          <a:srgbClr val="00B050"/>
                        </a:solidFill>
                        <a:latin typeface="Cambria Math" panose="02040503050406030204" pitchFamily="18" charset="0"/>
                      </a:rPr>
                      <m:t>𝑦</m:t>
                    </m:r>
                    <m:r>
                      <a:rPr lang="en-US" sz="1500" i="1" dirty="0" smtClean="0">
                        <a:solidFill>
                          <a:srgbClr val="00B050"/>
                        </a:solidFill>
                        <a:latin typeface="Cambria Math" panose="02040503050406030204" pitchFamily="18" charset="0"/>
                      </a:rPr>
                      <m:t> − </m:t>
                    </m:r>
                    <m:r>
                      <a:rPr lang="en-US" sz="1500" i="1" dirty="0" smtClean="0">
                        <a:solidFill>
                          <a:srgbClr val="00B050"/>
                        </a:solidFill>
                        <a:latin typeface="Cambria Math" panose="02040503050406030204" pitchFamily="18" charset="0"/>
                      </a:rPr>
                      <m:t>𝑓</m:t>
                    </m:r>
                    <m:r>
                      <a:rPr lang="en-US" sz="1500" i="1" dirty="0" smtClean="0">
                        <a:solidFill>
                          <a:srgbClr val="00B050"/>
                        </a:solidFill>
                        <a:latin typeface="Cambria Math" panose="02040503050406030204" pitchFamily="18" charset="0"/>
                      </a:rPr>
                      <m:t>(</m:t>
                    </m:r>
                    <m:r>
                      <a:rPr lang="en-US" sz="1500" b="1" i="1" dirty="0" smtClean="0">
                        <a:solidFill>
                          <a:srgbClr val="00B050"/>
                        </a:solidFill>
                        <a:latin typeface="Cambria Math" panose="02040503050406030204" pitchFamily="18" charset="0"/>
                      </a:rPr>
                      <m:t>𝒙</m:t>
                    </m:r>
                    <m:r>
                      <a:rPr lang="en-US" sz="1500" i="1" dirty="0" smtClean="0">
                        <a:solidFill>
                          <a:srgbClr val="00B050"/>
                        </a:solidFill>
                        <a:latin typeface="Cambria Math" panose="02040503050406030204" pitchFamily="18" charset="0"/>
                      </a:rPr>
                      <m:t>)+1</m:t>
                    </m:r>
                    <m:r>
                      <a:rPr lang="en-US" sz="1050" i="1" dirty="0">
                        <a:solidFill>
                          <a:srgbClr val="00B050"/>
                        </a:solidFill>
                        <a:latin typeface="Cambria Math" panose="02040503050406030204" pitchFamily="18" charset="0"/>
                      </a:rPr>
                      <m:t>)</m:t>
                    </m:r>
                  </m:oMath>
                </a14:m>
                <a:endParaRPr lang="en-US" sz="1050" baseline="30000" dirty="0">
                  <a:solidFill>
                    <a:srgbClr val="00B050"/>
                  </a:solidFill>
                  <a:latin typeface="+mj-lt"/>
                </a:endParaRPr>
              </a:p>
            </p:txBody>
          </p:sp>
        </mc:Choice>
        <mc:Fallback xmlns="">
          <p:sp>
            <p:nvSpPr>
              <p:cNvPr id="1221640" name="Rectangle 8"/>
              <p:cNvSpPr>
                <a:spLocks noRot="1" noChangeAspect="1" noMove="1" noResize="1" noEditPoints="1" noAdjustHandles="1" noChangeArrowheads="1" noChangeShapeType="1" noTextEdit="1"/>
              </p:cNvSpPr>
              <p:nvPr/>
            </p:nvSpPr>
            <p:spPr bwMode="auto">
              <a:xfrm>
                <a:off x="5895975" y="2694078"/>
                <a:ext cx="3181350" cy="1015663"/>
              </a:xfrm>
              <a:prstGeom prst="rect">
                <a:avLst/>
              </a:prstGeom>
              <a:blipFill>
                <a:blip r:embed="rId5"/>
                <a:stretch>
                  <a:fillRect l="-573" t="-592" b="-4734"/>
                </a:stretch>
              </a:blip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16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21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639" grpId="0" animBg="1" autoUpdateAnimBg="0"/>
      <p:bldP spid="1221640"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3682" name="Rectangle 2"/>
          <p:cNvSpPr>
            <a:spLocks noGrp="1" noChangeArrowheads="1"/>
          </p:cNvSpPr>
          <p:nvPr>
            <p:ph type="title" idx="4294967295"/>
          </p:nvPr>
        </p:nvSpPr>
        <p:spPr>
          <a:xfrm>
            <a:off x="200025" y="20638"/>
            <a:ext cx="8229600" cy="693738"/>
          </a:xfrm>
        </p:spPr>
        <p:txBody>
          <a:bodyPr/>
          <a:lstStyle/>
          <a:p>
            <a:r>
              <a:rPr lang="en-US" dirty="0"/>
              <a:t>Example</a:t>
            </a:r>
            <a:endParaRPr lang="en-US" dirty="0">
              <a:solidFill>
                <a:schemeClr val="accent2"/>
              </a:solidFill>
            </a:endParaRPr>
          </a:p>
        </p:txBody>
      </p:sp>
      <p:sp>
        <p:nvSpPr>
          <p:cNvPr id="1223683" name="Rectangle 3"/>
          <p:cNvSpPr>
            <a:spLocks noGrp="1" noChangeArrowheads="1"/>
          </p:cNvSpPr>
          <p:nvPr>
            <p:ph idx="4294967295"/>
          </p:nvPr>
        </p:nvSpPr>
        <p:spPr>
          <a:xfrm>
            <a:off x="200025" y="1692275"/>
            <a:ext cx="8229600" cy="1117600"/>
          </a:xfrm>
        </p:spPr>
        <p:txBody>
          <a:bodyPr>
            <a:noAutofit/>
          </a:bodyPr>
          <a:lstStyle/>
          <a:p>
            <a:pPr marL="0" indent="0" algn="ctr">
              <a:lnSpc>
                <a:spcPct val="80000"/>
              </a:lnSpc>
              <a:buNone/>
            </a:pPr>
            <a:r>
              <a:rPr lang="en-US" sz="3600" dirty="0">
                <a:solidFill>
                  <a:schemeClr val="accent3"/>
                </a:solidFill>
              </a:rPr>
              <a:t>Putting it all together:</a:t>
            </a:r>
          </a:p>
          <a:p>
            <a:pPr marL="0" indent="0" algn="ctr">
              <a:lnSpc>
                <a:spcPct val="80000"/>
              </a:lnSpc>
              <a:buNone/>
            </a:pPr>
            <a:r>
              <a:rPr lang="en-US" sz="3600" dirty="0"/>
              <a:t>A Learning Algorithm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64</a:t>
            </a:fld>
            <a:endParaRPr lang="en-US" dirty="0"/>
          </a:p>
        </p:txBody>
      </p:sp>
      <p:sp>
        <p:nvSpPr>
          <p:cNvPr id="1219586" name="Rectangle 2"/>
          <p:cNvSpPr>
            <a:spLocks noGrp="1" noChangeArrowheads="1"/>
          </p:cNvSpPr>
          <p:nvPr>
            <p:ph type="title"/>
          </p:nvPr>
        </p:nvSpPr>
        <p:spPr/>
        <p:txBody>
          <a:bodyPr/>
          <a:lstStyle/>
          <a:p>
            <a:r>
              <a:rPr lang="en-US"/>
              <a:t>Third Step: How to Learn? </a:t>
            </a:r>
            <a:endParaRPr lang="en-US" dirty="0"/>
          </a:p>
        </p:txBody>
      </p:sp>
      <p:sp>
        <p:nvSpPr>
          <p:cNvPr id="1219587" name="Rectangle 3"/>
          <p:cNvSpPr>
            <a:spLocks noGrp="1" noChangeArrowheads="1"/>
          </p:cNvSpPr>
          <p:nvPr>
            <p:ph idx="1"/>
          </p:nvPr>
        </p:nvSpPr>
        <p:spPr>
          <a:xfrm>
            <a:off x="144714" y="887717"/>
            <a:ext cx="8229600" cy="3690798"/>
          </a:xfrm>
        </p:spPr>
        <p:txBody>
          <a:bodyPr>
            <a:normAutofit/>
          </a:bodyPr>
          <a:lstStyle/>
          <a:p>
            <a:pPr lvl="1"/>
            <a:r>
              <a:rPr lang="en-US" dirty="0"/>
              <a:t> A possibility: Local search</a:t>
            </a:r>
          </a:p>
          <a:p>
            <a:pPr lvl="2"/>
            <a:r>
              <a:rPr lang="en-US" dirty="0"/>
              <a:t> Start with a linear threshold function. </a:t>
            </a:r>
          </a:p>
          <a:p>
            <a:pPr lvl="2"/>
            <a:r>
              <a:rPr lang="en-US" dirty="0"/>
              <a:t> See how well you are doing.</a:t>
            </a:r>
          </a:p>
          <a:p>
            <a:pPr lvl="2"/>
            <a:r>
              <a:rPr lang="en-US" dirty="0"/>
              <a:t> Correct</a:t>
            </a:r>
          </a:p>
          <a:p>
            <a:pPr lvl="2"/>
            <a:r>
              <a:rPr lang="en-US" dirty="0"/>
              <a:t> Repeat until you converge.</a:t>
            </a:r>
          </a:p>
          <a:p>
            <a:pPr lvl="1"/>
            <a:r>
              <a:rPr lang="en-US" dirty="0"/>
              <a:t>There are other ways that </a:t>
            </a:r>
          </a:p>
          <a:p>
            <a:pPr marL="457200" lvl="1" indent="0">
              <a:buNone/>
            </a:pPr>
            <a:r>
              <a:rPr lang="en-US" dirty="0"/>
              <a:t>do not search directly in the </a:t>
            </a:r>
            <a:r>
              <a:rPr lang="en-US"/>
              <a:t>hypotheses space</a:t>
            </a:r>
            <a:endParaRPr lang="en-US" dirty="0"/>
          </a:p>
          <a:p>
            <a:pPr lvl="2"/>
            <a:r>
              <a:rPr lang="en-US" dirty="0"/>
              <a:t>Directly compute the hypothesis</a:t>
            </a:r>
          </a:p>
        </p:txBody>
      </p:sp>
      <p:grpSp>
        <p:nvGrpSpPr>
          <p:cNvPr id="1219588" name="Group 4"/>
          <p:cNvGrpSpPr>
            <a:grpSpLocks/>
          </p:cNvGrpSpPr>
          <p:nvPr/>
        </p:nvGrpSpPr>
        <p:grpSpPr bwMode="auto">
          <a:xfrm>
            <a:off x="5926284" y="1018579"/>
            <a:ext cx="2833688" cy="2777729"/>
            <a:chOff x="3332" y="1248"/>
            <a:chExt cx="2380" cy="2333"/>
          </a:xfrm>
        </p:grpSpPr>
        <p:sp>
          <p:nvSpPr>
            <p:cNvPr id="1219589"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590"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591"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2"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3"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4"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5"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6"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7"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8"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599"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0"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1"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2"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3"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4"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5"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6"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19607"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08"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09"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0"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1"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2"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3"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4"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5"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6"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7"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8"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19"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1219620"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21"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22"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23"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24"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25"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9626" name="Line 42"/>
            <p:cNvSpPr>
              <a:spLocks noChangeShapeType="1"/>
            </p:cNvSpPr>
            <p:nvPr/>
          </p:nvSpPr>
          <p:spPr bwMode="auto">
            <a:xfrm flipV="1">
              <a:off x="3533" y="1248"/>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4" name="Right Arrow 3"/>
          <p:cNvSpPr/>
          <p:nvPr/>
        </p:nvSpPr>
        <p:spPr>
          <a:xfrm>
            <a:off x="769686" y="1679376"/>
            <a:ext cx="285750" cy="1285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69139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95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95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95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95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95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958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958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1958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t>65</a:t>
            </a:fld>
            <a:endParaRPr lang="en-US" dirty="0"/>
          </a:p>
        </p:txBody>
      </p:sp>
      <p:sp>
        <p:nvSpPr>
          <p:cNvPr id="1156098" name="Rectangle 2"/>
          <p:cNvSpPr>
            <a:spLocks noGrp="1" noChangeArrowheads="1"/>
          </p:cNvSpPr>
          <p:nvPr>
            <p:ph type="title"/>
          </p:nvPr>
        </p:nvSpPr>
        <p:spPr>
          <a:xfrm>
            <a:off x="0" y="255406"/>
            <a:ext cx="8229600" cy="693605"/>
          </a:xfrm>
        </p:spPr>
        <p:txBody>
          <a:bodyPr>
            <a:normAutofit fontScale="90000"/>
          </a:bodyPr>
          <a:lstStyle/>
          <a:p>
            <a:r>
              <a:rPr lang="en-US" dirty="0">
                <a:solidFill>
                  <a:schemeClr val="accent1"/>
                </a:solidFill>
              </a:rPr>
              <a:t>Learning Linear Separators</a:t>
            </a:r>
            <a:br>
              <a:rPr lang="en-US" dirty="0">
                <a:solidFill>
                  <a:schemeClr val="accent1"/>
                </a:solidFill>
              </a:rPr>
            </a:br>
            <a:r>
              <a:rPr lang="en-US" sz="1800" dirty="0">
                <a:solidFill>
                  <a:schemeClr val="accent1"/>
                </a:solidFill>
              </a:rPr>
              <a:t> (LTU=Linear Threshold Unit)  </a:t>
            </a:r>
            <a:endParaRPr lang="en-US" dirty="0">
              <a:solidFill>
                <a:schemeClr val="accent1"/>
              </a:solidFill>
            </a:endParaRPr>
          </a:p>
        </p:txBody>
      </p:sp>
      <mc:AlternateContent xmlns:mc="http://schemas.openxmlformats.org/markup-compatibility/2006" xmlns:a14="http://schemas.microsoft.com/office/drawing/2010/main">
        <mc:Choice Requires="a14">
          <p:sp>
            <p:nvSpPr>
              <p:cNvPr id="1156099" name="Rectangle 3"/>
              <p:cNvSpPr>
                <a:spLocks noGrp="1" noChangeArrowheads="1"/>
              </p:cNvSpPr>
              <p:nvPr>
                <p:ph idx="1"/>
              </p:nvPr>
            </p:nvSpPr>
            <p:spPr>
              <a:xfrm>
                <a:off x="628650" y="1082943"/>
                <a:ext cx="8229600" cy="3690798"/>
              </a:xfrm>
            </p:spPr>
            <p:txBody>
              <a:bodyPr/>
              <a:lstStyle/>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oMath>
                </a14:m>
                <a:r>
                  <a:rPr lang="en-US" dirty="0"/>
                  <a:t>{</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a:t>
                </a:r>
                <a:r>
                  <a:rPr lang="en-US" dirty="0">
                    <a:latin typeface="Symbol" pitchFamily="18" charset="2"/>
                    <a:sym typeface="Symbol" pitchFamily="18" charset="2"/>
                  </a:rPr>
                  <a:t></a:t>
                </a:r>
                <a:r>
                  <a:rPr lang="en-US" dirty="0"/>
                  <a:t>} </a:t>
                </a:r>
                <a14:m>
                  <m:oMath xmlns:m="http://schemas.openxmlformats.org/officeDocument/2006/math">
                    <m:r>
                      <a:rPr lang="en-US" i="1" dirty="0" smtClean="0">
                        <a:latin typeface="Cambria Math" panose="02040503050406030204" pitchFamily="18" charset="0"/>
                      </a:rPr>
                      <m:t>= </m:t>
                    </m:r>
                    <m:r>
                      <m:rPr>
                        <m:sty m:val="p"/>
                      </m:rPr>
                      <a:rPr lang="en-US" i="1" dirty="0" err="1">
                        <a:latin typeface="Cambria Math" panose="02040503050406030204" pitchFamily="18" charset="0"/>
                      </a:rPr>
                      <m:t>sgn</m:t>
                    </m:r>
                    <m:r>
                      <a:rPr lang="en-US" i="1" dirty="0" err="1">
                        <a:latin typeface="Cambria Math" panose="02040503050406030204" pitchFamily="18" charset="0"/>
                      </a:rPr>
                      <m:t>⁡</m:t>
                    </m:r>
                  </m:oMath>
                </a14:m>
                <a:r>
                  <a:rPr lang="en-US" dirty="0"/>
                  <a:t>{</a:t>
                </a:r>
                <a14:m>
                  <m:oMath xmlns:m="http://schemas.openxmlformats.org/officeDocument/2006/math">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pt-BR" i="1">
                            <a:latin typeface="Cambria Math" panose="02040503050406030204" pitchFamily="18" charset="0"/>
                          </a:rPr>
                          <m:t>𝑥</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a:t>- </a:t>
                </a:r>
                <a:r>
                  <a:rPr lang="en-US" dirty="0">
                    <a:latin typeface="Symbol" pitchFamily="18" charset="2"/>
                    <a:sym typeface="Symbol" pitchFamily="18" charset="2"/>
                  </a:rPr>
                  <a:t> </a:t>
                </a:r>
                <a:r>
                  <a:rPr lang="en-US" dirty="0"/>
                  <a:t>}</a:t>
                </a:r>
                <a:endParaRPr lang="en-US" dirty="0">
                  <a:solidFill>
                    <a:srgbClr val="000066"/>
                  </a:solidFill>
                </a:endParaRPr>
              </a:p>
              <a:p>
                <a14:m>
                  <m:oMath xmlns:m="http://schemas.openxmlformats.org/officeDocument/2006/math">
                    <m:r>
                      <a:rPr lang="en-US" sz="1600" b="1" i="1" dirty="0" smtClean="0">
                        <a:solidFill>
                          <a:schemeClr val="tx1"/>
                        </a:solidFill>
                        <a:latin typeface="Cambria Math" panose="02040503050406030204" pitchFamily="18" charset="0"/>
                      </a:rPr>
                      <m:t>𝒙</m:t>
                    </m:r>
                    <m:r>
                      <a:rPr lang="en-US" sz="1600" i="1" baseline="30000" dirty="0" err="1">
                        <a:solidFill>
                          <a:schemeClr val="tx1"/>
                        </a:solidFill>
                        <a:latin typeface="Cambria Math" panose="02040503050406030204" pitchFamily="18" charset="0"/>
                      </a:rPr>
                      <m:t>𝑇</m:t>
                    </m:r>
                    <m:r>
                      <a:rPr lang="en-US" sz="1600" i="1" dirty="0">
                        <a:solidFill>
                          <a:schemeClr val="tx1"/>
                        </a:solidFill>
                        <a:latin typeface="Cambria Math" panose="02040503050406030204" pitchFamily="18" charset="0"/>
                      </a:rPr>
                      <m:t>= (</m:t>
                    </m:r>
                    <m:r>
                      <a:rPr lang="en-US" sz="1600" i="1" dirty="0">
                        <a:solidFill>
                          <a:schemeClr val="tx1"/>
                        </a:solidFill>
                        <a:latin typeface="Cambria Math" panose="02040503050406030204" pitchFamily="18" charset="0"/>
                      </a:rPr>
                      <m:t>𝑥</m:t>
                    </m:r>
                    <m:r>
                      <a:rPr lang="en-US" sz="1600" i="1" baseline="-25000" dirty="0">
                        <a:solidFill>
                          <a:schemeClr val="tx1"/>
                        </a:solidFill>
                        <a:latin typeface="Cambria Math" panose="02040503050406030204" pitchFamily="18" charset="0"/>
                      </a:rPr>
                      <m:t>1</m:t>
                    </m:r>
                    <m:r>
                      <a:rPr lang="en-US" sz="1600" i="1" dirty="0">
                        <a:solidFill>
                          <a:schemeClr val="tx1"/>
                        </a:solidFill>
                        <a:latin typeface="Cambria Math" panose="02040503050406030204" pitchFamily="18" charset="0"/>
                      </a:rPr>
                      <m:t> ,</m:t>
                    </m:r>
                    <m:r>
                      <a:rPr lang="en-US" sz="1600" i="1" dirty="0">
                        <a:solidFill>
                          <a:schemeClr val="tx1"/>
                        </a:solidFill>
                        <a:latin typeface="Cambria Math" panose="02040503050406030204" pitchFamily="18" charset="0"/>
                      </a:rPr>
                      <m:t>𝑥</m:t>
                    </m:r>
                    <m:r>
                      <a:rPr lang="en-US" sz="1600" b="1" i="1" baseline="-25000" dirty="0">
                        <a:solidFill>
                          <a:schemeClr val="tx1"/>
                        </a:solidFill>
                        <a:latin typeface="Cambria Math" panose="02040503050406030204" pitchFamily="18" charset="0"/>
                      </a:rPr>
                      <m:t>𝟐</m:t>
                    </m:r>
                    <m:r>
                      <a:rPr lang="en-US" sz="1600" i="1" dirty="0">
                        <a:solidFill>
                          <a:schemeClr val="tx1"/>
                        </a:solidFill>
                        <a:latin typeface="Cambria Math" panose="02040503050406030204" pitchFamily="18" charset="0"/>
                      </a:rPr>
                      <m:t>,… ,</m:t>
                    </m:r>
                    <m:r>
                      <a:rPr lang="en-US" sz="1600" i="1" dirty="0" err="1">
                        <a:solidFill>
                          <a:schemeClr val="tx1"/>
                        </a:solidFill>
                        <a:latin typeface="Cambria Math" panose="02040503050406030204" pitchFamily="18" charset="0"/>
                      </a:rPr>
                      <m:t>𝑥</m:t>
                    </m:r>
                    <m:r>
                      <a:rPr lang="en-US" sz="1600" b="1" i="1" baseline="-25000" dirty="0" err="1">
                        <a:solidFill>
                          <a:schemeClr val="tx1"/>
                        </a:solidFill>
                        <a:latin typeface="Cambria Math" panose="02040503050406030204" pitchFamily="18" charset="0"/>
                      </a:rPr>
                      <m:t>𝒏</m:t>
                    </m:r>
                    <m:r>
                      <a:rPr lang="en-US" sz="1600" i="1" dirty="0">
                        <a:solidFill>
                          <a:schemeClr val="tx1"/>
                        </a:solidFill>
                        <a:latin typeface="Cambria Math" panose="02040503050406030204" pitchFamily="18" charset="0"/>
                      </a:rPr>
                      <m:t>) ∈ {0,1}</m:t>
                    </m:r>
                    <m:r>
                      <a:rPr lang="en-US" sz="1600" i="1" baseline="30000" dirty="0">
                        <a:solidFill>
                          <a:schemeClr val="tx1"/>
                        </a:solidFill>
                        <a:latin typeface="Cambria Math" panose="02040503050406030204" pitchFamily="18" charset="0"/>
                      </a:rPr>
                      <m:t>𝑛</m:t>
                    </m:r>
                    <m:r>
                      <a:rPr lang="en-US" sz="1600" i="1" dirty="0">
                        <a:solidFill>
                          <a:schemeClr val="tx1"/>
                        </a:solidFill>
                        <a:latin typeface="Cambria Math" panose="02040503050406030204" pitchFamily="18" charset="0"/>
                      </a:rPr>
                      <m:t>   </m:t>
                    </m:r>
                  </m:oMath>
                </a14:m>
                <a:endParaRPr lang="en-US" sz="1600" dirty="0">
                  <a:solidFill>
                    <a:schemeClr val="tx1"/>
                  </a:solidFill>
                </a:endParaRPr>
              </a:p>
              <a:p>
                <a:pPr lvl="1">
                  <a:buFont typeface="Wingdings" pitchFamily="2" charset="2"/>
                  <a:buNone/>
                </a:pPr>
                <a:r>
                  <a:rPr lang="en-US" sz="1600" dirty="0">
                    <a:solidFill>
                      <a:schemeClr val="tx1"/>
                    </a:solidFill>
                  </a:rPr>
                  <a:t>         is the feature based </a:t>
                </a:r>
              </a:p>
              <a:p>
                <a:pPr lvl="1">
                  <a:buFont typeface="Wingdings" pitchFamily="2" charset="2"/>
                  <a:buNone/>
                </a:pPr>
                <a:r>
                  <a:rPr lang="en-US" sz="1600" dirty="0">
                    <a:solidFill>
                      <a:schemeClr val="tx1"/>
                    </a:solidFill>
                  </a:rPr>
                  <a:t>         encoding of the data point</a:t>
                </a:r>
              </a:p>
              <a:p>
                <a14:m>
                  <m:oMath xmlns:m="http://schemas.openxmlformats.org/officeDocument/2006/math">
                    <m:r>
                      <a:rPr lang="en-US" sz="1600" b="1" i="1" dirty="0" smtClean="0">
                        <a:solidFill>
                          <a:schemeClr val="tx1"/>
                        </a:solidFill>
                        <a:latin typeface="Cambria Math" panose="02040503050406030204" pitchFamily="18" charset="0"/>
                      </a:rPr>
                      <m:t>𝒘</m:t>
                    </m:r>
                    <m:r>
                      <a:rPr lang="en-US" sz="1600" i="1" baseline="30000" dirty="0">
                        <a:solidFill>
                          <a:schemeClr val="tx1"/>
                        </a:solidFill>
                        <a:latin typeface="Cambria Math" panose="02040503050406030204" pitchFamily="18" charset="0"/>
                      </a:rPr>
                      <m:t>𝑇</m:t>
                    </m:r>
                    <m:r>
                      <a:rPr lang="en-US" sz="1600" i="1" dirty="0">
                        <a:solidFill>
                          <a:schemeClr val="tx1"/>
                        </a:solidFill>
                        <a:latin typeface="Cambria Math" panose="02040503050406030204" pitchFamily="18" charset="0"/>
                      </a:rPr>
                      <m:t>= (</m:t>
                    </m:r>
                    <m:r>
                      <a:rPr lang="en-US" sz="1600" i="1" dirty="0">
                        <a:solidFill>
                          <a:schemeClr val="tx1"/>
                        </a:solidFill>
                        <a:latin typeface="Cambria Math" panose="02040503050406030204" pitchFamily="18" charset="0"/>
                      </a:rPr>
                      <m:t>𝑤</m:t>
                    </m:r>
                    <m:r>
                      <a:rPr lang="en-US" sz="1600" i="1" baseline="-25000" dirty="0">
                        <a:solidFill>
                          <a:schemeClr val="tx1"/>
                        </a:solidFill>
                        <a:latin typeface="Cambria Math" panose="02040503050406030204" pitchFamily="18" charset="0"/>
                      </a:rPr>
                      <m:t>1</m:t>
                    </m:r>
                    <m:r>
                      <a:rPr lang="en-US" sz="1600" i="1" dirty="0">
                        <a:solidFill>
                          <a:schemeClr val="tx1"/>
                        </a:solidFill>
                        <a:latin typeface="Cambria Math" panose="02040503050406030204" pitchFamily="18" charset="0"/>
                      </a:rPr>
                      <m:t> ,</m:t>
                    </m:r>
                    <m:r>
                      <a:rPr lang="en-US" sz="1600" i="1" dirty="0">
                        <a:solidFill>
                          <a:schemeClr val="tx1"/>
                        </a:solidFill>
                        <a:latin typeface="Cambria Math" panose="02040503050406030204" pitchFamily="18" charset="0"/>
                      </a:rPr>
                      <m:t>𝑤</m:t>
                    </m:r>
                    <m:r>
                      <a:rPr lang="en-US" sz="1600" b="1" i="1" baseline="-25000" dirty="0">
                        <a:solidFill>
                          <a:schemeClr val="tx1"/>
                        </a:solidFill>
                        <a:latin typeface="Cambria Math" panose="02040503050406030204" pitchFamily="18" charset="0"/>
                      </a:rPr>
                      <m:t>𝟐</m:t>
                    </m:r>
                    <m:r>
                      <a:rPr lang="en-US" sz="1600" i="1" dirty="0">
                        <a:solidFill>
                          <a:schemeClr val="tx1"/>
                        </a:solidFill>
                        <a:latin typeface="Cambria Math" panose="02040503050406030204" pitchFamily="18" charset="0"/>
                      </a:rPr>
                      <m:t>,… ,</m:t>
                    </m:r>
                    <m:r>
                      <a:rPr lang="en-US" sz="1600" i="1" dirty="0" err="1">
                        <a:solidFill>
                          <a:schemeClr val="tx1"/>
                        </a:solidFill>
                        <a:latin typeface="Cambria Math" panose="02040503050406030204" pitchFamily="18" charset="0"/>
                      </a:rPr>
                      <m:t>𝑤</m:t>
                    </m:r>
                    <m:r>
                      <a:rPr lang="en-US" sz="1600" b="1" i="1" baseline="-25000" dirty="0" err="1">
                        <a:solidFill>
                          <a:schemeClr val="tx1"/>
                        </a:solidFill>
                        <a:latin typeface="Cambria Math" panose="02040503050406030204" pitchFamily="18" charset="0"/>
                      </a:rPr>
                      <m:t>𝒏</m:t>
                    </m:r>
                    <m:r>
                      <a:rPr lang="en-US" sz="1600" i="1" dirty="0">
                        <a:solidFill>
                          <a:schemeClr val="tx1"/>
                        </a:solidFill>
                        <a:latin typeface="Cambria Math" panose="02040503050406030204" pitchFamily="18" charset="0"/>
                      </a:rPr>
                      <m:t>) ∈ </m:t>
                    </m:r>
                    <m:sSup>
                      <m:sSupPr>
                        <m:ctrlPr>
                          <a:rPr lang="en-US" sz="1600" b="0" i="1" dirty="0" smtClean="0">
                            <a:solidFill>
                              <a:schemeClr val="tx1"/>
                            </a:solidFill>
                            <a:latin typeface="Cambria Math" panose="02040503050406030204" pitchFamily="18" charset="0"/>
                          </a:rPr>
                        </m:ctrlPr>
                      </m:sSupPr>
                      <m:e>
                        <m:r>
                          <a:rPr lang="en-US" sz="1600" b="1" i="1" dirty="0">
                            <a:solidFill>
                              <a:schemeClr val="tx1"/>
                            </a:solidFill>
                            <a:latin typeface="Cambria Math" panose="02040503050406030204" pitchFamily="18" charset="0"/>
                          </a:rPr>
                          <m:t>𝑹</m:t>
                        </m:r>
                      </m:e>
                      <m:sup>
                        <m:r>
                          <a:rPr lang="en-US" sz="1600" i="1" dirty="0">
                            <a:solidFill>
                              <a:schemeClr val="tx1"/>
                            </a:solidFill>
                            <a:latin typeface="Cambria Math" panose="02040503050406030204" pitchFamily="18" charset="0"/>
                          </a:rPr>
                          <m:t>𝑛</m:t>
                        </m:r>
                      </m:sup>
                    </m:sSup>
                    <m:r>
                      <a:rPr lang="en-US" sz="1600" i="1" dirty="0">
                        <a:solidFill>
                          <a:schemeClr val="tx1"/>
                        </a:solidFill>
                        <a:latin typeface="Cambria Math" panose="02040503050406030204" pitchFamily="18" charset="0"/>
                      </a:rPr>
                      <m:t> </m:t>
                    </m:r>
                  </m:oMath>
                </a14:m>
                <a:endParaRPr lang="en-US" sz="1600" dirty="0">
                  <a:solidFill>
                    <a:schemeClr val="tx1"/>
                  </a:solidFill>
                </a:endParaRPr>
              </a:p>
              <a:p>
                <a:pPr lvl="1">
                  <a:buFont typeface="Wingdings" pitchFamily="2" charset="2"/>
                  <a:buNone/>
                </a:pPr>
                <a:r>
                  <a:rPr lang="en-US" sz="1600" dirty="0">
                    <a:solidFill>
                      <a:schemeClr val="tx1"/>
                    </a:solidFill>
                  </a:rPr>
                  <a:t>         is the target function. </a:t>
                </a:r>
              </a:p>
              <a:p>
                <a:r>
                  <a:rPr lang="en-US" sz="1600" dirty="0">
                    <a:solidFill>
                      <a:schemeClr val="tx1"/>
                    </a:solidFill>
                    <a:latin typeface="Times New Roman" pitchFamily="18" charset="0"/>
                  </a:rPr>
                  <a:t> </a:t>
                </a:r>
                <a:r>
                  <a:rPr lang="en-US" sz="1600" dirty="0">
                    <a:solidFill>
                      <a:schemeClr val="tx1"/>
                    </a:solidFill>
                    <a:latin typeface="Symbol" pitchFamily="18" charset="2"/>
                    <a:sym typeface="Symbol" pitchFamily="18" charset="2"/>
                  </a:rPr>
                  <a:t></a:t>
                </a:r>
                <a:r>
                  <a:rPr lang="en-US" sz="1600" dirty="0">
                    <a:solidFill>
                      <a:schemeClr val="tx1"/>
                    </a:solidFill>
                    <a:latin typeface="Times New Roman" pitchFamily="18" charset="0"/>
                  </a:rPr>
                  <a:t> </a:t>
                </a:r>
                <a:r>
                  <a:rPr lang="en-US" sz="1600" dirty="0">
                    <a:solidFill>
                      <a:schemeClr val="tx1"/>
                    </a:solidFill>
                  </a:rPr>
                  <a:t>determines the shift</a:t>
                </a:r>
              </a:p>
              <a:p>
                <a:pPr marL="0" indent="0">
                  <a:buNone/>
                </a:pPr>
                <a:r>
                  <a:rPr lang="en-US" sz="1600" dirty="0">
                    <a:solidFill>
                      <a:schemeClr val="tx1"/>
                    </a:solidFill>
                  </a:rPr>
                  <a:t>	 with respect to the origin</a:t>
                </a:r>
              </a:p>
            </p:txBody>
          </p:sp>
        </mc:Choice>
        <mc:Fallback xmlns="">
          <p:sp>
            <p:nvSpPr>
              <p:cNvPr id="1156099" name="Rectangle 3"/>
              <p:cNvSpPr>
                <a:spLocks noGrp="1" noRot="1" noChangeAspect="1" noMove="1" noResize="1" noEditPoints="1" noAdjustHandles="1" noChangeArrowheads="1" noChangeShapeType="1" noTextEdit="1"/>
              </p:cNvSpPr>
              <p:nvPr>
                <p:ph idx="1"/>
              </p:nvPr>
            </p:nvSpPr>
            <p:spPr>
              <a:xfrm>
                <a:off x="628650" y="1082943"/>
                <a:ext cx="8229600" cy="3690798"/>
              </a:xfrm>
              <a:blipFill>
                <a:blip r:embed="rId3"/>
                <a:stretch>
                  <a:fillRect l="-296" t="-16364"/>
                </a:stretch>
              </a:blipFill>
            </p:spPr>
            <p:txBody>
              <a:bodyPr/>
              <a:lstStyle/>
              <a:p>
                <a:r>
                  <a:rPr lang="en-US">
                    <a:noFill/>
                  </a:rPr>
                  <a:t> </a:t>
                </a:r>
              </a:p>
            </p:txBody>
          </p:sp>
        </mc:Fallback>
      </mc:AlternateContent>
      <p:grpSp>
        <p:nvGrpSpPr>
          <p:cNvPr id="1156142" name="Group 46"/>
          <p:cNvGrpSpPr>
            <a:grpSpLocks/>
          </p:cNvGrpSpPr>
          <p:nvPr/>
        </p:nvGrpSpPr>
        <p:grpSpPr bwMode="auto">
          <a:xfrm>
            <a:off x="4419600" y="1543050"/>
            <a:ext cx="3581400" cy="2971801"/>
            <a:chOff x="2704" y="1296"/>
            <a:chExt cx="3008" cy="2496"/>
          </a:xfrm>
        </p:grpSpPr>
        <p:sp>
          <p:nvSpPr>
            <p:cNvPr id="1156101"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02"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03"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04"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05"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06"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07"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08"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09"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10"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11"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12"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13"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14"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15"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16"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17"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18"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56119"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20"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21"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22"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23"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24"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25"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26"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27"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28"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29"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30"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31"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1156132"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33"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34"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35"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36"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37"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38" name="Line 42"/>
            <p:cNvSpPr>
              <a:spLocks noChangeShapeType="1"/>
            </p:cNvSpPr>
            <p:nvPr/>
          </p:nvSpPr>
          <p:spPr bwMode="auto">
            <a:xfrm flipV="1">
              <a:off x="3341" y="1663"/>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39" name="Line 43"/>
            <p:cNvSpPr>
              <a:spLocks noChangeShapeType="1"/>
            </p:cNvSpPr>
            <p:nvPr/>
          </p:nvSpPr>
          <p:spPr bwMode="auto">
            <a:xfrm flipH="1" flipV="1">
              <a:off x="2704" y="3144"/>
              <a:ext cx="624"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6140" name="Rectangle 44"/>
            <p:cNvSpPr>
              <a:spLocks noChangeArrowheads="1"/>
            </p:cNvSpPr>
            <p:nvPr/>
          </p:nvSpPr>
          <p:spPr bwMode="auto">
            <a:xfrm>
              <a:off x="2976" y="3024"/>
              <a:ext cx="305"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100">
                  <a:solidFill>
                    <a:srgbClr val="0000FF"/>
                  </a:solidFill>
                  <a:latin typeface="Tempus Sans ITC" pitchFamily="82" charset="0"/>
                </a:rPr>
                <a:t>w</a:t>
              </a:r>
            </a:p>
          </p:txBody>
        </p:sp>
        <p:sp>
          <p:nvSpPr>
            <p:cNvPr id="1156141" name="Rectangle 45"/>
            <p:cNvSpPr>
              <a:spLocks noChangeArrowheads="1"/>
            </p:cNvSpPr>
            <p:nvPr/>
          </p:nvSpPr>
          <p:spPr bwMode="auto">
            <a:xfrm>
              <a:off x="4944" y="1536"/>
              <a:ext cx="274"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100">
                  <a:solidFill>
                    <a:srgbClr val="0000FF"/>
                  </a:solidFill>
                  <a:latin typeface="Symbol" pitchFamily="18" charset="2"/>
                  <a:sym typeface="Symbol" pitchFamily="18" charset="2"/>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6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60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60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60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60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609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609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56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66</a:t>
            </a:fld>
            <a:endParaRPr lang="en-US" dirty="0"/>
          </a:p>
        </p:txBody>
      </p:sp>
      <p:sp>
        <p:nvSpPr>
          <p:cNvPr id="1158146" name="Rectangle 2"/>
          <p:cNvSpPr>
            <a:spLocks noGrp="1" noChangeArrowheads="1"/>
          </p:cNvSpPr>
          <p:nvPr>
            <p:ph type="title"/>
          </p:nvPr>
        </p:nvSpPr>
        <p:spPr/>
        <p:txBody>
          <a:bodyPr/>
          <a:lstStyle/>
          <a:p>
            <a:r>
              <a:rPr lang="en-US" dirty="0"/>
              <a:t>Canonical Representation</a:t>
            </a:r>
          </a:p>
        </p:txBody>
      </p:sp>
      <mc:AlternateContent xmlns:mc="http://schemas.openxmlformats.org/markup-compatibility/2006" xmlns:a14="http://schemas.microsoft.com/office/drawing/2010/main">
        <mc:Choice Requires="a14">
          <p:sp>
            <p:nvSpPr>
              <p:cNvPr id="1158147" name="Rectangle 3"/>
              <p:cNvSpPr>
                <a:spLocks noGrp="1" noChangeArrowheads="1"/>
              </p:cNvSpPr>
              <p:nvPr>
                <p:ph idx="1"/>
              </p:nvPr>
            </p:nvSpPr>
            <p:spPr>
              <a:xfrm>
                <a:off x="172545" y="1006109"/>
                <a:ext cx="8504814" cy="3690798"/>
              </a:xfrm>
            </p:spPr>
            <p:txBody>
              <a:bodyPr>
                <a:noAutofit/>
              </a:bodyPr>
              <a:lstStyle/>
              <a:p>
                <a:pPr marL="0" indent="0">
                  <a:buNone/>
                </a:pPr>
                <a:r>
                  <a:rPr lang="en-US" dirty="0"/>
                  <a:t>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a:rPr lang="en-US" i="1" dirty="0" err="1">
                        <a:latin typeface="Cambria Math" panose="02040503050406030204" pitchFamily="18" charset="0"/>
                      </a:rPr>
                      <m:t>𝑠𝑔𝑛</m:t>
                    </m:r>
                    <m:r>
                      <a:rPr lang="en-US" i="1" dirty="0">
                        <a:latin typeface="Cambria Math" panose="02040503050406030204" pitchFamily="18" charset="0"/>
                      </a:rPr>
                      <m:t>⁡</m:t>
                    </m:r>
                  </m:oMath>
                </a14:m>
                <a:r>
                  <a:rPr lang="en-US" i="1" dirty="0"/>
                  <a:t>{</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rPr>
                      <m:t>∙</m:t>
                    </m:r>
                    <m:r>
                      <a:rPr lang="en-US" b="1" i="1" smtClean="0">
                        <a:latin typeface="Cambria Math" panose="02040503050406030204" pitchFamily="18" charset="0"/>
                      </a:rPr>
                      <m:t>𝒙</m:t>
                    </m:r>
                    <m:r>
                      <a:rPr lang="en-US" b="1" i="1" smtClean="0">
                        <a:latin typeface="Cambria Math" panose="02040503050406030204" pitchFamily="18" charset="0"/>
                      </a:rPr>
                      <m:t> </m:t>
                    </m:r>
                  </m:oMath>
                </a14:m>
                <a:r>
                  <a:rPr lang="en-US" i="1" dirty="0"/>
                  <a:t>- </a:t>
                </a:r>
                <a:r>
                  <a:rPr lang="en-US" i="1" dirty="0">
                    <a:sym typeface="Symbol" pitchFamily="18" charset="2"/>
                  </a:rPr>
                  <a:t></a:t>
                </a:r>
                <a:r>
                  <a:rPr lang="en-US" i="1" dirty="0"/>
                  <a:t>} </a:t>
                </a:r>
                <a14:m>
                  <m:oMath xmlns:m="http://schemas.openxmlformats.org/officeDocument/2006/math">
                    <m:r>
                      <a:rPr lang="en-US" i="1" dirty="0" smtClean="0">
                        <a:latin typeface="Cambria Math" panose="02040503050406030204" pitchFamily="18" charset="0"/>
                      </a:rPr>
                      <m:t>= </m:t>
                    </m:r>
                    <m:r>
                      <a:rPr lang="en-US" i="1" dirty="0" err="1">
                        <a:latin typeface="Cambria Math" panose="02040503050406030204" pitchFamily="18" charset="0"/>
                      </a:rPr>
                      <m:t>𝑠𝑔𝑛</m:t>
                    </m:r>
                    <m:r>
                      <a:rPr lang="en-US" i="1" dirty="0">
                        <a:latin typeface="Cambria Math" panose="02040503050406030204" pitchFamily="18" charset="0"/>
                      </a:rPr>
                      <m:t>⁡{</m:t>
                    </m:r>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pt-BR" i="1">
                            <a:latin typeface="Cambria Math" panose="02040503050406030204" pitchFamily="18" charset="0"/>
                          </a:rPr>
                          <m:t>𝑥</m:t>
                        </m:r>
                        <m:r>
                          <a:rPr lang="en-US" i="1" baseline="-25000">
                            <a:latin typeface="Cambria Math" panose="02040503050406030204" pitchFamily="18" charset="0"/>
                          </a:rPr>
                          <m:t>𝑖</m:t>
                        </m:r>
                        <m:r>
                          <a:rPr lang="en-US" i="1">
                            <a:latin typeface="Cambria Math" panose="02040503050406030204" pitchFamily="18" charset="0"/>
                          </a:rPr>
                          <m:t> </m:t>
                        </m:r>
                      </m:e>
                    </m:nary>
                  </m:oMath>
                </a14:m>
                <a:r>
                  <a:rPr lang="en-US" i="1" dirty="0"/>
                  <a:t>- </a:t>
                </a:r>
                <a:r>
                  <a:rPr lang="en-US" i="1" dirty="0">
                    <a:sym typeface="Symbol" pitchFamily="18" charset="2"/>
                  </a:rPr>
                  <a:t> </a:t>
                </a:r>
                <a:r>
                  <a:rPr lang="en-US" i="1" dirty="0"/>
                  <a:t>}</a:t>
                </a:r>
              </a:p>
              <a:p>
                <a:pPr marL="0" indent="0">
                  <a:buNone/>
                </a:pPr>
                <a:endParaRPr lang="en-US" dirty="0"/>
              </a:p>
              <a:p>
                <a:pPr lvl="1"/>
                <a:r>
                  <a:rPr lang="en-US" b="1" dirty="0"/>
                  <a:t>Note: </a:t>
                </a:r>
                <a14:m>
                  <m:oMath xmlns:m="http://schemas.openxmlformats.org/officeDocument/2006/math">
                    <m:r>
                      <a:rPr lang="en-US" i="1" dirty="0" smtClean="0">
                        <a:latin typeface="Cambria Math" panose="02040503050406030204" pitchFamily="18" charset="0"/>
                      </a:rPr>
                      <m:t>𝑠𝑔𝑛</m:t>
                    </m:r>
                    <m:r>
                      <a:rPr lang="en-US" i="1" dirty="0" smtClean="0">
                        <a:latin typeface="Cambria Math" panose="02040503050406030204" pitchFamily="18" charset="0"/>
                      </a:rPr>
                      <m:t>⁡</m:t>
                    </m:r>
                  </m:oMath>
                </a14:m>
                <a:r>
                  <a:rPr lang="en-US" i="1" dirty="0"/>
                  <a:t> {</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rPr>
                      <m:t>∙</m:t>
                    </m:r>
                    <m:r>
                      <a:rPr lang="en-US" b="1" i="1">
                        <a:latin typeface="Cambria Math" panose="02040503050406030204" pitchFamily="18" charset="0"/>
                      </a:rPr>
                      <m:t>𝒙</m:t>
                    </m:r>
                  </m:oMath>
                </a14:m>
                <a:r>
                  <a:rPr lang="en-US" i="1" dirty="0"/>
                  <a:t>- </a:t>
                </a:r>
                <a:r>
                  <a:rPr lang="en-US" i="1" dirty="0">
                    <a:sym typeface="Symbol" pitchFamily="18" charset="2"/>
                  </a:rPr>
                  <a:t></a:t>
                </a:r>
                <a:r>
                  <a:rPr lang="en-US" i="1" dirty="0"/>
                  <a:t>}  = </a:t>
                </a:r>
                <a14:m>
                  <m:oMath xmlns:m="http://schemas.openxmlformats.org/officeDocument/2006/math">
                    <m:r>
                      <a:rPr lang="en-US" i="1" dirty="0" smtClean="0">
                        <a:latin typeface="Cambria Math" panose="02040503050406030204" pitchFamily="18" charset="0"/>
                      </a:rPr>
                      <m:t>𝑠𝑔𝑛</m:t>
                    </m:r>
                    <m:r>
                      <a:rPr lang="en-US" i="1" dirty="0" smtClean="0">
                        <a:latin typeface="Cambria Math" panose="02040503050406030204" pitchFamily="18" charset="0"/>
                      </a:rPr>
                      <m:t>⁡</m:t>
                    </m:r>
                  </m:oMath>
                </a14:m>
                <a:r>
                  <a:rPr lang="en-US" i="1" dirty="0"/>
                  <a:t> {</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smtClean="0">
                            <a:latin typeface="Cambria Math" panose="02040503050406030204" pitchFamily="18" charset="0"/>
                          </a:rPr>
                          <m:t>′</m:t>
                        </m:r>
                        <m:r>
                          <a:rPr lang="en-US" i="1">
                            <a:latin typeface="Cambria Math" panose="02040503050406030204" pitchFamily="18" charset="0"/>
                          </a:rPr>
                          <m:t>𝑇</m:t>
                        </m:r>
                      </m:sup>
                    </m:sSup>
                    <m:r>
                      <a:rPr lang="pt-BR" i="1">
                        <a:latin typeface="Cambria Math" panose="02040503050406030204" pitchFamily="18" charset="0"/>
                      </a:rPr>
                      <m:t>∙</m:t>
                    </m:r>
                    <m:r>
                      <a:rPr lang="en-US" b="1" i="1">
                        <a:latin typeface="Cambria Math" panose="02040503050406030204" pitchFamily="18" charset="0"/>
                      </a:rPr>
                      <m:t>𝒙</m:t>
                    </m:r>
                    <m:r>
                      <a:rPr lang="en-US" i="1" smtClean="0">
                        <a:latin typeface="Cambria Math" panose="02040503050406030204" pitchFamily="18" charset="0"/>
                      </a:rPr>
                      <m:t>′</m:t>
                    </m:r>
                  </m:oMath>
                </a14:m>
                <a:r>
                  <a:rPr lang="en-US" i="1" dirty="0"/>
                  <a:t>} </a:t>
                </a:r>
              </a:p>
              <a:p>
                <a:pPr lvl="1"/>
                <a:r>
                  <a:rPr lang="en-US" dirty="0"/>
                  <a:t>Where: </a:t>
                </a:r>
              </a:p>
              <a:p>
                <a:pPr lvl="2"/>
                <a14:m>
                  <m:oMath xmlns:m="http://schemas.openxmlformats.org/officeDocument/2006/math">
                    <m:r>
                      <a:rPr lang="en-US" b="1" i="1" dirty="0" smtClean="0">
                        <a:latin typeface="Cambria Math" panose="02040503050406030204" pitchFamily="18" charset="0"/>
                      </a:rPr>
                      <m:t>𝒙</m:t>
                    </m:r>
                    <m:r>
                      <a:rPr lang="en-US" i="1" dirty="0">
                        <a:latin typeface="Cambria Math" panose="02040503050406030204" pitchFamily="18" charset="0"/>
                      </a:rPr>
                      <m:t>’ = (</m:t>
                    </m:r>
                    <m:r>
                      <a:rPr lang="en-US" b="1" i="1" dirty="0">
                        <a:latin typeface="Cambria Math" panose="02040503050406030204" pitchFamily="18" charset="0"/>
                      </a:rPr>
                      <m:t>𝒙</m:t>
                    </m:r>
                    <m:r>
                      <a:rPr lang="en-US" i="1" dirty="0">
                        <a:latin typeface="Cambria Math" panose="02040503050406030204" pitchFamily="18" charset="0"/>
                      </a:rPr>
                      <m:t>, −1)  </m:t>
                    </m:r>
                  </m:oMath>
                </a14:m>
                <a:r>
                  <a:rPr lang="en-US" dirty="0"/>
                  <a:t>and </a:t>
                </a:r>
                <a14:m>
                  <m:oMath xmlns:m="http://schemas.openxmlformats.org/officeDocument/2006/math">
                    <m:r>
                      <a:rPr lang="en-US" b="1" i="1" dirty="0" smtClean="0">
                        <a:latin typeface="Cambria Math" panose="02040503050406030204" pitchFamily="18" charset="0"/>
                      </a:rPr>
                      <m:t>𝒘</m:t>
                    </m:r>
                    <m:r>
                      <a:rPr lang="en-US" i="1" dirty="0">
                        <a:latin typeface="Cambria Math" panose="02040503050406030204" pitchFamily="18" charset="0"/>
                      </a:rPr>
                      <m:t>’ = (</m:t>
                    </m:r>
                    <m:r>
                      <a:rPr lang="en-US" b="1" i="1" dirty="0">
                        <a:latin typeface="Cambria Math" panose="02040503050406030204" pitchFamily="18" charset="0"/>
                      </a:rPr>
                      <m:t>𝒘</m:t>
                    </m:r>
                    <m:r>
                      <a:rPr lang="en-US" i="1" dirty="0">
                        <a:latin typeface="Cambria Math" panose="02040503050406030204" pitchFamily="18" charset="0"/>
                      </a:rPr>
                      <m:t>, </m:t>
                    </m:r>
                    <m:r>
                      <a:rPr lang="en-US" b="0" i="1" dirty="0" smtClean="0">
                        <a:latin typeface="Cambria Math" panose="02040503050406030204" pitchFamily="18" charset="0"/>
                      </a:rPr>
                      <m:t>𝜃</m:t>
                    </m:r>
                    <m:r>
                      <a:rPr lang="en-US" i="1" dirty="0">
                        <a:latin typeface="Cambria Math" panose="02040503050406030204" pitchFamily="18" charset="0"/>
                      </a:rPr>
                      <m:t>) </m:t>
                    </m:r>
                  </m:oMath>
                </a14:m>
                <a:endParaRPr lang="en-US" dirty="0"/>
              </a:p>
              <a:p>
                <a:pPr lvl="1"/>
                <a:r>
                  <a:rPr lang="en-US" dirty="0"/>
                  <a:t>Moved from an </a:t>
                </a:r>
                <a14:m>
                  <m:oMath xmlns:m="http://schemas.openxmlformats.org/officeDocument/2006/math">
                    <m:r>
                      <a:rPr lang="en-US" b="0" i="1" dirty="0" smtClean="0">
                        <a:latin typeface="Cambria Math" panose="02040503050406030204" pitchFamily="18" charset="0"/>
                      </a:rPr>
                      <m:t>𝑛</m:t>
                    </m:r>
                  </m:oMath>
                </a14:m>
                <a:r>
                  <a:rPr lang="en-US" dirty="0"/>
                  <a:t> dimensional representation to an </a:t>
                </a:r>
                <a14:m>
                  <m:oMath xmlns:m="http://schemas.openxmlformats.org/officeDocument/2006/math">
                    <m:r>
                      <a:rPr lang="en-US" b="1"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+1) </m:t>
                    </m:r>
                  </m:oMath>
                </a14:m>
                <a:r>
                  <a:rPr lang="en-US" dirty="0"/>
                  <a:t>dimensional representation, but now can look for hyperplanes that go through the origin. </a:t>
                </a:r>
              </a:p>
              <a:p>
                <a:pPr lvl="1"/>
                <a:r>
                  <a:rPr lang="en-US" dirty="0"/>
                  <a:t>Basically, that means that we learn both </a:t>
                </a:r>
                <a14:m>
                  <m:oMath xmlns:m="http://schemas.openxmlformats.org/officeDocument/2006/math">
                    <m:r>
                      <a:rPr lang="en-US" i="1" dirty="0" smtClean="0">
                        <a:solidFill>
                          <a:srgbClr val="0000FF"/>
                        </a:solidFill>
                        <a:latin typeface="Cambria Math" panose="02040503050406030204" pitchFamily="18" charset="0"/>
                      </a:rPr>
                      <m:t>𝑤</m:t>
                    </m:r>
                  </m:oMath>
                </a14:m>
                <a:r>
                  <a:rPr lang="en-US" dirty="0"/>
                  <a:t> and </a:t>
                </a:r>
                <a14:m>
                  <m:oMath xmlns:m="http://schemas.openxmlformats.org/officeDocument/2006/math">
                    <m:r>
                      <a:rPr lang="en-US" i="1" dirty="0" smtClean="0">
                        <a:solidFill>
                          <a:srgbClr val="0000FF"/>
                        </a:solidFill>
                        <a:latin typeface="Cambria Math" panose="02040503050406030204" pitchFamily="18" charset="0"/>
                        <a:sym typeface="Symbol" pitchFamily="18" charset="2"/>
                      </a:rPr>
                      <m:t></m:t>
                    </m:r>
                  </m:oMath>
                </a14:m>
                <a:endParaRPr lang="en-US" dirty="0">
                  <a:solidFill>
                    <a:srgbClr val="0000FF"/>
                  </a:solidFill>
                </a:endParaRPr>
              </a:p>
              <a:p>
                <a:endParaRPr lang="en-US" dirty="0"/>
              </a:p>
              <a:p>
                <a:endParaRPr lang="en-US" dirty="0"/>
              </a:p>
            </p:txBody>
          </p:sp>
        </mc:Choice>
        <mc:Fallback xmlns="">
          <p:sp>
            <p:nvSpPr>
              <p:cNvPr id="1158147" name="Rectangle 3"/>
              <p:cNvSpPr>
                <a:spLocks noGrp="1" noRot="1" noChangeAspect="1" noMove="1" noResize="1" noEditPoints="1" noAdjustHandles="1" noChangeArrowheads="1" noChangeShapeType="1" noTextEdit="1"/>
              </p:cNvSpPr>
              <p:nvPr>
                <p:ph idx="1"/>
              </p:nvPr>
            </p:nvSpPr>
            <p:spPr>
              <a:xfrm>
                <a:off x="172545" y="1006109"/>
                <a:ext cx="8504814" cy="3690798"/>
              </a:xfrm>
              <a:blipFill>
                <a:blip r:embed="rId3"/>
                <a:stretch>
                  <a:fillRect t="-16364" r="-215"/>
                </a:stretch>
              </a:blipFill>
            </p:spPr>
            <p:txBody>
              <a:bodyPr/>
              <a:lstStyle/>
              <a:p>
                <a:r>
                  <a:rPr lang="en-US">
                    <a:noFill/>
                  </a:rPr>
                  <a:t> </a:t>
                </a:r>
              </a:p>
            </p:txBody>
          </p:sp>
        </mc:Fallback>
      </mc:AlternateContent>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60195" name="Rectangle 3"/>
              <p:cNvSpPr>
                <a:spLocks noGrp="1" noChangeArrowheads="1"/>
              </p:cNvSpPr>
              <p:nvPr>
                <p:ph idx="1"/>
              </p:nvPr>
            </p:nvSpPr>
            <p:spPr>
              <a:xfrm>
                <a:off x="94920" y="824106"/>
                <a:ext cx="8660064" cy="3907107"/>
              </a:xfrm>
            </p:spPr>
            <p:txBody>
              <a:bodyPr>
                <a:normAutofit lnSpcReduction="10000"/>
              </a:bodyPr>
              <a:lstStyle/>
              <a:p>
                <a:r>
                  <a:rPr lang="en-US" sz="1600" dirty="0"/>
                  <a:t>Our goal is to find a </a:t>
                </a:r>
                <a14:m>
                  <m:oMath xmlns:m="http://schemas.openxmlformats.org/officeDocument/2006/math">
                    <m:r>
                      <a:rPr lang="en-US" sz="1600" b="1" i="1" dirty="0" smtClean="0">
                        <a:solidFill>
                          <a:schemeClr val="tx1"/>
                        </a:solidFill>
                        <a:latin typeface="Cambria Math" panose="02040503050406030204" pitchFamily="18" charset="0"/>
                      </a:rPr>
                      <m:t>𝒘</m:t>
                    </m:r>
                  </m:oMath>
                </a14:m>
                <a:r>
                  <a:rPr lang="en-US" sz="1600" dirty="0"/>
                  <a:t> that </a:t>
                </a:r>
              </a:p>
              <a:p>
                <a:pPr marL="0" indent="0">
                  <a:buNone/>
                </a:pPr>
                <a:r>
                  <a:rPr lang="en-US" sz="1600" dirty="0"/>
                  <a:t>      </a:t>
                </a:r>
                <a:r>
                  <a:rPr lang="en-US" sz="1600" i="1" dirty="0"/>
                  <a:t>minimizes</a:t>
                </a:r>
                <a:r>
                  <a:rPr lang="en-US" sz="1600" dirty="0"/>
                  <a:t> the expected risk</a:t>
                </a:r>
              </a:p>
              <a:p>
                <a:pPr marL="0" indent="0">
                  <a:buNone/>
                </a:pPr>
                <a:r>
                  <a:rPr lang="en-US" sz="1600" b="1" dirty="0">
                    <a:solidFill>
                      <a:schemeClr val="tx1"/>
                    </a:solidFill>
                  </a:rPr>
                  <a:t>       </a:t>
                </a:r>
                <a14:m>
                  <m:oMath xmlns:m="http://schemas.openxmlformats.org/officeDocument/2006/math">
                    <m:r>
                      <a:rPr lang="en-US" sz="1600" b="1" i="1" dirty="0" smtClean="0">
                        <a:solidFill>
                          <a:schemeClr val="tx1"/>
                        </a:solidFill>
                        <a:latin typeface="Cambria Math" panose="02040503050406030204" pitchFamily="18" charset="0"/>
                      </a:rPr>
                      <m:t>𝑬</m:t>
                    </m:r>
                    <m:d>
                      <m:dPr>
                        <m:ctrlPr>
                          <a:rPr lang="en-US" sz="1600" b="1" i="1" dirty="0" smtClean="0">
                            <a:solidFill>
                              <a:schemeClr val="tx1"/>
                            </a:solidFill>
                            <a:latin typeface="Cambria Math" panose="02040503050406030204" pitchFamily="18" charset="0"/>
                          </a:rPr>
                        </m:ctrlPr>
                      </m:dPr>
                      <m:e>
                        <m:r>
                          <a:rPr lang="en-US" sz="1600" b="1" i="1" dirty="0" smtClean="0">
                            <a:solidFill>
                              <a:schemeClr val="tx1"/>
                            </a:solidFill>
                            <a:latin typeface="Cambria Math" panose="02040503050406030204" pitchFamily="18" charset="0"/>
                          </a:rPr>
                          <m:t>𝒘</m:t>
                        </m:r>
                      </m:e>
                    </m:d>
                    <m:r>
                      <a:rPr lang="en-US" sz="1600" b="1" i="1" dirty="0" smtClean="0">
                        <a:solidFill>
                          <a:schemeClr val="tx1"/>
                        </a:solidFill>
                        <a:latin typeface="Cambria Math" panose="02040503050406030204" pitchFamily="18" charset="0"/>
                      </a:rPr>
                      <m:t>= </m:t>
                    </m:r>
                    <m:sSub>
                      <m:sSubPr>
                        <m:ctrlPr>
                          <a:rPr lang="en-US" sz="1600" b="1" i="1" dirty="0" smtClean="0">
                            <a:solidFill>
                              <a:schemeClr val="tx1"/>
                            </a:solidFill>
                            <a:latin typeface="Cambria Math" panose="02040503050406030204" pitchFamily="18" charset="0"/>
                            <a:sym typeface="Symbol" pitchFamily="18" charset="2"/>
                          </a:rPr>
                        </m:ctrlPr>
                      </m:sSubPr>
                      <m:e>
                        <m:r>
                          <a:rPr lang="en-US" sz="1600" b="1" i="1" dirty="0">
                            <a:solidFill>
                              <a:schemeClr val="tx1"/>
                            </a:solidFill>
                            <a:latin typeface="Cambria Math" panose="02040503050406030204" pitchFamily="18" charset="0"/>
                            <a:sym typeface="Symbol" pitchFamily="18" charset="2"/>
                          </a:rPr>
                          <m:t>𝑬</m:t>
                        </m:r>
                      </m:e>
                      <m:sub>
                        <m:r>
                          <a:rPr lang="en-US" sz="1600" b="1" i="1" dirty="0" smtClean="0">
                            <a:solidFill>
                              <a:schemeClr val="tx1"/>
                            </a:solidFill>
                            <a:latin typeface="Cambria Math" panose="02040503050406030204" pitchFamily="18" charset="0"/>
                            <a:sym typeface="Symbol" pitchFamily="18" charset="2"/>
                          </a:rPr>
                          <m:t>𝑿</m:t>
                        </m:r>
                        <m:r>
                          <a:rPr lang="en-US" sz="1600" b="1" i="1" dirty="0" smtClean="0">
                            <a:solidFill>
                              <a:schemeClr val="tx1"/>
                            </a:solidFill>
                            <a:latin typeface="Cambria Math" panose="02040503050406030204" pitchFamily="18" charset="0"/>
                            <a:sym typeface="Symbol" pitchFamily="18" charset="2"/>
                          </a:rPr>
                          <m:t>,</m:t>
                        </m:r>
                        <m:r>
                          <a:rPr lang="en-US" sz="1600" b="1" i="1" dirty="0" smtClean="0">
                            <a:solidFill>
                              <a:schemeClr val="tx1"/>
                            </a:solidFill>
                            <a:latin typeface="Cambria Math" panose="02040503050406030204" pitchFamily="18" charset="0"/>
                            <a:sym typeface="Symbol" pitchFamily="18" charset="2"/>
                          </a:rPr>
                          <m:t>𝒀</m:t>
                        </m:r>
                      </m:sub>
                    </m:sSub>
                    <m:r>
                      <a:rPr lang="en-US" sz="1600" b="1" i="1" dirty="0">
                        <a:solidFill>
                          <a:schemeClr val="tx1"/>
                        </a:solidFill>
                        <a:latin typeface="Cambria Math" panose="02040503050406030204" pitchFamily="18" charset="0"/>
                      </a:rPr>
                      <m:t> </m:t>
                    </m:r>
                    <m:r>
                      <a:rPr lang="en-US" sz="1600" b="1" i="1" dirty="0">
                        <a:solidFill>
                          <a:schemeClr val="tx1"/>
                        </a:solidFill>
                        <a:latin typeface="Cambria Math" panose="02040503050406030204" pitchFamily="18" charset="0"/>
                      </a:rPr>
                      <m:t>𝑸</m:t>
                    </m:r>
                    <m:r>
                      <a:rPr lang="en-US" sz="1600" b="1" i="1" dirty="0">
                        <a:solidFill>
                          <a:schemeClr val="tx1"/>
                        </a:solidFill>
                        <a:latin typeface="Cambria Math" panose="02040503050406030204" pitchFamily="18" charset="0"/>
                      </a:rPr>
                      <m:t>(</m:t>
                    </m:r>
                    <m:r>
                      <a:rPr lang="en-US" sz="1600" b="1" i="1" dirty="0">
                        <a:solidFill>
                          <a:schemeClr val="tx1"/>
                        </a:solidFill>
                        <a:latin typeface="Cambria Math" panose="02040503050406030204" pitchFamily="18" charset="0"/>
                      </a:rPr>
                      <m:t>𝒙</m:t>
                    </m:r>
                    <m:r>
                      <a:rPr lang="en-US" sz="1600" b="1" i="1" dirty="0">
                        <a:solidFill>
                          <a:schemeClr val="tx1"/>
                        </a:solidFill>
                        <a:latin typeface="Cambria Math" panose="02040503050406030204" pitchFamily="18" charset="0"/>
                      </a:rPr>
                      <m:t>, </m:t>
                    </m:r>
                    <m:r>
                      <a:rPr lang="en-US" sz="1600" b="0" i="1" dirty="0">
                        <a:solidFill>
                          <a:schemeClr val="tx1"/>
                        </a:solidFill>
                        <a:latin typeface="Cambria Math" panose="02040503050406030204" pitchFamily="18" charset="0"/>
                      </a:rPr>
                      <m:t>𝑦</m:t>
                    </m:r>
                    <m:r>
                      <a:rPr lang="en-US" sz="1600" b="1" i="1" dirty="0">
                        <a:solidFill>
                          <a:schemeClr val="tx1"/>
                        </a:solidFill>
                        <a:latin typeface="Cambria Math" panose="02040503050406030204" pitchFamily="18" charset="0"/>
                      </a:rPr>
                      <m:t>, </m:t>
                    </m:r>
                    <m:r>
                      <a:rPr lang="en-US" sz="1600" b="1" i="1" dirty="0">
                        <a:solidFill>
                          <a:schemeClr val="tx1"/>
                        </a:solidFill>
                        <a:latin typeface="Cambria Math" panose="02040503050406030204" pitchFamily="18" charset="0"/>
                      </a:rPr>
                      <m:t>𝒘</m:t>
                    </m:r>
                    <m:r>
                      <a:rPr lang="en-US" sz="1600" b="1" i="1" dirty="0">
                        <a:solidFill>
                          <a:schemeClr val="tx1"/>
                        </a:solidFill>
                        <a:latin typeface="Cambria Math" panose="02040503050406030204" pitchFamily="18" charset="0"/>
                      </a:rPr>
                      <m:t>) </m:t>
                    </m:r>
                  </m:oMath>
                </a14:m>
                <a:endParaRPr lang="en-US" sz="1600" b="1" dirty="0">
                  <a:solidFill>
                    <a:schemeClr val="tx1"/>
                  </a:solidFill>
                </a:endParaRPr>
              </a:p>
              <a:p>
                <a:r>
                  <a:rPr lang="en-US" sz="1600" dirty="0"/>
                  <a:t>We cannot do it.  </a:t>
                </a:r>
              </a:p>
              <a:p>
                <a:r>
                  <a:rPr lang="en-US" sz="1600" b="1" dirty="0"/>
                  <a:t>Instead, </a:t>
                </a:r>
                <a:r>
                  <a:rPr lang="en-US" sz="1600" dirty="0"/>
                  <a:t>we  approximate </a:t>
                </a:r>
                <a14:m>
                  <m:oMath xmlns:m="http://schemas.openxmlformats.org/officeDocument/2006/math">
                    <m:r>
                      <a:rPr lang="en-US" sz="1600" i="1" dirty="0" smtClean="0">
                        <a:latin typeface="Cambria Math" panose="02040503050406030204" pitchFamily="18" charset="0"/>
                      </a:rPr>
                      <m:t>𝐸</m:t>
                    </m:r>
                    <m:r>
                      <a:rPr lang="en-US" sz="1600" i="1" dirty="0" smtClean="0">
                        <a:latin typeface="Cambria Math" panose="02040503050406030204" pitchFamily="18" charset="0"/>
                      </a:rPr>
                      <m:t>(</m:t>
                    </m:r>
                    <m:r>
                      <a:rPr lang="en-US" sz="1600" b="1" i="1" dirty="0">
                        <a:latin typeface="Cambria Math" panose="02040503050406030204" pitchFamily="18" charset="0"/>
                      </a:rPr>
                      <m:t>𝒘</m:t>
                    </m:r>
                    <m:r>
                      <a:rPr lang="en-US" sz="1600" i="1" dirty="0">
                        <a:latin typeface="Cambria Math" panose="02040503050406030204" pitchFamily="18" charset="0"/>
                      </a:rPr>
                      <m:t>)</m:t>
                    </m:r>
                  </m:oMath>
                </a14:m>
                <a:r>
                  <a:rPr lang="en-US" sz="1600" dirty="0"/>
                  <a:t> </a:t>
                </a:r>
              </a:p>
              <a:p>
                <a:pPr marL="0" indent="0">
                  <a:buNone/>
                </a:pPr>
                <a:r>
                  <a:rPr lang="en-US" sz="1600" dirty="0"/>
                  <a:t>      using a finite training set of </a:t>
                </a:r>
              </a:p>
              <a:p>
                <a:pPr marL="0" indent="0">
                  <a:buNone/>
                </a:pPr>
                <a:r>
                  <a:rPr lang="en-US" sz="1600" dirty="0"/>
                  <a:t>       independent samples </a:t>
                </a:r>
                <a14:m>
                  <m:oMath xmlns:m="http://schemas.openxmlformats.org/officeDocument/2006/math">
                    <m:r>
                      <a:rPr lang="en-US" sz="160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𝑥</m:t>
                        </m:r>
                      </m:e>
                      <m:sub>
                        <m:r>
                          <a:rPr lang="en-US" sz="1600" i="1" dirty="0" smtClean="0">
                            <a:latin typeface="Cambria Math" panose="02040503050406030204" pitchFamily="18" charset="0"/>
                          </a:rPr>
                          <m:t>𝑖</m:t>
                        </m:r>
                      </m:sub>
                    </m:sSub>
                    <m:r>
                      <a:rPr lang="en-US" sz="1600" i="1" dirty="0">
                        <a:latin typeface="Cambria Math" panose="02040503050406030204" pitchFamily="18" charset="0"/>
                      </a:rPr>
                      <m:t>, </m:t>
                    </m:r>
                    <m:r>
                      <a:rPr lang="en-US" sz="1600" i="1" dirty="0" err="1">
                        <a:latin typeface="Cambria Math" panose="02040503050406030204" pitchFamily="18" charset="0"/>
                      </a:rPr>
                      <m:t>𝑦</m:t>
                    </m:r>
                    <m:r>
                      <a:rPr lang="en-US" sz="1600" b="1" i="1" baseline="-25000" dirty="0" err="1">
                        <a:latin typeface="Cambria Math" panose="02040503050406030204" pitchFamily="18" charset="0"/>
                      </a:rPr>
                      <m:t>𝒊</m:t>
                    </m:r>
                    <m:r>
                      <a:rPr lang="en-US" sz="1600" i="1" dirty="0">
                        <a:latin typeface="Cambria Math" panose="02040503050406030204" pitchFamily="18" charset="0"/>
                      </a:rPr>
                      <m:t>) </m:t>
                    </m:r>
                  </m:oMath>
                </a14:m>
                <a:endParaRPr lang="en-US" sz="1600" dirty="0"/>
              </a:p>
              <a:p>
                <a:pPr marL="0" indent="0">
                  <a:buNone/>
                </a:pPr>
                <a:r>
                  <a:rPr lang="en-US" sz="1600" b="1" dirty="0">
                    <a:solidFill>
                      <a:srgbClr val="FF9900"/>
                    </a:solidFill>
                  </a:rPr>
                  <a:t>      </a:t>
                </a:r>
                <a14:m>
                  <m:oMath xmlns:m="http://schemas.openxmlformats.org/officeDocument/2006/math">
                    <m:r>
                      <a:rPr lang="en-US" sz="1600" b="1" i="1" dirty="0" smtClean="0">
                        <a:solidFill>
                          <a:schemeClr val="tx1"/>
                        </a:solidFill>
                        <a:latin typeface="Cambria Math" panose="02040503050406030204" pitchFamily="18" charset="0"/>
                      </a:rPr>
                      <m:t>𝑬</m:t>
                    </m:r>
                    <m:r>
                      <a:rPr lang="en-US" sz="1600" b="1" i="1" dirty="0" smtClean="0">
                        <a:solidFill>
                          <a:schemeClr val="tx1"/>
                        </a:solidFill>
                        <a:latin typeface="Cambria Math" panose="02040503050406030204" pitchFamily="18" charset="0"/>
                      </a:rPr>
                      <m:t>(</m:t>
                    </m:r>
                    <m:r>
                      <a:rPr lang="en-US" sz="1600" b="1" i="1" dirty="0" smtClean="0">
                        <a:solidFill>
                          <a:schemeClr val="tx1"/>
                        </a:solidFill>
                        <a:latin typeface="Cambria Math" panose="02040503050406030204" pitchFamily="18" charset="0"/>
                      </a:rPr>
                      <m:t>𝒘</m:t>
                    </m:r>
                    <m:r>
                      <a:rPr lang="en-US" sz="1600" b="1" i="1" dirty="0" smtClean="0">
                        <a:solidFill>
                          <a:schemeClr val="tx1"/>
                        </a:solidFill>
                        <a:latin typeface="Cambria Math" panose="02040503050406030204" pitchFamily="18" charset="0"/>
                      </a:rPr>
                      <m:t>) ~=~ </m:t>
                    </m:r>
                    <m:r>
                      <a:rPr lang="en-US" sz="1600" b="0" i="1" dirty="0" smtClean="0">
                        <a:solidFill>
                          <a:schemeClr val="tx1"/>
                        </a:solidFill>
                        <a:latin typeface="Cambria Math" panose="02040503050406030204" pitchFamily="18" charset="0"/>
                      </a:rPr>
                      <m:t>1/</m:t>
                    </m:r>
                    <m:r>
                      <a:rPr lang="en-US" sz="1600" b="0" i="1" dirty="0" smtClean="0">
                        <a:solidFill>
                          <a:schemeClr val="tx1"/>
                        </a:solidFill>
                        <a:latin typeface="Cambria Math" panose="02040503050406030204" pitchFamily="18" charset="0"/>
                      </a:rPr>
                      <m:t>𝑚</m:t>
                    </m:r>
                    <m:r>
                      <a:rPr lang="en-US" sz="1600" b="0" i="1" dirty="0" smtClean="0">
                        <a:solidFill>
                          <a:schemeClr val="tx1"/>
                        </a:solidFill>
                        <a:latin typeface="Cambria Math" panose="02040503050406030204" pitchFamily="18" charset="0"/>
                      </a:rPr>
                      <m:t> </m:t>
                    </m:r>
                    <m:r>
                      <a:rPr lang="en-US" sz="1600" b="1" i="1" dirty="0">
                        <a:solidFill>
                          <a:schemeClr val="tx1"/>
                        </a:solidFill>
                        <a:latin typeface="Cambria Math" panose="02040503050406030204" pitchFamily="18" charset="0"/>
                        <a:sym typeface="Symbol"/>
                      </a:rPr>
                      <m:t></m:t>
                    </m:r>
                    <m:r>
                      <a:rPr lang="en-US" sz="1600" b="1" i="1" baseline="-25000" dirty="0">
                        <a:solidFill>
                          <a:schemeClr val="tx1"/>
                        </a:solidFill>
                        <a:latin typeface="Cambria Math" panose="02040503050406030204" pitchFamily="18" charset="0"/>
                        <a:sym typeface="Symbol"/>
                      </a:rPr>
                      <m:t>𝟏</m:t>
                    </m:r>
                    <m:r>
                      <a:rPr lang="en-US" sz="1600" b="1" i="1" baseline="-25000" dirty="0">
                        <a:solidFill>
                          <a:schemeClr val="tx1"/>
                        </a:solidFill>
                        <a:latin typeface="Cambria Math" panose="02040503050406030204" pitchFamily="18" charset="0"/>
                        <a:sym typeface="Symbol"/>
                      </a:rPr>
                      <m:t>,</m:t>
                    </m:r>
                    <m:r>
                      <a:rPr lang="en-US" sz="1600" b="1" i="1" baseline="-25000" dirty="0">
                        <a:solidFill>
                          <a:schemeClr val="tx1"/>
                        </a:solidFill>
                        <a:latin typeface="Cambria Math" panose="02040503050406030204" pitchFamily="18" charset="0"/>
                        <a:sym typeface="Symbol"/>
                      </a:rPr>
                      <m:t>𝒎</m:t>
                    </m:r>
                    <m:r>
                      <a:rPr lang="en-US" sz="1600" i="1" dirty="0">
                        <a:solidFill>
                          <a:schemeClr val="tx1"/>
                        </a:solidFill>
                        <a:latin typeface="Cambria Math" panose="02040503050406030204" pitchFamily="18" charset="0"/>
                        <a:sym typeface="Symbol"/>
                      </a:rPr>
                      <m:t> </m:t>
                    </m:r>
                    <m:r>
                      <a:rPr lang="en-US" sz="1600" i="1" dirty="0">
                        <a:solidFill>
                          <a:schemeClr val="tx1"/>
                        </a:solidFill>
                        <a:latin typeface="Cambria Math" panose="02040503050406030204" pitchFamily="18" charset="0"/>
                      </a:rPr>
                      <m:t>𝑄</m:t>
                    </m:r>
                    <m:r>
                      <a:rPr lang="en-US" sz="1600" i="1" dirty="0">
                        <a:solidFill>
                          <a:schemeClr val="tx1"/>
                        </a:solidFill>
                        <a:latin typeface="Cambria Math" panose="02040503050406030204" pitchFamily="18" charset="0"/>
                      </a:rPr>
                      <m:t>(</m:t>
                    </m:r>
                    <m:sSub>
                      <m:sSubPr>
                        <m:ctrlPr>
                          <a:rPr lang="en-US" sz="1600" b="0" i="1" dirty="0" smtClean="0">
                            <a:solidFill>
                              <a:schemeClr val="tx1"/>
                            </a:solidFill>
                            <a:latin typeface="Cambria Math" panose="02040503050406030204" pitchFamily="18" charset="0"/>
                          </a:rPr>
                        </m:ctrlPr>
                      </m:sSubPr>
                      <m:e>
                        <m:r>
                          <a:rPr lang="en-US" sz="1600" i="1" dirty="0">
                            <a:solidFill>
                              <a:schemeClr val="tx1"/>
                            </a:solidFill>
                            <a:latin typeface="Cambria Math" panose="02040503050406030204" pitchFamily="18" charset="0"/>
                          </a:rPr>
                          <m:t>𝑥</m:t>
                        </m:r>
                      </m:e>
                      <m:sub>
                        <m:r>
                          <a:rPr lang="en-US" sz="1600" i="1" dirty="0">
                            <a:solidFill>
                              <a:schemeClr val="tx1"/>
                            </a:solidFill>
                            <a:latin typeface="Cambria Math" panose="02040503050406030204" pitchFamily="18" charset="0"/>
                          </a:rPr>
                          <m:t>𝑖</m:t>
                        </m:r>
                      </m:sub>
                    </m:sSub>
                    <m:r>
                      <a:rPr lang="en-US" sz="1600" i="1" dirty="0">
                        <a:solidFill>
                          <a:schemeClr val="tx1"/>
                        </a:solidFill>
                        <a:latin typeface="Cambria Math" panose="02040503050406030204" pitchFamily="18" charset="0"/>
                      </a:rPr>
                      <m:t> ,</m:t>
                    </m:r>
                    <m:r>
                      <a:rPr lang="en-US" sz="1600" i="1" dirty="0" err="1">
                        <a:solidFill>
                          <a:schemeClr val="tx1"/>
                        </a:solidFill>
                        <a:latin typeface="Cambria Math" panose="02040503050406030204" pitchFamily="18" charset="0"/>
                      </a:rPr>
                      <m:t>𝑦</m:t>
                    </m:r>
                    <m:r>
                      <a:rPr lang="en-US" sz="1600" i="1" baseline="-25000" dirty="0" err="1">
                        <a:solidFill>
                          <a:schemeClr val="tx1"/>
                        </a:solidFill>
                        <a:latin typeface="Cambria Math" panose="02040503050406030204" pitchFamily="18" charset="0"/>
                      </a:rPr>
                      <m:t>𝑖</m:t>
                    </m:r>
                    <m:r>
                      <a:rPr lang="en-US" sz="1600" b="1" i="1" dirty="0">
                        <a:solidFill>
                          <a:schemeClr val="tx1"/>
                        </a:solidFill>
                        <a:latin typeface="Cambria Math" panose="02040503050406030204" pitchFamily="18" charset="0"/>
                      </a:rPr>
                      <m:t>, </m:t>
                    </m:r>
                    <m:r>
                      <a:rPr lang="en-US" sz="1600" b="1" i="1" dirty="0">
                        <a:solidFill>
                          <a:schemeClr val="tx1"/>
                        </a:solidFill>
                        <a:latin typeface="Cambria Math" panose="02040503050406030204" pitchFamily="18" charset="0"/>
                      </a:rPr>
                      <m:t>𝒘</m:t>
                    </m:r>
                    <m:r>
                      <a:rPr lang="en-US" sz="1600" b="1" i="1" dirty="0">
                        <a:solidFill>
                          <a:schemeClr val="tx1"/>
                        </a:solidFill>
                        <a:latin typeface="Cambria Math" panose="02040503050406030204" pitchFamily="18" charset="0"/>
                      </a:rPr>
                      <m:t>) </m:t>
                    </m:r>
                  </m:oMath>
                </a14:m>
                <a:endParaRPr lang="en-US" sz="1600" b="1" dirty="0">
                  <a:solidFill>
                    <a:schemeClr val="tx1"/>
                  </a:solidFill>
                </a:endParaRPr>
              </a:p>
              <a:p>
                <a:r>
                  <a:rPr lang="en-US" sz="1600" dirty="0"/>
                  <a:t>To find the </a:t>
                </a:r>
                <a:r>
                  <a:rPr lang="en-US" sz="1600" i="1" dirty="0"/>
                  <a:t>minimum</a:t>
                </a:r>
                <a:r>
                  <a:rPr lang="en-US" sz="1600" dirty="0"/>
                  <a:t>, we use a</a:t>
                </a:r>
              </a:p>
              <a:p>
                <a:pPr marL="0" indent="0">
                  <a:buNone/>
                </a:pPr>
                <a:r>
                  <a:rPr lang="en-US" sz="1600" dirty="0"/>
                  <a:t>       </a:t>
                </a:r>
                <a:r>
                  <a:rPr lang="en-US" sz="1600" b="1" dirty="0"/>
                  <a:t>batch gradient descent</a:t>
                </a:r>
                <a:r>
                  <a:rPr lang="en-US" sz="1600" dirty="0"/>
                  <a:t> algorithm</a:t>
                </a:r>
              </a:p>
              <a:p>
                <a:r>
                  <a:rPr lang="en-US" sz="1600" dirty="0"/>
                  <a:t>That is, we successively compute </a:t>
                </a:r>
              </a:p>
              <a:p>
                <a:pPr marL="0" indent="0">
                  <a:buNone/>
                </a:pPr>
                <a:r>
                  <a:rPr lang="en-US" sz="1600" dirty="0"/>
                  <a:t>       estimates </a:t>
                </a:r>
                <a14:m>
                  <m:oMath xmlns:m="http://schemas.openxmlformats.org/officeDocument/2006/math">
                    <m:r>
                      <a:rPr lang="en-US" sz="1600" b="1" i="1" dirty="0" smtClean="0">
                        <a:solidFill>
                          <a:schemeClr val="tx1"/>
                        </a:solidFill>
                        <a:latin typeface="Cambria Math" panose="02040503050406030204" pitchFamily="18" charset="0"/>
                      </a:rPr>
                      <m:t>𝒘</m:t>
                    </m:r>
                    <m:r>
                      <a:rPr lang="en-US" sz="1600" i="1" baseline="15000" dirty="0" err="1">
                        <a:solidFill>
                          <a:schemeClr val="tx1"/>
                        </a:solidFill>
                        <a:latin typeface="Cambria Math" panose="02040503050406030204" pitchFamily="18" charset="0"/>
                      </a:rPr>
                      <m:t>𝑡</m:t>
                    </m:r>
                  </m:oMath>
                </a14:m>
                <a:r>
                  <a:rPr lang="en-US" sz="1600" dirty="0"/>
                  <a:t> of the optimal parameter vector </a:t>
                </a:r>
                <a14:m>
                  <m:oMath xmlns:m="http://schemas.openxmlformats.org/officeDocument/2006/math">
                    <m:r>
                      <a:rPr lang="en-US" sz="1600" b="1" i="1" dirty="0" smtClean="0">
                        <a:solidFill>
                          <a:schemeClr val="tx1"/>
                        </a:solidFill>
                        <a:latin typeface="Cambria Math" panose="02040503050406030204" pitchFamily="18" charset="0"/>
                      </a:rPr>
                      <m:t>𝒘</m:t>
                    </m:r>
                  </m:oMath>
                </a14:m>
                <a:r>
                  <a:rPr lang="en-US" sz="1600" dirty="0"/>
                  <a:t>:</a:t>
                </a:r>
              </a:p>
              <a:p>
                <a:pPr marL="0" indent="0">
                  <a:buNone/>
                </a:pPr>
                <a:r>
                  <a:rPr lang="en-US" sz="1600" b="1" dirty="0">
                    <a:latin typeface="Calibri"/>
                  </a:rPr>
                  <a:t>       </a:t>
                </a:r>
                <a14:m>
                  <m:oMath xmlns:m="http://schemas.openxmlformats.org/officeDocument/2006/math">
                    <m:sSup>
                      <m:sSupPr>
                        <m:ctrlPr>
                          <a:rPr lang="en-US" sz="1600" b="0" i="1" dirty="0" smtClean="0">
                            <a:latin typeface="Cambria Math" panose="02040503050406030204" pitchFamily="18" charset="0"/>
                          </a:rPr>
                        </m:ctrlPr>
                      </m:sSupPr>
                      <m:e>
                        <m:r>
                          <a:rPr lang="en-US" sz="1600" b="1" i="1" dirty="0" smtClean="0">
                            <a:latin typeface="Cambria Math" panose="02040503050406030204" pitchFamily="18" charset="0"/>
                          </a:rPr>
                          <m:t>𝒘</m:t>
                        </m:r>
                      </m:e>
                      <m:sup>
                        <m:r>
                          <a:rPr lang="en-US" sz="1600" b="0" i="1" dirty="0" smtClean="0">
                            <a:latin typeface="Cambria Math" panose="02040503050406030204" pitchFamily="18" charset="0"/>
                          </a:rPr>
                          <m:t>𝑡</m:t>
                        </m:r>
                        <m:r>
                          <a:rPr lang="en-US" sz="1600" b="0" i="1" dirty="0" smtClean="0">
                            <a:latin typeface="Cambria Math" panose="02040503050406030204" pitchFamily="18" charset="0"/>
                          </a:rPr>
                          <m:t>+1</m:t>
                        </m:r>
                      </m:sup>
                    </m:sSup>
                    <m:r>
                      <a:rPr lang="en-US" sz="1600" i="1" dirty="0">
                        <a:latin typeface="Cambria Math" panose="02040503050406030204" pitchFamily="18" charset="0"/>
                      </a:rPr>
                      <m:t> = </m:t>
                    </m:r>
                    <m:sSup>
                      <m:sSupPr>
                        <m:ctrlPr>
                          <a:rPr lang="en-US" sz="1600" b="1" i="1" dirty="0" smtClean="0">
                            <a:latin typeface="Cambria Math" panose="02040503050406030204" pitchFamily="18" charset="0"/>
                          </a:rPr>
                        </m:ctrlPr>
                      </m:sSupPr>
                      <m:e>
                        <m:r>
                          <a:rPr lang="en-US" sz="1600" b="1" i="1" dirty="0" err="1">
                            <a:latin typeface="Cambria Math" panose="02040503050406030204" pitchFamily="18" charset="0"/>
                          </a:rPr>
                          <m:t>𝒘</m:t>
                        </m:r>
                      </m:e>
                      <m:sup>
                        <m:r>
                          <a:rPr lang="en-US" sz="1600" b="0" i="1" dirty="0" smtClean="0">
                            <a:latin typeface="Cambria Math" panose="02040503050406030204" pitchFamily="18" charset="0"/>
                          </a:rPr>
                          <m:t>𝑡</m:t>
                        </m:r>
                      </m:sup>
                    </m:sSup>
                    <m:r>
                      <a:rPr lang="en-US" sz="1600" i="1" dirty="0">
                        <a:latin typeface="Cambria Math" panose="02040503050406030204" pitchFamily="18" charset="0"/>
                      </a:rPr>
                      <m:t> −</m:t>
                    </m:r>
                    <m:r>
                      <m:rPr>
                        <m:sty m:val="p"/>
                      </m:rPr>
                      <a:rPr lang="en-US" sz="1600" b="0" i="0" dirty="0" smtClean="0">
                        <a:latin typeface="Cambria Math" panose="02040503050406030204" pitchFamily="18" charset="0"/>
                      </a:rPr>
                      <m:t>∇</m:t>
                    </m:r>
                    <m:r>
                      <a:rPr lang="en-US" sz="1600" i="1" dirty="0">
                        <a:latin typeface="Cambria Math" panose="02040503050406030204" pitchFamily="18" charset="0"/>
                      </a:rPr>
                      <m:t> </m:t>
                    </m:r>
                    <m:r>
                      <a:rPr lang="en-US" sz="1600" i="1" dirty="0">
                        <a:latin typeface="Cambria Math" panose="02040503050406030204" pitchFamily="18" charset="0"/>
                      </a:rPr>
                      <m:t>𝐸</m:t>
                    </m:r>
                    <m:d>
                      <m:dPr>
                        <m:ctrlPr>
                          <a:rPr lang="en-US" sz="1600" i="1" dirty="0">
                            <a:latin typeface="Cambria Math" panose="02040503050406030204" pitchFamily="18" charset="0"/>
                          </a:rPr>
                        </m:ctrlPr>
                      </m:dPr>
                      <m:e>
                        <m:r>
                          <a:rPr lang="en-US" sz="1600" b="1" i="1" dirty="0">
                            <a:latin typeface="Cambria Math" panose="02040503050406030204" pitchFamily="18" charset="0"/>
                          </a:rPr>
                          <m:t>𝒘</m:t>
                        </m:r>
                      </m:e>
                    </m:d>
                    <m:r>
                      <a:rPr lang="en-US" sz="1600" i="1" dirty="0">
                        <a:latin typeface="Cambria Math" panose="02040503050406030204" pitchFamily="18" charset="0"/>
                      </a:rPr>
                      <m:t>= </m:t>
                    </m:r>
                    <m:sSup>
                      <m:sSupPr>
                        <m:ctrlPr>
                          <a:rPr lang="en-US" sz="1600" b="1" i="1" dirty="0" smtClean="0">
                            <a:latin typeface="Cambria Math" panose="02040503050406030204" pitchFamily="18" charset="0"/>
                          </a:rPr>
                        </m:ctrlPr>
                      </m:sSupPr>
                      <m:e>
                        <m:r>
                          <a:rPr lang="en-US" sz="1600" b="1" i="1" dirty="0" err="1">
                            <a:latin typeface="Cambria Math" panose="02040503050406030204" pitchFamily="18" charset="0"/>
                          </a:rPr>
                          <m:t>𝒘</m:t>
                        </m:r>
                      </m:e>
                      <m:sup>
                        <m:r>
                          <a:rPr lang="en-US" sz="1600" b="0" i="1" dirty="0" smtClean="0">
                            <a:latin typeface="Cambria Math" panose="02040503050406030204" pitchFamily="18" charset="0"/>
                          </a:rPr>
                          <m:t>𝑡</m:t>
                        </m:r>
                      </m:sup>
                    </m:sSup>
                    <m:r>
                      <a:rPr lang="en-US" sz="1600" i="1" dirty="0">
                        <a:latin typeface="Cambria Math" panose="02040503050406030204" pitchFamily="18" charset="0"/>
                      </a:rPr>
                      <m:t>  −</m:t>
                    </m:r>
                    <m:f>
                      <m:fPr>
                        <m:ctrlPr>
                          <a:rPr lang="en-US" sz="1600" i="1" dirty="0">
                            <a:latin typeface="Cambria Math" panose="02040503050406030204" pitchFamily="18" charset="0"/>
                          </a:rPr>
                        </m:ctrlPr>
                      </m:fPr>
                      <m:num>
                        <m:r>
                          <a:rPr lang="en-US" sz="1600" i="1" dirty="0">
                            <a:latin typeface="Cambria Math" panose="02040503050406030204" pitchFamily="18" charset="0"/>
                          </a:rPr>
                          <m:t>1</m:t>
                        </m:r>
                      </m:num>
                      <m:den>
                        <m:r>
                          <a:rPr lang="en-US" sz="1600" i="1" dirty="0">
                            <a:latin typeface="Cambria Math" panose="02040503050406030204" pitchFamily="18" charset="0"/>
                          </a:rPr>
                          <m:t>𝑚</m:t>
                        </m:r>
                      </m:den>
                    </m:f>
                    <m:r>
                      <a:rPr lang="en-US" sz="1600" i="1" dirty="0">
                        <a:latin typeface="Cambria Math" panose="02040503050406030204" pitchFamily="18" charset="0"/>
                        <a:sym typeface="Symbol"/>
                      </a:rPr>
                      <m:t></m:t>
                    </m:r>
                    <m:r>
                      <a:rPr lang="en-US" sz="1600" i="1" baseline="-25000" dirty="0">
                        <a:latin typeface="Cambria Math" panose="02040503050406030204" pitchFamily="18" charset="0"/>
                        <a:sym typeface="Symbol"/>
                      </a:rPr>
                      <m:t>1,</m:t>
                    </m:r>
                    <m:r>
                      <a:rPr lang="en-US" sz="1600" i="1" baseline="-25000" dirty="0">
                        <a:latin typeface="Cambria Math" panose="02040503050406030204" pitchFamily="18" charset="0"/>
                        <a:sym typeface="Symbol"/>
                      </a:rPr>
                      <m:t>𝑚</m:t>
                    </m:r>
                    <m:r>
                      <a:rPr lang="en-US" sz="1600" i="1" dirty="0">
                        <a:latin typeface="Cambria Math" panose="02040503050406030204" pitchFamily="18" charset="0"/>
                        <a:sym typeface="Symbol"/>
                      </a:rPr>
                      <m:t>  </m:t>
                    </m:r>
                    <m:r>
                      <m:rPr>
                        <m:sty m:val="p"/>
                      </m:rPr>
                      <a:rPr lang="en-US" sz="1600" b="0" i="0" dirty="0" smtClean="0">
                        <a:latin typeface="Cambria Math" panose="02040503050406030204" pitchFamily="18" charset="0"/>
                        <a:sym typeface="Symbol"/>
                      </a:rPr>
                      <m:t>∇</m:t>
                    </m:r>
                    <m:r>
                      <a:rPr lang="en-US" sz="1600" i="1" dirty="0">
                        <a:latin typeface="Cambria Math" panose="02040503050406030204" pitchFamily="18" charset="0"/>
                        <a:sym typeface="Symbol"/>
                      </a:rPr>
                      <m:t> </m:t>
                    </m:r>
                    <m:r>
                      <a:rPr lang="en-US" sz="1600" i="1" dirty="0">
                        <a:latin typeface="Cambria Math" panose="02040503050406030204" pitchFamily="18" charset="0"/>
                      </a:rPr>
                      <m:t>𝑄</m:t>
                    </m:r>
                    <m:r>
                      <a:rPr lang="en-US" sz="1600" i="1" dirty="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a:latin typeface="Cambria Math" panose="02040503050406030204" pitchFamily="18" charset="0"/>
                          </a:rPr>
                          <m:t>𝑥</m:t>
                        </m:r>
                      </m:e>
                      <m:sub>
                        <m:r>
                          <a:rPr lang="en-US" sz="1600" i="1" dirty="0">
                            <a:latin typeface="Cambria Math" panose="02040503050406030204" pitchFamily="18" charset="0"/>
                          </a:rPr>
                          <m:t>𝑖</m:t>
                        </m:r>
                      </m:sub>
                    </m:sSub>
                    <m:r>
                      <a:rPr lang="en-US" sz="1600" i="1" dirty="0">
                        <a:latin typeface="Cambria Math" panose="02040503050406030204" pitchFamily="18" charset="0"/>
                      </a:rPr>
                      <m:t> ,</m:t>
                    </m:r>
                    <m:r>
                      <a:rPr lang="en-US" sz="1600" i="1" dirty="0" err="1">
                        <a:latin typeface="Cambria Math" panose="02040503050406030204" pitchFamily="18" charset="0"/>
                      </a:rPr>
                      <m:t>𝑦</m:t>
                    </m:r>
                    <m:r>
                      <a:rPr lang="en-US" sz="1600" i="1" baseline="-25000" dirty="0" err="1">
                        <a:latin typeface="Cambria Math" panose="02040503050406030204" pitchFamily="18" charset="0"/>
                      </a:rPr>
                      <m:t>𝑖</m:t>
                    </m:r>
                    <m:r>
                      <a:rPr lang="en-US" sz="1600" i="1" dirty="0">
                        <a:latin typeface="Cambria Math" panose="02040503050406030204" pitchFamily="18" charset="0"/>
                      </a:rPr>
                      <m:t>, </m:t>
                    </m:r>
                    <m:r>
                      <a:rPr lang="en-US" sz="1600" b="1" i="1" dirty="0">
                        <a:latin typeface="Cambria Math" panose="02040503050406030204" pitchFamily="18" charset="0"/>
                      </a:rPr>
                      <m:t>𝒘</m:t>
                    </m:r>
                    <m:r>
                      <a:rPr lang="en-US" sz="1600" i="1" dirty="0">
                        <a:latin typeface="Cambria Math" panose="02040503050406030204" pitchFamily="18" charset="0"/>
                      </a:rPr>
                      <m:t>) </m:t>
                    </m:r>
                  </m:oMath>
                </a14:m>
                <a:endParaRPr lang="en-US" sz="1600" dirty="0"/>
              </a:p>
              <a:p>
                <a:pPr marL="0" indent="0">
                  <a:buNone/>
                </a:pPr>
                <a:endParaRPr lang="en-US" sz="1500" dirty="0"/>
              </a:p>
              <a:p>
                <a:pPr lvl="1"/>
                <a:endParaRPr lang="en-US" dirty="0"/>
              </a:p>
              <a:p>
                <a:pPr lvl="1"/>
                <a:endParaRPr lang="en-US" dirty="0"/>
              </a:p>
              <a:p>
                <a:endParaRPr lang="en-US" sz="1800" dirty="0">
                  <a:solidFill>
                    <a:srgbClr val="3333FF"/>
                  </a:solidFill>
                </a:endParaRPr>
              </a:p>
            </p:txBody>
          </p:sp>
        </mc:Choice>
        <mc:Fallback xmlns="">
          <p:sp>
            <p:nvSpPr>
              <p:cNvPr id="1160195" name="Rectangle 3"/>
              <p:cNvSpPr>
                <a:spLocks noGrp="1" noRot="1" noChangeAspect="1" noMove="1" noResize="1" noEditPoints="1" noAdjustHandles="1" noChangeArrowheads="1" noChangeShapeType="1" noTextEdit="1"/>
              </p:cNvSpPr>
              <p:nvPr>
                <p:ph idx="1"/>
              </p:nvPr>
            </p:nvSpPr>
            <p:spPr>
              <a:xfrm>
                <a:off x="94920" y="824106"/>
                <a:ext cx="8660064" cy="3907107"/>
              </a:xfrm>
              <a:blipFill>
                <a:blip r:embed="rId3"/>
                <a:stretch>
                  <a:fillRect l="-282" t="-1092"/>
                </a:stretch>
              </a:blipFill>
            </p:spPr>
            <p:txBody>
              <a:bodyPr/>
              <a:lstStyle/>
              <a:p>
                <a:r>
                  <a:rPr lang="en-US">
                    <a:noFill/>
                  </a:rPr>
                  <a:t> </a:t>
                </a:r>
              </a:p>
            </p:txBody>
          </p:sp>
        </mc:Fallback>
      </mc:AlternateContent>
      <p:sp>
        <p:nvSpPr>
          <p:cNvPr id="52" name="Rectangular Callout 51"/>
          <p:cNvSpPr/>
          <p:nvPr/>
        </p:nvSpPr>
        <p:spPr>
          <a:xfrm>
            <a:off x="3165059" y="1538371"/>
            <a:ext cx="1619250" cy="447989"/>
          </a:xfrm>
          <a:prstGeom prst="wedgeRectCallout">
            <a:avLst>
              <a:gd name="adj1" fmla="val -195122"/>
              <a:gd name="adj2" fmla="val -4591"/>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The Risk (Err)  E: </a:t>
            </a:r>
            <a:r>
              <a:rPr lang="en-US" sz="1350" dirty="0">
                <a:solidFill>
                  <a:schemeClr val="tx1"/>
                </a:solidFill>
              </a:rPr>
              <a:t>a function of </a:t>
            </a:r>
            <a:r>
              <a:rPr lang="en-US" sz="1350" dirty="0">
                <a:solidFill>
                  <a:srgbClr val="0000FF"/>
                </a:solidFill>
              </a:rPr>
              <a:t>w</a:t>
            </a:r>
            <a:r>
              <a:rPr lang="en-US" sz="1350" dirty="0">
                <a:solidFill>
                  <a:schemeClr val="tx1"/>
                </a:solidFill>
              </a:rPr>
              <a:t> </a:t>
            </a:r>
          </a:p>
        </p:txBody>
      </p:sp>
      <p:sp>
        <p:nvSpPr>
          <p:cNvPr id="3" name="Slide Number Placeholder 2"/>
          <p:cNvSpPr>
            <a:spLocks noGrp="1"/>
          </p:cNvSpPr>
          <p:nvPr>
            <p:ph type="sldNum" sz="quarter" idx="12"/>
          </p:nvPr>
        </p:nvSpPr>
        <p:spPr/>
        <p:txBody>
          <a:bodyPr/>
          <a:lstStyle/>
          <a:p>
            <a:fld id="{0C921938-476A-4922-BE24-3B8F6A2854D9}" type="slidenum">
              <a:rPr lang="en-US" smtClean="0"/>
              <a:t>67</a:t>
            </a:fld>
            <a:endParaRPr lang="en-US" dirty="0"/>
          </a:p>
        </p:txBody>
      </p:sp>
      <p:sp>
        <p:nvSpPr>
          <p:cNvPr id="1160194" name="Rectangle 2"/>
          <p:cNvSpPr>
            <a:spLocks noGrp="1" noChangeArrowheads="1"/>
          </p:cNvSpPr>
          <p:nvPr>
            <p:ph type="title"/>
          </p:nvPr>
        </p:nvSpPr>
        <p:spPr/>
        <p:txBody>
          <a:bodyPr>
            <a:normAutofit/>
          </a:bodyPr>
          <a:lstStyle/>
          <a:p>
            <a:r>
              <a:rPr lang="en-US" dirty="0">
                <a:solidFill>
                  <a:schemeClr val="accent1"/>
                </a:solidFill>
              </a:rPr>
              <a:t>General Learning Principle </a:t>
            </a:r>
          </a:p>
        </p:txBody>
      </p:sp>
      <p:grpSp>
        <p:nvGrpSpPr>
          <p:cNvPr id="1160237" name="Group 45"/>
          <p:cNvGrpSpPr>
            <a:grpSpLocks/>
          </p:cNvGrpSpPr>
          <p:nvPr/>
        </p:nvGrpSpPr>
        <p:grpSpPr bwMode="auto">
          <a:xfrm>
            <a:off x="4514850" y="1428750"/>
            <a:ext cx="3486150" cy="2742841"/>
            <a:chOff x="2704" y="1296"/>
            <a:chExt cx="3008" cy="2348"/>
          </a:xfrm>
        </p:grpSpPr>
        <p:sp>
          <p:nvSpPr>
            <p:cNvPr id="1160238" name="Line 46"/>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39" name="Line 47"/>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40" name="Oval 48"/>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1" name="Oval 49"/>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2" name="Oval 50"/>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3" name="Oval 51"/>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4" name="Oval 52"/>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5" name="Oval 53"/>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6" name="Oval 54"/>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7" name="Oval 55"/>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8" name="Oval 56"/>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9" name="Oval 57"/>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50" name="Oval 58"/>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51" name="Oval 59"/>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52" name="Oval 60"/>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53" name="Oval 61"/>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54" name="Oval 62"/>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55" name="Oval 63"/>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56" name="Rectangle 64"/>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57" name="Rectangle 65"/>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58" name="Rectangle 66"/>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59" name="Rectangle 67"/>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0" name="Rectangle 68"/>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1" name="Rectangle 69"/>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2" name="Rectangle 70"/>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3" name="Rectangle 71"/>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4" name="Rectangle 72"/>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5" name="Rectangle 73"/>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6" name="Rectangle 74"/>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7" name="Rectangle 75"/>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8" name="Rectangle 76"/>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1160269" name="Rectangle 77"/>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0" name="Rectangle 78"/>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1" name="Rectangle 79"/>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2" name="Rectangle 80"/>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3" name="Rectangle 81"/>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4" name="Rectangle 82"/>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5" name="Line 83"/>
            <p:cNvSpPr>
              <a:spLocks noChangeShapeType="1"/>
            </p:cNvSpPr>
            <p:nvPr/>
          </p:nvSpPr>
          <p:spPr bwMode="auto">
            <a:xfrm flipV="1">
              <a:off x="3467" y="1515"/>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6" name="Line 84"/>
            <p:cNvSpPr>
              <a:spLocks noChangeShapeType="1"/>
            </p:cNvSpPr>
            <p:nvPr/>
          </p:nvSpPr>
          <p:spPr bwMode="auto">
            <a:xfrm flipH="1" flipV="1">
              <a:off x="2704" y="3144"/>
              <a:ext cx="624"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7" name="Rectangle 85"/>
            <p:cNvSpPr>
              <a:spLocks noChangeArrowheads="1"/>
            </p:cNvSpPr>
            <p:nvPr/>
          </p:nvSpPr>
          <p:spPr bwMode="auto">
            <a:xfrm>
              <a:off x="3542" y="2959"/>
              <a:ext cx="313"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100" dirty="0">
                  <a:solidFill>
                    <a:srgbClr val="0000FF"/>
                  </a:solidFill>
                  <a:latin typeface="Tempus Sans ITC" pitchFamily="82" charset="0"/>
                </a:rPr>
                <a:t>w</a:t>
              </a:r>
            </a:p>
          </p:txBody>
        </p:sp>
        <p:sp>
          <p:nvSpPr>
            <p:cNvPr id="1160278" name="Rectangle 86"/>
            <p:cNvSpPr>
              <a:spLocks noChangeArrowheads="1"/>
            </p:cNvSpPr>
            <p:nvPr/>
          </p:nvSpPr>
          <p:spPr bwMode="auto">
            <a:xfrm>
              <a:off x="4944" y="1536"/>
              <a:ext cx="281"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100">
                  <a:solidFill>
                    <a:srgbClr val="0000FF"/>
                  </a:solidFill>
                  <a:latin typeface="Symbol" pitchFamily="18" charset="2"/>
                  <a:sym typeface="Symbol" pitchFamily="18" charset="2"/>
                </a:rPr>
                <a:t></a:t>
              </a:r>
            </a:p>
          </p:txBody>
        </p:sp>
      </p:grpSp>
      <p:sp>
        <p:nvSpPr>
          <p:cNvPr id="6" name="Rectangular Callout 5"/>
          <p:cNvSpPr/>
          <p:nvPr/>
        </p:nvSpPr>
        <p:spPr>
          <a:xfrm>
            <a:off x="2866684" y="761262"/>
            <a:ext cx="2895081" cy="419999"/>
          </a:xfrm>
          <a:prstGeom prst="wedgeRectCallout">
            <a:avLst>
              <a:gd name="adj1" fmla="val -64745"/>
              <a:gd name="adj2" fmla="val 111150"/>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The loss Q: </a:t>
            </a:r>
            <a:r>
              <a:rPr lang="en-US" sz="1350" dirty="0">
                <a:solidFill>
                  <a:schemeClr val="tx1"/>
                </a:solidFill>
              </a:rPr>
              <a:t>a function of </a:t>
            </a:r>
            <a:r>
              <a:rPr lang="en-US" sz="1350" dirty="0">
                <a:solidFill>
                  <a:srgbClr val="0000FF"/>
                </a:solidFill>
                <a:latin typeface="Calibri"/>
              </a:rPr>
              <a:t>x</a:t>
            </a:r>
            <a:r>
              <a:rPr lang="en-US" sz="1350" dirty="0">
                <a:solidFill>
                  <a:schemeClr val="tx1"/>
                </a:solidFill>
              </a:rPr>
              <a:t>, </a:t>
            </a:r>
            <a:r>
              <a:rPr lang="en-US" sz="1350" dirty="0">
                <a:solidFill>
                  <a:srgbClr val="0000FF"/>
                </a:solidFill>
              </a:rPr>
              <a:t>w</a:t>
            </a:r>
            <a:r>
              <a:rPr lang="en-US" sz="1350" dirty="0">
                <a:solidFill>
                  <a:schemeClr val="tx1"/>
                </a:solidFill>
              </a:rPr>
              <a:t> and </a:t>
            </a:r>
            <a:r>
              <a:rPr lang="en-US" sz="1350" dirty="0">
                <a:solidFill>
                  <a:srgbClr val="0000FF"/>
                </a:solidFill>
              </a:rPr>
              <a:t>y</a:t>
            </a:r>
          </a:p>
        </p:txBody>
      </p:sp>
      <p:sp>
        <p:nvSpPr>
          <p:cNvPr id="49" name="Rectangular Callout 48"/>
          <p:cNvSpPr/>
          <p:nvPr/>
        </p:nvSpPr>
        <p:spPr>
          <a:xfrm>
            <a:off x="2866684" y="4485934"/>
            <a:ext cx="1642295" cy="419999"/>
          </a:xfrm>
          <a:prstGeom prst="wedgeRectCallout">
            <a:avLst>
              <a:gd name="adj1" fmla="val -136144"/>
              <a:gd name="adj2" fmla="val -59181"/>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FF"/>
                </a:solidFill>
              </a:rPr>
              <a:t>t</a:t>
            </a:r>
            <a:r>
              <a:rPr lang="en-US" sz="1200" dirty="0">
                <a:solidFill>
                  <a:schemeClr val="tx1"/>
                </a:solidFill>
              </a:rPr>
              <a:t> here is “time” or “iteration” # </a:t>
            </a:r>
          </a:p>
        </p:txBody>
      </p:sp>
      <p:sp>
        <p:nvSpPr>
          <p:cNvPr id="4" name="Rectangle 3"/>
          <p:cNvSpPr/>
          <p:nvPr/>
        </p:nvSpPr>
        <p:spPr>
          <a:xfrm>
            <a:off x="6746088" y="2941608"/>
            <a:ext cx="1614430" cy="1754326"/>
          </a:xfrm>
          <a:prstGeom prst="rect">
            <a:avLst/>
          </a:prstGeom>
          <a:solidFill>
            <a:srgbClr val="FFFFCC"/>
          </a:solidFill>
          <a:ln>
            <a:solidFill>
              <a:schemeClr val="accent1"/>
            </a:solidFill>
          </a:ln>
        </p:spPr>
        <p:txBody>
          <a:bodyPr wrap="square">
            <a:spAutoFit/>
          </a:bodyPr>
          <a:lstStyle/>
          <a:p>
            <a:r>
              <a:rPr lang="en-US" sz="1200" dirty="0">
                <a:latin typeface="+mj-lt"/>
              </a:rPr>
              <a:t>To find a local minimum of a function using gradient descent, we take steps proportional to the negative of the gradient of the function at the current 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0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0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01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0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019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6019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6019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6019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60195">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6019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60195">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60195">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60195">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195" grpId="0" uiExpand="1" build="p"/>
      <p:bldP spid="52" grpId="0" animBg="1"/>
      <p:bldP spid="6" grpId="0" animBg="1"/>
      <p:bldP spid="49" grpId="0" animBg="1"/>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t>68</a:t>
            </a:fld>
            <a:endParaRPr lang="en-US" dirty="0"/>
          </a:p>
        </p:txBody>
      </p:sp>
      <p:sp>
        <p:nvSpPr>
          <p:cNvPr id="1162242" name="Rectangle 2"/>
          <p:cNvSpPr>
            <a:spLocks noGrp="1" noChangeArrowheads="1"/>
          </p:cNvSpPr>
          <p:nvPr>
            <p:ph type="title"/>
          </p:nvPr>
        </p:nvSpPr>
        <p:spPr/>
        <p:txBody>
          <a:bodyPr>
            <a:normAutofit fontScale="90000"/>
          </a:bodyPr>
          <a:lstStyle/>
          <a:p>
            <a:br>
              <a:rPr lang="en-US" dirty="0">
                <a:solidFill>
                  <a:schemeClr val="tx2">
                    <a:lumMod val="50000"/>
                  </a:schemeClr>
                </a:solidFill>
              </a:rPr>
            </a:br>
            <a:r>
              <a:rPr lang="en-US" sz="4000" dirty="0">
                <a:solidFill>
                  <a:schemeClr val="accent1"/>
                </a:solidFill>
              </a:rPr>
              <a:t>Gradient Descent</a:t>
            </a:r>
            <a:br>
              <a:rPr lang="en-US" dirty="0">
                <a:solidFill>
                  <a:schemeClr val="tx2">
                    <a:lumMod val="50000"/>
                  </a:schemeClr>
                </a:solidFill>
              </a:rPr>
            </a:br>
            <a:endParaRPr lang="en-US" dirty="0">
              <a:solidFill>
                <a:schemeClr val="tx2">
                  <a:lumMod val="50000"/>
                </a:schemeClr>
              </a:solidFill>
            </a:endParaRPr>
          </a:p>
        </p:txBody>
      </p:sp>
      <mc:AlternateContent xmlns:mc="http://schemas.openxmlformats.org/markup-compatibility/2006" xmlns:a14="http://schemas.microsoft.com/office/drawing/2010/main">
        <mc:Choice Requires="a14">
          <p:sp>
            <p:nvSpPr>
              <p:cNvPr id="1162243" name="Rectangle 3"/>
              <p:cNvSpPr>
                <a:spLocks noGrp="1" noChangeArrowheads="1"/>
              </p:cNvSpPr>
              <p:nvPr>
                <p:ph idx="1"/>
              </p:nvPr>
            </p:nvSpPr>
            <p:spPr/>
            <p:txBody>
              <a:bodyPr/>
              <a:lstStyle/>
              <a:p>
                <a:r>
                  <a:rPr lang="en-US" sz="1800" dirty="0"/>
                  <a:t>We use gradient descent to determine the weight vector that minimizes</a:t>
                </a:r>
              </a:p>
              <a:p>
                <a:pPr marL="0" indent="0">
                  <a:buNone/>
                </a:pPr>
                <a:r>
                  <a:rPr lang="en-US" sz="1800" dirty="0"/>
                  <a:t>	 </a:t>
                </a:r>
                <a14:m>
                  <m:oMath xmlns:m="http://schemas.openxmlformats.org/officeDocument/2006/math">
                    <m:r>
                      <a:rPr lang="en-US" sz="1800" i="1" dirty="0" smtClean="0">
                        <a:latin typeface="Cambria Math" panose="02040503050406030204" pitchFamily="18" charset="0"/>
                      </a:rPr>
                      <m:t>𝐸</m:t>
                    </m:r>
                    <m:r>
                      <a:rPr lang="en-US" sz="1800" i="1" dirty="0" smtClean="0">
                        <a:latin typeface="Cambria Math" panose="02040503050406030204" pitchFamily="18" charset="0"/>
                      </a:rPr>
                      <m:t>(</m:t>
                    </m:r>
                    <m:r>
                      <a:rPr lang="en-US" sz="1800" b="1" i="1" dirty="0">
                        <a:latin typeface="Cambria Math" panose="02040503050406030204" pitchFamily="18" charset="0"/>
                      </a:rPr>
                      <m:t>𝒘</m:t>
                    </m:r>
                    <m:r>
                      <a:rPr lang="en-US" sz="1800" i="1" dirty="0">
                        <a:latin typeface="Cambria Math" panose="02040503050406030204" pitchFamily="18" charset="0"/>
                      </a:rPr>
                      <m:t>) (= </m:t>
                    </m:r>
                    <m:r>
                      <a:rPr lang="en-US" sz="1800" i="1" dirty="0">
                        <a:latin typeface="Cambria Math" panose="02040503050406030204" pitchFamily="18" charset="0"/>
                      </a:rPr>
                      <m:t>𝐸𝑟𝑟</m:t>
                    </m:r>
                    <m:r>
                      <a:rPr lang="en-US" sz="1800" i="1" dirty="0">
                        <a:latin typeface="Cambria Math" panose="02040503050406030204" pitchFamily="18" charset="0"/>
                      </a:rPr>
                      <m:t> (</m:t>
                    </m:r>
                    <m:r>
                      <a:rPr lang="en-US" sz="1800" b="1" i="1" dirty="0">
                        <a:latin typeface="Cambria Math" panose="02040503050406030204" pitchFamily="18" charset="0"/>
                      </a:rPr>
                      <m:t>𝒘</m:t>
                    </m:r>
                    <m:r>
                      <a:rPr lang="en-US" sz="1800" i="1" dirty="0">
                        <a:latin typeface="Cambria Math" panose="02040503050406030204" pitchFamily="18" charset="0"/>
                      </a:rPr>
                      <m:t>)) </m:t>
                    </m:r>
                  </m:oMath>
                </a14:m>
                <a:r>
                  <a:rPr lang="en-US" sz="1800" dirty="0"/>
                  <a:t>;</a:t>
                </a:r>
              </a:p>
              <a:p>
                <a:r>
                  <a:rPr lang="en-US" sz="1800" dirty="0"/>
                  <a:t>Fixing the set </a:t>
                </a:r>
                <a14:m>
                  <m:oMath xmlns:m="http://schemas.openxmlformats.org/officeDocument/2006/math">
                    <m:r>
                      <a:rPr lang="en-US" sz="1800" i="1" dirty="0" smtClean="0">
                        <a:latin typeface="Cambria Math" panose="02040503050406030204" pitchFamily="18" charset="0"/>
                      </a:rPr>
                      <m:t>𝐷</m:t>
                    </m:r>
                  </m:oMath>
                </a14:m>
                <a:r>
                  <a:rPr lang="en-US" sz="1800" dirty="0"/>
                  <a:t> of examples, E=Err is a function of </a:t>
                </a:r>
                <a14:m>
                  <m:oMath xmlns:m="http://schemas.openxmlformats.org/officeDocument/2006/math">
                    <m:r>
                      <a:rPr lang="en-US" sz="1800" b="1" i="1" dirty="0" smtClean="0">
                        <a:latin typeface="Cambria Math" panose="02040503050406030204" pitchFamily="18" charset="0"/>
                      </a:rPr>
                      <m:t>𝒘</m:t>
                    </m:r>
                  </m:oMath>
                </a14:m>
                <a:endParaRPr lang="en-US" sz="1800" b="1" dirty="0"/>
              </a:p>
              <a:p>
                <a:r>
                  <a:rPr lang="en-US" sz="1800" dirty="0"/>
                  <a:t>At each step, the weight vector is modified in the direction that produces the steepest descent along the error surface.</a:t>
                </a:r>
              </a:p>
              <a:p>
                <a:endParaRPr lang="en-US" sz="1800" dirty="0"/>
              </a:p>
              <a:p>
                <a:endParaRPr lang="en-US" sz="1800" dirty="0"/>
              </a:p>
              <a:p>
                <a:endParaRPr lang="en-US" sz="1500" dirty="0">
                  <a:solidFill>
                    <a:srgbClr val="3333FF"/>
                  </a:solidFill>
                </a:endParaRPr>
              </a:p>
            </p:txBody>
          </p:sp>
        </mc:Choice>
        <mc:Fallback xmlns="">
          <p:sp>
            <p:nvSpPr>
              <p:cNvPr id="1162243" name="Rectangle 3"/>
              <p:cNvSpPr>
                <a:spLocks noGrp="1" noRot="1" noChangeAspect="1" noMove="1" noResize="1" noEditPoints="1" noAdjustHandles="1" noChangeArrowheads="1" noChangeShapeType="1" noTextEdit="1"/>
              </p:cNvSpPr>
              <p:nvPr>
                <p:ph idx="1"/>
              </p:nvPr>
            </p:nvSpPr>
            <p:spPr>
              <a:blipFill>
                <a:blip r:embed="rId3"/>
                <a:stretch>
                  <a:fillRect l="-519" t="-826"/>
                </a:stretch>
              </a:blipFill>
            </p:spPr>
            <p:txBody>
              <a:bodyPr/>
              <a:lstStyle/>
              <a:p>
                <a:r>
                  <a:rPr lang="en-US">
                    <a:noFill/>
                  </a:rPr>
                  <a:t> </a:t>
                </a:r>
              </a:p>
            </p:txBody>
          </p:sp>
        </mc:Fallback>
      </mc:AlternateContent>
      <p:sp>
        <p:nvSpPr>
          <p:cNvPr id="1162244" name="Line 4"/>
          <p:cNvSpPr>
            <a:spLocks noChangeShapeType="1"/>
          </p:cNvSpPr>
          <p:nvPr/>
        </p:nvSpPr>
        <p:spPr bwMode="auto">
          <a:xfrm>
            <a:off x="3115866" y="2416969"/>
            <a:ext cx="0" cy="1949054"/>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2245" name="Line 5"/>
          <p:cNvSpPr>
            <a:spLocks noChangeShapeType="1"/>
          </p:cNvSpPr>
          <p:nvPr/>
        </p:nvSpPr>
        <p:spPr bwMode="auto">
          <a:xfrm>
            <a:off x="3115866" y="4366022"/>
            <a:ext cx="26431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2246" name="Text Box 6"/>
          <p:cNvSpPr txBox="1">
            <a:spLocks noChangeArrowheads="1"/>
          </p:cNvSpPr>
          <p:nvPr/>
        </p:nvSpPr>
        <p:spPr bwMode="auto">
          <a:xfrm>
            <a:off x="2318147" y="2513410"/>
            <a:ext cx="57740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solidFill>
                  <a:srgbClr val="000066"/>
                </a:solidFill>
                <a:latin typeface="Arial Narrow" pitchFamily="34" charset="0"/>
              </a:rPr>
              <a:t> </a:t>
            </a:r>
            <a:r>
              <a:rPr lang="en-US" sz="1350" dirty="0">
                <a:solidFill>
                  <a:srgbClr val="0000FF"/>
                </a:solidFill>
                <a:latin typeface="Tempus Sans ITC" pitchFamily="82" charset="0"/>
              </a:rPr>
              <a:t>E(</a:t>
            </a:r>
            <a:r>
              <a:rPr lang="en-US" sz="1350" b="1" dirty="0">
                <a:solidFill>
                  <a:srgbClr val="0000FF"/>
                </a:solidFill>
                <a:latin typeface="Tempus Sans ITC" pitchFamily="82" charset="0"/>
              </a:rPr>
              <a:t>w</a:t>
            </a:r>
            <a:r>
              <a:rPr lang="en-US" sz="1350" dirty="0">
                <a:solidFill>
                  <a:srgbClr val="0000FF"/>
                </a:solidFill>
                <a:latin typeface="Tempus Sans ITC" pitchFamily="82" charset="0"/>
              </a:rPr>
              <a:t>)</a:t>
            </a:r>
            <a:endParaRPr lang="en-US" sz="1200" dirty="0">
              <a:solidFill>
                <a:srgbClr val="000066"/>
              </a:solidFill>
              <a:latin typeface="Tempus Sans ITC" pitchFamily="82" charset="0"/>
            </a:endParaRPr>
          </a:p>
        </p:txBody>
      </p:sp>
      <p:sp>
        <p:nvSpPr>
          <p:cNvPr id="1162247" name="Freeform 7"/>
          <p:cNvSpPr>
            <a:spLocks/>
          </p:cNvSpPr>
          <p:nvPr/>
        </p:nvSpPr>
        <p:spPr bwMode="auto">
          <a:xfrm>
            <a:off x="3182541" y="2558654"/>
            <a:ext cx="2505075" cy="1601390"/>
          </a:xfrm>
          <a:custGeom>
            <a:avLst/>
            <a:gdLst>
              <a:gd name="T0" fmla="*/ 0 w 2367"/>
              <a:gd name="T1" fmla="*/ 0 h 1770"/>
              <a:gd name="T2" fmla="*/ 528 w 2367"/>
              <a:gd name="T3" fmla="*/ 1584 h 1770"/>
              <a:gd name="T4" fmla="*/ 1650 w 2367"/>
              <a:gd name="T5" fmla="*/ 1116 h 1770"/>
              <a:gd name="T6" fmla="*/ 2367 w 2367"/>
              <a:gd name="T7" fmla="*/ 56 h 1770"/>
            </a:gdLst>
            <a:ahLst/>
            <a:cxnLst>
              <a:cxn ang="0">
                <a:pos x="T0" y="T1"/>
              </a:cxn>
              <a:cxn ang="0">
                <a:pos x="T2" y="T3"/>
              </a:cxn>
              <a:cxn ang="0">
                <a:pos x="T4" y="T5"/>
              </a:cxn>
              <a:cxn ang="0">
                <a:pos x="T6" y="T7"/>
              </a:cxn>
            </a:cxnLst>
            <a:rect l="0" t="0" r="r" b="b"/>
            <a:pathLst>
              <a:path w="2367" h="1770">
                <a:moveTo>
                  <a:pt x="0" y="0"/>
                </a:moveTo>
                <a:cubicBezTo>
                  <a:pt x="120" y="668"/>
                  <a:pt x="253" y="1398"/>
                  <a:pt x="528" y="1584"/>
                </a:cubicBezTo>
                <a:cubicBezTo>
                  <a:pt x="803" y="1770"/>
                  <a:pt x="1344" y="1371"/>
                  <a:pt x="1650" y="1116"/>
                </a:cubicBezTo>
                <a:cubicBezTo>
                  <a:pt x="1956" y="861"/>
                  <a:pt x="2218" y="277"/>
                  <a:pt x="2367" y="5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1162264" name="Group 24"/>
          <p:cNvGrpSpPr>
            <a:grpSpLocks/>
          </p:cNvGrpSpPr>
          <p:nvPr/>
        </p:nvGrpSpPr>
        <p:grpSpPr bwMode="auto">
          <a:xfrm>
            <a:off x="3740944" y="2819400"/>
            <a:ext cx="2032397" cy="1781175"/>
            <a:chOff x="2182" y="2368"/>
            <a:chExt cx="1707" cy="1496"/>
          </a:xfrm>
        </p:grpSpPr>
        <p:sp>
          <p:nvSpPr>
            <p:cNvPr id="1162248" name="Line 8"/>
            <p:cNvSpPr>
              <a:spLocks noChangeShapeType="1"/>
            </p:cNvSpPr>
            <p:nvPr/>
          </p:nvSpPr>
          <p:spPr bwMode="auto">
            <a:xfrm flipH="1">
              <a:off x="2694" y="2368"/>
              <a:ext cx="1195" cy="1057"/>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2249" name="Line 9"/>
            <p:cNvSpPr>
              <a:spLocks noChangeShapeType="1"/>
            </p:cNvSpPr>
            <p:nvPr/>
          </p:nvSpPr>
          <p:spPr bwMode="auto">
            <a:xfrm rot="720175" flipH="1">
              <a:off x="2310" y="2659"/>
              <a:ext cx="1195" cy="1058"/>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2250" name="Line 10"/>
            <p:cNvSpPr>
              <a:spLocks noChangeShapeType="1"/>
            </p:cNvSpPr>
            <p:nvPr/>
          </p:nvSpPr>
          <p:spPr bwMode="auto">
            <a:xfrm rot="1120292" flipH="1">
              <a:off x="2182" y="2732"/>
              <a:ext cx="1195" cy="1058"/>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2251" name="Line 11"/>
            <p:cNvSpPr>
              <a:spLocks noChangeShapeType="1"/>
            </p:cNvSpPr>
            <p:nvPr/>
          </p:nvSpPr>
          <p:spPr bwMode="auto">
            <a:xfrm rot="2055222" flipH="1">
              <a:off x="2182" y="2805"/>
              <a:ext cx="1195" cy="1059"/>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162257" name="Text Box 17"/>
          <p:cNvSpPr txBox="1">
            <a:spLocks noChangeArrowheads="1"/>
          </p:cNvSpPr>
          <p:nvPr/>
        </p:nvSpPr>
        <p:spPr bwMode="auto">
          <a:xfrm>
            <a:off x="5722144" y="4143375"/>
            <a:ext cx="30008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50">
                <a:solidFill>
                  <a:srgbClr val="0000FF"/>
                </a:solidFill>
                <a:latin typeface="Tempus Sans ITC" pitchFamily="82" charset="0"/>
              </a:rPr>
              <a:t>w</a:t>
            </a:r>
            <a:endParaRPr lang="en-US" sz="1200">
              <a:solidFill>
                <a:srgbClr val="000066"/>
              </a:solidFill>
              <a:latin typeface="Tempus Sans ITC" pitchFamily="82" charset="0"/>
            </a:endParaRPr>
          </a:p>
        </p:txBody>
      </p:sp>
      <p:grpSp>
        <p:nvGrpSpPr>
          <p:cNvPr id="1162265" name="Group 25"/>
          <p:cNvGrpSpPr>
            <a:grpSpLocks/>
          </p:cNvGrpSpPr>
          <p:nvPr/>
        </p:nvGrpSpPr>
        <p:grpSpPr bwMode="auto">
          <a:xfrm>
            <a:off x="3854516" y="4295771"/>
            <a:ext cx="1429941" cy="370284"/>
            <a:chOff x="2304" y="3608"/>
            <a:chExt cx="1201" cy="311"/>
          </a:xfrm>
        </p:grpSpPr>
        <p:sp>
          <p:nvSpPr>
            <p:cNvPr id="1162252" name="Line 12"/>
            <p:cNvSpPr>
              <a:spLocks noChangeShapeType="1"/>
            </p:cNvSpPr>
            <p:nvPr/>
          </p:nvSpPr>
          <p:spPr bwMode="auto">
            <a:xfrm flipH="1">
              <a:off x="2310" y="3608"/>
              <a:ext cx="1195"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2253" name="Oval 13"/>
            <p:cNvSpPr>
              <a:spLocks noChangeArrowheads="1"/>
            </p:cNvSpPr>
            <p:nvPr/>
          </p:nvSpPr>
          <p:spPr bwMode="auto">
            <a:xfrm>
              <a:off x="3249"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2254" name="Oval 14"/>
            <p:cNvSpPr>
              <a:spLocks noChangeArrowheads="1"/>
            </p:cNvSpPr>
            <p:nvPr/>
          </p:nvSpPr>
          <p:spPr bwMode="auto">
            <a:xfrm>
              <a:off x="2950"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2255" name="Oval 15"/>
            <p:cNvSpPr>
              <a:spLocks noChangeArrowheads="1"/>
            </p:cNvSpPr>
            <p:nvPr/>
          </p:nvSpPr>
          <p:spPr bwMode="auto">
            <a:xfrm>
              <a:off x="2737"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2256" name="Oval 16"/>
            <p:cNvSpPr>
              <a:spLocks noChangeArrowheads="1"/>
            </p:cNvSpPr>
            <p:nvPr/>
          </p:nvSpPr>
          <p:spPr bwMode="auto">
            <a:xfrm>
              <a:off x="2438"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2263" name="Text Box 23"/>
            <p:cNvSpPr txBox="1">
              <a:spLocks noChangeArrowheads="1"/>
            </p:cNvSpPr>
            <p:nvPr/>
          </p:nvSpPr>
          <p:spPr bwMode="auto">
            <a:xfrm>
              <a:off x="2304" y="3667"/>
              <a:ext cx="84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50">
                  <a:latin typeface="Tempus Sans ITC" pitchFamily="82" charset="0"/>
                </a:rPr>
                <a:t>w</a:t>
              </a:r>
              <a:r>
                <a:rPr lang="en-US" sz="1350" baseline="30000">
                  <a:latin typeface="Tempus Sans ITC" pitchFamily="82" charset="0"/>
                </a:rPr>
                <a:t>4</a:t>
              </a:r>
              <a:r>
                <a:rPr lang="en-US" sz="1350">
                  <a:latin typeface="Tempus Sans ITC" pitchFamily="82" charset="0"/>
                </a:rPr>
                <a:t> w</a:t>
              </a:r>
              <a:r>
                <a:rPr lang="en-US" sz="1350" baseline="30000">
                  <a:latin typeface="Tempus Sans ITC" pitchFamily="82" charset="0"/>
                </a:rPr>
                <a:t>3</a:t>
              </a:r>
              <a:r>
                <a:rPr lang="en-US" sz="1350">
                  <a:latin typeface="Tempus Sans ITC" pitchFamily="82" charset="0"/>
                </a:rPr>
                <a:t> w</a:t>
              </a:r>
              <a:r>
                <a:rPr lang="en-US" sz="1350" baseline="30000">
                  <a:latin typeface="Tempus Sans ITC" pitchFamily="82" charset="0"/>
                </a:rPr>
                <a:t>2</a:t>
              </a:r>
              <a:r>
                <a:rPr lang="en-US" sz="1350">
                  <a:latin typeface="Tempus Sans ITC" pitchFamily="82" charset="0"/>
                </a:rPr>
                <a:t> w</a:t>
              </a:r>
              <a:r>
                <a:rPr lang="en-US" sz="1350" baseline="30000">
                  <a:latin typeface="Tempus Sans ITC" pitchFamily="82" charset="0"/>
                </a:rPr>
                <a:t>1</a:t>
              </a:r>
            </a:p>
          </p:txBody>
        </p:sp>
      </p:grpSp>
      <p:sp>
        <p:nvSpPr>
          <p:cNvPr id="23" name="Rectangle 22"/>
          <p:cNvSpPr/>
          <p:nvPr/>
        </p:nvSpPr>
        <p:spPr>
          <a:xfrm>
            <a:off x="6311238" y="2543693"/>
            <a:ext cx="1614430" cy="1754326"/>
          </a:xfrm>
          <a:prstGeom prst="rect">
            <a:avLst/>
          </a:prstGeom>
          <a:solidFill>
            <a:srgbClr val="FFFFCC"/>
          </a:solidFill>
          <a:ln>
            <a:solidFill>
              <a:schemeClr val="accent1"/>
            </a:solidFill>
          </a:ln>
        </p:spPr>
        <p:txBody>
          <a:bodyPr wrap="square">
            <a:spAutoFit/>
          </a:bodyPr>
          <a:lstStyle/>
          <a:p>
            <a:r>
              <a:rPr lang="en-US" sz="1200" dirty="0">
                <a:latin typeface="+mj-lt"/>
              </a:rPr>
              <a:t>To find a local minimum of a function using gradient descent, we take steps proportional to the negative of the gradient of the function at the current 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22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622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6224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224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224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62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t>69</a:t>
            </a:fld>
            <a:endParaRPr lang="en-US" dirty="0"/>
          </a:p>
        </p:txBody>
      </p:sp>
      <p:sp>
        <p:nvSpPr>
          <p:cNvPr id="1160194" name="Rectangle 2"/>
          <p:cNvSpPr>
            <a:spLocks noGrp="1" noChangeArrowheads="1"/>
          </p:cNvSpPr>
          <p:nvPr>
            <p:ph type="title"/>
          </p:nvPr>
        </p:nvSpPr>
        <p:spPr>
          <a:xfrm>
            <a:off x="214902" y="319684"/>
            <a:ext cx="8229600" cy="693605"/>
          </a:xfrm>
        </p:spPr>
        <p:txBody>
          <a:bodyPr>
            <a:noAutofit/>
          </a:bodyPr>
          <a:lstStyle/>
          <a:p>
            <a:r>
              <a:rPr lang="en-US" dirty="0">
                <a:solidFill>
                  <a:schemeClr val="accent1"/>
                </a:solidFill>
              </a:rPr>
              <a:t>LMS: An Optimization Algorithm</a:t>
            </a:r>
            <a:br>
              <a:rPr lang="en-US" dirty="0">
                <a:solidFill>
                  <a:schemeClr val="accent1"/>
                </a:solidFill>
              </a:rPr>
            </a:br>
            <a:endParaRPr lang="en-US" dirty="0">
              <a:solidFill>
                <a:schemeClr val="accent1"/>
              </a:solidFill>
            </a:endParaRPr>
          </a:p>
        </p:txBody>
      </p:sp>
      <mc:AlternateContent xmlns:mc="http://schemas.openxmlformats.org/markup-compatibility/2006" xmlns:a14="http://schemas.microsoft.com/office/drawing/2010/main">
        <mc:Choice Requires="a14">
          <p:sp>
            <p:nvSpPr>
              <p:cNvPr id="1160195" name="Rectangle 3"/>
              <p:cNvSpPr>
                <a:spLocks noGrp="1" noChangeArrowheads="1"/>
              </p:cNvSpPr>
              <p:nvPr>
                <p:ph idx="1"/>
              </p:nvPr>
            </p:nvSpPr>
            <p:spPr/>
            <p:txBody>
              <a:bodyPr/>
              <a:lstStyle/>
              <a:p>
                <a:r>
                  <a:rPr lang="en-US" sz="1800" dirty="0">
                    <a:solidFill>
                      <a:srgbClr val="000066"/>
                    </a:solidFill>
                  </a:rPr>
                  <a:t>Our </a:t>
                </a:r>
                <a:r>
                  <a:rPr lang="en-US" sz="1800" dirty="0"/>
                  <a:t>Hypothesis Space is the collection of </a:t>
                </a:r>
                <a:r>
                  <a:rPr lang="en-US" sz="1800" b="1" dirty="0"/>
                  <a:t>Linear Threshold Units</a:t>
                </a:r>
              </a:p>
              <a:p>
                <a:r>
                  <a:rPr lang="en-US" sz="1800" dirty="0"/>
                  <a:t>Loss function:       </a:t>
                </a:r>
              </a:p>
              <a:p>
                <a:pPr lvl="1"/>
                <a:r>
                  <a:rPr lang="en-US" sz="1600" dirty="0"/>
                  <a:t>Squared loss: LMS  (Least Mean Square, L</a:t>
                </a:r>
                <a:r>
                  <a:rPr lang="en-US" sz="1600" baseline="-25000" dirty="0"/>
                  <a:t>2</a:t>
                </a:r>
                <a:r>
                  <a:rPr lang="en-US" sz="1600" dirty="0"/>
                  <a:t>)</a:t>
                </a:r>
              </a:p>
              <a:p>
                <a:pPr lvl="1"/>
                <a14:m>
                  <m:oMath xmlns:m="http://schemas.openxmlformats.org/officeDocument/2006/math">
                    <m:r>
                      <a:rPr lang="en-US" sz="1600" i="1" dirty="0" smtClean="0">
                        <a:latin typeface="Cambria Math" panose="02040503050406030204" pitchFamily="18" charset="0"/>
                      </a:rPr>
                      <m:t>𝑄</m:t>
                    </m:r>
                    <m:r>
                      <a:rPr lang="en-US" sz="1600" i="1" dirty="0" smtClean="0">
                        <a:latin typeface="Cambria Math" panose="02040503050406030204" pitchFamily="18" charset="0"/>
                      </a:rPr>
                      <m:t>(</m:t>
                    </m:r>
                    <m:r>
                      <a:rPr lang="en-US" sz="1600" b="1" i="1" dirty="0">
                        <a:latin typeface="Cambria Math" panose="02040503050406030204" pitchFamily="18" charset="0"/>
                      </a:rPr>
                      <m:t>𝒙</m:t>
                    </m:r>
                    <m:r>
                      <a:rPr lang="en-US" sz="1600" i="1" dirty="0">
                        <a:latin typeface="Cambria Math" panose="02040503050406030204" pitchFamily="18" charset="0"/>
                      </a:rPr>
                      <m:t>, </m:t>
                    </m:r>
                    <m:r>
                      <a:rPr lang="en-US" sz="1600" i="1" dirty="0">
                        <a:latin typeface="Cambria Math" panose="02040503050406030204" pitchFamily="18" charset="0"/>
                      </a:rPr>
                      <m:t>𝑦</m:t>
                    </m:r>
                    <m:r>
                      <a:rPr lang="en-US" sz="1600" i="1" dirty="0">
                        <a:latin typeface="Cambria Math" panose="02040503050406030204" pitchFamily="18" charset="0"/>
                      </a:rPr>
                      <m:t>, </m:t>
                    </m:r>
                    <m:r>
                      <a:rPr lang="en-US" sz="1600" b="1" i="1" dirty="0">
                        <a:latin typeface="Cambria Math" panose="02040503050406030204" pitchFamily="18" charset="0"/>
                      </a:rPr>
                      <m:t>𝒘</m:t>
                    </m:r>
                    <m:r>
                      <a:rPr lang="en-US" sz="1600" i="1" dirty="0">
                        <a:latin typeface="Cambria Math" panose="02040503050406030204" pitchFamily="18" charset="0"/>
                      </a:rPr>
                      <m:t>) = ½ </m:t>
                    </m:r>
                    <m:sSup>
                      <m:sSupPr>
                        <m:ctrlPr>
                          <a:rPr lang="en-US" sz="1600" b="0" i="1" dirty="0" smtClean="0">
                            <a:latin typeface="Cambria Math" panose="02040503050406030204" pitchFamily="18" charset="0"/>
                          </a:rPr>
                        </m:ctrlPr>
                      </m:sSupPr>
                      <m:e>
                        <m:d>
                          <m:dPr>
                            <m:ctrlPr>
                              <a:rPr lang="en-US" sz="1600" i="1" dirty="0">
                                <a:latin typeface="Cambria Math" panose="02040503050406030204" pitchFamily="18" charset="0"/>
                              </a:rPr>
                            </m:ctrlPr>
                          </m:dPr>
                          <m:e>
                            <m:r>
                              <a:rPr lang="en-US" sz="1600" b="1" i="1" dirty="0" err="1">
                                <a:latin typeface="Cambria Math" panose="02040503050406030204" pitchFamily="18" charset="0"/>
                              </a:rPr>
                              <m:t>𝒘</m:t>
                            </m:r>
                            <m:r>
                              <a:rPr lang="en-US" sz="1600" i="1" baseline="30000" dirty="0" err="1">
                                <a:latin typeface="Cambria Math" panose="02040503050406030204" pitchFamily="18" charset="0"/>
                              </a:rPr>
                              <m:t>𝑇</m:t>
                            </m:r>
                            <m:r>
                              <a:rPr lang="en-US" sz="1600" i="1" dirty="0">
                                <a:latin typeface="Cambria Math" panose="02040503050406030204" pitchFamily="18" charset="0"/>
                              </a:rPr>
                              <m:t> </m:t>
                            </m:r>
                            <m:r>
                              <a:rPr lang="en-US" sz="1600" b="1" i="1" dirty="0">
                                <a:latin typeface="Cambria Math" panose="02040503050406030204" pitchFamily="18" charset="0"/>
                              </a:rPr>
                              <m:t>𝒙</m:t>
                            </m:r>
                            <m:r>
                              <a:rPr lang="en-US" sz="1600" i="1" dirty="0">
                                <a:latin typeface="Cambria Math" panose="02040503050406030204" pitchFamily="18" charset="0"/>
                              </a:rPr>
                              <m:t> – </m:t>
                            </m:r>
                            <m:r>
                              <a:rPr lang="en-US" sz="1600" i="1" dirty="0">
                                <a:latin typeface="Cambria Math" panose="02040503050406030204" pitchFamily="18" charset="0"/>
                              </a:rPr>
                              <m:t>𝑦</m:t>
                            </m:r>
                          </m:e>
                        </m:d>
                      </m:e>
                      <m:sup>
                        <m:r>
                          <a:rPr lang="en-US" sz="1600" i="1" dirty="0">
                            <a:latin typeface="Cambria Math" panose="02040503050406030204" pitchFamily="18" charset="0"/>
                          </a:rPr>
                          <m:t>2</m:t>
                        </m:r>
                      </m:sup>
                    </m:sSup>
                  </m:oMath>
                </a14:m>
                <a:endParaRPr lang="en-US" sz="1600" baseline="30000" dirty="0">
                  <a:latin typeface="Calibri"/>
                </a:endParaRPr>
              </a:p>
              <a:p>
                <a:pPr marL="0" indent="0">
                  <a:buNone/>
                </a:pPr>
                <a:endParaRPr lang="en-US" sz="1500" dirty="0"/>
              </a:p>
              <a:p>
                <a:pPr marL="0" indent="0">
                  <a:buNone/>
                </a:pPr>
                <a:endParaRPr lang="en-US" sz="1500" dirty="0"/>
              </a:p>
              <a:p>
                <a:pPr lvl="1"/>
                <a:endParaRPr lang="en-US" dirty="0"/>
              </a:p>
              <a:p>
                <a:pPr lvl="1"/>
                <a:endParaRPr lang="en-US" dirty="0"/>
              </a:p>
              <a:p>
                <a:endParaRPr lang="en-US" sz="1800" dirty="0">
                  <a:solidFill>
                    <a:srgbClr val="3333FF"/>
                  </a:solidFill>
                </a:endParaRPr>
              </a:p>
            </p:txBody>
          </p:sp>
        </mc:Choice>
        <mc:Fallback xmlns="">
          <p:sp>
            <p:nvSpPr>
              <p:cNvPr id="1160195" name="Rectangle 3"/>
              <p:cNvSpPr>
                <a:spLocks noGrp="1" noRot="1" noChangeAspect="1" noMove="1" noResize="1" noEditPoints="1" noAdjustHandles="1" noChangeArrowheads="1" noChangeShapeType="1" noTextEdit="1"/>
              </p:cNvSpPr>
              <p:nvPr>
                <p:ph idx="1"/>
              </p:nvPr>
            </p:nvSpPr>
            <p:spPr>
              <a:blipFill>
                <a:blip r:embed="rId3"/>
                <a:stretch>
                  <a:fillRect l="-519" t="-826"/>
                </a:stretch>
              </a:blipFill>
            </p:spPr>
            <p:txBody>
              <a:bodyPr/>
              <a:lstStyle/>
              <a:p>
                <a:r>
                  <a:rPr lang="en-US">
                    <a:noFill/>
                  </a:rPr>
                  <a:t> </a:t>
                </a:r>
              </a:p>
            </p:txBody>
          </p:sp>
        </mc:Fallback>
      </mc:AlternateContent>
      <p:grpSp>
        <p:nvGrpSpPr>
          <p:cNvPr id="1160237" name="Group 45"/>
          <p:cNvGrpSpPr>
            <a:grpSpLocks/>
          </p:cNvGrpSpPr>
          <p:nvPr/>
        </p:nvGrpSpPr>
        <p:grpSpPr bwMode="auto">
          <a:xfrm>
            <a:off x="4601772" y="1543050"/>
            <a:ext cx="3486150" cy="2828116"/>
            <a:chOff x="2704" y="1296"/>
            <a:chExt cx="3008" cy="2421"/>
          </a:xfrm>
        </p:grpSpPr>
        <p:sp>
          <p:nvSpPr>
            <p:cNvPr id="1160238" name="Line 46"/>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39" name="Line 47"/>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40" name="Oval 48"/>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1" name="Oval 49"/>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2" name="Oval 50"/>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3" name="Oval 51"/>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4" name="Oval 52"/>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5" name="Oval 53"/>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6" name="Oval 54"/>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7" name="Oval 55"/>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8" name="Oval 56"/>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49" name="Oval 57"/>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50" name="Oval 58"/>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51" name="Oval 59"/>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52" name="Oval 60"/>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53" name="Oval 61"/>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54" name="Oval 62"/>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55" name="Oval 63"/>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60256" name="Rectangle 64"/>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57" name="Rectangle 65"/>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58" name="Rectangle 66"/>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59" name="Rectangle 67"/>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0" name="Rectangle 68"/>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1" name="Rectangle 69"/>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2" name="Rectangle 70"/>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3" name="Rectangle 71"/>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4" name="Rectangle 72"/>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5" name="Rectangle 73"/>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6" name="Rectangle 74"/>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7" name="Rectangle 75"/>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68" name="Rectangle 76"/>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1160269" name="Rectangle 77"/>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0" name="Rectangle 78"/>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1" name="Rectangle 79"/>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2" name="Rectangle 80"/>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3" name="Rectangle 81"/>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4" name="Rectangle 82"/>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5" name="Line 83"/>
            <p:cNvSpPr>
              <a:spLocks noChangeShapeType="1"/>
            </p:cNvSpPr>
            <p:nvPr/>
          </p:nvSpPr>
          <p:spPr bwMode="auto">
            <a:xfrm flipV="1">
              <a:off x="3320" y="1588"/>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6" name="Line 84"/>
            <p:cNvSpPr>
              <a:spLocks noChangeShapeType="1"/>
            </p:cNvSpPr>
            <p:nvPr/>
          </p:nvSpPr>
          <p:spPr bwMode="auto">
            <a:xfrm flipH="1" flipV="1">
              <a:off x="2704" y="3144"/>
              <a:ext cx="624"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0277" name="Rectangle 85"/>
            <p:cNvSpPr>
              <a:spLocks noChangeArrowheads="1"/>
            </p:cNvSpPr>
            <p:nvPr/>
          </p:nvSpPr>
          <p:spPr bwMode="auto">
            <a:xfrm>
              <a:off x="2976" y="3024"/>
              <a:ext cx="313"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100">
                  <a:solidFill>
                    <a:srgbClr val="0000FF"/>
                  </a:solidFill>
                  <a:latin typeface="Tempus Sans ITC" pitchFamily="82" charset="0"/>
                </a:rPr>
                <a:t>w</a:t>
              </a:r>
            </a:p>
          </p:txBody>
        </p:sp>
        <p:sp>
          <p:nvSpPr>
            <p:cNvPr id="1160278" name="Rectangle 86"/>
            <p:cNvSpPr>
              <a:spLocks noChangeArrowheads="1"/>
            </p:cNvSpPr>
            <p:nvPr/>
          </p:nvSpPr>
          <p:spPr bwMode="auto">
            <a:xfrm>
              <a:off x="4944" y="1536"/>
              <a:ext cx="281"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100">
                  <a:solidFill>
                    <a:srgbClr val="0000FF"/>
                  </a:solidFill>
                  <a:latin typeface="Symbol" pitchFamily="18" charset="2"/>
                  <a:sym typeface="Symbol" pitchFamily="18" charset="2"/>
                </a:rPr>
                <a:t></a:t>
              </a:r>
            </a:p>
          </p:txBody>
        </p:sp>
      </p:grpSp>
    </p:spTree>
    <p:extLst>
      <p:ext uri="{BB962C8B-B14F-4D97-AF65-F5344CB8AC3E}">
        <p14:creationId xmlns:p14="http://schemas.microsoft.com/office/powerpoint/2010/main" val="252452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dirty="0"/>
              <a:t>What is Learning?</a:t>
            </a:r>
          </a:p>
        </p:txBody>
      </p:sp>
      <p:sp>
        <p:nvSpPr>
          <p:cNvPr id="1063939" name="Rectangle 3"/>
          <p:cNvSpPr>
            <a:spLocks noGrp="1" noChangeArrowheads="1"/>
          </p:cNvSpPr>
          <p:nvPr>
            <p:ph idx="1"/>
          </p:nvPr>
        </p:nvSpPr>
        <p:spPr/>
        <p:txBody>
          <a:bodyPr>
            <a:normAutofit lnSpcReduction="10000"/>
          </a:bodyPr>
          <a:lstStyle/>
          <a:p>
            <a:pPr lvl="1"/>
            <a:r>
              <a:rPr lang="en-US" dirty="0">
                <a:hlinkClick r:id="rId3"/>
              </a:rPr>
              <a:t>The Badges Game…</a:t>
            </a:r>
            <a:endParaRPr lang="en-US" dirty="0"/>
          </a:p>
          <a:p>
            <a:pPr lvl="2"/>
            <a:r>
              <a:rPr lang="en-US" dirty="0"/>
              <a:t>This is an example of the key learning protocol: supervised learning</a:t>
            </a:r>
          </a:p>
          <a:p>
            <a:pPr lvl="1"/>
            <a:r>
              <a:rPr lang="en-US" dirty="0"/>
              <a:t>First question: Are you sure you got it?</a:t>
            </a:r>
          </a:p>
          <a:p>
            <a:pPr lvl="2"/>
            <a:r>
              <a:rPr lang="en-US" dirty="0"/>
              <a:t>Why?</a:t>
            </a:r>
          </a:p>
          <a:p>
            <a:pPr lvl="1"/>
            <a:r>
              <a:rPr lang="en-US" dirty="0"/>
              <a:t>Issues:</a:t>
            </a:r>
          </a:p>
          <a:p>
            <a:pPr lvl="2"/>
            <a:r>
              <a:rPr lang="en-US" dirty="0"/>
              <a:t>Prediction or Modeling?</a:t>
            </a:r>
          </a:p>
          <a:p>
            <a:pPr lvl="2"/>
            <a:r>
              <a:rPr lang="en-US" dirty="0"/>
              <a:t>Representation</a:t>
            </a:r>
          </a:p>
          <a:p>
            <a:pPr lvl="2"/>
            <a:r>
              <a:rPr lang="en-US" dirty="0"/>
              <a:t>Problem setting</a:t>
            </a:r>
          </a:p>
          <a:p>
            <a:pPr lvl="2"/>
            <a:r>
              <a:rPr lang="en-US" dirty="0"/>
              <a:t>Background Knowledge</a:t>
            </a:r>
          </a:p>
          <a:p>
            <a:pPr lvl="2"/>
            <a:r>
              <a:rPr lang="en-US" dirty="0"/>
              <a:t>When did learning take place?</a:t>
            </a:r>
          </a:p>
          <a:p>
            <a:pPr lvl="2"/>
            <a:r>
              <a:rPr lang="en-US" dirty="0"/>
              <a:t>Algorithm</a:t>
            </a:r>
          </a:p>
          <a:p>
            <a:pPr lvl="2"/>
            <a:endParaRPr lang="en-US" dirty="0"/>
          </a:p>
          <a:p>
            <a:pPr lvl="2"/>
            <a:endParaRPr lang="en-US" dirty="0"/>
          </a:p>
          <a:p>
            <a:endParaRPr lang="en-US" dirty="0"/>
          </a:p>
        </p:txBody>
      </p:sp>
      <p:sp>
        <p:nvSpPr>
          <p:cNvPr id="4" name="Slide Number Placeholder 3">
            <a:extLst>
              <a:ext uri="{FF2B5EF4-FFF2-40B4-BE49-F238E27FC236}">
                <a16:creationId xmlns:a16="http://schemas.microsoft.com/office/drawing/2014/main" id="{900D2EC6-1465-4559-9A65-E4EB2114E811}"/>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7</a:t>
            </a:fld>
            <a:endParaRPr lang="en-US" dirty="0"/>
          </a:p>
        </p:txBody>
      </p:sp>
    </p:spTree>
    <p:extLst>
      <p:ext uri="{BB962C8B-B14F-4D97-AF65-F5344CB8AC3E}">
        <p14:creationId xmlns:p14="http://schemas.microsoft.com/office/powerpoint/2010/main" val="88803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3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3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3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3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39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39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39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39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6393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39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921938-476A-4922-BE24-3B8F6A2854D9}" type="slidenum">
              <a:rPr lang="en-US" smtClean="0"/>
              <a:t>70</a:t>
            </a:fld>
            <a:endParaRPr lang="en-US" dirty="0"/>
          </a:p>
        </p:txBody>
      </p:sp>
      <p:sp>
        <p:nvSpPr>
          <p:cNvPr id="2" name="Title 1"/>
          <p:cNvSpPr>
            <a:spLocks noGrp="1"/>
          </p:cNvSpPr>
          <p:nvPr>
            <p:ph type="title"/>
          </p:nvPr>
        </p:nvSpPr>
        <p:spPr/>
        <p:txBody>
          <a:bodyPr/>
          <a:lstStyle/>
          <a:p>
            <a:r>
              <a:rPr lang="en-US" dirty="0"/>
              <a:t>LMS: An Optimization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1600" dirty="0">
                    <a:solidFill>
                      <a:srgbClr val="0000FF"/>
                    </a:solidFill>
                  </a:rPr>
                  <a:t>(i  (subscript) – vector component;    j  (superscript) -  time; d – example #)</a:t>
                </a:r>
              </a:p>
              <a:p>
                <a:pPr marL="0" indent="0">
                  <a:buNone/>
                </a:pPr>
                <a:endParaRPr lang="en-US" sz="1600" dirty="0">
                  <a:solidFill>
                    <a:srgbClr val="0000FF"/>
                  </a:solidFill>
                </a:endParaRPr>
              </a:p>
              <a:p>
                <a:pPr marL="0" indent="0">
                  <a:buNone/>
                </a:pPr>
                <a:endParaRPr lang="en-US" sz="1600" dirty="0">
                  <a:solidFill>
                    <a:srgbClr val="0000FF"/>
                  </a:solidFill>
                </a:endParaRPr>
              </a:p>
              <a:p>
                <a:pPr marL="0" indent="0">
                  <a:buNone/>
                </a:pPr>
                <a:endParaRPr lang="en-US" sz="1600" dirty="0">
                  <a:solidFill>
                    <a:srgbClr val="0000FF"/>
                  </a:solidFill>
                </a:endParaRPr>
              </a:p>
              <a:p>
                <a:r>
                  <a:rPr lang="en-US" sz="1600" dirty="0">
                    <a:solidFill>
                      <a:schemeClr val="accent6"/>
                    </a:solidFill>
                  </a:rPr>
                  <a:t>Let   </a:t>
                </a:r>
                <a14:m>
                  <m:oMath xmlns:m="http://schemas.openxmlformats.org/officeDocument/2006/math">
                    <m:sSup>
                      <m:sSupPr>
                        <m:ctrlPr>
                          <a:rPr lang="en-US" sz="1600" b="1" i="1" dirty="0" smtClean="0">
                            <a:solidFill>
                              <a:schemeClr val="accent6"/>
                            </a:solidFill>
                            <a:latin typeface="Cambria Math" panose="02040503050406030204" pitchFamily="18" charset="0"/>
                          </a:rPr>
                        </m:ctrlPr>
                      </m:sSupPr>
                      <m:e>
                        <m:r>
                          <a:rPr lang="en-US" sz="1600" b="1" i="1" dirty="0" smtClean="0">
                            <a:solidFill>
                              <a:schemeClr val="accent6"/>
                            </a:solidFill>
                            <a:latin typeface="Cambria Math" panose="02040503050406030204" pitchFamily="18" charset="0"/>
                          </a:rPr>
                          <m:t>𝒘</m:t>
                        </m:r>
                      </m:e>
                      <m:sup>
                        <m:r>
                          <a:rPr lang="en-US" sz="1600" b="1" i="1" dirty="0" smtClean="0">
                            <a:solidFill>
                              <a:schemeClr val="accent6"/>
                            </a:solidFill>
                            <a:latin typeface="Cambria Math" panose="02040503050406030204" pitchFamily="18" charset="0"/>
                          </a:rPr>
                          <m:t>𝒋</m:t>
                        </m:r>
                      </m:sup>
                    </m:sSup>
                  </m:oMath>
                </a14:m>
                <a:r>
                  <a:rPr lang="en-US" sz="1600" dirty="0">
                    <a:solidFill>
                      <a:schemeClr val="accent6"/>
                    </a:solidFill>
                  </a:rPr>
                  <a:t> be the current weight vector we have</a:t>
                </a:r>
              </a:p>
              <a:p>
                <a:r>
                  <a:rPr lang="en-US" sz="1600" dirty="0">
                    <a:solidFill>
                      <a:schemeClr val="accent6"/>
                    </a:solidFill>
                  </a:rPr>
                  <a:t>Our prediction on the d-</a:t>
                </a:r>
                <a:r>
                  <a:rPr lang="en-US" sz="1600" dirty="0" err="1">
                    <a:solidFill>
                      <a:schemeClr val="accent6"/>
                    </a:solidFill>
                  </a:rPr>
                  <a:t>th</a:t>
                </a:r>
                <a:r>
                  <a:rPr lang="en-US" sz="1600" dirty="0">
                    <a:solidFill>
                      <a:schemeClr val="accent6"/>
                    </a:solidFill>
                  </a:rPr>
                  <a:t> example </a:t>
                </a:r>
                <a14:m>
                  <m:oMath xmlns:m="http://schemas.openxmlformats.org/officeDocument/2006/math">
                    <m:r>
                      <a:rPr lang="en-US" sz="1600" b="1" i="1" dirty="0" smtClean="0">
                        <a:solidFill>
                          <a:schemeClr val="accent6"/>
                        </a:solidFill>
                        <a:latin typeface="Cambria Math" panose="02040503050406030204" pitchFamily="18" charset="0"/>
                      </a:rPr>
                      <m:t>𝒙</m:t>
                    </m:r>
                  </m:oMath>
                </a14:m>
                <a:r>
                  <a:rPr lang="en-US" sz="1600" dirty="0">
                    <a:solidFill>
                      <a:schemeClr val="accent6"/>
                    </a:solidFill>
                  </a:rPr>
                  <a:t> is:</a:t>
                </a:r>
              </a:p>
              <a:p>
                <a:pPr marL="0" indent="0">
                  <a:buNone/>
                </a:pPr>
                <a:r>
                  <a:rPr lang="en-US" sz="1600" dirty="0">
                    <a:solidFill>
                      <a:schemeClr val="accent6"/>
                    </a:solidFill>
                  </a:rPr>
                  <a:t>                </a:t>
                </a:r>
                <a14:m>
                  <m:oMath xmlns:m="http://schemas.openxmlformats.org/officeDocument/2006/math">
                    <m:sSub>
                      <m:sSubPr>
                        <m:ctrlPr>
                          <a:rPr lang="en-US" sz="1600" i="1">
                            <a:solidFill>
                              <a:schemeClr val="accent6"/>
                            </a:solidFill>
                            <a:latin typeface="Cambria Math" panose="02040503050406030204" pitchFamily="18" charset="0"/>
                          </a:rPr>
                        </m:ctrlPr>
                      </m:sSubPr>
                      <m:e>
                        <m:r>
                          <a:rPr lang="en-US" sz="1600" i="1">
                            <a:solidFill>
                              <a:schemeClr val="accent6"/>
                            </a:solidFill>
                            <a:latin typeface="Cambria Math" panose="02040503050406030204" pitchFamily="18" charset="0"/>
                          </a:rPr>
                          <m:t>𝑂</m:t>
                        </m:r>
                      </m:e>
                      <m:sub>
                        <m:r>
                          <a:rPr lang="en-US" sz="1600" i="1">
                            <a:solidFill>
                              <a:schemeClr val="accent6"/>
                            </a:solidFill>
                            <a:latin typeface="Cambria Math" panose="02040503050406030204" pitchFamily="18" charset="0"/>
                          </a:rPr>
                          <m:t>𝑑</m:t>
                        </m:r>
                      </m:sub>
                    </m:sSub>
                    <m:r>
                      <a:rPr lang="en-US" sz="1600" i="1">
                        <a:solidFill>
                          <a:schemeClr val="accent6"/>
                        </a:solidFill>
                        <a:latin typeface="Cambria Math" panose="02040503050406030204" pitchFamily="18" charset="0"/>
                      </a:rPr>
                      <m:t>=</m:t>
                    </m:r>
                  </m:oMath>
                </a14:m>
                <a:r>
                  <a:rPr lang="en-US" sz="1600" dirty="0">
                    <a:solidFill>
                      <a:schemeClr val="accent6"/>
                    </a:solidFill>
                  </a:rPr>
                  <a:t> </a:t>
                </a:r>
                <a14:m>
                  <m:oMath xmlns:m="http://schemas.openxmlformats.org/officeDocument/2006/math">
                    <m:sSup>
                      <m:sSupPr>
                        <m:ctrlPr>
                          <a:rPr lang="pt-BR" sz="1600" i="1">
                            <a:solidFill>
                              <a:schemeClr val="accent6"/>
                            </a:solidFill>
                            <a:latin typeface="Cambria Math" panose="02040503050406030204" pitchFamily="18" charset="0"/>
                          </a:rPr>
                        </m:ctrlPr>
                      </m:sSupPr>
                      <m:e>
                        <m:r>
                          <a:rPr lang="en-US" sz="1600" b="1" i="1">
                            <a:solidFill>
                              <a:schemeClr val="accent6"/>
                            </a:solidFill>
                            <a:latin typeface="Cambria Math" panose="02040503050406030204" pitchFamily="18" charset="0"/>
                          </a:rPr>
                          <m:t>𝐰</m:t>
                        </m:r>
                      </m:e>
                      <m:sup>
                        <m:r>
                          <a:rPr lang="en-US" sz="1600" i="1">
                            <a:solidFill>
                              <a:schemeClr val="accent6"/>
                            </a:solidFill>
                            <a:latin typeface="Cambria Math" panose="02040503050406030204" pitchFamily="18" charset="0"/>
                          </a:rPr>
                          <m:t>(</m:t>
                        </m:r>
                        <m:r>
                          <a:rPr lang="en-US" sz="1600" i="1">
                            <a:solidFill>
                              <a:schemeClr val="accent6"/>
                            </a:solidFill>
                            <a:latin typeface="Cambria Math" panose="02040503050406030204" pitchFamily="18" charset="0"/>
                          </a:rPr>
                          <m:t>𝑗</m:t>
                        </m:r>
                        <m:r>
                          <a:rPr lang="en-US" sz="1600" i="1">
                            <a:solidFill>
                              <a:schemeClr val="accent6"/>
                            </a:solidFill>
                            <a:latin typeface="Cambria Math" panose="02040503050406030204" pitchFamily="18" charset="0"/>
                          </a:rPr>
                          <m:t>)</m:t>
                        </m:r>
                        <m:r>
                          <a:rPr lang="en-US" sz="1600">
                            <a:solidFill>
                              <a:schemeClr val="accent6"/>
                            </a:solidFill>
                            <a:latin typeface="Cambria Math" panose="02040503050406030204" pitchFamily="18" charset="0"/>
                          </a:rPr>
                          <m:t>𝑇</m:t>
                        </m:r>
                      </m:sup>
                    </m:sSup>
                    <m:r>
                      <a:rPr lang="pt-BR" sz="1600">
                        <a:solidFill>
                          <a:schemeClr val="accent6"/>
                        </a:solidFill>
                        <a:latin typeface="Cambria Math" panose="02040503050406030204" pitchFamily="18" charset="0"/>
                      </a:rPr>
                      <m:t>∙</m:t>
                    </m:r>
                    <m:r>
                      <a:rPr lang="en-US" sz="1600" b="1" i="1">
                        <a:solidFill>
                          <a:schemeClr val="accent6"/>
                        </a:solidFill>
                        <a:latin typeface="Cambria Math" panose="02040503050406030204" pitchFamily="18" charset="0"/>
                      </a:rPr>
                      <m:t>𝐱</m:t>
                    </m:r>
                  </m:oMath>
                </a14:m>
                <a:r>
                  <a:rPr lang="en-US" sz="1600" dirty="0">
                    <a:solidFill>
                      <a:schemeClr val="accent6"/>
                    </a:solidFill>
                  </a:rPr>
                  <a:t> = </a:t>
                </a:r>
                <a14:m>
                  <m:oMath xmlns:m="http://schemas.openxmlformats.org/officeDocument/2006/math">
                    <m:nary>
                      <m:naryPr>
                        <m:chr m:val="∑"/>
                        <m:ctrlPr>
                          <a:rPr lang="pt-BR" sz="1600" i="1">
                            <a:solidFill>
                              <a:schemeClr val="accent6"/>
                            </a:solidFill>
                            <a:latin typeface="Cambria Math" panose="02040503050406030204" pitchFamily="18" charset="0"/>
                          </a:rPr>
                        </m:ctrlPr>
                      </m:naryPr>
                      <m:sub>
                        <m:r>
                          <m:rPr>
                            <m:brk m:alnAt="23"/>
                          </m:rPr>
                          <a:rPr lang="en-US" sz="1600">
                            <a:solidFill>
                              <a:schemeClr val="accent6"/>
                            </a:solidFill>
                            <a:latin typeface="Cambria Math" panose="02040503050406030204" pitchFamily="18" charset="0"/>
                          </a:rPr>
                          <m:t>𝑖</m:t>
                        </m:r>
                        <m:r>
                          <a:rPr lang="pt-BR" sz="1600">
                            <a:solidFill>
                              <a:schemeClr val="accent6"/>
                            </a:solidFill>
                            <a:latin typeface="Cambria Math" panose="02040503050406030204" pitchFamily="18" charset="0"/>
                          </a:rPr>
                          <m:t>=</m:t>
                        </m:r>
                        <m:r>
                          <a:rPr lang="en-US" sz="1600">
                            <a:solidFill>
                              <a:schemeClr val="accent6"/>
                            </a:solidFill>
                            <a:latin typeface="Cambria Math" panose="02040503050406030204" pitchFamily="18" charset="0"/>
                          </a:rPr>
                          <m:t>1</m:t>
                        </m:r>
                      </m:sub>
                      <m:sup>
                        <m:r>
                          <a:rPr lang="pt-BR" sz="1600">
                            <a:solidFill>
                              <a:schemeClr val="accent6"/>
                            </a:solidFill>
                            <a:latin typeface="Cambria Math" panose="02040503050406030204" pitchFamily="18" charset="0"/>
                          </a:rPr>
                          <m:t>𝑛</m:t>
                        </m:r>
                      </m:sup>
                      <m:e>
                        <m:sSup>
                          <m:sSupPr>
                            <m:ctrlPr>
                              <a:rPr lang="pt-BR" sz="1600" i="1">
                                <a:solidFill>
                                  <a:schemeClr val="accent6"/>
                                </a:solidFill>
                                <a:latin typeface="Cambria Math" panose="02040503050406030204" pitchFamily="18" charset="0"/>
                              </a:rPr>
                            </m:ctrlPr>
                          </m:sSupPr>
                          <m:e>
                            <m:sSubSup>
                              <m:sSubSupPr>
                                <m:ctrlPr>
                                  <a:rPr lang="pt-BR" sz="1600" i="1">
                                    <a:solidFill>
                                      <a:schemeClr val="accent6"/>
                                    </a:solidFill>
                                    <a:latin typeface="Cambria Math" panose="02040503050406030204" pitchFamily="18" charset="0"/>
                                  </a:rPr>
                                </m:ctrlPr>
                              </m:sSubSupPr>
                              <m:e>
                                <m:r>
                                  <a:rPr lang="en-US" sz="1600" i="1">
                                    <a:solidFill>
                                      <a:schemeClr val="accent6"/>
                                    </a:solidFill>
                                    <a:latin typeface="Cambria Math" panose="02040503050406030204" pitchFamily="18" charset="0"/>
                                  </a:rPr>
                                  <m:t>𝑤</m:t>
                                </m:r>
                              </m:e>
                              <m:sub>
                                <m:r>
                                  <a:rPr lang="en-US" sz="1600" i="1">
                                    <a:solidFill>
                                      <a:schemeClr val="accent6"/>
                                    </a:solidFill>
                                    <a:latin typeface="Cambria Math" panose="02040503050406030204" pitchFamily="18" charset="0"/>
                                  </a:rPr>
                                  <m:t>𝑖</m:t>
                                </m:r>
                              </m:sub>
                              <m:sup>
                                <m:r>
                                  <a:rPr lang="en-US" sz="1600" i="1">
                                    <a:solidFill>
                                      <a:schemeClr val="accent6"/>
                                    </a:solidFill>
                                    <a:latin typeface="Cambria Math" panose="02040503050406030204" pitchFamily="18" charset="0"/>
                                  </a:rPr>
                                  <m:t>(</m:t>
                                </m:r>
                                <m:r>
                                  <a:rPr lang="en-US" sz="1600" i="1">
                                    <a:solidFill>
                                      <a:schemeClr val="accent6"/>
                                    </a:solidFill>
                                    <a:latin typeface="Cambria Math" panose="02040503050406030204" pitchFamily="18" charset="0"/>
                                  </a:rPr>
                                  <m:t>𝑗</m:t>
                                </m:r>
                                <m:r>
                                  <a:rPr lang="en-US" sz="1600" i="1">
                                    <a:solidFill>
                                      <a:schemeClr val="accent6"/>
                                    </a:solidFill>
                                    <a:latin typeface="Cambria Math" panose="02040503050406030204" pitchFamily="18" charset="0"/>
                                  </a:rPr>
                                  <m:t>)</m:t>
                                </m:r>
                              </m:sup>
                            </m:sSubSup>
                          </m:e>
                          <m:sup/>
                        </m:sSup>
                        <m:r>
                          <a:rPr lang="pt-BR" sz="1600">
                            <a:solidFill>
                              <a:schemeClr val="accent6"/>
                            </a:solidFill>
                            <a:latin typeface="Cambria Math" panose="02040503050406030204" pitchFamily="18" charset="0"/>
                          </a:rPr>
                          <m:t>𝑥</m:t>
                        </m:r>
                        <m:r>
                          <a:rPr lang="en-US" sz="1600" baseline="-25000">
                            <a:solidFill>
                              <a:schemeClr val="accent6"/>
                            </a:solidFill>
                            <a:latin typeface="Cambria Math" panose="02040503050406030204" pitchFamily="18" charset="0"/>
                          </a:rPr>
                          <m:t>𝑖</m:t>
                        </m:r>
                        <m:r>
                          <a:rPr lang="en-US" sz="1600">
                            <a:solidFill>
                              <a:schemeClr val="accent6"/>
                            </a:solidFill>
                            <a:latin typeface="Cambria Math" panose="02040503050406030204" pitchFamily="18" charset="0"/>
                          </a:rPr>
                          <m:t> </m:t>
                        </m:r>
                      </m:e>
                    </m:nary>
                  </m:oMath>
                </a14:m>
                <a:endParaRPr lang="en-US" sz="1600" dirty="0">
                  <a:solidFill>
                    <a:schemeClr val="accent6"/>
                  </a:solidFill>
                </a:endParaRPr>
              </a:p>
              <a:p>
                <a:r>
                  <a:rPr lang="en-US" sz="1600" dirty="0">
                    <a:solidFill>
                      <a:schemeClr val="accent6"/>
                    </a:solidFill>
                  </a:rPr>
                  <a:t>Let  </a:t>
                </a:r>
                <a14:m>
                  <m:oMath xmlns:m="http://schemas.openxmlformats.org/officeDocument/2006/math">
                    <m:r>
                      <a:rPr lang="en-US" sz="1600" i="1" dirty="0" smtClean="0">
                        <a:solidFill>
                          <a:schemeClr val="accent6"/>
                        </a:solidFill>
                        <a:latin typeface="Cambria Math" panose="02040503050406030204" pitchFamily="18" charset="0"/>
                      </a:rPr>
                      <m:t>𝑡</m:t>
                    </m:r>
                    <m:r>
                      <a:rPr lang="en-US" sz="1600" b="1" i="1" baseline="-25000" dirty="0">
                        <a:solidFill>
                          <a:schemeClr val="accent6"/>
                        </a:solidFill>
                        <a:latin typeface="Cambria Math" panose="02040503050406030204" pitchFamily="18" charset="0"/>
                      </a:rPr>
                      <m:t>𝒅</m:t>
                    </m:r>
                  </m:oMath>
                </a14:m>
                <a:r>
                  <a:rPr lang="en-US" sz="1600" dirty="0">
                    <a:solidFill>
                      <a:schemeClr val="accent6"/>
                    </a:solidFill>
                  </a:rPr>
                  <a:t>  be the target value for this example</a:t>
                </a:r>
              </a:p>
              <a:p>
                <a:r>
                  <a:rPr lang="en-US" sz="1600" dirty="0">
                    <a:solidFill>
                      <a:schemeClr val="accent6"/>
                    </a:solidFill>
                  </a:rPr>
                  <a:t>The </a:t>
                </a:r>
                <a:r>
                  <a:rPr lang="en-US" sz="1600" dirty="0">
                    <a:solidFill>
                      <a:schemeClr val="accent1"/>
                    </a:solidFill>
                  </a:rPr>
                  <a:t>error</a:t>
                </a:r>
                <a:r>
                  <a:rPr lang="en-US" sz="1600" dirty="0">
                    <a:solidFill>
                      <a:schemeClr val="accent6"/>
                    </a:solidFill>
                  </a:rPr>
                  <a:t> the current hypothesis makes on  the data set is:</a:t>
                </a:r>
                <a:endParaRPr lang="en-US" sz="1600" b="1" dirty="0">
                  <a:solidFill>
                    <a:schemeClr val="accent6"/>
                  </a:solidFill>
                </a:endParaRPr>
              </a:p>
              <a:p>
                <a:pPr marL="0" indent="0">
                  <a:buNone/>
                </a:pP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1" i="1" smtClean="0">
                        <a:latin typeface="Cambria Math" panose="02040503050406030204" pitchFamily="18" charset="0"/>
                      </a:rPr>
                      <m:t>𝒘</m:t>
                    </m:r>
                    <m:r>
                      <a:rPr lang="en-US" b="0" i="1" smtClean="0">
                        <a:latin typeface="Cambria Math" panose="02040503050406030204" pitchFamily="18" charset="0"/>
                      </a:rPr>
                      <m:t>)=</m:t>
                    </m:r>
                  </m:oMath>
                </a14:m>
                <a:r>
                  <a:rPr lang="en-US" dirty="0">
                    <a:latin typeface="Arial Narrow" pitchFamily="34" charset="0"/>
                  </a:rPr>
                  <a:t> </a:t>
                </a:r>
                <a14:m>
                  <m:oMath xmlns:m="http://schemas.openxmlformats.org/officeDocument/2006/math">
                    <m:sSup>
                      <m:sSupPr>
                        <m:ctrlPr>
                          <a:rPr lang="pt-BR" i="1">
                            <a:latin typeface="Cambria Math" panose="02040503050406030204" pitchFamily="18" charset="0"/>
                          </a:rPr>
                        </m:ctrlPr>
                      </m:sSupPr>
                      <m:e>
                        <m:r>
                          <m:rPr>
                            <m:sty m:val="p"/>
                          </m:rPr>
                          <a:rPr lang="en-US" b="0" i="0" smtClean="0">
                            <a:latin typeface="Cambria Math" panose="02040503050406030204" pitchFamily="18" charset="0"/>
                          </a:rPr>
                          <m:t>Err</m:t>
                        </m:r>
                        <m:r>
                          <a:rPr lang="en-US" b="0" i="0" smtClean="0">
                            <a:latin typeface="Cambria Math" panose="02040503050406030204" pitchFamily="18" charset="0"/>
                          </a:rPr>
                          <m:t>(</m:t>
                        </m:r>
                        <m:r>
                          <a:rPr lang="en-US" b="1" i="1">
                            <a:latin typeface="Cambria Math" panose="02040503050406030204" pitchFamily="18" charset="0"/>
                          </a:rPr>
                          <m:t>𝐰</m:t>
                        </m:r>
                      </m:e>
                      <m:sup>
                        <m:r>
                          <a:rPr lang="en-US" i="1">
                            <a:latin typeface="Cambria Math" panose="02040503050406030204" pitchFamily="18" charset="0"/>
                          </a:rPr>
                          <m:t>𝑗</m:t>
                        </m:r>
                      </m:sup>
                    </m:sSup>
                    <m:r>
                      <a:rPr lang="en-US" b="0" i="1" smtClean="0">
                        <a:latin typeface="Cambria Math" panose="02040503050406030204" pitchFamily="18" charset="0"/>
                      </a:rPr>
                      <m:t>)</m:t>
                    </m:r>
                  </m:oMath>
                </a14:m>
                <a:r>
                  <a:rPr lang="en-US" dirty="0"/>
                  <a:t> = </a:t>
                </a:r>
                <a14:m>
                  <m:oMath xmlns:m="http://schemas.openxmlformats.org/officeDocument/2006/math">
                    <m:f>
                      <m:fPr>
                        <m:ctrlPr>
                          <a:rPr lang="pt-BR"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nary>
                      <m:naryPr>
                        <m:chr m:val="∑"/>
                        <m:supHide m:val="on"/>
                        <m:ctrlPr>
                          <a:rPr lang="pt-BR" i="1">
                            <a:latin typeface="Cambria Math" panose="02040503050406030204" pitchFamily="18" charset="0"/>
                          </a:rPr>
                        </m:ctrlPr>
                      </m:naryPr>
                      <m:sub>
                        <m:r>
                          <m:rPr>
                            <m:sty m:val="p"/>
                          </m:rPr>
                          <a:rPr lang="en-US" b="0" i="0" smtClean="0">
                            <a:latin typeface="Cambria Math" panose="02040503050406030204" pitchFamily="18" charset="0"/>
                          </a:rPr>
                          <m:t>d</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sub>
                      <m:sup/>
                      <m:e>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𝑂</m:t>
                            </m:r>
                          </m:e>
                          <m:sub>
                            <m:r>
                              <a:rPr lang="en-US" i="1">
                                <a:latin typeface="Cambria Math" panose="02040503050406030204" pitchFamily="18" charset="0"/>
                              </a:rPr>
                              <m:t>𝑑</m:t>
                            </m:r>
                          </m:sub>
                        </m:sSub>
                      </m:e>
                    </m:nary>
                    <m:sSup>
                      <m:sSupPr>
                        <m:ctrlPr>
                          <a:rPr lang="en-US"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96" t="-496"/>
                </a:stretch>
              </a:blipFill>
            </p:spPr>
            <p:txBody>
              <a:bodyPr/>
              <a:lstStyle/>
              <a:p>
                <a:r>
                  <a:rPr lang="en-US">
                    <a:noFill/>
                  </a:rPr>
                  <a:t> </a:t>
                </a:r>
              </a:p>
            </p:txBody>
          </p:sp>
        </mc:Fallback>
      </mc:AlternateContent>
      <p:grpSp>
        <p:nvGrpSpPr>
          <p:cNvPr id="1105974" name="Group 54"/>
          <p:cNvGrpSpPr>
            <a:grpSpLocks/>
          </p:cNvGrpSpPr>
          <p:nvPr/>
        </p:nvGrpSpPr>
        <p:grpSpPr bwMode="auto">
          <a:xfrm>
            <a:off x="5890151" y="1396451"/>
            <a:ext cx="2123339" cy="1363008"/>
            <a:chOff x="3332" y="1296"/>
            <a:chExt cx="2380" cy="2326"/>
          </a:xfrm>
        </p:grpSpPr>
        <p:sp>
          <p:nvSpPr>
            <p:cNvPr id="1105975" name="Line 5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5976" name="Line 5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5977" name="Oval 5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78" name="Oval 5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79" name="Oval 5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80" name="Oval 6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81" name="Oval 6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82" name="Oval 6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83" name="Oval 6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84" name="Oval 6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85" name="Oval 6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86" name="Oval 6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87" name="Oval 6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88" name="Oval 6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89" name="Oval 6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90" name="Oval 7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91" name="Oval 7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92" name="Oval 7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05993" name="Rectangle 7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5994" name="Rectangle 7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5995" name="Rectangle 7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5996" name="Rectangle 7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5997" name="Rectangle 7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5998" name="Rectangle 7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5999" name="Rectangle 7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6000" name="Rectangle 8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6001" name="Rectangle 8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6002" name="Rectangle 8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6003" name="Rectangle 8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6004" name="Rectangle 8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6005" name="Rectangle 8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1106006" name="Rectangle 8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6007" name="Rectangle 8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6008" name="Rectangle 8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6009" name="Rectangle 8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6010" name="Rectangle 9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6011" name="Rectangle 9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6012" name="Line 92"/>
            <p:cNvSpPr>
              <a:spLocks noChangeShapeType="1"/>
            </p:cNvSpPr>
            <p:nvPr/>
          </p:nvSpPr>
          <p:spPr bwMode="auto">
            <a:xfrm flipV="1">
              <a:off x="3391" y="1493"/>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1106013" name="Rectangle 93"/>
              <p:cNvSpPr>
                <a:spLocks noChangeArrowheads="1"/>
              </p:cNvSpPr>
              <p:nvPr/>
            </p:nvSpPr>
            <p:spPr bwMode="auto">
              <a:xfrm>
                <a:off x="732040" y="1211749"/>
                <a:ext cx="4613893" cy="715581"/>
              </a:xfrm>
              <a:prstGeom prst="rect">
                <a:avLst/>
              </a:prstGeom>
              <a:solidFill>
                <a:srgbClr val="FFFFCC"/>
              </a:solidFill>
              <a:ln w="9525">
                <a:solidFill>
                  <a:srgbClr val="FF99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sz="1350" dirty="0">
                    <a:solidFill>
                      <a:srgbClr val="0000FF"/>
                    </a:solidFill>
                  </a:rPr>
                  <a:t>Assumption: </a:t>
                </a:r>
                <a:r>
                  <a:rPr lang="en-US" sz="1350" b="1" dirty="0">
                    <a:solidFill>
                      <a:schemeClr val="tx2"/>
                    </a:solidFill>
                  </a:rPr>
                  <a:t>x</a:t>
                </a:r>
                <a:r>
                  <a:rPr lang="en-US" sz="1350" dirty="0">
                    <a:solidFill>
                      <a:schemeClr val="tx2"/>
                    </a:solidFill>
                  </a:rPr>
                  <a:t> </a:t>
                </a:r>
                <a:r>
                  <a:rPr lang="en-US" sz="1350" dirty="0"/>
                  <a:t>∈</a:t>
                </a:r>
                <a:r>
                  <a:rPr lang="en-US" sz="1350" dirty="0">
                    <a:solidFill>
                      <a:schemeClr val="tx2"/>
                    </a:solidFill>
                  </a:rPr>
                  <a:t> R</a:t>
                </a:r>
                <a:r>
                  <a:rPr lang="en-US" sz="1350" baseline="30000" dirty="0">
                    <a:solidFill>
                      <a:schemeClr val="tx2"/>
                    </a:solidFill>
                  </a:rPr>
                  <a:t>n</a:t>
                </a:r>
                <a:r>
                  <a:rPr lang="en-US" sz="1350" dirty="0">
                    <a:solidFill>
                      <a:srgbClr val="0000FF"/>
                    </a:solidFill>
                  </a:rPr>
                  <a:t>; </a:t>
                </a:r>
                <a:r>
                  <a:rPr lang="en-US" sz="1350" b="1" dirty="0">
                    <a:solidFill>
                      <a:schemeClr val="tx2"/>
                    </a:solidFill>
                  </a:rPr>
                  <a:t>u</a:t>
                </a:r>
                <a:r>
                  <a:rPr lang="en-US" sz="1350" dirty="0">
                    <a:solidFill>
                      <a:schemeClr val="tx2"/>
                    </a:solidFill>
                  </a:rPr>
                  <a:t> </a:t>
                </a:r>
                <a:r>
                  <a:rPr lang="en-US" sz="1350" dirty="0"/>
                  <a:t>∈</a:t>
                </a:r>
                <a:r>
                  <a:rPr lang="en-US" sz="1350" dirty="0">
                    <a:solidFill>
                      <a:schemeClr val="tx2"/>
                    </a:solidFill>
                  </a:rPr>
                  <a:t> R</a:t>
                </a:r>
                <a:r>
                  <a:rPr lang="en-US" sz="1350" baseline="30000" dirty="0">
                    <a:solidFill>
                      <a:schemeClr val="tx2"/>
                    </a:solidFill>
                  </a:rPr>
                  <a:t>n</a:t>
                </a:r>
                <a:r>
                  <a:rPr lang="en-US" sz="1350" dirty="0">
                    <a:solidFill>
                      <a:srgbClr val="0000FF"/>
                    </a:solidFill>
                  </a:rPr>
                  <a:t> is the target weight vector; the target (label) is </a:t>
                </a:r>
                <a:r>
                  <a:rPr lang="en-US" sz="1350" dirty="0">
                    <a:solidFill>
                      <a:schemeClr val="tx2"/>
                    </a:solidFill>
                  </a:rPr>
                  <a:t>t</a:t>
                </a:r>
                <a:r>
                  <a:rPr lang="en-US" sz="1350" baseline="-25000" dirty="0">
                    <a:solidFill>
                      <a:schemeClr val="tx2"/>
                    </a:solidFill>
                  </a:rPr>
                  <a:t>d</a:t>
                </a:r>
                <a:r>
                  <a:rPr lang="en-US" sz="1350" dirty="0">
                    <a:solidFill>
                      <a:schemeClr val="tx2"/>
                    </a:solidFill>
                  </a:rPr>
                  <a:t> = </a:t>
                </a:r>
                <a14:m>
                  <m:oMath xmlns:m="http://schemas.openxmlformats.org/officeDocument/2006/math">
                    <m:sSup>
                      <m:sSupPr>
                        <m:ctrlPr>
                          <a:rPr lang="pt-BR" sz="1350" i="1">
                            <a:latin typeface="Cambria Math" panose="02040503050406030204" pitchFamily="18" charset="0"/>
                          </a:rPr>
                        </m:ctrlPr>
                      </m:sSupPr>
                      <m:e>
                        <m:r>
                          <a:rPr lang="en-US" sz="1350" b="1" i="1">
                            <a:latin typeface="Cambria Math" panose="02040503050406030204" pitchFamily="18" charset="0"/>
                          </a:rPr>
                          <m:t>𝐮</m:t>
                        </m:r>
                      </m:e>
                      <m:sup>
                        <m:r>
                          <a:rPr lang="en-US" sz="1350">
                            <a:latin typeface="Cambria Math" panose="02040503050406030204" pitchFamily="18" charset="0"/>
                          </a:rPr>
                          <m:t>𝑇</m:t>
                        </m:r>
                      </m:sup>
                    </m:sSup>
                    <m:r>
                      <a:rPr lang="pt-BR" sz="1350">
                        <a:latin typeface="Cambria Math" panose="02040503050406030204" pitchFamily="18" charset="0"/>
                      </a:rPr>
                      <m:t>∙</m:t>
                    </m:r>
                    <m:r>
                      <a:rPr lang="en-US" sz="1350" b="1" i="1">
                        <a:latin typeface="Cambria Math" panose="02040503050406030204" pitchFamily="18" charset="0"/>
                      </a:rPr>
                      <m:t>𝐱</m:t>
                    </m:r>
                  </m:oMath>
                </a14:m>
                <a:r>
                  <a:rPr lang="en-US" sz="1350" dirty="0"/>
                  <a:t> </a:t>
                </a:r>
                <a:r>
                  <a:rPr lang="en-US" sz="1350" dirty="0">
                    <a:solidFill>
                      <a:srgbClr val="0000FF"/>
                    </a:solidFill>
                  </a:rPr>
                  <a:t>Noise has been added; so, possibly, no weight vector is consistent with the data.  </a:t>
                </a:r>
                <a:endParaRPr lang="en-US" sz="1350" dirty="0"/>
              </a:p>
            </p:txBody>
          </p:sp>
        </mc:Choice>
        <mc:Fallback xmlns="">
          <p:sp>
            <p:nvSpPr>
              <p:cNvPr id="1106013" name="Rectangle 93"/>
              <p:cNvSpPr>
                <a:spLocks noRot="1" noChangeAspect="1" noMove="1" noResize="1" noEditPoints="1" noAdjustHandles="1" noChangeArrowheads="1" noChangeShapeType="1" noTextEdit="1"/>
              </p:cNvSpPr>
              <p:nvPr/>
            </p:nvSpPr>
            <p:spPr bwMode="auto">
              <a:xfrm>
                <a:off x="732040" y="1211749"/>
                <a:ext cx="4613893" cy="715581"/>
              </a:xfrm>
              <a:prstGeom prst="rect">
                <a:avLst/>
              </a:prstGeom>
              <a:blipFill>
                <a:blip r:embed="rId4"/>
                <a:stretch>
                  <a:fillRect l="-132" t="-1681" b="-6723"/>
                </a:stretch>
              </a:blip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921938-476A-4922-BE24-3B8F6A2854D9}" type="slidenum">
              <a:rPr lang="en-US" smtClean="0"/>
              <a:t>71</a:t>
            </a:fld>
            <a:endParaRPr lang="en-US" dirty="0"/>
          </a:p>
        </p:txBody>
      </p:sp>
      <p:sp>
        <p:nvSpPr>
          <p:cNvPr id="2" name="Title 1"/>
          <p:cNvSpPr>
            <a:spLocks noGrp="1"/>
          </p:cNvSpPr>
          <p:nvPr>
            <p:ph type="title"/>
          </p:nvPr>
        </p:nvSpPr>
        <p:spPr/>
        <p:txBody>
          <a:bodyPr/>
          <a:lstStyle/>
          <a:p>
            <a:r>
              <a:rPr lang="en-US" dirty="0"/>
              <a:t>Gradient Descent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8229600" cy="3690798"/>
              </a:xfrm>
            </p:spPr>
            <p:txBody>
              <a:bodyPr/>
              <a:lstStyle/>
              <a:p>
                <a:r>
                  <a:rPr lang="en-US" sz="1600" dirty="0">
                    <a:solidFill>
                      <a:schemeClr val="accent6"/>
                    </a:solidFill>
                  </a:rPr>
                  <a:t>To find the best direction in the </a:t>
                </a:r>
                <a:r>
                  <a:rPr lang="en-US" sz="1600" u="sng" dirty="0">
                    <a:solidFill>
                      <a:schemeClr val="accent6"/>
                    </a:solidFill>
                  </a:rPr>
                  <a:t>weight space</a:t>
                </a:r>
                <a:r>
                  <a:rPr lang="en-US" sz="1600" dirty="0">
                    <a:solidFill>
                      <a:schemeClr val="accent6"/>
                    </a:solidFill>
                  </a:rPr>
                  <a:t>  </a:t>
                </a:r>
                <a14:m>
                  <m:oMath xmlns:m="http://schemas.openxmlformats.org/officeDocument/2006/math">
                    <m:r>
                      <a:rPr lang="en-US" sz="1600" b="1" i="1" dirty="0" smtClean="0">
                        <a:solidFill>
                          <a:schemeClr val="accent6"/>
                        </a:solidFill>
                        <a:latin typeface="Cambria Math" panose="02040503050406030204" pitchFamily="18" charset="0"/>
                      </a:rPr>
                      <m:t>𝒘</m:t>
                    </m:r>
                  </m:oMath>
                </a14:m>
                <a:r>
                  <a:rPr lang="en-US" sz="1600" dirty="0">
                    <a:solidFill>
                      <a:schemeClr val="accent6"/>
                    </a:solidFill>
                  </a:rPr>
                  <a:t> we compute the gradient of E with respect to each of the components of</a:t>
                </a:r>
              </a:p>
              <a:p>
                <a:pPr marL="0" indent="0">
                  <a:buNone/>
                </a:pPr>
                <a:r>
                  <a:rPr lang="en-US" sz="1800" dirty="0">
                    <a:solidFill>
                      <a:schemeClr val="accent6"/>
                    </a:solidFill>
                    <a:ea typeface="Cambria Math" panose="02040503050406030204" pitchFamily="18" charset="0"/>
                  </a:rPr>
                  <a:t>                    </a:t>
                </a:r>
                <a14:m>
                  <m:oMath xmlns:m="http://schemas.openxmlformats.org/officeDocument/2006/math">
                    <m:r>
                      <a:rPr lang="en-US" sz="1800" i="1">
                        <a:solidFill>
                          <a:schemeClr val="accent6"/>
                        </a:solidFill>
                        <a:latin typeface="Cambria Math" panose="02040503050406030204" pitchFamily="18" charset="0"/>
                        <a:ea typeface="Cambria Math" panose="02040503050406030204" pitchFamily="18" charset="0"/>
                      </a:rPr>
                      <m:t>𝛻</m:t>
                    </m:r>
                    <m:r>
                      <a:rPr lang="en-US" sz="1800" i="1">
                        <a:solidFill>
                          <a:schemeClr val="accent6"/>
                        </a:solidFill>
                        <a:latin typeface="Cambria Math" panose="02040503050406030204" pitchFamily="18" charset="0"/>
                        <a:ea typeface="Cambria Math" panose="02040503050406030204" pitchFamily="18" charset="0"/>
                      </a:rPr>
                      <m:t>𝐸</m:t>
                    </m:r>
                    <m:d>
                      <m:dPr>
                        <m:ctrlPr>
                          <a:rPr lang="en-US" sz="1800" i="1">
                            <a:solidFill>
                              <a:schemeClr val="accent6"/>
                            </a:solidFill>
                            <a:latin typeface="Cambria Math" panose="02040503050406030204" pitchFamily="18" charset="0"/>
                            <a:ea typeface="Cambria Math" panose="02040503050406030204" pitchFamily="18" charset="0"/>
                          </a:rPr>
                        </m:ctrlPr>
                      </m:dPr>
                      <m:e>
                        <m:r>
                          <a:rPr lang="en-US" sz="1800" b="1" i="1">
                            <a:solidFill>
                              <a:schemeClr val="accent6"/>
                            </a:solidFill>
                            <a:latin typeface="Cambria Math" panose="02040503050406030204" pitchFamily="18" charset="0"/>
                            <a:ea typeface="Cambria Math" panose="02040503050406030204" pitchFamily="18" charset="0"/>
                          </a:rPr>
                          <m:t>𝒘</m:t>
                        </m:r>
                      </m:e>
                    </m:d>
                    <m:r>
                      <a:rPr lang="en-US" sz="1800" i="1">
                        <a:solidFill>
                          <a:schemeClr val="accent6"/>
                        </a:solidFill>
                        <a:latin typeface="Cambria Math" panose="02040503050406030204" pitchFamily="18" charset="0"/>
                        <a:ea typeface="Cambria Math" panose="02040503050406030204" pitchFamily="18" charset="0"/>
                      </a:rPr>
                      <m:t>=[ </m:t>
                    </m:r>
                    <m:f>
                      <m:fPr>
                        <m:ctrlPr>
                          <a:rPr lang="en-US" sz="1800" i="1">
                            <a:solidFill>
                              <a:schemeClr val="accent6"/>
                            </a:solidFill>
                            <a:latin typeface="Cambria Math" panose="02040503050406030204" pitchFamily="18" charset="0"/>
                            <a:ea typeface="Cambria Math" panose="02040503050406030204" pitchFamily="18" charset="0"/>
                          </a:rPr>
                        </m:ctrlPr>
                      </m:fPr>
                      <m:num>
                        <m:r>
                          <a:rPr lang="en-US" sz="1800" i="1">
                            <a:solidFill>
                              <a:schemeClr val="accent6"/>
                            </a:solidFill>
                            <a:latin typeface="Cambria Math" panose="02040503050406030204" pitchFamily="18" charset="0"/>
                            <a:ea typeface="Cambria Math" panose="02040503050406030204" pitchFamily="18" charset="0"/>
                          </a:rPr>
                          <m:t>𝜕</m:t>
                        </m:r>
                        <m:r>
                          <a:rPr lang="en-US" sz="1800" i="1">
                            <a:solidFill>
                              <a:schemeClr val="accent6"/>
                            </a:solidFill>
                            <a:latin typeface="Cambria Math" panose="02040503050406030204" pitchFamily="18" charset="0"/>
                            <a:ea typeface="Cambria Math" panose="02040503050406030204" pitchFamily="18" charset="0"/>
                          </a:rPr>
                          <m:t>𝐸</m:t>
                        </m:r>
                      </m:num>
                      <m:den>
                        <m:r>
                          <a:rPr lang="en-US" sz="1800" i="1">
                            <a:solidFill>
                              <a:schemeClr val="accent6"/>
                            </a:solidFill>
                            <a:latin typeface="Cambria Math" panose="02040503050406030204" pitchFamily="18" charset="0"/>
                            <a:ea typeface="Cambria Math" panose="02040503050406030204" pitchFamily="18" charset="0"/>
                          </a:rPr>
                          <m:t>𝜕</m:t>
                        </m:r>
                        <m:sSub>
                          <m:sSubPr>
                            <m:ctrlPr>
                              <a:rPr lang="en-US" sz="1800" i="1">
                                <a:solidFill>
                                  <a:schemeClr val="accent6"/>
                                </a:solidFill>
                                <a:latin typeface="Cambria Math" panose="02040503050406030204" pitchFamily="18" charset="0"/>
                                <a:ea typeface="Cambria Math" panose="02040503050406030204" pitchFamily="18" charset="0"/>
                              </a:rPr>
                            </m:ctrlPr>
                          </m:sSubPr>
                          <m:e>
                            <m:r>
                              <a:rPr lang="en-US" sz="1800" i="1">
                                <a:solidFill>
                                  <a:schemeClr val="accent6"/>
                                </a:solidFill>
                                <a:latin typeface="Cambria Math" panose="02040503050406030204" pitchFamily="18" charset="0"/>
                                <a:ea typeface="Cambria Math" panose="02040503050406030204" pitchFamily="18" charset="0"/>
                              </a:rPr>
                              <m:t>𝑤</m:t>
                            </m:r>
                          </m:e>
                          <m:sub>
                            <m:r>
                              <a:rPr lang="en-US" sz="1800" i="1">
                                <a:solidFill>
                                  <a:schemeClr val="accent6"/>
                                </a:solidFill>
                                <a:latin typeface="Cambria Math" panose="02040503050406030204" pitchFamily="18" charset="0"/>
                                <a:ea typeface="Cambria Math" panose="02040503050406030204" pitchFamily="18" charset="0"/>
                              </a:rPr>
                              <m:t>1</m:t>
                            </m:r>
                          </m:sub>
                        </m:sSub>
                      </m:den>
                    </m:f>
                  </m:oMath>
                </a14:m>
                <a:r>
                  <a:rPr lang="en-US" sz="1800" dirty="0">
                    <a:solidFill>
                      <a:schemeClr val="accent6"/>
                    </a:solidFill>
                  </a:rPr>
                  <a:t>, </a:t>
                </a:r>
                <a14:m>
                  <m:oMath xmlns:m="http://schemas.openxmlformats.org/officeDocument/2006/math">
                    <m:f>
                      <m:fPr>
                        <m:ctrlPr>
                          <a:rPr lang="en-US" sz="1800" i="1">
                            <a:solidFill>
                              <a:schemeClr val="accent6"/>
                            </a:solidFill>
                            <a:latin typeface="Cambria Math" panose="02040503050406030204" pitchFamily="18" charset="0"/>
                            <a:ea typeface="Cambria Math" panose="02040503050406030204" pitchFamily="18" charset="0"/>
                          </a:rPr>
                        </m:ctrlPr>
                      </m:fPr>
                      <m:num>
                        <m:r>
                          <a:rPr lang="en-US" sz="1800" i="1">
                            <a:solidFill>
                              <a:schemeClr val="accent6"/>
                            </a:solidFill>
                            <a:latin typeface="Cambria Math" panose="02040503050406030204" pitchFamily="18" charset="0"/>
                            <a:ea typeface="Cambria Math" panose="02040503050406030204" pitchFamily="18" charset="0"/>
                          </a:rPr>
                          <m:t>𝜕</m:t>
                        </m:r>
                        <m:r>
                          <a:rPr lang="en-US" sz="1800" i="1">
                            <a:solidFill>
                              <a:schemeClr val="accent6"/>
                            </a:solidFill>
                            <a:latin typeface="Cambria Math" panose="02040503050406030204" pitchFamily="18" charset="0"/>
                            <a:ea typeface="Cambria Math" panose="02040503050406030204" pitchFamily="18" charset="0"/>
                          </a:rPr>
                          <m:t>𝐸</m:t>
                        </m:r>
                      </m:num>
                      <m:den>
                        <m:r>
                          <a:rPr lang="en-US" sz="1800" i="1">
                            <a:solidFill>
                              <a:schemeClr val="accent6"/>
                            </a:solidFill>
                            <a:latin typeface="Cambria Math" panose="02040503050406030204" pitchFamily="18" charset="0"/>
                            <a:ea typeface="Cambria Math" panose="02040503050406030204" pitchFamily="18" charset="0"/>
                          </a:rPr>
                          <m:t>𝜕</m:t>
                        </m:r>
                        <m:sSub>
                          <m:sSubPr>
                            <m:ctrlPr>
                              <a:rPr lang="en-US" sz="1800" i="1">
                                <a:solidFill>
                                  <a:schemeClr val="accent6"/>
                                </a:solidFill>
                                <a:latin typeface="Cambria Math" panose="02040503050406030204" pitchFamily="18" charset="0"/>
                                <a:ea typeface="Cambria Math" panose="02040503050406030204" pitchFamily="18" charset="0"/>
                              </a:rPr>
                            </m:ctrlPr>
                          </m:sSubPr>
                          <m:e>
                            <m:r>
                              <a:rPr lang="en-US" sz="1800" i="1">
                                <a:solidFill>
                                  <a:schemeClr val="accent6"/>
                                </a:solidFill>
                                <a:latin typeface="Cambria Math" panose="02040503050406030204" pitchFamily="18" charset="0"/>
                                <a:ea typeface="Cambria Math" panose="02040503050406030204" pitchFamily="18" charset="0"/>
                              </a:rPr>
                              <m:t>𝑤</m:t>
                            </m:r>
                          </m:e>
                          <m:sub>
                            <m:r>
                              <a:rPr lang="en-US" sz="1800" i="1">
                                <a:solidFill>
                                  <a:schemeClr val="accent6"/>
                                </a:solidFill>
                                <a:latin typeface="Cambria Math" panose="02040503050406030204" pitchFamily="18" charset="0"/>
                                <a:ea typeface="Cambria Math" panose="02040503050406030204" pitchFamily="18" charset="0"/>
                              </a:rPr>
                              <m:t>2</m:t>
                            </m:r>
                          </m:sub>
                        </m:sSub>
                      </m:den>
                    </m:f>
                    <m:r>
                      <a:rPr lang="en-US" sz="1800" i="1">
                        <a:solidFill>
                          <a:schemeClr val="accent6"/>
                        </a:solidFill>
                        <a:latin typeface="Cambria Math" panose="02040503050406030204" pitchFamily="18" charset="0"/>
                        <a:ea typeface="Cambria Math" panose="02040503050406030204" pitchFamily="18" charset="0"/>
                      </a:rPr>
                      <m:t>,</m:t>
                    </m:r>
                  </m:oMath>
                </a14:m>
                <a:r>
                  <a:rPr lang="en-US" sz="1800" dirty="0">
                    <a:solidFill>
                      <a:schemeClr val="accent6"/>
                    </a:solidFill>
                  </a:rPr>
                  <a:t> … </a:t>
                </a:r>
                <a14:m>
                  <m:oMath xmlns:m="http://schemas.openxmlformats.org/officeDocument/2006/math">
                    <m:f>
                      <m:fPr>
                        <m:ctrlPr>
                          <a:rPr lang="en-US" sz="1800" i="1">
                            <a:solidFill>
                              <a:schemeClr val="accent6"/>
                            </a:solidFill>
                            <a:latin typeface="Cambria Math" panose="02040503050406030204" pitchFamily="18" charset="0"/>
                            <a:ea typeface="Cambria Math" panose="02040503050406030204" pitchFamily="18" charset="0"/>
                          </a:rPr>
                        </m:ctrlPr>
                      </m:fPr>
                      <m:num>
                        <m:r>
                          <a:rPr lang="en-US" sz="1800" i="1">
                            <a:solidFill>
                              <a:schemeClr val="accent6"/>
                            </a:solidFill>
                            <a:latin typeface="Cambria Math" panose="02040503050406030204" pitchFamily="18" charset="0"/>
                            <a:ea typeface="Cambria Math" panose="02040503050406030204" pitchFamily="18" charset="0"/>
                          </a:rPr>
                          <m:t>𝜕</m:t>
                        </m:r>
                        <m:r>
                          <a:rPr lang="en-US" sz="1800" i="1">
                            <a:solidFill>
                              <a:schemeClr val="accent6"/>
                            </a:solidFill>
                            <a:latin typeface="Cambria Math" panose="02040503050406030204" pitchFamily="18" charset="0"/>
                            <a:ea typeface="Cambria Math" panose="02040503050406030204" pitchFamily="18" charset="0"/>
                          </a:rPr>
                          <m:t>𝐸</m:t>
                        </m:r>
                      </m:num>
                      <m:den>
                        <m:r>
                          <a:rPr lang="en-US" sz="1800" i="1">
                            <a:solidFill>
                              <a:schemeClr val="accent6"/>
                            </a:solidFill>
                            <a:latin typeface="Cambria Math" panose="02040503050406030204" pitchFamily="18" charset="0"/>
                            <a:ea typeface="Cambria Math" panose="02040503050406030204" pitchFamily="18" charset="0"/>
                          </a:rPr>
                          <m:t>𝜕</m:t>
                        </m:r>
                        <m:sSub>
                          <m:sSubPr>
                            <m:ctrlPr>
                              <a:rPr lang="en-US" sz="1800" i="1">
                                <a:solidFill>
                                  <a:schemeClr val="accent6"/>
                                </a:solidFill>
                                <a:latin typeface="Cambria Math" panose="02040503050406030204" pitchFamily="18" charset="0"/>
                                <a:ea typeface="Cambria Math" panose="02040503050406030204" pitchFamily="18" charset="0"/>
                              </a:rPr>
                            </m:ctrlPr>
                          </m:sSubPr>
                          <m:e>
                            <m:r>
                              <a:rPr lang="en-US" sz="1800" i="1">
                                <a:solidFill>
                                  <a:schemeClr val="accent6"/>
                                </a:solidFill>
                                <a:latin typeface="Cambria Math" panose="02040503050406030204" pitchFamily="18" charset="0"/>
                                <a:ea typeface="Cambria Math" panose="02040503050406030204" pitchFamily="18" charset="0"/>
                              </a:rPr>
                              <m:t>𝑤</m:t>
                            </m:r>
                          </m:e>
                          <m:sub>
                            <m:r>
                              <a:rPr lang="en-US" sz="1800" i="1">
                                <a:solidFill>
                                  <a:schemeClr val="accent6"/>
                                </a:solidFill>
                                <a:latin typeface="Cambria Math" panose="02040503050406030204" pitchFamily="18" charset="0"/>
                                <a:ea typeface="Cambria Math" panose="02040503050406030204" pitchFamily="18" charset="0"/>
                              </a:rPr>
                              <m:t>𝑛</m:t>
                            </m:r>
                          </m:sub>
                        </m:sSub>
                      </m:den>
                    </m:f>
                  </m:oMath>
                </a14:m>
                <a:r>
                  <a:rPr lang="en-US" sz="1800" dirty="0">
                    <a:solidFill>
                      <a:schemeClr val="accent6"/>
                    </a:solidFill>
                  </a:rPr>
                  <a:t>]</a:t>
                </a:r>
              </a:p>
              <a:p>
                <a:r>
                  <a:rPr lang="en-US" sz="1600" dirty="0">
                    <a:solidFill>
                      <a:schemeClr val="accent6"/>
                    </a:solidFill>
                  </a:rPr>
                  <a:t>This vector specifies the direction that produces the steepest increase in E;</a:t>
                </a:r>
              </a:p>
              <a:p>
                <a:r>
                  <a:rPr lang="en-US" sz="1600" dirty="0">
                    <a:solidFill>
                      <a:schemeClr val="accent6"/>
                    </a:solidFill>
                  </a:rPr>
                  <a:t>We want to modify </a:t>
                </a:r>
                <a14:m>
                  <m:oMath xmlns:m="http://schemas.openxmlformats.org/officeDocument/2006/math">
                    <m:r>
                      <a:rPr lang="en-US" sz="1600" b="1" i="1">
                        <a:solidFill>
                          <a:schemeClr val="accent6"/>
                        </a:solidFill>
                        <a:latin typeface="Cambria Math" panose="02040503050406030204" pitchFamily="18" charset="0"/>
                        <a:ea typeface="Cambria Math" panose="02040503050406030204" pitchFamily="18" charset="0"/>
                      </a:rPr>
                      <m:t>𝒘</m:t>
                    </m:r>
                  </m:oMath>
                </a14:m>
                <a:r>
                  <a:rPr lang="en-US" sz="1600" dirty="0">
                    <a:solidFill>
                      <a:schemeClr val="accent6"/>
                    </a:solidFill>
                  </a:rPr>
                  <a:t>  in the direction of -</a:t>
                </a:r>
                <a14:m>
                  <m:oMath xmlns:m="http://schemas.openxmlformats.org/officeDocument/2006/math">
                    <m:r>
                      <a:rPr lang="en-US" sz="1600" i="1">
                        <a:solidFill>
                          <a:schemeClr val="accent6"/>
                        </a:solidFill>
                        <a:latin typeface="Cambria Math" panose="02040503050406030204" pitchFamily="18" charset="0"/>
                        <a:ea typeface="Cambria Math" panose="02040503050406030204" pitchFamily="18" charset="0"/>
                      </a:rPr>
                      <m:t>𝛻</m:t>
                    </m:r>
                    <m:r>
                      <a:rPr lang="en-US" sz="1600" i="1">
                        <a:solidFill>
                          <a:schemeClr val="accent6"/>
                        </a:solidFill>
                        <a:latin typeface="Cambria Math" panose="02040503050406030204" pitchFamily="18" charset="0"/>
                        <a:ea typeface="Cambria Math" panose="02040503050406030204" pitchFamily="18" charset="0"/>
                      </a:rPr>
                      <m:t>𝐸</m:t>
                    </m:r>
                    <m:d>
                      <m:dPr>
                        <m:ctrlPr>
                          <a:rPr lang="en-US" sz="1600" i="1">
                            <a:solidFill>
                              <a:schemeClr val="accent6"/>
                            </a:solidFill>
                            <a:latin typeface="Cambria Math" panose="02040503050406030204" pitchFamily="18" charset="0"/>
                            <a:ea typeface="Cambria Math" panose="02040503050406030204" pitchFamily="18" charset="0"/>
                          </a:rPr>
                        </m:ctrlPr>
                      </m:dPr>
                      <m:e>
                        <m:r>
                          <a:rPr lang="en-US" sz="1600" b="1" i="1">
                            <a:solidFill>
                              <a:schemeClr val="accent6"/>
                            </a:solidFill>
                            <a:latin typeface="Cambria Math" panose="02040503050406030204" pitchFamily="18" charset="0"/>
                            <a:ea typeface="Cambria Math" panose="02040503050406030204" pitchFamily="18" charset="0"/>
                          </a:rPr>
                          <m:t>𝒘</m:t>
                        </m:r>
                      </m:e>
                    </m:d>
                  </m:oMath>
                </a14:m>
                <a:endParaRPr lang="en-US" sz="1600" dirty="0">
                  <a:solidFill>
                    <a:schemeClr val="accent6"/>
                  </a:solidFill>
                </a:endParaRPr>
              </a:p>
              <a:p>
                <a:pPr marL="0" indent="0">
                  <a:buNone/>
                </a:pPr>
                <a:endParaRPr lang="en-US" sz="1600" dirty="0">
                  <a:solidFill>
                    <a:schemeClr val="accent6"/>
                  </a:solidFill>
                </a:endParaRPr>
              </a:p>
              <a:p>
                <a:r>
                  <a:rPr lang="en-US" sz="1600" dirty="0">
                    <a:solidFill>
                      <a:schemeClr val="accent6"/>
                    </a:solidFill>
                  </a:rPr>
                  <a:t>Where (with a fixed step size R):</a:t>
                </a:r>
              </a:p>
              <a:p>
                <a:pPr marL="0" indent="0">
                  <a:buNone/>
                </a:pPr>
                <a:r>
                  <a:rPr lang="en-US" sz="1600" dirty="0">
                    <a:solidFill>
                      <a:schemeClr val="accent6"/>
                    </a:solidFill>
                  </a:rPr>
                  <a:t>		</a:t>
                </a:r>
                <a14:m>
                  <m:oMath xmlns:m="http://schemas.openxmlformats.org/officeDocument/2006/math">
                    <m:sSup>
                      <m:sSupPr>
                        <m:ctrlPr>
                          <a:rPr lang="en-US" sz="1800" i="1">
                            <a:solidFill>
                              <a:schemeClr val="accent6"/>
                            </a:solidFill>
                            <a:latin typeface="Cambria Math" panose="02040503050406030204" pitchFamily="18" charset="0"/>
                          </a:rPr>
                        </m:ctrlPr>
                      </m:sSupPr>
                      <m:e>
                        <m:r>
                          <a:rPr lang="en-US" sz="1800" b="1" i="1">
                            <a:solidFill>
                              <a:schemeClr val="accent6"/>
                            </a:solidFill>
                            <a:latin typeface="Cambria Math" panose="02040503050406030204" pitchFamily="18" charset="0"/>
                          </a:rPr>
                          <m:t>𝒘</m:t>
                        </m:r>
                      </m:e>
                      <m:sup>
                        <m:r>
                          <a:rPr lang="en-US" sz="1800" i="1">
                            <a:solidFill>
                              <a:schemeClr val="accent6"/>
                            </a:solidFill>
                            <a:latin typeface="Cambria Math" panose="02040503050406030204" pitchFamily="18" charset="0"/>
                          </a:rPr>
                          <m:t>𝑡</m:t>
                        </m:r>
                      </m:sup>
                    </m:sSup>
                    <m:r>
                      <a:rPr lang="en-US" sz="1800" i="1">
                        <a:solidFill>
                          <a:schemeClr val="accent6"/>
                        </a:solidFill>
                        <a:latin typeface="Cambria Math" panose="02040503050406030204" pitchFamily="18" charset="0"/>
                      </a:rPr>
                      <m:t>=</m:t>
                    </m:r>
                  </m:oMath>
                </a14:m>
                <a:r>
                  <a:rPr lang="en-US" sz="1800" dirty="0">
                    <a:solidFill>
                      <a:schemeClr val="accent6"/>
                    </a:solidFill>
                  </a:rPr>
                  <a:t> </a:t>
                </a:r>
                <a14:m>
                  <m:oMath xmlns:m="http://schemas.openxmlformats.org/officeDocument/2006/math">
                    <m:sSup>
                      <m:sSupPr>
                        <m:ctrlPr>
                          <a:rPr lang="en-US" sz="1800" i="1">
                            <a:solidFill>
                              <a:schemeClr val="accent6"/>
                            </a:solidFill>
                            <a:latin typeface="Cambria Math" panose="02040503050406030204" pitchFamily="18" charset="0"/>
                          </a:rPr>
                        </m:ctrlPr>
                      </m:sSupPr>
                      <m:e>
                        <m:r>
                          <a:rPr lang="en-US" sz="1800" b="1" i="1">
                            <a:solidFill>
                              <a:schemeClr val="accent6"/>
                            </a:solidFill>
                            <a:latin typeface="Cambria Math" panose="02040503050406030204" pitchFamily="18" charset="0"/>
                          </a:rPr>
                          <m:t>𝒘</m:t>
                        </m:r>
                      </m:e>
                      <m:sup>
                        <m:r>
                          <a:rPr lang="en-US" sz="1800" i="1">
                            <a:solidFill>
                              <a:schemeClr val="accent6"/>
                            </a:solidFill>
                            <a:latin typeface="Cambria Math" panose="02040503050406030204" pitchFamily="18" charset="0"/>
                          </a:rPr>
                          <m:t>𝑡</m:t>
                        </m:r>
                        <m:r>
                          <a:rPr lang="en-US" sz="1800" i="1">
                            <a:solidFill>
                              <a:schemeClr val="accent6"/>
                            </a:solidFill>
                            <a:latin typeface="Cambria Math" panose="02040503050406030204" pitchFamily="18" charset="0"/>
                          </a:rPr>
                          <m:t>−1</m:t>
                        </m:r>
                      </m:sup>
                    </m:sSup>
                    <m:r>
                      <a:rPr lang="en-US" sz="1800" i="1">
                        <a:solidFill>
                          <a:schemeClr val="accent6"/>
                        </a:solidFill>
                        <a:latin typeface="Cambria Math" panose="02040503050406030204" pitchFamily="18" charset="0"/>
                      </a:rPr>
                      <m:t>+ </m:t>
                    </m:r>
                    <m:r>
                      <a:rPr lang="el-GR" sz="1800" i="1">
                        <a:solidFill>
                          <a:schemeClr val="accent6"/>
                        </a:solidFill>
                        <a:latin typeface="Cambria Math" panose="02040503050406030204" pitchFamily="18" charset="0"/>
                      </a:rPr>
                      <m:t>𝛥</m:t>
                    </m:r>
                    <m:r>
                      <a:rPr lang="en-US" sz="1800" b="1" i="1">
                        <a:solidFill>
                          <a:schemeClr val="accent6"/>
                        </a:solidFill>
                        <a:latin typeface="Cambria Math" panose="02040503050406030204" pitchFamily="18" charset="0"/>
                      </a:rPr>
                      <m:t>𝒘</m:t>
                    </m:r>
                  </m:oMath>
                </a14:m>
                <a:r>
                  <a:rPr lang="en-US" sz="1800" i="1" dirty="0">
                    <a:solidFill>
                      <a:schemeClr val="accent6"/>
                    </a:solidFill>
                  </a:rPr>
                  <a:t> </a:t>
                </a:r>
                <a:endParaRPr lang="en-US" sz="1800" i="1" dirty="0">
                  <a:solidFill>
                    <a:schemeClr val="accent6"/>
                  </a:solidFill>
                  <a:latin typeface="Cambria Math" panose="02040503050406030204" pitchFamily="18" charset="0"/>
                </a:endParaRPr>
              </a:p>
              <a:p>
                <a:pPr marL="0" indent="0">
                  <a:buNone/>
                </a:pPr>
                <a:r>
                  <a:rPr lang="en-US" sz="1800" dirty="0">
                    <a:solidFill>
                      <a:schemeClr val="accent6"/>
                    </a:solidFill>
                  </a:rPr>
                  <a:t>  		</a:t>
                </a:r>
                <a14:m>
                  <m:oMath xmlns:m="http://schemas.openxmlformats.org/officeDocument/2006/math">
                    <m:r>
                      <m:rPr>
                        <m:sty m:val="p"/>
                      </m:rPr>
                      <a:rPr lang="el-GR" sz="1800">
                        <a:solidFill>
                          <a:schemeClr val="accent6"/>
                        </a:solidFill>
                        <a:latin typeface="Cambria Math" panose="02040503050406030204" pitchFamily="18" charset="0"/>
                      </a:rPr>
                      <m:t>Δ</m:t>
                    </m:r>
                    <m:r>
                      <a:rPr lang="en-US" sz="1800" b="1" i="1">
                        <a:solidFill>
                          <a:schemeClr val="accent6"/>
                        </a:solidFill>
                        <a:latin typeface="Cambria Math" panose="02040503050406030204" pitchFamily="18" charset="0"/>
                      </a:rPr>
                      <m:t>𝐰</m:t>
                    </m:r>
                  </m:oMath>
                </a14:m>
                <a:r>
                  <a:rPr lang="en-US" sz="1800" dirty="0">
                    <a:solidFill>
                      <a:schemeClr val="accent6"/>
                    </a:solidFill>
                  </a:rPr>
                  <a:t> = -</a:t>
                </a:r>
                <a14:m>
                  <m:oMath xmlns:m="http://schemas.openxmlformats.org/officeDocument/2006/math">
                    <m:r>
                      <m:rPr>
                        <m:sty m:val="p"/>
                      </m:rPr>
                      <a:rPr lang="en-US" sz="1800">
                        <a:solidFill>
                          <a:schemeClr val="accent6"/>
                        </a:solidFill>
                        <a:latin typeface="Cambria Math" panose="02040503050406030204" pitchFamily="18" charset="0"/>
                        <a:ea typeface="Cambria Math" panose="02040503050406030204" pitchFamily="18" charset="0"/>
                      </a:rPr>
                      <m:t>R</m:t>
                    </m:r>
                    <m:r>
                      <a:rPr lang="en-US" sz="1800">
                        <a:solidFill>
                          <a:schemeClr val="accent6"/>
                        </a:solidFill>
                        <a:latin typeface="Cambria Math" panose="02040503050406030204" pitchFamily="18" charset="0"/>
                        <a:ea typeface="Cambria Math" panose="02040503050406030204" pitchFamily="18" charset="0"/>
                      </a:rPr>
                      <m:t> </m:t>
                    </m:r>
                    <m:r>
                      <a:rPr lang="en-US" sz="1800" i="1">
                        <a:solidFill>
                          <a:schemeClr val="accent6"/>
                        </a:solidFill>
                        <a:latin typeface="Cambria Math" panose="02040503050406030204" pitchFamily="18" charset="0"/>
                        <a:ea typeface="Cambria Math" panose="02040503050406030204" pitchFamily="18" charset="0"/>
                      </a:rPr>
                      <m:t>𝛻</m:t>
                    </m:r>
                    <m:r>
                      <a:rPr lang="en-US" sz="1800" i="1">
                        <a:solidFill>
                          <a:schemeClr val="accent6"/>
                        </a:solidFill>
                        <a:latin typeface="Cambria Math" panose="02040503050406030204" pitchFamily="18" charset="0"/>
                        <a:ea typeface="Cambria Math" panose="02040503050406030204" pitchFamily="18" charset="0"/>
                      </a:rPr>
                      <m:t>𝐸</m:t>
                    </m:r>
                    <m:d>
                      <m:dPr>
                        <m:ctrlPr>
                          <a:rPr lang="en-US" sz="1800" i="1">
                            <a:solidFill>
                              <a:schemeClr val="accent6"/>
                            </a:solidFill>
                            <a:latin typeface="Cambria Math" panose="02040503050406030204" pitchFamily="18" charset="0"/>
                            <a:ea typeface="Cambria Math" panose="02040503050406030204" pitchFamily="18" charset="0"/>
                          </a:rPr>
                        </m:ctrlPr>
                      </m:dPr>
                      <m:e>
                        <m:r>
                          <a:rPr lang="en-US" sz="1800" b="1" i="1" smtClean="0">
                            <a:solidFill>
                              <a:schemeClr val="accent6"/>
                            </a:solidFill>
                            <a:latin typeface="Cambria Math" panose="02040503050406030204" pitchFamily="18" charset="0"/>
                            <a:ea typeface="Cambria Math" panose="02040503050406030204" pitchFamily="18" charset="0"/>
                          </a:rPr>
                          <m:t>𝒘</m:t>
                        </m:r>
                      </m:e>
                    </m:d>
                  </m:oMath>
                </a14:m>
                <a:endParaRPr lang="en-US" sz="1800" dirty="0">
                  <a:solidFill>
                    <a:schemeClr val="accent6"/>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8229600" cy="3690798"/>
              </a:xfrm>
              <a:blipFill>
                <a:blip r:embed="rId3"/>
                <a:stretch>
                  <a:fillRect l="-296" t="-496"/>
                </a:stretch>
              </a:blipFill>
            </p:spPr>
            <p:txBody>
              <a:bodyPr/>
              <a:lstStyle/>
              <a:p>
                <a:r>
                  <a:rPr lang="en-US">
                    <a:noFill/>
                  </a:rPr>
                  <a:t> </a:t>
                </a:r>
              </a:p>
            </p:txBody>
          </p:sp>
        </mc:Fallback>
      </mc:AlternateContent>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921938-476A-4922-BE24-3B8F6A2854D9}" type="slidenum">
              <a:rPr lang="en-US" smtClean="0"/>
              <a:t>72</a:t>
            </a:fld>
            <a:endParaRPr lang="en-US" dirty="0"/>
          </a:p>
        </p:txBody>
      </p:sp>
      <p:sp>
        <p:nvSpPr>
          <p:cNvPr id="2" name="Title 1"/>
          <p:cNvSpPr>
            <a:spLocks noGrp="1"/>
          </p:cNvSpPr>
          <p:nvPr>
            <p:ph type="title"/>
          </p:nvPr>
        </p:nvSpPr>
        <p:spPr/>
        <p:txBody>
          <a:bodyPr/>
          <a:lstStyle/>
          <a:p>
            <a:r>
              <a:rPr lang="en-US" dirty="0"/>
              <a:t>Gradient Descent: LMS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5057" y="757112"/>
                <a:ext cx="8730343" cy="4043488"/>
              </a:xfrm>
            </p:spPr>
            <p:txBody>
              <a:bodyPr>
                <a:normAutofit fontScale="85000" lnSpcReduction="20000"/>
              </a:bodyPr>
              <a:lstStyle/>
              <a:p>
                <a:r>
                  <a:rPr lang="en-US" dirty="0"/>
                  <a:t>We have: </a:t>
                </a:r>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b="1" i="1" smtClean="0">
                        <a:latin typeface="Cambria Math" panose="02040503050406030204" pitchFamily="18" charset="0"/>
                      </a:rPr>
                      <m:t>𝒘</m:t>
                    </m:r>
                    <m:r>
                      <a:rPr lang="en-US" i="1" smtClean="0">
                        <a:latin typeface="Cambria Math" panose="02040503050406030204" pitchFamily="18" charset="0"/>
                      </a:rPr>
                      <m:t>)=</m:t>
                    </m:r>
                  </m:oMath>
                </a14:m>
                <a:r>
                  <a:rPr lang="en-US" dirty="0">
                    <a:latin typeface="Arial Narrow" pitchFamily="34" charset="0"/>
                  </a:rPr>
                  <a:t> </a:t>
                </a:r>
                <a14:m>
                  <m:oMath xmlns:m="http://schemas.openxmlformats.org/officeDocument/2006/math">
                    <m:sSup>
                      <m:sSupPr>
                        <m:ctrlPr>
                          <a:rPr lang="pt-BR" i="1">
                            <a:latin typeface="Cambria Math" panose="02040503050406030204" pitchFamily="18" charset="0"/>
                          </a:rPr>
                        </m:ctrlPr>
                      </m:sSupPr>
                      <m:e>
                        <m:r>
                          <m:rPr>
                            <m:sty m:val="p"/>
                          </m:rPr>
                          <a:rPr lang="en-US">
                            <a:latin typeface="Cambria Math" panose="02040503050406030204" pitchFamily="18" charset="0"/>
                          </a:rPr>
                          <m:t>Err</m:t>
                        </m:r>
                        <m:r>
                          <a:rPr lang="en-US">
                            <a:latin typeface="Cambria Math" panose="02040503050406030204" pitchFamily="18" charset="0"/>
                          </a:rPr>
                          <m:t>(</m:t>
                        </m:r>
                        <m:r>
                          <a:rPr lang="en-US" b="1" i="1">
                            <a:latin typeface="Cambria Math" panose="02040503050406030204" pitchFamily="18" charset="0"/>
                          </a:rPr>
                          <m:t>𝐰</m:t>
                        </m:r>
                      </m:e>
                      <m:sup>
                        <m:r>
                          <a:rPr lang="en-US" i="1">
                            <a:latin typeface="Cambria Math" panose="02040503050406030204" pitchFamily="18" charset="0"/>
                          </a:rPr>
                          <m:t>𝑗</m:t>
                        </m:r>
                      </m:sup>
                    </m:sSup>
                    <m:r>
                      <a:rPr lang="en-US" i="1">
                        <a:latin typeface="Cambria Math" panose="02040503050406030204" pitchFamily="18" charset="0"/>
                      </a:rPr>
                      <m:t>)</m:t>
                    </m:r>
                  </m:oMath>
                </a14:m>
                <a:r>
                  <a:rPr lang="en-US" dirty="0"/>
                  <a:t> = </a:t>
                </a:r>
                <a14:m>
                  <m:oMath xmlns:m="http://schemas.openxmlformats.org/officeDocument/2006/math">
                    <m:f>
                      <m:fPr>
                        <m:ctrlPr>
                          <a:rPr lang="pt-BR"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chr m:val="∑"/>
                        <m:supHide m:val="on"/>
                        <m:ctrlPr>
                          <a:rPr lang="pt-BR" i="1">
                            <a:latin typeface="Cambria Math" panose="02040503050406030204" pitchFamily="18" charset="0"/>
                          </a:rPr>
                        </m:ctrlPr>
                      </m:naryPr>
                      <m:sub>
                        <m:r>
                          <m:rPr>
                            <m:sty m:val="p"/>
                          </m:rPr>
                          <a:rPr lang="en-US">
                            <a:latin typeface="Cambria Math" panose="02040503050406030204" pitchFamily="18" charset="0"/>
                          </a:rPr>
                          <m:t>d</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sub>
                      <m:sup/>
                      <m:e>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𝑑</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𝑑</m:t>
                            </m:r>
                          </m:sub>
                        </m:sSub>
                      </m:e>
                    </m:nary>
                    <m:sSup>
                      <m:sSupPr>
                        <m:ctrlPr>
                          <a:rPr lang="en-US" i="1" smtClean="0">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oMath>
                </a14:m>
                <a:endParaRPr lang="en-US" dirty="0"/>
              </a:p>
              <a:p>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𝐸</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den>
                      </m:f>
                      <m:r>
                        <a:rPr lang="en-US" b="0" i="0"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𝐷</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𝑑</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 </m:t>
                          </m:r>
                        </m:e>
                      </m:nary>
                    </m:oMath>
                  </m:oMathPara>
                </a14:m>
                <a:endParaRPr lang="en-US" b="0" dirty="0"/>
              </a:p>
              <a:p>
                <a:r>
                  <a:rPr lang="en-US" dirty="0"/>
                  <a:t>Therefore:</a:t>
                </a:r>
                <a:endParaRPr lang="en-US" b="0"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chr m:val="∑"/>
                          <m:supHide m:val="on"/>
                          <m:ctrlPr>
                            <a:rPr lang="en-US" i="1">
                              <a:latin typeface="Cambria Math" panose="02040503050406030204" pitchFamily="18" charset="0"/>
                            </a:rPr>
                          </m:ctrlPr>
                        </m:naryPr>
                        <m:sub>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𝐷</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𝑑</m:t>
                                      </m:r>
                                    </m:sub>
                                  </m:sSub>
                                </m:e>
                              </m:d>
                            </m:e>
                            <m:sup>
                              <m:r>
                                <a:rPr lang="en-US" i="1">
                                  <a:latin typeface="Cambria Math" panose="02040503050406030204" pitchFamily="18" charset="0"/>
                                </a:rPr>
                                <m:t>2</m:t>
                              </m:r>
                            </m:sup>
                          </m:sSup>
                          <m:r>
                            <a:rPr lang="en-US" i="1">
                              <a:latin typeface="Cambria Math" panose="02040503050406030204" pitchFamily="18" charset="0"/>
                            </a:rPr>
                            <m:t>= </m:t>
                          </m:r>
                        </m:e>
                      </m:nary>
                    </m:oMath>
                  </m:oMathPara>
                </a14:m>
                <a:endParaRPr lang="en-US" b="0"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chr m:val="∑"/>
                          <m:supHide m:val="on"/>
                          <m:ctrlPr>
                            <a:rPr lang="en-US" i="1">
                              <a:latin typeface="Cambria Math" panose="02040503050406030204" pitchFamily="18" charset="0"/>
                            </a:rPr>
                          </m:ctrlPr>
                        </m:naryPr>
                        <m:sub>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𝐷</m:t>
                          </m:r>
                        </m:sub>
                        <m:sup/>
                        <m:e>
                          <m:eqArr>
                            <m:eqArrPr>
                              <m:ctrlPr>
                                <a:rPr lang="en-US" i="1">
                                  <a:latin typeface="Cambria Math" panose="02040503050406030204" pitchFamily="18" charset="0"/>
                                </a:rPr>
                              </m:ctrlPr>
                            </m:eqArrPr>
                            <m:e>
                              <m:sSup>
                                <m:sSupPr>
                                  <m:ctrlPr>
                                    <a:rPr lang="en-US" i="1">
                                      <a:latin typeface="Cambria Math" panose="02040503050406030204" pitchFamily="18" charset="0"/>
                                    </a:rPr>
                                  </m:ctrlPr>
                                </m:sSupPr>
                                <m:e>
                                  <m:r>
                                    <a:rPr lang="en-US" b="0" i="1" smtClean="0">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𝑑</m:t>
                                          </m:r>
                                        </m:sub>
                                      </m:sSub>
                                    </m:e>
                                  </m:d>
                                </m:e>
                                <m:sup/>
                              </m:sSup>
                            </m:e>
                            <m:e>
                              <m:r>
                                <a:rPr lang="en-US" i="1">
                                  <a:latin typeface="Cambria Math" panose="02040503050406030204" pitchFamily="18" charset="0"/>
                                </a:rPr>
                                <m:t> </m:t>
                              </m:r>
                            </m:e>
                          </m:eqArr>
                          <m:f>
                            <m:fPr>
                              <m:ctrlPr>
                                <a:rPr lang="en-US" i="1" smtClean="0">
                                  <a:latin typeface="Cambria Math" panose="02040503050406030204" pitchFamily="18" charset="0"/>
                                </a:rPr>
                              </m:ctrlPr>
                            </m:fPr>
                            <m:num>
                              <m:r>
                                <a:rPr lang="en-US" i="1" smtClean="0">
                                  <a:latin typeface="Cambria Math" panose="02040503050406030204" pitchFamily="18" charset="0"/>
                                </a:rPr>
                                <m:t>𝜕</m:t>
                              </m:r>
                            </m:num>
                            <m:den>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den>
                          </m:f>
                        </m:e>
                      </m:nary>
                      <m:eqArr>
                        <m:eqArrPr>
                          <m:ctrlPr>
                            <a:rPr lang="en-US" i="1">
                              <a:latin typeface="Cambria Math" panose="02040503050406030204" pitchFamily="18" charset="0"/>
                            </a:rPr>
                          </m:ctrlPr>
                        </m:eqArrPr>
                        <m:e>
                          <m:sSup>
                            <m:sSupPr>
                              <m:ctrlPr>
                                <a:rPr lang="en-US"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𝒘</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𝑑</m:t>
                                      </m:r>
                                    </m:sub>
                                  </m:sSub>
                                </m:e>
                              </m:d>
                              <m:r>
                                <a:rPr lang="en-US" b="0" i="1" smtClean="0">
                                  <a:latin typeface="Cambria Math" panose="02040503050406030204" pitchFamily="18" charset="0"/>
                                </a:rPr>
                                <m:t>=</m:t>
                              </m:r>
                            </m:e>
                            <m:sup/>
                          </m:sSup>
                        </m:e>
                        <m:e>
                          <m:r>
                            <a:rPr lang="en-US" i="1">
                              <a:latin typeface="Cambria Math" panose="02040503050406030204" pitchFamily="18" charset="0"/>
                            </a:rPr>
                            <m:t> </m:t>
                          </m:r>
                        </m:e>
                      </m:eqArr>
                    </m:oMath>
                  </m:oMathPara>
                </a14:m>
                <a:endParaRPr lang="en-US" b="0" dirty="0"/>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i="1" smtClean="0">
                              <a:solidFill>
                                <a:schemeClr val="accent3"/>
                              </a:solidFill>
                              <a:latin typeface="Cambria Math" panose="02040503050406030204" pitchFamily="18" charset="0"/>
                            </a:rPr>
                          </m:ctrlPr>
                        </m:naryPr>
                        <m:sub>
                          <m:r>
                            <a:rPr lang="en-US" i="1">
                              <a:solidFill>
                                <a:schemeClr val="accent3"/>
                              </a:solidFill>
                              <a:latin typeface="Cambria Math" panose="02040503050406030204" pitchFamily="18" charset="0"/>
                            </a:rPr>
                            <m:t>𝑑</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𝐷</m:t>
                          </m:r>
                        </m:sub>
                        <m:sup/>
                        <m:e>
                          <m:eqArr>
                            <m:eqArrPr>
                              <m:ctrlPr>
                                <a:rPr lang="en-US" i="1">
                                  <a:solidFill>
                                    <a:schemeClr val="accent3"/>
                                  </a:solidFill>
                                  <a:latin typeface="Cambria Math" panose="02040503050406030204" pitchFamily="18" charset="0"/>
                                </a:rPr>
                              </m:ctrlPr>
                            </m:eqArrPr>
                            <m:e>
                              <m:sSup>
                                <m:sSupPr>
                                  <m:ctrlPr>
                                    <a:rPr lang="en-US" i="1">
                                      <a:solidFill>
                                        <a:schemeClr val="accent3"/>
                                      </a:solidFill>
                                      <a:latin typeface="Cambria Math" panose="02040503050406030204" pitchFamily="18" charset="0"/>
                                    </a:rPr>
                                  </m:ctrlPr>
                                </m:sSupPr>
                                <m:e>
                                  <m:d>
                                    <m:dPr>
                                      <m:ctrlPr>
                                        <a:rPr lang="en-US" i="1">
                                          <a:solidFill>
                                            <a:schemeClr val="accent3"/>
                                          </a:solidFill>
                                          <a:latin typeface="Cambria Math" panose="02040503050406030204" pitchFamily="18" charset="0"/>
                                        </a:rPr>
                                      </m:ctrlPr>
                                    </m:dPr>
                                    <m:e>
                                      <m:sSub>
                                        <m:sSubPr>
                                          <m:ctrlPr>
                                            <a:rPr lang="en-US" i="1">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𝑡</m:t>
                                          </m:r>
                                        </m:e>
                                        <m:sub>
                                          <m:r>
                                            <a:rPr lang="en-US" i="1">
                                              <a:solidFill>
                                                <a:schemeClr val="accent3"/>
                                              </a:solidFill>
                                              <a:latin typeface="Cambria Math" panose="02040503050406030204" pitchFamily="18" charset="0"/>
                                            </a:rPr>
                                            <m:t>𝑑</m:t>
                                          </m:r>
                                        </m:sub>
                                      </m:sSub>
                                      <m:r>
                                        <a:rPr lang="en-US" i="1">
                                          <a:solidFill>
                                            <a:schemeClr val="accent3"/>
                                          </a:solidFill>
                                          <a:latin typeface="Cambria Math" panose="02040503050406030204" pitchFamily="18" charset="0"/>
                                        </a:rPr>
                                        <m:t>−</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𝑜</m:t>
                                          </m:r>
                                        </m:e>
                                        <m:sub>
                                          <m:r>
                                            <a:rPr lang="en-US" i="1">
                                              <a:solidFill>
                                                <a:schemeClr val="accent3"/>
                                              </a:solidFill>
                                              <a:latin typeface="Cambria Math" panose="02040503050406030204" pitchFamily="18" charset="0"/>
                                            </a:rPr>
                                            <m:t>𝑑</m:t>
                                          </m:r>
                                        </m:sub>
                                      </m:sSub>
                                    </m:e>
                                  </m:d>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m:t>
                                      </m:r>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𝑥</m:t>
                                          </m:r>
                                        </m:e>
                                        <m:sub>
                                          <m:r>
                                            <a:rPr lang="en-US" b="0" i="1" smtClean="0">
                                              <a:solidFill>
                                                <a:schemeClr val="accent3"/>
                                              </a:solidFill>
                                              <a:latin typeface="Cambria Math" panose="02040503050406030204" pitchFamily="18" charset="0"/>
                                            </a:rPr>
                                            <m:t>𝑖𝑑</m:t>
                                          </m:r>
                                        </m:sub>
                                      </m:sSub>
                                    </m:e>
                                  </m:d>
                                </m:e>
                                <m:sup/>
                              </m:sSup>
                            </m:e>
                            <m:e>
                              <m:r>
                                <a:rPr lang="en-US" i="1">
                                  <a:solidFill>
                                    <a:schemeClr val="accent3"/>
                                  </a:solidFill>
                                  <a:latin typeface="Cambria Math" panose="02040503050406030204" pitchFamily="18" charset="0"/>
                                </a:rPr>
                                <m:t> </m:t>
                              </m:r>
                            </m:e>
                          </m:eqArr>
                        </m:e>
                      </m:nary>
                    </m:oMath>
                  </m:oMathPara>
                </a14:m>
                <a:endParaRPr lang="en-US" b="0" dirty="0"/>
              </a:p>
              <a:p>
                <a:endParaRPr lang="en-US" b="0" dirty="0"/>
              </a:p>
              <a:p>
                <a:endParaRPr lang="en-US" b="0" dirty="0"/>
              </a:p>
              <a:p>
                <a:endParaRPr lang="en-US" dirty="0"/>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5057" y="757112"/>
                <a:ext cx="8730343" cy="4043488"/>
              </a:xfrm>
              <a:blipFill>
                <a:blip r:embed="rId3"/>
                <a:stretch>
                  <a:fillRect l="-628" t="-12199"/>
                </a:stretch>
              </a:blipFill>
            </p:spPr>
            <p:txBody>
              <a:bodyPr/>
              <a:lstStyle/>
              <a:p>
                <a:r>
                  <a:rPr lang="en-US">
                    <a:noFill/>
                  </a:rPr>
                  <a:t> </a:t>
                </a:r>
              </a:p>
            </p:txBody>
          </p:sp>
        </mc:Fallback>
      </mc:AlternateContent>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921938-476A-4922-BE24-3B8F6A2854D9}" type="slidenum">
              <a:rPr lang="en-US" smtClean="0"/>
              <a:t>73</a:t>
            </a:fld>
            <a:endParaRPr lang="en-US" dirty="0"/>
          </a:p>
        </p:txBody>
      </p:sp>
      <p:sp>
        <p:nvSpPr>
          <p:cNvPr id="2" name="Title 1"/>
          <p:cNvSpPr>
            <a:spLocks noGrp="1"/>
          </p:cNvSpPr>
          <p:nvPr>
            <p:ph type="title"/>
          </p:nvPr>
        </p:nvSpPr>
        <p:spPr/>
        <p:txBody>
          <a:bodyPr>
            <a:noAutofit/>
          </a:bodyPr>
          <a:lstStyle/>
          <a:p>
            <a:r>
              <a:rPr lang="en-US" b="1" dirty="0"/>
              <a:t>Alg1</a:t>
            </a:r>
            <a:r>
              <a:rPr lang="en-US" dirty="0"/>
              <a:t>: Gradient Descent: LMS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0152" y="709090"/>
                <a:ext cx="8467725" cy="4736431"/>
              </a:xfrm>
            </p:spPr>
            <p:txBody>
              <a:bodyPr>
                <a:noAutofit/>
              </a:bodyPr>
              <a:lstStyle/>
              <a:p>
                <a:pPr lvl="1"/>
                <a:r>
                  <a:rPr lang="en-US" dirty="0">
                    <a:latin typeface="+mj-lt"/>
                  </a:rPr>
                  <a:t>Weight update rule: </a:t>
                </a:r>
                <a:endParaRPr lang="en-US" dirty="0">
                  <a:latin typeface="Cambria Math" panose="02040503050406030204" pitchFamily="18" charset="0"/>
                </a:endParaRPr>
              </a:p>
              <a:p>
                <a:pPr marL="0" indent="0">
                  <a:buNone/>
                </a:pPr>
                <a14:m>
                  <m:oMath xmlns:m="http://schemas.openxmlformats.org/officeDocument/2006/math">
                    <m:r>
                      <a:rPr lang="en-US" b="0" i="0" smtClean="0">
                        <a:latin typeface="Cambria Math" panose="02040503050406030204" pitchFamily="18" charset="0"/>
                      </a:rPr>
                      <m:t>                         </m:t>
                    </m:r>
                    <m:r>
                      <m:rPr>
                        <m:sty m:val="p"/>
                      </m:rPr>
                      <a:rPr lang="el-GR">
                        <a:latin typeface="Cambria Math" panose="02040503050406030204" pitchFamily="18" charset="0"/>
                      </a:rPr>
                      <m:t>Δ</m:t>
                    </m:r>
                    <m:r>
                      <m:rPr>
                        <m:sty m:val="p"/>
                      </m:rPr>
                      <a:rPr lang="en-US">
                        <a:latin typeface="Cambria Math" panose="02040503050406030204" pitchFamily="18" charset="0"/>
                      </a:rPr>
                      <m:t>w</m:t>
                    </m:r>
                  </m:oMath>
                </a14:m>
                <a:r>
                  <a:rPr lang="en-US" baseline="-25000" dirty="0"/>
                  <a:t>i </a:t>
                </a:r>
                <a14:m>
                  <m:oMath xmlns:m="http://schemas.openxmlformats.org/officeDocument/2006/math">
                    <m:r>
                      <m:rPr>
                        <m:nor/>
                      </m:rPr>
                      <a:rPr lang="en-US" dirty="0"/>
                      <m:t>= </m:t>
                    </m:r>
                    <m:r>
                      <a:rPr lang="en-US" b="0" i="1" dirty="0" smtClean="0">
                        <a:latin typeface="Cambria Math" panose="02040503050406030204" pitchFamily="18" charset="0"/>
                      </a:rPr>
                      <m:t>𝑅</m:t>
                    </m:r>
                    <m:nary>
                      <m:naryPr>
                        <m:chr m:val="∑"/>
                        <m:supHide m:val="on"/>
                        <m:ctrlPr>
                          <a:rPr lang="pt-BR" i="1">
                            <a:latin typeface="Cambria Math" panose="02040503050406030204" pitchFamily="18" charset="0"/>
                          </a:rPr>
                        </m:ctrlPr>
                      </m:naryPr>
                      <m:sub>
                        <m:r>
                          <m:rPr>
                            <m:sty m:val="p"/>
                          </m:rPr>
                          <a:rPr lang="en-US">
                            <a:latin typeface="Cambria Math" panose="02040503050406030204" pitchFamily="18" charset="0"/>
                          </a:rPr>
                          <m:t>d</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sub>
                      <m:sup/>
                      <m:e>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𝑑</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𝑑</m:t>
                            </m:r>
                          </m:sub>
                        </m:sSub>
                      </m:e>
                    </m:nary>
                    <m:sSup>
                      <m:sSupPr>
                        <m:ctrlPr>
                          <a:rPr lang="en-US" i="1">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𝑖𝑑</m:t>
                            </m:r>
                          </m:sub>
                        </m:sSub>
                      </m:e>
                      <m:sup/>
                    </m:sSup>
                  </m:oMath>
                </a14:m>
                <a:endParaRPr lang="en-US" dirty="0">
                  <a:latin typeface="+mj-lt"/>
                </a:endParaRPr>
              </a:p>
              <a:p>
                <a:pPr lvl="1"/>
                <a:r>
                  <a:rPr lang="en-US" dirty="0">
                    <a:latin typeface="+mj-lt"/>
                  </a:rPr>
                  <a:t>Gradient descent algorithm for training linear units:</a:t>
                </a:r>
              </a:p>
              <a:p>
                <a:pPr lvl="2"/>
                <a:r>
                  <a:rPr lang="en-US" dirty="0">
                    <a:latin typeface="+mj-lt"/>
                  </a:rPr>
                  <a:t>Start with an initial random weight vector</a:t>
                </a:r>
              </a:p>
              <a:p>
                <a:pPr lvl="2"/>
                <a:r>
                  <a:rPr lang="en-US" dirty="0">
                    <a:latin typeface="+mj-lt"/>
                  </a:rPr>
                  <a:t>For every example d with target value </a:t>
                </a:r>
                <a:r>
                  <a:rPr lang="en-US" dirty="0">
                    <a:solidFill>
                      <a:srgbClr val="000000"/>
                    </a:solidFill>
                    <a:latin typeface="Calibri"/>
                  </a:rPr>
                  <a:t>t</a:t>
                </a:r>
                <a:r>
                  <a:rPr lang="en-US" baseline="-25000" dirty="0">
                    <a:solidFill>
                      <a:srgbClr val="000000"/>
                    </a:solidFill>
                    <a:latin typeface="Calibri"/>
                  </a:rPr>
                  <a:t>d  </a:t>
                </a:r>
                <a:r>
                  <a:rPr lang="en-US" dirty="0">
                    <a:latin typeface="+mj-lt"/>
                  </a:rPr>
                  <a:t>do: </a:t>
                </a:r>
              </a:p>
              <a:p>
                <a:pPr lvl="3"/>
                <a:r>
                  <a:rPr lang="en-US" dirty="0">
                    <a:latin typeface="+mj-lt"/>
                  </a:rPr>
                  <a:t>Evaluate the linear unit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𝑑</m:t>
                        </m:r>
                      </m:sub>
                    </m:sSub>
                    <m:r>
                      <a:rPr lang="en-US" i="1">
                        <a:latin typeface="Cambria Math" panose="02040503050406030204" pitchFamily="18" charset="0"/>
                      </a:rPr>
                      <m:t>=</m:t>
                    </m:r>
                  </m:oMath>
                </a14:m>
                <a:r>
                  <a:rPr lang="en-US" dirty="0">
                    <a:latin typeface="Arial Narrow" pitchFamily="34" charset="0"/>
                  </a:rPr>
                  <a:t> </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𝐰</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a:latin typeface="Cambria Math" panose="02040503050406030204" pitchFamily="18" charset="0"/>
                          </a:rPr>
                          <m:t>𝑇</m:t>
                        </m:r>
                      </m:sup>
                    </m:sSup>
                    <m:r>
                      <a:rPr lang="pt-BR">
                        <a:latin typeface="Cambria Math" panose="02040503050406030204" pitchFamily="18" charset="0"/>
                      </a:rPr>
                      <m:t>∙</m:t>
                    </m:r>
                    <m:r>
                      <a:rPr lang="en-US" b="1" i="1">
                        <a:latin typeface="Cambria Math" panose="02040503050406030204" pitchFamily="18" charset="0"/>
                      </a:rPr>
                      <m:t>𝐱</m:t>
                    </m:r>
                  </m:oMath>
                </a14:m>
                <a:r>
                  <a:rPr lang="en-US" dirty="0"/>
                  <a:t> = </a:t>
                </a:r>
                <a14:m>
                  <m:oMath xmlns:m="http://schemas.openxmlformats.org/officeDocument/2006/math">
                    <m:nary>
                      <m:naryPr>
                        <m:chr m:val="∑"/>
                        <m:ctrlPr>
                          <a:rPr lang="pt-BR" i="1">
                            <a:latin typeface="Cambria Math" panose="02040503050406030204" pitchFamily="18" charset="0"/>
                          </a:rPr>
                        </m:ctrlPr>
                      </m:naryPr>
                      <m:sub>
                        <m:r>
                          <m:rPr>
                            <m:brk m:alnAt="23"/>
                          </m:rPr>
                          <a:rPr lang="en-US">
                            <a:latin typeface="Cambria Math" panose="02040503050406030204" pitchFamily="18" charset="0"/>
                          </a:rPr>
                          <m:t>𝑖</m:t>
                        </m:r>
                        <m:r>
                          <a:rPr lang="pt-BR">
                            <a:latin typeface="Cambria Math" panose="02040503050406030204" pitchFamily="18" charset="0"/>
                          </a:rPr>
                          <m:t>=</m:t>
                        </m:r>
                        <m:r>
                          <a:rPr lang="en-US">
                            <a:latin typeface="Cambria Math" panose="02040503050406030204" pitchFamily="18" charset="0"/>
                          </a:rPr>
                          <m:t>1</m:t>
                        </m:r>
                      </m:sub>
                      <m:sup>
                        <m:r>
                          <a:rPr lang="pt-BR">
                            <a:latin typeface="Cambria Math" panose="02040503050406030204" pitchFamily="18" charset="0"/>
                          </a:rPr>
                          <m:t>𝑛</m:t>
                        </m:r>
                      </m:sup>
                      <m:e>
                        <m:sSup>
                          <m:sSupPr>
                            <m:ctrlPr>
                              <a:rPr lang="pt-BR" i="1">
                                <a:latin typeface="Cambria Math" panose="02040503050406030204" pitchFamily="18" charset="0"/>
                              </a:rPr>
                            </m:ctrlPr>
                          </m:sSupPr>
                          <m:e>
                            <m:sSubSup>
                              <m:sSubSupPr>
                                <m:ctrlPr>
                                  <a:rPr lang="pt-BR"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𝑖</m:t>
                                </m:r>
                              </m:sub>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sup>
                            </m:sSubSup>
                          </m:e>
                          <m:sup/>
                        </m:sSup>
                        <m:r>
                          <a:rPr lang="pt-BR">
                            <a:latin typeface="Cambria Math" panose="02040503050406030204" pitchFamily="18" charset="0"/>
                          </a:rPr>
                          <m:t>𝑥</m:t>
                        </m:r>
                        <m:r>
                          <a:rPr lang="en-US" baseline="-25000">
                            <a:latin typeface="Cambria Math" panose="02040503050406030204" pitchFamily="18" charset="0"/>
                          </a:rPr>
                          <m:t>𝑖</m:t>
                        </m:r>
                        <m:r>
                          <a:rPr lang="en-US">
                            <a:latin typeface="Cambria Math" panose="02040503050406030204" pitchFamily="18" charset="0"/>
                          </a:rPr>
                          <m:t> </m:t>
                        </m:r>
                      </m:e>
                    </m:nary>
                  </m:oMath>
                </a14:m>
                <a:endParaRPr lang="en-US" dirty="0">
                  <a:latin typeface="+mj-lt"/>
                </a:endParaRPr>
              </a:p>
              <a:p>
                <a:pPr lvl="2"/>
                <a:r>
                  <a:rPr lang="en-US" dirty="0">
                    <a:latin typeface="+mj-lt"/>
                  </a:rPr>
                  <a:t>Update </a:t>
                </a:r>
                <a14:m>
                  <m:oMath xmlns:m="http://schemas.openxmlformats.org/officeDocument/2006/math">
                    <m:r>
                      <m:rPr>
                        <m:sty m:val="p"/>
                      </m:rPr>
                      <a:rPr lang="en-US">
                        <a:latin typeface="Cambria Math" panose="02040503050406030204" pitchFamily="18" charset="0"/>
                      </a:rPr>
                      <m:t>w</m:t>
                    </m:r>
                  </m:oMath>
                </a14:m>
                <a:r>
                  <a:rPr lang="en-US" dirty="0">
                    <a:latin typeface="+mj-lt"/>
                  </a:rPr>
                  <a:t> by adding </a:t>
                </a:r>
                <a14:m>
                  <m:oMath xmlns:m="http://schemas.openxmlformats.org/officeDocument/2006/math">
                    <m:r>
                      <m:rPr>
                        <m:sty m:val="p"/>
                      </m:rPr>
                      <a:rPr lang="el-GR">
                        <a:latin typeface="Cambria Math" panose="02040503050406030204" pitchFamily="18" charset="0"/>
                      </a:rPr>
                      <m:t>Δ</m:t>
                    </m:r>
                    <m:r>
                      <m:rPr>
                        <m:sty m:val="p"/>
                      </m:rPr>
                      <a:rPr lang="en-US">
                        <a:latin typeface="Cambria Math" panose="02040503050406030204" pitchFamily="18" charset="0"/>
                      </a:rPr>
                      <m:t>w</m:t>
                    </m:r>
                  </m:oMath>
                </a14:m>
                <a:r>
                  <a:rPr lang="en-US" baseline="-25000" dirty="0">
                    <a:latin typeface="+mj-lt"/>
                  </a:rPr>
                  <a:t>i</a:t>
                </a:r>
                <a:r>
                  <a:rPr lang="en-US" dirty="0">
                    <a:latin typeface="+mj-lt"/>
                  </a:rPr>
                  <a:t> to each component</a:t>
                </a:r>
              </a:p>
              <a:p>
                <a:pPr lvl="2"/>
                <a:r>
                  <a:rPr lang="en-US" dirty="0">
                    <a:latin typeface="+mj-lt"/>
                  </a:rPr>
                  <a:t>Continue until E below some threshold</a:t>
                </a:r>
              </a:p>
              <a:p>
                <a:pPr marL="0" indent="0">
                  <a:buNone/>
                </a:pPr>
                <a:r>
                  <a:rPr lang="en-US" sz="1400" dirty="0">
                    <a:latin typeface="+mj-lt"/>
                  </a:rPr>
                  <a:t>This algorithm always converges to a local minimum of </a:t>
                </a:r>
                <a14:m>
                  <m:oMath xmlns:m="http://schemas.openxmlformats.org/officeDocument/2006/math">
                    <m:r>
                      <a:rPr lang="en-US" sz="1400" i="1" dirty="0" smtClean="0">
                        <a:latin typeface="Cambria Math" panose="02040503050406030204" pitchFamily="18" charset="0"/>
                      </a:rPr>
                      <m:t>𝐸</m:t>
                    </m:r>
                    <m:r>
                      <a:rPr lang="en-US" sz="1400" i="1" dirty="0" smtClean="0">
                        <a:latin typeface="Cambria Math" panose="02040503050406030204" pitchFamily="18" charset="0"/>
                      </a:rPr>
                      <m:t>(</m:t>
                    </m:r>
                    <m:r>
                      <a:rPr lang="en-US" sz="1400" b="1" i="1" dirty="0" smtClean="0">
                        <a:latin typeface="Cambria Math" panose="02040503050406030204" pitchFamily="18" charset="0"/>
                      </a:rPr>
                      <m:t>𝒘</m:t>
                    </m:r>
                    <m:r>
                      <a:rPr lang="en-US" sz="1400" i="1" dirty="0" smtClean="0">
                        <a:latin typeface="Cambria Math" panose="02040503050406030204" pitchFamily="18" charset="0"/>
                      </a:rPr>
                      <m:t>)</m:t>
                    </m:r>
                  </m:oMath>
                </a14:m>
                <a:r>
                  <a:rPr lang="en-US" sz="1400" dirty="0">
                    <a:latin typeface="+mj-lt"/>
                  </a:rPr>
                  <a:t>, for small enough steps. Here (LMS for linear regression), the surface contains only a single global minimum, so the algorithm converges to a  weight vector with minimum error, regardless of whether the examples are linearly separable.</a:t>
                </a:r>
              </a:p>
              <a:p>
                <a:pPr marL="0" indent="0">
                  <a:buNone/>
                </a:pPr>
                <a:r>
                  <a:rPr lang="en-US" sz="1400" dirty="0">
                    <a:solidFill>
                      <a:srgbClr val="3333FF"/>
                    </a:solidFill>
                    <a:latin typeface="+mj-lt"/>
                  </a:rPr>
                  <a:t>The surface may have local minimum if the loss function is different.</a:t>
                </a:r>
                <a:endParaRPr lang="en-US" sz="14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0152" y="709090"/>
                <a:ext cx="8467725" cy="4736431"/>
              </a:xfrm>
              <a:blipFill>
                <a:blip r:embed="rId3"/>
                <a:stretch>
                  <a:fillRect l="-216" t="-644" r="-144"/>
                </a:stretch>
              </a:blipFill>
            </p:spPr>
            <p:txBody>
              <a:bodyPr/>
              <a:lstStyle/>
              <a:p>
                <a:r>
                  <a:rPr lang="en-US">
                    <a:noFill/>
                  </a:rPr>
                  <a:t> </a:t>
                </a:r>
              </a:p>
            </p:txBody>
          </p:sp>
        </mc:Fallback>
      </mc:AlternateContent>
    </p:spTree>
    <p:extLst>
      <p:ext uri="{BB962C8B-B14F-4D97-AF65-F5344CB8AC3E}">
        <p14:creationId xmlns:p14="http://schemas.microsoft.com/office/powerpoint/2010/main" val="13465909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921938-476A-4922-BE24-3B8F6A2854D9}" type="slidenum">
              <a:rPr lang="en-US" smtClean="0"/>
              <a:t>74</a:t>
            </a:fld>
            <a:endParaRPr lang="en-US" dirty="0"/>
          </a:p>
        </p:txBody>
      </p:sp>
      <p:sp>
        <p:nvSpPr>
          <p:cNvPr id="2" name="Title 1"/>
          <p:cNvSpPr>
            <a:spLocks noGrp="1"/>
          </p:cNvSpPr>
          <p:nvPr>
            <p:ph type="title"/>
          </p:nvPr>
        </p:nvSpPr>
        <p:spPr>
          <a:xfrm>
            <a:off x="76199" y="170657"/>
            <a:ext cx="9067801" cy="557146"/>
          </a:xfrm>
        </p:spPr>
        <p:txBody>
          <a:bodyPr>
            <a:noAutofit/>
          </a:bodyPr>
          <a:lstStyle/>
          <a:p>
            <a:r>
              <a:rPr lang="en-US" sz="3000" b="1" dirty="0" err="1"/>
              <a:t>Alg</a:t>
            </a:r>
            <a:r>
              <a:rPr lang="en-US" sz="3000" b="1" dirty="0"/>
              <a:t> 2</a:t>
            </a:r>
            <a:r>
              <a:rPr lang="en-US" sz="3000" dirty="0"/>
              <a:t>: Incremental (Stochastic) Gradient Descent: (LMS)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 y="748491"/>
                <a:ext cx="8860971" cy="3954411"/>
              </a:xfrm>
            </p:spPr>
            <p:txBody>
              <a:bodyPr>
                <a:noAutofit/>
              </a:bodyPr>
              <a:lstStyle/>
              <a:p>
                <a:pPr lvl="2"/>
                <a:r>
                  <a:rPr lang="en-US" dirty="0"/>
                  <a:t>Weight update rule:</a:t>
                </a:r>
              </a:p>
              <a:p>
                <a:pPr marL="0" indent="0">
                  <a:buNone/>
                </a:pPr>
                <a:r>
                  <a:rPr lang="en-US" dirty="0"/>
                  <a:t>                         </a:t>
                </a:r>
                <a14:m>
                  <m:oMath xmlns:m="http://schemas.openxmlformats.org/officeDocument/2006/math">
                    <m:r>
                      <a:rPr lang="el-GR" i="1">
                        <a:latin typeface="Cambria Math" panose="02040503050406030204" pitchFamily="18" charset="0"/>
                      </a:rPr>
                      <m:t>𝛥</m:t>
                    </m:r>
                    <m:r>
                      <a:rPr lang="en-US" i="1">
                        <a:latin typeface="Cambria Math" panose="02040503050406030204" pitchFamily="18" charset="0"/>
                      </a:rPr>
                      <m:t>𝑤</m:t>
                    </m:r>
                  </m:oMath>
                </a14:m>
                <a:r>
                  <a:rPr lang="en-US" i="1" baseline="-25000" dirty="0"/>
                  <a:t>i </a:t>
                </a:r>
                <a14:m>
                  <m:oMath xmlns:m="http://schemas.openxmlformats.org/officeDocument/2006/math">
                    <m:r>
                      <m:rPr>
                        <m:nor/>
                      </m:rPr>
                      <a:rPr lang="en-US" i="1" dirty="0"/>
                      <m:t>= </m:t>
                    </m:r>
                    <m:r>
                      <a:rPr lang="en-US" i="1" dirty="0">
                        <a:latin typeface="Cambria Math" panose="02040503050406030204" pitchFamily="18" charset="0"/>
                      </a:rPr>
                      <m:t>𝑅</m:t>
                    </m:r>
                    <m:d>
                      <m:dPr>
                        <m:ctrlPr>
                          <a:rPr lang="en-US" b="0" i="1" dirty="0"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𝑑</m:t>
                            </m:r>
                          </m:sub>
                        </m:sSub>
                      </m:e>
                    </m:d>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𝑖𝑑</m:t>
                            </m:r>
                          </m:sub>
                        </m:sSub>
                      </m:e>
                      <m:sup/>
                    </m:sSup>
                  </m:oMath>
                </a14:m>
                <a:endParaRPr lang="en-US" i="1" dirty="0">
                  <a:solidFill>
                    <a:schemeClr val="tx2">
                      <a:lumMod val="50000"/>
                    </a:schemeClr>
                  </a:solidFill>
                </a:endParaRPr>
              </a:p>
              <a:p>
                <a:pPr lvl="2"/>
                <a:r>
                  <a:rPr lang="en-US" dirty="0">
                    <a:solidFill>
                      <a:schemeClr val="tx2">
                        <a:lumMod val="50000"/>
                      </a:schemeClr>
                    </a:solidFill>
                  </a:rPr>
                  <a:t>Gradient descent algorithm for training linear units:</a:t>
                </a:r>
              </a:p>
              <a:p>
                <a:pPr lvl="3"/>
                <a:r>
                  <a:rPr lang="en-US" dirty="0"/>
                  <a:t>Start with an initial random weight vector</a:t>
                </a:r>
              </a:p>
              <a:p>
                <a:pPr lvl="3"/>
                <a:r>
                  <a:rPr lang="en-US" dirty="0"/>
                  <a:t>For every example d with target value </a:t>
                </a:r>
                <a:r>
                  <a:rPr lang="en-US" dirty="0">
                    <a:solidFill>
                      <a:srgbClr val="000000"/>
                    </a:solidFill>
                  </a:rPr>
                  <a:t>t</a:t>
                </a:r>
                <a:r>
                  <a:rPr lang="en-US" baseline="-25000" dirty="0">
                    <a:solidFill>
                      <a:srgbClr val="000000"/>
                    </a:solidFill>
                  </a:rPr>
                  <a:t>d  </a:t>
                </a:r>
                <a:r>
                  <a:rPr lang="en-US" dirty="0"/>
                  <a:t>do:</a:t>
                </a:r>
              </a:p>
              <a:p>
                <a:pPr lvl="4"/>
                <a:r>
                  <a:rPr lang="en-US" dirty="0"/>
                  <a:t>Evaluate the linear unit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𝑂</m:t>
                        </m:r>
                      </m:e>
                      <m:sub>
                        <m:r>
                          <a:rPr lang="en-US" sz="1600" i="1">
                            <a:latin typeface="Cambria Math" panose="02040503050406030204" pitchFamily="18" charset="0"/>
                          </a:rPr>
                          <m:t>𝑑</m:t>
                        </m:r>
                      </m:sub>
                    </m:sSub>
                    <m:r>
                      <a:rPr lang="en-US" sz="1600" i="1">
                        <a:latin typeface="Cambria Math" panose="02040503050406030204" pitchFamily="18" charset="0"/>
                      </a:rPr>
                      <m:t>=</m:t>
                    </m:r>
                  </m:oMath>
                </a14:m>
                <a:r>
                  <a:rPr lang="en-US" sz="1600" dirty="0"/>
                  <a:t> </a:t>
                </a:r>
                <a14:m>
                  <m:oMath xmlns:m="http://schemas.openxmlformats.org/officeDocument/2006/math">
                    <m:sSup>
                      <m:sSupPr>
                        <m:ctrlPr>
                          <a:rPr lang="pt-BR" sz="1600" i="1">
                            <a:latin typeface="Cambria Math" panose="02040503050406030204" pitchFamily="18" charset="0"/>
                          </a:rPr>
                        </m:ctrlPr>
                      </m:sSupPr>
                      <m:e>
                        <m:r>
                          <a:rPr lang="en-US" sz="1600" b="1" i="1">
                            <a:latin typeface="Cambria Math" panose="02040503050406030204" pitchFamily="18" charset="0"/>
                          </a:rPr>
                          <m:t>𝒘</m:t>
                        </m:r>
                      </m:e>
                      <m:sup>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m:t>
                        </m:r>
                        <m:r>
                          <a:rPr lang="en-US" sz="1600" i="1">
                            <a:latin typeface="Cambria Math" panose="02040503050406030204" pitchFamily="18" charset="0"/>
                          </a:rPr>
                          <m:t>𝑇</m:t>
                        </m:r>
                      </m:sup>
                    </m:sSup>
                    <m:r>
                      <a:rPr lang="pt-BR" sz="1600" i="1">
                        <a:latin typeface="Cambria Math" panose="02040503050406030204" pitchFamily="18" charset="0"/>
                      </a:rPr>
                      <m:t>∙</m:t>
                    </m:r>
                    <m:r>
                      <a:rPr lang="en-US" sz="1600" b="1" i="1">
                        <a:latin typeface="Cambria Math" panose="02040503050406030204" pitchFamily="18" charset="0"/>
                      </a:rPr>
                      <m:t>𝒙</m:t>
                    </m:r>
                  </m:oMath>
                </a14:m>
                <a:r>
                  <a:rPr lang="en-US" sz="1600" i="1" dirty="0"/>
                  <a:t> </a:t>
                </a:r>
                <a:r>
                  <a:rPr lang="en-US" sz="1600" dirty="0"/>
                  <a:t>= </a:t>
                </a:r>
                <a14:m>
                  <m:oMath xmlns:m="http://schemas.openxmlformats.org/officeDocument/2006/math">
                    <m:nary>
                      <m:naryPr>
                        <m:chr m:val="∑"/>
                        <m:ctrlPr>
                          <a:rPr lang="pt-BR" sz="1600" i="1">
                            <a:latin typeface="Cambria Math" panose="02040503050406030204" pitchFamily="18" charset="0"/>
                          </a:rPr>
                        </m:ctrlPr>
                      </m:naryPr>
                      <m:sub>
                        <m:r>
                          <m:rPr>
                            <m:brk m:alnAt="23"/>
                          </m:rPr>
                          <a:rPr lang="en-US" sz="1600">
                            <a:latin typeface="Cambria Math" panose="02040503050406030204" pitchFamily="18" charset="0"/>
                          </a:rPr>
                          <m:t>𝑖</m:t>
                        </m:r>
                        <m:r>
                          <a:rPr lang="pt-BR" sz="1600">
                            <a:latin typeface="Cambria Math" panose="02040503050406030204" pitchFamily="18" charset="0"/>
                          </a:rPr>
                          <m:t>=</m:t>
                        </m:r>
                        <m:r>
                          <a:rPr lang="en-US" sz="1600">
                            <a:latin typeface="Cambria Math" panose="02040503050406030204" pitchFamily="18" charset="0"/>
                          </a:rPr>
                          <m:t>1</m:t>
                        </m:r>
                      </m:sub>
                      <m:sup>
                        <m:r>
                          <a:rPr lang="pt-BR" sz="1600">
                            <a:latin typeface="Cambria Math" panose="02040503050406030204" pitchFamily="18" charset="0"/>
                          </a:rPr>
                          <m:t>𝑛</m:t>
                        </m:r>
                      </m:sup>
                      <m:e>
                        <m:sSup>
                          <m:sSupPr>
                            <m:ctrlPr>
                              <a:rPr lang="pt-BR" sz="1600" i="1">
                                <a:latin typeface="Cambria Math" panose="02040503050406030204" pitchFamily="18" charset="0"/>
                              </a:rPr>
                            </m:ctrlPr>
                          </m:sSupPr>
                          <m:e>
                            <m:sSubSup>
                              <m:sSubSupPr>
                                <m:ctrlPr>
                                  <a:rPr lang="pt-BR" sz="1600" i="1">
                                    <a:latin typeface="Cambria Math" panose="02040503050406030204" pitchFamily="18" charset="0"/>
                                  </a:rPr>
                                </m:ctrlPr>
                              </m:sSubSupPr>
                              <m:e>
                                <m:r>
                                  <a:rPr lang="en-US" sz="1600" i="1">
                                    <a:latin typeface="Cambria Math" panose="02040503050406030204" pitchFamily="18" charset="0"/>
                                  </a:rPr>
                                  <m:t>𝑤</m:t>
                                </m:r>
                              </m:e>
                              <m:sub>
                                <m:r>
                                  <a:rPr lang="en-US" sz="1600" i="1">
                                    <a:latin typeface="Cambria Math" panose="02040503050406030204" pitchFamily="18" charset="0"/>
                                  </a:rPr>
                                  <m:t>𝑖</m:t>
                                </m:r>
                              </m:sub>
                              <m:sup>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m:t>
                                </m:r>
                              </m:sup>
                            </m:sSubSup>
                          </m:e>
                          <m:sup/>
                        </m:sSup>
                        <m:r>
                          <a:rPr lang="pt-BR" sz="1600">
                            <a:latin typeface="Cambria Math" panose="02040503050406030204" pitchFamily="18" charset="0"/>
                          </a:rPr>
                          <m:t>𝑥</m:t>
                        </m:r>
                        <m:r>
                          <a:rPr lang="en-US" sz="1600" baseline="-25000">
                            <a:latin typeface="Cambria Math" panose="02040503050406030204" pitchFamily="18" charset="0"/>
                          </a:rPr>
                          <m:t>𝑖</m:t>
                        </m:r>
                        <m:r>
                          <a:rPr lang="en-US" sz="1600">
                            <a:latin typeface="Cambria Math" panose="02040503050406030204" pitchFamily="18" charset="0"/>
                          </a:rPr>
                          <m:t> </m:t>
                        </m:r>
                      </m:e>
                    </m:nary>
                  </m:oMath>
                </a14:m>
                <a:endParaRPr lang="en-US" sz="1600" dirty="0">
                  <a:solidFill>
                    <a:schemeClr val="accent2">
                      <a:lumMod val="75000"/>
                      <a:lumOff val="25000"/>
                    </a:schemeClr>
                  </a:solidFill>
                </a:endParaRPr>
              </a:p>
              <a:p>
                <a:pPr lvl="4"/>
                <a:r>
                  <a:rPr lang="en-US" dirty="0">
                    <a:solidFill>
                      <a:schemeClr val="accent2">
                        <a:lumMod val="75000"/>
                        <a:lumOff val="25000"/>
                      </a:schemeClr>
                    </a:solidFill>
                  </a:rPr>
                  <a:t> update </a:t>
                </a:r>
                <a14:m>
                  <m:oMath xmlns:m="http://schemas.openxmlformats.org/officeDocument/2006/math">
                    <m:r>
                      <a:rPr lang="en-US" b="1" i="1">
                        <a:latin typeface="Cambria Math" panose="02040503050406030204" pitchFamily="18" charset="0"/>
                      </a:rPr>
                      <m:t>𝒘</m:t>
                    </m:r>
                  </m:oMath>
                </a14:m>
                <a:r>
                  <a:rPr lang="en-US" i="1" dirty="0">
                    <a:solidFill>
                      <a:schemeClr val="accent2">
                        <a:lumMod val="75000"/>
                        <a:lumOff val="25000"/>
                      </a:schemeClr>
                    </a:solidFill>
                  </a:rPr>
                  <a:t> </a:t>
                </a:r>
                <a:r>
                  <a:rPr lang="en-US" dirty="0">
                    <a:solidFill>
                      <a:schemeClr val="accent2">
                        <a:lumMod val="75000"/>
                        <a:lumOff val="25000"/>
                      </a:schemeClr>
                    </a:solidFill>
                  </a:rPr>
                  <a:t> by  </a:t>
                </a:r>
                <a:r>
                  <a:rPr lang="en-US" u="sng" dirty="0">
                    <a:solidFill>
                      <a:schemeClr val="accent2">
                        <a:lumMod val="75000"/>
                        <a:lumOff val="25000"/>
                      </a:schemeClr>
                    </a:solidFill>
                  </a:rPr>
                  <a:t>incrementally</a:t>
                </a:r>
                <a:r>
                  <a:rPr lang="en-US" dirty="0">
                    <a:solidFill>
                      <a:schemeClr val="accent2">
                        <a:lumMod val="75000"/>
                        <a:lumOff val="25000"/>
                      </a:schemeClr>
                    </a:solidFill>
                  </a:rPr>
                  <a:t> by adding </a:t>
                </a:r>
                <a14:m>
                  <m:oMath xmlns:m="http://schemas.openxmlformats.org/officeDocument/2006/math">
                    <m:r>
                      <m:rPr>
                        <m:sty m:val="p"/>
                      </m:rPr>
                      <a:rPr lang="el-GR">
                        <a:latin typeface="Cambria Math" panose="02040503050406030204" pitchFamily="18" charset="0"/>
                      </a:rPr>
                      <m:t>Δ</m:t>
                    </m:r>
                    <m:r>
                      <m:rPr>
                        <m:sty m:val="p"/>
                      </m:rPr>
                      <a:rPr lang="en-US">
                        <a:latin typeface="Cambria Math" panose="02040503050406030204" pitchFamily="18" charset="0"/>
                      </a:rPr>
                      <m:t>w</m:t>
                    </m:r>
                  </m:oMath>
                </a14:m>
                <a:r>
                  <a:rPr lang="en-US" sz="850" baseline="-25000" dirty="0"/>
                  <a:t>i</a:t>
                </a:r>
                <a:r>
                  <a:rPr lang="en-US" dirty="0">
                    <a:solidFill>
                      <a:schemeClr val="accent2">
                        <a:lumMod val="75000"/>
                        <a:lumOff val="25000"/>
                      </a:schemeClr>
                    </a:solidFill>
                  </a:rPr>
                  <a:t>  to each component  (update without summing over all data)</a:t>
                </a:r>
              </a:p>
              <a:p>
                <a:pPr lvl="3"/>
                <a:r>
                  <a:rPr lang="en-US" dirty="0"/>
                  <a:t>Continue until E below some threshold </a:t>
                </a:r>
              </a:p>
              <a:p>
                <a:pPr lvl="2"/>
                <a:r>
                  <a:rPr lang="en-US" dirty="0"/>
                  <a:t>In general - does not converge to global minimum</a:t>
                </a:r>
              </a:p>
              <a:p>
                <a:pPr lvl="2"/>
                <a:r>
                  <a:rPr lang="en-US" dirty="0"/>
                  <a:t>But, on-line algorithms are sometimes advantageous…</a:t>
                </a:r>
              </a:p>
              <a:p>
                <a:pPr lvl="2"/>
                <a:r>
                  <a:rPr lang="en-US" dirty="0"/>
                  <a:t>Decreasing R with time guarantees convergence  </a:t>
                </a:r>
              </a:p>
              <a:p>
                <a:endParaRPr lang="en-US" dirty="0"/>
              </a:p>
              <a:p>
                <a:endParaRPr lang="en-US" dirty="0">
                  <a:latin typeface="+mj-lt"/>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 y="748491"/>
                <a:ext cx="8860971" cy="3954411"/>
              </a:xfrm>
              <a:blipFill>
                <a:blip r:embed="rId3"/>
                <a:stretch>
                  <a:fillRect t="-926" b="-2778"/>
                </a:stretch>
              </a:blipFill>
            </p:spPr>
            <p:txBody>
              <a:bodyPr/>
              <a:lstStyle/>
              <a:p>
                <a:r>
                  <a:rPr lang="en-US">
                    <a:noFill/>
                  </a:rPr>
                  <a:t> </a:t>
                </a:r>
              </a:p>
            </p:txBody>
          </p:sp>
        </mc:Fallback>
      </mc:AlternateContent>
      <p:sp>
        <p:nvSpPr>
          <p:cNvPr id="10" name="Rectangular Callout 9"/>
          <p:cNvSpPr/>
          <p:nvPr/>
        </p:nvSpPr>
        <p:spPr>
          <a:xfrm>
            <a:off x="6230270" y="744587"/>
            <a:ext cx="2361618" cy="1561291"/>
          </a:xfrm>
          <a:prstGeom prst="wedgeRectCallout">
            <a:avLst>
              <a:gd name="adj1" fmla="val -116653"/>
              <a:gd name="adj2" fmla="val -15484"/>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Dropped the averaging operation.</a:t>
            </a:r>
          </a:p>
          <a:p>
            <a:pPr algn="ctr"/>
            <a:r>
              <a:rPr lang="en-US" sz="1200" dirty="0">
                <a:solidFill>
                  <a:schemeClr val="tx1"/>
                </a:solidFill>
              </a:rPr>
              <a:t>Instead of averaging the gradient of the loss over the complete training set, choose at random a sample (</a:t>
            </a:r>
            <a:r>
              <a:rPr lang="en-US" sz="1200" dirty="0" err="1">
                <a:solidFill>
                  <a:schemeClr val="tx1"/>
                </a:solidFill>
              </a:rPr>
              <a:t>x,y</a:t>
            </a:r>
            <a:r>
              <a:rPr lang="en-US" sz="1200" dirty="0">
                <a:solidFill>
                  <a:schemeClr val="tx1"/>
                </a:solidFill>
              </a:rPr>
              <a:t>) (or a subset of examples) and update </a:t>
            </a:r>
            <a:r>
              <a:rPr lang="en-US" sz="1200" b="1" dirty="0" err="1">
                <a:solidFill>
                  <a:schemeClr val="tx1"/>
                </a:solidFill>
                <a:latin typeface="Calibri"/>
              </a:rPr>
              <a:t>w</a:t>
            </a:r>
            <a:r>
              <a:rPr lang="en-US" sz="1200" baseline="30000" dirty="0" err="1">
                <a:solidFill>
                  <a:schemeClr val="tx1"/>
                </a:solidFill>
                <a:latin typeface="Calibri"/>
              </a:rPr>
              <a:t>t</a:t>
            </a:r>
            <a:r>
              <a:rPr lang="en-US" sz="1200" dirty="0">
                <a:solidFill>
                  <a:schemeClr val="tx1"/>
                </a:solidFill>
              </a:rPr>
              <a:t>  </a:t>
            </a:r>
          </a:p>
        </p:txBody>
      </p:sp>
    </p:spTree>
    <p:extLst>
      <p:ext uri="{BB962C8B-B14F-4D97-AF65-F5344CB8AC3E}">
        <p14:creationId xmlns:p14="http://schemas.microsoft.com/office/powerpoint/2010/main" val="157576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75</a:t>
            </a:fld>
            <a:endParaRPr lang="en-US" dirty="0"/>
          </a:p>
        </p:txBody>
      </p:sp>
      <p:sp>
        <p:nvSpPr>
          <p:cNvPr id="4" name="Title 3"/>
          <p:cNvSpPr>
            <a:spLocks noGrp="1"/>
          </p:cNvSpPr>
          <p:nvPr>
            <p:ph type="title"/>
          </p:nvPr>
        </p:nvSpPr>
        <p:spPr/>
        <p:txBody>
          <a:bodyPr/>
          <a:lstStyle/>
          <a:p>
            <a:r>
              <a:rPr lang="en-US"/>
              <a:t>Learning Rates and Convergence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In the general (non-separable) case the learning rate </a:t>
                </a:r>
                <a14:m>
                  <m:oMath xmlns:m="http://schemas.openxmlformats.org/officeDocument/2006/math">
                    <m:r>
                      <a:rPr lang="en-US" i="1" dirty="0" smtClean="0">
                        <a:latin typeface="Cambria Math" panose="02040503050406030204" pitchFamily="18" charset="0"/>
                      </a:rPr>
                      <m:t>𝑅</m:t>
                    </m:r>
                  </m:oMath>
                </a14:m>
                <a:r>
                  <a:rPr lang="en-US" dirty="0"/>
                  <a:t> must decrease to zero to guarantee convergence.</a:t>
                </a:r>
              </a:p>
              <a:p>
                <a:r>
                  <a:rPr lang="en-US" dirty="0"/>
                  <a:t>The learning rate is called the step size. There are more sophisticated algorithms that choose the step size automatically and converge faster. </a:t>
                </a:r>
              </a:p>
              <a:p>
                <a:r>
                  <a:rPr lang="en-US" dirty="0"/>
                  <a:t>Choosing a </a:t>
                </a:r>
                <a:r>
                  <a:rPr lang="en-US" dirty="0">
                    <a:solidFill>
                      <a:schemeClr val="accent3"/>
                    </a:solidFill>
                  </a:rPr>
                  <a:t>better starting point </a:t>
                </a:r>
                <a:r>
                  <a:rPr lang="en-US" dirty="0"/>
                  <a:t>also has impact. </a:t>
                </a:r>
              </a:p>
              <a:p>
                <a:r>
                  <a:rPr lang="en-US" dirty="0"/>
                  <a:t>The gradient descent and its stochastic version are very simple algorithms, but almost all the algorithms we will learn in the class can be traced back to gradient descent algorithms for different loss functions and different hypotheses spaces.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37" t="-2314" r="-593" b="-1488"/>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76</a:t>
            </a:fld>
            <a:endParaRPr lang="en-US" dirty="0"/>
          </a:p>
        </p:txBody>
      </p:sp>
      <p:sp>
        <p:nvSpPr>
          <p:cNvPr id="2" name="Title 1"/>
          <p:cNvSpPr>
            <a:spLocks noGrp="1"/>
          </p:cNvSpPr>
          <p:nvPr>
            <p:ph type="title"/>
          </p:nvPr>
        </p:nvSpPr>
        <p:spPr/>
        <p:txBody>
          <a:bodyPr/>
          <a:lstStyle/>
          <a:p>
            <a:r>
              <a:rPr lang="en-US"/>
              <a:t>Computational Issues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lvl="1"/>
                <a:r>
                  <a:rPr lang="en-US" dirty="0"/>
                  <a:t>Assume the data is linearly separable.</a:t>
                </a:r>
              </a:p>
              <a:p>
                <a:pPr lvl="1"/>
                <a:r>
                  <a:rPr lang="en-US" dirty="0"/>
                  <a:t>Sample complexity:</a:t>
                </a:r>
              </a:p>
              <a:p>
                <a:pPr lvl="2"/>
                <a:r>
                  <a:rPr lang="en-US" dirty="0"/>
                  <a:t>Suppose we want to ensure that our LTU has an error rate (on new examples) of less than </a:t>
                </a:r>
                <a14:m>
                  <m:oMath xmlns:m="http://schemas.openxmlformats.org/officeDocument/2006/math">
                    <m:r>
                      <m:rPr>
                        <m:sty m:val="p"/>
                      </m:rPr>
                      <a:rPr lang="en-US" b="0" i="1" smtClean="0">
                        <a:latin typeface="Cambria Math" panose="02040503050406030204" pitchFamily="18" charset="0"/>
                      </a:rPr>
                      <m:t>ϵ</m:t>
                    </m:r>
                  </m:oMath>
                </a14:m>
                <a:r>
                  <a:rPr lang="en-US" dirty="0">
                    <a:sym typeface="Symbol" pitchFamily="18" charset="2"/>
                  </a:rPr>
                  <a:t> with high probability (at least (</a:t>
                </a:r>
                <a14:m>
                  <m:oMath xmlns:m="http://schemas.openxmlformats.org/officeDocument/2006/math">
                    <m:r>
                      <a:rPr lang="en-US" b="0" i="1" smtClean="0">
                        <a:latin typeface="Cambria Math" panose="02040503050406030204" pitchFamily="18" charset="0"/>
                        <a:sym typeface="Symbol" pitchFamily="18" charset="2"/>
                      </a:rPr>
                      <m:t>1 −</m:t>
                    </m:r>
                    <m:r>
                      <a:rPr lang="en-US" b="0" i="1" smtClean="0">
                        <a:latin typeface="Cambria Math" panose="02040503050406030204" pitchFamily="18" charset="0"/>
                        <a:sym typeface="Symbol" pitchFamily="18" charset="2"/>
                      </a:rPr>
                      <m:t>𝛿</m:t>
                    </m:r>
                  </m:oMath>
                </a14:m>
                <a:r>
                  <a:rPr lang="en-US" dirty="0">
                    <a:sym typeface="Symbol" pitchFamily="18" charset="2"/>
                  </a:rPr>
                  <a:t>))</a:t>
                </a:r>
              </a:p>
              <a:p>
                <a:pPr lvl="2"/>
                <a:r>
                  <a:rPr lang="en-US" dirty="0">
                    <a:sym typeface="Symbol" pitchFamily="18" charset="2"/>
                  </a:rPr>
                  <a:t>How large does m (the number of examples) must be in order to achieve this? It can be shown that for </a:t>
                </a:r>
                <a14:m>
                  <m:oMath xmlns:m="http://schemas.openxmlformats.org/officeDocument/2006/math">
                    <m:r>
                      <a:rPr lang="en-US" i="1" dirty="0" smtClean="0">
                        <a:latin typeface="Cambria Math" panose="02040503050406030204" pitchFamily="18" charset="0"/>
                        <a:sym typeface="Symbol" pitchFamily="18" charset="2"/>
                      </a:rPr>
                      <m:t>𝑛</m:t>
                    </m:r>
                  </m:oMath>
                </a14:m>
                <a:r>
                  <a:rPr lang="en-US" dirty="0">
                    <a:sym typeface="Symbol" pitchFamily="18" charset="2"/>
                  </a:rPr>
                  <a:t> dimensional problems:</a:t>
                </a:r>
                <a:endParaRPr lang="en-US" b="0" i="1" dirty="0">
                  <a:solidFill>
                    <a:schemeClr val="accent3"/>
                  </a:solidFill>
                  <a:latin typeface="Cambria Math" panose="02040503050406030204" pitchFamily="18" charset="0"/>
                  <a:sym typeface="Symbol" pitchFamily="18" charset="2"/>
                </a:endParaRPr>
              </a:p>
              <a:p>
                <a:pPr marL="914400" lvl="2" indent="0" algn="ctr">
                  <a:buNone/>
                </a:pPr>
                <a14:m>
                  <m:oMath xmlns:m="http://schemas.openxmlformats.org/officeDocument/2006/math">
                    <m:r>
                      <a:rPr lang="en-US" b="0" i="1" smtClean="0">
                        <a:solidFill>
                          <a:schemeClr val="accent3"/>
                        </a:solidFill>
                        <a:latin typeface="Cambria Math" panose="02040503050406030204" pitchFamily="18" charset="0"/>
                        <a:sym typeface="Symbol" pitchFamily="18" charset="2"/>
                      </a:rPr>
                      <m:t>𝑚</m:t>
                    </m:r>
                    <m:r>
                      <a:rPr lang="en-US" b="0" i="1" smtClean="0">
                        <a:solidFill>
                          <a:schemeClr val="accent3"/>
                        </a:solidFill>
                        <a:latin typeface="Cambria Math" panose="02040503050406030204" pitchFamily="18" charset="0"/>
                        <a:sym typeface="Symbol" pitchFamily="18" charset="2"/>
                      </a:rPr>
                      <m:t>=</m:t>
                    </m:r>
                    <m:r>
                      <a:rPr lang="en-US" b="0" i="1" smtClean="0">
                        <a:solidFill>
                          <a:schemeClr val="accent3"/>
                        </a:solidFill>
                        <a:latin typeface="Cambria Math" panose="02040503050406030204" pitchFamily="18" charset="0"/>
                        <a:sym typeface="Symbol" pitchFamily="18" charset="2"/>
                      </a:rPr>
                      <m:t>𝑂</m:t>
                    </m:r>
                    <m:r>
                      <a:rPr lang="en-US" b="0" i="1" smtClean="0">
                        <a:solidFill>
                          <a:schemeClr val="accent3"/>
                        </a:solidFill>
                        <a:latin typeface="Cambria Math" panose="02040503050406030204" pitchFamily="18" charset="0"/>
                        <a:sym typeface="Symbol" pitchFamily="18" charset="2"/>
                      </a:rPr>
                      <m:t>(</m:t>
                    </m:r>
                    <m:f>
                      <m:fPr>
                        <m:ctrlPr>
                          <a:rPr lang="en-US" b="0" i="1" smtClean="0">
                            <a:solidFill>
                              <a:schemeClr val="accent3"/>
                            </a:solidFill>
                            <a:latin typeface="Cambria Math" panose="02040503050406030204" pitchFamily="18" charset="0"/>
                            <a:sym typeface="Symbol" pitchFamily="18" charset="2"/>
                          </a:rPr>
                        </m:ctrlPr>
                      </m:fPr>
                      <m:num>
                        <m:r>
                          <a:rPr lang="en-US" b="0" i="1" smtClean="0">
                            <a:solidFill>
                              <a:schemeClr val="accent3"/>
                            </a:solidFill>
                            <a:latin typeface="Cambria Math" panose="02040503050406030204" pitchFamily="18" charset="0"/>
                            <a:sym typeface="Symbol" pitchFamily="18" charset="2"/>
                          </a:rPr>
                          <m:t>1</m:t>
                        </m:r>
                      </m:num>
                      <m:den>
                        <m:r>
                          <a:rPr lang="en-US" b="0" i="1" smtClean="0">
                            <a:solidFill>
                              <a:schemeClr val="accent3"/>
                            </a:solidFill>
                            <a:latin typeface="Cambria Math" panose="02040503050406030204" pitchFamily="18" charset="0"/>
                            <a:sym typeface="Symbol" pitchFamily="18" charset="2"/>
                          </a:rPr>
                          <m:t>𝜖</m:t>
                        </m:r>
                      </m:den>
                    </m:f>
                    <m:r>
                      <a:rPr lang="en-US" b="0" i="1" smtClean="0">
                        <a:solidFill>
                          <a:schemeClr val="accent3"/>
                        </a:solidFill>
                        <a:latin typeface="Cambria Math" panose="02040503050406030204" pitchFamily="18" charset="0"/>
                        <a:sym typeface="Symbol" pitchFamily="18" charset="2"/>
                      </a:rPr>
                      <m:t> [</m:t>
                    </m:r>
                    <m:func>
                      <m:funcPr>
                        <m:ctrlPr>
                          <a:rPr lang="en-US" b="0" i="1" smtClean="0">
                            <a:solidFill>
                              <a:schemeClr val="accent3"/>
                            </a:solidFill>
                            <a:latin typeface="Cambria Math" panose="02040503050406030204" pitchFamily="18" charset="0"/>
                            <a:sym typeface="Symbol" pitchFamily="18" charset="2"/>
                          </a:rPr>
                        </m:ctrlPr>
                      </m:funcPr>
                      <m:fName>
                        <m:r>
                          <m:rPr>
                            <m:sty m:val="p"/>
                          </m:rPr>
                          <a:rPr lang="en-US" b="0" i="0" smtClean="0">
                            <a:solidFill>
                              <a:schemeClr val="accent3"/>
                            </a:solidFill>
                            <a:latin typeface="Cambria Math" panose="02040503050406030204" pitchFamily="18" charset="0"/>
                            <a:sym typeface="Symbol" pitchFamily="18" charset="2"/>
                          </a:rPr>
                          <m:t>ln</m:t>
                        </m:r>
                      </m:fName>
                      <m:e>
                        <m:d>
                          <m:dPr>
                            <m:ctrlPr>
                              <a:rPr lang="en-US" b="0" i="1" smtClean="0">
                                <a:solidFill>
                                  <a:schemeClr val="accent3"/>
                                </a:solidFill>
                                <a:latin typeface="Cambria Math" panose="02040503050406030204" pitchFamily="18" charset="0"/>
                                <a:sym typeface="Symbol" pitchFamily="18" charset="2"/>
                              </a:rPr>
                            </m:ctrlPr>
                          </m:dPr>
                          <m:e>
                            <m:f>
                              <m:fPr>
                                <m:ctrlPr>
                                  <a:rPr lang="en-US" b="0" i="1" smtClean="0">
                                    <a:solidFill>
                                      <a:schemeClr val="accent3"/>
                                    </a:solidFill>
                                    <a:latin typeface="Cambria Math" panose="02040503050406030204" pitchFamily="18" charset="0"/>
                                    <a:sym typeface="Symbol" pitchFamily="18" charset="2"/>
                                  </a:rPr>
                                </m:ctrlPr>
                              </m:fPr>
                              <m:num>
                                <m:r>
                                  <a:rPr lang="en-US" b="0" i="1" smtClean="0">
                                    <a:solidFill>
                                      <a:schemeClr val="accent3"/>
                                    </a:solidFill>
                                    <a:latin typeface="Cambria Math" panose="02040503050406030204" pitchFamily="18" charset="0"/>
                                    <a:sym typeface="Symbol" pitchFamily="18" charset="2"/>
                                  </a:rPr>
                                  <m:t>1</m:t>
                                </m:r>
                              </m:num>
                              <m:den>
                                <m:r>
                                  <a:rPr lang="en-US" b="0" i="1" smtClean="0">
                                    <a:solidFill>
                                      <a:schemeClr val="accent3"/>
                                    </a:solidFill>
                                    <a:latin typeface="Cambria Math" panose="02040503050406030204" pitchFamily="18" charset="0"/>
                                    <a:sym typeface="Symbol" pitchFamily="18" charset="2"/>
                                  </a:rPr>
                                  <m:t>𝛿</m:t>
                                </m:r>
                              </m:den>
                            </m:f>
                          </m:e>
                        </m:d>
                      </m:e>
                    </m:func>
                    <m:r>
                      <a:rPr lang="en-US" b="0" i="1" smtClean="0">
                        <a:solidFill>
                          <a:schemeClr val="accent3"/>
                        </a:solidFill>
                        <a:latin typeface="Cambria Math" panose="02040503050406030204" pitchFamily="18" charset="0"/>
                        <a:sym typeface="Symbol" pitchFamily="18" charset="2"/>
                      </a:rPr>
                      <m:t>+</m:t>
                    </m:r>
                    <m:d>
                      <m:dPr>
                        <m:ctrlPr>
                          <a:rPr lang="en-US" b="0" i="1" smtClean="0">
                            <a:solidFill>
                              <a:schemeClr val="accent3"/>
                            </a:solidFill>
                            <a:latin typeface="Cambria Math" panose="02040503050406030204" pitchFamily="18" charset="0"/>
                            <a:sym typeface="Symbol" pitchFamily="18" charset="2"/>
                          </a:rPr>
                        </m:ctrlPr>
                      </m:dPr>
                      <m:e>
                        <m:r>
                          <a:rPr lang="en-US" b="0" i="1" smtClean="0">
                            <a:solidFill>
                              <a:schemeClr val="accent3"/>
                            </a:solidFill>
                            <a:latin typeface="Cambria Math" panose="02040503050406030204" pitchFamily="18" charset="0"/>
                            <a:sym typeface="Symbol" pitchFamily="18" charset="2"/>
                          </a:rPr>
                          <m:t>𝑛</m:t>
                        </m:r>
                        <m:r>
                          <a:rPr lang="en-US" b="0" i="1" smtClean="0">
                            <a:solidFill>
                              <a:schemeClr val="accent3"/>
                            </a:solidFill>
                            <a:latin typeface="Cambria Math" panose="02040503050406030204" pitchFamily="18" charset="0"/>
                            <a:sym typeface="Symbol" pitchFamily="18" charset="2"/>
                          </a:rPr>
                          <m:t>+1</m:t>
                        </m:r>
                      </m:e>
                    </m:d>
                    <m:func>
                      <m:funcPr>
                        <m:ctrlPr>
                          <a:rPr lang="en-US" b="0" i="1" smtClean="0">
                            <a:solidFill>
                              <a:schemeClr val="accent3"/>
                            </a:solidFill>
                            <a:latin typeface="Cambria Math" panose="02040503050406030204" pitchFamily="18" charset="0"/>
                            <a:sym typeface="Symbol" pitchFamily="18" charset="2"/>
                          </a:rPr>
                        </m:ctrlPr>
                      </m:funcPr>
                      <m:fName>
                        <m:r>
                          <m:rPr>
                            <m:sty m:val="p"/>
                          </m:rPr>
                          <a:rPr lang="en-US" b="0" i="0" smtClean="0">
                            <a:solidFill>
                              <a:schemeClr val="accent3"/>
                            </a:solidFill>
                            <a:latin typeface="Cambria Math" panose="02040503050406030204" pitchFamily="18" charset="0"/>
                            <a:sym typeface="Symbol" pitchFamily="18" charset="2"/>
                          </a:rPr>
                          <m:t>ln</m:t>
                        </m:r>
                      </m:fName>
                      <m:e>
                        <m:d>
                          <m:dPr>
                            <m:ctrlPr>
                              <a:rPr lang="en-US" b="0" i="1" smtClean="0">
                                <a:solidFill>
                                  <a:schemeClr val="accent3"/>
                                </a:solidFill>
                                <a:latin typeface="Cambria Math" panose="02040503050406030204" pitchFamily="18" charset="0"/>
                                <a:sym typeface="Symbol" pitchFamily="18" charset="2"/>
                              </a:rPr>
                            </m:ctrlPr>
                          </m:dPr>
                          <m:e>
                            <m:f>
                              <m:fPr>
                                <m:ctrlPr>
                                  <a:rPr lang="en-US" b="0" i="1" smtClean="0">
                                    <a:solidFill>
                                      <a:schemeClr val="accent3"/>
                                    </a:solidFill>
                                    <a:latin typeface="Cambria Math" panose="02040503050406030204" pitchFamily="18" charset="0"/>
                                    <a:sym typeface="Symbol" pitchFamily="18" charset="2"/>
                                  </a:rPr>
                                </m:ctrlPr>
                              </m:fPr>
                              <m:num>
                                <m:r>
                                  <a:rPr lang="en-US" b="0" i="1" smtClean="0">
                                    <a:solidFill>
                                      <a:schemeClr val="accent3"/>
                                    </a:solidFill>
                                    <a:latin typeface="Cambria Math" panose="02040503050406030204" pitchFamily="18" charset="0"/>
                                    <a:sym typeface="Symbol" pitchFamily="18" charset="2"/>
                                  </a:rPr>
                                  <m:t>1</m:t>
                                </m:r>
                              </m:num>
                              <m:den>
                                <m:r>
                                  <a:rPr lang="en-US" b="0" i="1" smtClean="0">
                                    <a:solidFill>
                                      <a:schemeClr val="accent3"/>
                                    </a:solidFill>
                                    <a:latin typeface="Cambria Math" panose="02040503050406030204" pitchFamily="18" charset="0"/>
                                    <a:sym typeface="Symbol" pitchFamily="18" charset="2"/>
                                  </a:rPr>
                                  <m:t>𝜖</m:t>
                                </m:r>
                              </m:den>
                            </m:f>
                          </m:e>
                        </m:d>
                      </m:e>
                    </m:func>
                    <m:r>
                      <a:rPr lang="en-US" b="0" i="1" smtClean="0">
                        <a:solidFill>
                          <a:schemeClr val="accent3"/>
                        </a:solidFill>
                        <a:latin typeface="Cambria Math" panose="02040503050406030204" pitchFamily="18" charset="0"/>
                        <a:sym typeface="Symbol" pitchFamily="18" charset="2"/>
                      </a:rPr>
                      <m:t>]</m:t>
                    </m:r>
                  </m:oMath>
                </a14:m>
                <a:r>
                  <a:rPr lang="en-US" dirty="0">
                    <a:solidFill>
                      <a:schemeClr val="accent3"/>
                    </a:solidFill>
                    <a:sym typeface="Symbol" pitchFamily="18" charset="2"/>
                  </a:rPr>
                  <a:t>)</a:t>
                </a:r>
              </a:p>
              <a:p>
                <a:pPr lvl="1"/>
                <a:r>
                  <a:rPr lang="en-US" dirty="0"/>
                  <a:t>Computational complexity: What can be said?</a:t>
                </a:r>
              </a:p>
              <a:p>
                <a:pPr lvl="2"/>
                <a:r>
                  <a:rPr lang="en-US" dirty="0"/>
                  <a:t>It can be shown that there exists a polynomial time algorithm for finding  consistent LTU (by reduction from linear programming). </a:t>
                </a:r>
              </a:p>
              <a:p>
                <a:pPr lvl="2"/>
                <a:r>
                  <a:rPr lang="en-US" dirty="0"/>
                  <a:t>[Contrast with the NP hardness for 0-1 loss optimization]</a:t>
                </a:r>
              </a:p>
              <a:p>
                <a:pPr lvl="2"/>
                <a:r>
                  <a:rPr lang="en-US" dirty="0"/>
                  <a:t>(On-line algorithms have inverse quadratic dependence on the margin)</a:t>
                </a:r>
                <a:endParaRPr lang="en-US" dirty="0">
                  <a:sym typeface="Symbol" pitchFamily="18" charset="2"/>
                </a:endParaRPr>
              </a:p>
              <a:p>
                <a:pPr lvl="1"/>
                <a:endParaRPr lang="en-US" dirty="0"/>
              </a:p>
              <a:p>
                <a:pPr lvl="1"/>
                <a:endParaRPr lang="en-US" dirty="0"/>
              </a:p>
              <a:p>
                <a:pPr lvl="1"/>
                <a:endParaRPr lang="en-US" dirty="0"/>
              </a:p>
              <a:p>
                <a:pPr lvl="1"/>
                <a:endParaRPr lang="en-US" dirty="0"/>
              </a:p>
              <a:p>
                <a:endParaRPr lang="en-US" dirty="0">
                  <a:sym typeface="Symbol" pitchFamily="18" charset="2"/>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65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77</a:t>
            </a:fld>
            <a:endParaRPr lang="en-US" dirty="0"/>
          </a:p>
        </p:txBody>
      </p:sp>
      <p:sp>
        <p:nvSpPr>
          <p:cNvPr id="2" name="Title 1"/>
          <p:cNvSpPr>
            <a:spLocks noGrp="1"/>
          </p:cNvSpPr>
          <p:nvPr>
            <p:ph type="title"/>
          </p:nvPr>
        </p:nvSpPr>
        <p:spPr/>
        <p:txBody>
          <a:bodyPr/>
          <a:lstStyle/>
          <a:p>
            <a:r>
              <a:rPr lang="en-US"/>
              <a:t>Other Methods for LTUs</a:t>
            </a:r>
            <a:endParaRPr lang="en-US" dirty="0"/>
          </a:p>
        </p:txBody>
      </p:sp>
      <p:sp>
        <p:nvSpPr>
          <p:cNvPr id="3" name="Content Placeholder 2"/>
          <p:cNvSpPr>
            <a:spLocks noGrp="1"/>
          </p:cNvSpPr>
          <p:nvPr>
            <p:ph idx="1"/>
          </p:nvPr>
        </p:nvSpPr>
        <p:spPr/>
        <p:txBody>
          <a:bodyPr>
            <a:normAutofit lnSpcReduction="10000"/>
          </a:bodyPr>
          <a:lstStyle/>
          <a:p>
            <a:r>
              <a:rPr lang="en-US"/>
              <a:t>Fisher Linear Discriminant:</a:t>
            </a:r>
          </a:p>
          <a:p>
            <a:pPr lvl="1"/>
            <a:r>
              <a:rPr lang="en-US"/>
              <a:t>A direct computation method</a:t>
            </a:r>
          </a:p>
          <a:p>
            <a:r>
              <a:rPr lang="en-US"/>
              <a:t>Probabilistic methods (naïve Bayes):</a:t>
            </a:r>
          </a:p>
          <a:p>
            <a:pPr lvl="1"/>
            <a:r>
              <a:rPr lang="en-US"/>
              <a:t>Produces a stochastic classifier that can be viewed as a linear threshold unit.</a:t>
            </a:r>
          </a:p>
          <a:p>
            <a:r>
              <a:rPr lang="en-US"/>
              <a:t>Winnow/Perceptron</a:t>
            </a:r>
          </a:p>
          <a:p>
            <a:pPr lvl="1"/>
            <a:r>
              <a:rPr lang="en-US"/>
              <a:t>A multiplicative/additive update algorithm with some sparsity properties in the function space (a large number of irrelevant attributes) or features space (sparse examples)</a:t>
            </a:r>
          </a:p>
          <a:p>
            <a:r>
              <a:rPr lang="en-US"/>
              <a:t>Logistic Regression, SVM…many other algorithms</a:t>
            </a:r>
          </a:p>
          <a:p>
            <a:pPr lvl="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C921938-476A-4922-BE24-3B8F6A2854D9}" type="slidenum">
              <a:rPr lang="en-US" smtClean="0"/>
              <a:pPr/>
              <a:t>8</a:t>
            </a:fld>
            <a:endParaRPr lang="en-US" dirty="0"/>
          </a:p>
        </p:txBody>
      </p:sp>
      <p:sp>
        <p:nvSpPr>
          <p:cNvPr id="2" name="Title 1"/>
          <p:cNvSpPr>
            <a:spLocks noGrp="1"/>
          </p:cNvSpPr>
          <p:nvPr>
            <p:ph type="title"/>
          </p:nvPr>
        </p:nvSpPr>
        <p:spPr/>
        <p:txBody>
          <a:bodyPr/>
          <a:lstStyle/>
          <a:p>
            <a:r>
              <a:rPr lang="en-US"/>
              <a:t>CIS 519 Admin</a:t>
            </a:r>
            <a:endParaRPr lang="en-US" dirty="0"/>
          </a:p>
        </p:txBody>
      </p:sp>
      <p:sp>
        <p:nvSpPr>
          <p:cNvPr id="3" name="Content Placeholder 2"/>
          <p:cNvSpPr>
            <a:spLocks noGrp="1"/>
          </p:cNvSpPr>
          <p:nvPr>
            <p:ph idx="1"/>
          </p:nvPr>
        </p:nvSpPr>
        <p:spPr>
          <a:xfrm>
            <a:off x="310152" y="902368"/>
            <a:ext cx="8349912" cy="3978459"/>
          </a:xfrm>
        </p:spPr>
        <p:txBody>
          <a:bodyPr>
            <a:normAutofit lnSpcReduction="10000"/>
          </a:bodyPr>
          <a:lstStyle/>
          <a:p>
            <a:pPr lvl="1"/>
            <a:r>
              <a:rPr lang="en-US" dirty="0"/>
              <a:t>Check our class website:</a:t>
            </a:r>
            <a:endParaRPr lang="en-US" dirty="0">
              <a:hlinkClick r:id="rId2"/>
            </a:endParaRPr>
          </a:p>
          <a:p>
            <a:pPr lvl="2"/>
            <a:r>
              <a:rPr lang="en-US" dirty="0"/>
              <a:t>Schedule, slides, videos, policies</a:t>
            </a:r>
          </a:p>
          <a:p>
            <a:pPr lvl="3"/>
            <a:r>
              <a:rPr lang="en-US" dirty="0">
                <a:hlinkClick r:id="rId3"/>
              </a:rPr>
              <a:t>http://www.seas.upenn.edu/~cis519/fall2018/</a:t>
            </a:r>
            <a:endParaRPr lang="en-US" dirty="0"/>
          </a:p>
          <a:p>
            <a:pPr lvl="2"/>
            <a:r>
              <a:rPr lang="en-US" dirty="0"/>
              <a:t>Sign up, participate in our Piazza forum:</a:t>
            </a:r>
          </a:p>
          <a:p>
            <a:pPr lvl="3"/>
            <a:r>
              <a:rPr lang="en-US" dirty="0"/>
              <a:t>Announcements and discussions</a:t>
            </a:r>
          </a:p>
          <a:p>
            <a:pPr lvl="3"/>
            <a:r>
              <a:rPr lang="en-US" dirty="0">
                <a:hlinkClick r:id="rId4"/>
              </a:rPr>
              <a:t>http://piazza.com/upenn/fall2018/cis419519</a:t>
            </a:r>
            <a:endParaRPr lang="en-US" dirty="0"/>
          </a:p>
          <a:p>
            <a:pPr lvl="2"/>
            <a:r>
              <a:rPr lang="en-US" dirty="0"/>
              <a:t>Check out our team</a:t>
            </a:r>
          </a:p>
          <a:p>
            <a:pPr lvl="3"/>
            <a:r>
              <a:rPr lang="en-US" dirty="0"/>
              <a:t>Office hours</a:t>
            </a:r>
          </a:p>
          <a:p>
            <a:pPr lvl="2"/>
            <a:r>
              <a:rPr lang="en-US" dirty="0"/>
              <a:t>Canvas:</a:t>
            </a:r>
          </a:p>
          <a:p>
            <a:pPr lvl="3"/>
            <a:r>
              <a:rPr lang="en-US" dirty="0"/>
              <a:t>Notes, homework and videos will be open. </a:t>
            </a:r>
          </a:p>
          <a:p>
            <a:pPr lvl="2"/>
            <a:r>
              <a:rPr lang="en-US" dirty="0"/>
              <a:t>[Optional] Discussion Sessions:</a:t>
            </a:r>
          </a:p>
          <a:p>
            <a:pPr lvl="3"/>
            <a:r>
              <a:rPr lang="en-US" dirty="0"/>
              <a:t>Starting this week: Wednesday 4pm, Thursday  5pm: Python Tutorial</a:t>
            </a:r>
          </a:p>
          <a:p>
            <a:pPr lvl="3"/>
            <a:r>
              <a:rPr lang="en-US" dirty="0"/>
              <a:t>Check the website for the location</a:t>
            </a:r>
          </a:p>
        </p:txBody>
      </p:sp>
      <p:sp>
        <p:nvSpPr>
          <p:cNvPr id="5" name="Text Box 4"/>
          <p:cNvSpPr txBox="1">
            <a:spLocks noChangeArrowheads="1"/>
          </p:cNvSpPr>
          <p:nvPr/>
        </p:nvSpPr>
        <p:spPr bwMode="auto">
          <a:xfrm>
            <a:off x="5648325" y="262672"/>
            <a:ext cx="2400300" cy="32316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b="1" dirty="0"/>
              <a:t>Registration for Class      </a:t>
            </a:r>
          </a:p>
        </p:txBody>
      </p:sp>
      <p:sp>
        <p:nvSpPr>
          <p:cNvPr id="6" name="Rectangular Callout 5"/>
          <p:cNvSpPr/>
          <p:nvPr/>
        </p:nvSpPr>
        <p:spPr>
          <a:xfrm>
            <a:off x="3829050" y="2766516"/>
            <a:ext cx="1485900" cy="296267"/>
          </a:xfrm>
          <a:prstGeom prst="wedgeRectCallout">
            <a:avLst>
              <a:gd name="adj1" fmla="val -95642"/>
              <a:gd name="adj2" fmla="val 4875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We start today</a:t>
            </a:r>
          </a:p>
        </p:txBody>
      </p:sp>
      <p:sp>
        <p:nvSpPr>
          <p:cNvPr id="8" name="Rectangular Callout 7"/>
          <p:cNvSpPr/>
          <p:nvPr/>
        </p:nvSpPr>
        <p:spPr>
          <a:xfrm>
            <a:off x="5810250" y="3407635"/>
            <a:ext cx="1485900" cy="327821"/>
          </a:xfrm>
          <a:prstGeom prst="wedgeRectCallout">
            <a:avLst>
              <a:gd name="adj1" fmla="val -50151"/>
              <a:gd name="adj2" fmla="val -8746"/>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HW0 is mandatory!</a:t>
            </a:r>
            <a:endParaRPr lang="en-US" sz="1050" dirty="0">
              <a:solidFill>
                <a:schemeClr val="tx1"/>
              </a:solidFill>
            </a:endParaRPr>
          </a:p>
        </p:txBody>
      </p:sp>
    </p:spTree>
    <p:extLst>
      <p:ext uri="{BB962C8B-B14F-4D97-AF65-F5344CB8AC3E}">
        <p14:creationId xmlns:p14="http://schemas.microsoft.com/office/powerpoint/2010/main" val="275969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9</a:t>
            </a:fld>
            <a:endParaRPr lang="en-US" dirty="0"/>
          </a:p>
        </p:txBody>
      </p:sp>
      <p:sp>
        <p:nvSpPr>
          <p:cNvPr id="1063938" name="Rectangle 2"/>
          <p:cNvSpPr>
            <a:spLocks noGrp="1" noChangeArrowheads="1"/>
          </p:cNvSpPr>
          <p:nvPr>
            <p:ph type="title"/>
          </p:nvPr>
        </p:nvSpPr>
        <p:spPr/>
        <p:txBody>
          <a:bodyPr/>
          <a:lstStyle/>
          <a:p>
            <a:r>
              <a:rPr lang="en-US"/>
              <a:t>What is Learning?</a:t>
            </a:r>
            <a:endParaRPr lang="en-US" dirty="0"/>
          </a:p>
        </p:txBody>
      </p:sp>
      <p:sp>
        <p:nvSpPr>
          <p:cNvPr id="1063939" name="Rectangle 3"/>
          <p:cNvSpPr>
            <a:spLocks noGrp="1" noChangeArrowheads="1"/>
          </p:cNvSpPr>
          <p:nvPr>
            <p:ph idx="1"/>
          </p:nvPr>
        </p:nvSpPr>
        <p:spPr/>
        <p:txBody>
          <a:bodyPr/>
          <a:lstStyle/>
          <a:p>
            <a:r>
              <a:rPr lang="en-US" dirty="0"/>
              <a:t>The Badges Game…</a:t>
            </a:r>
          </a:p>
          <a:p>
            <a:pPr lvl="1"/>
            <a:r>
              <a:rPr lang="en-US" dirty="0"/>
              <a:t>This is an example of the key learning protocol: supervised learning</a:t>
            </a:r>
          </a:p>
          <a:p>
            <a:r>
              <a:rPr lang="en-US" dirty="0"/>
              <a:t>First question: Are you sure you got it?</a:t>
            </a:r>
          </a:p>
          <a:p>
            <a:pPr lvl="1"/>
            <a:r>
              <a:rPr lang="en-US" dirty="0"/>
              <a:t>Why?</a:t>
            </a:r>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3118230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3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3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00144D"/>
      </a:dk1>
      <a:lt1>
        <a:sysClr val="window" lastClr="FFFFFF"/>
      </a:lt1>
      <a:dk2>
        <a:srgbClr val="57000A"/>
      </a:dk2>
      <a:lt2>
        <a:srgbClr val="82AFD3"/>
      </a:lt2>
      <a:accent1>
        <a:srgbClr val="95001A"/>
      </a:accent1>
      <a:accent2>
        <a:srgbClr val="C00016"/>
      </a:accent2>
      <a:accent3>
        <a:srgbClr val="045EA7"/>
      </a:accent3>
      <a:accent4>
        <a:srgbClr val="F2C100"/>
      </a:accent4>
      <a:accent5>
        <a:srgbClr val="00144D"/>
      </a:accent5>
      <a:accent6>
        <a:srgbClr val="44464B"/>
      </a:accent6>
      <a:hlink>
        <a:srgbClr val="00144D"/>
      </a:hlink>
      <a:folHlink>
        <a:srgbClr val="82AFD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9906</TotalTime>
  <Words>6959</Words>
  <Application>Microsoft Office PowerPoint</Application>
  <PresentationFormat>On-screen Show (16:9)</PresentationFormat>
  <Paragraphs>1255</Paragraphs>
  <Slides>77</Slides>
  <Notes>52</Notes>
  <HiddenSlides>6</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91" baseType="lpstr">
      <vt:lpstr>Arial</vt:lpstr>
      <vt:lpstr>Arial Narrow</vt:lpstr>
      <vt:lpstr>Calibri</vt:lpstr>
      <vt:lpstr>Cambria Math</vt:lpstr>
      <vt:lpstr>cmsy10</vt:lpstr>
      <vt:lpstr>Gill Sans</vt:lpstr>
      <vt:lpstr>Gill Sans MT</vt:lpstr>
      <vt:lpstr>Lucida Calligraphy</vt:lpstr>
      <vt:lpstr>Symbol</vt:lpstr>
      <vt:lpstr>Tempus Sans ITC</vt:lpstr>
      <vt:lpstr>Times New Roman</vt:lpstr>
      <vt:lpstr>Wingdings</vt:lpstr>
      <vt:lpstr>Office Theme</vt:lpstr>
      <vt:lpstr>Clip</vt:lpstr>
      <vt:lpstr>Introduction to Machine Learning</vt:lpstr>
      <vt:lpstr>Course Overview</vt:lpstr>
      <vt:lpstr>CIS 419/519: Applied Machine Learning</vt:lpstr>
      <vt:lpstr>CIS 519: What have you learned so far?</vt:lpstr>
      <vt:lpstr>CIS 519: Policies</vt:lpstr>
      <vt:lpstr>CIS 519 on the web</vt:lpstr>
      <vt:lpstr>What is Learning?</vt:lpstr>
      <vt:lpstr>CIS 519 Admin</vt:lpstr>
      <vt:lpstr>What is Learning?</vt:lpstr>
      <vt:lpstr>Training data</vt:lpstr>
      <vt:lpstr>The Badges game</vt:lpstr>
      <vt:lpstr>Raw test data</vt:lpstr>
      <vt:lpstr>Labeled test data</vt:lpstr>
      <vt:lpstr>What is Learning</vt:lpstr>
      <vt:lpstr>Supervised Learning</vt:lpstr>
      <vt:lpstr>Supervised Learning</vt:lpstr>
      <vt:lpstr>Why use learning?</vt:lpstr>
      <vt:lpstr>Supervised Learning</vt:lpstr>
      <vt:lpstr>Supervised learning: Training</vt:lpstr>
      <vt:lpstr>Supervised learning: Testing</vt:lpstr>
      <vt:lpstr>Supervised learning: Testing</vt:lpstr>
      <vt:lpstr>Supervised learning: Testing</vt:lpstr>
      <vt:lpstr>Supervised  Learning : Examples </vt:lpstr>
      <vt:lpstr>Course Overview</vt:lpstr>
      <vt:lpstr>Key Issues in Machine Learning</vt:lpstr>
      <vt:lpstr>Using supervised learning</vt:lpstr>
      <vt:lpstr>1. The instance space X</vt:lpstr>
      <vt:lpstr>1. The instance space X</vt:lpstr>
      <vt:lpstr>What’s X for the Badges game?</vt:lpstr>
      <vt:lpstr>X as a vector space</vt:lpstr>
      <vt:lpstr>From feature templates to vectors</vt:lpstr>
      <vt:lpstr>Good features are essential</vt:lpstr>
      <vt:lpstr>2. The label space Y</vt:lpstr>
      <vt:lpstr>Supervised learning tasks I</vt:lpstr>
      <vt:lpstr>Supervised learning tasks II</vt:lpstr>
      <vt:lpstr>3. The model g(x)</vt:lpstr>
      <vt:lpstr>A Learning Problem</vt:lpstr>
      <vt:lpstr>Hypothesis Space</vt:lpstr>
      <vt:lpstr>Hypothesis Space (2)</vt:lpstr>
      <vt:lpstr>Hypothesis Space (3)</vt:lpstr>
      <vt:lpstr>Views of Learning </vt:lpstr>
      <vt:lpstr>General strategies for Machine Learning</vt:lpstr>
      <vt:lpstr>Terminology</vt:lpstr>
      <vt:lpstr>Example: Generalization vs Overfitting </vt:lpstr>
      <vt:lpstr>Administration</vt:lpstr>
      <vt:lpstr>Key Issues in Machine Learning</vt:lpstr>
      <vt:lpstr>An Example: Context Sensitive Spelling</vt:lpstr>
      <vt:lpstr>Representation Step: What’s Good? </vt:lpstr>
      <vt:lpstr>Expressivity  </vt:lpstr>
      <vt:lpstr>Functions Can be Made Linear</vt:lpstr>
      <vt:lpstr>Blown Up Feature Space</vt:lpstr>
      <vt:lpstr>Exclusive-OR  (XOR)</vt:lpstr>
      <vt:lpstr>Functions Can be Made Linear Discrete Case</vt:lpstr>
      <vt:lpstr>Representation (1)</vt:lpstr>
      <vt:lpstr>Representation (2)</vt:lpstr>
      <vt:lpstr>Representation (3)</vt:lpstr>
      <vt:lpstr>Administration</vt:lpstr>
      <vt:lpstr>Third Step: How to Learn? </vt:lpstr>
      <vt:lpstr>A General Framework for Learning</vt:lpstr>
      <vt:lpstr>A General Framework for Learning (II)</vt:lpstr>
      <vt:lpstr>Algorithmic View of Learning: an Optimization Problem</vt:lpstr>
      <vt:lpstr>Loss</vt:lpstr>
      <vt:lpstr>Example</vt:lpstr>
      <vt:lpstr>Third Step: How to Learn? </vt:lpstr>
      <vt:lpstr>Learning Linear Separators  (LTU=Linear Threshold Unit)  </vt:lpstr>
      <vt:lpstr>Canonical Representation</vt:lpstr>
      <vt:lpstr>General Learning Principle </vt:lpstr>
      <vt:lpstr> Gradient Descent </vt:lpstr>
      <vt:lpstr>LMS: An Optimization Algorithm </vt:lpstr>
      <vt:lpstr>LMS: An Optimization Algorithm</vt:lpstr>
      <vt:lpstr>Gradient Descent</vt:lpstr>
      <vt:lpstr>Gradient Descent: LMS</vt:lpstr>
      <vt:lpstr>Alg1: Gradient Descent: LMS</vt:lpstr>
      <vt:lpstr>Alg 2: Incremental (Stochastic) Gradient Descent: (LMS)</vt:lpstr>
      <vt:lpstr>Learning Rates and Convergence</vt:lpstr>
      <vt:lpstr>Computational Issues</vt:lpstr>
      <vt:lpstr>Other Methods for LTUs</vt:lpstr>
    </vt:vector>
  </TitlesOfParts>
  <Company>Zder0to5ive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Tabor</dc:creator>
  <cp:lastModifiedBy>Roth, Dan</cp:lastModifiedBy>
  <cp:revision>263</cp:revision>
  <dcterms:created xsi:type="dcterms:W3CDTF">2017-09-22T15:37:04Z</dcterms:created>
  <dcterms:modified xsi:type="dcterms:W3CDTF">2019-09-04T14:10:29Z</dcterms:modified>
</cp:coreProperties>
</file>