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6" r:id="rId2"/>
    <p:sldId id="1362" r:id="rId3"/>
    <p:sldId id="1363" r:id="rId4"/>
    <p:sldId id="1360" r:id="rId5"/>
    <p:sldId id="1359" r:id="rId6"/>
    <p:sldId id="1322" r:id="rId7"/>
    <p:sldId id="1323" r:id="rId8"/>
    <p:sldId id="1324" r:id="rId9"/>
    <p:sldId id="1325" r:id="rId10"/>
    <p:sldId id="1326" r:id="rId11"/>
    <p:sldId id="1327" r:id="rId12"/>
    <p:sldId id="1328" r:id="rId13"/>
    <p:sldId id="1329" r:id="rId14"/>
    <p:sldId id="1330" r:id="rId15"/>
    <p:sldId id="1331" r:id="rId16"/>
    <p:sldId id="1332" r:id="rId17"/>
    <p:sldId id="1333" r:id="rId18"/>
    <p:sldId id="1334" r:id="rId19"/>
    <p:sldId id="1364" r:id="rId20"/>
    <p:sldId id="1335" r:id="rId21"/>
    <p:sldId id="1336" r:id="rId22"/>
    <p:sldId id="1337" r:id="rId23"/>
    <p:sldId id="1365" r:id="rId24"/>
    <p:sldId id="1338" r:id="rId25"/>
    <p:sldId id="1339" r:id="rId26"/>
    <p:sldId id="1340" r:id="rId27"/>
    <p:sldId id="1341" r:id="rId28"/>
    <p:sldId id="1342" r:id="rId29"/>
    <p:sldId id="1343" r:id="rId30"/>
    <p:sldId id="1344" r:id="rId31"/>
    <p:sldId id="1345" r:id="rId32"/>
    <p:sldId id="1346" r:id="rId33"/>
    <p:sldId id="1347" r:id="rId34"/>
    <p:sldId id="1348" r:id="rId35"/>
    <p:sldId id="1349" r:id="rId36"/>
    <p:sldId id="1350" r:id="rId37"/>
    <p:sldId id="1351" r:id="rId38"/>
    <p:sldId id="1352" r:id="rId39"/>
    <p:sldId id="1353" r:id="rId40"/>
    <p:sldId id="1354" r:id="rId41"/>
    <p:sldId id="1355" r:id="rId42"/>
    <p:sldId id="1356" r:id="rId43"/>
    <p:sldId id="1357"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ministration" id="{721573FB-1162-4787-A93A-6E5765BBFAB9}">
          <p14:sldIdLst>
            <p14:sldId id="316"/>
            <p14:sldId id="1362"/>
            <p14:sldId id="1363"/>
            <p14:sldId id="1360"/>
            <p14:sldId id="1359"/>
            <p14:sldId id="1322"/>
            <p14:sldId id="1323"/>
            <p14:sldId id="1324"/>
            <p14:sldId id="1325"/>
            <p14:sldId id="1326"/>
            <p14:sldId id="1327"/>
            <p14:sldId id="1328"/>
            <p14:sldId id="1329"/>
            <p14:sldId id="1330"/>
            <p14:sldId id="1331"/>
            <p14:sldId id="1332"/>
            <p14:sldId id="1333"/>
            <p14:sldId id="1334"/>
            <p14:sldId id="1364"/>
            <p14:sldId id="1335"/>
            <p14:sldId id="1336"/>
            <p14:sldId id="1337"/>
            <p14:sldId id="1365"/>
            <p14:sldId id="1338"/>
            <p14:sldId id="1339"/>
            <p14:sldId id="1340"/>
            <p14:sldId id="1341"/>
            <p14:sldId id="1342"/>
            <p14:sldId id="1343"/>
            <p14:sldId id="1344"/>
            <p14:sldId id="1345"/>
            <p14:sldId id="1346"/>
            <p14:sldId id="1347"/>
            <p14:sldId id="1348"/>
            <p14:sldId id="1349"/>
            <p14:sldId id="1350"/>
            <p14:sldId id="1351"/>
            <p14:sldId id="1352"/>
            <p14:sldId id="1353"/>
            <p14:sldId id="1354"/>
            <p14:sldId id="1355"/>
            <p14:sldId id="1356"/>
            <p14:sldId id="1357"/>
          </p14:sldIdLst>
        </p14:section>
        <p14:section name="Default Section" id="{47C48D96-B29E-4DE4-96AF-73F4CC241CEE}">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CC"/>
    <a:srgbClr val="6B6C6E"/>
    <a:srgbClr val="858587"/>
    <a:srgbClr val="44464B"/>
    <a:srgbClr val="787A7D"/>
    <a:srgbClr val="045EA7"/>
    <a:srgbClr val="A0A1A4"/>
    <a:srgbClr val="5A3149"/>
    <a:srgbClr val="662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BA7BF-7AD5-4DA5-9D83-0F772130557E}" v="329" dt="2019-11-25T15:21:25.97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8887" autoAdjust="0"/>
  </p:normalViewPr>
  <p:slideViewPr>
    <p:cSldViewPr snapToGrid="0" snapToObjects="1">
      <p:cViewPr varScale="1">
        <p:scale>
          <a:sx n="192" d="100"/>
          <a:sy n="192" d="100"/>
        </p:scale>
        <p:origin x="124" y="440"/>
      </p:cViewPr>
      <p:guideLst>
        <p:guide orient="horz" pos="162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snapToGrid="0" snapToObjects="1">
      <p:cViewPr varScale="1">
        <p:scale>
          <a:sx n="44" d="100"/>
          <a:sy n="44" d="100"/>
        </p:scale>
        <p:origin x="229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14E1579B-A197-4981-8703-3EDB2B38CC12}"/>
    <pc:docChg chg="custSel modSld">
      <pc:chgData name="Roth, Dan" userId="18da4c67-dd89-43a7-9856-8592f867a23c" providerId="ADAL" clId="{14E1579B-A197-4981-8703-3EDB2B38CC12}" dt="2019-11-22T17:02:58.665" v="30" actId="20577"/>
      <pc:docMkLst>
        <pc:docMk/>
      </pc:docMkLst>
      <pc:sldChg chg="modSp">
        <pc:chgData name="Roth, Dan" userId="18da4c67-dd89-43a7-9856-8592f867a23c" providerId="ADAL" clId="{14E1579B-A197-4981-8703-3EDB2B38CC12}" dt="2019-11-22T16:57:45.810" v="26" actId="6549"/>
        <pc:sldMkLst>
          <pc:docMk/>
          <pc:sldMk cId="3366595086" sldId="1362"/>
        </pc:sldMkLst>
        <pc:spChg chg="mod">
          <ac:chgData name="Roth, Dan" userId="18da4c67-dd89-43a7-9856-8592f867a23c" providerId="ADAL" clId="{14E1579B-A197-4981-8703-3EDB2B38CC12}" dt="2019-11-22T16:57:45.810" v="26" actId="6549"/>
          <ac:spMkLst>
            <pc:docMk/>
            <pc:sldMk cId="3366595086" sldId="1362"/>
            <ac:spMk id="719875" creationId="{00000000-0000-0000-0000-000000000000}"/>
          </ac:spMkLst>
        </pc:spChg>
      </pc:sldChg>
      <pc:sldChg chg="modSp">
        <pc:chgData name="Roth, Dan" userId="18da4c67-dd89-43a7-9856-8592f867a23c" providerId="ADAL" clId="{14E1579B-A197-4981-8703-3EDB2B38CC12}" dt="2019-11-22T17:02:58.665" v="30" actId="20577"/>
        <pc:sldMkLst>
          <pc:docMk/>
          <pc:sldMk cId="4072249455" sldId="1363"/>
        </pc:sldMkLst>
        <pc:spChg chg="mod">
          <ac:chgData name="Roth, Dan" userId="18da4c67-dd89-43a7-9856-8592f867a23c" providerId="ADAL" clId="{14E1579B-A197-4981-8703-3EDB2B38CC12}" dt="2019-11-22T17:02:58.665" v="30" actId="20577"/>
          <ac:spMkLst>
            <pc:docMk/>
            <pc:sldMk cId="4072249455" sldId="1363"/>
            <ac:spMk id="719875" creationId="{00000000-0000-0000-0000-000000000000}"/>
          </ac:spMkLst>
        </pc:spChg>
      </pc:sldChg>
    </pc:docChg>
  </pc:docChgLst>
  <pc:docChgLst>
    <pc:chgData name="Roth, Dan" userId="18da4c67-dd89-43a7-9856-8592f867a23c" providerId="ADAL" clId="{106BA7BF-7AD5-4DA5-9D83-0F772130557E}"/>
    <pc:docChg chg="undo custSel addSld modSld">
      <pc:chgData name="Roth, Dan" userId="18da4c67-dd89-43a7-9856-8592f867a23c" providerId="ADAL" clId="{106BA7BF-7AD5-4DA5-9D83-0F772130557E}" dt="2019-11-25T15:21:25.970" v="680" actId="20577"/>
      <pc:docMkLst>
        <pc:docMk/>
      </pc:docMkLst>
      <pc:sldChg chg="addSp modSp">
        <pc:chgData name="Roth, Dan" userId="18da4c67-dd89-43a7-9856-8592f867a23c" providerId="ADAL" clId="{106BA7BF-7AD5-4DA5-9D83-0F772130557E}" dt="2019-11-25T14:30:06.679" v="24" actId="14100"/>
        <pc:sldMkLst>
          <pc:docMk/>
          <pc:sldMk cId="143045346" sldId="1323"/>
        </pc:sldMkLst>
        <pc:spChg chg="add mod">
          <ac:chgData name="Roth, Dan" userId="18da4c67-dd89-43a7-9856-8592f867a23c" providerId="ADAL" clId="{106BA7BF-7AD5-4DA5-9D83-0F772130557E}" dt="2019-11-25T14:30:06.679" v="24" actId="14100"/>
          <ac:spMkLst>
            <pc:docMk/>
            <pc:sldMk cId="143045346" sldId="1323"/>
            <ac:spMk id="3" creationId="{B374DAB7-36D5-4532-96C8-6D094398244B}"/>
          </ac:spMkLst>
        </pc:spChg>
      </pc:sldChg>
      <pc:sldChg chg="addSp modSp modAnim">
        <pc:chgData name="Roth, Dan" userId="18da4c67-dd89-43a7-9856-8592f867a23c" providerId="ADAL" clId="{106BA7BF-7AD5-4DA5-9D83-0F772130557E}" dt="2019-11-25T14:39:02.872" v="280"/>
        <pc:sldMkLst>
          <pc:docMk/>
          <pc:sldMk cId="925695315" sldId="1325"/>
        </pc:sldMkLst>
        <pc:spChg chg="add mod">
          <ac:chgData name="Roth, Dan" userId="18da4c67-dd89-43a7-9856-8592f867a23c" providerId="ADAL" clId="{106BA7BF-7AD5-4DA5-9D83-0F772130557E}" dt="2019-11-25T14:38:47.917" v="276" actId="1076"/>
          <ac:spMkLst>
            <pc:docMk/>
            <pc:sldMk cId="925695315" sldId="1325"/>
            <ac:spMk id="5" creationId="{571522F5-E65C-4EC6-AFAF-267A4415CAF6}"/>
          </ac:spMkLst>
        </pc:spChg>
        <pc:spChg chg="add mod">
          <ac:chgData name="Roth, Dan" userId="18da4c67-dd89-43a7-9856-8592f867a23c" providerId="ADAL" clId="{106BA7BF-7AD5-4DA5-9D83-0F772130557E}" dt="2019-11-25T14:38:41.387" v="275" actId="14100"/>
          <ac:spMkLst>
            <pc:docMk/>
            <pc:sldMk cId="925695315" sldId="1325"/>
            <ac:spMk id="6" creationId="{D6393B1E-05C6-4FDA-88B5-35699E191D73}"/>
          </ac:spMkLst>
        </pc:spChg>
      </pc:sldChg>
      <pc:sldChg chg="modSp">
        <pc:chgData name="Roth, Dan" userId="18da4c67-dd89-43a7-9856-8592f867a23c" providerId="ADAL" clId="{106BA7BF-7AD5-4DA5-9D83-0F772130557E}" dt="2019-11-25T14:57:15.813" v="546" actId="20577"/>
        <pc:sldMkLst>
          <pc:docMk/>
          <pc:sldMk cId="921433079" sldId="1335"/>
        </pc:sldMkLst>
        <pc:spChg chg="mod">
          <ac:chgData name="Roth, Dan" userId="18da4c67-dd89-43a7-9856-8592f867a23c" providerId="ADAL" clId="{106BA7BF-7AD5-4DA5-9D83-0F772130557E}" dt="2019-11-25T14:57:15.813" v="546" actId="20577"/>
          <ac:spMkLst>
            <pc:docMk/>
            <pc:sldMk cId="921433079" sldId="1335"/>
            <ac:spMk id="1161219" creationId="{00000000-0000-0000-0000-000000000000}"/>
          </ac:spMkLst>
        </pc:spChg>
      </pc:sldChg>
      <pc:sldChg chg="modSp">
        <pc:chgData name="Roth, Dan" userId="18da4c67-dd89-43a7-9856-8592f867a23c" providerId="ADAL" clId="{106BA7BF-7AD5-4DA5-9D83-0F772130557E}" dt="2019-11-25T15:09:20.540" v="616" actId="20577"/>
        <pc:sldMkLst>
          <pc:docMk/>
          <pc:sldMk cId="3774594381" sldId="1336"/>
        </pc:sldMkLst>
        <pc:spChg chg="mod">
          <ac:chgData name="Roth, Dan" userId="18da4c67-dd89-43a7-9856-8592f867a23c" providerId="ADAL" clId="{106BA7BF-7AD5-4DA5-9D83-0F772130557E}" dt="2019-11-25T15:09:20.540" v="616" actId="20577"/>
          <ac:spMkLst>
            <pc:docMk/>
            <pc:sldMk cId="3774594381" sldId="1336"/>
            <ac:spMk id="46084" creationId="{00000000-0000-0000-0000-000000000000}"/>
          </ac:spMkLst>
        </pc:spChg>
      </pc:sldChg>
      <pc:sldChg chg="modSp modAnim">
        <pc:chgData name="Roth, Dan" userId="18da4c67-dd89-43a7-9856-8592f867a23c" providerId="ADAL" clId="{106BA7BF-7AD5-4DA5-9D83-0F772130557E}" dt="2019-11-25T15:21:25.970" v="680" actId="20577"/>
        <pc:sldMkLst>
          <pc:docMk/>
          <pc:sldMk cId="4172123954" sldId="1355"/>
        </pc:sldMkLst>
        <pc:spChg chg="mod">
          <ac:chgData name="Roth, Dan" userId="18da4c67-dd89-43a7-9856-8592f867a23c" providerId="ADAL" clId="{106BA7BF-7AD5-4DA5-9D83-0F772130557E}" dt="2019-11-25T15:21:25.970" v="680" actId="20577"/>
          <ac:spMkLst>
            <pc:docMk/>
            <pc:sldMk cId="4172123954" sldId="1355"/>
            <ac:spMk id="4" creationId="{00000000-0000-0000-0000-000000000000}"/>
          </ac:spMkLst>
        </pc:spChg>
      </pc:sldChg>
      <pc:sldChg chg="addSp delSp modSp">
        <pc:chgData name="Roth, Dan" userId="18da4c67-dd89-43a7-9856-8592f867a23c" providerId="ADAL" clId="{106BA7BF-7AD5-4DA5-9D83-0F772130557E}" dt="2019-11-25T14:55:02.885" v="541" actId="20577"/>
        <pc:sldMkLst>
          <pc:docMk/>
          <pc:sldMk cId="800706525" sldId="1359"/>
        </pc:sldMkLst>
        <pc:spChg chg="add del">
          <ac:chgData name="Roth, Dan" userId="18da4c67-dd89-43a7-9856-8592f867a23c" providerId="ADAL" clId="{106BA7BF-7AD5-4DA5-9D83-0F772130557E}" dt="2019-11-25T14:54:00.175" v="529"/>
          <ac:spMkLst>
            <pc:docMk/>
            <pc:sldMk cId="800706525" sldId="1359"/>
            <ac:spMk id="6" creationId="{4995E14C-1AC3-4AA0-BAA9-C8BC73581AE7}"/>
          </ac:spMkLst>
        </pc:spChg>
        <pc:spChg chg="mod">
          <ac:chgData name="Roth, Dan" userId="18da4c67-dd89-43a7-9856-8592f867a23c" providerId="ADAL" clId="{106BA7BF-7AD5-4DA5-9D83-0F772130557E}" dt="2019-11-25T14:55:02.885" v="541" actId="20577"/>
          <ac:spMkLst>
            <pc:docMk/>
            <pc:sldMk cId="800706525" sldId="1359"/>
            <ac:spMk id="30726" creationId="{00000000-0000-0000-0000-000000000000}"/>
          </ac:spMkLst>
        </pc:spChg>
      </pc:sldChg>
      <pc:sldChg chg="modSp">
        <pc:chgData name="Roth, Dan" userId="18da4c67-dd89-43a7-9856-8592f867a23c" providerId="ADAL" clId="{106BA7BF-7AD5-4DA5-9D83-0F772130557E}" dt="2019-11-25T14:42:30.361" v="527" actId="207"/>
        <pc:sldMkLst>
          <pc:docMk/>
          <pc:sldMk cId="3366595086" sldId="1362"/>
        </pc:sldMkLst>
        <pc:spChg chg="mod">
          <ac:chgData name="Roth, Dan" userId="18da4c67-dd89-43a7-9856-8592f867a23c" providerId="ADAL" clId="{106BA7BF-7AD5-4DA5-9D83-0F772130557E}" dt="2019-11-25T14:42:30.361" v="527" actId="207"/>
          <ac:spMkLst>
            <pc:docMk/>
            <pc:sldMk cId="3366595086" sldId="1362"/>
            <ac:spMk id="719875" creationId="{00000000-0000-0000-0000-000000000000}"/>
          </ac:spMkLst>
        </pc:spChg>
      </pc:sldChg>
      <pc:sldChg chg="modSp modAnim">
        <pc:chgData name="Roth, Dan" userId="18da4c67-dd89-43a7-9856-8592f867a23c" providerId="ADAL" clId="{106BA7BF-7AD5-4DA5-9D83-0F772130557E}" dt="2019-11-25T15:07:11.337" v="612"/>
        <pc:sldMkLst>
          <pc:docMk/>
          <pc:sldMk cId="3735753295" sldId="1364"/>
        </pc:sldMkLst>
        <pc:spChg chg="mod">
          <ac:chgData name="Roth, Dan" userId="18da4c67-dd89-43a7-9856-8592f867a23c" providerId="ADAL" clId="{106BA7BF-7AD5-4DA5-9D83-0F772130557E}" dt="2019-11-25T15:04:34.605" v="604" actId="20577"/>
          <ac:spMkLst>
            <pc:docMk/>
            <pc:sldMk cId="3735753295" sldId="1364"/>
            <ac:spMk id="4" creationId="{61C650DD-8D28-4CF3-AC38-8C8A0A8D2BE5}"/>
          </ac:spMkLst>
        </pc:spChg>
        <pc:spChg chg="mod">
          <ac:chgData name="Roth, Dan" userId="18da4c67-dd89-43a7-9856-8592f867a23c" providerId="ADAL" clId="{106BA7BF-7AD5-4DA5-9D83-0F772130557E}" dt="2019-11-25T15:05:08.812" v="608" actId="14100"/>
          <ac:spMkLst>
            <pc:docMk/>
            <pc:sldMk cId="3735753295" sldId="1364"/>
            <ac:spMk id="5" creationId="{D5221A22-8359-4D09-A272-B8FA57D4BF36}"/>
          </ac:spMkLst>
        </pc:spChg>
      </pc:sldChg>
      <pc:sldChg chg="addSp modSp add modAnim">
        <pc:chgData name="Roth, Dan" userId="18da4c67-dd89-43a7-9856-8592f867a23c" providerId="ADAL" clId="{106BA7BF-7AD5-4DA5-9D83-0F772130557E}" dt="2019-11-25T15:16:43.988" v="666" actId="404"/>
        <pc:sldMkLst>
          <pc:docMk/>
          <pc:sldMk cId="304268891" sldId="1365"/>
        </pc:sldMkLst>
        <pc:spChg chg="add mod">
          <ac:chgData name="Roth, Dan" userId="18da4c67-dd89-43a7-9856-8592f867a23c" providerId="ADAL" clId="{106BA7BF-7AD5-4DA5-9D83-0F772130557E}" dt="2019-11-25T15:14:53.254" v="647" actId="404"/>
          <ac:spMkLst>
            <pc:docMk/>
            <pc:sldMk cId="304268891" sldId="1365"/>
            <ac:spMk id="6" creationId="{17D48EF4-87B6-41A5-9B0A-4FBFB4E82614}"/>
          </ac:spMkLst>
        </pc:spChg>
        <pc:spChg chg="add mod">
          <ac:chgData name="Roth, Dan" userId="18da4c67-dd89-43a7-9856-8592f867a23c" providerId="ADAL" clId="{106BA7BF-7AD5-4DA5-9D83-0F772130557E}" dt="2019-11-25T15:15:55.743" v="657" actId="14100"/>
          <ac:spMkLst>
            <pc:docMk/>
            <pc:sldMk cId="304268891" sldId="1365"/>
            <ac:spMk id="7" creationId="{AA417208-5028-40B5-AC64-BF263CE9F78A}"/>
          </ac:spMkLst>
        </pc:spChg>
        <pc:spChg chg="add mod">
          <ac:chgData name="Roth, Dan" userId="18da4c67-dd89-43a7-9856-8592f867a23c" providerId="ADAL" clId="{106BA7BF-7AD5-4DA5-9D83-0F772130557E}" dt="2019-11-25T15:16:43.988" v="666" actId="404"/>
          <ac:spMkLst>
            <pc:docMk/>
            <pc:sldMk cId="304268891" sldId="1365"/>
            <ac:spMk id="8" creationId="{BBAF09E3-C9EC-445E-AC1A-731D391035C0}"/>
          </ac:spMkLst>
        </pc:spChg>
        <pc:spChg chg="add mod">
          <ac:chgData name="Roth, Dan" userId="18da4c67-dd89-43a7-9856-8592f867a23c" providerId="ADAL" clId="{106BA7BF-7AD5-4DA5-9D83-0F772130557E}" dt="2019-11-25T15:16:39.847" v="665" actId="1076"/>
          <ac:spMkLst>
            <pc:docMk/>
            <pc:sldMk cId="304268891" sldId="1365"/>
            <ac:spMk id="9" creationId="{A3739053-77CF-4803-AAAF-14C5B6821D64}"/>
          </ac:spMkLst>
        </pc:spChg>
        <pc:spChg chg="mod">
          <ac:chgData name="Roth, Dan" userId="18da4c67-dd89-43a7-9856-8592f867a23c" providerId="ADAL" clId="{106BA7BF-7AD5-4DA5-9D83-0F772130557E}" dt="2019-11-25T15:13:51.122" v="638" actId="14100"/>
          <ac:spMkLst>
            <pc:docMk/>
            <pc:sldMk cId="304268891" sldId="1365"/>
            <ac:spMk id="39938" creationId="{00000000-0000-0000-0000-000000000000}"/>
          </ac:spMkLst>
        </pc:spChg>
        <pc:spChg chg="mod">
          <ac:chgData name="Roth, Dan" userId="18da4c67-dd89-43a7-9856-8592f867a23c" providerId="ADAL" clId="{106BA7BF-7AD5-4DA5-9D83-0F772130557E}" dt="2019-11-25T15:12:13.189" v="628" actId="6549"/>
          <ac:spMkLst>
            <pc:docMk/>
            <pc:sldMk cId="304268891" sldId="1365"/>
            <ac:spMk id="39940" creationId="{00000000-0000-0000-0000-000000000000}"/>
          </ac:spMkLst>
        </pc:spChg>
        <pc:spChg chg="mod">
          <ac:chgData name="Roth, Dan" userId="18da4c67-dd89-43a7-9856-8592f867a23c" providerId="ADAL" clId="{106BA7BF-7AD5-4DA5-9D83-0F772130557E}" dt="2019-11-25T15:13:47.124" v="636" actId="20577"/>
          <ac:spMkLst>
            <pc:docMk/>
            <pc:sldMk cId="304268891" sldId="1365"/>
            <ac:spMk id="39941" creationId="{00000000-0000-0000-0000-000000000000}"/>
          </ac:spMkLst>
        </pc:spChg>
      </pc:sldChg>
    </pc:docChg>
  </pc:docChgLst>
  <pc:docChgLst>
    <pc:chgData name="Roth, Dan" userId="18da4c67-dd89-43a7-9856-8592f867a23c" providerId="ADAL" clId="{09ED57C8-96D5-411C-91C6-655DD24E3EFC}"/>
    <pc:docChg chg="custSel modMainMaster">
      <pc:chgData name="Roth, Dan" userId="18da4c67-dd89-43a7-9856-8592f867a23c" providerId="ADAL" clId="{09ED57C8-96D5-411C-91C6-655DD24E3EFC}" dt="2019-09-04T13:22:11.958" v="1"/>
      <pc:docMkLst>
        <pc:docMk/>
      </pc:docMkLst>
      <pc:sldMasterChg chg="addSp delSp">
        <pc:chgData name="Roth, Dan" userId="18da4c67-dd89-43a7-9856-8592f867a23c" providerId="ADAL" clId="{09ED57C8-96D5-411C-91C6-655DD24E3EFC}" dt="2019-09-04T13:22:11.958" v="1"/>
        <pc:sldMasterMkLst>
          <pc:docMk/>
          <pc:sldMasterMk cId="1807833175" sldId="2147483648"/>
        </pc:sldMasterMkLst>
        <pc:spChg chg="add">
          <ac:chgData name="Roth, Dan" userId="18da4c67-dd89-43a7-9856-8592f867a23c" providerId="ADAL" clId="{09ED57C8-96D5-411C-91C6-655DD24E3EFC}" dt="2019-09-04T13:22:11.958" v="1"/>
          <ac:spMkLst>
            <pc:docMk/>
            <pc:sldMasterMk cId="1807833175" sldId="2147483648"/>
            <ac:spMk id="8" creationId="{907E0388-C923-442C-8F69-3A137D275EB4}"/>
          </ac:spMkLst>
        </pc:spChg>
        <pc:picChg chg="del">
          <ac:chgData name="Roth, Dan" userId="18da4c67-dd89-43a7-9856-8592f867a23c" providerId="ADAL" clId="{09ED57C8-96D5-411C-91C6-655DD24E3EFC}" dt="2019-09-04T13:22:09.533" v="0" actId="478"/>
          <ac:picMkLst>
            <pc:docMk/>
            <pc:sldMasterMk cId="1807833175" sldId="2147483648"/>
            <ac:picMk id="7" creationId="{00000000-0000-0000-0000-000000000000}"/>
          </ac:picMkLst>
        </pc:pic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11/25/2019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11/25/2019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2</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808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DBA14FD7-2C03-4848-803C-9CD0D8153638}" type="slidenum">
              <a:rPr lang="en-US" sz="1200"/>
              <a:pPr eaLnBrk="1" hangingPunct="1"/>
              <a:t>11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82110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B2994FFB-279F-434E-AEBB-DA370078E7DF}" type="slidenum">
              <a:rPr lang="en-US" sz="1200"/>
              <a:pPr eaLnBrk="1" hangingPunct="1"/>
              <a:t>12</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1281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423A8BC-47FA-42C6-A902-59861EF0E077}" type="slidenum">
              <a:rPr lang="en-US" sz="1200"/>
              <a:pPr eaLnBrk="1" hangingPunct="1"/>
              <a:t>13</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3930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FA706E3F-7839-462F-9652-926BB7BCF63A}" type="slidenum">
              <a:rPr lang="en-US" sz="1200"/>
              <a:pPr eaLnBrk="1" hangingPunct="1"/>
              <a:t>14</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894542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4A1C4C28-FBAC-4779-A95C-7D765A022469}" type="slidenum">
              <a:rPr lang="en-US" sz="1200"/>
              <a:pPr eaLnBrk="1" hangingPunct="1"/>
              <a:t>15</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0128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EF9B485-89BF-47AB-A906-466769C261C8}" type="slidenum">
              <a:rPr lang="en-US" sz="1200"/>
              <a:pPr eaLnBrk="1" hangingPunct="1"/>
              <a:t>16</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2845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08449BC-7B93-4DAB-A891-97D208C8FDA7}" type="slidenum">
              <a:rPr lang="en-US" sz="1200"/>
              <a:pPr eaLnBrk="1" hangingPunct="1"/>
              <a:t>17</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0731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26B379F-5C54-4140-8DF7-38404EEA512F}" type="slidenum">
              <a:rPr lang="en-US" sz="1200"/>
              <a:pPr eaLnBrk="1" hangingPunct="1"/>
              <a:t>18</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We abuse the notation:</a:t>
            </a:r>
          </a:p>
          <a:p>
            <a:r>
              <a:rPr lang="en-US" dirty="0">
                <a:latin typeface="Times New Roman" pitchFamily="18" charset="0"/>
                <a:ea typeface="ＭＳ Ｐゴシック" pitchFamily="34" charset="-128"/>
              </a:rPr>
              <a:t>Really, we should say whether </a:t>
            </a:r>
            <a:r>
              <a:rPr lang="en-US" dirty="0" err="1">
                <a:latin typeface="Times New Roman" pitchFamily="18" charset="0"/>
                <a:ea typeface="ＭＳ Ｐゴシック" pitchFamily="34" charset="-128"/>
              </a:rPr>
              <a:t>D^i</a:t>
            </a:r>
            <a:r>
              <a:rPr lang="en-US" baseline="0" dirty="0">
                <a:latin typeface="Times New Roman" pitchFamily="18" charset="0"/>
                <a:ea typeface="ＭＳ Ｐゴシック" pitchFamily="34" charset="-128"/>
              </a:rPr>
              <a:t> is only the x part of the data or also the y part; we start by treating </a:t>
            </a:r>
            <a:r>
              <a:rPr lang="en-US" baseline="0" dirty="0" err="1">
                <a:latin typeface="Times New Roman" pitchFamily="18" charset="0"/>
                <a:ea typeface="ＭＳ Ｐゴシック" pitchFamily="34" charset="-128"/>
              </a:rPr>
              <a:t>D^i</a:t>
            </a:r>
            <a:r>
              <a:rPr lang="en-US" baseline="0" dirty="0">
                <a:latin typeface="Times New Roman" pitchFamily="18" charset="0"/>
                <a:ea typeface="ＭＳ Ｐゴシック" pitchFamily="34" charset="-128"/>
              </a:rPr>
              <a:t> = (</a:t>
            </a:r>
            <a:r>
              <a:rPr lang="en-US" baseline="0" dirty="0" err="1">
                <a:latin typeface="Times New Roman" pitchFamily="18" charset="0"/>
                <a:ea typeface="ＭＳ Ｐゴシック" pitchFamily="34" charset="-128"/>
              </a:rPr>
              <a:t>x^i</a:t>
            </a:r>
            <a:r>
              <a:rPr lang="en-US" baseline="0" dirty="0">
                <a:latin typeface="Times New Roman" pitchFamily="18" charset="0"/>
                <a:ea typeface="ＭＳ Ｐゴシック" pitchFamily="34" charset="-128"/>
              </a:rPr>
              <a:t>, </a:t>
            </a:r>
            <a:r>
              <a:rPr lang="en-US" baseline="0" dirty="0" err="1">
                <a:latin typeface="Times New Roman" pitchFamily="18" charset="0"/>
                <a:ea typeface="ＭＳ Ｐゴシック" pitchFamily="34" charset="-128"/>
              </a:rPr>
              <a:t>y^i</a:t>
            </a:r>
            <a:r>
              <a:rPr lang="en-US" baseline="0" dirty="0">
                <a:latin typeface="Times New Roman" pitchFamily="18" charset="0"/>
                <a:ea typeface="ＭＳ Ｐゴシック" pitchFamily="34" charset="-128"/>
              </a:rPr>
              <a:t>), but when we continue we only have </a:t>
            </a:r>
            <a:r>
              <a:rPr lang="en-US" baseline="0" dirty="0" err="1">
                <a:latin typeface="Times New Roman" pitchFamily="18" charset="0"/>
                <a:ea typeface="ＭＳ Ｐゴシック" pitchFamily="34" charset="-128"/>
              </a:rPr>
              <a:t>D^i</a:t>
            </a:r>
            <a:r>
              <a:rPr lang="en-US" baseline="0" dirty="0">
                <a:latin typeface="Times New Roman" pitchFamily="18" charset="0"/>
                <a:ea typeface="ＭＳ Ｐゴシック" pitchFamily="34" charset="-128"/>
              </a:rPr>
              <a:t> = (</a:t>
            </a:r>
            <a:r>
              <a:rPr lang="en-US" baseline="0" dirty="0" err="1">
                <a:latin typeface="Times New Roman" pitchFamily="18" charset="0"/>
                <a:ea typeface="ＭＳ Ｐゴシック" pitchFamily="34" charset="-128"/>
              </a:rPr>
              <a:t>x^i</a:t>
            </a:r>
            <a:r>
              <a:rPr lang="en-US" baseline="0" dirty="0">
                <a:latin typeface="Times New Roman" pitchFamily="18" charset="0"/>
                <a:ea typeface="ＭＳ Ｐゴシック" pitchFamily="34" charset="-128"/>
              </a:rPr>
              <a:t>). </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23216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0FF911A7-0B03-4A5F-9C25-734D51A8653D}" type="slidenum">
              <a:rPr lang="en-US" sz="1200"/>
              <a:pPr eaLnBrk="1" hangingPunct="1"/>
              <a:t>20</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99208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925CB23-8743-4EDC-BDDF-CD3127FB55C5}" type="slidenum">
              <a:rPr lang="en-US" sz="1200"/>
              <a:pPr eaLnBrk="1" hangingPunct="1"/>
              <a:t>21</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8301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782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B1081ED0-DA7A-4ADD-81FB-D7516DDE3B9A}" type="slidenum">
              <a:rPr lang="en-US" sz="1200"/>
              <a:pPr eaLnBrk="1" hangingPunct="1"/>
              <a:t>22</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105015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08449BC-7B93-4DAB-A891-97D208C8FDA7}" type="slidenum">
              <a:rPr lang="en-US" sz="1200"/>
              <a:pPr eaLnBrk="1" hangingPunct="1"/>
              <a:t>23</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2139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0E64636-2467-437D-ABB8-9A838F9AAF3D}" type="slidenum">
              <a:rPr lang="en-US" sz="1200"/>
              <a:pPr eaLnBrk="1" hangingPunct="1"/>
              <a:t>24</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8697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A34D67F8-D695-45F7-9F15-CBEA2F280155}" type="slidenum">
              <a:rPr lang="en-US" sz="1200"/>
              <a:pPr eaLnBrk="1" hangingPunct="1"/>
              <a:t>28</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64004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63ACBB0-D95C-4384-818E-A4352B8E231D}" type="slidenum">
              <a:rPr lang="en-US" sz="1200"/>
              <a:pPr eaLnBrk="1" hangingPunct="1"/>
              <a:t>29</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96266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069D448B-40D2-475A-AD66-DF188CCA0BC4}" type="slidenum">
              <a:rPr lang="en-US" sz="1200"/>
              <a:pPr eaLnBrk="1" hangingPunct="1"/>
              <a:t>30</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9674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D2A7C37-9F8B-44A6-A458-010379132E95}" type="slidenum">
              <a:rPr lang="en-US" sz="1200"/>
              <a:pPr eaLnBrk="1" hangingPunct="1"/>
              <a:t>31</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8925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5B004F8-554A-4C57-B718-483AE459ACF7}" type="slidenum">
              <a:rPr lang="en-US" sz="1200"/>
              <a:pPr eaLnBrk="1" hangingPunct="1"/>
              <a:t>32</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66427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E54654B1-54C7-47D6-A116-225DD284BCA8}" type="slidenum">
              <a:rPr lang="en-US" sz="1200"/>
              <a:pPr eaLnBrk="1" hangingPunct="1"/>
              <a:t>33</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63828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26BD613-2049-4B63-9B48-29E634E6F3A6}" type="slidenum">
              <a:rPr lang="en-US" sz="1200"/>
              <a:pPr eaLnBrk="1" hangingPunct="1"/>
              <a:t>34</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9341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96C3BA7-701F-4640-8AEE-BD958E181CB9}" type="slidenum">
              <a:rPr lang="en-US" sz="1200"/>
              <a:pPr eaLnBrk="1" hangingPunct="1"/>
              <a:t>4</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13387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DD9C3BC4-9316-4C8B-81CF-1272156B1FF5}" type="slidenum">
              <a:rPr lang="en-US" sz="1200"/>
              <a:pPr eaLnBrk="1" hangingPunct="1"/>
              <a:t>35</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78006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0C5F478-41B1-4050-8489-DA795395D124}" type="slidenum">
              <a:rPr lang="en-US" sz="1200"/>
              <a:pPr eaLnBrk="1" hangingPunct="1"/>
              <a:t>36</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25345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D0181F7-A5B7-40D4-A09C-9910CDD7F3FC}" type="slidenum">
              <a:rPr lang="en-US" sz="1200"/>
              <a:pPr eaLnBrk="1" hangingPunct="1"/>
              <a:t>37</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6147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6C8CFFDB-114E-4894-8CDC-A6DB19A349AC}" type="slidenum">
              <a:rPr lang="en-US" sz="1200"/>
              <a:pPr eaLnBrk="1" hangingPunct="1"/>
              <a:t>38</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61606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1D526B5-890F-4BD2-AC37-1E75B321EEA1}" type="slidenum">
              <a:rPr lang="en-US" sz="1200"/>
              <a:pPr eaLnBrk="1" hangingPunct="1"/>
              <a:t>39</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65317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1D526B5-890F-4BD2-AC37-1E75B321EEA1}" type="slidenum">
              <a:rPr lang="en-US" sz="1200"/>
              <a:pPr eaLnBrk="1" hangingPunct="1"/>
              <a:t>40</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13149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E193F5A-D7E7-476C-B86E-18C018C50E6E}" type="slidenum">
              <a:rPr lang="en-US" sz="1200"/>
              <a:pPr eaLnBrk="1" hangingPunct="1"/>
              <a:t>41</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01582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A34D67F8-D695-45F7-9F15-CBEA2F280155}" type="slidenum">
              <a:rPr lang="en-US" sz="1200"/>
              <a:pPr eaLnBrk="1" hangingPunct="1"/>
              <a:t>42</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86685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865D7F02-9A24-4B2A-8846-CF56EB062051}" type="slidenum">
              <a:rPr lang="en-US" sz="1200"/>
              <a:pPr eaLnBrk="1" hangingPunct="1"/>
              <a:t>43</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2790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09B92A-43F2-B940-9649-1E245D206F3B}" type="slidenum">
              <a:rPr lang="en-US" smtClean="0"/>
              <a:pPr>
                <a:defRPr/>
              </a:pPr>
              <a:t>5</a:t>
            </a:fld>
            <a:endParaRPr lang="en-US"/>
          </a:p>
        </p:txBody>
      </p:sp>
    </p:spTree>
    <p:extLst>
      <p:ext uri="{BB962C8B-B14F-4D97-AF65-F5344CB8AC3E}">
        <p14:creationId xmlns:p14="http://schemas.microsoft.com/office/powerpoint/2010/main" val="226039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2BEE837-B732-4A21-AE8D-76D312C17D0C}" type="slidenum">
              <a:rPr lang="en-US" sz="1200"/>
              <a:pPr eaLnBrk="1" hangingPunct="1"/>
              <a:t>6</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1965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C05F7393-5641-45C5-875C-CBEBF78A40AE}" type="slidenum">
              <a:rPr lang="en-US" sz="1200"/>
              <a:pPr eaLnBrk="1" hangingPunct="1"/>
              <a:t>7</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12879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464E274-4EB0-451A-A8C5-F7A4EA6F59FB}" type="slidenum">
              <a:rPr lang="en-US" sz="1200"/>
              <a:pPr eaLnBrk="1" hangingPunct="1"/>
              <a:t>8</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21011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512B2AC-83B1-4BDD-9560-A88679A16407}" type="slidenum">
              <a:rPr lang="en-US" sz="1200"/>
              <a:pPr eaLnBrk="1" hangingPunct="1"/>
              <a:t>9</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3136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6B420F0C-25D2-45D3-BAB3-C69D8A6CC71D}" type="slidenum">
              <a:rPr lang="en-US" sz="1200"/>
              <a:pPr eaLnBrk="1" hangingPunct="1"/>
              <a:t>10</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57692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30049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0210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hasCustomPrompt="1"/>
          </p:nvPr>
        </p:nvSpPr>
        <p:spPr>
          <a:xfrm>
            <a:off x="430464" y="902369"/>
            <a:ext cx="8229600" cy="3690798"/>
          </a:xfrm>
        </p:spPr>
        <p:txBody>
          <a:bodyPr>
            <a:normAutofit/>
          </a:bodyPr>
          <a:lstStyle>
            <a:lvl1pPr>
              <a:defRPr sz="2400"/>
            </a:lvl1pPr>
            <a:lvl2pPr>
              <a:defRPr sz="2000">
                <a:solidFill>
                  <a:schemeClr val="accent3"/>
                </a:solidFill>
              </a:defRPr>
            </a:lvl2pPr>
            <a:lvl3pPr>
              <a:defRPr sz="1800"/>
            </a:lvl3pPr>
            <a:lvl4pPr>
              <a:defRPr sz="1600">
                <a:solidFill>
                  <a:schemeClr val="accent3"/>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907E0388-C923-442C-8F69-3A137D275EB4}"/>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Fall’19</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3" r:id="rId18"/>
    <p:sldLayoutId id="2147483674" r:id="rId19"/>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0.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0.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3.png"/><Relationship Id="rId3" Type="http://schemas.openxmlformats.org/officeDocument/2006/relationships/notesSlide" Target="../notesSlides/notesSlide26.xml"/><Relationship Id="rId7" Type="http://schemas.openxmlformats.org/officeDocument/2006/relationships/image" Target="../media/image380.png"/><Relationship Id="rId12"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0.emf"/><Relationship Id="rId11" Type="http://schemas.openxmlformats.org/officeDocument/2006/relationships/image" Target="../media/image42.e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370.png"/><Relationship Id="rId9" Type="http://schemas.openxmlformats.org/officeDocument/2006/relationships/image" Target="../media/image41.emf"/></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1.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390.png"/><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400.png"/><Relationship Id="rId7"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450.png"/><Relationship Id="rId4" Type="http://schemas.openxmlformats.org/officeDocument/2006/relationships/image" Target="../media/image41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8.png"/><Relationship Id="rId7"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47.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test.lema.occ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6EF-D9AA-4ADF-B446-0F4780845389}"/>
              </a:ext>
            </a:extLst>
          </p:cNvPr>
          <p:cNvSpPr>
            <a:spLocks noGrp="1"/>
          </p:cNvSpPr>
          <p:nvPr>
            <p:ph type="ctrTitle"/>
          </p:nvPr>
        </p:nvSpPr>
        <p:spPr/>
        <p:txBody>
          <a:bodyPr/>
          <a:lstStyle/>
          <a:p>
            <a:r>
              <a:rPr lang="en-US" dirty="0"/>
              <a:t>Un/Semi-Supervised Learning: </a:t>
            </a:r>
            <a:br>
              <a:rPr lang="en-US" dirty="0"/>
            </a:br>
            <a:r>
              <a:rPr lang="en-US" dirty="0"/>
              <a:t>EM and K-Means</a:t>
            </a:r>
          </a:p>
        </p:txBody>
      </p:sp>
      <p:sp>
        <p:nvSpPr>
          <p:cNvPr id="6" name="Subtitle 5"/>
          <p:cNvSpPr>
            <a:spLocks noGrp="1"/>
          </p:cNvSpPr>
          <p:nvPr>
            <p:ph type="subTitle" idx="1"/>
          </p:nvPr>
        </p:nvSpPr>
        <p:spPr>
          <a:xfrm>
            <a:off x="958151" y="3255792"/>
            <a:ext cx="7397039" cy="731520"/>
          </a:xfrm>
        </p:spPr>
        <p:txBody>
          <a:bodyPr>
            <a:normAutofit fontScale="77500" lnSpcReduction="20000"/>
          </a:bodyPr>
          <a:lstStyle/>
          <a:p>
            <a:r>
              <a:rPr lang="nl-NL" dirty="0"/>
              <a:t>Dan Roth </a:t>
            </a:r>
          </a:p>
          <a:p>
            <a:r>
              <a:rPr lang="nl-NL" dirty="0"/>
              <a:t>danroth@seas.upenn.edu|http://www.cis.upenn.edu/~danroth/|461C, 3401 Walnut</a:t>
            </a:r>
          </a:p>
        </p:txBody>
      </p:sp>
      <p:sp>
        <p:nvSpPr>
          <p:cNvPr id="4" name="Slide Number Placeholder 3"/>
          <p:cNvSpPr>
            <a:spLocks noGrp="1"/>
          </p:cNvSpPr>
          <p:nvPr>
            <p:ph type="sldNum" sz="quarter" idx="4294967295"/>
          </p:nvPr>
        </p:nvSpPr>
        <p:spPr>
          <a:xfrm>
            <a:off x="7010400" y="4767263"/>
            <a:ext cx="2133600" cy="274637"/>
          </a:xfrm>
        </p:spPr>
        <p:txBody>
          <a:bodyPr/>
          <a:lstStyle/>
          <a:p>
            <a:fld id="{0C921938-476A-4922-BE24-3B8F6A2854D9}" type="slidenum">
              <a:rPr lang="en-US" smtClean="0"/>
              <a:pPr/>
              <a:t>1</a:t>
            </a:fld>
            <a:endParaRPr lang="en-US" dirty="0"/>
          </a:p>
        </p:txBody>
      </p:sp>
      <p:sp>
        <p:nvSpPr>
          <p:cNvPr id="7" name="Rectangle 6"/>
          <p:cNvSpPr/>
          <p:nvPr/>
        </p:nvSpPr>
        <p:spPr>
          <a:xfrm>
            <a:off x="107051" y="4326319"/>
            <a:ext cx="6460958" cy="715581"/>
          </a:xfrm>
          <a:prstGeom prst="rect">
            <a:avLst/>
          </a:prstGeom>
        </p:spPr>
        <p:txBody>
          <a:bodyPr wrap="square">
            <a:noAutofit/>
          </a:bodyPr>
          <a:lstStyle/>
          <a:p>
            <a:r>
              <a:rPr lang="en-US" sz="1400" dirty="0">
                <a:solidFill>
                  <a:schemeClr val="bg1"/>
                </a:solidFill>
              </a:rPr>
              <a:t>Slides were created by Dan Roth (for CIS519/419 at Penn or CS446 at UIUC), Eric Eaton for CIS519/419 at Penn, or from other authors who have made their ML slides available. </a:t>
            </a:r>
          </a:p>
        </p:txBody>
      </p:sp>
    </p:spTree>
    <p:extLst>
      <p:ext uri="{BB962C8B-B14F-4D97-AF65-F5344CB8AC3E}">
        <p14:creationId xmlns:p14="http://schemas.microsoft.com/office/powerpoint/2010/main" val="26211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10</a:t>
            </a:fld>
            <a:endParaRPr lang="en-US" dirty="0"/>
          </a:p>
        </p:txBody>
      </p:sp>
      <p:sp>
        <p:nvSpPr>
          <p:cNvPr id="25602" name="Rectangle 2"/>
          <p:cNvSpPr>
            <a:spLocks noGrp="1" noChangeArrowheads="1"/>
          </p:cNvSpPr>
          <p:nvPr>
            <p:ph type="title"/>
          </p:nvPr>
        </p:nvSpPr>
        <p:spPr/>
        <p:txBody>
          <a:bodyPr/>
          <a:lstStyle/>
          <a:p>
            <a:pPr eaLnBrk="1" hangingPunct="1"/>
            <a:r>
              <a:rPr lang="en-US">
                <a:ea typeface="ＭＳ Ｐゴシック" pitchFamily="34" charset="-128"/>
              </a:rPr>
              <a:t>Using Unlabeled Data</a:t>
            </a:r>
            <a:endParaRPr lang="en-US">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085443" name="Rectangle 3"/>
              <p:cNvSpPr>
                <a:spLocks noGrp="1" noChangeArrowheads="1"/>
              </p:cNvSpPr>
              <p:nvPr>
                <p:ph idx="1"/>
              </p:nvPr>
            </p:nvSpPr>
            <p:spPr/>
            <p:txBody>
              <a:bodyPr/>
              <a:lstStyle/>
              <a:p>
                <a:pPr marL="400050" indent="-400050">
                  <a:lnSpc>
                    <a:spcPct val="90000"/>
                  </a:lnSpc>
                  <a:buNone/>
                </a:pPr>
                <a:r>
                  <a:rPr lang="en-US" dirty="0">
                    <a:ea typeface="ＭＳ Ｐゴシック" pitchFamily="34" charset="-128"/>
                  </a:rPr>
                  <a:t>The discussion suggests several algorithms:</a:t>
                </a:r>
              </a:p>
              <a:p>
                <a:pPr marL="400050" indent="-400050">
                  <a:lnSpc>
                    <a:spcPct val="90000"/>
                  </a:lnSpc>
                  <a:buNone/>
                </a:pPr>
                <a:endParaRPr lang="en-US" dirty="0">
                  <a:ea typeface="ＭＳ Ｐゴシック" pitchFamily="34" charset="-128"/>
                </a:endParaRPr>
              </a:p>
              <a:p>
                <a:pPr marL="400050" indent="-400050">
                  <a:lnSpc>
                    <a:spcPct val="90000"/>
                  </a:lnSpc>
                  <a:buFontTx/>
                  <a:buAutoNum type="arabicPeriod"/>
                </a:pPr>
                <a:r>
                  <a:rPr lang="en-US" dirty="0">
                    <a:ea typeface="ＭＳ Ｐゴシック" pitchFamily="34" charset="-128"/>
                  </a:rPr>
                  <a:t>Use a threshold. Chose examples labeled with high confidence. Label them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𝑛</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m:t>
                    </m:r>
                  </m:oMath>
                </a14:m>
                <a:r>
                  <a:rPr lang="en-US" dirty="0">
                    <a:solidFill>
                      <a:schemeClr val="hlink"/>
                    </a:solidFill>
                    <a:ea typeface="ＭＳ Ｐゴシック" pitchFamily="34" charset="-128"/>
                  </a:rPr>
                  <a:t>.</a:t>
                </a:r>
                <a:r>
                  <a:rPr lang="en-US" dirty="0">
                    <a:ea typeface="ＭＳ Ｐゴシック" pitchFamily="34" charset="-128"/>
                  </a:rPr>
                  <a:t> Retrain.</a:t>
                </a:r>
              </a:p>
              <a:p>
                <a:pPr marL="400050" indent="-400050">
                  <a:lnSpc>
                    <a:spcPct val="90000"/>
                  </a:lnSpc>
                  <a:buFontTx/>
                  <a:buAutoNum type="arabicPeriod"/>
                </a:pPr>
                <a:endParaRPr lang="en-US" dirty="0">
                  <a:ea typeface="ＭＳ Ｐゴシック" pitchFamily="34" charset="-128"/>
                </a:endParaRPr>
              </a:p>
              <a:p>
                <a:pPr marL="400050" indent="-400050">
                  <a:lnSpc>
                    <a:spcPct val="90000"/>
                  </a:lnSpc>
                  <a:buFontTx/>
                  <a:buAutoNum type="arabicPeriod"/>
                </a:pPr>
                <a:r>
                  <a:rPr lang="en-US" dirty="0">
                    <a:ea typeface="ＭＳ Ｐゴシック" pitchFamily="34" charset="-128"/>
                  </a:rPr>
                  <a:t>Use fractional examples. Label the examples with fractional labels </a:t>
                </a:r>
                <a:r>
                  <a:rPr lang="en-US" dirty="0">
                    <a:solidFill>
                      <a:schemeClr val="hlink"/>
                    </a:solidFill>
                    <a:ea typeface="ＭＳ Ｐゴシック" pitchFamily="34" charset="-128"/>
                  </a:rPr>
                  <a:t>[</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𝑝</m:t>
                    </m:r>
                  </m:oMath>
                </a14:m>
                <a:r>
                  <a:rPr lang="en-US" dirty="0">
                    <a:solidFill>
                      <a:schemeClr val="hlink"/>
                    </a:solidFill>
                    <a:ea typeface="ＭＳ Ｐゴシック" pitchFamily="34" charset="-128"/>
                  </a:rPr>
                  <a:t> of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𝑛</m:t>
                    </m:r>
                    <m:r>
                      <a:rPr lang="en-US" i="1" dirty="0" smtClean="0">
                        <a:solidFill>
                          <a:schemeClr val="hlink"/>
                        </a:solidFill>
                        <a:latin typeface="Cambria Math" panose="02040503050406030204" pitchFamily="18" charset="0"/>
                        <a:ea typeface="ＭＳ Ｐゴシック" pitchFamily="34" charset="-128"/>
                      </a:rPr>
                      <m:t>, (1−</m:t>
                    </m:r>
                    <m:r>
                      <a:rPr lang="en-US" i="1" dirty="0" smtClean="0">
                        <a:solidFill>
                          <a:schemeClr val="hlink"/>
                        </a:solidFill>
                        <a:latin typeface="Cambria Math" panose="02040503050406030204" pitchFamily="18" charset="0"/>
                        <a:ea typeface="ＭＳ Ｐゴシック" pitchFamily="34" charset="-128"/>
                      </a:rPr>
                      <m:t>𝑝</m:t>
                    </m:r>
                    <m:r>
                      <a:rPr lang="en-US" i="1" dirty="0" smtClean="0">
                        <a:solidFill>
                          <a:schemeClr val="hlink"/>
                        </a:solidFill>
                        <a:latin typeface="Cambria Math" panose="02040503050406030204" pitchFamily="18" charset="0"/>
                        <a:ea typeface="ＭＳ Ｐゴシック" pitchFamily="34" charset="-128"/>
                      </a:rPr>
                      <m:t>) </m:t>
                    </m:r>
                  </m:oMath>
                </a14:m>
                <a:r>
                  <a:rPr lang="en-US" dirty="0">
                    <a:solidFill>
                      <a:schemeClr val="hlink"/>
                    </a:solidFill>
                    <a:ea typeface="ＭＳ Ｐゴシック" pitchFamily="34" charset="-128"/>
                  </a:rPr>
                  <a:t>of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𝑣</m:t>
                    </m:r>
                  </m:oMath>
                </a14:m>
                <a:r>
                  <a:rPr lang="en-US" dirty="0">
                    <a:solidFill>
                      <a:schemeClr val="hlink"/>
                    </a:solidFill>
                    <a:ea typeface="ＭＳ Ｐゴシック" pitchFamily="34" charset="-128"/>
                  </a:rPr>
                  <a:t>]</a:t>
                </a:r>
                <a:r>
                  <a:rPr lang="en-US" dirty="0">
                    <a:ea typeface="ＭＳ Ｐゴシック" pitchFamily="34" charset="-128"/>
                  </a:rPr>
                  <a:t>. Retrain.</a:t>
                </a:r>
              </a:p>
            </p:txBody>
          </p:sp>
        </mc:Choice>
        <mc:Fallback xmlns="">
          <p:sp>
            <p:nvSpPr>
              <p:cNvPr id="1085443" name="Rectangle 3"/>
              <p:cNvSpPr>
                <a:spLocks noGrp="1" noRot="1" noChangeAspect="1" noMove="1" noResize="1" noEditPoints="1" noAdjustHandles="1" noChangeArrowheads="1" noChangeShapeType="1" noTextEdit="1"/>
              </p:cNvSpPr>
              <p:nvPr>
                <p:ph idx="1"/>
              </p:nvPr>
            </p:nvSpPr>
            <p:spPr>
              <a:blipFill>
                <a:blip r:embed="rId3"/>
                <a:stretch>
                  <a:fillRect l="-1185" t="-2314"/>
                </a:stretch>
              </a:blipFill>
            </p:spPr>
            <p:txBody>
              <a:bodyPr/>
              <a:lstStyle/>
              <a:p>
                <a:r>
                  <a:rPr lang="en-US">
                    <a:noFill/>
                  </a:rPr>
                  <a:t> </a:t>
                </a:r>
              </a:p>
            </p:txBody>
          </p:sp>
        </mc:Fallback>
      </mc:AlternateContent>
    </p:spTree>
    <p:extLst>
      <p:ext uri="{BB962C8B-B14F-4D97-AF65-F5344CB8AC3E}">
        <p14:creationId xmlns:p14="http://schemas.microsoft.com/office/powerpoint/2010/main" val="17944052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11</a:t>
            </a:fld>
            <a:endParaRPr lang="en-US" dirty="0"/>
          </a:p>
        </p:txBody>
      </p:sp>
      <p:sp>
        <p:nvSpPr>
          <p:cNvPr id="27650" name="Rectangle 2"/>
          <p:cNvSpPr>
            <a:spLocks noGrp="1" noChangeArrowheads="1"/>
          </p:cNvSpPr>
          <p:nvPr>
            <p:ph type="title"/>
          </p:nvPr>
        </p:nvSpPr>
        <p:spPr/>
        <p:txBody>
          <a:bodyPr/>
          <a:lstStyle/>
          <a:p>
            <a:r>
              <a:rPr lang="en-US"/>
              <a:t>Comments on Unlabeled Data</a:t>
            </a:r>
          </a:p>
        </p:txBody>
      </p:sp>
      <p:sp>
        <p:nvSpPr>
          <p:cNvPr id="1086467" name="Rectangle 3"/>
          <p:cNvSpPr>
            <a:spLocks noGrp="1" noChangeArrowheads="1"/>
          </p:cNvSpPr>
          <p:nvPr>
            <p:ph idx="1"/>
          </p:nvPr>
        </p:nvSpPr>
        <p:spPr>
          <a:xfrm>
            <a:off x="430464" y="820891"/>
            <a:ext cx="8229600" cy="3489852"/>
          </a:xfrm>
        </p:spPr>
        <p:txBody>
          <a:bodyPr>
            <a:normAutofit fontScale="92500" lnSpcReduction="20000"/>
          </a:bodyPr>
          <a:lstStyle/>
          <a:p>
            <a:r>
              <a:rPr lang="en-US" dirty="0"/>
              <a:t>Both algorithms suggested can be used iteratively.</a:t>
            </a:r>
          </a:p>
          <a:p>
            <a:r>
              <a:rPr lang="en-US" dirty="0"/>
              <a:t>Both algorithms can be used with other classifiers, not  only naïve Bayes. The only requirement – a robust confidence measure in the classification.</a:t>
            </a:r>
          </a:p>
          <a:p>
            <a:r>
              <a:rPr lang="en-US" dirty="0"/>
              <a:t>There are other approaches to Semi-Supervised learning: </a:t>
            </a:r>
          </a:p>
          <a:p>
            <a:pPr lvl="1"/>
            <a:r>
              <a:rPr lang="en-US" dirty="0"/>
              <a:t>Most are conceptually similar: bootstrapping algorithms</a:t>
            </a:r>
          </a:p>
          <a:p>
            <a:pPr lvl="1"/>
            <a:r>
              <a:rPr lang="en-US" dirty="0"/>
              <a:t>Some are “graph-based” algorithms: assume “similar” examples have “similar labels”.</a:t>
            </a:r>
          </a:p>
          <a:p>
            <a:r>
              <a:rPr lang="en-US" dirty="0"/>
              <a:t>What happens if instead of </a:t>
            </a:r>
            <a:r>
              <a:rPr lang="en-US" u="sng" dirty="0"/>
              <a:t>10 labeled</a:t>
            </a:r>
            <a:r>
              <a:rPr lang="en-US" dirty="0"/>
              <a:t> examples we start with </a:t>
            </a:r>
          </a:p>
          <a:p>
            <a:pPr marL="0" indent="0">
              <a:buNone/>
            </a:pPr>
            <a:r>
              <a:rPr lang="en-US" dirty="0"/>
              <a:t>      </a:t>
            </a:r>
            <a:r>
              <a:rPr lang="en-US" u="sng" dirty="0"/>
              <a:t>0 labeled</a:t>
            </a:r>
            <a:r>
              <a:rPr lang="en-US" dirty="0"/>
              <a:t> examples?</a:t>
            </a:r>
          </a:p>
          <a:p>
            <a:r>
              <a:rPr lang="en-US" dirty="0"/>
              <a:t>Make a Guess; continue as above; a version of EM </a:t>
            </a:r>
          </a:p>
        </p:txBody>
      </p:sp>
    </p:spTree>
    <p:extLst>
      <p:ext uri="{BB962C8B-B14F-4D97-AF65-F5344CB8AC3E}">
        <p14:creationId xmlns:p14="http://schemas.microsoft.com/office/powerpoint/2010/main" val="8015701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6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6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64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64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64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646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8646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86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12</a:t>
            </a:fld>
            <a:endParaRPr lang="en-US" dirty="0"/>
          </a:p>
        </p:txBody>
      </p:sp>
      <p:sp>
        <p:nvSpPr>
          <p:cNvPr id="29698" name="Rectangle 2"/>
          <p:cNvSpPr>
            <a:spLocks noGrp="1" noChangeArrowheads="1"/>
          </p:cNvSpPr>
          <p:nvPr>
            <p:ph type="title"/>
          </p:nvPr>
        </p:nvSpPr>
        <p:spPr/>
        <p:txBody>
          <a:bodyPr/>
          <a:lstStyle/>
          <a:p>
            <a:r>
              <a:rPr lang="en-US"/>
              <a:t>EM</a:t>
            </a:r>
          </a:p>
        </p:txBody>
      </p:sp>
      <p:sp>
        <p:nvSpPr>
          <p:cNvPr id="1087491" name="Rectangle 3"/>
          <p:cNvSpPr>
            <a:spLocks noGrp="1" noChangeArrowheads="1"/>
          </p:cNvSpPr>
          <p:nvPr>
            <p:ph idx="1"/>
          </p:nvPr>
        </p:nvSpPr>
        <p:spPr/>
        <p:txBody>
          <a:bodyPr/>
          <a:lstStyle/>
          <a:p>
            <a:r>
              <a:rPr lang="en-US" dirty="0"/>
              <a:t>EM is a </a:t>
            </a:r>
            <a:r>
              <a:rPr lang="en-US" u="sng" dirty="0"/>
              <a:t>class of algorithms</a:t>
            </a:r>
            <a:r>
              <a:rPr lang="en-US" dirty="0"/>
              <a:t> that is used to estimate a probability distribution in the presence of missing attributes. </a:t>
            </a:r>
          </a:p>
          <a:p>
            <a:r>
              <a:rPr lang="en-US" dirty="0"/>
              <a:t>Using it requires an assumption on the underlying probability distribution.</a:t>
            </a:r>
          </a:p>
          <a:p>
            <a:r>
              <a:rPr lang="en-US" dirty="0"/>
              <a:t>The algorithm can be very sensitive to this assumption and to the starting point (that is, the initial guess of parameters). </a:t>
            </a:r>
          </a:p>
          <a:p>
            <a:r>
              <a:rPr lang="en-US" dirty="0"/>
              <a:t>In general, known to converge to a local maximum of the maximum likelihood function. </a:t>
            </a:r>
          </a:p>
        </p:txBody>
      </p:sp>
    </p:spTree>
    <p:extLst>
      <p:ext uri="{BB962C8B-B14F-4D97-AF65-F5344CB8AC3E}">
        <p14:creationId xmlns:p14="http://schemas.microsoft.com/office/powerpoint/2010/main" val="38318711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7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7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7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7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1"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13</a:t>
            </a:fld>
            <a:endParaRPr lang="en-US" dirty="0"/>
          </a:p>
        </p:txBody>
      </p:sp>
      <p:sp>
        <p:nvSpPr>
          <p:cNvPr id="31746" name="Rectangle 2"/>
          <p:cNvSpPr>
            <a:spLocks noGrp="1" noChangeArrowheads="1"/>
          </p:cNvSpPr>
          <p:nvPr>
            <p:ph type="title"/>
          </p:nvPr>
        </p:nvSpPr>
        <p:spPr/>
        <p:txBody>
          <a:bodyPr/>
          <a:lstStyle/>
          <a:p>
            <a:r>
              <a:rPr lang="en-US"/>
              <a:t>Three Coin Example</a:t>
            </a:r>
          </a:p>
        </p:txBody>
      </p:sp>
      <mc:AlternateContent xmlns:mc="http://schemas.openxmlformats.org/markup-compatibility/2006" xmlns:a14="http://schemas.microsoft.com/office/drawing/2010/main">
        <mc:Choice Requires="a14">
          <p:sp>
            <p:nvSpPr>
              <p:cNvPr id="1088515" name="Rectangle 3"/>
              <p:cNvSpPr>
                <a:spLocks noGrp="1" noChangeArrowheads="1"/>
              </p:cNvSpPr>
              <p:nvPr>
                <p:ph idx="1"/>
              </p:nvPr>
            </p:nvSpPr>
            <p:spPr/>
            <p:txBody>
              <a:bodyPr/>
              <a:lstStyle/>
              <a:p>
                <a:r>
                  <a:rPr lang="en-US" dirty="0"/>
                  <a:t>We observe a series of coin tosses generated in the following way: </a:t>
                </a:r>
              </a:p>
              <a:p>
                <a:r>
                  <a:rPr lang="en-US" dirty="0"/>
                  <a:t>A person has three coins.</a:t>
                </a:r>
              </a:p>
              <a:p>
                <a:pPr lvl="1"/>
                <a:r>
                  <a:rPr lang="en-US" dirty="0"/>
                  <a:t>Coin 0: probability of Head is </a:t>
                </a:r>
                <a14:m>
                  <m:oMath xmlns:m="http://schemas.openxmlformats.org/officeDocument/2006/math">
                    <m:r>
                      <a:rPr lang="en-US" b="0" i="1" dirty="0" smtClean="0">
                        <a:latin typeface="Cambria Math" panose="02040503050406030204" pitchFamily="18" charset="0"/>
                        <a:sym typeface="Symbol" pitchFamily="18" charset="2"/>
                      </a:rPr>
                      <m:t>𝛼</m:t>
                    </m:r>
                  </m:oMath>
                </a14:m>
                <a:endParaRPr lang="en-US" dirty="0">
                  <a:sym typeface="Symbol" pitchFamily="18" charset="2"/>
                </a:endParaRPr>
              </a:p>
              <a:p>
                <a:pPr lvl="1"/>
                <a:r>
                  <a:rPr lang="en-US" dirty="0"/>
                  <a:t>Coin 1: probability of Head </a:t>
                </a:r>
                <a14:m>
                  <m:oMath xmlns:m="http://schemas.openxmlformats.org/officeDocument/2006/math">
                    <m:r>
                      <a:rPr lang="en-US" i="1" dirty="0" smtClean="0">
                        <a:latin typeface="Cambria Math" panose="02040503050406030204" pitchFamily="18" charset="0"/>
                      </a:rPr>
                      <m:t>𝑝</m:t>
                    </m:r>
                  </m:oMath>
                </a14:m>
                <a:r>
                  <a:rPr lang="en-US" dirty="0"/>
                  <a:t> 	</a:t>
                </a:r>
              </a:p>
              <a:p>
                <a:pPr lvl="1"/>
                <a:r>
                  <a:rPr lang="en-US" dirty="0"/>
                  <a:t>Coin 2: probability of Head </a:t>
                </a:r>
                <a14:m>
                  <m:oMath xmlns:m="http://schemas.openxmlformats.org/officeDocument/2006/math">
                    <m:r>
                      <a:rPr lang="en-US" i="1" dirty="0" smtClean="0">
                        <a:latin typeface="Cambria Math" panose="02040503050406030204" pitchFamily="18" charset="0"/>
                      </a:rPr>
                      <m:t>𝑞</m:t>
                    </m:r>
                  </m:oMath>
                </a14:m>
                <a:endParaRPr lang="en-US" dirty="0"/>
              </a:p>
              <a:p>
                <a:endParaRPr lang="en-US" dirty="0"/>
              </a:p>
              <a:p>
                <a:r>
                  <a:rPr lang="en-US" dirty="0"/>
                  <a:t>Consider the following coin-tossing scenarios:</a:t>
                </a:r>
              </a:p>
            </p:txBody>
          </p:sp>
        </mc:Choice>
        <mc:Fallback xmlns="">
          <p:sp>
            <p:nvSpPr>
              <p:cNvPr id="1088515" name="Rectangle 3"/>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10225915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8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88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85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85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88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14</a:t>
            </a:fld>
            <a:endParaRPr lang="en-US" dirty="0"/>
          </a:p>
        </p:txBody>
      </p:sp>
      <p:sp>
        <p:nvSpPr>
          <p:cNvPr id="33794" name="Rectangle 3"/>
          <p:cNvSpPr>
            <a:spLocks noGrp="1" noChangeArrowheads="1"/>
          </p:cNvSpPr>
          <p:nvPr>
            <p:ph type="title"/>
          </p:nvPr>
        </p:nvSpPr>
        <p:spPr/>
        <p:txBody>
          <a:bodyPr/>
          <a:lstStyle/>
          <a:p>
            <a:pPr eaLnBrk="1" hangingPunct="1"/>
            <a:r>
              <a:rPr lang="en-US">
                <a:ea typeface="ＭＳ Ｐゴシック" pitchFamily="34" charset="-128"/>
              </a:rPr>
              <a:t>Estimation Problems</a:t>
            </a:r>
          </a:p>
        </p:txBody>
      </p:sp>
      <mc:AlternateContent xmlns:mc="http://schemas.openxmlformats.org/markup-compatibility/2006" xmlns:a14="http://schemas.microsoft.com/office/drawing/2010/main">
        <mc:Choice Requires="a14">
          <p:sp>
            <p:nvSpPr>
              <p:cNvPr id="1089538" name="Rectangle 2"/>
              <p:cNvSpPr>
                <a:spLocks noGrp="1" noChangeArrowheads="1"/>
              </p:cNvSpPr>
              <p:nvPr>
                <p:ph idx="1"/>
              </p:nvPr>
            </p:nvSpPr>
            <p:spPr>
              <a:xfrm>
                <a:off x="310152" y="840721"/>
                <a:ext cx="8229600" cy="3690798"/>
              </a:xfrm>
            </p:spPr>
            <p:txBody>
              <a:bodyPr/>
              <a:lstStyle/>
              <a:p>
                <a:pPr marL="400050" indent="-400050">
                  <a:lnSpc>
                    <a:spcPct val="80000"/>
                  </a:lnSpc>
                </a:pPr>
                <a:r>
                  <a:rPr lang="en-US" sz="1500" dirty="0">
                    <a:solidFill>
                      <a:srgbClr val="FF0000"/>
                    </a:solidFill>
                    <a:ea typeface="ＭＳ Ｐゴシック" pitchFamily="34" charset="-128"/>
                  </a:rPr>
                  <a:t>Scenario I:</a:t>
                </a:r>
                <a:r>
                  <a:rPr lang="en-US" sz="1500" dirty="0">
                    <a:solidFill>
                      <a:srgbClr val="000066"/>
                    </a:solidFill>
                    <a:ea typeface="ＭＳ Ｐゴシック" pitchFamily="34" charset="-128"/>
                  </a:rPr>
                  <a:t> Toss one of the coins </a:t>
                </a:r>
                <a:r>
                  <a:rPr lang="en-US" sz="1500" dirty="0">
                    <a:solidFill>
                      <a:srgbClr val="0000FF"/>
                    </a:solidFill>
                    <a:ea typeface="ＭＳ Ｐゴシック" pitchFamily="34" charset="-128"/>
                  </a:rPr>
                  <a:t>four</a:t>
                </a:r>
                <a:r>
                  <a:rPr lang="en-US" sz="1500" dirty="0">
                    <a:solidFill>
                      <a:srgbClr val="000066"/>
                    </a:solidFill>
                    <a:ea typeface="ＭＳ Ｐゴシック" pitchFamily="34" charset="-128"/>
                  </a:rPr>
                  <a:t> times.</a:t>
                </a:r>
              </a:p>
              <a:p>
                <a:pPr marL="400050" indent="-400050">
                  <a:lnSpc>
                    <a:spcPct val="80000"/>
                  </a:lnSpc>
                  <a:buNone/>
                </a:pPr>
                <a:r>
                  <a:rPr lang="en-US" sz="1500" dirty="0">
                    <a:solidFill>
                      <a:srgbClr val="0000FF"/>
                    </a:solidFill>
                    <a:ea typeface="ＭＳ Ｐゴシック" pitchFamily="34" charset="-128"/>
                  </a:rPr>
                  <a:t>      Observing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𝐻𝐻𝑇𝐻</m:t>
                    </m:r>
                  </m:oMath>
                </a14:m>
                <a:r>
                  <a:rPr lang="en-US" sz="1500" dirty="0">
                    <a:solidFill>
                      <a:srgbClr val="000066"/>
                    </a:solidFill>
                    <a:ea typeface="ＭＳ Ｐゴシック" pitchFamily="34" charset="-128"/>
                  </a:rPr>
                  <a:t> </a:t>
                </a:r>
              </a:p>
              <a:p>
                <a:pPr marL="400050" indent="-400050">
                  <a:lnSpc>
                    <a:spcPct val="80000"/>
                  </a:lnSpc>
                  <a:buNone/>
                </a:pPr>
                <a:r>
                  <a:rPr lang="en-US" sz="1500" dirty="0">
                    <a:solidFill>
                      <a:srgbClr val="000066"/>
                    </a:solidFill>
                    <a:ea typeface="ＭＳ Ｐゴシック" pitchFamily="34" charset="-128"/>
                  </a:rPr>
                  <a:t>      </a:t>
                </a:r>
                <a:r>
                  <a:rPr lang="en-US" sz="1500" dirty="0">
                    <a:solidFill>
                      <a:srgbClr val="0000FF"/>
                    </a:solidFill>
                    <a:ea typeface="ＭＳ Ｐゴシック" pitchFamily="34" charset="-128"/>
                  </a:rPr>
                  <a:t>Question:</a:t>
                </a:r>
                <a:r>
                  <a:rPr lang="en-US" sz="1500" dirty="0">
                    <a:solidFill>
                      <a:srgbClr val="000066"/>
                    </a:solidFill>
                    <a:ea typeface="ＭＳ Ｐゴシック" pitchFamily="34" charset="-128"/>
                  </a:rPr>
                  <a:t> Which coin is more likely to produce this sequence ? </a:t>
                </a:r>
              </a:p>
              <a:p>
                <a:pPr marL="400050" indent="-400050">
                  <a:lnSpc>
                    <a:spcPct val="80000"/>
                  </a:lnSpc>
                </a:pPr>
                <a:endParaRPr lang="en-US" sz="1500" dirty="0">
                  <a:solidFill>
                    <a:srgbClr val="000066"/>
                  </a:solidFill>
                  <a:ea typeface="ＭＳ Ｐゴシック" pitchFamily="34" charset="-128"/>
                </a:endParaRPr>
              </a:p>
              <a:p>
                <a:pPr marL="400050" indent="-400050">
                  <a:lnSpc>
                    <a:spcPct val="80000"/>
                  </a:lnSpc>
                </a:pPr>
                <a:r>
                  <a:rPr lang="en-US" sz="1500" dirty="0">
                    <a:solidFill>
                      <a:srgbClr val="FF0000"/>
                    </a:solidFill>
                    <a:ea typeface="ＭＳ Ｐゴシック" pitchFamily="34" charset="-128"/>
                  </a:rPr>
                  <a:t>Scenario II: </a:t>
                </a:r>
                <a:r>
                  <a:rPr lang="en-US" sz="1500" dirty="0">
                    <a:solidFill>
                      <a:srgbClr val="000066"/>
                    </a:solidFill>
                    <a:ea typeface="ＭＳ Ｐゴシック" pitchFamily="34" charset="-128"/>
                  </a:rPr>
                  <a:t>Toss coin 0. If Head – toss coin 1; otherwise –  toss coin 2</a:t>
                </a:r>
              </a:p>
              <a:p>
                <a:pPr marL="400050" indent="-400050">
                  <a:lnSpc>
                    <a:spcPct val="80000"/>
                  </a:lnSpc>
                  <a:buNone/>
                </a:pPr>
                <a:r>
                  <a:rPr lang="en-US" sz="1500" dirty="0">
                    <a:solidFill>
                      <a:srgbClr val="000066"/>
                    </a:solidFill>
                    <a:ea typeface="ＭＳ Ｐゴシック" pitchFamily="34" charset="-128"/>
                  </a:rPr>
                  <a:t>      </a:t>
                </a:r>
                <a:r>
                  <a:rPr lang="en-US" sz="1500" dirty="0">
                    <a:solidFill>
                      <a:srgbClr val="0000FF"/>
                    </a:solidFill>
                    <a:ea typeface="ＭＳ Ｐゴシック" pitchFamily="34" charset="-128"/>
                  </a:rPr>
                  <a:t>Observing the sequence  </a:t>
                </a:r>
                <a14:m>
                  <m:oMath xmlns:m="http://schemas.openxmlformats.org/officeDocument/2006/math">
                    <m:r>
                      <a:rPr lang="en-US" sz="1500" i="1" dirty="0" smtClean="0">
                        <a:solidFill>
                          <a:srgbClr val="A50021"/>
                        </a:solidFill>
                        <a:latin typeface="Cambria Math" panose="02040503050406030204" pitchFamily="18" charset="0"/>
                        <a:ea typeface="ＭＳ Ｐゴシック" pitchFamily="34" charset="-128"/>
                      </a:rPr>
                      <m:t>𝐻</m:t>
                    </m:r>
                    <m:r>
                      <a:rPr lang="en-US" sz="1500" i="1" dirty="0">
                        <a:solidFill>
                          <a:srgbClr val="0000FF"/>
                        </a:solidFill>
                        <a:latin typeface="Cambria Math" panose="02040503050406030204" pitchFamily="18" charset="0"/>
                        <a:ea typeface="ＭＳ Ｐゴシック" pitchFamily="34" charset="-128"/>
                      </a:rPr>
                      <m:t>𝐻𝐻𝐻𝑇</m:t>
                    </m:r>
                    <m:r>
                      <a:rPr lang="en-US" sz="1500" i="1" dirty="0">
                        <a:solidFill>
                          <a:srgbClr val="0000FF"/>
                        </a:solidFill>
                        <a:latin typeface="Cambria Math" panose="02040503050406030204" pitchFamily="18" charset="0"/>
                        <a:ea typeface="ＭＳ Ｐゴシック" pitchFamily="34" charset="-128"/>
                      </a:rPr>
                      <m:t>,  </m:t>
                    </m:r>
                    <m:r>
                      <a:rPr lang="en-US" sz="1500" i="1" dirty="0">
                        <a:solidFill>
                          <a:srgbClr val="A50021"/>
                        </a:solidFill>
                        <a:latin typeface="Cambria Math" panose="02040503050406030204" pitchFamily="18" charset="0"/>
                        <a:ea typeface="ＭＳ Ｐゴシック" pitchFamily="34" charset="-128"/>
                      </a:rPr>
                      <m:t>𝑇</m:t>
                    </m:r>
                    <m:r>
                      <a:rPr lang="en-US" sz="1500" i="1" dirty="0">
                        <a:solidFill>
                          <a:srgbClr val="0000FF"/>
                        </a:solidFill>
                        <a:latin typeface="Cambria Math" panose="02040503050406030204" pitchFamily="18" charset="0"/>
                        <a:ea typeface="ＭＳ Ｐゴシック" pitchFamily="34" charset="-128"/>
                      </a:rPr>
                      <m:t>𝐻𝑇𝐻𝑇</m:t>
                    </m:r>
                    <m:r>
                      <a:rPr lang="en-US" sz="1500" i="1" dirty="0">
                        <a:solidFill>
                          <a:srgbClr val="0000FF"/>
                        </a:solidFill>
                        <a:latin typeface="Cambria Math" panose="02040503050406030204" pitchFamily="18" charset="0"/>
                        <a:ea typeface="ＭＳ Ｐゴシック" pitchFamily="34" charset="-128"/>
                      </a:rPr>
                      <m:t>, </m:t>
                    </m:r>
                    <m:r>
                      <a:rPr lang="en-US" sz="1500" i="1" dirty="0">
                        <a:solidFill>
                          <a:srgbClr val="A50021"/>
                        </a:solidFill>
                        <a:latin typeface="Cambria Math" panose="02040503050406030204" pitchFamily="18" charset="0"/>
                        <a:ea typeface="ＭＳ Ｐゴシック" pitchFamily="34" charset="-128"/>
                      </a:rPr>
                      <m:t>𝐻</m:t>
                    </m:r>
                    <m:r>
                      <a:rPr lang="en-US" sz="1500" i="1" dirty="0">
                        <a:solidFill>
                          <a:srgbClr val="0000FF"/>
                        </a:solidFill>
                        <a:latin typeface="Cambria Math" panose="02040503050406030204" pitchFamily="18" charset="0"/>
                        <a:ea typeface="ＭＳ Ｐゴシック" pitchFamily="34" charset="-128"/>
                      </a:rPr>
                      <m:t>𝐻𝐻𝐻𝑇</m:t>
                    </m:r>
                    <m:r>
                      <a:rPr lang="en-US" sz="1500" i="1" dirty="0">
                        <a:solidFill>
                          <a:srgbClr val="0000FF"/>
                        </a:solidFill>
                        <a:latin typeface="Cambria Math" panose="02040503050406030204" pitchFamily="18" charset="0"/>
                        <a:ea typeface="ＭＳ Ｐゴシック" pitchFamily="34" charset="-128"/>
                      </a:rPr>
                      <m:t>, </m:t>
                    </m:r>
                    <m:r>
                      <a:rPr lang="en-US" sz="1500" i="1" dirty="0">
                        <a:solidFill>
                          <a:srgbClr val="A50021"/>
                        </a:solidFill>
                        <a:latin typeface="Cambria Math" panose="02040503050406030204" pitchFamily="18" charset="0"/>
                        <a:ea typeface="ＭＳ Ｐゴシック" pitchFamily="34" charset="-128"/>
                      </a:rPr>
                      <m:t>𝐻</m:t>
                    </m:r>
                    <m:r>
                      <a:rPr lang="en-US" sz="1500" i="1" dirty="0">
                        <a:solidFill>
                          <a:srgbClr val="0000FF"/>
                        </a:solidFill>
                        <a:latin typeface="Cambria Math" panose="02040503050406030204" pitchFamily="18" charset="0"/>
                        <a:ea typeface="ＭＳ Ｐゴシック" pitchFamily="34" charset="-128"/>
                      </a:rPr>
                      <m:t>𝐻𝑇𝑇𝐻</m:t>
                    </m:r>
                    <m:r>
                      <a:rPr lang="en-US" sz="1500" i="1" dirty="0">
                        <a:solidFill>
                          <a:srgbClr val="0000FF"/>
                        </a:solidFill>
                        <a:latin typeface="Cambria Math" panose="02040503050406030204" pitchFamily="18" charset="0"/>
                        <a:ea typeface="ＭＳ Ｐゴシック" pitchFamily="34" charset="-128"/>
                      </a:rPr>
                      <m:t>, </m:t>
                    </m:r>
                    <m:r>
                      <a:rPr lang="en-US" sz="1500" i="1" dirty="0">
                        <a:solidFill>
                          <a:srgbClr val="A50021"/>
                        </a:solidFill>
                        <a:latin typeface="Cambria Math" panose="02040503050406030204" pitchFamily="18" charset="0"/>
                        <a:ea typeface="ＭＳ Ｐゴシック" pitchFamily="34" charset="-128"/>
                      </a:rPr>
                      <m:t>𝑇</m:t>
                    </m:r>
                    <m:r>
                      <a:rPr lang="en-US" sz="1500" i="1" dirty="0">
                        <a:solidFill>
                          <a:srgbClr val="0000FF"/>
                        </a:solidFill>
                        <a:latin typeface="Cambria Math" panose="02040503050406030204" pitchFamily="18" charset="0"/>
                        <a:ea typeface="ＭＳ Ｐゴシック" pitchFamily="34" charset="-128"/>
                      </a:rPr>
                      <m:t>𝐻𝑇𝑇𝐻</m:t>
                    </m:r>
                  </m:oMath>
                </a14:m>
                <a:endParaRPr lang="en-US" sz="1500" dirty="0">
                  <a:solidFill>
                    <a:srgbClr val="000066"/>
                  </a:solidFill>
                  <a:ea typeface="ＭＳ Ｐゴシック" pitchFamily="34" charset="-128"/>
                </a:endParaRPr>
              </a:p>
              <a:p>
                <a:pPr marL="400050" indent="-400050">
                  <a:lnSpc>
                    <a:spcPct val="80000"/>
                  </a:lnSpc>
                  <a:buNone/>
                </a:pPr>
                <a:r>
                  <a:rPr lang="en-US" sz="1500" dirty="0">
                    <a:solidFill>
                      <a:srgbClr val="000066"/>
                    </a:solidFill>
                    <a:ea typeface="ＭＳ Ｐゴシック" pitchFamily="34" charset="-128"/>
                  </a:rPr>
                  <a:t>      produced by Coin 0 , Coin1 and Coin2</a:t>
                </a:r>
              </a:p>
              <a:p>
                <a:pPr marL="400050" indent="-400050">
                  <a:lnSpc>
                    <a:spcPct val="80000"/>
                  </a:lnSpc>
                  <a:buNone/>
                </a:pPr>
                <a:r>
                  <a:rPr lang="en-US" sz="1500" dirty="0">
                    <a:solidFill>
                      <a:srgbClr val="000066"/>
                    </a:solidFill>
                    <a:ea typeface="ＭＳ Ｐゴシック" pitchFamily="34" charset="-128"/>
                  </a:rPr>
                  <a:t>      </a:t>
                </a:r>
                <a:r>
                  <a:rPr lang="en-US" sz="1500" dirty="0">
                    <a:solidFill>
                      <a:srgbClr val="0000FF"/>
                    </a:solidFill>
                    <a:ea typeface="ＭＳ Ｐゴシック" pitchFamily="34" charset="-128"/>
                  </a:rPr>
                  <a:t>Question:</a:t>
                </a:r>
                <a:r>
                  <a:rPr lang="en-US" sz="1500" dirty="0">
                    <a:solidFill>
                      <a:srgbClr val="000066"/>
                    </a:solidFill>
                    <a:ea typeface="ＭＳ Ｐゴシック" pitchFamily="34" charset="-128"/>
                  </a:rPr>
                  <a:t> Estimate most likely values for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𝑞</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(the probability of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𝐻</m:t>
                    </m:r>
                  </m:oMath>
                </a14:m>
                <a:r>
                  <a:rPr lang="en-US" sz="1500" dirty="0">
                    <a:solidFill>
                      <a:srgbClr val="000066"/>
                    </a:solidFill>
                    <a:ea typeface="ＭＳ Ｐゴシック" pitchFamily="34" charset="-128"/>
                  </a:rPr>
                  <a:t> in each coin) and the probability to use each of the coins (</a:t>
                </a:r>
                <a:r>
                  <a:rPr lang="en-US" sz="1500" dirty="0">
                    <a:solidFill>
                      <a:srgbClr val="000066"/>
                    </a:solidFill>
                    <a:latin typeface="Symbol" pitchFamily="18" charset="2"/>
                    <a:ea typeface="ＭＳ Ｐゴシック" pitchFamily="34" charset="-128"/>
                    <a:sym typeface="Symbol" pitchFamily="18" charset="2"/>
                  </a:rPr>
                  <a:t>a</a:t>
                </a:r>
                <a:r>
                  <a:rPr lang="en-US" sz="1500" dirty="0">
                    <a:solidFill>
                      <a:srgbClr val="000066"/>
                    </a:solidFill>
                    <a:ea typeface="ＭＳ Ｐゴシック" pitchFamily="34" charset="-128"/>
                    <a:sym typeface="Symbol" pitchFamily="18" charset="2"/>
                  </a:rPr>
                  <a:t>)</a:t>
                </a:r>
              </a:p>
              <a:p>
                <a:pPr marL="400050" indent="-400050">
                  <a:lnSpc>
                    <a:spcPct val="80000"/>
                  </a:lnSpc>
                </a:pPr>
                <a:endParaRPr lang="en-US" sz="1500" dirty="0">
                  <a:solidFill>
                    <a:srgbClr val="000066"/>
                  </a:solidFill>
                  <a:ea typeface="ＭＳ Ｐゴシック" pitchFamily="34" charset="-128"/>
                  <a:sym typeface="Symbol" pitchFamily="18" charset="2"/>
                </a:endParaRPr>
              </a:p>
              <a:p>
                <a:pPr marL="400050" indent="-400050">
                  <a:lnSpc>
                    <a:spcPct val="80000"/>
                  </a:lnSpc>
                </a:pPr>
                <a:r>
                  <a:rPr lang="en-US" sz="1500" dirty="0">
                    <a:solidFill>
                      <a:srgbClr val="FF0000"/>
                    </a:solidFill>
                    <a:ea typeface="ＭＳ Ｐゴシック" pitchFamily="34" charset="-128"/>
                  </a:rPr>
                  <a:t>Scenario III: </a:t>
                </a:r>
                <a:r>
                  <a:rPr lang="en-US" sz="1500" dirty="0">
                    <a:solidFill>
                      <a:schemeClr val="tx1"/>
                    </a:solidFill>
                    <a:ea typeface="ＭＳ Ｐゴシック" pitchFamily="34" charset="-128"/>
                  </a:rPr>
                  <a:t>Toss coin 0. If Head – toss coin 1, o/w – toss coin 2</a:t>
                </a:r>
              </a:p>
              <a:p>
                <a:pPr marL="400050" indent="-400050">
                  <a:lnSpc>
                    <a:spcPct val="80000"/>
                  </a:lnSpc>
                  <a:buNone/>
                </a:pPr>
                <a:r>
                  <a:rPr lang="en-US" sz="1500" dirty="0">
                    <a:solidFill>
                      <a:srgbClr val="0000FF"/>
                    </a:solidFill>
                    <a:ea typeface="ＭＳ Ｐゴシック" pitchFamily="34" charset="-128"/>
                  </a:rPr>
                  <a:t>      Observing the sequence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𝐻𝐻𝐻𝑇</m:t>
                    </m:r>
                    <m:r>
                      <a:rPr lang="en-US" sz="1500" i="1" dirty="0" smtClean="0">
                        <a:solidFill>
                          <a:srgbClr val="0000FF"/>
                        </a:solidFill>
                        <a:latin typeface="Cambria Math" panose="02040503050406030204" pitchFamily="18" charset="0"/>
                        <a:ea typeface="ＭＳ Ｐゴシック" pitchFamily="34" charset="-128"/>
                      </a:rPr>
                      <m:t>,  </m:t>
                    </m:r>
                    <m:r>
                      <a:rPr lang="en-US" sz="1500" i="1" dirty="0" smtClean="0">
                        <a:solidFill>
                          <a:srgbClr val="0000FF"/>
                        </a:solidFill>
                        <a:latin typeface="Cambria Math" panose="02040503050406030204" pitchFamily="18" charset="0"/>
                        <a:ea typeface="ＭＳ Ｐゴシック" pitchFamily="34" charset="-128"/>
                      </a:rPr>
                      <m:t>𝐻𝑇𝐻𝑇</m:t>
                    </m:r>
                    <m:r>
                      <a:rPr lang="en-US" sz="1500" i="1" dirty="0" smtClean="0">
                        <a:solidFill>
                          <a:srgbClr val="0000FF"/>
                        </a:solidFill>
                        <a:latin typeface="Cambria Math" panose="02040503050406030204" pitchFamily="18" charset="0"/>
                        <a:ea typeface="ＭＳ Ｐゴシック" pitchFamily="34" charset="-128"/>
                      </a:rPr>
                      <m:t>, </m:t>
                    </m:r>
                    <m:r>
                      <a:rPr lang="en-US" sz="1500" i="1" dirty="0" smtClean="0">
                        <a:solidFill>
                          <a:srgbClr val="0000FF"/>
                        </a:solidFill>
                        <a:latin typeface="Cambria Math" panose="02040503050406030204" pitchFamily="18" charset="0"/>
                        <a:ea typeface="ＭＳ Ｐゴシック" pitchFamily="34" charset="-128"/>
                      </a:rPr>
                      <m:t>𝐻𝐻𝐻𝑇</m:t>
                    </m:r>
                    <m:r>
                      <a:rPr lang="en-US" sz="1500" i="1" dirty="0" smtClean="0">
                        <a:solidFill>
                          <a:srgbClr val="0000FF"/>
                        </a:solidFill>
                        <a:latin typeface="Cambria Math" panose="02040503050406030204" pitchFamily="18" charset="0"/>
                        <a:ea typeface="ＭＳ Ｐゴシック" pitchFamily="34" charset="-128"/>
                      </a:rPr>
                      <m:t>, </m:t>
                    </m:r>
                    <m:r>
                      <a:rPr lang="en-US" sz="1500" i="1" dirty="0" smtClean="0">
                        <a:solidFill>
                          <a:srgbClr val="0000FF"/>
                        </a:solidFill>
                        <a:latin typeface="Cambria Math" panose="02040503050406030204" pitchFamily="18" charset="0"/>
                        <a:ea typeface="ＭＳ Ｐゴシック" pitchFamily="34" charset="-128"/>
                      </a:rPr>
                      <m:t>𝐻𝑇𝑇𝐻</m:t>
                    </m:r>
                    <m:r>
                      <a:rPr lang="en-US" sz="1500" i="1" dirty="0" smtClean="0">
                        <a:solidFill>
                          <a:srgbClr val="0000FF"/>
                        </a:solidFill>
                        <a:latin typeface="Cambria Math" panose="02040503050406030204" pitchFamily="18" charset="0"/>
                        <a:ea typeface="ＭＳ Ｐゴシック" pitchFamily="34" charset="-128"/>
                      </a:rPr>
                      <m:t>, </m:t>
                    </m:r>
                    <m:r>
                      <a:rPr lang="en-US" sz="1500" i="1" dirty="0" smtClean="0">
                        <a:solidFill>
                          <a:srgbClr val="0000FF"/>
                        </a:solidFill>
                        <a:latin typeface="Cambria Math" panose="02040503050406030204" pitchFamily="18" charset="0"/>
                        <a:ea typeface="ＭＳ Ｐゴシック" pitchFamily="34" charset="-128"/>
                      </a:rPr>
                      <m:t>𝐻𝑇𝑇𝐻</m:t>
                    </m:r>
                  </m:oMath>
                </a14:m>
                <a:endParaRPr lang="en-US" sz="1500" dirty="0">
                  <a:solidFill>
                    <a:srgbClr val="000066"/>
                  </a:solidFill>
                  <a:ea typeface="ＭＳ Ｐゴシック" pitchFamily="34" charset="-128"/>
                </a:endParaRPr>
              </a:p>
              <a:p>
                <a:pPr marL="400050" indent="-400050">
                  <a:lnSpc>
                    <a:spcPct val="80000"/>
                  </a:lnSpc>
                  <a:buNone/>
                </a:pPr>
                <a:r>
                  <a:rPr lang="en-US" sz="1500" dirty="0">
                    <a:solidFill>
                      <a:srgbClr val="000066"/>
                    </a:solidFill>
                    <a:ea typeface="ＭＳ Ｐゴシック" pitchFamily="34" charset="-128"/>
                  </a:rPr>
                  <a:t>      each 4 consecutive tosses are produced by Coin 1 or Coin 2 </a:t>
                </a:r>
              </a:p>
              <a:p>
                <a:pPr marL="400050" indent="-400050">
                  <a:lnSpc>
                    <a:spcPct val="80000"/>
                  </a:lnSpc>
                  <a:buNone/>
                </a:pPr>
                <a:r>
                  <a:rPr lang="en-US" sz="1500" dirty="0">
                    <a:solidFill>
                      <a:srgbClr val="000066"/>
                    </a:solidFill>
                    <a:ea typeface="ＭＳ Ｐゴシック" pitchFamily="34" charset="-128"/>
                  </a:rPr>
                  <a:t>      </a:t>
                </a:r>
                <a:r>
                  <a:rPr lang="en-US" sz="1500" dirty="0">
                    <a:solidFill>
                      <a:srgbClr val="0000FF"/>
                    </a:solidFill>
                    <a:ea typeface="ＭＳ Ｐゴシック" pitchFamily="34" charset="-128"/>
                  </a:rPr>
                  <a:t>Question: </a:t>
                </a:r>
                <a:r>
                  <a:rPr lang="en-US" sz="1500" dirty="0">
                    <a:solidFill>
                      <a:srgbClr val="000066"/>
                    </a:solidFill>
                    <a:ea typeface="ＭＳ Ｐゴシック" pitchFamily="34" charset="-128"/>
                  </a:rPr>
                  <a:t>Estimate most likely values for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𝑞</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and </a:t>
                </a:r>
                <a:r>
                  <a:rPr lang="en-US" sz="1500" dirty="0">
                    <a:solidFill>
                      <a:srgbClr val="000066"/>
                    </a:solidFill>
                    <a:latin typeface="Symbol" pitchFamily="18" charset="2"/>
                    <a:ea typeface="ＭＳ Ｐゴシック" pitchFamily="34" charset="-128"/>
                    <a:sym typeface="Symbol" pitchFamily="18" charset="2"/>
                  </a:rPr>
                  <a:t>a</a:t>
                </a:r>
              </a:p>
            </p:txBody>
          </p:sp>
        </mc:Choice>
        <mc:Fallback xmlns="">
          <p:sp>
            <p:nvSpPr>
              <p:cNvPr id="1089538" name="Rectangle 2"/>
              <p:cNvSpPr>
                <a:spLocks noGrp="1" noRot="1" noChangeAspect="1" noMove="1" noResize="1" noEditPoints="1" noAdjustHandles="1" noChangeArrowheads="1" noChangeShapeType="1" noTextEdit="1"/>
              </p:cNvSpPr>
              <p:nvPr>
                <p:ph idx="1"/>
              </p:nvPr>
            </p:nvSpPr>
            <p:spPr>
              <a:xfrm>
                <a:off x="310152" y="840721"/>
                <a:ext cx="8229600" cy="3690798"/>
              </a:xfrm>
              <a:blipFill>
                <a:blip r:embed="rId3"/>
                <a:stretch>
                  <a:fillRect l="-222" t="-1322"/>
                </a:stretch>
              </a:blipFill>
            </p:spPr>
            <p:txBody>
              <a:bodyPr/>
              <a:lstStyle/>
              <a:p>
                <a:r>
                  <a:rPr lang="en-US">
                    <a:noFill/>
                  </a:rPr>
                  <a:t> </a:t>
                </a:r>
              </a:p>
            </p:txBody>
          </p:sp>
        </mc:Fallback>
      </mc:AlternateContent>
      <p:sp>
        <p:nvSpPr>
          <p:cNvPr id="1089540" name="Rectangle 4"/>
          <p:cNvSpPr>
            <a:spLocks noChangeArrowheads="1"/>
          </p:cNvSpPr>
          <p:nvPr/>
        </p:nvSpPr>
        <p:spPr bwMode="auto">
          <a:xfrm>
            <a:off x="2394347" y="4365973"/>
            <a:ext cx="518993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350" dirty="0">
                <a:solidFill>
                  <a:srgbClr val="000066"/>
                </a:solidFill>
              </a:rPr>
              <a:t>There is no known analytical solution to this problem (general setting). That is, it is not known how to compute the values of the parameters so as to maximize the likelihood of the data.</a:t>
            </a:r>
          </a:p>
        </p:txBody>
      </p:sp>
      <p:sp>
        <p:nvSpPr>
          <p:cNvPr id="1089541" name="Oval 5"/>
          <p:cNvSpPr>
            <a:spLocks noChangeArrowheads="1"/>
          </p:cNvSpPr>
          <p:nvPr/>
        </p:nvSpPr>
        <p:spPr bwMode="auto">
          <a:xfrm>
            <a:off x="6119812"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42" name="Oval 6"/>
          <p:cNvSpPr>
            <a:spLocks noChangeArrowheads="1"/>
          </p:cNvSpPr>
          <p:nvPr/>
        </p:nvSpPr>
        <p:spPr bwMode="auto">
          <a:xfrm>
            <a:off x="7137797"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43" name="Oval 7"/>
          <p:cNvSpPr>
            <a:spLocks noChangeArrowheads="1"/>
          </p:cNvSpPr>
          <p:nvPr/>
        </p:nvSpPr>
        <p:spPr bwMode="auto">
          <a:xfrm>
            <a:off x="7584281" y="31860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44" name="Oval 8"/>
          <p:cNvSpPr>
            <a:spLocks noChangeArrowheads="1"/>
          </p:cNvSpPr>
          <p:nvPr/>
        </p:nvSpPr>
        <p:spPr bwMode="auto">
          <a:xfrm>
            <a:off x="8155781"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cxnSp>
        <p:nvCxnSpPr>
          <p:cNvPr id="1089545" name="AutoShape 9"/>
          <p:cNvCxnSpPr>
            <a:cxnSpLocks noChangeShapeType="1"/>
            <a:stCxn id="1089543" idx="4"/>
            <a:endCxn id="1089541" idx="0"/>
          </p:cNvCxnSpPr>
          <p:nvPr/>
        </p:nvCxnSpPr>
        <p:spPr bwMode="auto">
          <a:xfrm flipH="1">
            <a:off x="6176963" y="3300361"/>
            <a:ext cx="1464469" cy="457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9546" name="AutoShape 10"/>
          <p:cNvCxnSpPr>
            <a:cxnSpLocks noChangeShapeType="1"/>
            <a:stCxn id="1089543" idx="4"/>
            <a:endCxn id="1089542" idx="0"/>
          </p:cNvCxnSpPr>
          <p:nvPr/>
        </p:nvCxnSpPr>
        <p:spPr bwMode="auto">
          <a:xfrm flipH="1">
            <a:off x="7194947" y="3300361"/>
            <a:ext cx="446484" cy="457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9547" name="AutoShape 11"/>
          <p:cNvCxnSpPr>
            <a:cxnSpLocks noChangeShapeType="1"/>
            <a:stCxn id="1089543" idx="4"/>
            <a:endCxn id="1089544" idx="0"/>
          </p:cNvCxnSpPr>
          <p:nvPr/>
        </p:nvCxnSpPr>
        <p:spPr bwMode="auto">
          <a:xfrm>
            <a:off x="7641431" y="3300361"/>
            <a:ext cx="571500" cy="457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89548" name="Text Box 12"/>
          <p:cNvSpPr txBox="1">
            <a:spLocks noChangeArrowheads="1"/>
          </p:cNvSpPr>
          <p:nvPr/>
        </p:nvSpPr>
        <p:spPr bwMode="auto">
          <a:xfrm>
            <a:off x="7715250" y="3025328"/>
            <a:ext cx="640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200" b="1" dirty="0">
                <a:solidFill>
                  <a:srgbClr val="FF0000"/>
                </a:solidFill>
                <a:latin typeface="Tempus Sans ITC" pitchFamily="82" charset="0"/>
              </a:rPr>
              <a:t>Coin 0</a:t>
            </a:r>
            <a:r>
              <a:rPr lang="en-US" sz="1050" dirty="0">
                <a:solidFill>
                  <a:srgbClr val="FF0000"/>
                </a:solidFill>
                <a:latin typeface="Tempus Sans ITC" pitchFamily="82" charset="0"/>
              </a:rPr>
              <a:t> </a:t>
            </a:r>
          </a:p>
        </p:txBody>
      </p:sp>
      <p:sp>
        <p:nvSpPr>
          <p:cNvPr id="1089549" name="Oval 13"/>
          <p:cNvSpPr>
            <a:spLocks noChangeArrowheads="1"/>
          </p:cNvSpPr>
          <p:nvPr/>
        </p:nvSpPr>
        <p:spPr bwMode="auto">
          <a:xfrm>
            <a:off x="6124575"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50" name="Oval 14"/>
          <p:cNvSpPr>
            <a:spLocks noChangeArrowheads="1"/>
          </p:cNvSpPr>
          <p:nvPr/>
        </p:nvSpPr>
        <p:spPr bwMode="auto">
          <a:xfrm>
            <a:off x="7142560"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51" name="Oval 15"/>
          <p:cNvSpPr>
            <a:spLocks noChangeArrowheads="1"/>
          </p:cNvSpPr>
          <p:nvPr/>
        </p:nvSpPr>
        <p:spPr bwMode="auto">
          <a:xfrm>
            <a:off x="8160544"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52" name="Text Box 16"/>
          <p:cNvSpPr txBox="1">
            <a:spLocks noChangeArrowheads="1"/>
          </p:cNvSpPr>
          <p:nvPr/>
        </p:nvSpPr>
        <p:spPr bwMode="auto">
          <a:xfrm>
            <a:off x="6034088" y="3848049"/>
            <a:ext cx="640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200" b="1">
                <a:solidFill>
                  <a:srgbClr val="FF0000"/>
                </a:solidFill>
                <a:latin typeface="Tempus Sans ITC" pitchFamily="82" charset="0"/>
              </a:rPr>
              <a:t>1</a:t>
            </a:r>
            <a:r>
              <a:rPr lang="en-US" sz="1200" b="1" baseline="30000">
                <a:solidFill>
                  <a:srgbClr val="FF0000"/>
                </a:solidFill>
                <a:latin typeface="Tempus Sans ITC" pitchFamily="82" charset="0"/>
              </a:rPr>
              <a:t>st</a:t>
            </a:r>
            <a:r>
              <a:rPr lang="en-US" sz="1200" b="1">
                <a:solidFill>
                  <a:srgbClr val="FF0000"/>
                </a:solidFill>
                <a:latin typeface="Tempus Sans ITC" pitchFamily="82" charset="0"/>
              </a:rPr>
              <a:t> toss</a:t>
            </a:r>
            <a:endParaRPr lang="en-US" sz="1050">
              <a:solidFill>
                <a:srgbClr val="FF0000"/>
              </a:solidFill>
              <a:latin typeface="Tempus Sans ITC" pitchFamily="82" charset="0"/>
            </a:endParaRPr>
          </a:p>
        </p:txBody>
      </p:sp>
      <p:sp>
        <p:nvSpPr>
          <p:cNvPr id="1089553" name="Text Box 17"/>
          <p:cNvSpPr txBox="1">
            <a:spLocks noChangeArrowheads="1"/>
          </p:cNvSpPr>
          <p:nvPr/>
        </p:nvSpPr>
        <p:spPr bwMode="auto">
          <a:xfrm>
            <a:off x="6976409" y="3949806"/>
            <a:ext cx="640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200" b="1" dirty="0">
                <a:solidFill>
                  <a:srgbClr val="FF0000"/>
                </a:solidFill>
                <a:latin typeface="Tempus Sans ITC" pitchFamily="82" charset="0"/>
              </a:rPr>
              <a:t>2</a:t>
            </a:r>
            <a:r>
              <a:rPr lang="en-US" sz="1200" b="1" baseline="30000" dirty="0">
                <a:solidFill>
                  <a:srgbClr val="FF0000"/>
                </a:solidFill>
                <a:latin typeface="Tempus Sans ITC" pitchFamily="82" charset="0"/>
              </a:rPr>
              <a:t>nd</a:t>
            </a:r>
            <a:r>
              <a:rPr lang="en-US" sz="1200" b="1" dirty="0">
                <a:solidFill>
                  <a:srgbClr val="FF0000"/>
                </a:solidFill>
                <a:latin typeface="Tempus Sans ITC" pitchFamily="82" charset="0"/>
              </a:rPr>
              <a:t> toss</a:t>
            </a:r>
            <a:endParaRPr lang="en-US" sz="1050" dirty="0">
              <a:solidFill>
                <a:srgbClr val="FF0000"/>
              </a:solidFill>
              <a:latin typeface="Tempus Sans ITC" pitchFamily="82" charset="0"/>
            </a:endParaRPr>
          </a:p>
        </p:txBody>
      </p:sp>
      <p:sp>
        <p:nvSpPr>
          <p:cNvPr id="1089554" name="Text Box 18"/>
          <p:cNvSpPr txBox="1">
            <a:spLocks noChangeArrowheads="1"/>
          </p:cNvSpPr>
          <p:nvPr/>
        </p:nvSpPr>
        <p:spPr bwMode="auto">
          <a:xfrm>
            <a:off x="8038172" y="3913707"/>
            <a:ext cx="697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200" b="1" dirty="0">
                <a:solidFill>
                  <a:srgbClr val="FF0000"/>
                </a:solidFill>
                <a:latin typeface="Tempus Sans ITC" pitchFamily="82" charset="0"/>
              </a:rPr>
              <a:t>4th  toss</a:t>
            </a:r>
            <a:endParaRPr lang="en-US" sz="1050" dirty="0">
              <a:solidFill>
                <a:srgbClr val="FF0000"/>
              </a:solidFill>
              <a:latin typeface="Tempus Sans ITC" pitchFamily="82" charset="0"/>
            </a:endParaRPr>
          </a:p>
        </p:txBody>
      </p:sp>
    </p:spTree>
    <p:extLst>
      <p:ext uri="{BB962C8B-B14F-4D97-AF65-F5344CB8AC3E}">
        <p14:creationId xmlns:p14="http://schemas.microsoft.com/office/powerpoint/2010/main" val="138563485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95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953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953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9538">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953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953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9538">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9538">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95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95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95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95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895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895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895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895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895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95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95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95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95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95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89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0" grpId="0"/>
      <p:bldP spid="1089541" grpId="0" animBg="1"/>
      <p:bldP spid="1089542" grpId="0" animBg="1"/>
      <p:bldP spid="1089543" grpId="0" animBg="1"/>
      <p:bldP spid="1089544" grpId="0" animBg="1"/>
      <p:bldP spid="1089548" grpId="0"/>
      <p:bldP spid="1089549" grpId="0" animBg="1"/>
      <p:bldP spid="1089550" grpId="0" animBg="1"/>
      <p:bldP spid="1089551" grpId="0" animBg="1"/>
      <p:bldP spid="1089552" grpId="0"/>
      <p:bldP spid="1089553" grpId="0"/>
      <p:bldP spid="108955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15</a:t>
            </a:fld>
            <a:endParaRPr lang="en-US" dirty="0"/>
          </a:p>
        </p:txBody>
      </p:sp>
      <p:sp>
        <p:nvSpPr>
          <p:cNvPr id="35842" name="Rectangle 2"/>
          <p:cNvSpPr>
            <a:spLocks noGrp="1" noChangeArrowheads="1"/>
          </p:cNvSpPr>
          <p:nvPr>
            <p:ph type="title"/>
          </p:nvPr>
        </p:nvSpPr>
        <p:spPr/>
        <p:txBody>
          <a:bodyPr/>
          <a:lstStyle/>
          <a:p>
            <a:pPr eaLnBrk="1" hangingPunct="1"/>
            <a:r>
              <a:rPr lang="en-US">
                <a:ea typeface="ＭＳ Ｐゴシック" pitchFamily="34" charset="-128"/>
              </a:rPr>
              <a:t>Key Intuition (1)</a:t>
            </a:r>
            <a:endParaRPr lang="en-US">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090563" name="Rectangle 3"/>
              <p:cNvSpPr>
                <a:spLocks noGrp="1" noChangeArrowheads="1"/>
              </p:cNvSpPr>
              <p:nvPr>
                <p:ph idx="1"/>
              </p:nvPr>
            </p:nvSpPr>
            <p:spPr>
              <a:xfrm>
                <a:off x="430464" y="902369"/>
                <a:ext cx="8229600" cy="3920840"/>
              </a:xfrm>
            </p:spPr>
            <p:txBody>
              <a:bodyPr/>
              <a:lstStyle/>
              <a:p>
                <a:pPr marL="400050" indent="-400050">
                  <a:lnSpc>
                    <a:spcPct val="90000"/>
                  </a:lnSpc>
                </a:pPr>
                <a:r>
                  <a:rPr lang="en-US" sz="1500" dirty="0">
                    <a:solidFill>
                      <a:srgbClr val="000066"/>
                    </a:solidFill>
                    <a:ea typeface="ＭＳ Ｐゴシック" pitchFamily="34" charset="-128"/>
                  </a:rPr>
                  <a:t>If we knew which of the data points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m:t>
                    </m:r>
                    <m:r>
                      <a:rPr lang="en-US" sz="1500" i="1" dirty="0" smtClean="0">
                        <a:solidFill>
                          <a:srgbClr val="000066"/>
                        </a:solidFill>
                        <a:latin typeface="Cambria Math" panose="02040503050406030204" pitchFamily="18" charset="0"/>
                        <a:ea typeface="ＭＳ Ｐゴシック" pitchFamily="34" charset="-128"/>
                      </a:rPr>
                      <m:t>𝐻𝐻𝐻𝑇</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𝐻𝑇𝐻𝑇</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𝐻𝑇𝑇𝐻</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came from Coin 1 and which from Coin 2, there was no problem.</a:t>
                </a:r>
              </a:p>
              <a:p>
                <a:pPr marL="400050" indent="-400050">
                  <a:lnSpc>
                    <a:spcPct val="90000"/>
                  </a:lnSpc>
                </a:pPr>
                <a:endParaRPr lang="en-US" sz="1500" dirty="0">
                  <a:solidFill>
                    <a:srgbClr val="000066"/>
                  </a:solidFill>
                  <a:ea typeface="ＭＳ Ｐゴシック" pitchFamily="34" charset="-128"/>
                </a:endParaRPr>
              </a:p>
              <a:p>
                <a:pPr marL="400050" indent="-400050">
                  <a:lnSpc>
                    <a:spcPct val="90000"/>
                  </a:lnSpc>
                </a:pPr>
                <a:r>
                  <a:rPr lang="en-US" sz="1500" dirty="0">
                    <a:solidFill>
                      <a:srgbClr val="000066"/>
                    </a:solidFill>
                    <a:ea typeface="ＭＳ Ｐゴシック" pitchFamily="34" charset="-128"/>
                  </a:rPr>
                  <a:t>Recall that the “simple” estimation is the </a:t>
                </a:r>
                <a:r>
                  <a:rPr lang="en-US" sz="1500" dirty="0">
                    <a:solidFill>
                      <a:srgbClr val="0000FF"/>
                    </a:solidFill>
                    <a:ea typeface="ＭＳ Ｐゴシック" pitchFamily="34" charset="-128"/>
                  </a:rPr>
                  <a:t>ML estimation</a:t>
                </a:r>
                <a:r>
                  <a:rPr lang="en-US" sz="1500" dirty="0">
                    <a:solidFill>
                      <a:srgbClr val="000066"/>
                    </a:solidFill>
                    <a:ea typeface="ＭＳ Ｐゴシック" pitchFamily="34" charset="-128"/>
                  </a:rPr>
                  <a:t>:</a:t>
                </a:r>
              </a:p>
              <a:p>
                <a:pPr marL="400050" indent="-400050">
                  <a:lnSpc>
                    <a:spcPct val="90000"/>
                  </a:lnSpc>
                </a:pPr>
                <a:r>
                  <a:rPr lang="en-US" sz="1500" dirty="0">
                    <a:solidFill>
                      <a:srgbClr val="000066"/>
                    </a:solidFill>
                    <a:ea typeface="ＭＳ Ｐゴシック" pitchFamily="34" charset="-128"/>
                  </a:rPr>
                  <a:t>Assume that you toss a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m:t>
                    </m:r>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,1−</m:t>
                    </m:r>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coin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𝑚</m:t>
                    </m:r>
                  </m:oMath>
                </a14:m>
                <a:r>
                  <a:rPr lang="en-US" sz="1500" dirty="0">
                    <a:solidFill>
                      <a:srgbClr val="000066"/>
                    </a:solidFill>
                    <a:ea typeface="ＭＳ Ｐゴシック" pitchFamily="34" charset="-128"/>
                  </a:rPr>
                  <a:t> times and get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𝑘</m:t>
                    </m:r>
                  </m:oMath>
                </a14:m>
                <a:r>
                  <a:rPr lang="en-US" sz="1500" dirty="0">
                    <a:solidFill>
                      <a:srgbClr val="000066"/>
                    </a:solidFill>
                    <a:ea typeface="ＭＳ Ｐゴシック" pitchFamily="34" charset="-128"/>
                  </a:rPr>
                  <a:t> Heads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𝑚</m:t>
                    </m:r>
                    <m:r>
                      <a:rPr lang="en-US" sz="1500" i="1" dirty="0" smtClean="0">
                        <a:solidFill>
                          <a:srgbClr val="000066"/>
                        </a:solidFill>
                        <a:latin typeface="Cambria Math" panose="02040503050406030204" pitchFamily="18" charset="0"/>
                        <a:ea typeface="ＭＳ Ｐゴシック" pitchFamily="34" charset="-128"/>
                      </a:rPr>
                      <m:t>−</m:t>
                    </m:r>
                    <m:r>
                      <a:rPr lang="en-US" sz="1500" i="1" dirty="0" smtClean="0">
                        <a:solidFill>
                          <a:srgbClr val="000066"/>
                        </a:solidFill>
                        <a:latin typeface="Cambria Math" panose="02040503050406030204" pitchFamily="18" charset="0"/>
                        <a:ea typeface="ＭＳ Ｐゴシック" pitchFamily="34" charset="-128"/>
                      </a:rPr>
                      <m:t>𝑘</m:t>
                    </m:r>
                  </m:oMath>
                </a14:m>
                <a:r>
                  <a:rPr lang="en-US" sz="1500" dirty="0">
                    <a:solidFill>
                      <a:srgbClr val="000066"/>
                    </a:solidFill>
                    <a:ea typeface="ＭＳ Ｐゴシック" pitchFamily="34" charset="-128"/>
                  </a:rPr>
                  <a:t> Tails.</a:t>
                </a:r>
              </a:p>
              <a:p>
                <a:pPr marL="400050" indent="-400050">
                  <a:lnSpc>
                    <a:spcPct val="90000"/>
                  </a:lnSpc>
                  <a:buNone/>
                </a:pPr>
                <a:r>
                  <a:rPr lang="en-US" sz="1500" dirty="0">
                    <a:solidFill>
                      <a:srgbClr val="000066"/>
                    </a:solidFill>
                    <a:ea typeface="ＭＳ Ｐゴシック" pitchFamily="34" charset="-128"/>
                  </a:rPr>
                  <a:t>        </a:t>
                </a:r>
              </a:p>
              <a:p>
                <a:pPr marL="400050" indent="-400050" algn="ctr">
                  <a:lnSpc>
                    <a:spcPct val="90000"/>
                  </a:lnSpc>
                  <a:buNone/>
                </a:pPr>
                <a14:m>
                  <m:oMathPara xmlns:m="http://schemas.openxmlformats.org/officeDocument/2006/math">
                    <m:oMathParaPr>
                      <m:jc m:val="centerGroup"/>
                    </m:oMathParaPr>
                    <m:oMath xmlns:m="http://schemas.openxmlformats.org/officeDocument/2006/math">
                      <m:r>
                        <m:rPr>
                          <m:sty m:val="p"/>
                        </m:rPr>
                        <a:rPr lang="en-US" sz="1500" i="1" dirty="0" smtClean="0">
                          <a:latin typeface="Cambria Math" panose="02040503050406030204" pitchFamily="18" charset="0"/>
                          <a:ea typeface="ＭＳ Ｐゴシック" pitchFamily="34" charset="-128"/>
                        </a:rPr>
                        <m:t>log</m:t>
                      </m:r>
                      <m:r>
                        <a:rPr lang="en-US" sz="1500" i="1" dirty="0" smtClean="0">
                          <a:latin typeface="Cambria Math" panose="02040503050406030204" pitchFamily="18" charset="0"/>
                          <a:ea typeface="ＭＳ Ｐゴシック" pitchFamily="34" charset="-128"/>
                        </a:rPr>
                        <m:t>⁡[</m:t>
                      </m:r>
                      <m:r>
                        <a:rPr lang="en-US" sz="1500" i="1" dirty="0" smtClean="0">
                          <a:latin typeface="Cambria Math" panose="02040503050406030204" pitchFamily="18" charset="0"/>
                          <a:ea typeface="ＭＳ Ｐゴシック" pitchFamily="34" charset="-128"/>
                        </a:rPr>
                        <m:t>𝑃</m:t>
                      </m:r>
                      <m:r>
                        <a:rPr lang="en-US" sz="1500" i="1" dirty="0" smtClean="0">
                          <a:latin typeface="Cambria Math" panose="02040503050406030204" pitchFamily="18" charset="0"/>
                          <a:ea typeface="ＭＳ Ｐゴシック" pitchFamily="34" charset="-128"/>
                        </a:rPr>
                        <m:t>(</m:t>
                      </m:r>
                      <m:r>
                        <a:rPr lang="en-US" sz="1500" i="1" dirty="0" err="1">
                          <a:latin typeface="Cambria Math" panose="02040503050406030204" pitchFamily="18" charset="0"/>
                          <a:ea typeface="ＭＳ Ｐゴシック" pitchFamily="34" charset="-128"/>
                        </a:rPr>
                        <m:t>𝐷</m:t>
                      </m:r>
                      <m:r>
                        <a:rPr lang="en-US" sz="1500" i="1" dirty="0" err="1">
                          <a:latin typeface="Cambria Math" panose="02040503050406030204" pitchFamily="18" charset="0"/>
                          <a:ea typeface="ＭＳ Ｐゴシック" pitchFamily="34" charset="-128"/>
                        </a:rPr>
                        <m:t>|</m:t>
                      </m:r>
                      <m:r>
                        <a:rPr lang="en-US" sz="1500" i="1" dirty="0" err="1">
                          <a:latin typeface="Cambria Math" panose="02040503050406030204" pitchFamily="18" charset="0"/>
                          <a:ea typeface="ＭＳ Ｐゴシック" pitchFamily="34" charset="-128"/>
                        </a:rPr>
                        <m:t>𝑝</m:t>
                      </m:r>
                      <m:r>
                        <a:rPr lang="en-US" sz="1500" i="1" dirty="0">
                          <a:latin typeface="Cambria Math" panose="02040503050406030204" pitchFamily="18" charset="0"/>
                          <a:ea typeface="ＭＳ Ｐゴシック" pitchFamily="34" charset="-128"/>
                        </a:rPr>
                        <m:t>)] =</m:t>
                      </m:r>
                      <m:r>
                        <m:rPr>
                          <m:sty m:val="p"/>
                        </m:rPr>
                        <a:rPr lang="en-US" sz="1500" b="0" i="0" dirty="0" smtClean="0">
                          <a:latin typeface="Cambria Math" panose="02040503050406030204" pitchFamily="18" charset="0"/>
                          <a:ea typeface="ＭＳ Ｐゴシック" pitchFamily="34" charset="-128"/>
                        </a:rPr>
                        <m:t>log</m:t>
                      </m:r>
                      <m:r>
                        <a:rPr lang="en-US" sz="1500" b="0" i="1" dirty="0" smtClean="0">
                          <a:latin typeface="Cambria Math" panose="02040503050406030204" pitchFamily="18" charset="0"/>
                          <a:ea typeface="ＭＳ Ｐゴシック" pitchFamily="34" charset="-128"/>
                        </a:rPr>
                        <m:t>⁡[</m:t>
                      </m:r>
                      <m:sSup>
                        <m:sSupPr>
                          <m:ctrlPr>
                            <a:rPr lang="en-US" sz="1500" b="0" i="1" dirty="0" smtClean="0">
                              <a:latin typeface="Cambria Math" panose="02040503050406030204" pitchFamily="18" charset="0"/>
                              <a:ea typeface="ＭＳ Ｐゴシック" pitchFamily="34" charset="-128"/>
                            </a:rPr>
                          </m:ctrlPr>
                        </m:sSupPr>
                        <m:e>
                          <m:r>
                            <a:rPr lang="en-US" sz="1500" b="0" i="1" dirty="0" smtClean="0">
                              <a:latin typeface="Cambria Math" panose="02040503050406030204" pitchFamily="18" charset="0"/>
                              <a:ea typeface="ＭＳ Ｐゴシック" pitchFamily="34" charset="-128"/>
                            </a:rPr>
                            <m:t>𝑝</m:t>
                          </m:r>
                        </m:e>
                        <m:sup>
                          <m:r>
                            <a:rPr lang="en-US" sz="1500" b="0" i="1" dirty="0" smtClean="0">
                              <a:latin typeface="Cambria Math" panose="02040503050406030204" pitchFamily="18" charset="0"/>
                              <a:ea typeface="ＭＳ Ｐゴシック" pitchFamily="34" charset="-128"/>
                            </a:rPr>
                            <m:t>𝑘</m:t>
                          </m:r>
                        </m:sup>
                      </m:sSup>
                      <m:sSup>
                        <m:sSupPr>
                          <m:ctrlPr>
                            <a:rPr lang="en-US" sz="1500" b="0" i="1" dirty="0" smtClean="0">
                              <a:latin typeface="Cambria Math" panose="02040503050406030204" pitchFamily="18" charset="0"/>
                              <a:ea typeface="ＭＳ Ｐゴシック" pitchFamily="34" charset="-128"/>
                            </a:rPr>
                          </m:ctrlPr>
                        </m:sSupPr>
                        <m:e>
                          <m:d>
                            <m:dPr>
                              <m:ctrlPr>
                                <a:rPr lang="en-US" sz="1500" b="0" i="1" dirty="0" smtClean="0">
                                  <a:latin typeface="Cambria Math" panose="02040503050406030204" pitchFamily="18" charset="0"/>
                                  <a:ea typeface="ＭＳ Ｐゴシック" pitchFamily="34" charset="-128"/>
                                </a:rPr>
                              </m:ctrlPr>
                            </m:dPr>
                            <m:e>
                              <m:r>
                                <a:rPr lang="en-US" sz="1500" b="0" i="1" dirty="0" smtClean="0">
                                  <a:latin typeface="Cambria Math" panose="02040503050406030204" pitchFamily="18" charset="0"/>
                                  <a:ea typeface="ＭＳ Ｐゴシック" pitchFamily="34" charset="-128"/>
                                </a:rPr>
                                <m:t>1−</m:t>
                              </m:r>
                              <m:r>
                                <a:rPr lang="en-US" sz="1500" b="0" i="1" dirty="0" smtClean="0">
                                  <a:latin typeface="Cambria Math" panose="02040503050406030204" pitchFamily="18" charset="0"/>
                                  <a:ea typeface="ＭＳ Ｐゴシック" pitchFamily="34" charset="-128"/>
                                </a:rPr>
                                <m:t>𝑝</m:t>
                              </m:r>
                            </m:e>
                          </m:d>
                        </m:e>
                        <m:sup>
                          <m:r>
                            <a:rPr lang="en-US" sz="1500" b="0" i="1" dirty="0" smtClean="0">
                              <a:latin typeface="Cambria Math" panose="02040503050406030204" pitchFamily="18" charset="0"/>
                              <a:ea typeface="ＭＳ Ｐゴシック" pitchFamily="34" charset="-128"/>
                            </a:rPr>
                            <m:t>𝑚</m:t>
                          </m:r>
                          <m:r>
                            <a:rPr lang="en-US" sz="1500" b="0" i="1" dirty="0" smtClean="0">
                              <a:latin typeface="Cambria Math" panose="02040503050406030204" pitchFamily="18" charset="0"/>
                              <a:ea typeface="ＭＳ Ｐゴシック" pitchFamily="34" charset="-128"/>
                            </a:rPr>
                            <m:t>−</m:t>
                          </m:r>
                          <m:r>
                            <a:rPr lang="en-US" sz="1500" b="0" i="1" dirty="0" smtClean="0">
                              <a:latin typeface="Cambria Math" panose="02040503050406030204" pitchFamily="18" charset="0"/>
                              <a:ea typeface="ＭＳ Ｐゴシック" pitchFamily="34" charset="-128"/>
                            </a:rPr>
                            <m:t>𝑘</m:t>
                          </m:r>
                        </m:sup>
                      </m:sSup>
                      <m:r>
                        <a:rPr lang="en-US" sz="1500" b="0" i="1" dirty="0" smtClean="0">
                          <a:latin typeface="Cambria Math" panose="02040503050406030204" pitchFamily="18" charset="0"/>
                          <a:ea typeface="ＭＳ Ｐゴシック" pitchFamily="34" charset="-128"/>
                        </a:rPr>
                        <m:t>]</m:t>
                      </m:r>
                      <m:r>
                        <a:rPr lang="en-US" sz="1500" i="1" dirty="0">
                          <a:latin typeface="Cambria Math" panose="02040503050406030204" pitchFamily="18" charset="0"/>
                          <a:ea typeface="ＭＳ Ｐゴシック" pitchFamily="34" charset="-128"/>
                        </a:rPr>
                        <m:t>= </m:t>
                      </m:r>
                      <m:r>
                        <a:rPr lang="en-US" sz="1500" i="1" dirty="0">
                          <a:latin typeface="Cambria Math" panose="02040503050406030204" pitchFamily="18" charset="0"/>
                          <a:ea typeface="ＭＳ Ｐゴシック" pitchFamily="34" charset="-128"/>
                        </a:rPr>
                        <m:t>𝑘</m:t>
                      </m:r>
                      <m:r>
                        <a:rPr lang="en-US" sz="1500" i="1" dirty="0">
                          <a:latin typeface="Cambria Math" panose="02040503050406030204" pitchFamily="18" charset="0"/>
                          <a:ea typeface="ＭＳ Ｐゴシック" pitchFamily="34" charset="-128"/>
                        </a:rPr>
                        <m:t> </m:t>
                      </m:r>
                      <m:r>
                        <m:rPr>
                          <m:sty m:val="p"/>
                        </m:rPr>
                        <a:rPr lang="en-US" sz="1500" i="1" dirty="0">
                          <a:latin typeface="Cambria Math" panose="02040503050406030204" pitchFamily="18" charset="0"/>
                          <a:ea typeface="ＭＳ Ｐゴシック" pitchFamily="34" charset="-128"/>
                        </a:rPr>
                        <m:t>log</m:t>
                      </m:r>
                      <m:r>
                        <a:rPr lang="en-US" sz="1500" i="1" dirty="0">
                          <a:latin typeface="Cambria Math" panose="02040503050406030204" pitchFamily="18" charset="0"/>
                          <a:ea typeface="ＭＳ Ｐゴシック" pitchFamily="34" charset="-128"/>
                        </a:rPr>
                        <m:t>⁡</m:t>
                      </m:r>
                      <m:r>
                        <a:rPr lang="en-US" sz="1500" i="1" dirty="0">
                          <a:latin typeface="Cambria Math" panose="02040503050406030204" pitchFamily="18" charset="0"/>
                          <a:ea typeface="ＭＳ Ｐゴシック" pitchFamily="34" charset="-128"/>
                        </a:rPr>
                        <m:t>𝑝</m:t>
                      </m:r>
                      <m:r>
                        <a:rPr lang="en-US" sz="1500" i="1" dirty="0">
                          <a:latin typeface="Cambria Math" panose="02040503050406030204" pitchFamily="18" charset="0"/>
                          <a:ea typeface="ＭＳ Ｐゴシック" pitchFamily="34" charset="-128"/>
                        </a:rPr>
                        <m:t> + (</m:t>
                      </m:r>
                      <m:r>
                        <a:rPr lang="en-US" sz="1500" i="1" dirty="0">
                          <a:latin typeface="Cambria Math" panose="02040503050406030204" pitchFamily="18" charset="0"/>
                          <a:ea typeface="ＭＳ Ｐゴシック" pitchFamily="34" charset="-128"/>
                        </a:rPr>
                        <m:t>𝑚</m:t>
                      </m:r>
                      <m:r>
                        <a:rPr lang="en-US" sz="1500" i="1" dirty="0">
                          <a:latin typeface="Cambria Math" panose="02040503050406030204" pitchFamily="18" charset="0"/>
                          <a:ea typeface="ＭＳ Ｐゴシック" pitchFamily="34" charset="-128"/>
                        </a:rPr>
                        <m:t>−</m:t>
                      </m:r>
                      <m:r>
                        <a:rPr lang="en-US" sz="1500" i="1" dirty="0">
                          <a:latin typeface="Cambria Math" panose="02040503050406030204" pitchFamily="18" charset="0"/>
                          <a:ea typeface="ＭＳ Ｐゴシック" pitchFamily="34" charset="-128"/>
                        </a:rPr>
                        <m:t>𝑘</m:t>
                      </m:r>
                      <m:r>
                        <a:rPr lang="en-US" sz="1500" i="1" dirty="0">
                          <a:latin typeface="Cambria Math" panose="02040503050406030204" pitchFamily="18" charset="0"/>
                          <a:ea typeface="ＭＳ Ｐゴシック" pitchFamily="34" charset="-128"/>
                        </a:rPr>
                        <m:t>) </m:t>
                      </m:r>
                      <m:r>
                        <m:rPr>
                          <m:sty m:val="p"/>
                        </m:rPr>
                        <a:rPr lang="en-US" sz="1500" i="1" dirty="0">
                          <a:latin typeface="Cambria Math" panose="02040503050406030204" pitchFamily="18" charset="0"/>
                          <a:ea typeface="ＭＳ Ｐゴシック" pitchFamily="34" charset="-128"/>
                        </a:rPr>
                        <m:t>log</m:t>
                      </m:r>
                      <m:r>
                        <a:rPr lang="en-US" sz="1500" i="1" dirty="0">
                          <a:latin typeface="Cambria Math" panose="02040503050406030204" pitchFamily="18" charset="0"/>
                          <a:ea typeface="ＭＳ Ｐゴシック" pitchFamily="34" charset="-128"/>
                        </a:rPr>
                        <m:t>⁡(1−</m:t>
                      </m:r>
                      <m:r>
                        <a:rPr lang="en-US" sz="1500" i="1" dirty="0">
                          <a:latin typeface="Cambria Math" panose="02040503050406030204" pitchFamily="18" charset="0"/>
                          <a:ea typeface="ＭＳ Ｐゴシック" pitchFamily="34" charset="-128"/>
                        </a:rPr>
                        <m:t>𝑝</m:t>
                      </m:r>
                      <m:r>
                        <a:rPr lang="en-US" sz="1500" i="1" dirty="0">
                          <a:latin typeface="Cambria Math" panose="02040503050406030204" pitchFamily="18" charset="0"/>
                          <a:ea typeface="ＭＳ Ｐゴシック" pitchFamily="34" charset="-128"/>
                        </a:rPr>
                        <m:t>) </m:t>
                      </m:r>
                    </m:oMath>
                  </m:oMathPara>
                </a14:m>
                <a:endParaRPr lang="en-US" sz="1500" dirty="0">
                  <a:ea typeface="ＭＳ Ｐゴシック" pitchFamily="34" charset="-128"/>
                </a:endParaRPr>
              </a:p>
              <a:p>
                <a:pPr marL="400050" indent="-400050">
                  <a:lnSpc>
                    <a:spcPct val="90000"/>
                  </a:lnSpc>
                </a:pPr>
                <a:endParaRPr lang="en-US" sz="1500" dirty="0">
                  <a:ea typeface="ＭＳ Ｐゴシック" pitchFamily="34" charset="-128"/>
                </a:endParaRPr>
              </a:p>
              <a:p>
                <a:pPr marL="400050" indent="-400050">
                  <a:lnSpc>
                    <a:spcPct val="90000"/>
                  </a:lnSpc>
                </a:pPr>
                <a:r>
                  <a:rPr lang="en-US" sz="1500" dirty="0">
                    <a:solidFill>
                      <a:srgbClr val="000066"/>
                    </a:solidFill>
                    <a:ea typeface="ＭＳ Ｐゴシック" pitchFamily="34" charset="-128"/>
                  </a:rPr>
                  <a:t>To maximize, set the derivative w.r.t.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equal to 0:</a:t>
                </a:r>
              </a:p>
              <a:p>
                <a:pPr marL="400050" indent="-400050">
                  <a:lnSpc>
                    <a:spcPct val="90000"/>
                  </a:lnSpc>
                </a:pPr>
                <a:endParaRPr lang="en-US" sz="1500" dirty="0">
                  <a:solidFill>
                    <a:srgbClr val="000066"/>
                  </a:solidFill>
                  <a:ea typeface="ＭＳ Ｐゴシック" pitchFamily="34" charset="-128"/>
                </a:endParaRPr>
              </a:p>
              <a:p>
                <a:pPr marL="400050" indent="-400050" algn="ctr">
                  <a:lnSpc>
                    <a:spcPct val="90000"/>
                  </a:lnSpc>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ea typeface="ＭＳ Ｐゴシック" pitchFamily="34" charset="-128"/>
                        </a:rPr>
                        <m:t>𝑑</m:t>
                      </m:r>
                      <m:f>
                        <m:fPr>
                          <m:ctrlPr>
                            <a:rPr lang="en-US" sz="1500" i="1" dirty="0">
                              <a:latin typeface="Cambria Math" panose="02040503050406030204" pitchFamily="18" charset="0"/>
                              <a:ea typeface="ＭＳ Ｐゴシック" pitchFamily="34" charset="-128"/>
                            </a:rPr>
                          </m:ctrlPr>
                        </m:fPr>
                        <m:num>
                          <m:func>
                            <m:funcPr>
                              <m:ctrlPr>
                                <a:rPr lang="en-US" sz="1500" i="1" dirty="0" smtClean="0">
                                  <a:latin typeface="Cambria Math" panose="02040503050406030204" pitchFamily="18" charset="0"/>
                                  <a:ea typeface="ＭＳ Ｐゴシック" pitchFamily="34" charset="-128"/>
                                </a:rPr>
                              </m:ctrlPr>
                            </m:funcPr>
                            <m:fName>
                              <m:r>
                                <m:rPr>
                                  <m:sty m:val="p"/>
                                </m:rPr>
                                <a:rPr lang="en-US" sz="1500" i="0" dirty="0" smtClean="0">
                                  <a:latin typeface="Cambria Math" panose="02040503050406030204" pitchFamily="18" charset="0"/>
                                  <a:ea typeface="ＭＳ Ｐゴシック" pitchFamily="34" charset="-128"/>
                                </a:rPr>
                                <m:t>log</m:t>
                              </m:r>
                            </m:fName>
                            <m:e>
                              <m:r>
                                <a:rPr lang="en-US" sz="1500" i="1" dirty="0" smtClean="0">
                                  <a:latin typeface="Cambria Math" panose="02040503050406030204" pitchFamily="18" charset="0"/>
                                  <a:ea typeface="ＭＳ Ｐゴシック" pitchFamily="34" charset="-128"/>
                                </a:rPr>
                                <m:t>𝑃</m:t>
                              </m:r>
                              <m:d>
                                <m:dPr>
                                  <m:ctrlPr>
                                    <a:rPr lang="en-US" sz="1500" i="1" dirty="0" smtClean="0">
                                      <a:latin typeface="Cambria Math" panose="02040503050406030204" pitchFamily="18" charset="0"/>
                                      <a:ea typeface="ＭＳ Ｐゴシック" pitchFamily="34" charset="-128"/>
                                    </a:rPr>
                                  </m:ctrlPr>
                                </m:dPr>
                                <m:e>
                                  <m:r>
                                    <a:rPr lang="en-US" sz="1500" i="1" dirty="0" err="1">
                                      <a:latin typeface="Cambria Math" panose="02040503050406030204" pitchFamily="18" charset="0"/>
                                      <a:ea typeface="ＭＳ Ｐゴシック" pitchFamily="34" charset="-128"/>
                                    </a:rPr>
                                    <m:t>𝐷</m:t>
                                  </m:r>
                                </m:e>
                                <m:e>
                                  <m:r>
                                    <a:rPr lang="en-US" sz="1500" i="1" dirty="0" err="1">
                                      <a:latin typeface="Cambria Math" panose="02040503050406030204" pitchFamily="18" charset="0"/>
                                      <a:ea typeface="ＭＳ Ｐゴシック" pitchFamily="34" charset="-128"/>
                                    </a:rPr>
                                    <m:t>𝑝</m:t>
                                  </m:r>
                                </m:e>
                              </m:d>
                            </m:e>
                          </m:func>
                        </m:num>
                        <m:den>
                          <m:r>
                            <a:rPr lang="en-US" sz="1500" i="1" dirty="0" err="1">
                              <a:latin typeface="Cambria Math" panose="02040503050406030204" pitchFamily="18" charset="0"/>
                              <a:ea typeface="ＭＳ Ｐゴシック" pitchFamily="34" charset="-128"/>
                            </a:rPr>
                            <m:t>𝑑𝑝</m:t>
                          </m:r>
                        </m:den>
                      </m:f>
                      <m:r>
                        <a:rPr lang="en-US" sz="1500" i="1" dirty="0">
                          <a:latin typeface="Cambria Math" panose="02040503050406030204" pitchFamily="18" charset="0"/>
                          <a:ea typeface="ＭＳ Ｐゴシック" pitchFamily="34" charset="-128"/>
                        </a:rPr>
                        <m:t>=</m:t>
                      </m:r>
                      <m:f>
                        <m:fPr>
                          <m:ctrlPr>
                            <a:rPr lang="en-US" sz="1500" i="1" dirty="0">
                              <a:latin typeface="Cambria Math" panose="02040503050406030204" pitchFamily="18" charset="0"/>
                              <a:ea typeface="ＭＳ Ｐゴシック" pitchFamily="34" charset="-128"/>
                            </a:rPr>
                          </m:ctrlPr>
                        </m:fPr>
                        <m:num>
                          <m:r>
                            <a:rPr lang="en-US" sz="1500" i="1" dirty="0">
                              <a:latin typeface="Cambria Math" panose="02040503050406030204" pitchFamily="18" charset="0"/>
                              <a:ea typeface="ＭＳ Ｐゴシック" pitchFamily="34" charset="-128"/>
                            </a:rPr>
                            <m:t>𝑘</m:t>
                          </m:r>
                        </m:num>
                        <m:den>
                          <m:r>
                            <a:rPr lang="en-US" sz="1500" i="1" dirty="0">
                              <a:latin typeface="Cambria Math" panose="02040503050406030204" pitchFamily="18" charset="0"/>
                              <a:ea typeface="ＭＳ Ｐゴシック" pitchFamily="34" charset="-128"/>
                            </a:rPr>
                            <m:t>𝑝</m:t>
                          </m:r>
                        </m:den>
                      </m:f>
                      <m:r>
                        <a:rPr lang="en-US" sz="1500" i="1" dirty="0">
                          <a:latin typeface="Cambria Math" panose="02040503050406030204" pitchFamily="18" charset="0"/>
                          <a:ea typeface="ＭＳ Ｐゴシック" pitchFamily="34" charset="-128"/>
                        </a:rPr>
                        <m:t> –</m:t>
                      </m:r>
                      <m:r>
                        <a:rPr lang="en-US" sz="1500" b="0" i="1" dirty="0" smtClean="0">
                          <a:latin typeface="Cambria Math" panose="02040503050406030204" pitchFamily="18" charset="0"/>
                          <a:ea typeface="ＭＳ Ｐゴシック" pitchFamily="34" charset="-128"/>
                        </a:rPr>
                        <m:t> </m:t>
                      </m:r>
                      <m:f>
                        <m:fPr>
                          <m:ctrlPr>
                            <a:rPr lang="en-US" sz="1500" i="1" dirty="0">
                              <a:latin typeface="Cambria Math" panose="02040503050406030204" pitchFamily="18" charset="0"/>
                              <a:ea typeface="ＭＳ Ｐゴシック" pitchFamily="34" charset="-128"/>
                            </a:rPr>
                          </m:ctrlPr>
                        </m:fPr>
                        <m:num>
                          <m:r>
                            <a:rPr lang="en-US" sz="1500" i="1" dirty="0">
                              <a:latin typeface="Cambria Math" panose="02040503050406030204" pitchFamily="18" charset="0"/>
                              <a:ea typeface="ＭＳ Ｐゴシック" pitchFamily="34" charset="-128"/>
                            </a:rPr>
                            <m:t>𝑚</m:t>
                          </m:r>
                          <m:r>
                            <a:rPr lang="en-US" sz="1500" i="1" dirty="0">
                              <a:latin typeface="Cambria Math" panose="02040503050406030204" pitchFamily="18" charset="0"/>
                              <a:ea typeface="ＭＳ Ｐゴシック" pitchFamily="34" charset="-128"/>
                            </a:rPr>
                            <m:t>−</m:t>
                          </m:r>
                          <m:r>
                            <a:rPr lang="en-US" sz="1500" i="1" dirty="0">
                              <a:latin typeface="Cambria Math" panose="02040503050406030204" pitchFamily="18" charset="0"/>
                              <a:ea typeface="ＭＳ Ｐゴシック" pitchFamily="34" charset="-128"/>
                            </a:rPr>
                            <m:t>𝑘</m:t>
                          </m:r>
                        </m:num>
                        <m:den>
                          <m:r>
                            <a:rPr lang="en-US" sz="1500" i="1" dirty="0">
                              <a:latin typeface="Cambria Math" panose="02040503050406030204" pitchFamily="18" charset="0"/>
                              <a:ea typeface="ＭＳ Ｐゴシック" pitchFamily="34" charset="-128"/>
                            </a:rPr>
                            <m:t>1−</m:t>
                          </m:r>
                          <m:r>
                            <a:rPr lang="en-US" sz="1500" i="1" dirty="0">
                              <a:latin typeface="Cambria Math" panose="02040503050406030204" pitchFamily="18" charset="0"/>
                              <a:ea typeface="ＭＳ Ｐゴシック" pitchFamily="34" charset="-128"/>
                            </a:rPr>
                            <m:t>𝑝</m:t>
                          </m:r>
                          <m:r>
                            <a:rPr lang="en-US" sz="1500" b="0" i="1" dirty="0" smtClean="0">
                              <a:latin typeface="Cambria Math" panose="02040503050406030204" pitchFamily="18" charset="0"/>
                              <a:ea typeface="ＭＳ Ｐゴシック" pitchFamily="34" charset="-128"/>
                            </a:rPr>
                            <m:t> </m:t>
                          </m:r>
                        </m:den>
                      </m:f>
                      <m:r>
                        <a:rPr lang="en-US" sz="1500" i="1" dirty="0">
                          <a:latin typeface="Cambria Math" panose="02040503050406030204" pitchFamily="18" charset="0"/>
                          <a:ea typeface="ＭＳ Ｐゴシック" pitchFamily="34" charset="-128"/>
                        </a:rPr>
                        <m:t> = 0</m:t>
                      </m:r>
                    </m:oMath>
                  </m:oMathPara>
                </a14:m>
                <a:endParaRPr lang="en-US" sz="1500" dirty="0">
                  <a:ea typeface="ＭＳ Ｐゴシック" pitchFamily="34" charset="-128"/>
                </a:endParaRPr>
              </a:p>
              <a:p>
                <a:pPr marL="400050" indent="-400050">
                  <a:lnSpc>
                    <a:spcPct val="90000"/>
                  </a:lnSpc>
                </a:pPr>
                <a:endParaRPr lang="en-US" sz="1500" dirty="0">
                  <a:solidFill>
                    <a:srgbClr val="000066"/>
                  </a:solidFill>
                  <a:ea typeface="ＭＳ Ｐゴシック" pitchFamily="34" charset="-128"/>
                </a:endParaRPr>
              </a:p>
              <a:p>
                <a:pPr marL="400050" indent="-400050">
                  <a:lnSpc>
                    <a:spcPct val="90000"/>
                  </a:lnSpc>
                </a:pPr>
                <a:r>
                  <a:rPr lang="en-US" sz="1500" dirty="0">
                    <a:solidFill>
                      <a:srgbClr val="000066"/>
                    </a:solidFill>
                    <a:ea typeface="ＭＳ Ｐゴシック" pitchFamily="34" charset="-128"/>
                  </a:rPr>
                  <a:t> Solving this for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m:t>
                    </m:r>
                  </m:oMath>
                </a14:m>
                <a:r>
                  <a:rPr lang="en-US" sz="1500" dirty="0">
                    <a:solidFill>
                      <a:srgbClr val="000066"/>
                    </a:solidFill>
                    <a:ea typeface="ＭＳ Ｐゴシック" pitchFamily="34" charset="-128"/>
                  </a:rPr>
                  <a:t> gives: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𝑝</m:t>
                    </m:r>
                    <m:r>
                      <a:rPr lang="en-US" sz="1500" i="1" dirty="0" smtClean="0">
                        <a:solidFill>
                          <a:srgbClr val="0000FF"/>
                        </a:solidFill>
                        <a:latin typeface="Cambria Math" panose="02040503050406030204" pitchFamily="18" charset="0"/>
                        <a:ea typeface="ＭＳ Ｐゴシック" pitchFamily="34" charset="-128"/>
                      </a:rPr>
                      <m:t>=</m:t>
                    </m:r>
                    <m:f>
                      <m:fPr>
                        <m:ctrlPr>
                          <a:rPr lang="en-US" sz="1500" i="1" dirty="0" smtClean="0">
                            <a:solidFill>
                              <a:srgbClr val="0000FF"/>
                            </a:solidFill>
                            <a:latin typeface="Cambria Math" panose="02040503050406030204" pitchFamily="18" charset="0"/>
                            <a:ea typeface="ＭＳ Ｐゴシック" pitchFamily="34" charset="-128"/>
                          </a:rPr>
                        </m:ctrlPr>
                      </m:fPr>
                      <m:num>
                        <m:r>
                          <a:rPr lang="en-US" sz="1500" i="1" dirty="0" smtClean="0">
                            <a:solidFill>
                              <a:srgbClr val="0000FF"/>
                            </a:solidFill>
                            <a:latin typeface="Cambria Math" panose="02040503050406030204" pitchFamily="18" charset="0"/>
                            <a:ea typeface="ＭＳ Ｐゴシック" pitchFamily="34" charset="-128"/>
                          </a:rPr>
                          <m:t>𝑘</m:t>
                        </m:r>
                      </m:num>
                      <m:den>
                        <m:r>
                          <a:rPr lang="en-US" sz="1500" i="1" dirty="0" smtClean="0">
                            <a:solidFill>
                              <a:srgbClr val="0000FF"/>
                            </a:solidFill>
                            <a:latin typeface="Cambria Math" panose="02040503050406030204" pitchFamily="18" charset="0"/>
                            <a:ea typeface="ＭＳ Ｐゴシック" pitchFamily="34" charset="-128"/>
                          </a:rPr>
                          <m:t>𝑚</m:t>
                        </m:r>
                      </m:den>
                    </m:f>
                  </m:oMath>
                </a14:m>
                <a:r>
                  <a:rPr lang="en-US" sz="1500" dirty="0">
                    <a:solidFill>
                      <a:srgbClr val="000066"/>
                    </a:solidFill>
                    <a:ea typeface="ＭＳ Ｐゴシック" pitchFamily="34" charset="-128"/>
                  </a:rPr>
                  <a:t> </a:t>
                </a:r>
              </a:p>
            </p:txBody>
          </p:sp>
        </mc:Choice>
        <mc:Fallback xmlns="">
          <p:sp>
            <p:nvSpPr>
              <p:cNvPr id="1090563" name="Rectangle 3"/>
              <p:cNvSpPr>
                <a:spLocks noGrp="1" noRot="1" noChangeAspect="1" noMove="1" noResize="1" noEditPoints="1" noAdjustHandles="1" noChangeArrowheads="1" noChangeShapeType="1" noTextEdit="1"/>
              </p:cNvSpPr>
              <p:nvPr>
                <p:ph idx="1"/>
              </p:nvPr>
            </p:nvSpPr>
            <p:spPr>
              <a:xfrm>
                <a:off x="430464" y="902369"/>
                <a:ext cx="8229600" cy="3920840"/>
              </a:xfrm>
              <a:blipFill>
                <a:blip r:embed="rId3"/>
                <a:stretch>
                  <a:fillRect l="-222" t="-778"/>
                </a:stretch>
              </a:blipFill>
            </p:spPr>
            <p:txBody>
              <a:bodyPr/>
              <a:lstStyle/>
              <a:p>
                <a:r>
                  <a:rPr lang="en-US">
                    <a:noFill/>
                  </a:rPr>
                  <a:t> </a:t>
                </a:r>
              </a:p>
            </p:txBody>
          </p:sp>
        </mc:Fallback>
      </mc:AlternateContent>
    </p:spTree>
    <p:extLst>
      <p:ext uri="{BB962C8B-B14F-4D97-AF65-F5344CB8AC3E}">
        <p14:creationId xmlns:p14="http://schemas.microsoft.com/office/powerpoint/2010/main" val="3482573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05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056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056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056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056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056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05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16</a:t>
            </a:fld>
            <a:endParaRPr lang="en-US" dirty="0"/>
          </a:p>
        </p:txBody>
      </p:sp>
      <p:sp>
        <p:nvSpPr>
          <p:cNvPr id="37890" name="Rectangle 2"/>
          <p:cNvSpPr>
            <a:spLocks noGrp="1" noChangeArrowheads="1"/>
          </p:cNvSpPr>
          <p:nvPr>
            <p:ph type="title"/>
          </p:nvPr>
        </p:nvSpPr>
        <p:spPr/>
        <p:txBody>
          <a:bodyPr/>
          <a:lstStyle/>
          <a:p>
            <a:pPr eaLnBrk="1" hangingPunct="1"/>
            <a:r>
              <a:rPr lang="en-US" dirty="0">
                <a:ea typeface="ＭＳ Ｐゴシック" pitchFamily="34" charset="-128"/>
              </a:rPr>
              <a:t>Key Intuition (2)</a:t>
            </a:r>
            <a:endParaRPr lang="en-US" dirty="0">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121283" name="Rectangle 3"/>
              <p:cNvSpPr>
                <a:spLocks noGrp="1" noChangeArrowheads="1"/>
              </p:cNvSpPr>
              <p:nvPr>
                <p:ph idx="1"/>
              </p:nvPr>
            </p:nvSpPr>
            <p:spPr>
              <a:xfrm>
                <a:off x="430464" y="902368"/>
                <a:ext cx="8229600" cy="4584032"/>
              </a:xfrm>
            </p:spPr>
            <p:txBody>
              <a:bodyPr>
                <a:normAutofit/>
              </a:bodyPr>
              <a:lstStyle/>
              <a:p>
                <a:pPr marL="400050" indent="-400050"/>
                <a:r>
                  <a:rPr lang="en-US" sz="1500" dirty="0">
                    <a:solidFill>
                      <a:srgbClr val="000066"/>
                    </a:solidFill>
                    <a:ea typeface="ＭＳ Ｐゴシック" pitchFamily="34" charset="-128"/>
                  </a:rPr>
                  <a:t>If we knew which of the data points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m:t>
                    </m:r>
                    <m:r>
                      <a:rPr lang="en-US" sz="1500" i="1" dirty="0" smtClean="0">
                        <a:solidFill>
                          <a:srgbClr val="000066"/>
                        </a:solidFill>
                        <a:latin typeface="Cambria Math" panose="02040503050406030204" pitchFamily="18" charset="0"/>
                        <a:ea typeface="ＭＳ Ｐゴシック" pitchFamily="34" charset="-128"/>
                      </a:rPr>
                      <m:t>𝐻𝐻𝐻𝑇</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𝐻𝑇𝐻𝑇</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𝐻𝑇𝑇𝐻</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came from Coin 1 and which from Coin 2, there was no problem.</a:t>
                </a:r>
              </a:p>
              <a:p>
                <a:pPr marL="400050" indent="-400050"/>
                <a:r>
                  <a:rPr lang="en-US" sz="1500" dirty="0">
                    <a:solidFill>
                      <a:srgbClr val="000066"/>
                    </a:solidFill>
                    <a:ea typeface="ＭＳ Ｐゴシック" pitchFamily="34" charset="-128"/>
                  </a:rPr>
                  <a:t>Instead, use an iterative approach for estimating the parameters:</a:t>
                </a:r>
              </a:p>
              <a:p>
                <a:pPr marL="700088" lvl="1" indent="-400050"/>
                <a:r>
                  <a:rPr lang="en-US" sz="1350" dirty="0">
                    <a:solidFill>
                      <a:srgbClr val="FF0000"/>
                    </a:solidFill>
                    <a:ea typeface="ＭＳ Ｐゴシック" pitchFamily="34" charset="-128"/>
                  </a:rPr>
                  <a:t>Guess</a:t>
                </a:r>
                <a:r>
                  <a:rPr lang="en-US" sz="1350" dirty="0">
                    <a:solidFill>
                      <a:srgbClr val="0000FF"/>
                    </a:solidFill>
                    <a:ea typeface="ＭＳ Ｐゴシック" pitchFamily="34" charset="-128"/>
                  </a:rPr>
                  <a:t> the probability that a given data point came from Coin 1 or 2;   Generate fictional </a:t>
                </a:r>
                <a:r>
                  <a:rPr lang="en-US" sz="1350" dirty="0">
                    <a:solidFill>
                      <a:srgbClr val="FF0000"/>
                    </a:solidFill>
                    <a:ea typeface="ＭＳ Ｐゴシック" pitchFamily="34" charset="-128"/>
                  </a:rPr>
                  <a:t>label</a:t>
                </a:r>
                <a:r>
                  <a:rPr lang="en-US" sz="1350" dirty="0">
                    <a:solidFill>
                      <a:srgbClr val="0000FF"/>
                    </a:solidFill>
                    <a:ea typeface="ＭＳ Ｐゴシック" pitchFamily="34" charset="-128"/>
                  </a:rPr>
                  <a:t>s, weighted according to this probability.</a:t>
                </a:r>
                <a:endParaRPr lang="en-US" sz="1350" dirty="0">
                  <a:solidFill>
                    <a:srgbClr val="0000FF"/>
                  </a:solidFill>
                  <a:ea typeface="ＭＳ Ｐゴシック" pitchFamily="34" charset="-128"/>
                  <a:sym typeface="Symbol" pitchFamily="18" charset="2"/>
                </a:endParaRPr>
              </a:p>
              <a:p>
                <a:pPr marL="700088" lvl="1" indent="-400050"/>
                <a:r>
                  <a:rPr lang="en-US" sz="1350" dirty="0">
                    <a:solidFill>
                      <a:srgbClr val="000066"/>
                    </a:solidFill>
                    <a:ea typeface="ＭＳ Ｐゴシック" pitchFamily="34" charset="-128"/>
                  </a:rPr>
                  <a:t>Now, compute the </a:t>
                </a:r>
                <a:r>
                  <a:rPr lang="en-US" sz="1350" dirty="0">
                    <a:solidFill>
                      <a:srgbClr val="FF0000"/>
                    </a:solidFill>
                    <a:ea typeface="ＭＳ Ｐゴシック" pitchFamily="34" charset="-128"/>
                  </a:rPr>
                  <a:t>most likely value </a:t>
                </a:r>
                <a:r>
                  <a:rPr lang="en-US" sz="1350" dirty="0">
                    <a:solidFill>
                      <a:srgbClr val="000066"/>
                    </a:solidFill>
                    <a:ea typeface="ＭＳ Ｐゴシック" pitchFamily="34" charset="-128"/>
                  </a:rPr>
                  <a:t>of the parameters. [recall NB example]</a:t>
                </a:r>
              </a:p>
              <a:p>
                <a:pPr marL="700088" lvl="1" indent="-400050"/>
                <a:r>
                  <a:rPr lang="en-US" sz="1350" dirty="0">
                    <a:solidFill>
                      <a:srgbClr val="0000FF"/>
                    </a:solidFill>
                    <a:ea typeface="ＭＳ Ｐゴシック" pitchFamily="34" charset="-128"/>
                  </a:rPr>
                  <a:t>Compute the likelihood of the data given this model.</a:t>
                </a:r>
              </a:p>
              <a:p>
                <a:pPr marL="700088" lvl="1" indent="-400050"/>
                <a:r>
                  <a:rPr lang="en-US" sz="1350" dirty="0">
                    <a:solidFill>
                      <a:srgbClr val="000066"/>
                    </a:solidFill>
                    <a:ea typeface="ＭＳ Ｐゴシック" pitchFamily="34" charset="-128"/>
                  </a:rPr>
                  <a:t>Re-estimate the initial parameter setting: set them to maximize  the likelihood of the data.</a:t>
                </a:r>
              </a:p>
              <a:p>
                <a:pPr marL="400050" indent="-400050" algn="ctr">
                  <a:buNone/>
                </a:pPr>
                <a:r>
                  <a:rPr lang="en-US" sz="1500" dirty="0">
                    <a:solidFill>
                      <a:srgbClr val="000066"/>
                    </a:solidFill>
                    <a:ea typeface="ＭＳ Ｐゴシック" pitchFamily="34" charset="-128"/>
                  </a:rPr>
                  <a:t>            </a:t>
                </a:r>
                <a:r>
                  <a:rPr lang="en-US" sz="1500" dirty="0">
                    <a:solidFill>
                      <a:srgbClr val="FF0000"/>
                    </a:solidFill>
                    <a:ea typeface="ＭＳ Ｐゴシック" pitchFamily="34" charset="-128"/>
                  </a:rPr>
                  <a:t>(</a:t>
                </a:r>
                <a:r>
                  <a:rPr lang="en-US" sz="1500" dirty="0">
                    <a:solidFill>
                      <a:schemeClr val="hlink"/>
                    </a:solidFill>
                    <a:ea typeface="ＭＳ Ｐゴシック" pitchFamily="34" charset="-128"/>
                  </a:rPr>
                  <a:t>Labels </a:t>
                </a:r>
                <a:r>
                  <a:rPr lang="en-US" sz="1500" dirty="0">
                    <a:solidFill>
                      <a:schemeClr val="hlink"/>
                    </a:solidFill>
                    <a:ea typeface="ＭＳ Ｐゴシック" pitchFamily="34" charset="-128"/>
                    <a:sym typeface="Wingdings" pitchFamily="2" charset="2"/>
                  </a:rPr>
                  <a:t> Model Parameters</a:t>
                </a:r>
                <a:r>
                  <a:rPr lang="en-US" sz="1500" dirty="0">
                    <a:solidFill>
                      <a:srgbClr val="FF0000"/>
                    </a:solidFill>
                    <a:ea typeface="ＭＳ Ｐゴシック" pitchFamily="34" charset="-128"/>
                    <a:sym typeface="Wingdings" pitchFamily="2" charset="2"/>
                  </a:rPr>
                  <a:t>)</a:t>
                </a:r>
                <a:r>
                  <a:rPr lang="en-US" sz="1500" dirty="0">
                    <a:solidFill>
                      <a:schemeClr val="hlink"/>
                    </a:solidFill>
                    <a:ea typeface="ＭＳ Ｐゴシック" pitchFamily="34" charset="-128"/>
                    <a:sym typeface="Wingdings" pitchFamily="2" charset="2"/>
                  </a:rPr>
                  <a:t> Likelihood of the data</a:t>
                </a:r>
                <a:endParaRPr lang="en-US" sz="1500" dirty="0">
                  <a:solidFill>
                    <a:schemeClr val="hlink"/>
                  </a:solidFill>
                  <a:ea typeface="ＭＳ Ｐゴシック" pitchFamily="34" charset="-128"/>
                </a:endParaRPr>
              </a:p>
              <a:p>
                <a:pPr marL="400050" indent="-400050"/>
                <a:r>
                  <a:rPr lang="en-US" sz="1500" dirty="0">
                    <a:solidFill>
                      <a:srgbClr val="0000FF"/>
                    </a:solidFill>
                    <a:ea typeface="ＭＳ Ｐゴシック" pitchFamily="34" charset="-128"/>
                  </a:rPr>
                  <a:t>This process can be iterated and can be shown to converge to a local maximum of the likelihood function</a:t>
                </a:r>
              </a:p>
            </p:txBody>
          </p:sp>
        </mc:Choice>
        <mc:Fallback xmlns="">
          <p:sp>
            <p:nvSpPr>
              <p:cNvPr id="1121283" name="Rectangle 3"/>
              <p:cNvSpPr>
                <a:spLocks noGrp="1" noRot="1" noChangeAspect="1" noMove="1" noResize="1" noEditPoints="1" noAdjustHandles="1" noChangeArrowheads="1" noChangeShapeType="1" noTextEdit="1"/>
              </p:cNvSpPr>
              <p:nvPr>
                <p:ph idx="1"/>
              </p:nvPr>
            </p:nvSpPr>
            <p:spPr>
              <a:xfrm>
                <a:off x="430464" y="902368"/>
                <a:ext cx="8229600" cy="4584032"/>
              </a:xfrm>
              <a:blipFill>
                <a:blip r:embed="rId3"/>
                <a:stretch>
                  <a:fillRect l="-222" t="-266"/>
                </a:stretch>
              </a:blipFill>
            </p:spPr>
            <p:txBody>
              <a:bodyPr/>
              <a:lstStyle/>
              <a:p>
                <a:r>
                  <a:rPr lang="en-US">
                    <a:noFill/>
                  </a:rPr>
                  <a:t> </a:t>
                </a:r>
              </a:p>
            </p:txBody>
          </p:sp>
        </mc:Fallback>
      </mc:AlternateContent>
    </p:spTree>
    <p:extLst>
      <p:ext uri="{BB962C8B-B14F-4D97-AF65-F5344CB8AC3E}">
        <p14:creationId xmlns:p14="http://schemas.microsoft.com/office/powerpoint/2010/main" val="17551986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1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17</a:t>
            </a:fld>
            <a:endParaRPr lang="en-US" dirty="0"/>
          </a:p>
        </p:txBody>
      </p:sp>
      <p:sp>
        <p:nvSpPr>
          <p:cNvPr id="39940" name="Rectangle 2"/>
          <p:cNvSpPr>
            <a:spLocks noGrp="1" noChangeArrowheads="1"/>
          </p:cNvSpPr>
          <p:nvPr>
            <p:ph type="title"/>
          </p:nvPr>
        </p:nvSpPr>
        <p:spPr/>
        <p:txBody>
          <a:bodyPr/>
          <a:lstStyle/>
          <a:p>
            <a:r>
              <a:rPr lang="en-US" dirty="0"/>
              <a:t>EM Algorithm (Coins) -I</a:t>
            </a:r>
          </a:p>
        </p:txBody>
      </p:sp>
      <mc:AlternateContent xmlns:mc="http://schemas.openxmlformats.org/markup-compatibility/2006" xmlns:a14="http://schemas.microsoft.com/office/drawing/2010/main">
        <mc:Choice Requires="a14">
          <p:sp>
            <p:nvSpPr>
              <p:cNvPr id="39938" name="Object 2"/>
              <p:cNvSpPr txBox="1">
                <a:spLocks noGrp="1"/>
              </p:cNvSpPr>
              <p:nvPr>
                <p:ph idx="1"/>
              </p:nvPr>
            </p:nvSpPr>
            <p:spPr bwMode="auto">
              <a:xfrm>
                <a:off x="2592772" y="2876262"/>
                <a:ext cx="3960428" cy="2786062"/>
              </a:xfrm>
              <a:prstGeom prst="rect">
                <a:avLst/>
              </a:prstGeom>
              <a:noFill/>
              <a:ln>
                <a:no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𝐶𝑜𝑖𝑛</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𝑖</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𝑖</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𝐶𝑜𝑖𝑛</m:t>
                          </m:r>
                          <m:r>
                            <a:rPr lang="en-US" i="1">
                              <a:solidFill>
                                <a:srgbClr val="000000"/>
                              </a:solidFill>
                              <a:latin typeface="Cambria Math" panose="02040503050406030204" pitchFamily="18" charset="0"/>
                            </a:rPr>
                            <m:t>1)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𝐶𝑜𝑖𝑛</m:t>
                          </m:r>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𝑖</m:t>
                              </m:r>
                            </m:sup>
                          </m:sSup>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e>
                            <m:sup>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sup>
                          </m:sSup>
                        </m:num>
                        <m:den>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e>
                            <m:sup>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p>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sup>
                          </m:sSup>
                        </m:den>
                      </m:f>
                    </m:oMath>
                  </m:oMathPara>
                </a14:m>
                <a:endParaRPr lang="en-US" i="1" dirty="0"/>
              </a:p>
            </p:txBody>
          </p:sp>
        </mc:Choice>
        <mc:Fallback xmlns="">
          <p:sp>
            <p:nvSpPr>
              <p:cNvPr id="39938" name="Object 2"/>
              <p:cNvSpPr txBox="1">
                <a:spLocks noGrp="1" noRot="1" noChangeAspect="1" noMove="1" noResize="1" noEditPoints="1" noAdjustHandles="1" noChangeArrowheads="1" noChangeShapeType="1" noTextEdit="1"/>
              </p:cNvSpPr>
              <p:nvPr>
                <p:ph idx="1"/>
              </p:nvPr>
            </p:nvSpPr>
            <p:spPr bwMode="auto">
              <a:xfrm>
                <a:off x="2592772" y="2876262"/>
                <a:ext cx="3960428" cy="2786062"/>
              </a:xfrm>
              <a:prstGeom prst="rect">
                <a:avLst/>
              </a:prstGeom>
              <a:blipFill>
                <a:blip r:embed="rId3"/>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941" name="Rectangle 3"/>
              <p:cNvSpPr>
                <a:spLocks noGrp="1" noChangeArrowheads="1"/>
              </p:cNvSpPr>
              <p:nvPr>
                <p:ph type="body" sz="half" idx="4294967295"/>
              </p:nvPr>
            </p:nvSpPr>
            <p:spPr>
              <a:xfrm>
                <a:off x="139698" y="874207"/>
                <a:ext cx="8722947" cy="4253808"/>
              </a:xfrm>
            </p:spPr>
            <p:txBody>
              <a:bodyPr>
                <a:normAutofit/>
              </a:bodyPr>
              <a:lstStyle/>
              <a:p>
                <a:pPr marL="400050" indent="-400050"/>
                <a:r>
                  <a:rPr lang="en-US" sz="1500" dirty="0">
                    <a:solidFill>
                      <a:srgbClr val="000066"/>
                    </a:solidFill>
                    <a:ea typeface="ＭＳ Ｐゴシック" pitchFamily="34" charset="-128"/>
                  </a:rPr>
                  <a:t>We will assume (for a minute) that we know the parameters </a:t>
                </a:r>
                <a14:m>
                  <m:oMath xmlns:m="http://schemas.openxmlformats.org/officeDocument/2006/math">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𝑝</m:t>
                        </m:r>
                      </m:e>
                    </m:acc>
                    <m:r>
                      <a:rPr lang="en-US" sz="1600" i="1">
                        <a:solidFill>
                          <a:srgbClr val="000000"/>
                        </a:solidFill>
                        <a:latin typeface="Cambria Math" panose="02040503050406030204" pitchFamily="18" charset="0"/>
                      </a:rPr>
                      <m:t>,</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r>
                      <a:rPr lang="en-US" sz="1600" i="1">
                        <a:solidFill>
                          <a:srgbClr val="000000"/>
                        </a:solidFill>
                        <a:latin typeface="Cambria Math" panose="02040503050406030204" pitchFamily="18" charset="0"/>
                      </a:rPr>
                      <m:t>,</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𝛼</m:t>
                        </m:r>
                      </m:e>
                    </m:acc>
                  </m:oMath>
                </a14:m>
                <a:r>
                  <a:rPr lang="en-US" sz="1500" i="1" dirty="0">
                    <a:solidFill>
                      <a:srgbClr val="000066"/>
                    </a:solidFill>
                    <a:ea typeface="ＭＳ Ｐゴシック" pitchFamily="34" charset="-128"/>
                  </a:rPr>
                  <a:t>  </a:t>
                </a:r>
                <a:r>
                  <a:rPr lang="en-US" sz="1500" dirty="0">
                    <a:solidFill>
                      <a:srgbClr val="000066"/>
                    </a:solidFill>
                    <a:ea typeface="ＭＳ Ｐゴシック" pitchFamily="34" charset="-128"/>
                  </a:rPr>
                  <a:t>and use it to estimate which Coin it is (Problem 1)</a:t>
                </a:r>
              </a:p>
              <a:p>
                <a:pPr marL="400050" indent="-400050"/>
                <a:r>
                  <a:rPr lang="en-US" sz="1500" dirty="0">
                    <a:solidFill>
                      <a:srgbClr val="000066"/>
                    </a:solidFill>
                    <a:ea typeface="ＭＳ Ｐゴシック" pitchFamily="34" charset="-128"/>
                  </a:rPr>
                  <a:t>Then, we will use this </a:t>
                </a:r>
                <a:r>
                  <a:rPr lang="en-US" sz="1500" dirty="0">
                    <a:solidFill>
                      <a:srgbClr val="0000FF"/>
                    </a:solidFill>
                    <a:ea typeface="ＭＳ Ｐゴシック" pitchFamily="34" charset="-128"/>
                  </a:rPr>
                  <a:t>“label” </a:t>
                </a:r>
                <a:r>
                  <a:rPr lang="en-US" sz="1500" dirty="0">
                    <a:solidFill>
                      <a:srgbClr val="000066"/>
                    </a:solidFill>
                    <a:ea typeface="ＭＳ Ｐゴシック" pitchFamily="34" charset="-128"/>
                  </a:rPr>
                  <a:t>estimation of the observed tosses, to estimate the </a:t>
                </a:r>
                <a:r>
                  <a:rPr lang="en-US" sz="1500" dirty="0">
                    <a:solidFill>
                      <a:srgbClr val="0000FF"/>
                    </a:solidFill>
                    <a:ea typeface="ＭＳ Ｐゴシック" pitchFamily="34" charset="-128"/>
                  </a:rPr>
                  <a:t>most likely </a:t>
                </a:r>
                <a:r>
                  <a:rPr lang="en-US" sz="1500" dirty="0">
                    <a:solidFill>
                      <a:srgbClr val="000066"/>
                    </a:solidFill>
                    <a:ea typeface="ＭＳ Ｐゴシック" pitchFamily="34" charset="-128"/>
                  </a:rPr>
                  <a:t>parameters </a:t>
                </a:r>
              </a:p>
              <a:p>
                <a:pPr marL="700088" lvl="1" indent="-400050"/>
                <a:r>
                  <a:rPr lang="en-US" sz="1200" dirty="0">
                    <a:solidFill>
                      <a:srgbClr val="000066"/>
                    </a:solidFill>
                    <a:ea typeface="ＭＳ Ｐゴシック" pitchFamily="34" charset="-128"/>
                  </a:rPr>
                  <a:t>and so on...</a:t>
                </a:r>
              </a:p>
              <a:p>
                <a:pPr marL="400050" indent="-400050"/>
                <a:r>
                  <a:rPr lang="en-US" sz="1500" dirty="0">
                    <a:ea typeface="ＭＳ Ｐゴシック" pitchFamily="34" charset="-128"/>
                  </a:rPr>
                  <a:t>Notation:</a:t>
                </a:r>
                <a:r>
                  <a:rPr lang="en-US" sz="1500" dirty="0">
                    <a:solidFill>
                      <a:srgbClr val="0000FF"/>
                    </a:solidFill>
                    <a:ea typeface="ＭＳ Ｐゴシック" pitchFamily="34" charset="-128"/>
                  </a:rPr>
                  <a:t>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𝑛</m:t>
                    </m:r>
                    <m:r>
                      <a:rPr lang="en-US" sz="1500" i="1" dirty="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data points; in each one: </a:t>
                </a:r>
                <a:r>
                  <a:rPr lang="en-US" sz="1500" dirty="0">
                    <a:solidFill>
                      <a:srgbClr val="0000FF"/>
                    </a:solidFill>
                    <a:ea typeface="ＭＳ Ｐゴシック" pitchFamily="34" charset="-128"/>
                  </a:rPr>
                  <a:t>m</a:t>
                </a:r>
                <a:r>
                  <a:rPr lang="en-US" sz="1500" dirty="0">
                    <a:solidFill>
                      <a:srgbClr val="000066"/>
                    </a:solidFill>
                    <a:ea typeface="ＭＳ Ｐゴシック" pitchFamily="34" charset="-128"/>
                  </a:rPr>
                  <a:t> tosses each,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h</m:t>
                    </m:r>
                    <m:r>
                      <a:rPr lang="en-US" sz="1500" i="1" baseline="-25000" dirty="0">
                        <a:solidFill>
                          <a:srgbClr val="0000FF"/>
                        </a:solidFill>
                        <a:latin typeface="Cambria Math" panose="02040503050406030204" pitchFamily="18" charset="0"/>
                        <a:ea typeface="ＭＳ Ｐゴシック" pitchFamily="34" charset="-128"/>
                      </a:rPr>
                      <m:t>𝑖</m:t>
                    </m:r>
                  </m:oMath>
                </a14:m>
                <a:r>
                  <a:rPr lang="en-US" sz="1500" dirty="0">
                    <a:solidFill>
                      <a:srgbClr val="000066"/>
                    </a:solidFill>
                    <a:ea typeface="ＭＳ Ｐゴシック" pitchFamily="34" charset="-128"/>
                  </a:rPr>
                  <a:t> heads in the i-</a:t>
                </a:r>
                <a:r>
                  <a:rPr lang="en-US" sz="1500" dirty="0" err="1">
                    <a:solidFill>
                      <a:srgbClr val="000066"/>
                    </a:solidFill>
                    <a:ea typeface="ＭＳ Ｐゴシック" pitchFamily="34" charset="-128"/>
                  </a:rPr>
                  <a:t>th</a:t>
                </a:r>
                <a:r>
                  <a:rPr lang="en-US" sz="1500" dirty="0">
                    <a:solidFill>
                      <a:srgbClr val="000066"/>
                    </a:solidFill>
                    <a:ea typeface="ＭＳ Ｐゴシック" pitchFamily="34" charset="-128"/>
                  </a:rPr>
                  <a:t> data point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𝐷</m:t>
                    </m:r>
                    <m:r>
                      <a:rPr lang="en-US" sz="1500" i="1" baseline="30000" dirty="0">
                        <a:solidFill>
                          <a:srgbClr val="000066"/>
                        </a:solidFill>
                        <a:latin typeface="Cambria Math" panose="02040503050406030204" pitchFamily="18" charset="0"/>
                        <a:ea typeface="ＭＳ Ｐゴシック" pitchFamily="34" charset="-128"/>
                      </a:rPr>
                      <m:t>𝑖</m:t>
                    </m:r>
                  </m:oMath>
                </a14:m>
                <a:endParaRPr lang="en-US" sz="1500" baseline="30000" dirty="0">
                  <a:solidFill>
                    <a:srgbClr val="000066"/>
                  </a:solidFill>
                  <a:ea typeface="ＭＳ Ｐゴシック" pitchFamily="34" charset="-128"/>
                </a:endParaRPr>
              </a:p>
              <a:p>
                <a:pPr marL="400050" indent="-400050"/>
                <a:r>
                  <a:rPr lang="en-US" sz="1500" dirty="0">
                    <a:solidFill>
                      <a:srgbClr val="000066"/>
                    </a:solidFill>
                    <a:ea typeface="ＭＳ Ｐゴシック" pitchFamily="34" charset="-128"/>
                  </a:rPr>
                  <a:t>What is the probability that the </a:t>
                </a:r>
                <a:r>
                  <a:rPr lang="en-US" sz="1500" dirty="0" err="1">
                    <a:solidFill>
                      <a:schemeClr val="hlink"/>
                    </a:solidFill>
                    <a:ea typeface="ＭＳ Ｐゴシック" pitchFamily="34" charset="-128"/>
                  </a:rPr>
                  <a:t>i-th</a:t>
                </a:r>
                <a:r>
                  <a:rPr lang="en-US" sz="1500" dirty="0">
                    <a:solidFill>
                      <a:schemeClr val="hlink"/>
                    </a:solidFill>
                    <a:ea typeface="ＭＳ Ｐゴシック" pitchFamily="34" charset="-128"/>
                  </a:rPr>
                  <a:t> data point,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𝐷</m:t>
                    </m:r>
                    <m:r>
                      <a:rPr lang="en-US" sz="1500" i="1" baseline="30000" dirty="0">
                        <a:solidFill>
                          <a:srgbClr val="0000FF"/>
                        </a:solidFill>
                        <a:latin typeface="Cambria Math" panose="02040503050406030204" pitchFamily="18" charset="0"/>
                        <a:ea typeface="ＭＳ Ｐゴシック" pitchFamily="34" charset="-128"/>
                      </a:rPr>
                      <m:t>𝑖</m:t>
                    </m:r>
                  </m:oMath>
                </a14:m>
                <a:r>
                  <a:rPr lang="en-US" sz="1500" dirty="0">
                    <a:solidFill>
                      <a:srgbClr val="000066"/>
                    </a:solidFill>
                    <a:ea typeface="ＭＳ Ｐゴシック" pitchFamily="34" charset="-128"/>
                  </a:rPr>
                  <a:t>, came from </a:t>
                </a:r>
                <a:r>
                  <a:rPr lang="en-US" sz="1500" dirty="0">
                    <a:solidFill>
                      <a:schemeClr val="hlink"/>
                    </a:solidFill>
                    <a:ea typeface="ＭＳ Ｐゴシック" pitchFamily="34" charset="-128"/>
                  </a:rPr>
                  <a:t>Coin 1</a:t>
                </a:r>
                <a:r>
                  <a:rPr lang="en-US" sz="1500" dirty="0">
                    <a:solidFill>
                      <a:srgbClr val="000066"/>
                    </a:solidFill>
                    <a:ea typeface="ＭＳ Ｐゴシック" pitchFamily="34" charset="-128"/>
                  </a:rPr>
                  <a:t> ?</a:t>
                </a:r>
              </a:p>
              <a:p>
                <a:pPr marL="400050" indent="-400050"/>
                <a:r>
                  <a:rPr lang="en-US" sz="1500" dirty="0">
                    <a:solidFill>
                      <a:srgbClr val="FF0000"/>
                    </a:solidFill>
                    <a:ea typeface="ＭＳ Ｐゴシック" pitchFamily="34" charset="-128"/>
                  </a:rPr>
                  <a:t>STEP 1 (Expectation Step):    </a:t>
                </a:r>
                <a:r>
                  <a:rPr lang="en-US" sz="1500" dirty="0">
                    <a:ea typeface="ＭＳ Ｐゴシック" pitchFamily="34" charset="-128"/>
                  </a:rPr>
                  <a:t>(Here </a:t>
                </a:r>
                <a14:m>
                  <m:oMath xmlns:m="http://schemas.openxmlformats.org/officeDocument/2006/math">
                    <m:r>
                      <a:rPr lang="en-US" sz="1500" i="1" dirty="0" smtClean="0">
                        <a:latin typeface="Cambria Math" panose="02040503050406030204" pitchFamily="18" charset="0"/>
                        <a:ea typeface="ＭＳ Ｐゴシック" pitchFamily="34" charset="-128"/>
                      </a:rPr>
                      <m:t>h</m:t>
                    </m:r>
                    <m:r>
                      <a:rPr lang="en-US" sz="1500" i="1" dirty="0" smtClean="0">
                        <a:latin typeface="Cambria Math" panose="02040503050406030204" pitchFamily="18" charset="0"/>
                        <a:ea typeface="ＭＳ Ｐゴシック" pitchFamily="34" charset="-128"/>
                      </a:rPr>
                      <m:t>=</m:t>
                    </m:r>
                    <m:sSub>
                      <m:sSubPr>
                        <m:ctrlPr>
                          <a:rPr lang="en-US" sz="1500" b="0" i="1" dirty="0" smtClean="0">
                            <a:latin typeface="Cambria Math" panose="02040503050406030204" pitchFamily="18" charset="0"/>
                            <a:ea typeface="ＭＳ Ｐゴシック" pitchFamily="34" charset="-128"/>
                          </a:rPr>
                        </m:ctrlPr>
                      </m:sSubPr>
                      <m:e>
                        <m:r>
                          <a:rPr lang="en-US" sz="1500" i="1" dirty="0" smtClean="0">
                            <a:latin typeface="Cambria Math" panose="02040503050406030204" pitchFamily="18" charset="0"/>
                            <a:ea typeface="ＭＳ Ｐゴシック" pitchFamily="34" charset="-128"/>
                          </a:rPr>
                          <m:t>h</m:t>
                        </m:r>
                      </m:e>
                      <m:sub>
                        <m:r>
                          <a:rPr lang="en-US" sz="1500" i="1" dirty="0" smtClean="0">
                            <a:latin typeface="Cambria Math" panose="02040503050406030204" pitchFamily="18" charset="0"/>
                            <a:ea typeface="ＭＳ Ｐゴシック" pitchFamily="34" charset="-128"/>
                          </a:rPr>
                          <m:t>𝑖</m:t>
                        </m:r>
                      </m:sub>
                    </m:sSub>
                    <m:r>
                      <a:rPr lang="en-US" sz="1500" i="1" baseline="-25000" dirty="0">
                        <a:latin typeface="Cambria Math" panose="02040503050406030204" pitchFamily="18" charset="0"/>
                        <a:ea typeface="ＭＳ Ｐゴシック" pitchFamily="34" charset="-128"/>
                      </a:rPr>
                      <m:t> </m:t>
                    </m:r>
                  </m:oMath>
                </a14:m>
                <a:r>
                  <a:rPr lang="en-US" sz="1500" dirty="0">
                    <a:ea typeface="ＭＳ Ｐゴシック" pitchFamily="34" charset="-128"/>
                  </a:rPr>
                  <a:t>)</a:t>
                </a:r>
                <a:endParaRPr lang="en-US" sz="1500" baseline="-25000" dirty="0">
                  <a:latin typeface="Calibri"/>
                  <a:ea typeface="ＭＳ Ｐゴシック" pitchFamily="34" charset="-128"/>
                </a:endParaRPr>
              </a:p>
              <a:p>
                <a:pPr marL="400050" indent="-400050">
                  <a:buNone/>
                </a:pPr>
                <a:endParaRPr lang="en-US" sz="1500" dirty="0">
                  <a:solidFill>
                    <a:srgbClr val="000066"/>
                  </a:solidFill>
                  <a:ea typeface="ＭＳ Ｐゴシック" pitchFamily="34" charset="-128"/>
                </a:endParaRPr>
              </a:p>
            </p:txBody>
          </p:sp>
        </mc:Choice>
        <mc:Fallback xmlns="">
          <p:sp>
            <p:nvSpPr>
              <p:cNvPr id="39941" name="Rectangle 3"/>
              <p:cNvSpPr>
                <a:spLocks noGrp="1" noRot="1" noChangeAspect="1" noMove="1" noResize="1" noEditPoints="1" noAdjustHandles="1" noChangeArrowheads="1" noChangeShapeType="1" noTextEdit="1"/>
              </p:cNvSpPr>
              <p:nvPr>
                <p:ph type="body" sz="half" idx="4294967295"/>
              </p:nvPr>
            </p:nvSpPr>
            <p:spPr>
              <a:xfrm>
                <a:off x="139698" y="874207"/>
                <a:ext cx="8722947" cy="4253808"/>
              </a:xfrm>
              <a:blipFill>
                <a:blip r:embed="rId4"/>
                <a:stretch>
                  <a:fillRect l="-210"/>
                </a:stretch>
              </a:blipFill>
            </p:spPr>
            <p:txBody>
              <a:bodyPr/>
              <a:lstStyle/>
              <a:p>
                <a:r>
                  <a:rPr lang="en-US">
                    <a:noFill/>
                  </a:rPr>
                  <a:t> </a:t>
                </a:r>
              </a:p>
            </p:txBody>
          </p:sp>
        </mc:Fallback>
      </mc:AlternateContent>
    </p:spTree>
    <p:extLst>
      <p:ext uri="{BB962C8B-B14F-4D97-AF65-F5344CB8AC3E}">
        <p14:creationId xmlns:p14="http://schemas.microsoft.com/office/powerpoint/2010/main" val="35975598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4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18</a:t>
            </a:fld>
            <a:endParaRPr lang="en-US" dirty="0"/>
          </a:p>
        </p:txBody>
      </p:sp>
      <p:sp>
        <p:nvSpPr>
          <p:cNvPr id="41986" name="Rectangle 2"/>
          <p:cNvSpPr>
            <a:spLocks noGrp="1" noChangeArrowheads="1"/>
          </p:cNvSpPr>
          <p:nvPr>
            <p:ph type="title"/>
          </p:nvPr>
        </p:nvSpPr>
        <p:spPr/>
        <p:txBody>
          <a:bodyPr/>
          <a:lstStyle/>
          <a:p>
            <a:r>
              <a:rPr lang="en-US" dirty="0"/>
              <a:t>EM Algorithm (Coins) - II</a:t>
            </a:r>
          </a:p>
        </p:txBody>
      </p:sp>
      <mc:AlternateContent xmlns:mc="http://schemas.openxmlformats.org/markup-compatibility/2006" xmlns:a14="http://schemas.microsoft.com/office/drawing/2010/main">
        <mc:Choice Requires="a14">
          <p:sp>
            <p:nvSpPr>
              <p:cNvPr id="1092611" name="Rectangle 3"/>
              <p:cNvSpPr>
                <a:spLocks noGrp="1" noChangeArrowheads="1"/>
              </p:cNvSpPr>
              <p:nvPr>
                <p:ph idx="1"/>
              </p:nvPr>
            </p:nvSpPr>
            <p:spPr>
              <a:xfrm>
                <a:off x="310152" y="843245"/>
                <a:ext cx="8229600" cy="4071655"/>
              </a:xfrm>
            </p:spPr>
            <p:txBody>
              <a:bodyPr>
                <a:normAutofit/>
              </a:bodyPr>
              <a:lstStyle/>
              <a:p>
                <a:r>
                  <a:rPr lang="en-US" dirty="0"/>
                  <a:t>Now, we would like to compute the likelihood of the data, and find the parameters that maximize it.</a:t>
                </a:r>
              </a:p>
              <a:p>
                <a:r>
                  <a:rPr lang="en-US" dirty="0"/>
                  <a:t>We will maximize the log likelihood of the data (</a:t>
                </a:r>
                <a14:m>
                  <m:oMath xmlns:m="http://schemas.openxmlformats.org/officeDocument/2006/math">
                    <m:r>
                      <a:rPr lang="en-US" i="1" dirty="0" smtClean="0">
                        <a:latin typeface="Cambria Math" panose="02040503050406030204" pitchFamily="18" charset="0"/>
                      </a:rPr>
                      <m:t>𝑛</m:t>
                    </m:r>
                  </m:oMath>
                </a14:m>
                <a:r>
                  <a:rPr lang="en-US" dirty="0"/>
                  <a:t> data points)  </a:t>
                </a:r>
              </a:p>
              <a:p>
                <a:pPr lvl="1"/>
                <a14:m>
                  <m:oMath xmlns:m="http://schemas.openxmlformats.org/officeDocument/2006/math">
                    <m:r>
                      <a:rPr lang="en-US" i="1" dirty="0" smtClean="0">
                        <a:latin typeface="Cambria Math" panose="02040503050406030204" pitchFamily="18" charset="0"/>
                      </a:rPr>
                      <m:t>𝐿𝐿</m:t>
                    </m:r>
                    <m:r>
                      <a:rPr lang="en-US" i="1" dirty="0" smtClean="0">
                        <a:latin typeface="Cambria Math" panose="02040503050406030204" pitchFamily="18" charset="0"/>
                      </a:rPr>
                      <m:t> = </m:t>
                    </m:r>
                    <m:sSubSup>
                      <m:sSubSupPr>
                        <m:ctrlPr>
                          <a:rPr lang="en-US" b="0" i="1" dirty="0" smtClean="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a:latin typeface="Cambria Math" panose="02040503050406030204" pitchFamily="18" charset="0"/>
                            <a:sym typeface="Symbol" pitchFamily="18" charset="2"/>
                          </a:rPr>
                          <m:t>1</m:t>
                        </m:r>
                      </m:sub>
                      <m:sup>
                        <m:r>
                          <a:rPr lang="en-US" b="0" i="1" dirty="0" smtClean="0">
                            <a:latin typeface="Cambria Math" panose="02040503050406030204" pitchFamily="18" charset="0"/>
                            <a:sym typeface="Symbol" pitchFamily="18" charset="2"/>
                          </a:rPr>
                          <m:t>𝑛</m:t>
                        </m:r>
                      </m:sup>
                    </m:sSubSup>
                    <m:r>
                      <a:rPr lang="en-US" i="1" dirty="0">
                        <a:latin typeface="Cambria Math" panose="02040503050406030204" pitchFamily="18" charset="0"/>
                      </a:rPr>
                      <m:t> </m:t>
                    </m:r>
                    <m:r>
                      <a:rPr lang="en-US" i="1" dirty="0" err="1">
                        <a:latin typeface="Cambria Math" panose="02040503050406030204" pitchFamily="18" charset="0"/>
                      </a:rPr>
                      <m:t>𝑙𝑜𝑔𝑃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𝐷</m:t>
                        </m:r>
                      </m:e>
                      <m:sup>
                        <m:r>
                          <a:rPr lang="en-US" b="0" i="1" dirty="0" smtClean="0">
                            <a:latin typeface="Cambria Math" panose="02040503050406030204" pitchFamily="18" charset="0"/>
                          </a:rPr>
                          <m:t>𝑖</m:t>
                        </m:r>
                      </m:sup>
                    </m:sSup>
                    <m:r>
                      <a:rPr lang="en-US" i="1" dirty="0">
                        <a:latin typeface="Cambria Math" panose="02040503050406030204" pitchFamily="18" charset="0"/>
                      </a:rPr>
                      <m:t>|</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m:t>
                    </m:r>
                    <m:r>
                      <a:rPr lang="en-US" i="1" dirty="0">
                        <a:latin typeface="Cambria Math" panose="02040503050406030204" pitchFamily="18" charset="0"/>
                      </a:rPr>
                      <m:t>)</m:t>
                    </m:r>
                  </m:oMath>
                </a14:m>
                <a:endParaRPr lang="en-US" dirty="0"/>
              </a:p>
              <a:p>
                <a:r>
                  <a:rPr lang="en-US" dirty="0"/>
                  <a:t>But, one of the variables – the coin’s name - is hidden. We can marginalize:</a:t>
                </a:r>
              </a:p>
              <a:p>
                <a:pPr lvl="1"/>
                <a14:m>
                  <m:oMath xmlns:m="http://schemas.openxmlformats.org/officeDocument/2006/math">
                    <m:r>
                      <a:rPr lang="en-US" i="1" dirty="0" smtClean="0">
                        <a:latin typeface="Cambria Math" panose="02040503050406030204" pitchFamily="18" charset="0"/>
                      </a:rPr>
                      <m:t>𝐿𝐿</m:t>
                    </m:r>
                    <m:r>
                      <a:rPr lang="en-US" i="1" dirty="0" smtClean="0">
                        <a:latin typeface="Cambria Math" panose="02040503050406030204" pitchFamily="18" charset="0"/>
                      </a:rPr>
                      <m:t>=  </m:t>
                    </m:r>
                    <m:sSubSup>
                      <m:sSubSupPr>
                        <m:ctrlPr>
                          <a:rPr lang="en-US" b="0" i="1" dirty="0" smtClean="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err="1">
                            <a:latin typeface="Cambria Math" panose="02040503050406030204" pitchFamily="18" charset="0"/>
                            <a:sym typeface="Symbol" pitchFamily="18" charset="2"/>
                          </a:rPr>
                          <m:t>𝑖</m:t>
                        </m:r>
                        <m:r>
                          <a:rPr lang="en-US" b="0" i="1" dirty="0" smtClean="0">
                            <a:latin typeface="Cambria Math" panose="02040503050406030204" pitchFamily="18" charset="0"/>
                            <a:sym typeface="Symbol" pitchFamily="18" charset="2"/>
                          </a:rPr>
                          <m:t>=1</m:t>
                        </m:r>
                      </m:sub>
                      <m:sup>
                        <m:r>
                          <a:rPr lang="en-US" b="0" i="1" dirty="0" smtClean="0">
                            <a:latin typeface="Cambria Math" panose="02040503050406030204" pitchFamily="18" charset="0"/>
                            <a:sym typeface="Symbol" pitchFamily="18" charset="2"/>
                          </a:rPr>
                          <m:t>𝑛</m:t>
                        </m:r>
                      </m:sup>
                    </m:sSubSup>
                    <m:func>
                      <m:funcPr>
                        <m:ctrlPr>
                          <a:rPr lang="en-US" i="1" dirty="0">
                            <a:latin typeface="Cambria Math" panose="02040503050406030204" pitchFamily="18" charset="0"/>
                          </a:rPr>
                        </m:ctrlPr>
                      </m:funcPr>
                      <m:fName>
                        <m:r>
                          <m:rPr>
                            <m:sty m:val="p"/>
                          </m:rPr>
                          <a:rPr lang="en-US" i="0" dirty="0">
                            <a:latin typeface="Cambria Math" panose="02040503050406030204" pitchFamily="18" charset="0"/>
                          </a:rPr>
                          <m:t>log</m:t>
                        </m:r>
                      </m:fName>
                      <m:e>
                        <m:sSub>
                          <m:sSubPr>
                            <m:ctrlPr>
                              <a:rPr lang="en-US" i="1" dirty="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𝑦</m:t>
                            </m:r>
                            <m:r>
                              <a:rPr lang="en-US" i="1" dirty="0">
                                <a:latin typeface="Cambria Math" panose="02040503050406030204" pitchFamily="18" charset="0"/>
                                <a:sym typeface="Symbol"/>
                              </a:rPr>
                              <m:t>=0,1</m:t>
                            </m:r>
                          </m:sub>
                        </m:sSub>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𝐷</m:t>
                            </m:r>
                          </m:e>
                          <m:sup>
                            <m:r>
                              <a:rPr lang="en-US" b="0" i="1" dirty="0" smtClean="0">
                                <a:latin typeface="Cambria Math" panose="02040503050406030204" pitchFamily="18" charset="0"/>
                              </a:rPr>
                              <m:t>𝑖</m:t>
                            </m:r>
                          </m:sup>
                        </m:sSup>
                        <m:r>
                          <a:rPr lang="en-US" b="0" i="1" dirty="0" smtClean="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 |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m:t>
                        </m:r>
                      </m:e>
                    </m:func>
                  </m:oMath>
                </a14:m>
                <a:endParaRPr lang="en-US" dirty="0"/>
              </a:p>
              <a:p>
                <a:r>
                  <a:rPr lang="en-US" dirty="0"/>
                  <a:t>However, the sum is inside the log, making ML solution difficult. </a:t>
                </a:r>
              </a:p>
            </p:txBody>
          </p:sp>
        </mc:Choice>
        <mc:Fallback xmlns="">
          <p:sp>
            <p:nvSpPr>
              <p:cNvPr id="1092611" name="Rectangle 3"/>
              <p:cNvSpPr>
                <a:spLocks noGrp="1" noRot="1" noChangeAspect="1" noMove="1" noResize="1" noEditPoints="1" noAdjustHandles="1" noChangeArrowheads="1" noChangeShapeType="1" noTextEdit="1"/>
              </p:cNvSpPr>
              <p:nvPr>
                <p:ph idx="1"/>
              </p:nvPr>
            </p:nvSpPr>
            <p:spPr>
              <a:xfrm>
                <a:off x="310152" y="843245"/>
                <a:ext cx="8229600" cy="4071655"/>
              </a:xfrm>
              <a:blipFill>
                <a:blip r:embed="rId3"/>
                <a:stretch>
                  <a:fillRect l="-1037" t="-1198" r="-2000"/>
                </a:stretch>
              </a:blipFill>
            </p:spPr>
            <p:txBody>
              <a:bodyPr/>
              <a:lstStyle/>
              <a:p>
                <a:r>
                  <a:rPr lang="en-US">
                    <a:noFill/>
                  </a:rPr>
                  <a:t> </a:t>
                </a:r>
              </a:p>
            </p:txBody>
          </p:sp>
        </mc:Fallback>
      </mc:AlternateContent>
    </p:spTree>
    <p:extLst>
      <p:ext uri="{BB962C8B-B14F-4D97-AF65-F5344CB8AC3E}">
        <p14:creationId xmlns:p14="http://schemas.microsoft.com/office/powerpoint/2010/main" val="35078050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2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26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ular Callout 2">
                <a:extLst>
                  <a:ext uri="{FF2B5EF4-FFF2-40B4-BE49-F238E27FC236}">
                    <a16:creationId xmlns:a16="http://schemas.microsoft.com/office/drawing/2014/main" id="{D5221A22-8359-4D09-A272-B8FA57D4BF36}"/>
                  </a:ext>
                </a:extLst>
              </p:cNvPr>
              <p:cNvSpPr/>
              <p:nvPr/>
            </p:nvSpPr>
            <p:spPr>
              <a:xfrm>
                <a:off x="5328995" y="436109"/>
                <a:ext cx="3744896" cy="1359561"/>
              </a:xfrm>
              <a:prstGeom prst="wedgeRectCallout">
                <a:avLst>
                  <a:gd name="adj1" fmla="val -53039"/>
                  <a:gd name="adj2" fmla="val 216279"/>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357188" indent="-400050"/>
                <a:r>
                  <a:rPr lang="en-US" sz="1300" dirty="0">
                    <a:solidFill>
                      <a:schemeClr val="tx1"/>
                    </a:solidFill>
                    <a:ea typeface="ＭＳ Ｐゴシック" pitchFamily="34" charset="-128"/>
                  </a:rPr>
                  <a:t>LL</a:t>
                </a:r>
                <a14:m>
                  <m:oMath xmlns:m="http://schemas.openxmlformats.org/officeDocument/2006/math">
                    <m:r>
                      <a:rPr lang="en-US" sz="1300" i="1" dirty="0" smtClean="0">
                        <a:solidFill>
                          <a:schemeClr val="tx1"/>
                        </a:solidFill>
                        <a:latin typeface="Cambria Math" panose="02040503050406030204" pitchFamily="18" charset="0"/>
                        <a:ea typeface="ＭＳ Ｐゴシック" pitchFamily="34" charset="-128"/>
                      </a:rPr>
                      <m:t>= </m:t>
                    </m:r>
                    <m:sSub>
                      <m:sSubPr>
                        <m:ctrlPr>
                          <a:rPr lang="en-US" sz="1300" b="0" i="1" dirty="0" smtClean="0">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a:solidFill>
                              <a:schemeClr val="tx1"/>
                            </a:solidFill>
                            <a:latin typeface="Cambria Math" panose="02040503050406030204" pitchFamily="18" charset="0"/>
                            <a:ea typeface="ＭＳ Ｐゴシック" pitchFamily="34" charset="-128"/>
                            <a:sym typeface="Symbol" pitchFamily="18" charset="2"/>
                          </a:rPr>
                          <m:t></m:t>
                        </m:r>
                      </m:e>
                      <m:sub>
                        <m:r>
                          <a:rPr lang="en-US" sz="1300" b="0" i="1" dirty="0" smtClean="0">
                            <a:solidFill>
                              <a:schemeClr val="tx1"/>
                            </a:solidFill>
                            <a:latin typeface="Cambria Math" panose="02040503050406030204" pitchFamily="18" charset="0"/>
                            <a:ea typeface="ＭＳ Ｐゴシック" pitchFamily="34" charset="-128"/>
                            <a:sym typeface="Symbol" pitchFamily="18" charset="2"/>
                          </a:rPr>
                          <m:t>𝑖</m:t>
                        </m:r>
                        <m:r>
                          <a:rPr lang="en-US" sz="1300" b="0" i="1" dirty="0" smtClean="0">
                            <a:solidFill>
                              <a:schemeClr val="tx1"/>
                            </a:solidFill>
                            <a:latin typeface="Cambria Math" panose="02040503050406030204" pitchFamily="18" charset="0"/>
                            <a:ea typeface="ＭＳ Ｐゴシック" pitchFamily="34" charset="-128"/>
                            <a:sym typeface="Symbol" pitchFamily="18" charset="2"/>
                          </a:rPr>
                          <m:t>=1,</m:t>
                        </m:r>
                        <m:r>
                          <a:rPr lang="en-US" sz="1300" b="0" i="1" dirty="0" smtClean="0">
                            <a:solidFill>
                              <a:schemeClr val="tx1"/>
                            </a:solidFill>
                            <a:latin typeface="Cambria Math" panose="02040503050406030204" pitchFamily="18" charset="0"/>
                            <a:ea typeface="ＭＳ Ｐゴシック" pitchFamily="34" charset="-128"/>
                            <a:sym typeface="Symbol" pitchFamily="18" charset="2"/>
                          </a:rPr>
                          <m:t>𝑛</m:t>
                        </m:r>
                      </m:sub>
                    </m:sSub>
                    <m:func>
                      <m:funcPr>
                        <m:ctrlPr>
                          <a:rPr lang="en-US" sz="1300" i="1" dirty="0">
                            <a:solidFill>
                              <a:schemeClr val="tx1"/>
                            </a:solidFill>
                            <a:latin typeface="Cambria Math" panose="02040503050406030204" pitchFamily="18" charset="0"/>
                            <a:ea typeface="ＭＳ Ｐゴシック" pitchFamily="34" charset="-128"/>
                          </a:rPr>
                        </m:ctrlPr>
                      </m:funcPr>
                      <m:fName>
                        <m:r>
                          <m:rPr>
                            <m:sty m:val="p"/>
                          </m:rPr>
                          <a:rPr lang="en-US" sz="1300" i="0" dirty="0">
                            <a:solidFill>
                              <a:schemeClr val="tx1"/>
                            </a:solidFill>
                            <a:latin typeface="Cambria Math" panose="02040503050406030204" pitchFamily="18" charset="0"/>
                            <a:ea typeface="ＭＳ Ｐゴシック" pitchFamily="34" charset="-128"/>
                          </a:rPr>
                          <m:t>log</m:t>
                        </m:r>
                      </m:fName>
                      <m:e/>
                    </m:func>
                    <m:sSub>
                      <m:sSubPr>
                        <m:ctrlPr>
                          <a:rPr lang="en-US" sz="1300" b="0" i="1" dirty="0" smtClean="0">
                            <a:solidFill>
                              <a:schemeClr val="tx1"/>
                            </a:solidFill>
                            <a:latin typeface="Cambria Math" panose="02040503050406030204" pitchFamily="18" charset="0"/>
                            <a:ea typeface="ＭＳ Ｐゴシック" pitchFamily="34" charset="-128"/>
                            <a:sym typeface="Symbol"/>
                          </a:rPr>
                        </m:ctrlPr>
                      </m:sSubPr>
                      <m:e>
                        <m:r>
                          <a:rPr lang="en-US" sz="1300" i="1" dirty="0" smtClean="0">
                            <a:solidFill>
                              <a:schemeClr val="tx1"/>
                            </a:solidFill>
                            <a:latin typeface="Cambria Math" panose="02040503050406030204" pitchFamily="18" charset="0"/>
                            <a:ea typeface="ＭＳ Ｐゴシック" pitchFamily="34" charset="-128"/>
                            <a:sym typeface="Symbol"/>
                          </a:rPr>
                          <m:t></m:t>
                        </m:r>
                      </m:e>
                      <m:sub>
                        <m:r>
                          <a:rPr lang="en-US" sz="1300" b="0" i="1" dirty="0" smtClean="0">
                            <a:solidFill>
                              <a:schemeClr val="tx1"/>
                            </a:solidFill>
                            <a:latin typeface="Cambria Math" panose="02040503050406030204" pitchFamily="18" charset="0"/>
                            <a:ea typeface="ＭＳ Ｐゴシック" pitchFamily="34" charset="-128"/>
                            <a:sym typeface="Symbol"/>
                          </a:rPr>
                          <m:t>𝑦</m:t>
                        </m:r>
                        <m:r>
                          <a:rPr lang="en-US" sz="1300" b="0" i="1" dirty="0" smtClean="0">
                            <a:solidFill>
                              <a:schemeClr val="tx1"/>
                            </a:solidFill>
                            <a:latin typeface="Cambria Math" panose="02040503050406030204" pitchFamily="18" charset="0"/>
                            <a:ea typeface="ＭＳ Ｐゴシック" pitchFamily="34" charset="-128"/>
                            <a:sym typeface="Symbol"/>
                          </a:rPr>
                          <m:t>=0,1</m:t>
                        </m:r>
                      </m:sub>
                    </m:sSub>
                    <m:r>
                      <a:rPr lang="en-US" sz="1300" i="1" dirty="0">
                        <a:solidFill>
                          <a:schemeClr val="tx1"/>
                        </a:solidFill>
                        <a:latin typeface="Cambria Math" panose="02040503050406030204" pitchFamily="18" charset="0"/>
                        <a:ea typeface="ＭＳ Ｐゴシック" pitchFamily="34" charset="-128"/>
                      </a:rPr>
                      <m:t> </m:t>
                    </m:r>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sSup>
                      <m:sSupPr>
                        <m:ctrlPr>
                          <a:rPr lang="en-US" sz="1300" b="0" i="1" dirty="0" smtClean="0">
                            <a:solidFill>
                              <a:schemeClr val="tx1"/>
                            </a:solidFill>
                            <a:latin typeface="Cambria Math" panose="02040503050406030204" pitchFamily="18" charset="0"/>
                            <a:ea typeface="ＭＳ Ｐゴシック" pitchFamily="34" charset="-128"/>
                          </a:rPr>
                        </m:ctrlPr>
                      </m:sSupPr>
                      <m:e>
                        <m:r>
                          <a:rPr lang="en-US" sz="1300" i="1" dirty="0">
                            <a:solidFill>
                              <a:schemeClr val="tx1"/>
                            </a:solidFill>
                            <a:latin typeface="Cambria Math" panose="02040503050406030204" pitchFamily="18" charset="0"/>
                            <a:ea typeface="ＭＳ Ｐゴシック" pitchFamily="34" charset="-128"/>
                          </a:rPr>
                          <m:t>𝐷</m:t>
                        </m:r>
                      </m:e>
                      <m:sup>
                        <m:r>
                          <a:rPr lang="en-US" sz="1300" i="1" dirty="0">
                            <a:solidFill>
                              <a:schemeClr val="tx1"/>
                            </a:solidFill>
                            <a:latin typeface="Cambria Math" panose="02040503050406030204" pitchFamily="18" charset="0"/>
                            <a:ea typeface="ＭＳ Ｐゴシック" pitchFamily="34" charset="-128"/>
                          </a:rPr>
                          <m:t>𝑖</m:t>
                        </m:r>
                      </m:sup>
                    </m:sSup>
                    <m:r>
                      <a:rPr lang="en-US" sz="1300" i="1" dirty="0">
                        <a:solidFill>
                          <a:schemeClr val="tx1"/>
                        </a:solidFill>
                        <a:latin typeface="Cambria Math" panose="02040503050406030204" pitchFamily="18" charset="0"/>
                        <a:ea typeface="ＭＳ Ｐゴシック" pitchFamily="34" charset="-128"/>
                      </a:rPr>
                      <m:t>, </m:t>
                    </m:r>
                    <m:r>
                      <a:rPr lang="en-US" sz="1300" i="1" dirty="0">
                        <a:solidFill>
                          <a:schemeClr val="tx1"/>
                        </a:solidFill>
                        <a:latin typeface="Cambria Math" panose="02040503050406030204" pitchFamily="18" charset="0"/>
                        <a:ea typeface="ＭＳ Ｐゴシック" pitchFamily="34" charset="-128"/>
                      </a:rPr>
                      <m:t>𝑦</m:t>
                    </m:r>
                    <m:r>
                      <a:rPr lang="en-US" sz="1300" i="1" dirty="0">
                        <a:solidFill>
                          <a:schemeClr val="tx1"/>
                        </a:solidFill>
                        <a:latin typeface="Cambria Math" panose="02040503050406030204" pitchFamily="18" charset="0"/>
                        <a:ea typeface="ＭＳ Ｐゴシック" pitchFamily="34" charset="-128"/>
                      </a:rPr>
                      <m:t> | </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 </m:t>
                    </m:r>
                    <m:r>
                      <a:rPr lang="en-US" sz="1300" i="1" dirty="0">
                        <a:solidFill>
                          <a:schemeClr val="tx1"/>
                        </a:solidFill>
                        <a:latin typeface="Cambria Math" panose="02040503050406030204" pitchFamily="18" charset="0"/>
                        <a:ea typeface="ＭＳ Ｐゴシック" pitchFamily="34" charset="-128"/>
                      </a:rPr>
                      <m:t>) =</m:t>
                    </m:r>
                  </m:oMath>
                </a14:m>
                <a:endParaRPr lang="en-US" sz="1300" dirty="0">
                  <a:solidFill>
                    <a:schemeClr val="tx1"/>
                  </a:solidFill>
                  <a:ea typeface="ＭＳ Ｐゴシック" pitchFamily="34" charset="-128"/>
                </a:endParaRPr>
              </a:p>
              <a:p>
                <a:pPr marL="357188" indent="-400050"/>
                <a14:m>
                  <m:oMathPara xmlns:m="http://schemas.openxmlformats.org/officeDocument/2006/math">
                    <m:oMathParaPr>
                      <m:jc m:val="centerGroup"/>
                    </m:oMathParaPr>
                    <m:oMath xmlns:m="http://schemas.openxmlformats.org/officeDocument/2006/math">
                      <m:r>
                        <a:rPr lang="en-US" sz="1300" i="1" dirty="0" smtClean="0">
                          <a:solidFill>
                            <a:schemeClr val="tx1"/>
                          </a:solidFill>
                          <a:latin typeface="Cambria Math" panose="02040503050406030204" pitchFamily="18" charset="0"/>
                          <a:ea typeface="ＭＳ Ｐゴシック" pitchFamily="34" charset="-128"/>
                        </a:rPr>
                        <m:t>  =</m:t>
                      </m:r>
                      <m:sSub>
                        <m:sSubPr>
                          <m:ctrlPr>
                            <a:rPr lang="en-US" sz="1300" i="1" dirty="0">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a:solidFill>
                                <a:schemeClr val="tx1"/>
                              </a:solidFill>
                              <a:latin typeface="Cambria Math" panose="02040503050406030204" pitchFamily="18" charset="0"/>
                              <a:ea typeface="ＭＳ Ｐゴシック" pitchFamily="34" charset="-128"/>
                              <a:sym typeface="Symbol" pitchFamily="18" charset="2"/>
                            </a:rPr>
                            <m:t></m:t>
                          </m:r>
                        </m:e>
                        <m:sub>
                          <m:r>
                            <a:rPr lang="en-US" sz="1300" i="1" dirty="0">
                              <a:solidFill>
                                <a:schemeClr val="tx1"/>
                              </a:solidFill>
                              <a:latin typeface="Cambria Math" panose="02040503050406030204" pitchFamily="18" charset="0"/>
                              <a:ea typeface="ＭＳ Ｐゴシック" pitchFamily="34" charset="-128"/>
                              <a:sym typeface="Symbol" pitchFamily="18" charset="2"/>
                            </a:rPr>
                            <m:t>𝑖</m:t>
                          </m:r>
                          <m:r>
                            <a:rPr lang="en-US" sz="1300" i="1" dirty="0">
                              <a:solidFill>
                                <a:schemeClr val="tx1"/>
                              </a:solidFill>
                              <a:latin typeface="Cambria Math" panose="02040503050406030204" pitchFamily="18" charset="0"/>
                              <a:ea typeface="ＭＳ Ｐゴシック" pitchFamily="34" charset="-128"/>
                              <a:sym typeface="Symbol" pitchFamily="18" charset="2"/>
                            </a:rPr>
                            <m:t>=1,</m:t>
                          </m:r>
                          <m:r>
                            <a:rPr lang="en-US" sz="1300" i="1" dirty="0">
                              <a:solidFill>
                                <a:schemeClr val="tx1"/>
                              </a:solidFill>
                              <a:latin typeface="Cambria Math" panose="02040503050406030204" pitchFamily="18" charset="0"/>
                              <a:ea typeface="ＭＳ Ｐゴシック" pitchFamily="34" charset="-128"/>
                              <a:sym typeface="Symbol" pitchFamily="18" charset="2"/>
                            </a:rPr>
                            <m:t>𝑛</m:t>
                          </m:r>
                        </m:sub>
                      </m:sSub>
                      <m:r>
                        <m:rPr>
                          <m:sty m:val="p"/>
                        </m:rPr>
                        <a:rPr lang="en-US" sz="1300" i="1" dirty="0">
                          <a:solidFill>
                            <a:schemeClr val="tx1"/>
                          </a:solidFill>
                          <a:latin typeface="Cambria Math" panose="02040503050406030204" pitchFamily="18" charset="0"/>
                          <a:ea typeface="ＭＳ Ｐゴシック" pitchFamily="34" charset="-128"/>
                        </a:rPr>
                        <m:t>log</m:t>
                      </m:r>
                      <m:sSub>
                        <m:sSubPr>
                          <m:ctrlPr>
                            <a:rPr lang="en-US" sz="1300" i="1" dirty="0">
                              <a:solidFill>
                                <a:schemeClr val="tx1"/>
                              </a:solidFill>
                              <a:latin typeface="Cambria Math" panose="02040503050406030204" pitchFamily="18" charset="0"/>
                              <a:ea typeface="ＭＳ Ｐゴシック" pitchFamily="34" charset="-128"/>
                              <a:sym typeface="Symbol"/>
                            </a:rPr>
                          </m:ctrlPr>
                        </m:sSubPr>
                        <m:e>
                          <m:r>
                            <a:rPr lang="en-US" sz="1300" i="1" dirty="0">
                              <a:solidFill>
                                <a:schemeClr val="tx1"/>
                              </a:solidFill>
                              <a:latin typeface="Cambria Math" panose="02040503050406030204" pitchFamily="18" charset="0"/>
                              <a:ea typeface="ＭＳ Ｐゴシック" pitchFamily="34" charset="-128"/>
                              <a:sym typeface="Symbol"/>
                            </a:rPr>
                            <m:t></m:t>
                          </m:r>
                        </m:e>
                        <m:sub>
                          <m:r>
                            <a:rPr lang="en-US" sz="1300" i="1" dirty="0">
                              <a:solidFill>
                                <a:schemeClr val="tx1"/>
                              </a:solidFill>
                              <a:latin typeface="Cambria Math" panose="02040503050406030204" pitchFamily="18" charset="0"/>
                              <a:ea typeface="ＭＳ Ｐゴシック" pitchFamily="34" charset="-128"/>
                              <a:sym typeface="Symbol"/>
                            </a:rPr>
                            <m:t>𝑦</m:t>
                          </m:r>
                          <m:r>
                            <a:rPr lang="en-US" sz="1300" i="1" dirty="0">
                              <a:solidFill>
                                <a:schemeClr val="tx1"/>
                              </a:solidFill>
                              <a:latin typeface="Cambria Math" panose="02040503050406030204" pitchFamily="18" charset="0"/>
                              <a:ea typeface="ＭＳ Ｐゴシック" pitchFamily="34" charset="-128"/>
                              <a:sym typeface="Symbol"/>
                            </a:rPr>
                            <m:t>=0,1</m:t>
                          </m:r>
                        </m:sub>
                      </m:sSub>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𝐷</m:t>
                      </m:r>
                      <m:r>
                        <a:rPr lang="en-US" sz="1300" i="1" baseline="30000" dirty="0" err="1">
                          <a:solidFill>
                            <a:schemeClr val="tx1"/>
                          </a:solidFill>
                          <a:latin typeface="Cambria Math" panose="02040503050406030204" pitchFamily="18" charset="0"/>
                          <a:ea typeface="ＭＳ Ｐゴシック" pitchFamily="34" charset="-128"/>
                        </a:rPr>
                        <m:t>𝑖</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  )</m:t>
                      </m:r>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𝑦</m:t>
                      </m:r>
                      <m:r>
                        <a:rPr lang="en-US" sz="1300" i="1" dirty="0" err="1">
                          <a:solidFill>
                            <a:schemeClr val="tx1"/>
                          </a:solidFill>
                          <a:latin typeface="Cambria Math" panose="02040503050406030204" pitchFamily="18" charset="0"/>
                          <a:ea typeface="ＭＳ Ｐゴシック" pitchFamily="34" charset="-128"/>
                        </a:rPr>
                        <m:t>|</m:t>
                      </m:r>
                      <m:sSup>
                        <m:sSupPr>
                          <m:ctrlPr>
                            <a:rPr lang="en-US" sz="1300" b="0" i="1" dirty="0" smtClean="0">
                              <a:solidFill>
                                <a:schemeClr val="tx1"/>
                              </a:solidFill>
                              <a:latin typeface="Cambria Math" panose="02040503050406030204" pitchFamily="18" charset="0"/>
                              <a:ea typeface="ＭＳ Ｐゴシック" pitchFamily="34" charset="-128"/>
                            </a:rPr>
                          </m:ctrlPr>
                        </m:sSupPr>
                        <m:e>
                          <m:r>
                            <a:rPr lang="en-US" sz="1300" i="1" dirty="0" err="1">
                              <a:solidFill>
                                <a:schemeClr val="tx1"/>
                              </a:solidFill>
                              <a:latin typeface="Cambria Math" panose="02040503050406030204" pitchFamily="18" charset="0"/>
                              <a:ea typeface="ＭＳ Ｐゴシック" pitchFamily="34" charset="-128"/>
                            </a:rPr>
                            <m:t>𝐷</m:t>
                          </m:r>
                        </m:e>
                        <m:sup>
                          <m:r>
                            <a:rPr lang="en-US" sz="1300" i="1" dirty="0" err="1">
                              <a:solidFill>
                                <a:schemeClr val="tx1"/>
                              </a:solidFill>
                              <a:latin typeface="Cambria Math" panose="02040503050406030204" pitchFamily="18" charset="0"/>
                              <a:ea typeface="ＭＳ Ｐゴシック" pitchFamily="34" charset="-128"/>
                            </a:rPr>
                            <m:t>𝑖</m:t>
                          </m:r>
                        </m:sup>
                      </m:sSup>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m:t>
                      </m:r>
                      <m:r>
                        <a:rPr lang="en-US" sz="1300" i="1" dirty="0">
                          <a:solidFill>
                            <a:schemeClr val="tx1"/>
                          </a:solidFill>
                          <a:latin typeface="Cambria Math" panose="02040503050406030204" pitchFamily="18" charset="0"/>
                          <a:ea typeface="ＭＳ Ｐゴシック" pitchFamily="34" charset="-128"/>
                        </a:rPr>
                        <m:t>) = </m:t>
                      </m:r>
                    </m:oMath>
                  </m:oMathPara>
                </a14:m>
                <a:endParaRPr lang="en-US" sz="1300" dirty="0">
                  <a:solidFill>
                    <a:schemeClr val="tx1"/>
                  </a:solidFill>
                  <a:ea typeface="ＭＳ Ｐゴシック" pitchFamily="34" charset="-128"/>
                </a:endParaRPr>
              </a:p>
              <a:p>
                <a:pPr indent="-42863"/>
                <a14:m>
                  <m:oMathPara xmlns:m="http://schemas.openxmlformats.org/officeDocument/2006/math">
                    <m:oMathParaPr>
                      <m:jc m:val="centerGroup"/>
                    </m:oMathParaPr>
                    <m:oMath xmlns:m="http://schemas.openxmlformats.org/officeDocument/2006/math">
                      <m:r>
                        <a:rPr lang="en-US" sz="1300" i="1" dirty="0" smtClean="0">
                          <a:solidFill>
                            <a:schemeClr val="tx1"/>
                          </a:solidFill>
                          <a:latin typeface="Cambria Math" panose="02040503050406030204" pitchFamily="18" charset="0"/>
                          <a:ea typeface="ＭＳ Ｐゴシック" pitchFamily="34" charset="-128"/>
                          <a:sym typeface="Symbol" pitchFamily="18" charset="2"/>
                        </a:rPr>
                        <m:t>    =</m:t>
                      </m:r>
                      <m:sSub>
                        <m:sSubPr>
                          <m:ctrlPr>
                            <a:rPr lang="en-US" sz="1300" i="1" dirty="0">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a:solidFill>
                                <a:schemeClr val="tx1"/>
                              </a:solidFill>
                              <a:latin typeface="Cambria Math" panose="02040503050406030204" pitchFamily="18" charset="0"/>
                              <a:ea typeface="ＭＳ Ｐゴシック" pitchFamily="34" charset="-128"/>
                              <a:sym typeface="Symbol" pitchFamily="18" charset="2"/>
                            </a:rPr>
                            <m:t></m:t>
                          </m:r>
                        </m:e>
                        <m:sub>
                          <m:r>
                            <a:rPr lang="en-US" sz="1300" i="1" dirty="0">
                              <a:solidFill>
                                <a:schemeClr val="tx1"/>
                              </a:solidFill>
                              <a:latin typeface="Cambria Math" panose="02040503050406030204" pitchFamily="18" charset="0"/>
                              <a:ea typeface="ＭＳ Ｐゴシック" pitchFamily="34" charset="-128"/>
                              <a:sym typeface="Symbol" pitchFamily="18" charset="2"/>
                            </a:rPr>
                            <m:t>𝑖</m:t>
                          </m:r>
                          <m:r>
                            <a:rPr lang="en-US" sz="1300" i="1" dirty="0">
                              <a:solidFill>
                                <a:schemeClr val="tx1"/>
                              </a:solidFill>
                              <a:latin typeface="Cambria Math" panose="02040503050406030204" pitchFamily="18" charset="0"/>
                              <a:ea typeface="ＭＳ Ｐゴシック" pitchFamily="34" charset="-128"/>
                              <a:sym typeface="Symbol" pitchFamily="18" charset="2"/>
                            </a:rPr>
                            <m:t>=1,</m:t>
                          </m:r>
                          <m:r>
                            <a:rPr lang="en-US" sz="1300" i="1" dirty="0">
                              <a:solidFill>
                                <a:schemeClr val="tx1"/>
                              </a:solidFill>
                              <a:latin typeface="Cambria Math" panose="02040503050406030204" pitchFamily="18" charset="0"/>
                              <a:ea typeface="ＭＳ Ｐゴシック" pitchFamily="34" charset="-128"/>
                              <a:sym typeface="Symbol" pitchFamily="18" charset="2"/>
                            </a:rPr>
                            <m:t>𝑛</m:t>
                          </m:r>
                        </m:sub>
                      </m:sSub>
                      <m:r>
                        <m:rPr>
                          <m:sty m:val="p"/>
                        </m:rPr>
                        <a:rPr lang="en-US" sz="1300" i="1" dirty="0">
                          <a:solidFill>
                            <a:schemeClr val="tx1"/>
                          </a:solidFill>
                          <a:latin typeface="Cambria Math" panose="02040503050406030204" pitchFamily="18" charset="0"/>
                          <a:ea typeface="ＭＳ Ｐゴシック" pitchFamily="34" charset="-128"/>
                        </a:rPr>
                        <m:t>log</m:t>
                      </m:r>
                      <m:r>
                        <a:rPr lang="en-US" sz="1300" i="1" dirty="0">
                          <a:solidFill>
                            <a:schemeClr val="tx1"/>
                          </a:solidFill>
                          <a:latin typeface="Cambria Math" panose="02040503050406030204" pitchFamily="18" charset="0"/>
                          <a:ea typeface="ＭＳ Ｐゴシック" pitchFamily="34" charset="-128"/>
                        </a:rPr>
                        <m:t>⁡</m:t>
                      </m:r>
                      <m:sSub>
                        <m:sSubPr>
                          <m:ctrlPr>
                            <a:rPr lang="en-US" sz="1300" i="1" dirty="0" err="1">
                              <a:solidFill>
                                <a:schemeClr val="tx1"/>
                              </a:solidFill>
                              <a:latin typeface="Cambria Math" panose="02040503050406030204" pitchFamily="18" charset="0"/>
                              <a:ea typeface="ＭＳ Ｐゴシック" pitchFamily="34" charset="-128"/>
                            </a:rPr>
                          </m:ctrlPr>
                        </m:sSubPr>
                        <m:e>
                          <m:r>
                            <a:rPr lang="en-US" sz="1300" i="1" dirty="0" err="1">
                              <a:solidFill>
                                <a:schemeClr val="tx1"/>
                              </a:solidFill>
                              <a:latin typeface="Cambria Math" panose="02040503050406030204" pitchFamily="18" charset="0"/>
                              <a:ea typeface="ＭＳ Ｐゴシック" pitchFamily="34" charset="-128"/>
                            </a:rPr>
                            <m:t>𝐸</m:t>
                          </m:r>
                        </m:e>
                        <m:sub>
                          <m:r>
                            <a:rPr lang="en-US" sz="1300" i="1" dirty="0" err="1">
                              <a:solidFill>
                                <a:srgbClr val="FF0000"/>
                              </a:solidFill>
                              <a:latin typeface="Cambria Math" panose="02040503050406030204" pitchFamily="18" charset="0"/>
                              <a:ea typeface="ＭＳ Ｐゴシック" pitchFamily="34" charset="-128"/>
                            </a:rPr>
                            <m:t>𝑦</m:t>
                          </m:r>
                        </m:sub>
                      </m:sSub>
                      <m:r>
                        <a:rPr lang="en-US" sz="1300" i="1" dirty="0">
                          <a:solidFill>
                            <a:schemeClr val="tx1"/>
                          </a:solidFill>
                          <a:latin typeface="Cambria Math" panose="02040503050406030204" pitchFamily="18" charset="0"/>
                          <a:ea typeface="ＭＳ Ｐゴシック" pitchFamily="34" charset="-128"/>
                        </a:rPr>
                        <m:t> </m:t>
                      </m:r>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sSup>
                        <m:sSupPr>
                          <m:ctrlPr>
                            <a:rPr lang="en-US" sz="1300" b="0" i="1" dirty="0" smtClean="0">
                              <a:solidFill>
                                <a:schemeClr val="tx1"/>
                              </a:solidFill>
                              <a:latin typeface="Cambria Math" panose="02040503050406030204" pitchFamily="18" charset="0"/>
                              <a:ea typeface="ＭＳ Ｐゴシック" pitchFamily="34" charset="-128"/>
                            </a:rPr>
                          </m:ctrlPr>
                        </m:sSupPr>
                        <m:e>
                          <m:r>
                            <a:rPr lang="en-US" sz="1300" i="1" dirty="0">
                              <a:solidFill>
                                <a:schemeClr val="tx1"/>
                              </a:solidFill>
                              <a:latin typeface="Cambria Math" panose="02040503050406030204" pitchFamily="18" charset="0"/>
                              <a:ea typeface="ＭＳ Ｐゴシック" pitchFamily="34" charset="-128"/>
                            </a:rPr>
                            <m:t>𝐷</m:t>
                          </m:r>
                        </m:e>
                        <m:sup>
                          <m:r>
                            <a:rPr lang="en-US" sz="1300" i="1" dirty="0">
                              <a:solidFill>
                                <a:schemeClr val="tx1"/>
                              </a:solidFill>
                              <a:latin typeface="Cambria Math" panose="02040503050406030204" pitchFamily="18" charset="0"/>
                              <a:ea typeface="ＭＳ Ｐゴシック" pitchFamily="34" charset="-128"/>
                            </a:rPr>
                            <m:t>𝑖</m:t>
                          </m:r>
                        </m:sup>
                      </m:sSup>
                      <m:r>
                        <a:rPr lang="en-US" sz="1300" i="1" dirty="0">
                          <a:solidFill>
                            <a:schemeClr val="tx1"/>
                          </a:solidFill>
                          <a:latin typeface="Cambria Math" panose="02040503050406030204" pitchFamily="18" charset="0"/>
                          <a:ea typeface="ＭＳ Ｐゴシック" pitchFamily="34" charset="-128"/>
                        </a:rPr>
                        <m:t> |</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 </m:t>
                      </m:r>
                      <m:r>
                        <a:rPr lang="en-US" sz="1300" i="1" dirty="0">
                          <a:solidFill>
                            <a:schemeClr val="tx1"/>
                          </a:solidFill>
                          <a:latin typeface="Cambria Math" panose="02040503050406030204" pitchFamily="18" charset="0"/>
                          <a:ea typeface="ＭＳ Ｐゴシック" pitchFamily="34" charset="-128"/>
                        </a:rPr>
                        <m:t>) </m:t>
                      </m:r>
                      <m:r>
                        <a:rPr lang="en-US" sz="1300" i="1" dirty="0">
                          <a:solidFill>
                            <a:schemeClr val="tx1"/>
                          </a:solidFill>
                          <a:latin typeface="Cambria Math" panose="02040503050406030204" pitchFamily="18" charset="0"/>
                          <a:ea typeface="ＭＳ Ｐゴシック" pitchFamily="34" charset="-128"/>
                          <a:sym typeface="Symbol" pitchFamily="18" charset="2"/>
                        </a:rPr>
                        <m:t>≥ </m:t>
                      </m:r>
                    </m:oMath>
                  </m:oMathPara>
                </a14:m>
                <a:endParaRPr lang="en-US" sz="1300" dirty="0">
                  <a:solidFill>
                    <a:schemeClr val="tx1"/>
                  </a:solidFill>
                  <a:latin typeface="+mj-lt"/>
                  <a:ea typeface="ＭＳ Ｐゴシック" pitchFamily="34" charset="-128"/>
                  <a:sym typeface="Symbol" pitchFamily="18" charset="2"/>
                </a:endParaRPr>
              </a:p>
              <a:p>
                <a:pPr indent="-42863"/>
                <a14:m>
                  <m:oMathPara xmlns:m="http://schemas.openxmlformats.org/officeDocument/2006/math">
                    <m:oMathParaPr>
                      <m:jc m:val="centerGroup"/>
                    </m:oMathParaPr>
                    <m:oMath xmlns:m="http://schemas.openxmlformats.org/officeDocument/2006/math">
                      <m:r>
                        <a:rPr lang="en-US" sz="1300" i="1" dirty="0" smtClean="0">
                          <a:solidFill>
                            <a:schemeClr val="tx1"/>
                          </a:solidFill>
                          <a:latin typeface="Cambria Math" panose="02040503050406030204" pitchFamily="18" charset="0"/>
                          <a:ea typeface="ＭＳ Ｐゴシック" pitchFamily="34" charset="-128"/>
                          <a:sym typeface="Symbol" pitchFamily="18" charset="2"/>
                        </a:rPr>
                        <m:t>   ≥</m:t>
                      </m:r>
                      <m:sSub>
                        <m:sSubPr>
                          <m:ctrlPr>
                            <a:rPr lang="en-US" sz="1300" i="1" dirty="0">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a:solidFill>
                                <a:schemeClr val="tx1"/>
                              </a:solidFill>
                              <a:latin typeface="Cambria Math" panose="02040503050406030204" pitchFamily="18" charset="0"/>
                              <a:ea typeface="ＭＳ Ｐゴシック" pitchFamily="34" charset="-128"/>
                              <a:sym typeface="Symbol" pitchFamily="18" charset="2"/>
                            </a:rPr>
                            <m:t></m:t>
                          </m:r>
                        </m:e>
                        <m:sub>
                          <m:r>
                            <a:rPr lang="en-US" sz="1300" i="1" dirty="0">
                              <a:solidFill>
                                <a:schemeClr val="tx1"/>
                              </a:solidFill>
                              <a:latin typeface="Cambria Math" panose="02040503050406030204" pitchFamily="18" charset="0"/>
                              <a:ea typeface="ＭＳ Ｐゴシック" pitchFamily="34" charset="-128"/>
                              <a:sym typeface="Symbol" pitchFamily="18" charset="2"/>
                            </a:rPr>
                            <m:t>𝑖</m:t>
                          </m:r>
                          <m:r>
                            <a:rPr lang="en-US" sz="1300" i="1" dirty="0">
                              <a:solidFill>
                                <a:schemeClr val="tx1"/>
                              </a:solidFill>
                              <a:latin typeface="Cambria Math" panose="02040503050406030204" pitchFamily="18" charset="0"/>
                              <a:ea typeface="ＭＳ Ｐゴシック" pitchFamily="34" charset="-128"/>
                              <a:sym typeface="Symbol" pitchFamily="18" charset="2"/>
                            </a:rPr>
                            <m:t>=1,</m:t>
                          </m:r>
                          <m:r>
                            <a:rPr lang="en-US" sz="1300" i="1" dirty="0">
                              <a:solidFill>
                                <a:schemeClr val="tx1"/>
                              </a:solidFill>
                              <a:latin typeface="Cambria Math" panose="02040503050406030204" pitchFamily="18" charset="0"/>
                              <a:ea typeface="ＭＳ Ｐゴシック" pitchFamily="34" charset="-128"/>
                              <a:sym typeface="Symbol" pitchFamily="18" charset="2"/>
                            </a:rPr>
                            <m:t>𝑛</m:t>
                          </m:r>
                        </m:sub>
                      </m:sSub>
                      <m:sSub>
                        <m:sSubPr>
                          <m:ctrlPr>
                            <a:rPr lang="en-US" sz="1300" i="1" dirty="0" err="1">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err="1">
                              <a:solidFill>
                                <a:schemeClr val="tx1"/>
                              </a:solidFill>
                              <a:latin typeface="Cambria Math" panose="02040503050406030204" pitchFamily="18" charset="0"/>
                              <a:ea typeface="ＭＳ Ｐゴシック" pitchFamily="34" charset="-128"/>
                            </a:rPr>
                            <m:t>𝐸</m:t>
                          </m:r>
                        </m:e>
                        <m:sub>
                          <m:r>
                            <a:rPr lang="en-US" sz="1300" i="1" dirty="0" err="1">
                              <a:solidFill>
                                <a:srgbClr val="FF0000"/>
                              </a:solidFill>
                              <a:latin typeface="Cambria Math" panose="02040503050406030204" pitchFamily="18" charset="0"/>
                              <a:ea typeface="ＭＳ Ｐゴシック" pitchFamily="34" charset="-128"/>
                            </a:rPr>
                            <m:t>𝑦</m:t>
                          </m:r>
                        </m:sub>
                      </m:sSub>
                      <m:r>
                        <a:rPr lang="en-US" sz="1300" i="1" dirty="0">
                          <a:solidFill>
                            <a:schemeClr val="tx1"/>
                          </a:solidFill>
                          <a:latin typeface="Cambria Math" panose="02040503050406030204" pitchFamily="18" charset="0"/>
                          <a:ea typeface="ＭＳ Ｐゴシック" pitchFamily="34" charset="-128"/>
                        </a:rPr>
                        <m:t> </m:t>
                      </m:r>
                      <m:r>
                        <m:rPr>
                          <m:sty m:val="p"/>
                        </m:rPr>
                        <a:rPr lang="en-US" sz="1300" i="1" dirty="0">
                          <a:solidFill>
                            <a:schemeClr val="tx1"/>
                          </a:solidFill>
                          <a:latin typeface="Cambria Math" panose="02040503050406030204" pitchFamily="18" charset="0"/>
                          <a:ea typeface="ＭＳ Ｐゴシック" pitchFamily="34" charset="-128"/>
                        </a:rPr>
                        <m:t>log</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sSup>
                        <m:sSupPr>
                          <m:ctrlPr>
                            <a:rPr lang="en-US" sz="1300" b="0" i="1" dirty="0" smtClean="0">
                              <a:solidFill>
                                <a:schemeClr val="tx1"/>
                              </a:solidFill>
                              <a:latin typeface="Cambria Math" panose="02040503050406030204" pitchFamily="18" charset="0"/>
                              <a:ea typeface="ＭＳ Ｐゴシック" pitchFamily="34" charset="-128"/>
                            </a:rPr>
                          </m:ctrlPr>
                        </m:sSupPr>
                        <m:e>
                          <m:r>
                            <a:rPr lang="en-US" sz="1300" i="1" dirty="0">
                              <a:solidFill>
                                <a:schemeClr val="tx1"/>
                              </a:solidFill>
                              <a:latin typeface="Cambria Math" panose="02040503050406030204" pitchFamily="18" charset="0"/>
                              <a:ea typeface="ＭＳ Ｐゴシック" pitchFamily="34" charset="-128"/>
                            </a:rPr>
                            <m:t>𝐷</m:t>
                          </m:r>
                        </m:e>
                        <m:sup>
                          <m:r>
                            <a:rPr lang="en-US" sz="1300" i="1" dirty="0">
                              <a:solidFill>
                                <a:schemeClr val="tx1"/>
                              </a:solidFill>
                              <a:latin typeface="Cambria Math" panose="02040503050406030204" pitchFamily="18" charset="0"/>
                              <a:ea typeface="ＭＳ Ｐゴシック" pitchFamily="34" charset="-128"/>
                            </a:rPr>
                            <m:t>𝑖</m:t>
                          </m:r>
                        </m:sup>
                      </m:sSup>
                      <m:r>
                        <a:rPr lang="en-US" sz="1300" i="1" dirty="0">
                          <a:solidFill>
                            <a:schemeClr val="tx1"/>
                          </a:solidFill>
                          <a:latin typeface="Cambria Math" panose="02040503050406030204" pitchFamily="18" charset="0"/>
                          <a:ea typeface="ＭＳ Ｐゴシック" pitchFamily="34" charset="-128"/>
                        </a:rPr>
                        <m:t> |</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 </m:t>
                      </m:r>
                      <m:r>
                        <a:rPr lang="en-US" sz="1300" i="1" dirty="0">
                          <a:solidFill>
                            <a:schemeClr val="tx1"/>
                          </a:solidFill>
                          <a:latin typeface="Cambria Math" panose="02040503050406030204" pitchFamily="18" charset="0"/>
                          <a:ea typeface="ＭＳ Ｐゴシック" pitchFamily="34" charset="-128"/>
                        </a:rPr>
                        <m:t>)</m:t>
                      </m:r>
                    </m:oMath>
                  </m:oMathPara>
                </a14:m>
                <a:endParaRPr lang="en-US" sz="1300" dirty="0">
                  <a:solidFill>
                    <a:schemeClr val="tx1"/>
                  </a:solidFill>
                  <a:ea typeface="ＭＳ Ｐゴシック" pitchFamily="34" charset="-128"/>
                </a:endParaRPr>
              </a:p>
              <a:p>
                <a:pPr indent="-42863"/>
                <a:r>
                  <a:rPr lang="en-US" sz="1300" dirty="0">
                    <a:solidFill>
                      <a:schemeClr val="tx1"/>
                    </a:solidFill>
                    <a:ea typeface="ＭＳ Ｐゴシック" pitchFamily="34" charset="-128"/>
                  </a:rPr>
                  <a:t> Where the inequality is due to Jensen’s Inequality.</a:t>
                </a:r>
              </a:p>
              <a:p>
                <a:pPr indent="-42863"/>
                <a:r>
                  <a:rPr lang="en-US" sz="1300" dirty="0">
                    <a:solidFill>
                      <a:schemeClr val="tx1"/>
                    </a:solidFill>
                    <a:ea typeface="ＭＳ Ｐゴシック" pitchFamily="34" charset="-128"/>
                  </a:rPr>
                  <a:t> We maximize a lower bound on the Likelihood. </a:t>
                </a:r>
                <a:endParaRPr lang="en-US" sz="1300" dirty="0">
                  <a:solidFill>
                    <a:srgbClr val="0000FF"/>
                  </a:solidFill>
                  <a:ea typeface="ＭＳ Ｐゴシック" pitchFamily="34" charset="-128"/>
                </a:endParaRPr>
              </a:p>
            </p:txBody>
          </p:sp>
        </mc:Choice>
        <mc:Fallback>
          <p:sp>
            <p:nvSpPr>
              <p:cNvPr id="5" name="Rectangular Callout 2">
                <a:extLst>
                  <a:ext uri="{FF2B5EF4-FFF2-40B4-BE49-F238E27FC236}">
                    <a16:creationId xmlns:a16="http://schemas.microsoft.com/office/drawing/2014/main" id="{D5221A22-8359-4D09-A272-B8FA57D4BF36}"/>
                  </a:ext>
                </a:extLst>
              </p:cNvPr>
              <p:cNvSpPr>
                <a:spLocks noRot="1" noChangeAspect="1" noMove="1" noResize="1" noEditPoints="1" noAdjustHandles="1" noChangeArrowheads="1" noChangeShapeType="1" noTextEdit="1"/>
              </p:cNvSpPr>
              <p:nvPr/>
            </p:nvSpPr>
            <p:spPr>
              <a:xfrm>
                <a:off x="5328995" y="436109"/>
                <a:ext cx="3744896" cy="1359561"/>
              </a:xfrm>
              <a:prstGeom prst="wedgeRectCallout">
                <a:avLst>
                  <a:gd name="adj1" fmla="val -53039"/>
                  <a:gd name="adj2" fmla="val 216279"/>
                </a:avLst>
              </a:prstGeom>
              <a:blipFill>
                <a:blip r:embed="rId2"/>
                <a:stretch>
                  <a:fillRect/>
                </a:stretch>
              </a:blipFill>
              <a:ln>
                <a:solidFill>
                  <a:srgbClr val="FFC000"/>
                </a:solid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013636A-FC41-48BB-8F71-F942D8AD9F05}"/>
              </a:ext>
            </a:extLst>
          </p:cNvPr>
          <p:cNvSpPr>
            <a:spLocks noGrp="1"/>
          </p:cNvSpPr>
          <p:nvPr>
            <p:ph type="sldNum" sz="quarter" idx="12"/>
          </p:nvPr>
        </p:nvSpPr>
        <p:spPr/>
        <p:txBody>
          <a:bodyPr/>
          <a:lstStyle/>
          <a:p>
            <a:fld id="{8A758EFE-665F-4341-B5B8-2DAEADA52F6C}" type="slidenum">
              <a:rPr lang="en-US" smtClean="0"/>
              <a:pPr/>
              <a:t>19</a:t>
            </a:fld>
            <a:endParaRPr lang="en-US" dirty="0"/>
          </a:p>
        </p:txBody>
      </p:sp>
      <p:sp>
        <p:nvSpPr>
          <p:cNvPr id="3" name="Title 2">
            <a:extLst>
              <a:ext uri="{FF2B5EF4-FFF2-40B4-BE49-F238E27FC236}">
                <a16:creationId xmlns:a16="http://schemas.microsoft.com/office/drawing/2014/main" id="{DAAFF938-4300-44B2-B5D7-760E305CEFD4}"/>
              </a:ext>
            </a:extLst>
          </p:cNvPr>
          <p:cNvSpPr>
            <a:spLocks noGrp="1"/>
          </p:cNvSpPr>
          <p:nvPr>
            <p:ph type="title"/>
          </p:nvPr>
        </p:nvSpPr>
        <p:spPr/>
        <p:txBody>
          <a:bodyPr/>
          <a:lstStyle/>
          <a:p>
            <a:r>
              <a:rPr lang="en-US" dirty="0"/>
              <a:t>EM Algorithm (Coins) - II</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1C650DD-8D28-4CF3-AC38-8C8A0A8D2BE5}"/>
                  </a:ext>
                </a:extLst>
              </p:cNvPr>
              <p:cNvSpPr>
                <a:spLocks noGrp="1"/>
              </p:cNvSpPr>
              <p:nvPr>
                <p:ph idx="1"/>
              </p:nvPr>
            </p:nvSpPr>
            <p:spPr>
              <a:xfrm>
                <a:off x="-203449" y="871914"/>
                <a:ext cx="5695201" cy="4070474"/>
              </a:xfrm>
            </p:spPr>
            <p:txBody>
              <a:bodyPr>
                <a:normAutofit fontScale="92500" lnSpcReduction="10000"/>
              </a:bodyPr>
              <a:lstStyle/>
              <a:p>
                <a:pPr lvl="1"/>
                <a:r>
                  <a:rPr lang="en-US" dirty="0"/>
                  <a:t>Instead of maximizing the LL we will maximize the expectation of the LL of the data (over the coin’s name, </a:t>
                </a:r>
                <a14:m>
                  <m:oMath xmlns:m="http://schemas.openxmlformats.org/officeDocument/2006/math">
                    <m:r>
                      <a:rPr lang="en-US" i="1" dirty="0" smtClean="0">
                        <a:latin typeface="Cambria Math" panose="02040503050406030204" pitchFamily="18" charset="0"/>
                      </a:rPr>
                      <m:t>𝑦</m:t>
                    </m:r>
                  </m:oMath>
                </a14:m>
                <a:r>
                  <a:rPr lang="en-US" dirty="0"/>
                  <a:t>). </a:t>
                </a:r>
                <a14:m>
                  <m:oMath xmlns:m="http://schemas.openxmlformats.org/officeDocument/2006/math">
                    <m:r>
                      <a:rPr lang="en-US" sz="1700" i="1" dirty="0">
                        <a:latin typeface="Cambria Math" panose="02040503050406030204" pitchFamily="18" charset="0"/>
                      </a:rPr>
                      <m:t>𝐸</m:t>
                    </m:r>
                    <m:r>
                      <a:rPr lang="en-US" sz="1700" i="1" dirty="0">
                        <a:latin typeface="Cambria Math" panose="02040503050406030204" pitchFamily="18" charset="0"/>
                      </a:rPr>
                      <m:t>[</m:t>
                    </m:r>
                    <m:r>
                      <a:rPr lang="en-US" sz="1700" i="1" dirty="0">
                        <a:latin typeface="Cambria Math" panose="02040503050406030204" pitchFamily="18" charset="0"/>
                      </a:rPr>
                      <m:t>𝐿𝐿</m:t>
                    </m:r>
                    <m:r>
                      <a:rPr lang="en-US" sz="1700" i="1" dirty="0">
                        <a:latin typeface="Cambria Math" panose="02040503050406030204" pitchFamily="18" charset="0"/>
                      </a:rPr>
                      <m:t>] = </m:t>
                    </m:r>
                    <m:r>
                      <a:rPr lang="en-US" sz="1700" i="1" dirty="0">
                        <a:latin typeface="Cambria Math" panose="02040503050406030204" pitchFamily="18" charset="0"/>
                      </a:rPr>
                      <m:t>𝐸</m:t>
                    </m:r>
                    <m:r>
                      <a:rPr lang="en-US" sz="1700" i="1" dirty="0">
                        <a:latin typeface="Cambria Math" panose="02040503050406030204" pitchFamily="18" charset="0"/>
                      </a:rPr>
                      <m:t>[</m:t>
                    </m:r>
                    <m:sSubSup>
                      <m:sSubSupPr>
                        <m:ctrlPr>
                          <a:rPr lang="en-US" sz="1700" i="1" dirty="0">
                            <a:latin typeface="Cambria Math" panose="02040503050406030204" pitchFamily="18" charset="0"/>
                            <a:sym typeface="Symbol" pitchFamily="18" charset="2"/>
                          </a:rPr>
                        </m:ctrlPr>
                      </m:sSubSupPr>
                      <m:e>
                        <m:r>
                          <a:rPr lang="en-US" sz="1700" i="1" dirty="0">
                            <a:latin typeface="Cambria Math" panose="02040503050406030204" pitchFamily="18" charset="0"/>
                            <a:sym typeface="Symbol" pitchFamily="18" charset="2"/>
                          </a:rPr>
                          <m:t></m:t>
                        </m:r>
                      </m:e>
                      <m:sub>
                        <m:r>
                          <a:rPr lang="en-US" sz="1700" i="1" dirty="0">
                            <a:latin typeface="Cambria Math" panose="02040503050406030204" pitchFamily="18" charset="0"/>
                            <a:sym typeface="Symbol" pitchFamily="18" charset="2"/>
                          </a:rPr>
                          <m:t>𝑖</m:t>
                        </m:r>
                        <m:r>
                          <a:rPr lang="en-US" sz="1700" i="1" dirty="0">
                            <a:latin typeface="Cambria Math" panose="02040503050406030204" pitchFamily="18" charset="0"/>
                            <a:sym typeface="Symbol" pitchFamily="18" charset="2"/>
                          </a:rPr>
                          <m:t>=1</m:t>
                        </m:r>
                      </m:sub>
                      <m:sup>
                        <m:r>
                          <a:rPr lang="en-US" sz="1700" i="1" dirty="0">
                            <a:latin typeface="Cambria Math" panose="02040503050406030204" pitchFamily="18" charset="0"/>
                            <a:sym typeface="Symbol" pitchFamily="18" charset="2"/>
                          </a:rPr>
                          <m:t>𝑛</m:t>
                        </m:r>
                      </m:sup>
                    </m:sSubSup>
                    <m:r>
                      <a:rPr lang="en-US" sz="1700" i="1" dirty="0">
                        <a:latin typeface="Cambria Math" panose="02040503050406030204" pitchFamily="18" charset="0"/>
                        <a:sym typeface="Symbol" pitchFamily="18" charset="2"/>
                      </a:rPr>
                      <m:t> </m:t>
                    </m:r>
                    <m:r>
                      <a:rPr lang="en-US" sz="1700" i="1" dirty="0">
                        <a:latin typeface="Cambria Math" panose="02040503050406030204" pitchFamily="18" charset="0"/>
                      </a:rPr>
                      <m:t> </m:t>
                    </m:r>
                    <m:r>
                      <m:rPr>
                        <m:sty m:val="p"/>
                      </m:rPr>
                      <a:rPr lang="en-US" sz="1700" i="1" dirty="0">
                        <a:latin typeface="Cambria Math" panose="02040503050406030204" pitchFamily="18" charset="0"/>
                      </a:rPr>
                      <m:t>log</m:t>
                    </m:r>
                    <m:r>
                      <a:rPr lang="en-US" sz="1700" i="1" dirty="0">
                        <a:latin typeface="Cambria Math" panose="02040503050406030204" pitchFamily="18" charset="0"/>
                      </a:rPr>
                      <m:t>⁡</m:t>
                    </m:r>
                    <m:r>
                      <a:rPr lang="en-US" sz="1700" i="1" dirty="0">
                        <a:latin typeface="Cambria Math" panose="02040503050406030204" pitchFamily="18" charset="0"/>
                      </a:rPr>
                      <m:t>𝑃</m:t>
                    </m:r>
                    <m:r>
                      <a:rPr lang="en-US" sz="1700" i="1" dirty="0">
                        <a:latin typeface="Cambria Math" panose="02040503050406030204" pitchFamily="18" charset="0"/>
                      </a:rPr>
                      <m:t>(</m:t>
                    </m:r>
                    <m:sSup>
                      <m:sSupPr>
                        <m:ctrlPr>
                          <a:rPr lang="en-US" sz="1700" i="1" dirty="0">
                            <a:latin typeface="Cambria Math" panose="02040503050406030204" pitchFamily="18" charset="0"/>
                          </a:rPr>
                        </m:ctrlPr>
                      </m:sSupPr>
                      <m:e>
                        <m:r>
                          <a:rPr lang="en-US" sz="1700" i="1" dirty="0">
                            <a:latin typeface="Cambria Math" panose="02040503050406030204" pitchFamily="18" charset="0"/>
                          </a:rPr>
                          <m:t>𝐷</m:t>
                        </m:r>
                      </m:e>
                      <m:sup>
                        <m:r>
                          <a:rPr lang="en-US" sz="1700" i="1" dirty="0">
                            <a:latin typeface="Cambria Math" panose="02040503050406030204" pitchFamily="18" charset="0"/>
                          </a:rPr>
                          <m:t>𝑖</m:t>
                        </m:r>
                      </m:sup>
                    </m:sSup>
                    <m:r>
                      <a:rPr lang="en-US" sz="1700" i="1" dirty="0">
                        <a:latin typeface="Cambria Math" panose="02040503050406030204" pitchFamily="18" charset="0"/>
                      </a:rPr>
                      <m:t>| </m:t>
                    </m:r>
                    <m:r>
                      <a:rPr lang="en-US" sz="1700" i="1" dirty="0" err="1">
                        <a:latin typeface="Cambria Math" panose="02040503050406030204" pitchFamily="18" charset="0"/>
                      </a:rPr>
                      <m:t>𝑝</m:t>
                    </m:r>
                    <m:r>
                      <a:rPr lang="en-US" sz="1700" i="1" dirty="0" err="1">
                        <a:latin typeface="Cambria Math" panose="02040503050406030204" pitchFamily="18" charset="0"/>
                      </a:rPr>
                      <m:t>,</m:t>
                    </m:r>
                    <m:r>
                      <a:rPr lang="en-US" sz="1700" i="1" dirty="0" err="1">
                        <a:latin typeface="Cambria Math" panose="02040503050406030204" pitchFamily="18" charset="0"/>
                      </a:rPr>
                      <m:t>𝑞</m:t>
                    </m:r>
                    <m:r>
                      <a:rPr lang="en-US" sz="1700" i="1" dirty="0">
                        <a:latin typeface="Cambria Math" panose="02040503050406030204" pitchFamily="18" charset="0"/>
                      </a:rPr>
                      <m:t>,</m:t>
                    </m:r>
                    <m:r>
                      <a:rPr lang="en-US" sz="1700" i="1" dirty="0">
                        <a:latin typeface="Cambria Math" panose="02040503050406030204" pitchFamily="18" charset="0"/>
                        <a:sym typeface="Symbol" pitchFamily="18" charset="2"/>
                      </a:rPr>
                      <m:t> </m:t>
                    </m:r>
                    <m:r>
                      <a:rPr lang="en-US" sz="1700" i="1" dirty="0">
                        <a:latin typeface="Cambria Math" panose="02040503050406030204" pitchFamily="18" charset="0"/>
                      </a:rPr>
                      <m:t>)]</m:t>
                    </m:r>
                  </m:oMath>
                </a14:m>
                <a:endParaRPr lang="en-US" dirty="0"/>
              </a:p>
              <a:p>
                <a:pPr lvl="1"/>
                <a:r>
                  <a:rPr lang="en-US" dirty="0"/>
                  <a:t>Explanation:</a:t>
                </a:r>
              </a:p>
              <a:p>
                <a:pPr lvl="2"/>
                <a:r>
                  <a:rPr lang="en-US" dirty="0"/>
                  <a:t>Since the variable </a:t>
                </a:r>
                <a14:m>
                  <m:oMath xmlns:m="http://schemas.openxmlformats.org/officeDocument/2006/math">
                    <m:r>
                      <a:rPr lang="en-US" i="1" dirty="0" smtClean="0">
                        <a:latin typeface="Cambria Math" panose="02040503050406030204" pitchFamily="18" charset="0"/>
                      </a:rPr>
                      <m:t>𝑦</m:t>
                    </m:r>
                  </m:oMath>
                </a14:m>
                <a:r>
                  <a:rPr lang="en-US" dirty="0"/>
                  <a:t> is not observed, we cannot use the complete-data log likelihood. Instead, we use the expectation of the complete-data log likelihood under the posterior distribution of </a:t>
                </a:r>
                <a14:m>
                  <m:oMath xmlns:m="http://schemas.openxmlformats.org/officeDocument/2006/math">
                    <m:r>
                      <a:rPr lang="en-US" i="1" dirty="0" smtClean="0">
                        <a:latin typeface="Cambria Math" panose="02040503050406030204" pitchFamily="18" charset="0"/>
                      </a:rPr>
                      <m:t>𝑦</m:t>
                    </m:r>
                  </m:oMath>
                </a14:m>
                <a:r>
                  <a:rPr lang="en-US" dirty="0"/>
                  <a:t> to approximate </a:t>
                </a:r>
                <a14:m>
                  <m:oMath xmlns:m="http://schemas.openxmlformats.org/officeDocument/2006/math">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b="0" i="1" dirty="0" smtClean="0">
                        <a:latin typeface="Cambria Math" panose="02040503050406030204" pitchFamily="18" charset="0"/>
                      </a:rPr>
                      <m:t>𝑃</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𝐷</m:t>
                        </m:r>
                      </m:e>
                      <m:sup>
                        <m:r>
                          <a:rPr lang="en-US" b="0" i="1" dirty="0" smtClean="0">
                            <a:latin typeface="Cambria Math" panose="02040503050406030204" pitchFamily="18" charset="0"/>
                          </a:rPr>
                          <m:t>𝑖</m:t>
                        </m:r>
                      </m:sup>
                    </m:sSup>
                    <m:r>
                      <a:rPr lang="en-US" i="1" dirty="0" smtClean="0">
                        <a:latin typeface="Cambria Math" panose="02040503050406030204" pitchFamily="18" charset="0"/>
                      </a:rPr>
                      <m:t>|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i="1" dirty="0" smtClean="0">
                        <a:latin typeface="Cambria Math" panose="02040503050406030204" pitchFamily="18" charset="0"/>
                      </a:rPr>
                      <m:t>)</m:t>
                    </m:r>
                  </m:oMath>
                </a14:m>
                <a:r>
                  <a:rPr lang="en-US" dirty="0"/>
                  <a:t> [see above]</a:t>
                </a:r>
              </a:p>
              <a:p>
                <a:pPr lvl="2"/>
                <a:r>
                  <a:rPr lang="en-US" dirty="0"/>
                  <a:t>We think of the likelihood </a:t>
                </a:r>
                <a14:m>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𝐷</m:t>
                            </m:r>
                          </m:e>
                          <m:sup>
                            <m:r>
                              <a:rPr lang="en-US" b="0" i="1" dirty="0" smtClean="0">
                                <a:latin typeface="Cambria Math" panose="02040503050406030204" pitchFamily="18" charset="0"/>
                              </a:rPr>
                              <m:t>𝑖</m:t>
                            </m:r>
                          </m:sup>
                        </m:sSup>
                        <m:r>
                          <a:rPr lang="en-US" i="1" dirty="0" err="1">
                            <a:latin typeface="Cambria Math" panose="02040503050406030204" pitchFamily="18" charset="0"/>
                          </a:rPr>
                          <m:t>|</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m:t>
                        </m:r>
                        <m:r>
                          <a:rPr lang="en-US" i="1" dirty="0">
                            <a:latin typeface="Cambria Math" panose="02040503050406030204" pitchFamily="18" charset="0"/>
                          </a:rPr>
                          <m:t>)</m:t>
                        </m:r>
                      </m:e>
                    </m:func>
                  </m:oMath>
                </a14:m>
                <a:r>
                  <a:rPr lang="en-US" dirty="0"/>
                  <a:t>as a random variable that depends on the value y of the coin in the </a:t>
                </a:r>
                <a:r>
                  <a:rPr lang="en-US" dirty="0" err="1"/>
                  <a:t>i-th</a:t>
                </a:r>
                <a:r>
                  <a:rPr lang="en-US" dirty="0"/>
                  <a:t>  toss. Therefore, instead of maximizing the LL we will maximize the expectation of this random variable (over the coin’s name).  [Justified using Jensen’s Inequality] </a:t>
                </a:r>
              </a:p>
              <a:p>
                <a:endParaRPr lang="en-US" dirty="0"/>
              </a:p>
            </p:txBody>
          </p:sp>
        </mc:Choice>
        <mc:Fallback>
          <p:sp>
            <p:nvSpPr>
              <p:cNvPr id="4" name="Content Placeholder 3">
                <a:extLst>
                  <a:ext uri="{FF2B5EF4-FFF2-40B4-BE49-F238E27FC236}">
                    <a16:creationId xmlns:a16="http://schemas.microsoft.com/office/drawing/2014/main" id="{61C650DD-8D28-4CF3-AC38-8C8A0A8D2BE5}"/>
                  </a:ext>
                </a:extLst>
              </p:cNvPr>
              <p:cNvSpPr>
                <a:spLocks noGrp="1" noRot="1" noChangeAspect="1" noMove="1" noResize="1" noEditPoints="1" noAdjustHandles="1" noChangeArrowheads="1" noChangeShapeType="1" noTextEdit="1"/>
              </p:cNvSpPr>
              <p:nvPr>
                <p:ph idx="1"/>
              </p:nvPr>
            </p:nvSpPr>
            <p:spPr>
              <a:xfrm>
                <a:off x="-203449" y="871914"/>
                <a:ext cx="5695201" cy="4070474"/>
              </a:xfrm>
              <a:blipFill>
                <a:blip r:embed="rId3"/>
                <a:stretch>
                  <a:fillRect t="-1497" r="-535"/>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8D8B406D-7BB4-4CA9-8373-99BEE76F4227}"/>
              </a:ext>
            </a:extLst>
          </p:cNvPr>
          <p:cNvCxnSpPr>
            <a:cxnSpLocks/>
          </p:cNvCxnSpPr>
          <p:nvPr/>
        </p:nvCxnSpPr>
        <p:spPr>
          <a:xfrm>
            <a:off x="7926475" y="958675"/>
            <a:ext cx="931566"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11A1C5F4-0121-41B1-9E3A-C3ED5BE21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992" y="2352016"/>
            <a:ext cx="960516" cy="663588"/>
          </a:xfrm>
          <a:prstGeom prst="rect">
            <a:avLst/>
          </a:prstGeom>
          <a:ln>
            <a:solidFill>
              <a:schemeClr val="tx1"/>
            </a:solidFill>
          </a:ln>
        </p:spPr>
      </p:pic>
      <p:cxnSp>
        <p:nvCxnSpPr>
          <p:cNvPr id="10" name="Straight Connector 9">
            <a:extLst>
              <a:ext uri="{FF2B5EF4-FFF2-40B4-BE49-F238E27FC236}">
                <a16:creationId xmlns:a16="http://schemas.microsoft.com/office/drawing/2014/main" id="{D84E902D-335F-40F7-8DD4-5AC0CC90B443}"/>
              </a:ext>
            </a:extLst>
          </p:cNvPr>
          <p:cNvCxnSpPr/>
          <p:nvPr/>
        </p:nvCxnSpPr>
        <p:spPr>
          <a:xfrm>
            <a:off x="7715250" y="2457450"/>
            <a:ext cx="0" cy="228600"/>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7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2</a:t>
            </a:fld>
            <a:endParaRPr lang="en-US" dirty="0"/>
          </a:p>
        </p:txBody>
      </p:sp>
      <p:sp>
        <p:nvSpPr>
          <p:cNvPr id="719874" name="Rectangle 2"/>
          <p:cNvSpPr>
            <a:spLocks noGrp="1" noChangeArrowheads="1"/>
          </p:cNvSpPr>
          <p:nvPr>
            <p:ph type="title"/>
          </p:nvPr>
        </p:nvSpPr>
        <p:spPr/>
        <p:txBody>
          <a:bodyPr/>
          <a:lstStyle/>
          <a:p>
            <a:r>
              <a:rPr lang="en-US" dirty="0"/>
              <a:t>Administration (1)</a:t>
            </a:r>
          </a:p>
        </p:txBody>
      </p:sp>
      <p:sp>
        <p:nvSpPr>
          <p:cNvPr id="719875" name="Rectangle 3"/>
          <p:cNvSpPr>
            <a:spLocks noGrp="1" noChangeArrowheads="1"/>
          </p:cNvSpPr>
          <p:nvPr>
            <p:ph idx="1"/>
          </p:nvPr>
        </p:nvSpPr>
        <p:spPr/>
        <p:txBody>
          <a:bodyPr>
            <a:normAutofit/>
          </a:bodyPr>
          <a:lstStyle/>
          <a:p>
            <a:r>
              <a:rPr lang="en-US" dirty="0"/>
              <a:t>Projects:</a:t>
            </a:r>
          </a:p>
          <a:p>
            <a:pPr lvl="1"/>
            <a:r>
              <a:rPr lang="en-US" dirty="0"/>
              <a:t>Come to my office hours at least once to discuss the project.</a:t>
            </a:r>
          </a:p>
          <a:p>
            <a:pPr lvl="1"/>
            <a:r>
              <a:rPr lang="en-US" dirty="0"/>
              <a:t>Posters for the projects will be presented on the last meeting of the class, December 9, 9:30—12:00</a:t>
            </a:r>
          </a:p>
          <a:p>
            <a:pPr lvl="1"/>
            <a:r>
              <a:rPr lang="en-US" dirty="0"/>
              <a:t>3 min videos should be ready by the 18</a:t>
            </a:r>
            <a:r>
              <a:rPr lang="en-US" baseline="30000" dirty="0"/>
              <a:t>th</a:t>
            </a:r>
            <a:r>
              <a:rPr lang="en-US" dirty="0"/>
              <a:t>.</a:t>
            </a:r>
          </a:p>
          <a:p>
            <a:pPr lvl="2"/>
            <a:r>
              <a:rPr lang="en-US" dirty="0"/>
              <a:t>But practice your 3 minutes speech before the poster presentation.</a:t>
            </a:r>
          </a:p>
          <a:p>
            <a:pPr lvl="1"/>
            <a:r>
              <a:rPr lang="en-US" dirty="0"/>
              <a:t>Final reports will only be due after the Final exam,  on December 19.</a:t>
            </a:r>
          </a:p>
          <a:p>
            <a:pPr lvl="2"/>
            <a:r>
              <a:rPr lang="en-US" dirty="0"/>
              <a:t>Specific instructions are on the web page and will be sent also on Piazza.</a:t>
            </a:r>
          </a:p>
          <a:p>
            <a:r>
              <a:rPr lang="en-US" dirty="0"/>
              <a:t> </a:t>
            </a:r>
            <a:r>
              <a:rPr lang="en-US" dirty="0">
                <a:solidFill>
                  <a:srgbClr val="FF0000"/>
                </a:solidFill>
              </a:rPr>
              <a:t>No class on Wednesday  (Friday Schedule)</a:t>
            </a:r>
          </a:p>
          <a:p>
            <a:pPr lvl="1"/>
            <a:r>
              <a:rPr lang="en-US" dirty="0">
                <a:solidFill>
                  <a:schemeClr val="tx1"/>
                </a:solidFill>
              </a:rPr>
              <a:t>But we’ll have office hours Monday-Wednesday (check with the TAs)</a:t>
            </a:r>
          </a:p>
          <a:p>
            <a:endParaRPr lang="en-US" dirty="0"/>
          </a:p>
        </p:txBody>
      </p:sp>
    </p:spTree>
    <p:extLst>
      <p:ext uri="{BB962C8B-B14F-4D97-AF65-F5344CB8AC3E}">
        <p14:creationId xmlns:p14="http://schemas.microsoft.com/office/powerpoint/2010/main" val="3366595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ular Callout 2"/>
          <p:cNvSpPr/>
          <p:nvPr/>
        </p:nvSpPr>
        <p:spPr>
          <a:xfrm>
            <a:off x="2826656" y="2785823"/>
            <a:ext cx="4187428" cy="2274323"/>
          </a:xfrm>
          <a:prstGeom prst="wedgeRectCallout">
            <a:avLst>
              <a:gd name="adj1" fmla="val -64919"/>
              <a:gd name="adj2" fmla="val -46554"/>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lide Number Placeholder 1"/>
          <p:cNvSpPr>
            <a:spLocks noGrp="1"/>
          </p:cNvSpPr>
          <p:nvPr>
            <p:ph type="sldNum" sz="quarter" idx="12"/>
          </p:nvPr>
        </p:nvSpPr>
        <p:spPr/>
        <p:txBody>
          <a:bodyPr/>
          <a:lstStyle/>
          <a:p>
            <a:fld id="{1081A49A-5B14-409F-93CB-CEF6A4DEA4DC}" type="slidenum">
              <a:rPr lang="en-US" smtClean="0"/>
              <a:pPr/>
              <a:t>20</a:t>
            </a:fld>
            <a:endParaRPr lang="en-US" dirty="0"/>
          </a:p>
        </p:txBody>
      </p:sp>
      <p:sp>
        <p:nvSpPr>
          <p:cNvPr id="44034" name="Rectangle 2"/>
          <p:cNvSpPr>
            <a:spLocks noGrp="1" noChangeArrowheads="1"/>
          </p:cNvSpPr>
          <p:nvPr>
            <p:ph type="title"/>
          </p:nvPr>
        </p:nvSpPr>
        <p:spPr/>
        <p:txBody>
          <a:bodyPr/>
          <a:lstStyle/>
          <a:p>
            <a:r>
              <a:rPr lang="en-US"/>
              <a:t>EM Algorithm (Coins) - III</a:t>
            </a:r>
          </a:p>
        </p:txBody>
      </p:sp>
      <mc:AlternateContent xmlns:mc="http://schemas.openxmlformats.org/markup-compatibility/2006">
        <mc:Choice xmlns:a14="http://schemas.microsoft.com/office/drawing/2010/main" Requires="a14">
          <p:sp>
            <p:nvSpPr>
              <p:cNvPr id="1161219" name="Rectangle 3"/>
              <p:cNvSpPr>
                <a:spLocks noGrp="1" noChangeArrowheads="1"/>
              </p:cNvSpPr>
              <p:nvPr>
                <p:ph idx="1"/>
              </p:nvPr>
            </p:nvSpPr>
            <p:spPr>
              <a:xfrm>
                <a:off x="430464" y="902369"/>
                <a:ext cx="8514370" cy="2199691"/>
              </a:xfrm>
            </p:spPr>
            <p:txBody>
              <a:bodyPr>
                <a:normAutofit fontScale="70000" lnSpcReduction="20000"/>
              </a:bodyPr>
              <a:lstStyle/>
              <a:p>
                <a:r>
                  <a:rPr lang="en-US" dirty="0"/>
                  <a:t>We maximize the expectation of this random variable (over the coin name).    </a:t>
                </a:r>
              </a:p>
              <a:p>
                <a:r>
                  <a:rPr lang="en-US" dirty="0"/>
                  <a:t>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𝐿𝐿</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m:t>
                    </m:r>
                    <m:sSubSup>
                      <m:sSubSupPr>
                        <m:ctrlPr>
                          <a:rPr lang="en-US" b="0" i="1" dirty="0" smtClean="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a:latin typeface="Cambria Math" panose="02040503050406030204" pitchFamily="18" charset="0"/>
                            <a:sym typeface="Symbol" pitchFamily="18" charset="2"/>
                          </a:rPr>
                          <m:t>𝑖</m:t>
                        </m:r>
                        <m:r>
                          <a:rPr lang="en-US" b="0" i="1" dirty="0" smtClean="0">
                            <a:latin typeface="Cambria Math" panose="02040503050406030204" pitchFamily="18" charset="0"/>
                            <a:sym typeface="Symbol" pitchFamily="18" charset="2"/>
                          </a:rPr>
                          <m:t>=1</m:t>
                        </m:r>
                      </m:sub>
                      <m:sup>
                        <m:r>
                          <a:rPr lang="en-US" b="0" i="1" dirty="0" smtClean="0">
                            <a:latin typeface="Cambria Math" panose="02040503050406030204" pitchFamily="18" charset="0"/>
                            <a:sym typeface="Symbol" pitchFamily="18" charset="2"/>
                          </a:rPr>
                          <m:t>𝑛</m:t>
                        </m:r>
                      </m:sup>
                    </m:sSubSup>
                    <m:r>
                      <a:rPr lang="en-US" b="0" i="1" dirty="0" smtClean="0">
                        <a:latin typeface="Cambria Math" panose="02040503050406030204" pitchFamily="18" charset="0"/>
                        <a:sym typeface="Symbol" pitchFamily="18" charset="2"/>
                      </a:rPr>
                      <m:t> </m:t>
                    </m:r>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𝐷</m:t>
                        </m:r>
                      </m:e>
                      <m:sup>
                        <m:r>
                          <a:rPr lang="en-US" i="1" dirty="0">
                            <a:latin typeface="Cambria Math" panose="02040503050406030204" pitchFamily="18" charset="0"/>
                          </a:rPr>
                          <m:t>𝑖</m:t>
                        </m:r>
                      </m:sup>
                    </m:sSup>
                    <m:r>
                      <a:rPr lang="en-US" i="1" dirty="0">
                        <a:latin typeface="Cambria Math" panose="02040503050406030204" pitchFamily="18" charset="0"/>
                      </a:rPr>
                      <m:t>|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m:t>
                    </m:r>
                    <m:r>
                      <a:rPr lang="en-US" b="0" i="1" dirty="0" smtClean="0">
                        <a:latin typeface="Cambria Math" panose="02040503050406030204" pitchFamily="18" charset="0"/>
                      </a:rPr>
                      <m:t>=</m:t>
                    </m:r>
                    <m:sSubSup>
                      <m:sSubSupPr>
                        <m:ctrlPr>
                          <a:rPr lang="en-US" i="1" dirty="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a:latin typeface="Cambria Math" panose="02040503050406030204" pitchFamily="18" charset="0"/>
                            <a:sym typeface="Symbol" pitchFamily="18" charset="2"/>
                          </a:rPr>
                          <m:t>𝑖</m:t>
                        </m:r>
                        <m:r>
                          <a:rPr lang="en-US" i="1" dirty="0">
                            <a:latin typeface="Cambria Math" panose="02040503050406030204" pitchFamily="18" charset="0"/>
                            <a:sym typeface="Symbol" pitchFamily="18" charset="2"/>
                          </a:rPr>
                          <m:t>=1</m:t>
                        </m:r>
                      </m:sub>
                      <m:sup>
                        <m:r>
                          <a:rPr lang="en-US" i="1" dirty="0">
                            <a:latin typeface="Cambria Math" panose="02040503050406030204" pitchFamily="18" charset="0"/>
                            <a:sym typeface="Symbol" pitchFamily="18" charset="2"/>
                          </a:rPr>
                          <m:t>𝑛</m:t>
                        </m:r>
                      </m:sup>
                    </m:sSubSup>
                    <m:r>
                      <a:rPr lang="en-US" i="1" dirty="0">
                        <a:latin typeface="Cambria Math" panose="02040503050406030204" pitchFamily="18" charset="0"/>
                      </a:rPr>
                      <m:t>𝐸</m:t>
                    </m:r>
                    <m:r>
                      <a:rPr lang="en-US" i="1" dirty="0">
                        <a:latin typeface="Cambria Math" panose="02040503050406030204" pitchFamily="18" charset="0"/>
                      </a:rPr>
                      <m:t>[</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𝐷</m:t>
                        </m:r>
                      </m:e>
                      <m:sup>
                        <m:r>
                          <a:rPr lang="en-US" i="1" dirty="0">
                            <a:latin typeface="Cambria Math" panose="02040503050406030204" pitchFamily="18" charset="0"/>
                          </a:rPr>
                          <m:t>𝑖</m:t>
                        </m:r>
                      </m:sup>
                    </m:sSup>
                    <m:r>
                      <a:rPr lang="en-US" i="1" dirty="0">
                        <a:latin typeface="Cambria Math" panose="02040503050406030204" pitchFamily="18" charset="0"/>
                      </a:rPr>
                      <m:t>|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 = </m:t>
                    </m:r>
                  </m:oMath>
                </a14:m>
                <a:r>
                  <a:rPr lang="en-US" sz="1800" dirty="0"/>
                  <a:t>(some math; see below)     </a:t>
                </a:r>
              </a:p>
              <a:p>
                <a:pPr marL="0" indent="0">
                  <a:buNone/>
                </a:pPr>
                <a:r>
                  <a:rPr lang="en-US" dirty="0"/>
                  <a:t>            </a:t>
                </a:r>
                <a14:m>
                  <m:oMath xmlns:m="http://schemas.openxmlformats.org/officeDocument/2006/math">
                    <m:r>
                      <a:rPr lang="en-US" i="1" dirty="0" smtClean="0">
                        <a:latin typeface="Cambria Math" panose="02040503050406030204" pitchFamily="18" charset="0"/>
                      </a:rPr>
                      <m:t>=</m:t>
                    </m:r>
                    <m:sSubSup>
                      <m:sSubSupPr>
                        <m:ctrlPr>
                          <a:rPr lang="en-US" i="1" dirty="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a:latin typeface="Cambria Math" panose="02040503050406030204" pitchFamily="18" charset="0"/>
                            <a:sym typeface="Symbol" pitchFamily="18" charset="2"/>
                          </a:rPr>
                          <m:t>𝑖</m:t>
                        </m:r>
                        <m:r>
                          <a:rPr lang="en-US" i="1" dirty="0">
                            <a:latin typeface="Cambria Math" panose="02040503050406030204" pitchFamily="18" charset="0"/>
                            <a:sym typeface="Symbol" pitchFamily="18" charset="2"/>
                          </a:rPr>
                          <m:t>=1</m:t>
                        </m:r>
                      </m:sub>
                      <m:sup>
                        <m:r>
                          <a:rPr lang="en-US" i="1" dirty="0">
                            <a:latin typeface="Cambria Math" panose="02040503050406030204" pitchFamily="18" charset="0"/>
                            <a:sym typeface="Symbol" pitchFamily="18" charset="2"/>
                          </a:rPr>
                          <m:t>𝑛</m:t>
                        </m:r>
                      </m:sup>
                    </m:sSubSup>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𝑃</m:t>
                        </m:r>
                      </m:e>
                      <m:sub>
                        <m:r>
                          <a:rPr lang="en-US" i="1" dirty="0">
                            <a:latin typeface="Cambria Math" panose="02040503050406030204" pitchFamily="18" charset="0"/>
                          </a:rPr>
                          <m:t>1</m:t>
                        </m:r>
                      </m:sub>
                      <m:sup>
                        <m:r>
                          <a:rPr lang="en-US" i="1" dirty="0">
                            <a:latin typeface="Cambria Math" panose="02040503050406030204" pitchFamily="18" charset="0"/>
                          </a:rPr>
                          <m:t>𝑖</m:t>
                        </m:r>
                      </m:sup>
                    </m:sSubSup>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𝐷</m:t>
                        </m:r>
                      </m:e>
                      <m:sup>
                        <m:r>
                          <a:rPr lang="en-US" i="1" dirty="0">
                            <a:latin typeface="Cambria Math" panose="02040503050406030204" pitchFamily="18" charset="0"/>
                          </a:rPr>
                          <m:t>𝑖</m:t>
                        </m:r>
                      </m:sup>
                    </m:sSup>
                    <m:r>
                      <a:rPr lang="en-US" i="1" dirty="0">
                        <a:latin typeface="Cambria Math" panose="02040503050406030204" pitchFamily="18" charset="0"/>
                      </a:rPr>
                      <m:t>, 1 |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 + (1−</m:t>
                    </m:r>
                    <m:sSubSup>
                      <m:sSubSupPr>
                        <m:ctrlPr>
                          <a:rPr lang="en-US" i="1" dirty="0">
                            <a:latin typeface="Cambria Math" panose="02040503050406030204" pitchFamily="18" charset="0"/>
                          </a:rPr>
                        </m:ctrlPr>
                      </m:sSubSupPr>
                      <m:e>
                        <m:r>
                          <a:rPr lang="en-US" i="1" dirty="0">
                            <a:latin typeface="Cambria Math" panose="02040503050406030204" pitchFamily="18" charset="0"/>
                          </a:rPr>
                          <m:t>𝑃</m:t>
                        </m:r>
                      </m:e>
                      <m:sub>
                        <m:r>
                          <a:rPr lang="en-US" i="1" dirty="0">
                            <a:latin typeface="Cambria Math" panose="02040503050406030204" pitchFamily="18" charset="0"/>
                          </a:rPr>
                          <m:t>1</m:t>
                        </m:r>
                      </m:sub>
                      <m:sup>
                        <m:r>
                          <a:rPr lang="en-US" i="1" dirty="0">
                            <a:latin typeface="Cambria Math" panose="02040503050406030204" pitchFamily="18" charset="0"/>
                          </a:rPr>
                          <m:t>𝑖</m:t>
                        </m:r>
                      </m:sup>
                    </m:sSubSup>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𝐷</m:t>
                        </m:r>
                      </m:e>
                      <m:sup>
                        <m:r>
                          <a:rPr lang="en-US" i="1" dirty="0">
                            <a:latin typeface="Cambria Math" panose="02040503050406030204" pitchFamily="18" charset="0"/>
                          </a:rPr>
                          <m:t>𝑖</m:t>
                        </m:r>
                      </m:sup>
                    </m:sSup>
                    <m:r>
                      <a:rPr lang="en-US" i="1" dirty="0">
                        <a:latin typeface="Cambria Math" panose="02040503050406030204" pitchFamily="18" charset="0"/>
                      </a:rPr>
                      <m:t>, 0 |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  </m:t>
                    </m:r>
                  </m:oMath>
                </a14:m>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𝑃</m:t>
                        </m:r>
                      </m:e>
                      <m:sub>
                        <m:r>
                          <a:rPr lang="en-US" i="1" dirty="0" smtClean="0">
                            <a:latin typeface="Cambria Math" panose="02040503050406030204" pitchFamily="18" charset="0"/>
                          </a:rPr>
                          <m:t>1</m:t>
                        </m:r>
                      </m:sub>
                      <m:sup>
                        <m:r>
                          <a:rPr lang="en-US" i="1" dirty="0" smtClean="0">
                            <a:latin typeface="Cambria Math" panose="02040503050406030204" pitchFamily="18" charset="0"/>
                          </a:rPr>
                          <m:t>𝑖</m:t>
                        </m:r>
                      </m:sup>
                    </m:sSubSup>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𝑃</m:t>
                        </m:r>
                      </m:e>
                      <m:sub>
                        <m:r>
                          <a:rPr lang="en-US" i="1" dirty="0" smtClean="0">
                            <a:latin typeface="Cambria Math" panose="02040503050406030204" pitchFamily="18" charset="0"/>
                          </a:rPr>
                          <m:t>1</m:t>
                        </m:r>
                      </m:sub>
                      <m:sup>
                        <m:r>
                          <a:rPr lang="en-US" i="1" dirty="0" smtClean="0">
                            <a:latin typeface="Cambria Math" panose="02040503050406030204" pitchFamily="18" charset="0"/>
                          </a:rPr>
                          <m:t>𝑖</m:t>
                        </m:r>
                      </m:sup>
                    </m:sSubSup>
                    <m:r>
                      <a:rPr lang="en-US" i="1" dirty="0" smtClean="0">
                        <a:latin typeface="Cambria Math" panose="02040503050406030204" pitchFamily="18" charset="0"/>
                      </a:rPr>
                      <m:t> − (1−</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𝑃</m:t>
                        </m:r>
                      </m:e>
                      <m:sub>
                        <m:r>
                          <a:rPr lang="en-US" i="1" dirty="0" smtClean="0">
                            <a:latin typeface="Cambria Math" panose="02040503050406030204" pitchFamily="18" charset="0"/>
                          </a:rPr>
                          <m:t>1</m:t>
                        </m:r>
                      </m:sub>
                      <m:sup>
                        <m:r>
                          <a:rPr lang="en-US" i="1" dirty="0" smtClean="0">
                            <a:latin typeface="Cambria Math" panose="02040503050406030204" pitchFamily="18" charset="0"/>
                          </a:rPr>
                          <m:t>𝑖</m:t>
                        </m:r>
                      </m:sup>
                    </m:sSubSup>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⁡(1− </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𝑃</m:t>
                        </m:r>
                      </m:e>
                      <m:sub>
                        <m:r>
                          <a:rPr lang="en-US" i="1" dirty="0" smtClean="0">
                            <a:latin typeface="Cambria Math" panose="02040503050406030204" pitchFamily="18" charset="0"/>
                          </a:rPr>
                          <m:t>1</m:t>
                        </m:r>
                      </m:sub>
                      <m:sup>
                        <m:r>
                          <a:rPr lang="en-US" i="1" dirty="0" smtClean="0">
                            <a:latin typeface="Cambria Math" panose="02040503050406030204" pitchFamily="18" charset="0"/>
                          </a:rPr>
                          <m:t>𝑖</m:t>
                        </m:r>
                      </m:sup>
                    </m:sSubSup>
                    <m:r>
                      <a:rPr lang="en-US" i="1" dirty="0" smtClean="0">
                        <a:latin typeface="Cambria Math" panose="02040503050406030204" pitchFamily="18" charset="0"/>
                      </a:rPr>
                      <m:t> )     </m:t>
                    </m:r>
                  </m:oMath>
                </a14:m>
                <a:endParaRPr lang="en-US" dirty="0"/>
              </a:p>
              <a:p>
                <a:pPr marL="0" indent="0">
                  <a:buNone/>
                </a:pPr>
                <a:r>
                  <a:rPr lang="en-US" dirty="0"/>
                  <a:t>		(Does not matter when we maximize)</a:t>
                </a:r>
              </a:p>
              <a:p>
                <a:endParaRPr lang="en-US" dirty="0"/>
              </a:p>
              <a:p>
                <a:r>
                  <a:rPr lang="en-US" dirty="0"/>
                  <a:t>This is due to the linearity of the expectation and the random variable definition</a:t>
                </a:r>
              </a:p>
              <a:p>
                <a:endParaRPr lang="en-US" dirty="0"/>
              </a:p>
              <a:p>
                <a:endParaRPr lang="en-US" dirty="0"/>
              </a:p>
            </p:txBody>
          </p:sp>
        </mc:Choice>
        <mc:Fallback>
          <p:sp>
            <p:nvSpPr>
              <p:cNvPr id="1161219" name="Rectangle 3"/>
              <p:cNvSpPr>
                <a:spLocks noGrp="1" noRot="1" noChangeAspect="1" noMove="1" noResize="1" noEditPoints="1" noAdjustHandles="1" noChangeArrowheads="1" noChangeShapeType="1" noTextEdit="1"/>
              </p:cNvSpPr>
              <p:nvPr>
                <p:ph idx="1"/>
              </p:nvPr>
            </p:nvSpPr>
            <p:spPr>
              <a:xfrm>
                <a:off x="430464" y="902369"/>
                <a:ext cx="8514370" cy="2199691"/>
              </a:xfrm>
              <a:blipFill>
                <a:blip r:embed="rId3"/>
                <a:stretch>
                  <a:fillRect l="-358" t="-2770" r="-143"/>
                </a:stretch>
              </a:blipFill>
            </p:spPr>
            <p:txBody>
              <a:bodyPr/>
              <a:lstStyle/>
              <a:p>
                <a:r>
                  <a:rPr lang="en-US">
                    <a:noFill/>
                  </a:rPr>
                  <a:t> </a:t>
                </a:r>
              </a:p>
            </p:txBody>
          </p:sp>
        </mc:Fallback>
      </mc:AlternateContent>
      <p:cxnSp>
        <p:nvCxnSpPr>
          <p:cNvPr id="5" name="Straight Connector 4"/>
          <p:cNvCxnSpPr>
            <a:cxnSpLocks/>
          </p:cNvCxnSpPr>
          <p:nvPr/>
        </p:nvCxnSpPr>
        <p:spPr>
          <a:xfrm>
            <a:off x="4381207" y="1451358"/>
            <a:ext cx="23511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1884569" y="1854601"/>
            <a:ext cx="32903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1400FD-6C19-4385-B4F3-76C25CFDD0F6}"/>
                  </a:ext>
                </a:extLst>
              </p:cNvPr>
              <p:cNvSpPr txBox="1"/>
              <p:nvPr/>
            </p:nvSpPr>
            <p:spPr>
              <a:xfrm>
                <a:off x="2826656" y="2783754"/>
                <a:ext cx="4187428" cy="2276392"/>
              </a:xfrm>
              <a:prstGeom prst="rect">
                <a:avLst/>
              </a:prstGeom>
              <a:solidFill>
                <a:schemeClr val="bg1"/>
              </a:solidFill>
              <a:ln w="1905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00" b="0" i="1" smtClean="0">
                          <a:latin typeface="Cambria Math" panose="02040503050406030204" pitchFamily="18" charset="0"/>
                        </a:rPr>
                        <m:t>𝐸</m:t>
                      </m:r>
                      <m:d>
                        <m:dPr>
                          <m:begChr m:val="["/>
                          <m:endChr m:val="]"/>
                          <m:ctrlPr>
                            <a:rPr lang="en-US" sz="700" b="0" i="1" smtClean="0">
                              <a:latin typeface="Cambria Math" panose="02040503050406030204" pitchFamily="18" charset="0"/>
                            </a:rPr>
                          </m:ctrlPr>
                        </m:dPr>
                        <m:e>
                          <m:r>
                            <a:rPr lang="en-US" sz="700" b="0" i="1" smtClean="0">
                              <a:latin typeface="Cambria Math" panose="02040503050406030204" pitchFamily="18" charset="0"/>
                            </a:rPr>
                            <m:t>𝐿𝐿</m:t>
                          </m:r>
                        </m:e>
                      </m:d>
                      <m:r>
                        <a:rPr lang="en-US" sz="700" b="0" i="1" smtClean="0">
                          <a:latin typeface="Cambria Math" panose="02040503050406030204" pitchFamily="18" charset="0"/>
                        </a:rPr>
                        <m:t>=</m:t>
                      </m:r>
                      <m:r>
                        <a:rPr lang="en-US" sz="700" b="0" i="1" smtClean="0">
                          <a:latin typeface="Cambria Math" panose="02040503050406030204" pitchFamily="18" charset="0"/>
                        </a:rPr>
                        <m:t>𝐸</m:t>
                      </m:r>
                      <m:r>
                        <a:rPr lang="en-US" sz="700" b="0" i="1" smtClean="0">
                          <a:latin typeface="Cambria Math" panose="02040503050406030204" pitchFamily="18" charset="0"/>
                        </a:rPr>
                        <m:t>[</m:t>
                      </m:r>
                      <m:nary>
                        <m:naryPr>
                          <m:chr m:val="∑"/>
                          <m:ctrlPr>
                            <a:rPr lang="en-US" sz="700" b="0" i="1" smtClean="0">
                              <a:latin typeface="Cambria Math" panose="02040503050406030204" pitchFamily="18" charset="0"/>
                            </a:rPr>
                          </m:ctrlPr>
                        </m:naryPr>
                        <m:sub>
                          <m:r>
                            <a:rPr lang="en-US" sz="700" b="0" i="1" smtClean="0">
                              <a:latin typeface="Cambria Math" panose="02040503050406030204" pitchFamily="18" charset="0"/>
                            </a:rPr>
                            <m:t>𝑖</m:t>
                          </m:r>
                          <m:r>
                            <a:rPr lang="en-US" sz="700" b="0" i="1" smtClean="0">
                              <a:latin typeface="Cambria Math" panose="02040503050406030204" pitchFamily="18" charset="0"/>
                            </a:rPr>
                            <m:t>=1</m:t>
                          </m:r>
                        </m:sub>
                        <m:sup>
                          <m:r>
                            <a:rPr lang="en-US" sz="700" b="0" i="1" smtClean="0">
                              <a:latin typeface="Cambria Math" panose="02040503050406030204" pitchFamily="18" charset="0"/>
                            </a:rPr>
                            <m:t>1</m:t>
                          </m:r>
                        </m:sup>
                        <m:e>
                          <m:r>
                            <a:rPr lang="en-US" sz="700" b="0" i="1" smtClean="0">
                              <a:latin typeface="Cambria Math" panose="02040503050406030204" pitchFamily="18" charset="0"/>
                            </a:rPr>
                            <m:t>𝑙𝑜𝑔𝑃</m:t>
                          </m:r>
                          <m:r>
                            <a:rPr lang="en-US" sz="700" b="0" i="1" smtClean="0">
                              <a:latin typeface="Cambria Math" panose="02040503050406030204" pitchFamily="18" charset="0"/>
                            </a:rPr>
                            <m:t>(</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𝐷</m:t>
                              </m:r>
                            </m:e>
                            <m:sup>
                              <m:r>
                                <a:rPr lang="en-US" sz="700" b="0" i="1" smtClean="0">
                                  <a:latin typeface="Cambria Math" panose="02040503050406030204" pitchFamily="18" charset="0"/>
                                </a:rPr>
                                <m:t>𝑖</m:t>
                              </m:r>
                            </m:sup>
                          </m:sSup>
                          <m:r>
                            <a:rPr lang="en-US" sz="700" b="0" i="1" smtClean="0">
                              <a:latin typeface="Cambria Math" panose="02040503050406030204" pitchFamily="18" charset="0"/>
                            </a:rPr>
                            <m:t>|</m:t>
                          </m:r>
                          <m:r>
                            <a:rPr lang="en-US" sz="700" b="0" i="1" smtClean="0">
                              <a:latin typeface="Cambria Math" panose="02040503050406030204" pitchFamily="18" charset="0"/>
                            </a:rPr>
                            <m:t>𝑝</m:t>
                          </m:r>
                          <m:r>
                            <a:rPr lang="en-US" sz="700" b="0" i="1" smtClean="0">
                              <a:latin typeface="Cambria Math" panose="02040503050406030204" pitchFamily="18" charset="0"/>
                            </a:rPr>
                            <m:t>,</m:t>
                          </m:r>
                          <m:r>
                            <a:rPr lang="en-US" sz="700" b="0" i="1" smtClean="0">
                              <a:latin typeface="Cambria Math" panose="02040503050406030204" pitchFamily="18" charset="0"/>
                            </a:rPr>
                            <m:t>𝑞</m:t>
                          </m:r>
                          <m:r>
                            <a:rPr lang="en-US" sz="700" b="0" i="1" smtClean="0">
                              <a:latin typeface="Cambria Math" panose="02040503050406030204" pitchFamily="18" charset="0"/>
                            </a:rPr>
                            <m:t>,</m:t>
                          </m:r>
                          <m:r>
                            <a:rPr lang="en-US" sz="700" b="0" i="1" smtClean="0">
                              <a:latin typeface="Cambria Math" panose="02040503050406030204" pitchFamily="18" charset="0"/>
                            </a:rPr>
                            <m:t>𝛼</m:t>
                          </m:r>
                          <m:r>
                            <a:rPr lang="en-US" sz="700" b="0" i="1" smtClean="0">
                              <a:latin typeface="Cambria Math" panose="02040503050406030204" pitchFamily="18" charset="0"/>
                            </a:rPr>
                            <m:t>)]</m:t>
                          </m:r>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b="0" i="1" smtClean="0">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i="1">
                              <a:latin typeface="Cambria Math" panose="02040503050406030204" pitchFamily="18" charset="0"/>
                            </a:rPr>
                            <m:t>=1</m:t>
                          </m:r>
                        </m:sub>
                        <m:sup>
                          <m:r>
                            <a:rPr lang="en-US" sz="700" i="1">
                              <a:latin typeface="Cambria Math" panose="02040503050406030204" pitchFamily="18" charset="0"/>
                            </a:rPr>
                            <m:t>1</m:t>
                          </m:r>
                        </m:sup>
                        <m:e>
                          <m:r>
                            <a:rPr lang="en-US" sz="700" b="0" i="1" smtClean="0">
                              <a:latin typeface="Cambria Math" panose="02040503050406030204" pitchFamily="18" charset="0"/>
                            </a:rPr>
                            <m:t>𝐸</m:t>
                          </m:r>
                          <m:r>
                            <a:rPr lang="en-US" sz="700" b="0" i="1" smtClean="0">
                              <a:latin typeface="Cambria Math" panose="02040503050406030204" pitchFamily="18" charset="0"/>
                            </a:rPr>
                            <m:t>[</m:t>
                          </m:r>
                          <m:r>
                            <a:rPr lang="en-US" sz="700" i="1">
                              <a:latin typeface="Cambria Math" panose="02040503050406030204" pitchFamily="18" charset="0"/>
                            </a:rPr>
                            <m:t>𝑙𝑜𝑔𝑃</m:t>
                          </m:r>
                          <m:r>
                            <a:rPr lang="en-US" sz="700" i="1">
                              <a:latin typeface="Cambria Math" panose="02040503050406030204" pitchFamily="18" charset="0"/>
                            </a:rPr>
                            <m:t>(</m:t>
                          </m:r>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m:t>
                          </m:r>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r>
                            <a:rPr lang="en-US" sz="700" i="1">
                              <a:latin typeface="Cambria Math" panose="02040503050406030204" pitchFamily="18" charset="0"/>
                            </a:rPr>
                            <m:t>)]</m:t>
                          </m:r>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b="0" i="1" smtClean="0">
                          <a:latin typeface="Cambria Math" panose="02040503050406030204" pitchFamily="18" charset="0"/>
                        </a:rPr>
                        <m:t>=</m:t>
                      </m:r>
                      <m:nary>
                        <m:naryPr>
                          <m:chr m:val="∑"/>
                          <m:ctrlPr>
                            <a:rPr lang="en-US" sz="700" b="0" i="1" smtClean="0">
                              <a:latin typeface="Cambria Math" panose="02040503050406030204" pitchFamily="18" charset="0"/>
                            </a:rPr>
                          </m:ctrlPr>
                        </m:naryPr>
                        <m:sub>
                          <m:r>
                            <a:rPr lang="en-US" sz="700" b="0" i="1" smtClean="0">
                              <a:latin typeface="Cambria Math" panose="02040503050406030204" pitchFamily="18" charset="0"/>
                            </a:rPr>
                            <m:t>𝑖</m:t>
                          </m:r>
                          <m:r>
                            <a:rPr lang="en-US" sz="700" b="0" i="1" smtClean="0">
                              <a:latin typeface="Cambria Math" panose="02040503050406030204" pitchFamily="18" charset="0"/>
                            </a:rPr>
                            <m:t>=1</m:t>
                          </m:r>
                        </m:sub>
                        <m:sup>
                          <m:r>
                            <a:rPr lang="en-US" sz="700" b="0" i="1" smtClean="0">
                              <a:latin typeface="Cambria Math" panose="02040503050406030204" pitchFamily="18" charset="0"/>
                            </a:rPr>
                            <m:t>𝑛</m:t>
                          </m:r>
                        </m:sup>
                        <m:e>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r>
                            <a:rPr lang="en-US" sz="700" b="0" i="1" smtClean="0">
                              <a:latin typeface="Cambria Math" panose="02040503050406030204" pitchFamily="18" charset="0"/>
                            </a:rPr>
                            <m:t>𝑙𝑜𝑔𝑃</m:t>
                          </m:r>
                          <m:d>
                            <m:dPr>
                              <m:ctrlPr>
                                <a:rPr lang="en-US" sz="700" b="0" i="1" smtClean="0">
                                  <a:latin typeface="Cambria Math" panose="02040503050406030204" pitchFamily="18" charset="0"/>
                                </a:rPr>
                              </m:ctrlPr>
                            </m:dPr>
                            <m:e>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𝐷</m:t>
                                  </m:r>
                                </m:e>
                                <m:sup>
                                  <m:r>
                                    <a:rPr lang="en-US" sz="700" b="0" i="1" smtClean="0">
                                      <a:latin typeface="Cambria Math" panose="02040503050406030204" pitchFamily="18" charset="0"/>
                                    </a:rPr>
                                    <m:t>𝑖</m:t>
                                  </m:r>
                                </m:sup>
                              </m:sSup>
                            </m:e>
                            <m:e>
                              <m:r>
                                <a:rPr lang="en-US" sz="700" b="0" i="1" smtClean="0">
                                  <a:latin typeface="Cambria Math" panose="02040503050406030204" pitchFamily="18" charset="0"/>
                                </a:rPr>
                                <m:t>𝑝</m:t>
                              </m:r>
                              <m:r>
                                <a:rPr lang="en-US" sz="700" b="0" i="1" smtClean="0">
                                  <a:latin typeface="Cambria Math" panose="02040503050406030204" pitchFamily="18" charset="0"/>
                                </a:rPr>
                                <m:t>,</m:t>
                              </m:r>
                              <m:r>
                                <a:rPr lang="en-US" sz="700" b="0" i="1" smtClean="0">
                                  <a:latin typeface="Cambria Math" panose="02040503050406030204" pitchFamily="18" charset="0"/>
                                </a:rPr>
                                <m:t>𝑞</m:t>
                              </m:r>
                              <m:r>
                                <a:rPr lang="en-US" sz="700" b="0" i="1" smtClean="0">
                                  <a:latin typeface="Cambria Math" panose="02040503050406030204" pitchFamily="18" charset="0"/>
                                </a:rPr>
                                <m:t>,</m:t>
                              </m:r>
                              <m:r>
                                <a:rPr lang="en-US" sz="700" b="0" i="1" smtClean="0">
                                  <a:latin typeface="Cambria Math" panose="02040503050406030204" pitchFamily="18" charset="0"/>
                                </a:rPr>
                                <m:t>𝛼</m:t>
                              </m:r>
                            </m:e>
                          </m:d>
                          <m:r>
                            <a:rPr lang="en-US" sz="700" b="0" i="1" smtClean="0">
                              <a:latin typeface="Cambria Math" panose="02040503050406030204" pitchFamily="18" charset="0"/>
                            </a:rPr>
                            <m:t>+(1−</m:t>
                          </m:r>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r>
                            <a:rPr lang="en-US" sz="700" b="0" i="1" smtClean="0">
                              <a:latin typeface="Cambria Math" panose="02040503050406030204" pitchFamily="18" charset="0"/>
                            </a:rPr>
                            <m:t>)</m:t>
                          </m:r>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i="1">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b="0" i="1" smtClean="0">
                              <a:latin typeface="Cambria Math" panose="02040503050406030204" pitchFamily="18" charset="0"/>
                            </a:rPr>
                            <m:t>=1</m:t>
                          </m:r>
                        </m:sub>
                        <m:sup>
                          <m:r>
                            <a:rPr lang="en-US" sz="700" i="1">
                              <a:latin typeface="Cambria Math" panose="02040503050406030204" pitchFamily="18" charset="0"/>
                            </a:rPr>
                            <m:t>𝑛</m:t>
                          </m:r>
                        </m:sup>
                        <m:e>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f>
                            <m:fPr>
                              <m:ctrlPr>
                                <a:rPr lang="en-US" sz="700" b="0" i="1" smtClean="0">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b="0" i="1" smtClean="0">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𝑃</m:t>
                              </m:r>
                              <m:d>
                                <m:dPr>
                                  <m:ctrlPr>
                                    <a:rPr lang="en-US" sz="700" i="1">
                                      <a:latin typeface="Cambria Math" panose="02040503050406030204" pitchFamily="18" charset="0"/>
                                    </a:rPr>
                                  </m:ctrlPr>
                                </m:dPr>
                                <m:e>
                                  <m:r>
                                    <a:rPr lang="en-US" sz="700" i="1">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den>
                          </m:f>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m:t>
                                  </m:r>
                                  <m:r>
                                    <a:rPr lang="en-US" sz="700" b="0" i="1" smtClean="0">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𝑃</m:t>
                              </m:r>
                              <m:d>
                                <m:dPr>
                                  <m:ctrlPr>
                                    <a:rPr lang="en-US" sz="700" i="1">
                                      <a:latin typeface="Cambria Math" panose="02040503050406030204" pitchFamily="18" charset="0"/>
                                    </a:rPr>
                                  </m:ctrlPr>
                                </m:dPr>
                                <m:e>
                                  <m:r>
                                    <a:rPr lang="en-US" sz="700" b="0" i="1" smtClean="0">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den>
                          </m:f>
                        </m:e>
                      </m:nary>
                    </m:oMath>
                  </m:oMathPara>
                </a14:m>
                <a:endParaRPr lang="en-US" sz="700" dirty="0"/>
              </a:p>
              <a:p>
                <a:endParaRPr lang="en-US" sz="700" dirty="0"/>
              </a:p>
              <a:p>
                <a:pPr/>
                <a14:m>
                  <m:oMathPara xmlns:m="http://schemas.openxmlformats.org/officeDocument/2006/math">
                    <m:oMathParaPr>
                      <m:jc m:val="centerGroup"/>
                    </m:oMathParaPr>
                    <m:oMath xmlns:m="http://schemas.openxmlformats.org/officeDocument/2006/math">
                      <m:r>
                        <a:rPr lang="en-US" sz="700" i="1">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b="0" i="1" smtClean="0">
                              <a:latin typeface="Cambria Math" panose="02040503050406030204" pitchFamily="18" charset="0"/>
                            </a:rPr>
                            <m:t>=1</m:t>
                          </m:r>
                        </m:sub>
                        <m:sup>
                          <m:r>
                            <a:rPr lang="en-US" sz="700" i="1">
                              <a:latin typeface="Cambria Math" panose="02040503050406030204" pitchFamily="18" charset="0"/>
                            </a:rPr>
                            <m:t>𝑛</m:t>
                          </m:r>
                        </m:sup>
                        <m:e>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𝑃</m:t>
                              </m:r>
                              <m:d>
                                <m:dPr>
                                  <m:ctrlPr>
                                    <a:rPr lang="en-US" sz="700" i="1">
                                      <a:latin typeface="Cambria Math" panose="02040503050406030204" pitchFamily="18" charset="0"/>
                                    </a:rPr>
                                  </m:ctrlPr>
                                </m:dPr>
                                <m:e>
                                  <m:r>
                                    <a:rPr lang="en-US" sz="700" i="1">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den>
                          </m:f>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𝑃</m:t>
                              </m:r>
                              <m:d>
                                <m:dPr>
                                  <m:ctrlPr>
                                    <a:rPr lang="en-US" sz="700" i="1">
                                      <a:latin typeface="Cambria Math" panose="02040503050406030204" pitchFamily="18" charset="0"/>
                                    </a:rPr>
                                  </m:ctrlPr>
                                </m:dPr>
                                <m:e>
                                  <m:r>
                                    <a:rPr lang="en-US" sz="700" i="1">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den>
                          </m:f>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i="1">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b="0" i="1" smtClean="0">
                              <a:latin typeface="Cambria Math" panose="02040503050406030204" pitchFamily="18" charset="0"/>
                            </a:rPr>
                            <m:t>=1</m:t>
                          </m:r>
                        </m:sub>
                        <m:sup>
                          <m:r>
                            <a:rPr lang="en-US" sz="700" i="1">
                              <a:latin typeface="Cambria Math" panose="02040503050406030204" pitchFamily="18" charset="0"/>
                            </a:rPr>
                            <m:t>𝑛</m:t>
                          </m:r>
                        </m:sup>
                        <m:e>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den>
                          </m:f>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den>
                          </m:f>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i="1">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b="0" i="1" smtClean="0">
                              <a:latin typeface="Cambria Math" panose="02040503050406030204" pitchFamily="18" charset="0"/>
                            </a:rPr>
                            <m:t>=1</m:t>
                          </m:r>
                        </m:sub>
                        <m:sup>
                          <m:r>
                            <a:rPr lang="en-US" sz="700" i="1">
                              <a:latin typeface="Cambria Math" panose="02040503050406030204" pitchFamily="18" charset="0"/>
                            </a:rPr>
                            <m:t>𝑛</m:t>
                          </m:r>
                        </m:sup>
                        <m:e>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b="0" i="1" smtClean="0">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r>
                            <a:rPr lang="en-US" sz="700" b="0" i="1" smtClean="0">
                              <a:latin typeface="Cambria Math" panose="02040503050406030204" pitchFamily="18" charset="0"/>
                            </a:rPr>
                            <m:t>−</m:t>
                          </m:r>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r>
                            <a:rPr lang="en-US" sz="700" b="0" i="1" smtClean="0">
                              <a:latin typeface="Cambria Math" panose="02040503050406030204" pitchFamily="18" charset="0"/>
                            </a:rPr>
                            <m:t>𝑙𝑜𝑔</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b="0" i="1" smtClean="0">
                              <a:latin typeface="Cambria Math" panose="02040503050406030204" pitchFamily="18" charset="0"/>
                            </a:rPr>
                            <m:t>+</m:t>
                          </m:r>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b="0" i="1" smtClean="0">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e>
                      </m:nary>
                      <m:r>
                        <a:rPr lang="en-US" sz="700" b="0" i="1" smtClean="0">
                          <a:latin typeface="Cambria Math" panose="02040503050406030204" pitchFamily="18" charset="0"/>
                        </a:rPr>
                        <m:t>−</m:t>
                      </m:r>
                      <m:d>
                        <m:dPr>
                          <m:ctrlPr>
                            <a:rPr lang="en-US" sz="700" b="0" i="1" smtClean="0">
                              <a:latin typeface="Cambria Math" panose="02040503050406030204" pitchFamily="18" charset="0"/>
                            </a:rPr>
                          </m:ctrlPr>
                        </m:dPr>
                        <m:e>
                          <m:r>
                            <a:rPr lang="en-US" sz="700" b="0" i="1" smtClean="0">
                              <a:latin typeface="Cambria Math" panose="02040503050406030204" pitchFamily="18" charset="0"/>
                            </a:rPr>
                            <m:t>1−</m:t>
                          </m:r>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e>
                      </m:d>
                      <m:r>
                        <m:rPr>
                          <m:sty m:val="p"/>
                        </m:rPr>
                        <a:rPr lang="en-US" sz="700" b="0" i="0" smtClean="0">
                          <a:latin typeface="Cambria Math" panose="02040503050406030204" pitchFamily="18" charset="0"/>
                        </a:rPr>
                        <m:t>log</m:t>
                      </m:r>
                      <m:r>
                        <a:rPr lang="en-US" sz="700" b="0" i="1" smtClean="0">
                          <a:latin typeface="Cambria Math" panose="02040503050406030204" pitchFamily="18" charset="0"/>
                        </a:rPr>
                        <m:t>⁡(1−</m:t>
                      </m:r>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r>
                        <a:rPr lang="en-US" sz="700" b="0" i="1" smtClean="0">
                          <a:latin typeface="Cambria Math" panose="02040503050406030204" pitchFamily="18" charset="0"/>
                        </a:rPr>
                        <m:t>) </m:t>
                      </m:r>
                    </m:oMath>
                  </m:oMathPara>
                </a14:m>
                <a:endParaRPr lang="en-US" sz="700" dirty="0"/>
              </a:p>
            </p:txBody>
          </p:sp>
        </mc:Choice>
        <mc:Fallback xmlns="">
          <p:sp>
            <p:nvSpPr>
              <p:cNvPr id="10" name="TextBox 9">
                <a:extLst>
                  <a:ext uri="{FF2B5EF4-FFF2-40B4-BE49-F238E27FC236}">
                    <a16:creationId xmlns:a16="http://schemas.microsoft.com/office/drawing/2014/main" id="{0F1400FD-6C19-4385-B4F3-76C25CFDD0F6}"/>
                  </a:ext>
                </a:extLst>
              </p:cNvPr>
              <p:cNvSpPr txBox="1">
                <a:spLocks noRot="1" noChangeAspect="1" noMove="1" noResize="1" noEditPoints="1" noAdjustHandles="1" noChangeArrowheads="1" noChangeShapeType="1" noTextEdit="1"/>
              </p:cNvSpPr>
              <p:nvPr/>
            </p:nvSpPr>
            <p:spPr>
              <a:xfrm>
                <a:off x="2826656" y="2783754"/>
                <a:ext cx="4187428" cy="2276392"/>
              </a:xfrm>
              <a:prstGeom prst="rect">
                <a:avLst/>
              </a:prstGeom>
              <a:blipFill>
                <a:blip r:embed="rId4"/>
                <a:stretch>
                  <a:fillRect t="-14096" b="-21543"/>
                </a:stretch>
              </a:blipFill>
              <a:ln w="190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9214330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61219">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61219">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21</a:t>
            </a:fld>
            <a:endParaRPr lang="en-US" dirty="0"/>
          </a:p>
        </p:txBody>
      </p:sp>
      <p:sp>
        <p:nvSpPr>
          <p:cNvPr id="46083" name="Rectangle 2"/>
          <p:cNvSpPr>
            <a:spLocks noGrp="1" noChangeArrowheads="1"/>
          </p:cNvSpPr>
          <p:nvPr>
            <p:ph type="title"/>
          </p:nvPr>
        </p:nvSpPr>
        <p:spPr/>
        <p:txBody>
          <a:bodyPr/>
          <a:lstStyle/>
          <a:p>
            <a:pPr eaLnBrk="1" hangingPunct="1"/>
            <a:r>
              <a:rPr lang="en-US">
                <a:ea typeface="ＭＳ Ｐゴシック" pitchFamily="34" charset="-128"/>
              </a:rPr>
              <a:t>EM Algorithm (Coins) - IV</a:t>
            </a:r>
            <a:endParaRPr lang="en-US">
              <a:solidFill>
                <a:srgbClr val="FF00FF"/>
              </a:solidFill>
              <a:ea typeface="ＭＳ Ｐゴシック" pitchFamily="34" charset="-128"/>
            </a:endParaRPr>
          </a:p>
        </p:txBody>
      </p:sp>
      <mc:AlternateContent xmlns:mc="http://schemas.openxmlformats.org/markup-compatibility/2006">
        <mc:Choice xmlns:a14="http://schemas.microsoft.com/office/drawing/2010/main" Requires="a14">
          <p:sp>
            <p:nvSpPr>
              <p:cNvPr id="46084" name="Rectangle 3"/>
              <p:cNvSpPr>
                <a:spLocks noGrp="1" noChangeArrowheads="1"/>
              </p:cNvSpPr>
              <p:nvPr>
                <p:ph idx="1"/>
              </p:nvPr>
            </p:nvSpPr>
            <p:spPr/>
            <p:txBody>
              <a:bodyPr/>
              <a:lstStyle/>
              <a:p>
                <a:pPr marL="400050" indent="-400050"/>
                <a:r>
                  <a:rPr lang="en-US" dirty="0">
                    <a:solidFill>
                      <a:schemeClr val="tx1"/>
                    </a:solidFill>
                    <a:ea typeface="ＭＳ Ｐゴシック" pitchFamily="34" charset="-128"/>
                  </a:rPr>
                  <a:t>Explicitly, we get</a:t>
                </a:r>
                <a:r>
                  <a:rPr lang="en-US" b="1" dirty="0">
                    <a:solidFill>
                      <a:schemeClr val="tx1"/>
                    </a:solidFill>
                    <a:ea typeface="ＭＳ Ｐゴシック" pitchFamily="34" charset="-128"/>
                  </a:rPr>
                  <a:t>:</a:t>
                </a:r>
              </a:p>
              <a:p>
                <a:pPr marL="0" indent="0" algn="ctr">
                  <a:buNone/>
                </a:pP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𝐸</m:t>
                    </m:r>
                    <m:d>
                      <m:dPr>
                        <m:ctrlPr>
                          <a:rPr lang="en-US" sz="1600" i="1">
                            <a:solidFill>
                              <a:schemeClr val="tx1"/>
                            </a:solidFill>
                            <a:latin typeface="Cambria Math" panose="02040503050406030204" pitchFamily="18" charset="0"/>
                            <a:ea typeface="ＭＳ Ｐゴシック" pitchFamily="34" charset="-128"/>
                          </a:rPr>
                        </m:ctrlPr>
                      </m:dPr>
                      <m:e>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𝑙𝑜𝑔</m:t>
                            </m:r>
                            <m:r>
                              <a:rPr lang="en-US" sz="1600" b="0" i="1">
                                <a:solidFill>
                                  <a:schemeClr val="tx1"/>
                                </a:solidFill>
                                <a:latin typeface="Cambria Math" panose="02040503050406030204" pitchFamily="18" charset="0"/>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𝑃</m:t>
                            </m:r>
                            <m:r>
                              <a:rPr lang="en-US" sz="1600" b="0" i="1">
                                <a:solidFill>
                                  <a:schemeClr val="tx1"/>
                                </a:solidFill>
                                <a:latin typeface="Cambria Math" panose="02040503050406030204" pitchFamily="18" charset="0"/>
                                <a:ea typeface="ＭＳ Ｐゴシック" pitchFamily="34" charset="-128"/>
                              </a:rPr>
                              <m:t>(</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𝐷</m:t>
                                </m:r>
                              </m:e>
                              <m:sup>
                                <m:r>
                                  <a:rPr lang="en-US" sz="1600" b="0" i="1">
                                    <a:solidFill>
                                      <a:schemeClr val="tx1"/>
                                    </a:solidFill>
                                    <a:latin typeface="Cambria Math" panose="02040503050406030204" pitchFamily="18" charset="0"/>
                                    <a:ea typeface="ＭＳ Ｐゴシック" pitchFamily="34" charset="-128"/>
                                  </a:rPr>
                                  <m:t>𝑖</m:t>
                                </m:r>
                              </m:sup>
                            </m:sSup>
                            <m:r>
                              <a:rPr lang="en-US" sz="1600" b="0" i="1">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𝑝</m:t>
                                </m:r>
                              </m:e>
                            </m:acc>
                            <m:r>
                              <a:rPr lang="en-US" sz="1600" b="0" i="1">
                                <a:solidFill>
                                  <a:schemeClr val="tx1"/>
                                </a:solidFill>
                                <a:latin typeface="Cambria Math" panose="02040503050406030204" pitchFamily="18" charset="0"/>
                                <a:ea typeface="ＭＳ Ｐゴシック" pitchFamily="34" charset="-128"/>
                              </a:rPr>
                              <m:t>,</m:t>
                            </m:r>
                          </m:e>
                        </m:nary>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 </m:t>
                            </m:r>
                          </m:e>
                        </m:acc>
                        <m:r>
                          <a:rPr lang="en-US" sz="1600" b="0" i="1" smtClean="0">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i="1">
                                <a:solidFill>
                                  <a:schemeClr val="tx1"/>
                                </a:solidFill>
                                <a:latin typeface="Cambria Math" panose="02040503050406030204" pitchFamily="18" charset="0"/>
                                <a:ea typeface="ＭＳ Ｐゴシック" pitchFamily="34" charset="-128"/>
                              </a:rPr>
                              <m:t>𝛼</m:t>
                            </m:r>
                            <m:r>
                              <a:rPr lang="en-US" sz="1600" i="1">
                                <a:solidFill>
                                  <a:schemeClr val="tx1"/>
                                </a:solidFill>
                                <a:latin typeface="Cambria Math" panose="02040503050406030204" pitchFamily="18" charset="0"/>
                                <a:ea typeface="ＭＳ Ｐゴシック" pitchFamily="34" charset="-128"/>
                              </a:rPr>
                              <m:t> </m:t>
                            </m:r>
                          </m:e>
                        </m:acc>
                      </m:e>
                    </m:d>
                    <m:r>
                      <a:rPr lang="en-US" sz="1600" b="0" i="1">
                        <a:solidFill>
                          <a:schemeClr val="tx1"/>
                        </a:solidFill>
                        <a:latin typeface="Cambria Math" panose="02040503050406030204" pitchFamily="18" charset="0"/>
                        <a:ea typeface="ＭＳ Ｐゴシック" pitchFamily="34" charset="-128"/>
                      </a:rPr>
                      <m:t>≃</m:t>
                    </m:r>
                  </m:oMath>
                </a14:m>
                <a:r>
                  <a:rPr lang="en-US" sz="1600" i="1" dirty="0">
                    <a:solidFill>
                      <a:schemeClr val="tx1"/>
                    </a:solidFill>
                    <a:latin typeface="Cambria Math" panose="02040503050406030204" pitchFamily="18" charset="0"/>
                    <a:ea typeface="ＭＳ Ｐゴシック" pitchFamily="34" charset="-128"/>
                  </a:rPr>
                  <a:t> </a:t>
                </a:r>
              </a:p>
              <a:p>
                <a:pPr marL="0" indent="0" algn="ctr">
                  <a:buNone/>
                </a:pPr>
                <a:r>
                  <a:rPr lang="en-US" sz="1600" i="1" dirty="0">
                    <a:latin typeface="Cambria Math" panose="02040503050406030204" pitchFamily="18" charset="0"/>
                    <a:ea typeface="ＭＳ Ｐゴシック" pitchFamily="34" charset="-128"/>
                  </a:rPr>
                  <a:t>                 </a:t>
                </a:r>
                <a14:m>
                  <m:oMath xmlns:m="http://schemas.openxmlformats.org/officeDocument/2006/math">
                    <m:r>
                      <a:rPr lang="en-US" sz="1600" b="0" i="1">
                        <a:latin typeface="Cambria Math" panose="02040503050406030204" pitchFamily="18" charset="0"/>
                        <a:ea typeface="ＭＳ Ｐゴシック" pitchFamily="34" charset="-128"/>
                      </a:rPr>
                      <m:t>≃ </m:t>
                    </m:r>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m:rPr>
                            <m:sty m:val="p"/>
                          </m:rPr>
                          <a:rPr lang="en-US" sz="1600" b="0" i="0">
                            <a:solidFill>
                              <a:schemeClr val="tx1"/>
                            </a:solidFill>
                            <a:latin typeface="Cambria Math" panose="02040503050406030204" pitchFamily="18" charset="0"/>
                            <a:ea typeface="ＭＳ Ｐゴシック" pitchFamily="34" charset="-128"/>
                          </a:rPr>
                          <m:t>log</m:t>
                        </m:r>
                        <m:r>
                          <a:rPr lang="en-US" sz="1600" b="0" i="0">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𝑃</m:t>
                        </m:r>
                        <m:r>
                          <a:rPr lang="en-US" sz="1600" b="0" i="1">
                            <a:solidFill>
                              <a:schemeClr val="tx1"/>
                            </a:solidFill>
                            <a:latin typeface="Cambria Math" panose="02040503050406030204" pitchFamily="18" charset="0"/>
                            <a:ea typeface="ＭＳ Ｐゴシック" pitchFamily="34" charset="-128"/>
                          </a:rPr>
                          <m:t>(1,</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𝐷</m:t>
                            </m:r>
                          </m:e>
                          <m:sup>
                            <m:r>
                              <a:rPr lang="en-US" sz="1600" b="0" i="1">
                                <a:solidFill>
                                  <a:schemeClr val="tx1"/>
                                </a:solidFill>
                                <a:latin typeface="Cambria Math" panose="02040503050406030204" pitchFamily="18" charset="0"/>
                                <a:ea typeface="ＭＳ Ｐゴシック" pitchFamily="34" charset="-128"/>
                              </a:rPr>
                              <m:t>𝑖</m:t>
                            </m:r>
                          </m:sup>
                        </m:sSup>
                        <m:r>
                          <a:rPr lang="en-US" sz="1600" b="0" i="1">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𝑝</m:t>
                            </m:r>
                          </m:e>
                        </m:acc>
                        <m:r>
                          <a:rPr lang="en-US" sz="1600" b="0" i="1">
                            <a:solidFill>
                              <a:schemeClr val="tx1"/>
                            </a:solidFill>
                            <a:latin typeface="Cambria Math" panose="02040503050406030204" pitchFamily="18" charset="0"/>
                            <a:ea typeface="ＭＳ Ｐゴシック" pitchFamily="34" charset="-128"/>
                          </a:rPr>
                          <m:t>,</m:t>
                        </m:r>
                      </m:e>
                    </m:nary>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 </m:t>
                        </m:r>
                      </m:e>
                    </m:acc>
                    <m:r>
                      <a:rPr lang="en-US" sz="1600" b="0" i="1" smtClean="0">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i="1">
                            <a:solidFill>
                              <a:schemeClr val="tx1"/>
                            </a:solidFill>
                            <a:latin typeface="Cambria Math" panose="02040503050406030204" pitchFamily="18" charset="0"/>
                            <a:ea typeface="ＭＳ Ｐゴシック" pitchFamily="34" charset="-128"/>
                          </a:rPr>
                          <m:t>𝛼</m:t>
                        </m:r>
                        <m:r>
                          <a:rPr lang="en-US" sz="1600" i="1">
                            <a:solidFill>
                              <a:schemeClr val="tx1"/>
                            </a:solidFill>
                            <a:latin typeface="Cambria Math" panose="02040503050406030204" pitchFamily="18" charset="0"/>
                            <a:ea typeface="ＭＳ Ｐゴシック" pitchFamily="34" charset="-128"/>
                          </a:rPr>
                          <m:t> </m:t>
                        </m:r>
                      </m:e>
                    </m:acc>
                  </m:oMath>
                </a14:m>
                <a:r>
                  <a:rPr lang="en-US" sz="1600" i="1" dirty="0">
                    <a:solidFill>
                      <a:schemeClr val="tx1"/>
                    </a:solidFill>
                    <a:ea typeface="ＭＳ Ｐゴシック" pitchFamily="34" charset="-128"/>
                  </a:rPr>
                  <a:t>) </a:t>
                </a: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m:t>
                    </m:r>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1−</m:t>
                            </m:r>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𝑙𝑜𝑔</m:t>
                        </m:r>
                        <m:r>
                          <a:rPr lang="en-US" sz="1600" b="0" i="1">
                            <a:solidFill>
                              <a:schemeClr val="tx1"/>
                            </a:solidFill>
                            <a:latin typeface="Cambria Math" panose="02040503050406030204" pitchFamily="18" charset="0"/>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𝑃</m:t>
                        </m:r>
                        <m:r>
                          <a:rPr lang="en-US" sz="1600" b="0" i="1">
                            <a:solidFill>
                              <a:schemeClr val="tx1"/>
                            </a:solidFill>
                            <a:latin typeface="Cambria Math" panose="02040503050406030204" pitchFamily="18" charset="0"/>
                            <a:ea typeface="ＭＳ Ｐゴシック" pitchFamily="34" charset="-128"/>
                          </a:rPr>
                          <m:t>(0,</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𝐷</m:t>
                            </m:r>
                          </m:e>
                          <m:sup>
                            <m:r>
                              <a:rPr lang="en-US" sz="1600" b="0" i="1">
                                <a:solidFill>
                                  <a:schemeClr val="tx1"/>
                                </a:solidFill>
                                <a:latin typeface="Cambria Math" panose="02040503050406030204" pitchFamily="18" charset="0"/>
                                <a:ea typeface="ＭＳ Ｐゴシック" pitchFamily="34" charset="-128"/>
                              </a:rPr>
                              <m:t>𝑖</m:t>
                            </m:r>
                          </m:sup>
                        </m:sSup>
                        <m:r>
                          <a:rPr lang="en-US" sz="1600" b="0" i="1">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𝑝</m:t>
                            </m:r>
                          </m:e>
                        </m:acc>
                        <m:r>
                          <a:rPr lang="en-US" sz="1600" b="0" i="1">
                            <a:solidFill>
                              <a:schemeClr val="tx1"/>
                            </a:solidFill>
                            <a:latin typeface="Cambria Math" panose="02040503050406030204" pitchFamily="18" charset="0"/>
                            <a:ea typeface="ＭＳ Ｐゴシック" pitchFamily="34" charset="-128"/>
                          </a:rPr>
                          <m:t>,</m:t>
                        </m:r>
                      </m:e>
                    </m:nary>
                    <m:acc>
                      <m:accPr>
                        <m:chr m:val="̃"/>
                        <m:ctrlPr>
                          <a:rPr lang="en-US" sz="1600" i="1" smtClean="0">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 </m:t>
                        </m:r>
                      </m:e>
                    </m:acc>
                    <m:r>
                      <a:rPr lang="en-US" sz="1600" b="0" i="1" smtClean="0">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i="1">
                            <a:solidFill>
                              <a:schemeClr val="tx1"/>
                            </a:solidFill>
                            <a:latin typeface="Cambria Math" panose="02040503050406030204" pitchFamily="18" charset="0"/>
                            <a:ea typeface="ＭＳ Ｐゴシック" pitchFamily="34" charset="-128"/>
                          </a:rPr>
                          <m:t>𝛼</m:t>
                        </m:r>
                        <m:r>
                          <a:rPr lang="en-US" sz="1600" i="1">
                            <a:solidFill>
                              <a:schemeClr val="tx1"/>
                            </a:solidFill>
                            <a:latin typeface="Cambria Math" panose="02040503050406030204" pitchFamily="18" charset="0"/>
                            <a:ea typeface="ＭＳ Ｐゴシック" pitchFamily="34" charset="-128"/>
                          </a:rPr>
                          <m:t> </m:t>
                        </m:r>
                      </m:e>
                    </m:acc>
                  </m:oMath>
                </a14:m>
                <a:r>
                  <a:rPr lang="en-US" sz="1600" i="1" dirty="0">
                    <a:solidFill>
                      <a:schemeClr val="tx1"/>
                    </a:solidFill>
                    <a:ea typeface="ＭＳ Ｐゴシック" pitchFamily="34" charset="-128"/>
                  </a:rPr>
                  <a:t>) =   </a:t>
                </a:r>
              </a:p>
              <a:p>
                <a:pPr marL="0" indent="0" algn="ctr">
                  <a:buNone/>
                </a:pPr>
                <a:r>
                  <a:rPr lang="en-US" sz="1600" i="1" dirty="0">
                    <a:solidFill>
                      <a:schemeClr val="tx1"/>
                    </a:solidFill>
                    <a:ea typeface="ＭＳ Ｐゴシック" pitchFamily="34" charset="-128"/>
                  </a:rPr>
                  <a:t>               = </a:t>
                </a:r>
                <a14:m>
                  <m:oMath xmlns:m="http://schemas.openxmlformats.org/officeDocument/2006/math">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a:solidFill>
                              <a:schemeClr val="tx1"/>
                            </a:solidFill>
                            <a:latin typeface="Cambria Math" panose="02040503050406030204" pitchFamily="18" charset="0"/>
                            <a:ea typeface="ＭＳ Ｐゴシック" pitchFamily="34" charset="-128"/>
                          </a:rPr>
                          <m:t>𝑙𝑜𝑔</m:t>
                        </m:r>
                      </m:e>
                    </m:nary>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b="0" i="1">
                            <a:solidFill>
                              <a:schemeClr val="tx1"/>
                            </a:solidFill>
                            <a:latin typeface="Cambria Math" panose="02040503050406030204" pitchFamily="18" charset="0"/>
                            <a:ea typeface="ＭＳ Ｐゴシック" pitchFamily="34" charset="-128"/>
                          </a:rPr>
                          <m:t>𝛼</m:t>
                        </m:r>
                        <m:r>
                          <a:rPr lang="en-US" sz="1600" b="0" i="1">
                            <a:solidFill>
                              <a:schemeClr val="tx1"/>
                            </a:solidFill>
                            <a:latin typeface="Cambria Math" panose="02040503050406030204" pitchFamily="18" charset="0"/>
                            <a:ea typeface="ＭＳ Ｐゴシック" pitchFamily="34" charset="-128"/>
                          </a:rPr>
                          <m:t> </m:t>
                        </m:r>
                      </m:e>
                    </m:acc>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𝑝</m:t>
                        </m:r>
                      </m:e>
                      <m:sup>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sup>
                    </m:sSup>
                  </m:oMath>
                </a14:m>
                <a:r>
                  <a:rPr lang="en-US" sz="1600" i="1" dirty="0">
                    <a:solidFill>
                      <a:schemeClr val="tx1"/>
                    </a:solidFill>
                    <a:ea typeface="ＭＳ Ｐゴシック" pitchFamily="34" charset="-128"/>
                  </a:rPr>
                  <a:t> </a:t>
                </a:r>
                <a14:m>
                  <m:oMath xmlns:m="http://schemas.openxmlformats.org/officeDocument/2006/math">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(1−</m:t>
                        </m:r>
                        <m:r>
                          <a:rPr lang="en-US" sz="1600" b="0" i="1">
                            <a:solidFill>
                              <a:schemeClr val="tx1"/>
                            </a:solidFill>
                            <a:latin typeface="Cambria Math" panose="02040503050406030204" pitchFamily="18" charset="0"/>
                            <a:ea typeface="ＭＳ Ｐゴシック" pitchFamily="34" charset="-128"/>
                          </a:rPr>
                          <m:t>𝑝</m:t>
                        </m:r>
                        <m:r>
                          <a:rPr lang="en-US" sz="1600" b="0" i="1">
                            <a:solidFill>
                              <a:schemeClr val="tx1"/>
                            </a:solidFill>
                            <a:latin typeface="Cambria Math" panose="02040503050406030204" pitchFamily="18" charset="0"/>
                            <a:ea typeface="ＭＳ Ｐゴシック" pitchFamily="34" charset="-128"/>
                          </a:rPr>
                          <m:t>)</m:t>
                        </m:r>
                      </m:e>
                      <m:sup>
                        <m:r>
                          <a:rPr lang="en-US" sz="1600" b="0" i="1">
                            <a:solidFill>
                              <a:schemeClr val="tx1"/>
                            </a:solidFill>
                            <a:latin typeface="Cambria Math" panose="02040503050406030204" pitchFamily="18" charset="0"/>
                            <a:ea typeface="ＭＳ Ｐゴシック" pitchFamily="34" charset="-128"/>
                          </a:rPr>
                          <m:t>𝑚</m:t>
                        </m:r>
                        <m:r>
                          <a:rPr lang="en-US" sz="1600" b="0" i="1">
                            <a:solidFill>
                              <a:schemeClr val="tx1"/>
                            </a:solidFill>
                            <a:latin typeface="Cambria Math" panose="02040503050406030204" pitchFamily="18" charset="0"/>
                            <a:ea typeface="ＭＳ Ｐゴシック" pitchFamily="34" charset="-128"/>
                          </a:rPr>
                          <m:t>−</m:t>
                        </m:r>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sup>
                    </m:sSup>
                  </m:oMath>
                </a14:m>
                <a:r>
                  <a:rPr lang="en-US" sz="1600" i="1" dirty="0">
                    <a:solidFill>
                      <a:schemeClr val="tx1"/>
                    </a:solidFill>
                    <a:ea typeface="ＭＳ Ｐゴシック" pitchFamily="34" charset="-128"/>
                  </a:rPr>
                  <a:t> </a:t>
                </a: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m:t>
                    </m:r>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smtClean="0">
                                <a:solidFill>
                                  <a:schemeClr val="tx1"/>
                                </a:solidFill>
                                <a:latin typeface="Cambria Math" panose="02040503050406030204" pitchFamily="18" charset="0"/>
                                <a:ea typeface="ＭＳ Ｐゴシック" pitchFamily="34" charset="-128"/>
                              </a:rPr>
                              <m:t>(1−</m:t>
                            </m:r>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smtClean="0">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𝑙𝑜𝑔</m:t>
                        </m:r>
                      </m:e>
                    </m:nary>
                    <m:r>
                      <a:rPr lang="en-US" sz="1600" b="0" i="1">
                        <a:solidFill>
                          <a:schemeClr val="tx1"/>
                        </a:solidFill>
                        <a:latin typeface="Cambria Math" panose="02040503050406030204" pitchFamily="18" charset="0"/>
                        <a:ea typeface="ＭＳ Ｐゴシック" pitchFamily="34" charset="-128"/>
                      </a:rPr>
                      <m:t>(1−</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b="0" i="1">
                            <a:solidFill>
                              <a:schemeClr val="tx1"/>
                            </a:solidFill>
                            <a:latin typeface="Cambria Math" panose="02040503050406030204" pitchFamily="18" charset="0"/>
                            <a:ea typeface="ＭＳ Ｐゴシック" pitchFamily="34" charset="-128"/>
                          </a:rPr>
                          <m:t>𝛼</m:t>
                        </m:r>
                      </m:e>
                    </m:acc>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𝑞</m:t>
                        </m:r>
                      </m:e>
                      <m:sup>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sup>
                    </m:sSup>
                    <m:r>
                      <m:rPr>
                        <m:nor/>
                      </m:rPr>
                      <a:rPr lang="en-US" sz="1600" i="1" dirty="0">
                        <a:solidFill>
                          <a:schemeClr val="tx1"/>
                        </a:solidFill>
                        <a:ea typeface="ＭＳ Ｐゴシック" pitchFamily="34" charset="-128"/>
                      </a:rPr>
                      <m:t> </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(1−</m:t>
                        </m:r>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m:t>
                        </m:r>
                      </m:e>
                      <m:sup>
                        <m:r>
                          <a:rPr lang="en-US" sz="1600" b="0" i="1">
                            <a:solidFill>
                              <a:schemeClr val="tx1"/>
                            </a:solidFill>
                            <a:latin typeface="Cambria Math" panose="02040503050406030204" pitchFamily="18" charset="0"/>
                            <a:ea typeface="ＭＳ Ｐゴシック" pitchFamily="34" charset="-128"/>
                          </a:rPr>
                          <m:t>𝑚</m:t>
                        </m:r>
                        <m:r>
                          <a:rPr lang="en-US" sz="1600" b="0" i="1">
                            <a:solidFill>
                              <a:schemeClr val="tx1"/>
                            </a:solidFill>
                            <a:latin typeface="Cambria Math" panose="02040503050406030204" pitchFamily="18" charset="0"/>
                            <a:ea typeface="ＭＳ Ｐゴシック" pitchFamily="34" charset="-128"/>
                          </a:rPr>
                          <m:t>−</m:t>
                        </m:r>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sup>
                    </m:sSup>
                  </m:oMath>
                </a14:m>
                <a:r>
                  <a:rPr lang="en-US" sz="1600" i="1" dirty="0">
                    <a:solidFill>
                      <a:schemeClr val="tx1"/>
                    </a:solidFill>
                    <a:ea typeface="ＭＳ Ｐゴシック" pitchFamily="34" charset="-128"/>
                  </a:rPr>
                  <a:t>= </a:t>
                </a:r>
              </a:p>
              <a:p>
                <a:pPr marL="0" indent="0" algn="ctr">
                  <a:buNone/>
                </a:pPr>
                <a:r>
                  <a:rPr lang="en-US" sz="1600" i="1" dirty="0">
                    <a:solidFill>
                      <a:schemeClr val="tx1"/>
                    </a:solidFill>
                    <a:ea typeface="ＭＳ Ｐゴシック" pitchFamily="34" charset="-128"/>
                  </a:rPr>
                  <a:t>               = </a:t>
                </a:r>
                <a14:m>
                  <m:oMath xmlns:m="http://schemas.openxmlformats.org/officeDocument/2006/math">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𝑙𝑜𝑔</m:t>
                        </m:r>
                      </m:e>
                    </m:nary>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b="0" i="1">
                            <a:solidFill>
                              <a:schemeClr val="tx1"/>
                            </a:solidFill>
                            <a:latin typeface="Cambria Math" panose="02040503050406030204" pitchFamily="18" charset="0"/>
                            <a:ea typeface="ＭＳ Ｐゴシック" pitchFamily="34" charset="-128"/>
                          </a:rPr>
                          <m:t>𝛼</m:t>
                        </m:r>
                      </m:e>
                    </m:acc>
                    <m:r>
                      <a:rPr lang="en-US" sz="1600" b="0" i="1">
                        <a:solidFill>
                          <a:schemeClr val="tx1"/>
                        </a:solidFill>
                        <a:latin typeface="Cambria Math" panose="02040503050406030204" pitchFamily="18" charset="0"/>
                        <a:ea typeface="ＭＳ Ｐゴシック" pitchFamily="34" charset="-128"/>
                      </a:rPr>
                      <m:t>+</m:t>
                    </m:r>
                    <m:sSup>
                      <m:sSupPr>
                        <m:ctrlPr>
                          <a:rPr lang="en-US" sz="1600" i="1">
                            <a:solidFill>
                              <a:schemeClr val="tx1"/>
                            </a:solidFill>
                            <a:latin typeface="Cambria Math" panose="02040503050406030204" pitchFamily="18" charset="0"/>
                            <a:ea typeface="ＭＳ Ｐゴシック" pitchFamily="34" charset="-128"/>
                          </a:rPr>
                        </m:ctrlPr>
                      </m:sSupPr>
                      <m:e>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r>
                          <a:rPr lang="en-US" sz="1600" b="0" i="1">
                            <a:solidFill>
                              <a:schemeClr val="tx1"/>
                            </a:solidFill>
                            <a:latin typeface="Cambria Math" panose="02040503050406030204" pitchFamily="18" charset="0"/>
                            <a:ea typeface="ＭＳ Ｐゴシック" pitchFamily="34" charset="-128"/>
                          </a:rPr>
                          <m:t>𝑙𝑜𝑔𝑝</m:t>
                        </m:r>
                      </m:e>
                      <m:sup/>
                    </m:sSup>
                  </m:oMath>
                </a14:m>
                <a:r>
                  <a:rPr lang="en-US" sz="1600" i="1" dirty="0">
                    <a:solidFill>
                      <a:schemeClr val="tx1"/>
                    </a:solidFill>
                    <a:ea typeface="ＭＳ Ｐゴシック" pitchFamily="34" charset="-128"/>
                  </a:rPr>
                  <a:t>+ </a:t>
                </a: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𝑚</m:t>
                    </m:r>
                    <m:r>
                      <a:rPr lang="en-US" sz="1600" b="0" i="1">
                        <a:solidFill>
                          <a:schemeClr val="tx1"/>
                        </a:solidFill>
                        <a:latin typeface="Cambria Math" panose="02040503050406030204" pitchFamily="18" charset="0"/>
                        <a:ea typeface="ＭＳ Ｐゴシック" pitchFamily="34" charset="-128"/>
                      </a:rPr>
                      <m:t>−</m:t>
                    </m:r>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oMath>
                </a14:m>
                <a:r>
                  <a:rPr lang="en-US" sz="1600" i="1" dirty="0">
                    <a:solidFill>
                      <a:schemeClr val="tx1"/>
                    </a:solidFill>
                    <a:ea typeface="ＭＳ Ｐゴシック" pitchFamily="34" charset="-128"/>
                  </a:rPr>
                  <a:t>) </a:t>
                </a:r>
                <a14:m>
                  <m:oMath xmlns:m="http://schemas.openxmlformats.org/officeDocument/2006/math">
                    <m:r>
                      <a:rPr lang="en-US" sz="1600" i="1">
                        <a:solidFill>
                          <a:schemeClr val="tx1"/>
                        </a:solidFill>
                        <a:latin typeface="Cambria Math" panose="02040503050406030204" pitchFamily="18" charset="0"/>
                        <a:ea typeface="ＭＳ Ｐゴシック" pitchFamily="34" charset="-128"/>
                      </a:rPr>
                      <m:t>𝑙𝑜𝑔</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(1−</m:t>
                        </m:r>
                        <m:r>
                          <a:rPr lang="en-US" sz="1600" b="0" i="1">
                            <a:solidFill>
                              <a:schemeClr val="tx1"/>
                            </a:solidFill>
                            <a:latin typeface="Cambria Math" panose="02040503050406030204" pitchFamily="18" charset="0"/>
                            <a:ea typeface="ＭＳ Ｐゴシック" pitchFamily="34" charset="-128"/>
                          </a:rPr>
                          <m:t>𝑝</m:t>
                        </m:r>
                        <m:r>
                          <a:rPr lang="en-US" sz="1600" b="0" i="1">
                            <a:solidFill>
                              <a:schemeClr val="tx1"/>
                            </a:solidFill>
                            <a:latin typeface="Cambria Math" panose="02040503050406030204" pitchFamily="18" charset="0"/>
                            <a:ea typeface="ＭＳ Ｐゴシック" pitchFamily="34" charset="-128"/>
                          </a:rPr>
                          <m:t>)</m:t>
                        </m:r>
                      </m:e>
                      <m:sup/>
                    </m:sSup>
                  </m:oMath>
                </a14:m>
                <a:r>
                  <a:rPr lang="en-US" sz="1600" i="1" dirty="0">
                    <a:solidFill>
                      <a:schemeClr val="tx1"/>
                    </a:solidFill>
                    <a:ea typeface="ＭＳ Ｐゴシック" pitchFamily="34" charset="-128"/>
                  </a:rPr>
                  <a:t>) </a:t>
                </a:r>
              </a:p>
              <a:p>
                <a:pPr marL="0" indent="0" algn="ctr">
                  <a:buNone/>
                </a:pPr>
                <a:r>
                  <a:rPr lang="en-US" sz="1600" i="1" dirty="0">
                    <a:solidFill>
                      <a:schemeClr val="tx1"/>
                    </a:solidFill>
                    <a:ea typeface="ＭＳ Ｐゴシック" pitchFamily="34" charset="-128"/>
                  </a:rPr>
                  <a:t>		</a:t>
                </a: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m:t>
                    </m:r>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(1−</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𝑙𝑜𝑔</m:t>
                        </m:r>
                      </m:e>
                    </m:nary>
                    <m:r>
                      <a:rPr lang="en-US" sz="1600" b="0" i="1">
                        <a:solidFill>
                          <a:schemeClr val="tx1"/>
                        </a:solidFill>
                        <a:latin typeface="Cambria Math" panose="02040503050406030204" pitchFamily="18" charset="0"/>
                        <a:ea typeface="ＭＳ Ｐゴシック" pitchFamily="34" charset="-128"/>
                      </a:rPr>
                      <m:t>(1−</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b="0" i="1">
                            <a:solidFill>
                              <a:schemeClr val="tx1"/>
                            </a:solidFill>
                            <a:latin typeface="Cambria Math" panose="02040503050406030204" pitchFamily="18" charset="0"/>
                            <a:ea typeface="ＭＳ Ｐゴシック" pitchFamily="34" charset="-128"/>
                          </a:rPr>
                          <m:t>𝛼</m:t>
                        </m:r>
                      </m:e>
                    </m:acc>
                    <m:r>
                      <a:rPr lang="en-US" sz="1600" b="0" i="1">
                        <a:solidFill>
                          <a:schemeClr val="tx1"/>
                        </a:solidFill>
                        <a:latin typeface="Cambria Math" panose="02040503050406030204" pitchFamily="18" charset="0"/>
                        <a:ea typeface="ＭＳ Ｐゴシック" pitchFamily="34" charset="-128"/>
                      </a:rPr>
                      <m:t>)+</m:t>
                    </m:r>
                    <m:sSup>
                      <m:sSupPr>
                        <m:ctrlPr>
                          <a:rPr lang="en-US" sz="1600" i="1">
                            <a:solidFill>
                              <a:schemeClr val="tx1"/>
                            </a:solidFill>
                            <a:latin typeface="Cambria Math" panose="02040503050406030204" pitchFamily="18" charset="0"/>
                            <a:ea typeface="ＭＳ Ｐゴシック" pitchFamily="34" charset="-128"/>
                          </a:rPr>
                        </m:ctrlPr>
                      </m:sSupPr>
                      <m:e>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r>
                          <a:rPr lang="en-US" sz="1600" b="0" i="1">
                            <a:solidFill>
                              <a:schemeClr val="tx1"/>
                            </a:solidFill>
                            <a:latin typeface="Cambria Math" panose="02040503050406030204" pitchFamily="18" charset="0"/>
                            <a:ea typeface="ＭＳ Ｐゴシック" pitchFamily="34" charset="-128"/>
                          </a:rPr>
                          <m:t>𝑙𝑜𝑔𝑞</m:t>
                        </m:r>
                      </m:e>
                      <m:sup/>
                    </m:sSup>
                    <m:r>
                      <m:rPr>
                        <m:nor/>
                      </m:rPr>
                      <a:rPr lang="en-US" sz="1600" i="1" dirty="0">
                        <a:solidFill>
                          <a:schemeClr val="tx1"/>
                        </a:solidFill>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𝑚</m:t>
                    </m:r>
                    <m:r>
                      <a:rPr lang="en-US" sz="1600" b="0" i="1">
                        <a:solidFill>
                          <a:schemeClr val="tx1"/>
                        </a:solidFill>
                        <a:latin typeface="Cambria Math" panose="02040503050406030204" pitchFamily="18" charset="0"/>
                        <a:ea typeface="ＭＳ Ｐゴシック" pitchFamily="34" charset="-128"/>
                      </a:rPr>
                      <m:t>−</m:t>
                    </m:r>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r>
                      <m:rPr>
                        <m:nor/>
                      </m:rPr>
                      <a:rPr lang="en-US" sz="1600" i="1" dirty="0">
                        <a:solidFill>
                          <a:schemeClr val="tx1"/>
                        </a:solidFill>
                        <a:ea typeface="ＭＳ Ｐゴシック" pitchFamily="34" charset="-128"/>
                      </a:rPr>
                      <m:t>)</m:t>
                    </m:r>
                    <m:r>
                      <a:rPr lang="en-US" sz="1600" i="1">
                        <a:solidFill>
                          <a:schemeClr val="tx1"/>
                        </a:solidFill>
                        <a:latin typeface="Cambria Math" panose="02040503050406030204" pitchFamily="18" charset="0"/>
                        <a:ea typeface="ＭＳ Ｐゴシック" pitchFamily="34" charset="-128"/>
                      </a:rPr>
                      <m:t>𝑙𝑜𝑔</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(1−</m:t>
                        </m:r>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m:t>
                        </m:r>
                      </m:e>
                      <m:sup/>
                    </m:sSup>
                    <m:r>
                      <m:rPr>
                        <m:nor/>
                      </m:rPr>
                      <a:rPr lang="en-US" sz="1600" i="1" dirty="0">
                        <a:solidFill>
                          <a:schemeClr val="tx1"/>
                        </a:solidFill>
                        <a:ea typeface="ＭＳ Ｐゴシック" pitchFamily="34" charset="-128"/>
                      </a:rPr>
                      <m:t>)</m:t>
                    </m:r>
                  </m:oMath>
                </a14:m>
                <a:endParaRPr lang="en-US" sz="1600" i="1" dirty="0">
                  <a:solidFill>
                    <a:schemeClr val="tx1"/>
                  </a:solidFill>
                  <a:ea typeface="ＭＳ Ｐゴシック" pitchFamily="34" charset="-128"/>
                </a:endParaRPr>
              </a:p>
              <a:p>
                <a:pPr marL="0" indent="0">
                  <a:buNone/>
                </a:pPr>
                <a:endParaRPr lang="en-US" sz="1350" dirty="0">
                  <a:solidFill>
                    <a:schemeClr val="tx1"/>
                  </a:solidFill>
                  <a:ea typeface="ＭＳ Ｐゴシック" pitchFamily="34" charset="-128"/>
                </a:endParaRPr>
              </a:p>
              <a:p>
                <a:pPr marL="0" indent="0">
                  <a:buNone/>
                </a:pPr>
                <a:endParaRPr lang="en-US" sz="1500" dirty="0">
                  <a:solidFill>
                    <a:schemeClr val="tx1"/>
                  </a:solidFill>
                  <a:ea typeface="ＭＳ Ｐゴシック" pitchFamily="34" charset="-128"/>
                </a:endParaRPr>
              </a:p>
            </p:txBody>
          </p:sp>
        </mc:Choice>
        <mc:Fallback>
          <p:sp>
            <p:nvSpPr>
              <p:cNvPr id="46084" name="Rectangle 3"/>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3774594381"/>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22</a:t>
            </a:fld>
            <a:endParaRPr lang="en-US" dirty="0"/>
          </a:p>
        </p:txBody>
      </p:sp>
      <p:sp>
        <p:nvSpPr>
          <p:cNvPr id="48134" name="Rectangle 2"/>
          <p:cNvSpPr>
            <a:spLocks noGrp="1" noChangeArrowheads="1"/>
          </p:cNvSpPr>
          <p:nvPr>
            <p:ph type="title"/>
          </p:nvPr>
        </p:nvSpPr>
        <p:spPr/>
        <p:txBody>
          <a:bodyPr/>
          <a:lstStyle/>
          <a:p>
            <a:pPr algn="l" eaLnBrk="1" hangingPunct="1"/>
            <a:r>
              <a:rPr lang="en-US" dirty="0">
                <a:ea typeface="ＭＳ Ｐゴシック" pitchFamily="34" charset="-128"/>
              </a:rPr>
              <a:t>EM Algorithm (Coins) - V</a:t>
            </a:r>
          </a:p>
        </p:txBody>
      </p:sp>
      <mc:AlternateContent xmlns:mc="http://schemas.openxmlformats.org/markup-compatibility/2006" xmlns:a14="http://schemas.microsoft.com/office/drawing/2010/main">
        <mc:Choice Requires="a14">
          <p:sp>
            <p:nvSpPr>
              <p:cNvPr id="48135" name="Rectangle 3"/>
              <p:cNvSpPr>
                <a:spLocks noGrp="1" noChangeArrowheads="1"/>
              </p:cNvSpPr>
              <p:nvPr>
                <p:ph type="body" sz="half" idx="4294967295"/>
              </p:nvPr>
            </p:nvSpPr>
            <p:spPr>
              <a:xfrm>
                <a:off x="310152" y="883596"/>
                <a:ext cx="8617948" cy="1305982"/>
              </a:xfrm>
            </p:spPr>
            <p:txBody>
              <a:bodyPr>
                <a:normAutofit fontScale="77500" lnSpcReduction="20000"/>
              </a:bodyPr>
              <a:lstStyle/>
              <a:p>
                <a:pPr marL="400050" indent="-400050"/>
                <a:r>
                  <a:rPr lang="en-US" dirty="0">
                    <a:solidFill>
                      <a:srgbClr val="000066"/>
                    </a:solidFill>
                    <a:ea typeface="ＭＳ Ｐゴシック" pitchFamily="34" charset="-128"/>
                  </a:rPr>
                  <a:t>Finally, to find the most likely parameters, we maximize the derivatives with respect to </a:t>
                </a: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oMath>
                </a14:m>
                <a:r>
                  <a:rPr lang="en-US" i="1" dirty="0">
                    <a:solidFill>
                      <a:srgbClr val="000066"/>
                    </a:solidFill>
                    <a:ea typeface="ＭＳ Ｐゴシック" pitchFamily="34" charset="-128"/>
                  </a:rPr>
                  <a:t> </a:t>
                </a:r>
                <a:r>
                  <a:rPr lang="en-US" dirty="0">
                    <a:solidFill>
                      <a:srgbClr val="000066"/>
                    </a:solidFill>
                    <a:ea typeface="ＭＳ Ｐゴシック" pitchFamily="34" charset="-128"/>
                  </a:rPr>
                  <a:t>: </a:t>
                </a:r>
              </a:p>
              <a:p>
                <a:pPr marL="400050" indent="-400050"/>
                <a:r>
                  <a:rPr lang="en-US" dirty="0">
                    <a:solidFill>
                      <a:srgbClr val="FF0000"/>
                    </a:solidFill>
                    <a:ea typeface="ＭＳ Ｐゴシック" pitchFamily="34" charset="-128"/>
                  </a:rPr>
                  <a:t>STEP 2: </a:t>
                </a:r>
                <a:r>
                  <a:rPr lang="en-US" dirty="0">
                    <a:solidFill>
                      <a:srgbClr val="0000FF"/>
                    </a:solidFill>
                    <a:ea typeface="ＭＳ Ｐゴシック" pitchFamily="34" charset="-128"/>
                  </a:rPr>
                  <a:t>M</a:t>
                </a:r>
                <a:r>
                  <a:rPr lang="en-US" dirty="0">
                    <a:solidFill>
                      <a:srgbClr val="FF0000"/>
                    </a:solidFill>
                    <a:ea typeface="ＭＳ Ｐゴシック" pitchFamily="34" charset="-128"/>
                  </a:rPr>
                  <a:t>aximization Step</a:t>
                </a:r>
              </a:p>
              <a:p>
                <a:pPr marL="400050" indent="-400050"/>
                <a:r>
                  <a:rPr lang="en-US" dirty="0">
                    <a:solidFill>
                      <a:srgbClr val="000066"/>
                    </a:solidFill>
                    <a:ea typeface="ＭＳ Ｐゴシック" pitchFamily="34" charset="-128"/>
                  </a:rPr>
                  <a:t>(Sanity check: Think of the weighted fictional points)</a:t>
                </a:r>
                <a:endParaRPr lang="en-US" dirty="0">
                  <a:solidFill>
                    <a:srgbClr val="FF0000"/>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dirty="0">
                  <a:solidFill>
                    <a:srgbClr val="000066"/>
                  </a:solidFill>
                  <a:ea typeface="ＭＳ Ｐゴシック" pitchFamily="34" charset="-128"/>
                </a:endParaRPr>
              </a:p>
            </p:txBody>
          </p:sp>
        </mc:Choice>
        <mc:Fallback xmlns="">
          <p:sp>
            <p:nvSpPr>
              <p:cNvPr id="48135" name="Rectangle 3"/>
              <p:cNvSpPr>
                <a:spLocks noGrp="1" noRot="1" noChangeAspect="1" noMove="1" noResize="1" noEditPoints="1" noAdjustHandles="1" noChangeArrowheads="1" noChangeShapeType="1" noTextEdit="1"/>
              </p:cNvSpPr>
              <p:nvPr>
                <p:ph type="body" sz="half" idx="4294967295"/>
              </p:nvPr>
            </p:nvSpPr>
            <p:spPr>
              <a:xfrm>
                <a:off x="310152" y="883596"/>
                <a:ext cx="8617948" cy="1305982"/>
              </a:xfrm>
              <a:blipFill>
                <a:blip r:embed="rId3"/>
                <a:stretch>
                  <a:fillRect l="-849" t="-7944" r="-1273" b="-9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131" name="Object 3"/>
              <p:cNvSpPr txBox="1"/>
              <p:nvPr/>
            </p:nvSpPr>
            <p:spPr bwMode="auto">
              <a:xfrm>
                <a:off x="1872580" y="2433838"/>
                <a:ext cx="5411945" cy="98570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𝑑𝐸</m:t>
                          </m:r>
                        </m:num>
                        <m:den>
                          <m:r>
                            <a:rPr lang="en-US" i="1">
                              <a:solidFill>
                                <a:srgbClr val="000000"/>
                              </a:solidFill>
                              <a:latin typeface="Cambria Math" panose="02040503050406030204" pitchFamily="18" charset="0"/>
                            </a:rPr>
                            <m:t>𝑑</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den>
                      </m:f>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f>
                            <m:fPr>
                              <m:ctrlPr>
                                <a:rPr lang="en-US" i="1">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num>
                            <m:den>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num>
                            <m:den>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den>
                          </m:f>
                        </m:e>
                      </m:nary>
                      <m:r>
                        <a:rPr lang="en-US" i="1">
                          <a:solidFill>
                            <a:srgbClr val="000000"/>
                          </a:solidFill>
                          <a:latin typeface="Cambria Math" panose="02040503050406030204" pitchFamily="18" charset="0"/>
                        </a:rPr>
                        <m:t>=0       ⇒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subHide m:val="on"/>
                              <m:supHide m:val="on"/>
                              <m:ctrlPr>
                                <a:rPr lang="en-US" i="1">
                                  <a:solidFill>
                                    <a:srgbClr val="000000"/>
                                  </a:solidFill>
                                  <a:latin typeface="Cambria Math" panose="02040503050406030204" pitchFamily="18" charset="0"/>
                                </a:rPr>
                              </m:ctrlPr>
                            </m:naryP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e>
                          </m:nary>
                        </m:num>
                        <m:den>
                          <m:r>
                            <a:rPr lang="en-US" i="1">
                              <a:solidFill>
                                <a:srgbClr val="000000"/>
                              </a:solidFill>
                              <a:latin typeface="Cambria Math" panose="02040503050406030204" pitchFamily="18" charset="0"/>
                            </a:rPr>
                            <m:t>𝑛</m:t>
                          </m:r>
                        </m:den>
                      </m:f>
                      <m:r>
                        <a:rPr lang="en-US" i="1">
                          <a:solidFill>
                            <a:srgbClr val="000000"/>
                          </a:solidFill>
                          <a:latin typeface="Cambria Math" panose="02040503050406030204" pitchFamily="18" charset="0"/>
                        </a:rPr>
                        <m:t>  </m:t>
                      </m:r>
                    </m:oMath>
                  </m:oMathPara>
                </a14:m>
                <a:endParaRPr lang="en-US" dirty="0"/>
              </a:p>
            </p:txBody>
          </p:sp>
        </mc:Choice>
        <mc:Fallback xmlns="">
          <p:sp>
            <p:nvSpPr>
              <p:cNvPr id="48131" name="Object 3"/>
              <p:cNvSpPr txBox="1">
                <a:spLocks noRot="1" noChangeAspect="1" noMove="1" noResize="1" noEditPoints="1" noAdjustHandles="1" noChangeArrowheads="1" noChangeShapeType="1" noTextEdit="1"/>
              </p:cNvSpPr>
              <p:nvPr/>
            </p:nvSpPr>
            <p:spPr bwMode="auto">
              <a:xfrm>
                <a:off x="1872580" y="2433838"/>
                <a:ext cx="5411945" cy="985701"/>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132" name="Object 4"/>
              <p:cNvSpPr txBox="1"/>
              <p:nvPr/>
            </p:nvSpPr>
            <p:spPr bwMode="auto">
              <a:xfrm>
                <a:off x="1872580" y="3175730"/>
                <a:ext cx="5370513" cy="10271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𝑑𝐸</m:t>
                          </m:r>
                        </m:num>
                        <m:den>
                          <m:r>
                            <a:rPr lang="en-US" i="1">
                              <a:solidFill>
                                <a:schemeClr val="accent3"/>
                              </a:solidFill>
                              <a:latin typeface="Cambria Math" panose="02040503050406030204" pitchFamily="18" charset="0"/>
                            </a:rPr>
                            <m:t>𝑑</m:t>
                          </m:r>
                          <m:acc>
                            <m:accPr>
                              <m:chr m:val="̃"/>
                              <m:ctrlPr>
                                <a:rPr lang="en-US" i="1">
                                  <a:solidFill>
                                    <a:schemeClr val="accent3"/>
                                  </a:solidFill>
                                  <a:latin typeface="Cambria Math" panose="02040503050406030204" pitchFamily="18" charset="0"/>
                                </a:rPr>
                              </m:ctrlPr>
                            </m:accPr>
                            <m:e>
                              <m:r>
                                <a:rPr lang="en-US" i="1">
                                  <a:solidFill>
                                    <a:schemeClr val="accent3"/>
                                  </a:solidFill>
                                  <a:latin typeface="Cambria Math" panose="02040503050406030204" pitchFamily="18" charset="0"/>
                                </a:rPr>
                                <m:t>𝑝</m:t>
                              </m:r>
                            </m:e>
                          </m:acc>
                        </m:den>
                      </m:f>
                      <m:r>
                        <a:rPr lang="en-US" i="1">
                          <a:solidFill>
                            <a:schemeClr val="accent3"/>
                          </a:solidFill>
                          <a:latin typeface="Cambria Math" panose="02040503050406030204" pitchFamily="18" charset="0"/>
                        </a:rPr>
                        <m:t>=</m:t>
                      </m:r>
                      <m:nary>
                        <m:naryPr>
                          <m:chr m:val="∑"/>
                          <m:ctrlPr>
                            <a:rPr lang="en-US" i="1">
                              <a:solidFill>
                                <a:schemeClr val="accent3"/>
                              </a:solidFill>
                              <a:latin typeface="Cambria Math" panose="02040503050406030204" pitchFamily="18" charset="0"/>
                            </a:rPr>
                          </m:ctrlPr>
                        </m:naryPr>
                        <m:sub>
                          <m:r>
                            <a:rPr lang="en-US" i="1">
                              <a:solidFill>
                                <a:schemeClr val="accent3"/>
                              </a:solidFill>
                              <a:latin typeface="Cambria Math" panose="02040503050406030204" pitchFamily="18" charset="0"/>
                            </a:rPr>
                            <m:t>𝑖</m:t>
                          </m:r>
                          <m:r>
                            <a:rPr lang="en-US" i="1">
                              <a:solidFill>
                                <a:schemeClr val="accent3"/>
                              </a:solidFill>
                              <a:latin typeface="Cambria Math" panose="02040503050406030204" pitchFamily="18" charset="0"/>
                            </a:rPr>
                            <m:t>=1</m:t>
                          </m:r>
                        </m:sub>
                        <m:sup>
                          <m:r>
                            <a:rPr lang="en-US" i="1">
                              <a:solidFill>
                                <a:schemeClr val="accent3"/>
                              </a:solidFill>
                              <a:latin typeface="Cambria Math" panose="02040503050406030204" pitchFamily="18" charset="0"/>
                            </a:rPr>
                            <m:t>𝑛</m:t>
                          </m:r>
                        </m:sup>
                        <m:e>
                          <m:sSubSup>
                            <m:sSubSupPr>
                              <m:ctrlPr>
                                <a:rPr lang="en-US" i="1">
                                  <a:solidFill>
                                    <a:schemeClr val="accent3"/>
                                  </a:solidFill>
                                  <a:latin typeface="Cambria Math" panose="02040503050406030204" pitchFamily="18" charset="0"/>
                                </a:rPr>
                              </m:ctrlPr>
                            </m:sSubSupPr>
                            <m:e>
                              <m:r>
                                <a:rPr lang="en-US" i="1">
                                  <a:solidFill>
                                    <a:schemeClr val="accent3"/>
                                  </a:solidFill>
                                  <a:latin typeface="Cambria Math" panose="02040503050406030204" pitchFamily="18" charset="0"/>
                                </a:rPr>
                                <m:t>𝑃</m:t>
                              </m:r>
                            </m:e>
                            <m:sub>
                              <m:r>
                                <a:rPr lang="en-US" i="1">
                                  <a:solidFill>
                                    <a:schemeClr val="accent3"/>
                                  </a:solidFill>
                                  <a:latin typeface="Cambria Math" panose="02040503050406030204" pitchFamily="18" charset="0"/>
                                </a:rPr>
                                <m:t>1</m:t>
                              </m:r>
                            </m:sub>
                            <m:sup>
                              <m:r>
                                <a:rPr lang="en-US" i="1">
                                  <a:solidFill>
                                    <a:schemeClr val="accent3"/>
                                  </a:solidFill>
                                  <a:latin typeface="Cambria Math" panose="02040503050406030204" pitchFamily="18" charset="0"/>
                                </a:rPr>
                                <m:t>𝑖</m:t>
                              </m:r>
                            </m:sup>
                          </m:sSubSup>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h</m:t>
                                  </m:r>
                                </m:e>
                                <m:sub>
                                  <m:r>
                                    <a:rPr lang="en-US" i="1">
                                      <a:solidFill>
                                        <a:schemeClr val="accent3"/>
                                      </a:solidFill>
                                      <a:latin typeface="Cambria Math" panose="02040503050406030204" pitchFamily="18" charset="0"/>
                                    </a:rPr>
                                    <m:t>𝑖</m:t>
                                  </m:r>
                                </m:sub>
                              </m:sSub>
                            </m:num>
                            <m:den>
                              <m:acc>
                                <m:accPr>
                                  <m:chr m:val="̃"/>
                                  <m:ctrlPr>
                                    <a:rPr lang="en-US" i="1">
                                      <a:solidFill>
                                        <a:schemeClr val="accent3"/>
                                      </a:solidFill>
                                      <a:latin typeface="Cambria Math" panose="02040503050406030204" pitchFamily="18" charset="0"/>
                                    </a:rPr>
                                  </m:ctrlPr>
                                </m:accPr>
                                <m:e>
                                  <m:r>
                                    <a:rPr lang="en-US" i="1">
                                      <a:solidFill>
                                        <a:schemeClr val="accent3"/>
                                      </a:solidFill>
                                      <a:latin typeface="Cambria Math" panose="02040503050406030204" pitchFamily="18" charset="0"/>
                                    </a:rPr>
                                    <m:t>𝑝</m:t>
                                  </m:r>
                                </m:e>
                              </m:acc>
                            </m:den>
                          </m:f>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𝑚</m:t>
                              </m:r>
                              <m:r>
                                <a:rPr lang="en-US" i="1">
                                  <a:solidFill>
                                    <a:schemeClr val="accent3"/>
                                  </a:solidFill>
                                  <a:latin typeface="Cambria Math" panose="02040503050406030204" pitchFamily="18" charset="0"/>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h</m:t>
                                  </m:r>
                                </m:e>
                                <m:sub>
                                  <m:r>
                                    <a:rPr lang="en-US" i="1">
                                      <a:solidFill>
                                        <a:schemeClr val="accent3"/>
                                      </a:solidFill>
                                      <a:latin typeface="Cambria Math" panose="02040503050406030204" pitchFamily="18" charset="0"/>
                                    </a:rPr>
                                    <m:t>𝑖</m:t>
                                  </m:r>
                                </m:sub>
                              </m:sSub>
                            </m:num>
                            <m:den>
                              <m:r>
                                <a:rPr lang="en-US" i="1">
                                  <a:solidFill>
                                    <a:schemeClr val="accent3"/>
                                  </a:solidFill>
                                  <a:latin typeface="Cambria Math" panose="02040503050406030204" pitchFamily="18" charset="0"/>
                                </a:rPr>
                                <m:t>1−</m:t>
                              </m:r>
                              <m:acc>
                                <m:accPr>
                                  <m:chr m:val="̃"/>
                                  <m:ctrlPr>
                                    <a:rPr lang="en-US" i="1">
                                      <a:solidFill>
                                        <a:schemeClr val="accent3"/>
                                      </a:solidFill>
                                      <a:latin typeface="Cambria Math" panose="02040503050406030204" pitchFamily="18" charset="0"/>
                                    </a:rPr>
                                  </m:ctrlPr>
                                </m:accPr>
                                <m:e>
                                  <m:r>
                                    <a:rPr lang="en-US" i="1">
                                      <a:solidFill>
                                        <a:schemeClr val="accent3"/>
                                      </a:solidFill>
                                      <a:latin typeface="Cambria Math" panose="02040503050406030204" pitchFamily="18" charset="0"/>
                                    </a:rPr>
                                    <m:t>𝑝</m:t>
                                  </m:r>
                                </m:e>
                              </m:acc>
                            </m:den>
                          </m:f>
                          <m:r>
                            <a:rPr lang="en-US" i="1">
                              <a:solidFill>
                                <a:schemeClr val="accent3"/>
                              </a:solidFill>
                              <a:latin typeface="Cambria Math" panose="02040503050406030204" pitchFamily="18" charset="0"/>
                            </a:rPr>
                            <m:t>)</m:t>
                          </m:r>
                        </m:e>
                      </m:nary>
                      <m:r>
                        <a:rPr lang="en-US" i="1">
                          <a:solidFill>
                            <a:schemeClr val="accent3"/>
                          </a:solidFill>
                          <a:latin typeface="Cambria Math" panose="02040503050406030204" pitchFamily="18" charset="0"/>
                        </a:rPr>
                        <m:t>=0       ⇒        </m:t>
                      </m:r>
                      <m:acc>
                        <m:accPr>
                          <m:chr m:val="̃"/>
                          <m:ctrlPr>
                            <a:rPr lang="en-US" i="1">
                              <a:solidFill>
                                <a:schemeClr val="accent3"/>
                              </a:solidFill>
                              <a:latin typeface="Cambria Math" panose="02040503050406030204" pitchFamily="18" charset="0"/>
                            </a:rPr>
                          </m:ctrlPr>
                        </m:accPr>
                        <m:e>
                          <m:r>
                            <a:rPr lang="en-US" i="1">
                              <a:solidFill>
                                <a:schemeClr val="accent3"/>
                              </a:solidFill>
                              <a:latin typeface="Cambria Math" panose="02040503050406030204" pitchFamily="18" charset="0"/>
                            </a:rPr>
                            <m:t>𝑝</m:t>
                          </m:r>
                        </m:e>
                      </m:acc>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nary>
                            <m:naryPr>
                              <m:chr m:val="∑"/>
                              <m:subHide m:val="on"/>
                              <m:supHide m:val="on"/>
                              <m:ctrlPr>
                                <a:rPr lang="en-US" i="1">
                                  <a:solidFill>
                                    <a:schemeClr val="accent3"/>
                                  </a:solidFill>
                                  <a:latin typeface="Cambria Math" panose="02040503050406030204" pitchFamily="18" charset="0"/>
                                </a:rPr>
                              </m:ctrlPr>
                            </m:naryPr>
                            <m:sub/>
                            <m:sup/>
                            <m:e>
                              <m:sSubSup>
                                <m:sSubSupPr>
                                  <m:ctrlPr>
                                    <a:rPr lang="en-US" i="1">
                                      <a:solidFill>
                                        <a:schemeClr val="accent3"/>
                                      </a:solidFill>
                                      <a:latin typeface="Cambria Math" panose="02040503050406030204" pitchFamily="18" charset="0"/>
                                    </a:rPr>
                                  </m:ctrlPr>
                                </m:sSubSupPr>
                                <m:e>
                                  <m:r>
                                    <a:rPr lang="en-US" i="1">
                                      <a:solidFill>
                                        <a:schemeClr val="accent3"/>
                                      </a:solidFill>
                                      <a:latin typeface="Cambria Math" panose="02040503050406030204" pitchFamily="18" charset="0"/>
                                    </a:rPr>
                                    <m:t>𝑃</m:t>
                                  </m:r>
                                </m:e>
                                <m:sub>
                                  <m:r>
                                    <a:rPr lang="en-US" i="1">
                                      <a:solidFill>
                                        <a:schemeClr val="accent3"/>
                                      </a:solidFill>
                                      <a:latin typeface="Cambria Math" panose="02040503050406030204" pitchFamily="18" charset="0"/>
                                    </a:rPr>
                                    <m:t>1</m:t>
                                  </m:r>
                                </m:sub>
                                <m:sup>
                                  <m:r>
                                    <a:rPr lang="en-US" i="1">
                                      <a:solidFill>
                                        <a:schemeClr val="accent3"/>
                                      </a:solidFill>
                                      <a:latin typeface="Cambria Math" panose="02040503050406030204" pitchFamily="18" charset="0"/>
                                    </a:rPr>
                                    <m:t>𝑖</m:t>
                                  </m:r>
                                </m:sup>
                              </m:sSubSup>
                              <m:f>
                                <m:fPr>
                                  <m:ctrlPr>
                                    <a:rPr lang="en-US" i="1">
                                      <a:solidFill>
                                        <a:schemeClr val="accent3"/>
                                      </a:solidFill>
                                      <a:latin typeface="Cambria Math" panose="02040503050406030204" pitchFamily="18" charset="0"/>
                                    </a:rPr>
                                  </m:ctrlPr>
                                </m:fPr>
                                <m:num>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h</m:t>
                                      </m:r>
                                    </m:e>
                                    <m:sub>
                                      <m:r>
                                        <a:rPr lang="en-US" i="1">
                                          <a:solidFill>
                                            <a:schemeClr val="accent3"/>
                                          </a:solidFill>
                                          <a:latin typeface="Cambria Math" panose="02040503050406030204" pitchFamily="18" charset="0"/>
                                        </a:rPr>
                                        <m:t>𝑖</m:t>
                                      </m:r>
                                    </m:sub>
                                  </m:sSub>
                                </m:num>
                                <m:den>
                                  <m:r>
                                    <a:rPr lang="en-US" i="1">
                                      <a:solidFill>
                                        <a:schemeClr val="accent3"/>
                                      </a:solidFill>
                                      <a:latin typeface="Cambria Math" panose="02040503050406030204" pitchFamily="18" charset="0"/>
                                    </a:rPr>
                                    <m:t>𝑚</m:t>
                                  </m:r>
                                </m:den>
                              </m:f>
                            </m:e>
                          </m:nary>
                        </m:num>
                        <m:den>
                          <m:nary>
                            <m:naryPr>
                              <m:chr m:val="∑"/>
                              <m:subHide m:val="on"/>
                              <m:supHide m:val="on"/>
                              <m:ctrlPr>
                                <a:rPr lang="en-US" i="1">
                                  <a:solidFill>
                                    <a:schemeClr val="accent3"/>
                                  </a:solidFill>
                                  <a:latin typeface="Cambria Math" panose="02040503050406030204" pitchFamily="18" charset="0"/>
                                </a:rPr>
                              </m:ctrlPr>
                            </m:naryPr>
                            <m:sub/>
                            <m:sup/>
                            <m:e>
                              <m:sSubSup>
                                <m:sSubSupPr>
                                  <m:ctrlPr>
                                    <a:rPr lang="en-US" i="1">
                                      <a:solidFill>
                                        <a:schemeClr val="accent3"/>
                                      </a:solidFill>
                                      <a:latin typeface="Cambria Math" panose="02040503050406030204" pitchFamily="18" charset="0"/>
                                    </a:rPr>
                                  </m:ctrlPr>
                                </m:sSubSupPr>
                                <m:e>
                                  <m:r>
                                    <a:rPr lang="en-US" i="1">
                                      <a:solidFill>
                                        <a:schemeClr val="accent3"/>
                                      </a:solidFill>
                                      <a:latin typeface="Cambria Math" panose="02040503050406030204" pitchFamily="18" charset="0"/>
                                    </a:rPr>
                                    <m:t>𝑃</m:t>
                                  </m:r>
                                </m:e>
                                <m:sub>
                                  <m:r>
                                    <a:rPr lang="en-US" i="1">
                                      <a:solidFill>
                                        <a:schemeClr val="accent3"/>
                                      </a:solidFill>
                                      <a:latin typeface="Cambria Math" panose="02040503050406030204" pitchFamily="18" charset="0"/>
                                    </a:rPr>
                                    <m:t>1</m:t>
                                  </m:r>
                                </m:sub>
                                <m:sup>
                                  <m:r>
                                    <a:rPr lang="en-US" i="1">
                                      <a:solidFill>
                                        <a:schemeClr val="accent3"/>
                                      </a:solidFill>
                                      <a:latin typeface="Cambria Math" panose="02040503050406030204" pitchFamily="18" charset="0"/>
                                    </a:rPr>
                                    <m:t>𝑖</m:t>
                                  </m:r>
                                </m:sup>
                              </m:sSubSup>
                            </m:e>
                          </m:nary>
                        </m:den>
                      </m:f>
                      <m:r>
                        <a:rPr lang="en-US" i="1">
                          <a:solidFill>
                            <a:srgbClr val="000000"/>
                          </a:solidFill>
                          <a:latin typeface="Cambria Math" panose="02040503050406030204" pitchFamily="18" charset="0"/>
                        </a:rPr>
                        <m:t>  </m:t>
                      </m:r>
                    </m:oMath>
                  </m:oMathPara>
                </a14:m>
                <a:endParaRPr lang="en-US" i="1" dirty="0"/>
              </a:p>
            </p:txBody>
          </p:sp>
        </mc:Choice>
        <mc:Fallback xmlns="">
          <p:sp>
            <p:nvSpPr>
              <p:cNvPr id="48132" name="Object 4"/>
              <p:cNvSpPr txBox="1">
                <a:spLocks noRot="1" noChangeAspect="1" noMove="1" noResize="1" noEditPoints="1" noAdjustHandles="1" noChangeArrowheads="1" noChangeShapeType="1" noTextEdit="1"/>
              </p:cNvSpPr>
              <p:nvPr/>
            </p:nvSpPr>
            <p:spPr bwMode="auto">
              <a:xfrm>
                <a:off x="1872580" y="3175730"/>
                <a:ext cx="5370513" cy="1027112"/>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133" name="Object 5"/>
              <p:cNvSpPr txBox="1"/>
              <p:nvPr/>
            </p:nvSpPr>
            <p:spPr bwMode="auto">
              <a:xfrm>
                <a:off x="1900907" y="3995824"/>
                <a:ext cx="6439223" cy="126092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𝑑𝐸</m:t>
                          </m:r>
                        </m:num>
                        <m:den>
                          <m:r>
                            <a:rPr lang="en-US" i="1">
                              <a:solidFill>
                                <a:srgbClr val="000000"/>
                              </a:solidFill>
                              <a:latin typeface="Cambria Math" panose="02040503050406030204" pitchFamily="18" charset="0"/>
                            </a:rPr>
                            <m:t>𝑑</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den>
                      </m:f>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num>
                            <m:den>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num>
                            <m:den>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den>
                          </m:f>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=0       ⇒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num>
                                <m:den>
                                  <m:r>
                                    <a:rPr lang="en-US" i="1">
                                      <a:solidFill>
                                        <a:srgbClr val="000000"/>
                                      </a:solidFill>
                                      <a:latin typeface="Cambria Math" panose="02040503050406030204" pitchFamily="18" charset="0"/>
                                    </a:rPr>
                                    <m:t>𝑚</m:t>
                                  </m:r>
                                </m:den>
                              </m:f>
                            </m:e>
                          </m:nary>
                        </m:num>
                        <m:den>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r>
                                <a:rPr lang="en-US" i="1">
                                  <a:solidFill>
                                    <a:srgbClr val="000000"/>
                                  </a:solidFill>
                                  <a:latin typeface="Cambria Math" panose="02040503050406030204" pitchFamily="18" charset="0"/>
                                </a:rPr>
                                <m:t>)</m:t>
                              </m:r>
                            </m:e>
                          </m:nary>
                        </m:den>
                      </m:f>
                      <m:r>
                        <a:rPr lang="en-US" i="1">
                          <a:solidFill>
                            <a:srgbClr val="000000"/>
                          </a:solidFill>
                          <a:latin typeface="Cambria Math" panose="02040503050406030204" pitchFamily="18" charset="0"/>
                        </a:rPr>
                        <m:t>  </m:t>
                      </m:r>
                    </m:oMath>
                  </m:oMathPara>
                </a14:m>
                <a:endParaRPr lang="en-US" i="1" dirty="0"/>
              </a:p>
            </p:txBody>
          </p:sp>
        </mc:Choice>
        <mc:Fallback xmlns="">
          <p:sp>
            <p:nvSpPr>
              <p:cNvPr id="48133" name="Object 5"/>
              <p:cNvSpPr txBox="1">
                <a:spLocks noRot="1" noChangeAspect="1" noMove="1" noResize="1" noEditPoints="1" noAdjustHandles="1" noChangeArrowheads="1" noChangeShapeType="1" noTextEdit="1"/>
              </p:cNvSpPr>
              <p:nvPr/>
            </p:nvSpPr>
            <p:spPr bwMode="auto">
              <a:xfrm>
                <a:off x="1900907" y="3995824"/>
                <a:ext cx="6439223" cy="1260928"/>
              </a:xfrm>
              <a:prstGeom prst="rect">
                <a:avLst/>
              </a:prstGeom>
              <a:blipFill>
                <a:blip r:embed="rId6"/>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5690" name="AutoShape 10"/>
              <p:cNvSpPr>
                <a:spLocks noChangeArrowheads="1"/>
              </p:cNvSpPr>
              <p:nvPr/>
            </p:nvSpPr>
            <p:spPr bwMode="auto">
              <a:xfrm>
                <a:off x="0" y="2189578"/>
                <a:ext cx="1831148" cy="1305982"/>
              </a:xfrm>
              <a:prstGeom prst="wedgeRectCallout">
                <a:avLst>
                  <a:gd name="adj1" fmla="val 48733"/>
                  <a:gd name="adj2" fmla="val 67896"/>
                </a:avLst>
              </a:prstGeom>
              <a:solidFill>
                <a:srgbClr val="FFFF99"/>
              </a:solidFill>
              <a:ln w="9525">
                <a:solidFill>
                  <a:schemeClr val="accent2"/>
                </a:solidFill>
                <a:miter lim="800000"/>
                <a:headEnd/>
                <a:tailEnd/>
              </a:ln>
            </p:spPr>
            <p:txBody>
              <a:bodyPr/>
              <a:lstStyle/>
              <a:p>
                <a:pPr algn="ctr"/>
                <a:r>
                  <a:rPr lang="en-US" sz="1200" dirty="0"/>
                  <a:t>When computing the derivatives, notice </a:t>
                </a:r>
                <a14:m>
                  <m:oMath xmlns:m="http://schemas.openxmlformats.org/officeDocument/2006/math">
                    <m:sSubSup>
                      <m:sSubSupPr>
                        <m:ctrlPr>
                          <a:rPr lang="en-US" sz="1200" b="0" i="1" dirty="0" smtClean="0">
                            <a:latin typeface="Cambria Math" panose="02040503050406030204" pitchFamily="18" charset="0"/>
                          </a:rPr>
                        </m:ctrlPr>
                      </m:sSubSupPr>
                      <m:e>
                        <m:r>
                          <a:rPr lang="en-US" sz="1200" i="1" dirty="0" smtClean="0">
                            <a:latin typeface="Cambria Math" panose="02040503050406030204" pitchFamily="18" charset="0"/>
                          </a:rPr>
                          <m:t>𝑃</m:t>
                        </m:r>
                      </m:e>
                      <m:sub>
                        <m:r>
                          <a:rPr lang="en-US" sz="1200" b="0" i="1" dirty="0" smtClean="0">
                            <a:latin typeface="Cambria Math" panose="02040503050406030204" pitchFamily="18" charset="0"/>
                          </a:rPr>
                          <m:t>1</m:t>
                        </m:r>
                      </m:sub>
                      <m:sup>
                        <m:r>
                          <a:rPr lang="en-US" sz="1200" b="0" i="1" dirty="0" smtClean="0">
                            <a:latin typeface="Cambria Math" panose="02040503050406030204" pitchFamily="18" charset="0"/>
                          </a:rPr>
                          <m:t>𝑖</m:t>
                        </m:r>
                      </m:sup>
                    </m:sSubSup>
                    <m:r>
                      <a:rPr lang="en-US" sz="1200" i="1" dirty="0">
                        <a:latin typeface="Cambria Math" panose="02040503050406030204" pitchFamily="18" charset="0"/>
                      </a:rPr>
                      <m:t> </m:t>
                    </m:r>
                  </m:oMath>
                </a14:m>
                <a:r>
                  <a:rPr lang="en-US" sz="1200" dirty="0"/>
                  <a:t>here is a constant; it was computed using the current parameters in the E step</a:t>
                </a:r>
              </a:p>
            </p:txBody>
          </p:sp>
        </mc:Choice>
        <mc:Fallback xmlns="">
          <p:sp>
            <p:nvSpPr>
              <p:cNvPr id="1095690" name="AutoShape 10"/>
              <p:cNvSpPr>
                <a:spLocks noRot="1" noChangeAspect="1" noMove="1" noResize="1" noEditPoints="1" noAdjustHandles="1" noChangeArrowheads="1" noChangeShapeType="1" noTextEdit="1"/>
              </p:cNvSpPr>
              <p:nvPr/>
            </p:nvSpPr>
            <p:spPr bwMode="auto">
              <a:xfrm>
                <a:off x="0" y="2189578"/>
                <a:ext cx="1831148" cy="1305982"/>
              </a:xfrm>
              <a:prstGeom prst="wedgeRectCallout">
                <a:avLst>
                  <a:gd name="adj1" fmla="val 48733"/>
                  <a:gd name="adj2" fmla="val 67896"/>
                </a:avLst>
              </a:prstGeom>
              <a:blipFill>
                <a:blip r:embed="rId7"/>
                <a:stretch>
                  <a:fillRect r="-993"/>
                </a:stretch>
              </a:blipFill>
              <a:ln w="9525">
                <a:solidFill>
                  <a:schemeClr val="accent2"/>
                </a:solidFill>
                <a:miter lim="800000"/>
                <a:headEnd/>
                <a:tailEnd/>
              </a:ln>
            </p:spPr>
            <p:txBody>
              <a:bodyPr/>
              <a:lstStyle/>
              <a:p>
                <a:r>
                  <a:rPr lang="en-US">
                    <a:noFill/>
                  </a:rPr>
                  <a:t> </a:t>
                </a:r>
              </a:p>
            </p:txBody>
          </p:sp>
        </mc:Fallback>
      </mc:AlternateContent>
      <p:sp>
        <p:nvSpPr>
          <p:cNvPr id="10" name="Rectangular Callout 9"/>
          <p:cNvSpPr/>
          <p:nvPr/>
        </p:nvSpPr>
        <p:spPr>
          <a:xfrm>
            <a:off x="6772275" y="1201557"/>
            <a:ext cx="2061573" cy="1541643"/>
          </a:xfrm>
          <a:prstGeom prst="wedgeRectCallout">
            <a:avLst>
              <a:gd name="adj1" fmla="val -178511"/>
              <a:gd name="adj2" fmla="val -23059"/>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Given old parameters we labeled the data. Now we compute the likelihood of the complete data (with the labels; as in the previous slide) and next we will find the new set of parameters that maximizes this likelihood.</a:t>
            </a:r>
          </a:p>
        </p:txBody>
      </p:sp>
    </p:spTree>
    <p:extLst>
      <p:ext uri="{BB962C8B-B14F-4D97-AF65-F5344CB8AC3E}">
        <p14:creationId xmlns:p14="http://schemas.microsoft.com/office/powerpoint/2010/main" val="28085488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6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0"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23</a:t>
            </a:fld>
            <a:endParaRPr lang="en-US" dirty="0"/>
          </a:p>
        </p:txBody>
      </p:sp>
      <p:sp>
        <p:nvSpPr>
          <p:cNvPr id="39940" name="Rectangle 2"/>
          <p:cNvSpPr>
            <a:spLocks noGrp="1" noChangeArrowheads="1"/>
          </p:cNvSpPr>
          <p:nvPr>
            <p:ph type="title"/>
          </p:nvPr>
        </p:nvSpPr>
        <p:spPr/>
        <p:txBody>
          <a:bodyPr/>
          <a:lstStyle/>
          <a:p>
            <a:r>
              <a:rPr lang="en-US" dirty="0"/>
              <a:t>Summary: EM Algorithm (Coins) </a:t>
            </a:r>
          </a:p>
        </p:txBody>
      </p:sp>
      <mc:AlternateContent xmlns:mc="http://schemas.openxmlformats.org/markup-compatibility/2006">
        <mc:Choice xmlns:a14="http://schemas.microsoft.com/office/drawing/2010/main" Requires="a14">
          <p:sp>
            <p:nvSpPr>
              <p:cNvPr id="39938" name="Object 2"/>
              <p:cNvSpPr txBox="1">
                <a:spLocks noGrp="1"/>
              </p:cNvSpPr>
              <p:nvPr>
                <p:ph idx="1"/>
              </p:nvPr>
            </p:nvSpPr>
            <p:spPr bwMode="auto">
              <a:xfrm>
                <a:off x="2632529" y="1428462"/>
                <a:ext cx="6481654" cy="1665921"/>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𝐶𝑜𝑖𝑛</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𝑖</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𝑖</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𝐶𝑜𝑖𝑛</m:t>
                          </m:r>
                          <m:r>
                            <a:rPr lang="en-US" i="1">
                              <a:solidFill>
                                <a:srgbClr val="000000"/>
                              </a:solidFill>
                              <a:latin typeface="Cambria Math" panose="02040503050406030204" pitchFamily="18" charset="0"/>
                            </a:rPr>
                            <m:t>1)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𝐶𝑜𝑖𝑛</m:t>
                          </m:r>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𝑖</m:t>
                              </m:r>
                            </m:sup>
                          </m:sSup>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e>
                            <m:sup>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sup>
                          </m:sSup>
                        </m:num>
                        <m:den>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e>
                            <m:sup>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p>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sup>
                          </m:sSup>
                        </m:den>
                      </m:f>
                    </m:oMath>
                  </m:oMathPara>
                </a14:m>
                <a:endParaRPr lang="en-US" i="1" dirty="0"/>
              </a:p>
            </p:txBody>
          </p:sp>
        </mc:Choice>
        <mc:Fallback>
          <p:sp>
            <p:nvSpPr>
              <p:cNvPr id="39938" name="Object 2"/>
              <p:cNvSpPr txBox="1">
                <a:spLocks noGrp="1" noRot="1" noChangeAspect="1" noMove="1" noResize="1" noEditPoints="1" noAdjustHandles="1" noChangeArrowheads="1" noChangeShapeType="1" noTextEdit="1"/>
              </p:cNvSpPr>
              <p:nvPr>
                <p:ph idx="1"/>
              </p:nvPr>
            </p:nvSpPr>
            <p:spPr bwMode="auto">
              <a:xfrm>
                <a:off x="2632529" y="1428462"/>
                <a:ext cx="6481654" cy="1665921"/>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941" name="Rectangle 3"/>
              <p:cNvSpPr>
                <a:spLocks noGrp="1" noChangeArrowheads="1"/>
              </p:cNvSpPr>
              <p:nvPr>
                <p:ph type="body" sz="half" idx="4294967295"/>
              </p:nvPr>
            </p:nvSpPr>
            <p:spPr>
              <a:xfrm>
                <a:off x="139698" y="874207"/>
                <a:ext cx="8722947" cy="4253808"/>
              </a:xfrm>
            </p:spPr>
            <p:txBody>
              <a:bodyPr>
                <a:normAutofit/>
              </a:bodyPr>
              <a:lstStyle/>
              <a:p>
                <a:pPr marL="400050" indent="-400050"/>
                <a:r>
                  <a:rPr lang="en-US" sz="1500" dirty="0">
                    <a:solidFill>
                      <a:srgbClr val="000066"/>
                    </a:solidFill>
                    <a:ea typeface="ＭＳ Ｐゴシック" pitchFamily="34" charset="-128"/>
                  </a:rPr>
                  <a:t>We will assume (for a minute) that we know the parameters </a:t>
                </a:r>
                <a14:m>
                  <m:oMath xmlns:m="http://schemas.openxmlformats.org/officeDocument/2006/math">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𝑝</m:t>
                        </m:r>
                      </m:e>
                    </m:acc>
                    <m:r>
                      <a:rPr lang="en-US" sz="1600" i="1">
                        <a:solidFill>
                          <a:srgbClr val="000000"/>
                        </a:solidFill>
                        <a:latin typeface="Cambria Math" panose="02040503050406030204" pitchFamily="18" charset="0"/>
                      </a:rPr>
                      <m:t>,</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r>
                      <a:rPr lang="en-US" sz="1600" i="1">
                        <a:solidFill>
                          <a:srgbClr val="000000"/>
                        </a:solidFill>
                        <a:latin typeface="Cambria Math" panose="02040503050406030204" pitchFamily="18" charset="0"/>
                      </a:rPr>
                      <m:t>,</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𝛼</m:t>
                        </m:r>
                      </m:e>
                    </m:acc>
                  </m:oMath>
                </a14:m>
                <a:r>
                  <a:rPr lang="en-US" sz="1500" i="1" dirty="0">
                    <a:solidFill>
                      <a:srgbClr val="000066"/>
                    </a:solidFill>
                    <a:ea typeface="ＭＳ Ｐゴシック" pitchFamily="34" charset="-128"/>
                  </a:rPr>
                  <a:t>  </a:t>
                </a:r>
                <a:r>
                  <a:rPr lang="en-US" sz="1500" dirty="0">
                    <a:solidFill>
                      <a:srgbClr val="000066"/>
                    </a:solidFill>
                    <a:ea typeface="ＭＳ Ｐゴシック" pitchFamily="34" charset="-128"/>
                  </a:rPr>
                  <a:t>and use it to estimate which Coin it </a:t>
                </a:r>
                <a:r>
                  <a:rPr lang="en-US" sz="1500" dirty="0">
                    <a:solidFill>
                      <a:srgbClr val="FF0000"/>
                    </a:solidFill>
                    <a:ea typeface="ＭＳ Ｐゴシック" pitchFamily="34" charset="-128"/>
                  </a:rPr>
                  <a:t>STEP 1 (Expectation Step):    </a:t>
                </a:r>
                <a:r>
                  <a:rPr lang="en-US" sz="1500" dirty="0">
                    <a:ea typeface="ＭＳ Ｐゴシック" pitchFamily="34" charset="-128"/>
                  </a:rPr>
                  <a:t>(Here </a:t>
                </a:r>
                <a14:m>
                  <m:oMath xmlns:m="http://schemas.openxmlformats.org/officeDocument/2006/math">
                    <m:r>
                      <a:rPr lang="en-US" sz="1500" i="1" dirty="0" smtClean="0">
                        <a:latin typeface="Cambria Math" panose="02040503050406030204" pitchFamily="18" charset="0"/>
                        <a:ea typeface="ＭＳ Ｐゴシック" pitchFamily="34" charset="-128"/>
                      </a:rPr>
                      <m:t>h</m:t>
                    </m:r>
                    <m:r>
                      <a:rPr lang="en-US" sz="1500" i="1" dirty="0" smtClean="0">
                        <a:latin typeface="Cambria Math" panose="02040503050406030204" pitchFamily="18" charset="0"/>
                        <a:ea typeface="ＭＳ Ｐゴシック" pitchFamily="34" charset="-128"/>
                      </a:rPr>
                      <m:t>=</m:t>
                    </m:r>
                    <m:sSub>
                      <m:sSubPr>
                        <m:ctrlPr>
                          <a:rPr lang="en-US" sz="1500" b="0" i="1" dirty="0" smtClean="0">
                            <a:latin typeface="Cambria Math" panose="02040503050406030204" pitchFamily="18" charset="0"/>
                            <a:ea typeface="ＭＳ Ｐゴシック" pitchFamily="34" charset="-128"/>
                          </a:rPr>
                        </m:ctrlPr>
                      </m:sSubPr>
                      <m:e>
                        <m:r>
                          <a:rPr lang="en-US" sz="1500" i="1" dirty="0" smtClean="0">
                            <a:latin typeface="Cambria Math" panose="02040503050406030204" pitchFamily="18" charset="0"/>
                            <a:ea typeface="ＭＳ Ｐゴシック" pitchFamily="34" charset="-128"/>
                          </a:rPr>
                          <m:t>h</m:t>
                        </m:r>
                      </m:e>
                      <m:sub>
                        <m:r>
                          <a:rPr lang="en-US" sz="1500" i="1" dirty="0" smtClean="0">
                            <a:latin typeface="Cambria Math" panose="02040503050406030204" pitchFamily="18" charset="0"/>
                            <a:ea typeface="ＭＳ Ｐゴシック" pitchFamily="34" charset="-128"/>
                          </a:rPr>
                          <m:t>𝑖</m:t>
                        </m:r>
                      </m:sub>
                    </m:sSub>
                    <m:r>
                      <a:rPr lang="en-US" sz="1500" i="1" baseline="-25000" dirty="0">
                        <a:latin typeface="Cambria Math" panose="02040503050406030204" pitchFamily="18" charset="0"/>
                        <a:ea typeface="ＭＳ Ｐゴシック" pitchFamily="34" charset="-128"/>
                      </a:rPr>
                      <m:t> </m:t>
                    </m:r>
                  </m:oMath>
                </a14:m>
                <a:r>
                  <a:rPr lang="en-US" sz="1500" dirty="0">
                    <a:ea typeface="ＭＳ Ｐゴシック" pitchFamily="34" charset="-128"/>
                  </a:rPr>
                  <a:t>)</a:t>
                </a:r>
              </a:p>
              <a:p>
                <a:pPr marL="400050" indent="-400050">
                  <a:buNone/>
                </a:pPr>
                <a:endParaRPr lang="en-US" sz="1500" dirty="0">
                  <a:solidFill>
                    <a:srgbClr val="000066"/>
                  </a:solidFill>
                  <a:ea typeface="ＭＳ Ｐゴシック" pitchFamily="34" charset="-128"/>
                </a:endParaRPr>
              </a:p>
            </p:txBody>
          </p:sp>
        </mc:Choice>
        <mc:Fallback>
          <p:sp>
            <p:nvSpPr>
              <p:cNvPr id="39941" name="Rectangle 3"/>
              <p:cNvSpPr>
                <a:spLocks noGrp="1" noRot="1" noChangeAspect="1" noMove="1" noResize="1" noEditPoints="1" noAdjustHandles="1" noChangeArrowheads="1" noChangeShapeType="1" noTextEdit="1"/>
              </p:cNvSpPr>
              <p:nvPr>
                <p:ph type="body" sz="half" idx="4294967295"/>
              </p:nvPr>
            </p:nvSpPr>
            <p:spPr>
              <a:xfrm>
                <a:off x="139698" y="874207"/>
                <a:ext cx="8722947" cy="4253808"/>
              </a:xfrm>
              <a:blipFill>
                <a:blip r:embed="rId4"/>
                <a:stretch>
                  <a:fillRect l="-210"/>
                </a:stretch>
              </a:blipFill>
            </p:spPr>
            <p:txBody>
              <a:bodyPr/>
              <a:lstStyle/>
              <a:p>
                <a:r>
                  <a:rPr lang="en-US">
                    <a:noFill/>
                  </a:rPr>
                  <a:t> </a:t>
                </a:r>
              </a:p>
            </p:txBody>
          </p:sp>
        </mc:Fallback>
      </mc:AlternateContent>
      <p:sp>
        <p:nvSpPr>
          <p:cNvPr id="6" name="Rectangle 3">
            <a:extLst>
              <a:ext uri="{FF2B5EF4-FFF2-40B4-BE49-F238E27FC236}">
                <a16:creationId xmlns:a16="http://schemas.microsoft.com/office/drawing/2014/main" id="{17D48EF4-87B6-41A5-9B0A-4FBFB4E82614}"/>
              </a:ext>
            </a:extLst>
          </p:cNvPr>
          <p:cNvSpPr txBox="1">
            <a:spLocks noChangeArrowheads="1"/>
          </p:cNvSpPr>
          <p:nvPr/>
        </p:nvSpPr>
        <p:spPr>
          <a:xfrm>
            <a:off x="192197" y="2990185"/>
            <a:ext cx="8617948" cy="13059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r>
              <a:rPr lang="en-US" sz="1600" dirty="0">
                <a:solidFill>
                  <a:srgbClr val="FF0000"/>
                </a:solidFill>
                <a:ea typeface="ＭＳ Ｐゴシック" pitchFamily="34" charset="-128"/>
              </a:rPr>
              <a:t>STEP 2: </a:t>
            </a:r>
            <a:r>
              <a:rPr lang="en-US" sz="1600" dirty="0">
                <a:solidFill>
                  <a:srgbClr val="0000FF"/>
                </a:solidFill>
                <a:ea typeface="ＭＳ Ｐゴシック" pitchFamily="34" charset="-128"/>
              </a:rPr>
              <a:t>M</a:t>
            </a:r>
            <a:r>
              <a:rPr lang="en-US" sz="1600" dirty="0">
                <a:solidFill>
                  <a:srgbClr val="FF0000"/>
                </a:solidFill>
                <a:ea typeface="ＭＳ Ｐゴシック" pitchFamily="34" charset="-128"/>
              </a:rPr>
              <a:t>aximization Step</a:t>
            </a: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dirty="0">
              <a:solidFill>
                <a:srgbClr val="000066"/>
              </a:solidFill>
              <a:ea typeface="ＭＳ Ｐゴシック" pitchFamily="34" charset="-128"/>
            </a:endParaRPr>
          </a:p>
        </p:txBody>
      </p:sp>
      <mc:AlternateContent xmlns:mc="http://schemas.openxmlformats.org/markup-compatibility/2006">
        <mc:Choice xmlns:a14="http://schemas.microsoft.com/office/drawing/2010/main" Requires="a14">
          <p:sp>
            <p:nvSpPr>
              <p:cNvPr id="7" name="Object 3">
                <a:extLst>
                  <a:ext uri="{FF2B5EF4-FFF2-40B4-BE49-F238E27FC236}">
                    <a16:creationId xmlns:a16="http://schemas.microsoft.com/office/drawing/2014/main" id="{AA417208-5028-40B5-AC64-BF263CE9F78A}"/>
                  </a:ext>
                </a:extLst>
              </p:cNvPr>
              <p:cNvSpPr txBox="1"/>
              <p:nvPr/>
            </p:nvSpPr>
            <p:spPr bwMode="auto">
              <a:xfrm>
                <a:off x="344922" y="3310466"/>
                <a:ext cx="4293339" cy="98570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𝑑𝐸</m:t>
                          </m:r>
                        </m:num>
                        <m:den>
                          <m:r>
                            <a:rPr lang="en-US" sz="1400" i="1">
                              <a:solidFill>
                                <a:srgbClr val="000000"/>
                              </a:solidFill>
                              <a:latin typeface="Cambria Math" panose="02040503050406030204" pitchFamily="18" charset="0"/>
                            </a:rPr>
                            <m:t>𝑑</m:t>
                          </m:r>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𝛼</m:t>
                              </m:r>
                            </m:e>
                          </m:acc>
                        </m:den>
                      </m:f>
                      <m:r>
                        <a:rPr lang="en-US" sz="1400" i="1">
                          <a:solidFill>
                            <a:srgbClr val="000000"/>
                          </a:solidFill>
                          <a:latin typeface="Cambria Math" panose="02040503050406030204" pitchFamily="18" charset="0"/>
                        </a:rPr>
                        <m:t>=</m:t>
                      </m:r>
                      <m:nary>
                        <m:naryPr>
                          <m:chr m:val="∑"/>
                          <m:ctrlPr>
                            <a:rPr lang="en-US" sz="1400" i="1">
                              <a:solidFill>
                                <a:srgbClr val="000000"/>
                              </a:solidFill>
                              <a:latin typeface="Cambria Math" panose="02040503050406030204" pitchFamily="18" charset="0"/>
                            </a:rPr>
                          </m:ctrlPr>
                        </m:naryPr>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up>
                          <m:r>
                            <a:rPr lang="en-US" sz="1400" i="1">
                              <a:solidFill>
                                <a:srgbClr val="000000"/>
                              </a:solidFill>
                              <a:latin typeface="Cambria Math" panose="02040503050406030204" pitchFamily="18" charset="0"/>
                            </a:rPr>
                            <m:t>𝑛</m:t>
                          </m:r>
                        </m:sup>
                        <m:e>
                          <m:f>
                            <m:fPr>
                              <m:ctrlPr>
                                <a:rPr lang="en-US" sz="1400" i="1">
                                  <a:solidFill>
                                    <a:srgbClr val="000000"/>
                                  </a:solidFill>
                                  <a:latin typeface="Cambria Math" panose="02040503050406030204" pitchFamily="18" charset="0"/>
                                </a:rPr>
                              </m:ctrlPr>
                            </m:fPr>
                            <m:num>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1</m:t>
                                  </m:r>
                                </m:sub>
                                <m:sup>
                                  <m:r>
                                    <a:rPr lang="en-US" sz="1400" i="1">
                                      <a:solidFill>
                                        <a:srgbClr val="000000"/>
                                      </a:solidFill>
                                      <a:latin typeface="Cambria Math" panose="02040503050406030204" pitchFamily="18" charset="0"/>
                                    </a:rPr>
                                    <m:t>𝑖</m:t>
                                  </m:r>
                                </m:sup>
                              </m:sSubSup>
                            </m:num>
                            <m:den>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𝛼</m:t>
                                  </m:r>
                                </m:e>
                              </m:acc>
                            </m:den>
                          </m:f>
                          <m:r>
                            <a:rPr lang="en-US" sz="1400" i="1">
                              <a:solidFill>
                                <a:srgbClr val="000000"/>
                              </a:solidFill>
                              <a:latin typeface="Cambria Math" panose="02040503050406030204" pitchFamily="18" charset="0"/>
                            </a:rPr>
                            <m:t>−</m:t>
                          </m:r>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1−</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1</m:t>
                                  </m:r>
                                </m:sub>
                                <m:sup>
                                  <m:r>
                                    <a:rPr lang="en-US" sz="1400" i="1">
                                      <a:solidFill>
                                        <a:srgbClr val="000000"/>
                                      </a:solidFill>
                                      <a:latin typeface="Cambria Math" panose="02040503050406030204" pitchFamily="18" charset="0"/>
                                    </a:rPr>
                                    <m:t>𝑖</m:t>
                                  </m:r>
                                </m:sup>
                              </m:sSubSup>
                            </m:num>
                            <m:den>
                              <m:r>
                                <a:rPr lang="en-US" sz="1400" i="1">
                                  <a:solidFill>
                                    <a:srgbClr val="000000"/>
                                  </a:solidFill>
                                  <a:latin typeface="Cambria Math" panose="02040503050406030204" pitchFamily="18" charset="0"/>
                                </a:rPr>
                                <m:t>1−</m:t>
                              </m:r>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𝛼</m:t>
                                  </m:r>
                                </m:e>
                              </m:acc>
                            </m:den>
                          </m:f>
                        </m:e>
                      </m:nary>
                      <m:r>
                        <a:rPr lang="en-US" sz="1400" i="1">
                          <a:solidFill>
                            <a:srgbClr val="000000"/>
                          </a:solidFill>
                          <a:latin typeface="Cambria Math" panose="02040503050406030204" pitchFamily="18" charset="0"/>
                        </a:rPr>
                        <m:t>=0       ⇒        </m:t>
                      </m:r>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𝛼</m:t>
                          </m:r>
                        </m:e>
                      </m:acc>
                      <m:r>
                        <a:rPr lang="en-US" sz="1400" i="1">
                          <a:solidFill>
                            <a:srgbClr val="000000"/>
                          </a:solidFill>
                          <a:latin typeface="Cambria Math" panose="02040503050406030204" pitchFamily="18" charset="0"/>
                        </a:rPr>
                        <m:t>=</m:t>
                      </m:r>
                      <m:f>
                        <m:fPr>
                          <m:ctrlPr>
                            <a:rPr lang="en-US" sz="1400" i="1">
                              <a:solidFill>
                                <a:srgbClr val="000000"/>
                              </a:solidFill>
                              <a:latin typeface="Cambria Math" panose="02040503050406030204" pitchFamily="18" charset="0"/>
                            </a:rPr>
                          </m:ctrlPr>
                        </m:fPr>
                        <m:num>
                          <m:nary>
                            <m:naryPr>
                              <m:chr m:val="∑"/>
                              <m:subHide m:val="on"/>
                              <m:supHide m:val="on"/>
                              <m:ctrlPr>
                                <a:rPr lang="en-US" sz="1400" i="1">
                                  <a:solidFill>
                                    <a:srgbClr val="000000"/>
                                  </a:solidFill>
                                  <a:latin typeface="Cambria Math" panose="02040503050406030204" pitchFamily="18" charset="0"/>
                                </a:rPr>
                              </m:ctrlPr>
                            </m:naryPr>
                            <m:sub/>
                            <m:sup/>
                            <m:e>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1</m:t>
                                  </m:r>
                                </m:sub>
                                <m:sup>
                                  <m:r>
                                    <a:rPr lang="en-US" sz="1400" i="1">
                                      <a:solidFill>
                                        <a:srgbClr val="000000"/>
                                      </a:solidFill>
                                      <a:latin typeface="Cambria Math" panose="02040503050406030204" pitchFamily="18" charset="0"/>
                                    </a:rPr>
                                    <m:t>𝑖</m:t>
                                  </m:r>
                                </m:sup>
                              </m:sSubSup>
                            </m:e>
                          </m:nary>
                        </m:num>
                        <m:den>
                          <m:r>
                            <a:rPr lang="en-US" sz="1400" i="1">
                              <a:solidFill>
                                <a:srgbClr val="000000"/>
                              </a:solidFill>
                              <a:latin typeface="Cambria Math" panose="02040503050406030204" pitchFamily="18" charset="0"/>
                            </a:rPr>
                            <m:t>𝑛</m:t>
                          </m:r>
                        </m:den>
                      </m:f>
                      <m:r>
                        <a:rPr lang="en-US" sz="1400" i="1">
                          <a:solidFill>
                            <a:srgbClr val="000000"/>
                          </a:solidFill>
                          <a:latin typeface="Cambria Math" panose="02040503050406030204" pitchFamily="18" charset="0"/>
                        </a:rPr>
                        <m:t>  </m:t>
                      </m:r>
                    </m:oMath>
                  </m:oMathPara>
                </a14:m>
                <a:endParaRPr lang="en-US" sz="1400" dirty="0"/>
              </a:p>
            </p:txBody>
          </p:sp>
        </mc:Choice>
        <mc:Fallback>
          <p:sp>
            <p:nvSpPr>
              <p:cNvPr id="7" name="Object 3">
                <a:extLst>
                  <a:ext uri="{FF2B5EF4-FFF2-40B4-BE49-F238E27FC236}">
                    <a16:creationId xmlns:a16="http://schemas.microsoft.com/office/drawing/2014/main" id="{AA417208-5028-40B5-AC64-BF263CE9F78A}"/>
                  </a:ext>
                </a:extLst>
              </p:cNvPr>
              <p:cNvSpPr txBox="1">
                <a:spLocks noRot="1" noChangeAspect="1" noMove="1" noResize="1" noEditPoints="1" noAdjustHandles="1" noChangeArrowheads="1" noChangeShapeType="1" noTextEdit="1"/>
              </p:cNvSpPr>
              <p:nvPr/>
            </p:nvSpPr>
            <p:spPr bwMode="auto">
              <a:xfrm>
                <a:off x="344922" y="3310466"/>
                <a:ext cx="4293339" cy="985701"/>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bject 4">
                <a:extLst>
                  <a:ext uri="{FF2B5EF4-FFF2-40B4-BE49-F238E27FC236}">
                    <a16:creationId xmlns:a16="http://schemas.microsoft.com/office/drawing/2014/main" id="{BBAF09E3-C9EC-445E-AC1A-731D391035C0}"/>
                  </a:ext>
                </a:extLst>
              </p:cNvPr>
              <p:cNvSpPr txBox="1"/>
              <p:nvPr/>
            </p:nvSpPr>
            <p:spPr bwMode="auto">
              <a:xfrm>
                <a:off x="333855" y="3940939"/>
                <a:ext cx="5370513" cy="10271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1200" i="1" smtClean="0">
                              <a:solidFill>
                                <a:schemeClr val="accent3"/>
                              </a:solidFill>
                              <a:latin typeface="Cambria Math" panose="02040503050406030204" pitchFamily="18" charset="0"/>
                            </a:rPr>
                          </m:ctrlPr>
                        </m:fPr>
                        <m:num>
                          <m:r>
                            <a:rPr lang="en-US" sz="1200" i="1">
                              <a:solidFill>
                                <a:schemeClr val="accent3"/>
                              </a:solidFill>
                              <a:latin typeface="Cambria Math" panose="02040503050406030204" pitchFamily="18" charset="0"/>
                            </a:rPr>
                            <m:t>𝑑𝐸</m:t>
                          </m:r>
                        </m:num>
                        <m:den>
                          <m:r>
                            <a:rPr lang="en-US" sz="1200" i="1">
                              <a:solidFill>
                                <a:schemeClr val="accent3"/>
                              </a:solidFill>
                              <a:latin typeface="Cambria Math" panose="02040503050406030204" pitchFamily="18" charset="0"/>
                            </a:rPr>
                            <m:t>𝑑</m:t>
                          </m:r>
                          <m:acc>
                            <m:accPr>
                              <m:chr m:val="̃"/>
                              <m:ctrlPr>
                                <a:rPr lang="en-US" sz="1200" i="1">
                                  <a:solidFill>
                                    <a:schemeClr val="accent3"/>
                                  </a:solidFill>
                                  <a:latin typeface="Cambria Math" panose="02040503050406030204" pitchFamily="18" charset="0"/>
                                </a:rPr>
                              </m:ctrlPr>
                            </m:accPr>
                            <m:e>
                              <m:r>
                                <a:rPr lang="en-US" sz="1200" i="1">
                                  <a:solidFill>
                                    <a:schemeClr val="accent3"/>
                                  </a:solidFill>
                                  <a:latin typeface="Cambria Math" panose="02040503050406030204" pitchFamily="18" charset="0"/>
                                </a:rPr>
                                <m:t>𝑝</m:t>
                              </m:r>
                            </m:e>
                          </m:acc>
                        </m:den>
                      </m:f>
                      <m:r>
                        <a:rPr lang="en-US" sz="1200" i="1">
                          <a:solidFill>
                            <a:schemeClr val="accent3"/>
                          </a:solidFill>
                          <a:latin typeface="Cambria Math" panose="02040503050406030204" pitchFamily="18" charset="0"/>
                        </a:rPr>
                        <m:t>=</m:t>
                      </m:r>
                      <m:nary>
                        <m:naryPr>
                          <m:chr m:val="∑"/>
                          <m:ctrlPr>
                            <a:rPr lang="en-US" sz="1200" i="1">
                              <a:solidFill>
                                <a:schemeClr val="accent3"/>
                              </a:solidFill>
                              <a:latin typeface="Cambria Math" panose="02040503050406030204" pitchFamily="18" charset="0"/>
                            </a:rPr>
                          </m:ctrlPr>
                        </m:naryPr>
                        <m:sub>
                          <m:r>
                            <a:rPr lang="en-US" sz="1200" i="1">
                              <a:solidFill>
                                <a:schemeClr val="accent3"/>
                              </a:solidFill>
                              <a:latin typeface="Cambria Math" panose="02040503050406030204" pitchFamily="18" charset="0"/>
                            </a:rPr>
                            <m:t>𝑖</m:t>
                          </m:r>
                          <m:r>
                            <a:rPr lang="en-US" sz="1200" i="1">
                              <a:solidFill>
                                <a:schemeClr val="accent3"/>
                              </a:solidFill>
                              <a:latin typeface="Cambria Math" panose="02040503050406030204" pitchFamily="18" charset="0"/>
                            </a:rPr>
                            <m:t>=1</m:t>
                          </m:r>
                        </m:sub>
                        <m:sup>
                          <m:r>
                            <a:rPr lang="en-US" sz="1200" i="1">
                              <a:solidFill>
                                <a:schemeClr val="accent3"/>
                              </a:solidFill>
                              <a:latin typeface="Cambria Math" panose="02040503050406030204" pitchFamily="18" charset="0"/>
                            </a:rPr>
                            <m:t>𝑛</m:t>
                          </m:r>
                        </m:sup>
                        <m:e>
                          <m:sSubSup>
                            <m:sSubSupPr>
                              <m:ctrlPr>
                                <a:rPr lang="en-US" sz="1200" i="1">
                                  <a:solidFill>
                                    <a:schemeClr val="accent3"/>
                                  </a:solidFill>
                                  <a:latin typeface="Cambria Math" panose="02040503050406030204" pitchFamily="18" charset="0"/>
                                </a:rPr>
                              </m:ctrlPr>
                            </m:sSubSupPr>
                            <m:e>
                              <m:r>
                                <a:rPr lang="en-US" sz="1200" i="1">
                                  <a:solidFill>
                                    <a:schemeClr val="accent3"/>
                                  </a:solidFill>
                                  <a:latin typeface="Cambria Math" panose="02040503050406030204" pitchFamily="18" charset="0"/>
                                </a:rPr>
                                <m:t>𝑃</m:t>
                              </m:r>
                            </m:e>
                            <m:sub>
                              <m:r>
                                <a:rPr lang="en-US" sz="1200" i="1">
                                  <a:solidFill>
                                    <a:schemeClr val="accent3"/>
                                  </a:solidFill>
                                  <a:latin typeface="Cambria Math" panose="02040503050406030204" pitchFamily="18" charset="0"/>
                                </a:rPr>
                                <m:t>1</m:t>
                              </m:r>
                            </m:sub>
                            <m:sup>
                              <m:r>
                                <a:rPr lang="en-US" sz="1200" i="1">
                                  <a:solidFill>
                                    <a:schemeClr val="accent3"/>
                                  </a:solidFill>
                                  <a:latin typeface="Cambria Math" panose="02040503050406030204" pitchFamily="18" charset="0"/>
                                </a:rPr>
                                <m:t>𝑖</m:t>
                              </m:r>
                            </m:sup>
                          </m:sSubSup>
                          <m:r>
                            <a:rPr lang="en-US" sz="1200" i="1">
                              <a:solidFill>
                                <a:schemeClr val="accent3"/>
                              </a:solidFill>
                              <a:latin typeface="Cambria Math" panose="02040503050406030204" pitchFamily="18" charset="0"/>
                            </a:rPr>
                            <m:t>(</m:t>
                          </m:r>
                          <m:f>
                            <m:fPr>
                              <m:ctrlPr>
                                <a:rPr lang="en-US" sz="1200" i="1">
                                  <a:solidFill>
                                    <a:schemeClr val="accent3"/>
                                  </a:solidFill>
                                  <a:latin typeface="Cambria Math" panose="02040503050406030204" pitchFamily="18" charset="0"/>
                                </a:rPr>
                              </m:ctrlPr>
                            </m:fPr>
                            <m:num>
                              <m:sSub>
                                <m:sSubPr>
                                  <m:ctrlPr>
                                    <a:rPr lang="en-US" sz="1200" i="1">
                                      <a:solidFill>
                                        <a:schemeClr val="accent3"/>
                                      </a:solidFill>
                                      <a:latin typeface="Cambria Math" panose="02040503050406030204" pitchFamily="18" charset="0"/>
                                    </a:rPr>
                                  </m:ctrlPr>
                                </m:sSubPr>
                                <m:e>
                                  <m:r>
                                    <a:rPr lang="en-US" sz="1200" i="1">
                                      <a:solidFill>
                                        <a:schemeClr val="accent3"/>
                                      </a:solidFill>
                                      <a:latin typeface="Cambria Math" panose="02040503050406030204" pitchFamily="18" charset="0"/>
                                    </a:rPr>
                                    <m:t>h</m:t>
                                  </m:r>
                                </m:e>
                                <m:sub>
                                  <m:r>
                                    <a:rPr lang="en-US" sz="1200" i="1">
                                      <a:solidFill>
                                        <a:schemeClr val="accent3"/>
                                      </a:solidFill>
                                      <a:latin typeface="Cambria Math" panose="02040503050406030204" pitchFamily="18" charset="0"/>
                                    </a:rPr>
                                    <m:t>𝑖</m:t>
                                  </m:r>
                                </m:sub>
                              </m:sSub>
                            </m:num>
                            <m:den>
                              <m:acc>
                                <m:accPr>
                                  <m:chr m:val="̃"/>
                                  <m:ctrlPr>
                                    <a:rPr lang="en-US" sz="1200" i="1">
                                      <a:solidFill>
                                        <a:schemeClr val="accent3"/>
                                      </a:solidFill>
                                      <a:latin typeface="Cambria Math" panose="02040503050406030204" pitchFamily="18" charset="0"/>
                                    </a:rPr>
                                  </m:ctrlPr>
                                </m:accPr>
                                <m:e>
                                  <m:r>
                                    <a:rPr lang="en-US" sz="1200" i="1">
                                      <a:solidFill>
                                        <a:schemeClr val="accent3"/>
                                      </a:solidFill>
                                      <a:latin typeface="Cambria Math" panose="02040503050406030204" pitchFamily="18" charset="0"/>
                                    </a:rPr>
                                    <m:t>𝑝</m:t>
                                  </m:r>
                                </m:e>
                              </m:acc>
                            </m:den>
                          </m:f>
                          <m:r>
                            <a:rPr lang="en-US" sz="1200" i="1">
                              <a:solidFill>
                                <a:schemeClr val="accent3"/>
                              </a:solidFill>
                              <a:latin typeface="Cambria Math" panose="02040503050406030204" pitchFamily="18" charset="0"/>
                            </a:rPr>
                            <m:t>−</m:t>
                          </m:r>
                          <m:f>
                            <m:fPr>
                              <m:ctrlPr>
                                <a:rPr lang="en-US" sz="1200" i="1">
                                  <a:solidFill>
                                    <a:schemeClr val="accent3"/>
                                  </a:solidFill>
                                  <a:latin typeface="Cambria Math" panose="02040503050406030204" pitchFamily="18" charset="0"/>
                                </a:rPr>
                              </m:ctrlPr>
                            </m:fPr>
                            <m:num>
                              <m:r>
                                <a:rPr lang="en-US" sz="1200" i="1">
                                  <a:solidFill>
                                    <a:schemeClr val="accent3"/>
                                  </a:solidFill>
                                  <a:latin typeface="Cambria Math" panose="02040503050406030204" pitchFamily="18" charset="0"/>
                                </a:rPr>
                                <m:t>𝑚</m:t>
                              </m:r>
                              <m:r>
                                <a:rPr lang="en-US" sz="1200" i="1">
                                  <a:solidFill>
                                    <a:schemeClr val="accent3"/>
                                  </a:solidFill>
                                  <a:latin typeface="Cambria Math" panose="02040503050406030204" pitchFamily="18" charset="0"/>
                                </a:rPr>
                                <m:t>−</m:t>
                              </m:r>
                              <m:sSub>
                                <m:sSubPr>
                                  <m:ctrlPr>
                                    <a:rPr lang="en-US" sz="1200" i="1">
                                      <a:solidFill>
                                        <a:schemeClr val="accent3"/>
                                      </a:solidFill>
                                      <a:latin typeface="Cambria Math" panose="02040503050406030204" pitchFamily="18" charset="0"/>
                                    </a:rPr>
                                  </m:ctrlPr>
                                </m:sSubPr>
                                <m:e>
                                  <m:r>
                                    <a:rPr lang="en-US" sz="1200" i="1">
                                      <a:solidFill>
                                        <a:schemeClr val="accent3"/>
                                      </a:solidFill>
                                      <a:latin typeface="Cambria Math" panose="02040503050406030204" pitchFamily="18" charset="0"/>
                                    </a:rPr>
                                    <m:t>h</m:t>
                                  </m:r>
                                </m:e>
                                <m:sub>
                                  <m:r>
                                    <a:rPr lang="en-US" sz="1200" i="1">
                                      <a:solidFill>
                                        <a:schemeClr val="accent3"/>
                                      </a:solidFill>
                                      <a:latin typeface="Cambria Math" panose="02040503050406030204" pitchFamily="18" charset="0"/>
                                    </a:rPr>
                                    <m:t>𝑖</m:t>
                                  </m:r>
                                </m:sub>
                              </m:sSub>
                            </m:num>
                            <m:den>
                              <m:r>
                                <a:rPr lang="en-US" sz="1200" i="1">
                                  <a:solidFill>
                                    <a:schemeClr val="accent3"/>
                                  </a:solidFill>
                                  <a:latin typeface="Cambria Math" panose="02040503050406030204" pitchFamily="18" charset="0"/>
                                </a:rPr>
                                <m:t>1−</m:t>
                              </m:r>
                              <m:acc>
                                <m:accPr>
                                  <m:chr m:val="̃"/>
                                  <m:ctrlPr>
                                    <a:rPr lang="en-US" sz="1200" i="1">
                                      <a:solidFill>
                                        <a:schemeClr val="accent3"/>
                                      </a:solidFill>
                                      <a:latin typeface="Cambria Math" panose="02040503050406030204" pitchFamily="18" charset="0"/>
                                    </a:rPr>
                                  </m:ctrlPr>
                                </m:accPr>
                                <m:e>
                                  <m:r>
                                    <a:rPr lang="en-US" sz="1200" i="1">
                                      <a:solidFill>
                                        <a:schemeClr val="accent3"/>
                                      </a:solidFill>
                                      <a:latin typeface="Cambria Math" panose="02040503050406030204" pitchFamily="18" charset="0"/>
                                    </a:rPr>
                                    <m:t>𝑝</m:t>
                                  </m:r>
                                </m:e>
                              </m:acc>
                            </m:den>
                          </m:f>
                          <m:r>
                            <a:rPr lang="en-US" sz="1200" i="1">
                              <a:solidFill>
                                <a:schemeClr val="accent3"/>
                              </a:solidFill>
                              <a:latin typeface="Cambria Math" panose="02040503050406030204" pitchFamily="18" charset="0"/>
                            </a:rPr>
                            <m:t>)</m:t>
                          </m:r>
                        </m:e>
                      </m:nary>
                      <m:r>
                        <a:rPr lang="en-US" sz="1200" i="1">
                          <a:solidFill>
                            <a:schemeClr val="accent3"/>
                          </a:solidFill>
                          <a:latin typeface="Cambria Math" panose="02040503050406030204" pitchFamily="18" charset="0"/>
                        </a:rPr>
                        <m:t>=0       ⇒        </m:t>
                      </m:r>
                      <m:acc>
                        <m:accPr>
                          <m:chr m:val="̃"/>
                          <m:ctrlPr>
                            <a:rPr lang="en-US" sz="1200" i="1">
                              <a:solidFill>
                                <a:schemeClr val="accent3"/>
                              </a:solidFill>
                              <a:latin typeface="Cambria Math" panose="02040503050406030204" pitchFamily="18" charset="0"/>
                            </a:rPr>
                          </m:ctrlPr>
                        </m:accPr>
                        <m:e>
                          <m:r>
                            <a:rPr lang="en-US" sz="1200" i="1">
                              <a:solidFill>
                                <a:schemeClr val="accent3"/>
                              </a:solidFill>
                              <a:latin typeface="Cambria Math" panose="02040503050406030204" pitchFamily="18" charset="0"/>
                            </a:rPr>
                            <m:t>𝑝</m:t>
                          </m:r>
                        </m:e>
                      </m:acc>
                      <m:r>
                        <a:rPr lang="en-US" sz="1200" i="1">
                          <a:solidFill>
                            <a:schemeClr val="accent3"/>
                          </a:solidFill>
                          <a:latin typeface="Cambria Math" panose="02040503050406030204" pitchFamily="18" charset="0"/>
                        </a:rPr>
                        <m:t>=</m:t>
                      </m:r>
                      <m:f>
                        <m:fPr>
                          <m:ctrlPr>
                            <a:rPr lang="en-US" sz="1200" i="1">
                              <a:solidFill>
                                <a:schemeClr val="accent3"/>
                              </a:solidFill>
                              <a:latin typeface="Cambria Math" panose="02040503050406030204" pitchFamily="18" charset="0"/>
                            </a:rPr>
                          </m:ctrlPr>
                        </m:fPr>
                        <m:num>
                          <m:nary>
                            <m:naryPr>
                              <m:chr m:val="∑"/>
                              <m:subHide m:val="on"/>
                              <m:supHide m:val="on"/>
                              <m:ctrlPr>
                                <a:rPr lang="en-US" sz="1200" i="1">
                                  <a:solidFill>
                                    <a:schemeClr val="accent3"/>
                                  </a:solidFill>
                                  <a:latin typeface="Cambria Math" panose="02040503050406030204" pitchFamily="18" charset="0"/>
                                </a:rPr>
                              </m:ctrlPr>
                            </m:naryPr>
                            <m:sub/>
                            <m:sup/>
                            <m:e>
                              <m:sSubSup>
                                <m:sSubSupPr>
                                  <m:ctrlPr>
                                    <a:rPr lang="en-US" sz="1200" i="1">
                                      <a:solidFill>
                                        <a:schemeClr val="accent3"/>
                                      </a:solidFill>
                                      <a:latin typeface="Cambria Math" panose="02040503050406030204" pitchFamily="18" charset="0"/>
                                    </a:rPr>
                                  </m:ctrlPr>
                                </m:sSubSupPr>
                                <m:e>
                                  <m:r>
                                    <a:rPr lang="en-US" sz="1200" i="1">
                                      <a:solidFill>
                                        <a:schemeClr val="accent3"/>
                                      </a:solidFill>
                                      <a:latin typeface="Cambria Math" panose="02040503050406030204" pitchFamily="18" charset="0"/>
                                    </a:rPr>
                                    <m:t>𝑃</m:t>
                                  </m:r>
                                </m:e>
                                <m:sub>
                                  <m:r>
                                    <a:rPr lang="en-US" sz="1200" i="1">
                                      <a:solidFill>
                                        <a:schemeClr val="accent3"/>
                                      </a:solidFill>
                                      <a:latin typeface="Cambria Math" panose="02040503050406030204" pitchFamily="18" charset="0"/>
                                    </a:rPr>
                                    <m:t>1</m:t>
                                  </m:r>
                                </m:sub>
                                <m:sup>
                                  <m:r>
                                    <a:rPr lang="en-US" sz="1200" i="1">
                                      <a:solidFill>
                                        <a:schemeClr val="accent3"/>
                                      </a:solidFill>
                                      <a:latin typeface="Cambria Math" panose="02040503050406030204" pitchFamily="18" charset="0"/>
                                    </a:rPr>
                                    <m:t>𝑖</m:t>
                                  </m:r>
                                </m:sup>
                              </m:sSubSup>
                              <m:f>
                                <m:fPr>
                                  <m:ctrlPr>
                                    <a:rPr lang="en-US" sz="1200" i="1">
                                      <a:solidFill>
                                        <a:schemeClr val="accent3"/>
                                      </a:solidFill>
                                      <a:latin typeface="Cambria Math" panose="02040503050406030204" pitchFamily="18" charset="0"/>
                                    </a:rPr>
                                  </m:ctrlPr>
                                </m:fPr>
                                <m:num>
                                  <m:sSub>
                                    <m:sSubPr>
                                      <m:ctrlPr>
                                        <a:rPr lang="en-US" sz="1200" i="1">
                                          <a:solidFill>
                                            <a:schemeClr val="accent3"/>
                                          </a:solidFill>
                                          <a:latin typeface="Cambria Math" panose="02040503050406030204" pitchFamily="18" charset="0"/>
                                        </a:rPr>
                                      </m:ctrlPr>
                                    </m:sSubPr>
                                    <m:e>
                                      <m:r>
                                        <a:rPr lang="en-US" sz="1200" i="1">
                                          <a:solidFill>
                                            <a:schemeClr val="accent3"/>
                                          </a:solidFill>
                                          <a:latin typeface="Cambria Math" panose="02040503050406030204" pitchFamily="18" charset="0"/>
                                        </a:rPr>
                                        <m:t>h</m:t>
                                      </m:r>
                                    </m:e>
                                    <m:sub>
                                      <m:r>
                                        <a:rPr lang="en-US" sz="1200" i="1">
                                          <a:solidFill>
                                            <a:schemeClr val="accent3"/>
                                          </a:solidFill>
                                          <a:latin typeface="Cambria Math" panose="02040503050406030204" pitchFamily="18" charset="0"/>
                                        </a:rPr>
                                        <m:t>𝑖</m:t>
                                      </m:r>
                                    </m:sub>
                                  </m:sSub>
                                </m:num>
                                <m:den>
                                  <m:r>
                                    <a:rPr lang="en-US" sz="1200" i="1">
                                      <a:solidFill>
                                        <a:schemeClr val="accent3"/>
                                      </a:solidFill>
                                      <a:latin typeface="Cambria Math" panose="02040503050406030204" pitchFamily="18" charset="0"/>
                                    </a:rPr>
                                    <m:t>𝑚</m:t>
                                  </m:r>
                                </m:den>
                              </m:f>
                            </m:e>
                          </m:nary>
                        </m:num>
                        <m:den>
                          <m:nary>
                            <m:naryPr>
                              <m:chr m:val="∑"/>
                              <m:subHide m:val="on"/>
                              <m:supHide m:val="on"/>
                              <m:ctrlPr>
                                <a:rPr lang="en-US" sz="1200" i="1">
                                  <a:solidFill>
                                    <a:schemeClr val="accent3"/>
                                  </a:solidFill>
                                  <a:latin typeface="Cambria Math" panose="02040503050406030204" pitchFamily="18" charset="0"/>
                                </a:rPr>
                              </m:ctrlPr>
                            </m:naryPr>
                            <m:sub/>
                            <m:sup/>
                            <m:e>
                              <m:sSubSup>
                                <m:sSubSupPr>
                                  <m:ctrlPr>
                                    <a:rPr lang="en-US" sz="1200" i="1">
                                      <a:solidFill>
                                        <a:schemeClr val="accent3"/>
                                      </a:solidFill>
                                      <a:latin typeface="Cambria Math" panose="02040503050406030204" pitchFamily="18" charset="0"/>
                                    </a:rPr>
                                  </m:ctrlPr>
                                </m:sSubSupPr>
                                <m:e>
                                  <m:r>
                                    <a:rPr lang="en-US" sz="1200" i="1">
                                      <a:solidFill>
                                        <a:schemeClr val="accent3"/>
                                      </a:solidFill>
                                      <a:latin typeface="Cambria Math" panose="02040503050406030204" pitchFamily="18" charset="0"/>
                                    </a:rPr>
                                    <m:t>𝑃</m:t>
                                  </m:r>
                                </m:e>
                                <m:sub>
                                  <m:r>
                                    <a:rPr lang="en-US" sz="1200" i="1">
                                      <a:solidFill>
                                        <a:schemeClr val="accent3"/>
                                      </a:solidFill>
                                      <a:latin typeface="Cambria Math" panose="02040503050406030204" pitchFamily="18" charset="0"/>
                                    </a:rPr>
                                    <m:t>1</m:t>
                                  </m:r>
                                </m:sub>
                                <m:sup>
                                  <m:r>
                                    <a:rPr lang="en-US" sz="1200" i="1">
                                      <a:solidFill>
                                        <a:schemeClr val="accent3"/>
                                      </a:solidFill>
                                      <a:latin typeface="Cambria Math" panose="02040503050406030204" pitchFamily="18" charset="0"/>
                                    </a:rPr>
                                    <m:t>𝑖</m:t>
                                  </m:r>
                                </m:sup>
                              </m:sSubSup>
                            </m:e>
                          </m:nary>
                        </m:den>
                      </m:f>
                      <m:r>
                        <a:rPr lang="en-US" sz="1200" i="1">
                          <a:solidFill>
                            <a:srgbClr val="000000"/>
                          </a:solidFill>
                          <a:latin typeface="Cambria Math" panose="02040503050406030204" pitchFamily="18" charset="0"/>
                        </a:rPr>
                        <m:t>  </m:t>
                      </m:r>
                    </m:oMath>
                  </m:oMathPara>
                </a14:m>
                <a:endParaRPr lang="en-US" sz="1200" i="1" dirty="0"/>
              </a:p>
            </p:txBody>
          </p:sp>
        </mc:Choice>
        <mc:Fallback>
          <p:sp>
            <p:nvSpPr>
              <p:cNvPr id="8" name="Object 4">
                <a:extLst>
                  <a:ext uri="{FF2B5EF4-FFF2-40B4-BE49-F238E27FC236}">
                    <a16:creationId xmlns:a16="http://schemas.microsoft.com/office/drawing/2014/main" id="{BBAF09E3-C9EC-445E-AC1A-731D391035C0}"/>
                  </a:ext>
                </a:extLst>
              </p:cNvPr>
              <p:cNvSpPr txBox="1">
                <a:spLocks noRot="1" noChangeAspect="1" noMove="1" noResize="1" noEditPoints="1" noAdjustHandles="1" noChangeArrowheads="1" noChangeShapeType="1" noTextEdit="1"/>
              </p:cNvSpPr>
              <p:nvPr/>
            </p:nvSpPr>
            <p:spPr bwMode="auto">
              <a:xfrm>
                <a:off x="333855" y="3940939"/>
                <a:ext cx="5370513" cy="1027112"/>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Object 5">
                <a:extLst>
                  <a:ext uri="{FF2B5EF4-FFF2-40B4-BE49-F238E27FC236}">
                    <a16:creationId xmlns:a16="http://schemas.microsoft.com/office/drawing/2014/main" id="{A3739053-77CF-4803-AAAF-14C5B6821D64}"/>
                  </a:ext>
                </a:extLst>
              </p:cNvPr>
              <p:cNvSpPr txBox="1"/>
              <p:nvPr/>
            </p:nvSpPr>
            <p:spPr bwMode="auto">
              <a:xfrm>
                <a:off x="4638261" y="3910696"/>
                <a:ext cx="5159608" cy="126092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𝑑𝐸</m:t>
                          </m:r>
                        </m:num>
                        <m:den>
                          <m:r>
                            <a:rPr lang="en-US" sz="1200" i="1">
                              <a:solidFill>
                                <a:srgbClr val="000000"/>
                              </a:solidFill>
                              <a:latin typeface="Cambria Math" panose="02040503050406030204" pitchFamily="18" charset="0"/>
                            </a:rPr>
                            <m:t>𝑑</m:t>
                          </m:r>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𝑞</m:t>
                              </m:r>
                            </m:e>
                          </m:acc>
                        </m:den>
                      </m:f>
                      <m:r>
                        <a:rPr lang="en-US" sz="1200" i="1">
                          <a:solidFill>
                            <a:srgbClr val="000000"/>
                          </a:solidFill>
                          <a:latin typeface="Cambria Math" panose="02040503050406030204" pitchFamily="18" charset="0"/>
                        </a:rPr>
                        <m:t>=</m:t>
                      </m:r>
                      <m:nary>
                        <m:naryPr>
                          <m:chr m:val="∑"/>
                          <m:ctrlPr>
                            <a:rPr lang="en-US" sz="1200" i="1">
                              <a:solidFill>
                                <a:srgbClr val="000000"/>
                              </a:solidFill>
                              <a:latin typeface="Cambria Math" panose="02040503050406030204" pitchFamily="18" charset="0"/>
                            </a:rPr>
                          </m:ctrlPr>
                        </m:naryPr>
                        <m:sub>
                          <m:r>
                            <a:rPr lang="en-US" sz="1200" i="1">
                              <a:solidFill>
                                <a:srgbClr val="000000"/>
                              </a:solidFill>
                              <a:latin typeface="Cambria Math" panose="02040503050406030204" pitchFamily="18" charset="0"/>
                            </a:rPr>
                            <m:t>𝑖</m:t>
                          </m:r>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𝑛</m:t>
                          </m:r>
                        </m:sup>
                        <m:e>
                          <m:r>
                            <a:rPr lang="en-US" sz="1200" i="1">
                              <a:solidFill>
                                <a:srgbClr val="000000"/>
                              </a:solidFill>
                              <a:latin typeface="Cambria Math" panose="02040503050406030204" pitchFamily="18" charset="0"/>
                            </a:rPr>
                            <m:t>(1−</m:t>
                          </m:r>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𝑃</m:t>
                              </m:r>
                            </m:e>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m:t>
                              </m:r>
                            </m:sup>
                          </m:sSubSup>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h</m:t>
                                  </m:r>
                                </m:e>
                                <m:sub>
                                  <m:r>
                                    <a:rPr lang="en-US" sz="1200" i="1">
                                      <a:solidFill>
                                        <a:srgbClr val="000000"/>
                                      </a:solidFill>
                                      <a:latin typeface="Cambria Math" panose="02040503050406030204" pitchFamily="18" charset="0"/>
                                    </a:rPr>
                                    <m:t>𝑖</m:t>
                                  </m:r>
                                </m:sub>
                              </m:sSub>
                            </m:num>
                            <m:den>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𝑞</m:t>
                                  </m:r>
                                </m:e>
                              </m:acc>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h</m:t>
                                  </m:r>
                                </m:e>
                                <m:sub>
                                  <m:r>
                                    <a:rPr lang="en-US" sz="1200" i="1">
                                      <a:solidFill>
                                        <a:srgbClr val="000000"/>
                                      </a:solidFill>
                                      <a:latin typeface="Cambria Math" panose="02040503050406030204" pitchFamily="18" charset="0"/>
                                    </a:rPr>
                                    <m:t>𝑖</m:t>
                                  </m:r>
                                </m:sub>
                              </m:sSub>
                            </m:num>
                            <m:den>
                              <m:r>
                                <a:rPr lang="en-US" sz="1200" i="1">
                                  <a:solidFill>
                                    <a:srgbClr val="000000"/>
                                  </a:solidFill>
                                  <a:latin typeface="Cambria Math" panose="02040503050406030204" pitchFamily="18" charset="0"/>
                                </a:rPr>
                                <m:t>1−</m:t>
                              </m:r>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𝑞</m:t>
                                  </m:r>
                                </m:e>
                              </m:acc>
                            </m:den>
                          </m:f>
                          <m:r>
                            <a:rPr lang="en-US" sz="1200" i="1">
                              <a:solidFill>
                                <a:srgbClr val="000000"/>
                              </a:solidFill>
                              <a:latin typeface="Cambria Math" panose="02040503050406030204" pitchFamily="18" charset="0"/>
                            </a:rPr>
                            <m:t>)</m:t>
                          </m:r>
                        </m:e>
                      </m:nary>
                      <m:r>
                        <a:rPr lang="en-US" sz="1200" i="1">
                          <a:solidFill>
                            <a:srgbClr val="000000"/>
                          </a:solidFill>
                          <a:latin typeface="Cambria Math" panose="02040503050406030204" pitchFamily="18" charset="0"/>
                        </a:rPr>
                        <m:t>=0       ⇒        </m:t>
                      </m:r>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𝑞</m:t>
                          </m:r>
                        </m:e>
                      </m:acc>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nary>
                            <m:naryPr>
                              <m:chr m:val="∑"/>
                              <m:subHide m:val="on"/>
                              <m:supHide m:val="on"/>
                              <m:ctrlPr>
                                <a:rPr lang="en-US" sz="1200" i="1">
                                  <a:solidFill>
                                    <a:srgbClr val="000000"/>
                                  </a:solidFill>
                                  <a:latin typeface="Cambria Math" panose="02040503050406030204" pitchFamily="18" charset="0"/>
                                </a:rPr>
                              </m:ctrlPr>
                            </m:naryPr>
                            <m:sub/>
                            <m:sup/>
                            <m:e>
                              <m:r>
                                <a:rPr lang="en-US" sz="1200" i="1">
                                  <a:solidFill>
                                    <a:srgbClr val="000000"/>
                                  </a:solidFill>
                                  <a:latin typeface="Cambria Math" panose="02040503050406030204" pitchFamily="18" charset="0"/>
                                </a:rPr>
                                <m:t>(1−</m:t>
                              </m:r>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𝑃</m:t>
                                  </m:r>
                                </m:e>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m:t>
                                  </m:r>
                                </m:sup>
                              </m:sSubSup>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h</m:t>
                                      </m:r>
                                    </m:e>
                                    <m:sub>
                                      <m:r>
                                        <a:rPr lang="en-US" sz="1200" i="1">
                                          <a:solidFill>
                                            <a:srgbClr val="000000"/>
                                          </a:solidFill>
                                          <a:latin typeface="Cambria Math" panose="02040503050406030204" pitchFamily="18" charset="0"/>
                                        </a:rPr>
                                        <m:t>𝑖</m:t>
                                      </m:r>
                                    </m:sub>
                                  </m:sSub>
                                </m:num>
                                <m:den>
                                  <m:r>
                                    <a:rPr lang="en-US" sz="1200" i="1">
                                      <a:solidFill>
                                        <a:srgbClr val="000000"/>
                                      </a:solidFill>
                                      <a:latin typeface="Cambria Math" panose="02040503050406030204" pitchFamily="18" charset="0"/>
                                    </a:rPr>
                                    <m:t>𝑚</m:t>
                                  </m:r>
                                </m:den>
                              </m:f>
                            </m:e>
                          </m:nary>
                        </m:num>
                        <m:den>
                          <m:nary>
                            <m:naryPr>
                              <m:chr m:val="∑"/>
                              <m:subHide m:val="on"/>
                              <m:supHide m:val="on"/>
                              <m:ctrlPr>
                                <a:rPr lang="en-US" sz="1200" i="1">
                                  <a:solidFill>
                                    <a:srgbClr val="000000"/>
                                  </a:solidFill>
                                  <a:latin typeface="Cambria Math" panose="02040503050406030204" pitchFamily="18" charset="0"/>
                                </a:rPr>
                              </m:ctrlPr>
                            </m:naryPr>
                            <m:sub/>
                            <m:sup/>
                            <m:e>
                              <m:r>
                                <a:rPr lang="en-US" sz="1200" i="1">
                                  <a:solidFill>
                                    <a:srgbClr val="000000"/>
                                  </a:solidFill>
                                  <a:latin typeface="Cambria Math" panose="02040503050406030204" pitchFamily="18" charset="0"/>
                                </a:rPr>
                                <m:t>(1−</m:t>
                              </m:r>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𝑃</m:t>
                                  </m:r>
                                </m:e>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m:t>
                                  </m:r>
                                </m:sup>
                              </m:sSubSup>
                              <m:r>
                                <a:rPr lang="en-US" sz="1200" i="1">
                                  <a:solidFill>
                                    <a:srgbClr val="000000"/>
                                  </a:solidFill>
                                  <a:latin typeface="Cambria Math" panose="02040503050406030204" pitchFamily="18" charset="0"/>
                                </a:rPr>
                                <m:t>)</m:t>
                              </m:r>
                            </m:e>
                          </m:nary>
                        </m:den>
                      </m:f>
                      <m:r>
                        <a:rPr lang="en-US" sz="1200" i="1">
                          <a:solidFill>
                            <a:srgbClr val="000000"/>
                          </a:solidFill>
                          <a:latin typeface="Cambria Math" panose="02040503050406030204" pitchFamily="18" charset="0"/>
                        </a:rPr>
                        <m:t>  </m:t>
                      </m:r>
                    </m:oMath>
                  </m:oMathPara>
                </a14:m>
                <a:endParaRPr lang="en-US" sz="1200" i="1" dirty="0"/>
              </a:p>
            </p:txBody>
          </p:sp>
        </mc:Choice>
        <mc:Fallback>
          <p:sp>
            <p:nvSpPr>
              <p:cNvPr id="9" name="Object 5">
                <a:extLst>
                  <a:ext uri="{FF2B5EF4-FFF2-40B4-BE49-F238E27FC236}">
                    <a16:creationId xmlns:a16="http://schemas.microsoft.com/office/drawing/2014/main" id="{A3739053-77CF-4803-AAAF-14C5B6821D64}"/>
                  </a:ext>
                </a:extLst>
              </p:cNvPr>
              <p:cNvSpPr txBox="1">
                <a:spLocks noRot="1" noChangeAspect="1" noMove="1" noResize="1" noEditPoints="1" noAdjustHandles="1" noChangeArrowheads="1" noChangeShapeType="1" noTextEdit="1"/>
              </p:cNvSpPr>
              <p:nvPr/>
            </p:nvSpPr>
            <p:spPr bwMode="auto">
              <a:xfrm>
                <a:off x="4638261" y="3910696"/>
                <a:ext cx="5159608" cy="1260928"/>
              </a:xfrm>
              <a:prstGeom prst="rect">
                <a:avLst/>
              </a:prstGeom>
              <a:blipFill>
                <a:blip r:embed="rId7"/>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042688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24</a:t>
            </a:fld>
            <a:endParaRPr lang="en-US" dirty="0"/>
          </a:p>
        </p:txBody>
      </p:sp>
      <p:sp>
        <p:nvSpPr>
          <p:cNvPr id="50178" name="Rectangle 2"/>
          <p:cNvSpPr>
            <a:spLocks noGrp="1" noChangeArrowheads="1"/>
          </p:cNvSpPr>
          <p:nvPr>
            <p:ph type="title"/>
          </p:nvPr>
        </p:nvSpPr>
        <p:spPr/>
        <p:txBody>
          <a:bodyPr/>
          <a:lstStyle/>
          <a:p>
            <a:pPr eaLnBrk="1" hangingPunct="1"/>
            <a:r>
              <a:rPr lang="en-US">
                <a:ea typeface="ＭＳ Ｐゴシック" pitchFamily="34" charset="-128"/>
              </a:rPr>
              <a:t>Models with Hidden Variables </a:t>
            </a:r>
            <a:endParaRPr lang="en-US">
              <a:solidFill>
                <a:srgbClr val="FF00FF"/>
              </a:solidFill>
              <a:ea typeface="ＭＳ Ｐゴシック" pitchFamily="34" charset="-128"/>
            </a:endParaRPr>
          </a:p>
        </p:txBody>
      </p:sp>
      <p:sp>
        <p:nvSpPr>
          <p:cNvPr id="4" name="Content Placeholder 3">
            <a:extLst>
              <a:ext uri="{FF2B5EF4-FFF2-40B4-BE49-F238E27FC236}">
                <a16:creationId xmlns:a16="http://schemas.microsoft.com/office/drawing/2014/main" id="{A4188BAA-474E-4609-B692-BEB7A3606FA9}"/>
              </a:ext>
            </a:extLst>
          </p:cNvPr>
          <p:cNvSpPr>
            <a:spLocks noGrp="1"/>
          </p:cNvSpPr>
          <p:nvPr>
            <p:ph idx="1"/>
          </p:nvPr>
        </p:nvSpPr>
        <p:spPr/>
        <p:txBody>
          <a:bodyPr/>
          <a:lstStyle/>
          <a:p>
            <a:endParaRPr lang="en-US" dirty="0"/>
          </a:p>
        </p:txBody>
      </p:sp>
      <p:pic>
        <p:nvPicPr>
          <p:cNvPr id="50182" name="Picture 4" descr="hidd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1" y="747198"/>
            <a:ext cx="5279231" cy="302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25" name="Picture 5" descr="hidde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559" y="3613486"/>
            <a:ext cx="5407819" cy="147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9575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25</a:t>
            </a:fld>
            <a:endParaRPr lang="en-US" dirty="0"/>
          </a:p>
        </p:txBody>
      </p:sp>
      <p:sp>
        <p:nvSpPr>
          <p:cNvPr id="2" name="Title 1"/>
          <p:cNvSpPr>
            <a:spLocks noGrp="1"/>
          </p:cNvSpPr>
          <p:nvPr>
            <p:ph type="title"/>
          </p:nvPr>
        </p:nvSpPr>
        <p:spPr/>
        <p:txBody>
          <a:bodyPr/>
          <a:lstStyle/>
          <a:p>
            <a:r>
              <a:rPr lang="en-US" dirty="0"/>
              <a:t>EM: General Setting</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20000"/>
              </a:bodyPr>
              <a:lstStyle/>
              <a:p>
                <a:r>
                  <a:rPr lang="en-US" dirty="0"/>
                  <a:t>The EM algorithm is a general purpose algorithm for finding the maximum likelihood estimate in latent variable models. </a:t>
                </a:r>
              </a:p>
              <a:p>
                <a:r>
                  <a:rPr lang="en-US" dirty="0"/>
                  <a:t>In the E-Step, we “fill in” the latent variables using the posterior, and in the M-Step, we maximize the expected complete log likelihood with respect to the complete posterior distribution.</a:t>
                </a:r>
              </a:p>
              <a:p>
                <a:pPr lvl="1"/>
                <a:r>
                  <a:rPr lang="en-US" dirty="0"/>
                  <a:t>Let </a:t>
                </a:r>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 · ·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𝑁</m:t>
                        </m:r>
                      </m:sub>
                    </m:sSub>
                    <m:r>
                      <a:rPr lang="en-US" i="1" dirty="0">
                        <a:latin typeface="Cambria Math" panose="02040503050406030204" pitchFamily="18" charset="0"/>
                      </a:rPr>
                      <m:t> ) </m:t>
                    </m:r>
                  </m:oMath>
                </a14:m>
                <a:r>
                  <a:rPr lang="en-US" dirty="0"/>
                  <a:t>be the observed data, and </a:t>
                </a:r>
              </a:p>
              <a:p>
                <a:pPr lvl="1"/>
                <a:r>
                  <a:rPr lang="en-US" dirty="0"/>
                  <a:t>Let </a:t>
                </a:r>
                <a14:m>
                  <m:oMath xmlns:m="http://schemas.openxmlformats.org/officeDocument/2006/math">
                    <m:r>
                      <a:rPr lang="en-US" i="1" dirty="0" smtClean="0">
                        <a:latin typeface="Cambria Math" panose="02040503050406030204" pitchFamily="18" charset="0"/>
                      </a:rPr>
                      <m:t>𝑍</m:t>
                    </m:r>
                  </m:oMath>
                </a14:m>
                <a:r>
                  <a:rPr lang="en-US" dirty="0"/>
                  <a:t>  denote hidden random variables. </a:t>
                </a:r>
              </a:p>
              <a:p>
                <a:pPr lvl="2"/>
                <a:r>
                  <a:rPr lang="en-US" dirty="0"/>
                  <a:t>(We are not committing to any particular model.)</a:t>
                </a:r>
              </a:p>
              <a:p>
                <a:pPr lvl="1"/>
                <a:r>
                  <a:rPr lang="en-US" dirty="0"/>
                  <a:t>Let </a:t>
                </a:r>
                <a14:m>
                  <m:oMath xmlns:m="http://schemas.openxmlformats.org/officeDocument/2006/math">
                    <m:r>
                      <a:rPr lang="en-US" i="1" dirty="0" smtClean="0">
                        <a:latin typeface="Cambria Math" panose="02040503050406030204" pitchFamily="18" charset="0"/>
                      </a:rPr>
                      <m:t>𝜃</m:t>
                    </m:r>
                  </m:oMath>
                </a14:m>
                <a:r>
                  <a:rPr lang="en-US" dirty="0"/>
                  <a:t> be the model parameters. Then</a:t>
                </a:r>
              </a:p>
              <a:p>
                <a:pPr marL="0" indent="0" algn="ctr">
                  <a:buNone/>
                </a:pPr>
                <a:r>
                  <a:rPr lang="en-US" dirty="0"/>
                  <a:t> </a:t>
                </a:r>
                <a14:m>
                  <m:oMath xmlns:m="http://schemas.openxmlformats.org/officeDocument/2006/math">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panose="02040503050406030204" pitchFamily="18" charset="0"/>
                          </a:rPr>
                          <m:t>𝜃</m:t>
                        </m:r>
                      </m:e>
                      <m:sup>
                        <m:r>
                          <a:rPr lang="en-US" i="1" dirty="0" smtClean="0">
                            <a:solidFill>
                              <a:srgbClr val="FF0000"/>
                            </a:solidFill>
                            <a:latin typeface="Cambria Math" panose="02040503050406030204" pitchFamily="18" charset="0"/>
                          </a:rPr>
                          <m:t>∗</m:t>
                        </m:r>
                      </m:sup>
                    </m:sSup>
                    <m:r>
                      <a:rPr lang="en-US" i="1" dirty="0" smtClean="0">
                        <a:solidFill>
                          <a:srgbClr val="FF0000"/>
                        </a:solidFill>
                        <a:latin typeface="Cambria Math" panose="02040503050406030204" pitchFamily="18" charset="0"/>
                      </a:rPr>
                      <m:t> = </m:t>
                    </m:r>
                    <m:r>
                      <a:rPr lang="en-US" i="1" dirty="0" err="1">
                        <a:solidFill>
                          <a:srgbClr val="FF0000"/>
                        </a:solidFill>
                        <a:latin typeface="Cambria Math" panose="02040503050406030204" pitchFamily="18" charset="0"/>
                      </a:rPr>
                      <m:t>𝑎𝑟𝑔𝑚𝑎</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𝑥</m:t>
                        </m:r>
                      </m:e>
                      <m:sub>
                        <m:r>
                          <a:rPr lang="en-US" b="0" i="1" dirty="0" smtClean="0">
                            <a:solidFill>
                              <a:srgbClr val="FF0000"/>
                            </a:solidFill>
                            <a:latin typeface="Cambria Math" panose="02040503050406030204" pitchFamily="18" charset="0"/>
                          </a:rPr>
                          <m:t>𝜃</m:t>
                        </m:r>
                      </m:sub>
                    </m:sSub>
                    <m:r>
                      <a:rPr lang="en-US"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𝑝</m:t>
                    </m:r>
                    <m:d>
                      <m:dPr>
                        <m:ctrlPr>
                          <a:rPr lang="en-US"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e>
                        <m:r>
                          <a:rPr lang="en-US" i="1" dirty="0">
                            <a:solidFill>
                              <a:srgbClr val="FF0000"/>
                            </a:solidFill>
                            <a:latin typeface="Cambria Math" panose="02040503050406030204" pitchFamily="18" charset="0"/>
                          </a:rPr>
                          <m:t>𝜃</m:t>
                        </m:r>
                      </m:e>
                    </m:d>
                    <m:r>
                      <a:rPr lang="en-US" i="1" dirty="0">
                        <a:solidFill>
                          <a:srgbClr val="FF0000"/>
                        </a:solidFill>
                        <a:latin typeface="Cambria Math" panose="02040503050406030204" pitchFamily="18" charset="0"/>
                      </a:rPr>
                      <m:t>= </m:t>
                    </m:r>
                    <m:r>
                      <a:rPr lang="en-US" i="1" dirty="0" err="1">
                        <a:solidFill>
                          <a:srgbClr val="FF0000"/>
                        </a:solidFill>
                        <a:latin typeface="Cambria Math" panose="02040503050406030204" pitchFamily="18" charset="0"/>
                      </a:rPr>
                      <m:t>𝑎𝑟𝑔𝑚𝑎</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𝑥</m:t>
                        </m:r>
                      </m:e>
                      <m:sub>
                        <m:r>
                          <a:rPr lang="en-US" i="1" dirty="0">
                            <a:solidFill>
                              <a:srgbClr val="FF0000"/>
                            </a:solidFill>
                            <a:latin typeface="Cambria Math" panose="02040503050406030204" pitchFamily="18" charset="0"/>
                          </a:rPr>
                          <m:t>𝜃</m:t>
                        </m:r>
                      </m:sub>
                    </m:sSub>
                    <m:r>
                      <a:rPr lang="en-US" i="1" dirty="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sym typeface="Symbol"/>
                          </a:rPr>
                        </m:ctrlPr>
                      </m:sSubPr>
                      <m:e>
                        <m:r>
                          <a:rPr lang="en-US" i="1" dirty="0">
                            <a:solidFill>
                              <a:srgbClr val="FF0000"/>
                            </a:solidFill>
                            <a:latin typeface="Cambria Math" panose="02040503050406030204" pitchFamily="18" charset="0"/>
                            <a:sym typeface="Symbol"/>
                          </a:rPr>
                          <m:t></m:t>
                        </m:r>
                      </m:e>
                      <m:sub>
                        <m:r>
                          <a:rPr lang="en-US" i="1" dirty="0">
                            <a:solidFill>
                              <a:srgbClr val="FF0000"/>
                            </a:solidFill>
                            <a:latin typeface="Cambria Math" panose="02040503050406030204" pitchFamily="18" charset="0"/>
                            <a:sym typeface="Symbol"/>
                          </a:rPr>
                          <m:t>𝑧</m:t>
                        </m:r>
                      </m:sub>
                    </m:sSub>
                    <m:r>
                      <a:rPr lang="en-US"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𝑝</m:t>
                    </m:r>
                    <m:r>
                      <a:rPr lang="en-US" i="1" dirty="0">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𝑥</m:t>
                    </m:r>
                    <m:r>
                      <a:rPr lang="en-US" i="1" dirty="0" err="1">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𝑧</m:t>
                    </m:r>
                    <m:r>
                      <a:rPr lang="en-US"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𝜃</m:t>
                    </m:r>
                    <m:r>
                      <a:rPr lang="en-US" i="1" dirty="0">
                        <a:solidFill>
                          <a:srgbClr val="FF0000"/>
                        </a:solidFill>
                        <a:latin typeface="Cambria Math" panose="02040503050406030204" pitchFamily="18" charset="0"/>
                      </a:rPr>
                      <m:t>) = </m:t>
                    </m:r>
                  </m:oMath>
                </a14:m>
                <a:endParaRPr lang="en-US" dirty="0">
                  <a:solidFill>
                    <a:srgbClr val="FF0000"/>
                  </a:solidFill>
                </a:endParaRPr>
              </a:p>
              <a:p>
                <a:pPr marL="0" indent="0" algn="ctr">
                  <a:buNone/>
                </a:pPr>
                <a:r>
                  <a:rPr lang="en-US" dirty="0"/>
                  <a:t>      </a:t>
                </a:r>
                <a14:m>
                  <m:oMath xmlns:m="http://schemas.openxmlformats.org/officeDocument/2006/math">
                    <m:r>
                      <a:rPr lang="en-US" i="1" dirty="0" smtClean="0">
                        <a:solidFill>
                          <a:srgbClr val="FF0000"/>
                        </a:solidFill>
                        <a:latin typeface="Cambria Math" panose="02040503050406030204" pitchFamily="18" charset="0"/>
                      </a:rPr>
                      <m:t>= </m:t>
                    </m:r>
                    <m:r>
                      <a:rPr lang="en-US" i="1" dirty="0" err="1">
                        <a:solidFill>
                          <a:srgbClr val="FF0000"/>
                        </a:solidFill>
                        <a:latin typeface="Cambria Math" panose="02040503050406030204" pitchFamily="18" charset="0"/>
                      </a:rPr>
                      <m:t>𝑎𝑟𝑔𝑚𝑎</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𝑥</m:t>
                        </m:r>
                      </m:e>
                      <m:sub>
                        <m:r>
                          <a:rPr lang="en-US" i="1" dirty="0">
                            <a:solidFill>
                              <a:srgbClr val="FF0000"/>
                            </a:solidFill>
                            <a:latin typeface="Cambria Math" panose="02040503050406030204" pitchFamily="18" charset="0"/>
                          </a:rPr>
                          <m:t>𝜃</m:t>
                        </m:r>
                      </m:sub>
                    </m:sSub>
                    <m:r>
                      <a:rPr lang="en-US" i="1" dirty="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sym typeface="Symbol"/>
                          </a:rPr>
                        </m:ctrlPr>
                      </m:sSubPr>
                      <m:e>
                        <m:r>
                          <a:rPr lang="en-US" i="1" dirty="0">
                            <a:solidFill>
                              <a:srgbClr val="FF0000"/>
                            </a:solidFill>
                            <a:latin typeface="Cambria Math" panose="02040503050406030204" pitchFamily="18" charset="0"/>
                            <a:sym typeface="Symbol"/>
                          </a:rPr>
                          <m:t></m:t>
                        </m:r>
                      </m:e>
                      <m:sub>
                        <m:r>
                          <a:rPr lang="en-US" i="1" dirty="0">
                            <a:solidFill>
                              <a:srgbClr val="FF0000"/>
                            </a:solidFill>
                            <a:latin typeface="Cambria Math" panose="02040503050406030204" pitchFamily="18" charset="0"/>
                            <a:sym typeface="Symbol"/>
                          </a:rPr>
                          <m:t>𝑧</m:t>
                        </m:r>
                      </m:sub>
                    </m:sSub>
                    <m:r>
                      <a:rPr lang="en-US"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𝑝</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𝑧</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𝜃</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𝑝</m:t>
                    </m:r>
                    <m:r>
                      <a:rPr lang="en-US" i="1" dirty="0">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𝑥</m:t>
                    </m:r>
                    <m:r>
                      <a:rPr lang="en-US" i="1" dirty="0" err="1">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𝑧</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𝜃</m:t>
                    </m:r>
                    <m:r>
                      <a:rPr lang="en-US" i="1" dirty="0">
                        <a:solidFill>
                          <a:srgbClr val="FF0000"/>
                        </a:solidFill>
                        <a:latin typeface="Cambria Math" panose="02040503050406030204" pitchFamily="18" charset="0"/>
                      </a:rPr>
                      <m:t>)] </m:t>
                    </m:r>
                  </m:oMath>
                </a14:m>
                <a:endParaRPr lang="en-US" dirty="0">
                  <a:solidFill>
                    <a:srgbClr val="FF0000"/>
                  </a:solidFill>
                </a:endParaRPr>
              </a:p>
              <a:p>
                <a:r>
                  <a:rPr lang="en-US" dirty="0"/>
                  <a:t>This expression is called the complete log likelihood. </a:t>
                </a:r>
              </a:p>
              <a:p>
                <a:endParaRPr lang="en-US" dirty="0"/>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889" t="-2810" b="-2149"/>
                </a:stretch>
              </a:blipFill>
            </p:spPr>
            <p:txBody>
              <a:bodyPr/>
              <a:lstStyle/>
              <a:p>
                <a:r>
                  <a:rPr lang="en-US">
                    <a:noFill/>
                  </a:rPr>
                  <a:t> </a:t>
                </a:r>
              </a:p>
            </p:txBody>
          </p:sp>
        </mc:Fallback>
      </mc:AlternateContent>
    </p:spTree>
    <p:extLst>
      <p:ext uri="{BB962C8B-B14F-4D97-AF65-F5344CB8AC3E}">
        <p14:creationId xmlns:p14="http://schemas.microsoft.com/office/powerpoint/2010/main" val="4254399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26</a:t>
            </a:fld>
            <a:endParaRPr lang="en-US" dirty="0"/>
          </a:p>
        </p:txBody>
      </p:sp>
      <p:sp>
        <p:nvSpPr>
          <p:cNvPr id="2" name="Title 1"/>
          <p:cNvSpPr>
            <a:spLocks noGrp="1"/>
          </p:cNvSpPr>
          <p:nvPr>
            <p:ph type="title"/>
          </p:nvPr>
        </p:nvSpPr>
        <p:spPr/>
        <p:txBody>
          <a:bodyPr/>
          <a:lstStyle/>
          <a:p>
            <a:r>
              <a:rPr lang="en-US" dirty="0"/>
              <a:t>EM: General Setting (2)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0464" y="902369"/>
                <a:ext cx="7086796" cy="4070474"/>
              </a:xfrm>
            </p:spPr>
            <p:txBody>
              <a:bodyPr>
                <a:normAutofit fontScale="70000" lnSpcReduction="20000"/>
              </a:bodyPr>
              <a:lstStyle/>
              <a:p>
                <a:r>
                  <a:rPr lang="en-US" dirty="0"/>
                  <a:t>To derive the </a:t>
                </a:r>
                <a:r>
                  <a:rPr lang="en-US" dirty="0">
                    <a:solidFill>
                      <a:srgbClr val="FF0000"/>
                    </a:solidFill>
                  </a:rPr>
                  <a:t>EM objective function</a:t>
                </a:r>
                <a:r>
                  <a:rPr lang="en-US" dirty="0"/>
                  <a:t>, we re-write the complete log likelihood function by multiplying it by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where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r>
                  <a:rPr lang="en-US" dirty="0"/>
                  <a:t> is an arbitrary distribution for the random variable </a:t>
                </a:r>
                <a14:m>
                  <m:oMath xmlns:m="http://schemas.openxmlformats.org/officeDocument/2006/math">
                    <m:r>
                      <a:rPr lang="en-US" i="1" dirty="0" smtClean="0">
                        <a:latin typeface="Cambria Math" panose="02040503050406030204" pitchFamily="18" charset="0"/>
                      </a:rPr>
                      <m:t>𝑧</m:t>
                    </m:r>
                  </m:oMath>
                </a14:m>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e>
                              <m:r>
                                <a:rPr lang="en-US" b="0" i="1" dirty="0" smtClean="0">
                                  <a:latin typeface="Cambria Math" panose="02040503050406030204" pitchFamily="18" charset="0"/>
                                </a:rPr>
                                <m:t>𝜃</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sSub>
                            <m:sSubPr>
                              <m:ctrlPr>
                                <a:rPr lang="en-US" i="1" dirty="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𝑧</m:t>
                              </m:r>
                            </m:sub>
                          </m:sSub>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r>
                            <a:rPr lang="en-US" i="1" dirty="0">
                              <a:latin typeface="Cambria Math" panose="02040503050406030204" pitchFamily="18" charset="0"/>
                            </a:rPr>
                            <m:t>𝑧</m:t>
                          </m:r>
                          <m:r>
                            <a:rPr lang="en-US" i="1" dirty="0">
                              <a:latin typeface="Cambria Math" panose="02040503050406030204" pitchFamily="18" charset="0"/>
                            </a:rPr>
                            <m:t> |</m:t>
                          </m:r>
                          <m:r>
                            <a:rPr lang="en-US" i="1" dirty="0">
                              <a:latin typeface="Cambria Math" panose="02040503050406030204" pitchFamily="18" charset="0"/>
                            </a:rPr>
                            <m:t>𝜃</m:t>
                          </m:r>
                          <m:r>
                            <a:rPr lang="en-US" i="1" dirty="0">
                              <a:latin typeface="Cambria Math" panose="02040503050406030204" pitchFamily="18" charset="0"/>
                            </a:rPr>
                            <m:t>)</m:t>
                          </m:r>
                        </m:e>
                      </m:func>
                      <m:r>
                        <a:rPr lang="en-US" i="1" dirty="0">
                          <a:latin typeface="Cambria Math" panose="02040503050406030204" pitchFamily="18" charset="0"/>
                        </a:rPr>
                        <m:t> =</m:t>
                      </m:r>
                      <m:func>
                        <m:funcPr>
                          <m:ctrlPr>
                            <a:rPr lang="en-US" i="1" dirty="0">
                              <a:latin typeface="Cambria Math" panose="02040503050406030204" pitchFamily="18" charset="0"/>
                            </a:rPr>
                          </m:ctrlPr>
                        </m:funcPr>
                        <m:fName>
                          <m:r>
                            <m:rPr>
                              <m:sty m:val="p"/>
                            </m:rPr>
                            <a:rPr lang="en-US" i="0" dirty="0">
                              <a:latin typeface="Cambria Math" panose="02040503050406030204" pitchFamily="18" charset="0"/>
                            </a:rPr>
                            <m:t>log</m:t>
                          </m:r>
                        </m:fName>
                        <m:e>
                          <m:sSub>
                            <m:sSubPr>
                              <m:ctrlPr>
                                <a:rPr lang="en-US" i="1" dirty="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𝑧</m:t>
                              </m:r>
                            </m:sub>
                          </m:sSub>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𝑧</m:t>
                          </m:r>
                          <m:r>
                            <a:rPr lang="en-US" b="0" i="1" dirty="0" smtClean="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e>
                      </m:func>
                      <m:r>
                        <a:rPr lang="en-US" i="1" dirty="0">
                          <a:latin typeface="Cambria Math" panose="02040503050406030204" pitchFamily="18" charset="0"/>
                        </a:rPr>
                        <m:t> = </m:t>
                      </m:r>
                    </m:oMath>
                  </m:oMathPara>
                </a14:m>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𝑞</m:t>
                        </m:r>
                      </m:sub>
                    </m:sSub>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oMath>
                </a14:m>
                <a:endParaRPr lang="en-US" dirty="0"/>
              </a:p>
              <a:p>
                <a:pPr marL="0" indent="0">
                  <a:buNone/>
                </a:pP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r>
                          <a:rPr lang="en-US" i="1" dirty="0" smtClean="0">
                            <a:latin typeface="Cambria Math" panose="02040503050406030204" pitchFamily="18" charset="0"/>
                          </a:rPr>
                          <m:t>𝐸</m:t>
                        </m:r>
                      </m:e>
                      <m:sub>
                        <m:r>
                          <a:rPr lang="en-US" i="1" dirty="0" smtClean="0">
                            <a:latin typeface="Cambria Math" panose="02040503050406030204" pitchFamily="18" charset="0"/>
                          </a:rPr>
                          <m:t>𝑞</m:t>
                        </m:r>
                      </m:sub>
                    </m:sSub>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a:latin typeface="Cambria Math" panose="02040503050406030204" pitchFamily="18" charset="0"/>
                      </a:rPr>
                      <m:t>𝜃</m:t>
                    </m:r>
                    <m:r>
                      <a:rPr lang="en-US" i="1" dirty="0" smtClean="0">
                        <a:latin typeface="Cambria Math" panose="02040503050406030204" pitchFamily="18" charset="0"/>
                      </a:rPr>
                      <m:t>) </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oMath>
                </a14:m>
                <a:endParaRPr lang="en-US" dirty="0"/>
              </a:p>
              <a:p>
                <a:r>
                  <a:rPr lang="en-US" dirty="0"/>
                  <a:t>Where the inequality is due to Jensen’s inequality applied to the </a:t>
                </a:r>
                <a:r>
                  <a:rPr lang="en-US" i="1" dirty="0"/>
                  <a:t>concave</a:t>
                </a:r>
                <a:r>
                  <a:rPr lang="en-US" dirty="0"/>
                  <a:t> function, log.  </a:t>
                </a:r>
              </a:p>
              <a:p>
                <a:r>
                  <a:rPr lang="en-US" dirty="0"/>
                  <a:t>We get the objective:</a:t>
                </a:r>
              </a:p>
              <a:p>
                <a:pPr marL="0" indent="0">
                  <a:buNone/>
                </a:pPr>
                <a:r>
                  <a:rPr lang="en-US" dirty="0"/>
                  <a:t>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a:latin typeface="Cambria Math" panose="02040503050406030204" pitchFamily="18" charset="0"/>
                      </a:rPr>
                      <m:t>𝜃</m:t>
                    </m:r>
                    <m:r>
                      <a:rPr lang="en-US" i="1" dirty="0" smtClean="0">
                        <a:latin typeface="Cambria Math" panose="02040503050406030204" pitchFamily="18" charset="0"/>
                      </a:rPr>
                      <m:t>, </m:t>
                    </m:r>
                    <m:r>
                      <a:rPr lang="en-US" i="1" dirty="0" smtClean="0">
                        <a:latin typeface="Cambria Math" panose="02040503050406030204" pitchFamily="18" charset="0"/>
                      </a:rPr>
                      <m:t>𝑞</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𝑞</m:t>
                        </m:r>
                      </m:sub>
                    </m:sSub>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𝑞</m:t>
                        </m:r>
                      </m:sub>
                    </m:sSub>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𝑞</m:t>
                        </m:r>
                      </m:sub>
                    </m:sSub>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oMath>
                </a14:m>
                <a:endParaRPr lang="en-US" dirty="0"/>
              </a:p>
              <a:p>
                <a:r>
                  <a:rPr lang="en-US" dirty="0"/>
                  <a:t>The last component is an Entropy component; it is also possible to write the objective so that it includes a KL divergence (a distance function between distributions) of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r>
                  <a:rPr lang="en-US" dirty="0"/>
                  <a:t> and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err="1">
                        <a:latin typeface="Cambria Math" panose="02040503050406030204" pitchFamily="18" charset="0"/>
                      </a:rPr>
                      <m:t>𝑧</m:t>
                    </m:r>
                    <m:r>
                      <a:rPr lang="en-US" i="1" dirty="0" err="1">
                        <a:latin typeface="Cambria Math" panose="02040503050406030204" pitchFamily="18" charset="0"/>
                      </a:rPr>
                      <m:t>|</m:t>
                    </m:r>
                    <m:r>
                      <a:rPr lang="en-US" i="1" dirty="0" err="1">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m:t>
                    </m:r>
                  </m:oMath>
                </a14:m>
                <a:r>
                  <a:rPr lang="en-US" dirty="0"/>
                  <a:t>.</a:t>
                </a:r>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0464" y="902369"/>
                <a:ext cx="7086796" cy="4070474"/>
              </a:xfrm>
              <a:blipFill>
                <a:blip r:embed="rId2"/>
                <a:stretch>
                  <a:fillRect l="-430" t="-1497"/>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342" y="2214939"/>
            <a:ext cx="960516" cy="663588"/>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054" y="747503"/>
            <a:ext cx="1142804" cy="1287191"/>
          </a:xfrm>
          <a:prstGeom prst="rect">
            <a:avLst/>
          </a:prstGeom>
        </p:spPr>
      </p:pic>
      <mc:AlternateContent xmlns:mc="http://schemas.openxmlformats.org/markup-compatibility/2006" xmlns:a14="http://schemas.microsoft.com/office/drawing/2010/main">
        <mc:Choice Requires="a14">
          <p:sp>
            <p:nvSpPr>
              <p:cNvPr id="5" name="AutoShape 10"/>
              <p:cNvSpPr>
                <a:spLocks noChangeArrowheads="1"/>
              </p:cNvSpPr>
              <p:nvPr/>
            </p:nvSpPr>
            <p:spPr bwMode="auto">
              <a:xfrm>
                <a:off x="7182607" y="3108807"/>
                <a:ext cx="1838847" cy="1085850"/>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200" dirty="0"/>
                  <a:t>Jensen’s Inequality  for convex functions: </a:t>
                </a:r>
              </a:p>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𝐸</m:t>
                      </m:r>
                      <m:d>
                        <m:dPr>
                          <m:ctrlPr>
                            <a:rPr lang="en-US" sz="1200" i="1" dirty="0" smtClean="0">
                              <a:latin typeface="Cambria Math" panose="02040503050406030204" pitchFamily="18" charset="0"/>
                            </a:rPr>
                          </m:ctrlPr>
                        </m:dPr>
                        <m:e>
                          <m:r>
                            <a:rPr lang="en-US" sz="1200" i="1" dirty="0" smtClean="0">
                              <a:latin typeface="Cambria Math" panose="02040503050406030204" pitchFamily="18" charset="0"/>
                            </a:rPr>
                            <m:t>𝑓</m:t>
                          </m:r>
                          <m:d>
                            <m:dPr>
                              <m:ctrlPr>
                                <a:rPr lang="en-US" sz="1200" i="1" dirty="0" smtClean="0">
                                  <a:latin typeface="Cambria Math" panose="02040503050406030204" pitchFamily="18" charset="0"/>
                                </a:rPr>
                              </m:ctrlPr>
                            </m:dPr>
                            <m:e>
                              <m:r>
                                <a:rPr lang="en-US" sz="1200" i="1" dirty="0" smtClean="0">
                                  <a:latin typeface="Cambria Math" panose="02040503050406030204" pitchFamily="18" charset="0"/>
                                </a:rPr>
                                <m:t>𝑥</m:t>
                              </m:r>
                            </m:e>
                          </m:d>
                        </m:e>
                      </m:d>
                      <m:r>
                        <a:rPr lang="en-US" sz="1200" b="0" i="1" dirty="0" smtClean="0">
                          <a:latin typeface="Cambria Math" panose="02040503050406030204" pitchFamily="18" charset="0"/>
                        </a:rPr>
                        <m:t>≥</m:t>
                      </m:r>
                      <m:r>
                        <a:rPr lang="en-US" sz="1200" i="1" dirty="0" smtClean="0">
                          <a:latin typeface="Cambria Math" panose="02040503050406030204" pitchFamily="18" charset="0"/>
                        </a:rPr>
                        <m:t> </m:t>
                      </m:r>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𝐸</m:t>
                      </m:r>
                      <m:r>
                        <a:rPr lang="en-US" sz="1200" i="1" dirty="0" smtClean="0">
                          <a:latin typeface="Cambria Math" panose="02040503050406030204" pitchFamily="18" charset="0"/>
                        </a:rPr>
                        <m:t>(</m:t>
                      </m:r>
                      <m:r>
                        <a:rPr lang="en-US" sz="1200" i="1" dirty="0" smtClean="0">
                          <a:latin typeface="Cambria Math" panose="02040503050406030204" pitchFamily="18" charset="0"/>
                        </a:rPr>
                        <m:t>𝑥</m:t>
                      </m:r>
                      <m:r>
                        <a:rPr lang="en-US" sz="1200" i="1" dirty="0" smtClean="0">
                          <a:latin typeface="Cambria Math" panose="02040503050406030204" pitchFamily="18" charset="0"/>
                        </a:rPr>
                        <m:t>)) </m:t>
                      </m:r>
                    </m:oMath>
                  </m:oMathPara>
                </a14:m>
                <a:endParaRPr lang="en-US" sz="1200" dirty="0"/>
              </a:p>
              <a:p>
                <a:pPr algn="ctr"/>
                <a:r>
                  <a:rPr lang="en-US" sz="1200" dirty="0"/>
                  <a:t>But log is concave, so </a:t>
                </a:r>
              </a:p>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𝐸</m:t>
                      </m:r>
                      <m:d>
                        <m:dPr>
                          <m:ctrlPr>
                            <a:rPr lang="en-US" sz="1200" i="1" dirty="0" smtClean="0">
                              <a:latin typeface="Cambria Math" panose="02040503050406030204" pitchFamily="18" charset="0"/>
                            </a:rPr>
                          </m:ctrlPr>
                        </m:dPr>
                        <m:e>
                          <m:func>
                            <m:funcPr>
                              <m:ctrlPr>
                                <a:rPr lang="en-US" sz="1200" i="1" dirty="0" smtClean="0">
                                  <a:latin typeface="Cambria Math" panose="02040503050406030204" pitchFamily="18" charset="0"/>
                                </a:rPr>
                              </m:ctrlPr>
                            </m:funcPr>
                            <m:fName>
                              <m:r>
                                <m:rPr>
                                  <m:sty m:val="p"/>
                                </m:rPr>
                                <a:rPr lang="en-US" sz="1200" i="0" dirty="0" smtClean="0">
                                  <a:latin typeface="Cambria Math" panose="02040503050406030204" pitchFamily="18" charset="0"/>
                                </a:rPr>
                                <m:t>log</m:t>
                              </m:r>
                            </m:fName>
                            <m:e>
                              <m:d>
                                <m:dPr>
                                  <m:ctrlPr>
                                    <a:rPr lang="en-US" sz="1200" i="1" dirty="0" smtClean="0">
                                      <a:latin typeface="Cambria Math" panose="02040503050406030204" pitchFamily="18" charset="0"/>
                                    </a:rPr>
                                  </m:ctrlPr>
                                </m:dPr>
                                <m:e>
                                  <m:r>
                                    <a:rPr lang="en-US" sz="1200" i="1" dirty="0" smtClean="0">
                                      <a:latin typeface="Cambria Math" panose="02040503050406030204" pitchFamily="18" charset="0"/>
                                    </a:rPr>
                                    <m:t>𝑥</m:t>
                                  </m:r>
                                </m:e>
                              </m:d>
                            </m:e>
                          </m:func>
                        </m:e>
                      </m:d>
                      <m:r>
                        <a:rPr lang="en-US" sz="1200" b="0" i="1" dirty="0" smtClean="0">
                          <a:latin typeface="Cambria Math" panose="02040503050406030204" pitchFamily="18" charset="0"/>
                        </a:rPr>
                        <m:t>≤</m:t>
                      </m:r>
                      <m:r>
                        <a:rPr lang="en-US" sz="1200" i="1" dirty="0" smtClean="0">
                          <a:latin typeface="Cambria Math" panose="02040503050406030204" pitchFamily="18" charset="0"/>
                        </a:rPr>
                        <m:t> </m:t>
                      </m:r>
                      <m:r>
                        <m:rPr>
                          <m:sty m:val="p"/>
                        </m:rPr>
                        <a:rPr lang="en-US" sz="1200" i="1" dirty="0" smtClean="0">
                          <a:latin typeface="Cambria Math" panose="02040503050406030204" pitchFamily="18" charset="0"/>
                        </a:rPr>
                        <m:t>log</m:t>
                      </m:r>
                      <m:r>
                        <a:rPr lang="en-US" sz="1200" i="1" dirty="0" smtClean="0">
                          <a:latin typeface="Cambria Math" panose="02040503050406030204" pitchFamily="18" charset="0"/>
                        </a:rPr>
                        <m:t>⁡(</m:t>
                      </m:r>
                      <m:r>
                        <a:rPr lang="en-US" sz="1200" i="1" dirty="0" smtClean="0">
                          <a:latin typeface="Cambria Math" panose="02040503050406030204" pitchFamily="18" charset="0"/>
                        </a:rPr>
                        <m:t>𝐸</m:t>
                      </m:r>
                      <m:r>
                        <a:rPr lang="en-US" sz="1200" i="1" dirty="0" smtClean="0">
                          <a:latin typeface="Cambria Math" panose="02040503050406030204" pitchFamily="18" charset="0"/>
                        </a:rPr>
                        <m:t>(</m:t>
                      </m:r>
                      <m:r>
                        <a:rPr lang="en-US" sz="1200" i="1" dirty="0" smtClean="0">
                          <a:latin typeface="Cambria Math" panose="02040503050406030204" pitchFamily="18" charset="0"/>
                        </a:rPr>
                        <m:t>𝑥</m:t>
                      </m:r>
                      <m:r>
                        <a:rPr lang="en-US" sz="1200" i="1" dirty="0" smtClean="0">
                          <a:latin typeface="Cambria Math" panose="02040503050406030204" pitchFamily="18" charset="0"/>
                        </a:rPr>
                        <m:t>)) </m:t>
                      </m:r>
                    </m:oMath>
                  </m:oMathPara>
                </a14:m>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p:txBody>
          </p:sp>
        </mc:Choice>
        <mc:Fallback xmlns="">
          <p:sp>
            <p:nvSpPr>
              <p:cNvPr id="5" name="AutoShape 10"/>
              <p:cNvSpPr>
                <a:spLocks noRot="1" noChangeAspect="1" noMove="1" noResize="1" noEditPoints="1" noAdjustHandles="1" noChangeArrowheads="1" noChangeShapeType="1" noTextEdit="1"/>
              </p:cNvSpPr>
              <p:nvPr/>
            </p:nvSpPr>
            <p:spPr bwMode="auto">
              <a:xfrm>
                <a:off x="7182607" y="3108807"/>
                <a:ext cx="1838847" cy="1085850"/>
              </a:xfrm>
              <a:prstGeom prst="wedgeRectCallout">
                <a:avLst>
                  <a:gd name="adj1" fmla="val -20107"/>
                  <a:gd name="adj2" fmla="val 49150"/>
                </a:avLst>
              </a:prstGeom>
              <a:blipFill>
                <a:blip r:embed="rId5"/>
                <a:stretch>
                  <a:fillRect/>
                </a:stretch>
              </a:blipFill>
              <a:ln w="9525">
                <a:solidFill>
                  <a:schemeClr val="accent2"/>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6266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4913361" y="2539450"/>
            <a:ext cx="4125096" cy="1024152"/>
          </a:xfrm>
          <a:prstGeom prst="wedgeRectCallout">
            <a:avLst>
              <a:gd name="adj1" fmla="val 7192"/>
              <a:gd name="adj2" fmla="val -168457"/>
            </a:avLst>
          </a:prstGeom>
          <a:solidFill>
            <a:srgbClr val="FFFF99"/>
          </a:solidFill>
          <a:ln w="9525">
            <a:solidFill>
              <a:schemeClr val="accent2"/>
            </a:solidFill>
            <a:miter lim="800000"/>
            <a:headEnd/>
            <a:tailEnd/>
          </a:ln>
        </p:spPr>
        <p:txBody>
          <a:bodyPr/>
          <a:lstStyle/>
          <a:p>
            <a:r>
              <a:rPr lang="en-US" sz="1200" dirty="0"/>
              <a:t>Other </a:t>
            </a:r>
            <a:r>
              <a:rPr lang="en-US" sz="1200" dirty="0">
                <a:solidFill>
                  <a:srgbClr val="0000FF"/>
                </a:solidFill>
              </a:rPr>
              <a:t>q’</a:t>
            </a:r>
            <a:r>
              <a:rPr lang="en-US" sz="1200" dirty="0"/>
              <a:t>s can be chosen </a:t>
            </a:r>
            <a:r>
              <a:rPr lang="en-US" sz="900" dirty="0"/>
              <a:t>[Samdani &amp; Roth2012] </a:t>
            </a:r>
            <a:r>
              <a:rPr lang="en-US" sz="1200" dirty="0"/>
              <a:t>to give other EM algorithms. Specifically, you can choose a </a:t>
            </a:r>
            <a:r>
              <a:rPr lang="en-US" sz="1200" dirty="0">
                <a:solidFill>
                  <a:srgbClr val="0000FF"/>
                </a:solidFill>
              </a:rPr>
              <a:t>q</a:t>
            </a:r>
            <a:r>
              <a:rPr lang="en-US" sz="1200" dirty="0"/>
              <a:t> that chooses </a:t>
            </a:r>
            <a:r>
              <a:rPr lang="en-US" sz="1200" dirty="0">
                <a:solidFill>
                  <a:srgbClr val="0000FF"/>
                </a:solidFill>
              </a:rPr>
              <a:t>the most likely z </a:t>
            </a:r>
            <a:r>
              <a:rPr lang="en-US" sz="1200" dirty="0"/>
              <a:t>in the E-step, and then continues to estimate the parameters (called </a:t>
            </a:r>
            <a:r>
              <a:rPr lang="en-US" sz="1200" dirty="0">
                <a:solidFill>
                  <a:srgbClr val="0000FF"/>
                </a:solidFill>
              </a:rPr>
              <a:t>Truncated EM</a:t>
            </a:r>
            <a:r>
              <a:rPr lang="en-US" sz="1200" dirty="0"/>
              <a:t>, or </a:t>
            </a:r>
            <a:r>
              <a:rPr lang="en-US" sz="1200" dirty="0">
                <a:solidFill>
                  <a:srgbClr val="0000FF"/>
                </a:solidFill>
              </a:rPr>
              <a:t>Hard EM</a:t>
            </a:r>
            <a:r>
              <a:rPr lang="en-US" sz="1200" dirty="0"/>
              <a:t>).</a:t>
            </a:r>
          </a:p>
          <a:p>
            <a:r>
              <a:rPr lang="en-US" sz="1200" dirty="0"/>
              <a:t>(Think back to the semi-supervised case)</a:t>
            </a:r>
          </a:p>
        </p:txBody>
      </p:sp>
      <p:sp>
        <p:nvSpPr>
          <p:cNvPr id="3" name="Slide Number Placeholder 2"/>
          <p:cNvSpPr>
            <a:spLocks noGrp="1"/>
          </p:cNvSpPr>
          <p:nvPr>
            <p:ph type="sldNum" sz="quarter" idx="12"/>
          </p:nvPr>
        </p:nvSpPr>
        <p:spPr/>
        <p:txBody>
          <a:bodyPr/>
          <a:lstStyle/>
          <a:p>
            <a:pPr>
              <a:defRPr/>
            </a:pPr>
            <a:fld id="{1081A49A-5B14-409F-93CB-CEF6A4DEA4DC}" type="slidenum">
              <a:rPr lang="en-US" smtClean="0"/>
              <a:pPr>
                <a:defRPr/>
              </a:pPr>
              <a:t>27</a:t>
            </a:fld>
            <a:endParaRPr lang="en-US" dirty="0"/>
          </a:p>
        </p:txBody>
      </p:sp>
      <p:sp>
        <p:nvSpPr>
          <p:cNvPr id="2" name="Title 1"/>
          <p:cNvSpPr>
            <a:spLocks noGrp="1"/>
          </p:cNvSpPr>
          <p:nvPr>
            <p:ph type="title"/>
          </p:nvPr>
        </p:nvSpPr>
        <p:spPr/>
        <p:txBody>
          <a:bodyPr/>
          <a:lstStyle/>
          <a:p>
            <a:r>
              <a:rPr lang="en-US" dirty="0"/>
              <a:t>EM: General Setting (3)</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sz="1500" dirty="0"/>
                  <a:t>EM now continues iteratively, as a gradient accent algorithm, where we choose </a:t>
                </a:r>
                <a14:m>
                  <m:oMath xmlns:m="http://schemas.openxmlformats.org/officeDocument/2006/math">
                    <m:r>
                      <a:rPr lang="en-US" sz="1500" i="1" dirty="0" smtClean="0">
                        <a:solidFill>
                          <a:srgbClr val="0000FF"/>
                        </a:solidFill>
                        <a:latin typeface="Cambria Math" panose="02040503050406030204" pitchFamily="18" charset="0"/>
                      </a:rPr>
                      <m:t>𝑞</m:t>
                    </m:r>
                    <m:r>
                      <a:rPr lang="en-US" sz="1500" i="1" dirty="0" smtClean="0">
                        <a:solidFill>
                          <a:srgbClr val="0000FF"/>
                        </a:solidFill>
                        <a:latin typeface="Cambria Math" panose="02040503050406030204" pitchFamily="18" charset="0"/>
                      </a:rPr>
                      <m:t> = </m:t>
                    </m:r>
                    <m:r>
                      <a:rPr lang="en-US" sz="1500" i="1" dirty="0" smtClean="0">
                        <a:solidFill>
                          <a:srgbClr val="0000FF"/>
                        </a:solidFill>
                        <a:latin typeface="Cambria Math" panose="02040503050406030204" pitchFamily="18" charset="0"/>
                      </a:rPr>
                      <m:t>𝑝</m:t>
                    </m:r>
                    <m:r>
                      <a:rPr lang="en-US" sz="1500" i="1" dirty="0" smtClean="0">
                        <a:solidFill>
                          <a:srgbClr val="0000FF"/>
                        </a:solidFill>
                        <a:latin typeface="Cambria Math" panose="02040503050406030204" pitchFamily="18" charset="0"/>
                      </a:rPr>
                      <m:t>(</m:t>
                    </m:r>
                    <m:r>
                      <a:rPr lang="en-US" sz="1500" i="1" dirty="0" err="1" smtClean="0">
                        <a:solidFill>
                          <a:srgbClr val="0000FF"/>
                        </a:solidFill>
                        <a:latin typeface="Cambria Math" panose="02040503050406030204" pitchFamily="18" charset="0"/>
                      </a:rPr>
                      <m:t>𝑧</m:t>
                    </m:r>
                    <m:r>
                      <a:rPr lang="en-US" sz="1500" i="1" dirty="0" err="1" smtClean="0">
                        <a:solidFill>
                          <a:srgbClr val="0000FF"/>
                        </a:solidFill>
                        <a:latin typeface="Cambria Math" panose="02040503050406030204" pitchFamily="18" charset="0"/>
                      </a:rPr>
                      <m:t>|</m:t>
                    </m:r>
                    <m:r>
                      <a:rPr lang="en-US" sz="1500" i="1" dirty="0" err="1" smtClean="0">
                        <a:solidFill>
                          <a:srgbClr val="0000FF"/>
                        </a:solidFill>
                        <a:latin typeface="Cambria Math" panose="02040503050406030204" pitchFamily="18" charset="0"/>
                      </a:rPr>
                      <m:t>𝑥</m:t>
                    </m:r>
                    <m:r>
                      <a:rPr lang="en-US" sz="1500" i="1" dirty="0" smtClean="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𝜃</m:t>
                    </m:r>
                    <m:r>
                      <a:rPr lang="en-US" sz="1500" i="1" dirty="0" smtClean="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 </m:t>
                    </m:r>
                  </m:oMath>
                </a14:m>
                <a:endParaRPr lang="en-US" sz="1500" dirty="0">
                  <a:solidFill>
                    <a:srgbClr val="0000FF"/>
                  </a:solidFill>
                </a:endParaRPr>
              </a:p>
              <a:p>
                <a:r>
                  <a:rPr lang="en-US" sz="1500" dirty="0"/>
                  <a:t>At the t-</a:t>
                </a:r>
                <a:r>
                  <a:rPr lang="en-US" sz="1500" dirty="0" err="1"/>
                  <a:t>th</a:t>
                </a:r>
                <a:r>
                  <a:rPr lang="en-US" sz="1500" dirty="0"/>
                  <a:t> step, we have </a:t>
                </a:r>
                <a:r>
                  <a:rPr lang="en-US" sz="1500" i="1" dirty="0">
                    <a:solidFill>
                      <a:srgbClr val="0000FF"/>
                    </a:solidFill>
                  </a:rPr>
                  <a:t>q</a:t>
                </a:r>
                <a:r>
                  <a:rPr lang="en-US" sz="1500" i="1" baseline="30000" dirty="0">
                    <a:solidFill>
                      <a:srgbClr val="0000FF"/>
                    </a:solidFill>
                    <a:latin typeface="Calibri"/>
                  </a:rPr>
                  <a:t>(t)</a:t>
                </a:r>
                <a:r>
                  <a:rPr lang="en-US" sz="1500" dirty="0"/>
                  <a:t> and </a:t>
                </a:r>
                <a14:m>
                  <m:oMath xmlns:m="http://schemas.openxmlformats.org/officeDocument/2006/math">
                    <m:r>
                      <a:rPr lang="en-US" sz="1500" i="1" dirty="0">
                        <a:solidFill>
                          <a:srgbClr val="0000FF"/>
                        </a:solidFill>
                        <a:latin typeface="Cambria Math" panose="02040503050406030204" pitchFamily="18" charset="0"/>
                      </a:rPr>
                      <m:t>𝜃</m:t>
                    </m:r>
                  </m:oMath>
                </a14:m>
                <a:r>
                  <a:rPr lang="en-US" sz="1500" baseline="30000" dirty="0">
                    <a:solidFill>
                      <a:srgbClr val="0000FF"/>
                    </a:solidFill>
                    <a:latin typeface="Calibri"/>
                  </a:rPr>
                  <a:t>(t)</a:t>
                </a:r>
                <a:r>
                  <a:rPr lang="en-US" sz="1500" dirty="0"/>
                  <a:t>.</a:t>
                </a:r>
              </a:p>
              <a:p>
                <a:r>
                  <a:rPr lang="en-US" sz="1500" dirty="0">
                    <a:solidFill>
                      <a:srgbClr val="FF0000"/>
                    </a:solidFill>
                  </a:rPr>
                  <a:t>E-Step:</a:t>
                </a:r>
                <a:r>
                  <a:rPr lang="en-US" sz="1500" dirty="0"/>
                  <a:t> update the posterior </a:t>
                </a:r>
                <a:r>
                  <a:rPr lang="en-US" sz="1500" i="1" dirty="0">
                    <a:solidFill>
                      <a:srgbClr val="0000FF"/>
                    </a:solidFill>
                  </a:rPr>
                  <a:t>q</a:t>
                </a:r>
                <a:r>
                  <a:rPr lang="en-US" sz="1500" dirty="0"/>
                  <a:t>, while holding </a:t>
                </a:r>
                <a14:m>
                  <m:oMath xmlns:m="http://schemas.openxmlformats.org/officeDocument/2006/math">
                    <m:r>
                      <a:rPr lang="en-US" sz="1500" i="1" dirty="0">
                        <a:solidFill>
                          <a:srgbClr val="0000FF"/>
                        </a:solidFill>
                        <a:latin typeface="Cambria Math" panose="02040503050406030204" pitchFamily="18" charset="0"/>
                      </a:rPr>
                      <m:t>𝜃</m:t>
                    </m:r>
                  </m:oMath>
                </a14:m>
                <a:r>
                  <a:rPr lang="en-US" sz="1500" baseline="30000" dirty="0">
                    <a:solidFill>
                      <a:srgbClr val="0000FF"/>
                    </a:solidFill>
                  </a:rPr>
                  <a:t>(t)</a:t>
                </a:r>
                <a:r>
                  <a:rPr lang="en-US" sz="1500" baseline="30000" dirty="0"/>
                  <a:t> </a:t>
                </a:r>
                <a:r>
                  <a:rPr lang="en-US" sz="1500" dirty="0"/>
                  <a:t> fixed: </a:t>
                </a:r>
              </a:p>
              <a:p>
                <a:pPr marL="0" indent="0" algn="ctr">
                  <a:buNone/>
                </a:pPr>
                <a:r>
                  <a:rPr lang="en-US" sz="1500" dirty="0"/>
                  <a:t>          </a:t>
                </a:r>
                <a14:m>
                  <m:oMath xmlns:m="http://schemas.openxmlformats.org/officeDocument/2006/math">
                    <m:sSup>
                      <m:sSupPr>
                        <m:ctrlPr>
                          <a:rPr lang="en-US" sz="1500" b="0" i="1" dirty="0" smtClean="0">
                            <a:solidFill>
                              <a:srgbClr val="0000FF"/>
                            </a:solidFill>
                            <a:latin typeface="Cambria Math" panose="02040503050406030204" pitchFamily="18" charset="0"/>
                          </a:rPr>
                        </m:ctrlPr>
                      </m:sSupPr>
                      <m:e>
                        <m:r>
                          <a:rPr lang="en-US" sz="1500" b="0" i="1" dirty="0" smtClean="0">
                            <a:solidFill>
                              <a:srgbClr val="0000FF"/>
                            </a:solidFill>
                            <a:latin typeface="Cambria Math" panose="02040503050406030204" pitchFamily="18" charset="0"/>
                          </a:rPr>
                          <m:t>𝑞</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+1)</m:t>
                        </m:r>
                      </m:sup>
                    </m:sSup>
                    <m:r>
                      <a:rPr lang="en-US" sz="1500" i="1" dirty="0">
                        <a:solidFill>
                          <a:srgbClr val="0000FF"/>
                        </a:solidFill>
                        <a:latin typeface="Cambria Math" panose="02040503050406030204" pitchFamily="18" charset="0"/>
                      </a:rPr>
                      <m:t>= </m:t>
                    </m:r>
                    <m:r>
                      <a:rPr lang="en-US" sz="1500" i="1" dirty="0" err="1">
                        <a:solidFill>
                          <a:srgbClr val="0000FF"/>
                        </a:solidFill>
                        <a:latin typeface="Cambria Math" panose="02040503050406030204" pitchFamily="18" charset="0"/>
                      </a:rPr>
                      <m:t>𝑎𝑟𝑔𝑚𝑎𝑥</m:t>
                    </m:r>
                    <m:r>
                      <a:rPr lang="en-US" sz="1500" i="1" baseline="-25000" dirty="0" err="1">
                        <a:solidFill>
                          <a:srgbClr val="0000FF"/>
                        </a:solidFill>
                        <a:latin typeface="Cambria Math" panose="02040503050406030204" pitchFamily="18" charset="0"/>
                      </a:rPr>
                      <m:t>𝑞</m:t>
                    </m:r>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𝐿</m:t>
                    </m:r>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𝑞</m:t>
                    </m:r>
                    <m:r>
                      <a:rPr lang="en-US" sz="1500" i="1" dirty="0">
                        <a:solidFill>
                          <a:srgbClr val="0000FF"/>
                        </a:solidFill>
                        <a:latin typeface="Cambria Math" panose="02040503050406030204" pitchFamily="18" charset="0"/>
                      </a:rPr>
                      <m:t>, </m:t>
                    </m:r>
                    <m:sSup>
                      <m:sSupPr>
                        <m:ctrlPr>
                          <a:rPr lang="en-US" sz="1500" b="0" i="1" dirty="0" smtClean="0">
                            <a:solidFill>
                              <a:srgbClr val="0000FF"/>
                            </a:solidFill>
                            <a:latin typeface="Cambria Math" panose="02040503050406030204" pitchFamily="18" charset="0"/>
                          </a:rPr>
                        </m:ctrlPr>
                      </m:sSupPr>
                      <m:e>
                        <m:r>
                          <a:rPr lang="en-US" sz="1500" i="1" dirty="0">
                            <a:solidFill>
                              <a:srgbClr val="0000FF"/>
                            </a:solidFill>
                            <a:latin typeface="Cambria Math" panose="02040503050406030204" pitchFamily="18" charset="0"/>
                          </a:rPr>
                          <m:t>𝜃</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m:t>
                        </m:r>
                      </m:sup>
                    </m:sSup>
                    <m:r>
                      <a:rPr lang="en-US" sz="1500" i="1" dirty="0">
                        <a:solidFill>
                          <a:srgbClr val="0000FF"/>
                        </a:solidFill>
                        <a:latin typeface="Cambria Math" panose="02040503050406030204" pitchFamily="18" charset="0"/>
                      </a:rPr>
                      <m:t>) =  </m:t>
                    </m:r>
                    <m:r>
                      <a:rPr lang="en-US" sz="1500" i="1" dirty="0">
                        <a:solidFill>
                          <a:srgbClr val="0000FF"/>
                        </a:solidFill>
                        <a:latin typeface="Cambria Math" panose="02040503050406030204" pitchFamily="18" charset="0"/>
                      </a:rPr>
                      <m:t>𝑝</m:t>
                    </m:r>
                    <m:r>
                      <a:rPr lang="en-US" sz="1500" i="1" dirty="0">
                        <a:solidFill>
                          <a:srgbClr val="0000FF"/>
                        </a:solidFill>
                        <a:latin typeface="Cambria Math" panose="02040503050406030204" pitchFamily="18" charset="0"/>
                      </a:rPr>
                      <m:t>(</m:t>
                    </m:r>
                    <m:r>
                      <a:rPr lang="en-US" sz="1500" i="1" dirty="0" err="1">
                        <a:solidFill>
                          <a:srgbClr val="0000FF"/>
                        </a:solidFill>
                        <a:latin typeface="Cambria Math" panose="02040503050406030204" pitchFamily="18" charset="0"/>
                      </a:rPr>
                      <m:t>𝑧</m:t>
                    </m:r>
                    <m:r>
                      <a:rPr lang="en-US" sz="1500" i="1" dirty="0" err="1">
                        <a:solidFill>
                          <a:srgbClr val="0000FF"/>
                        </a:solidFill>
                        <a:latin typeface="Cambria Math" panose="02040503050406030204" pitchFamily="18" charset="0"/>
                      </a:rPr>
                      <m:t>|</m:t>
                    </m:r>
                    <m:r>
                      <a:rPr lang="en-US" sz="1500" i="1" dirty="0" err="1">
                        <a:solidFill>
                          <a:srgbClr val="0000FF"/>
                        </a:solidFill>
                        <a:latin typeface="Cambria Math" panose="02040503050406030204" pitchFamily="18" charset="0"/>
                      </a:rPr>
                      <m:t>𝑥</m:t>
                    </m:r>
                    <m:r>
                      <a:rPr lang="en-US" sz="1500" i="1" dirty="0">
                        <a:solidFill>
                          <a:srgbClr val="0000FF"/>
                        </a:solidFill>
                        <a:latin typeface="Cambria Math" panose="02040503050406030204" pitchFamily="18" charset="0"/>
                      </a:rPr>
                      <m:t>, </m:t>
                    </m:r>
                    <m:sSup>
                      <m:sSupPr>
                        <m:ctrlPr>
                          <a:rPr lang="en-US" sz="1500" b="0" i="1" dirty="0" smtClean="0">
                            <a:solidFill>
                              <a:srgbClr val="0000FF"/>
                            </a:solidFill>
                            <a:latin typeface="Cambria Math" panose="02040503050406030204" pitchFamily="18" charset="0"/>
                          </a:rPr>
                        </m:ctrlPr>
                      </m:sSupPr>
                      <m:e>
                        <m:r>
                          <a:rPr lang="en-US" sz="1500" i="1" dirty="0">
                            <a:solidFill>
                              <a:srgbClr val="0000FF"/>
                            </a:solidFill>
                            <a:latin typeface="Cambria Math" panose="02040503050406030204" pitchFamily="18" charset="0"/>
                          </a:rPr>
                          <m:t>𝜃</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m:t>
                        </m:r>
                      </m:sup>
                    </m:sSup>
                    <m:r>
                      <a:rPr lang="en-US" sz="1500" i="1" dirty="0">
                        <a:solidFill>
                          <a:srgbClr val="0000FF"/>
                        </a:solidFill>
                        <a:latin typeface="Cambria Math" panose="02040503050406030204" pitchFamily="18" charset="0"/>
                      </a:rPr>
                      <m:t>). </m:t>
                    </m:r>
                  </m:oMath>
                </a14:m>
                <a:endParaRPr lang="en-US" sz="1500" i="1" dirty="0">
                  <a:solidFill>
                    <a:srgbClr val="0000FF"/>
                  </a:solidFill>
                </a:endParaRPr>
              </a:p>
              <a:p>
                <a:r>
                  <a:rPr lang="en-US" sz="1500" dirty="0">
                    <a:solidFill>
                      <a:srgbClr val="FF0000"/>
                    </a:solidFill>
                  </a:rPr>
                  <a:t>M-Step: </a:t>
                </a:r>
                <a:r>
                  <a:rPr lang="en-US" sz="1500" dirty="0"/>
                  <a:t>update the model parameters to maximize the expected complete log-likelihood function:</a:t>
                </a:r>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m:t>
                      </m:r>
                      <m:sSup>
                        <m:sSupPr>
                          <m:ctrlPr>
                            <a:rPr lang="en-US" sz="1500" b="0" i="1" dirty="0" smtClean="0">
                              <a:solidFill>
                                <a:srgbClr val="0000FF"/>
                              </a:solidFill>
                              <a:latin typeface="Cambria Math" panose="02040503050406030204" pitchFamily="18" charset="0"/>
                            </a:rPr>
                          </m:ctrlPr>
                        </m:sSupPr>
                        <m:e>
                          <m:r>
                            <a:rPr lang="en-US" sz="1500" i="1" dirty="0">
                              <a:solidFill>
                                <a:srgbClr val="0000FF"/>
                              </a:solidFill>
                              <a:latin typeface="Cambria Math" panose="02040503050406030204" pitchFamily="18" charset="0"/>
                            </a:rPr>
                            <m:t>𝜃</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+1)</m:t>
                          </m:r>
                        </m:sup>
                      </m:sSup>
                      <m:r>
                        <a:rPr lang="en-US" sz="1500" i="1" dirty="0">
                          <a:solidFill>
                            <a:srgbClr val="0000FF"/>
                          </a:solidFill>
                          <a:latin typeface="Cambria Math" panose="02040503050406030204" pitchFamily="18" charset="0"/>
                        </a:rPr>
                        <m:t> = </m:t>
                      </m:r>
                      <m:r>
                        <a:rPr lang="en-US" sz="1500" i="1" dirty="0" smtClean="0">
                          <a:solidFill>
                            <a:srgbClr val="0000FF"/>
                          </a:solidFill>
                          <a:latin typeface="Cambria Math" panose="02040503050406030204" pitchFamily="18" charset="0"/>
                        </a:rPr>
                        <m:t>𝑎𝑟𝑔𝑚𝑎</m:t>
                      </m:r>
                      <m:sSub>
                        <m:sSubPr>
                          <m:ctrlPr>
                            <a:rPr lang="en-US" sz="1500" i="1" dirty="0" smtClean="0">
                              <a:solidFill>
                                <a:srgbClr val="0000FF"/>
                              </a:solidFill>
                              <a:latin typeface="Cambria Math" panose="02040503050406030204" pitchFamily="18" charset="0"/>
                            </a:rPr>
                          </m:ctrlPr>
                        </m:sSubPr>
                        <m:e>
                          <m:r>
                            <a:rPr lang="en-US" sz="1500" i="1" dirty="0" smtClean="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𝜃</m:t>
                          </m:r>
                        </m:sub>
                      </m:sSub>
                      <m:r>
                        <a:rPr lang="en-US" sz="1500" b="0" i="1" dirty="0" smtClean="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𝐿</m:t>
                      </m:r>
                      <m:r>
                        <a:rPr lang="en-US" sz="1500" i="1" dirty="0">
                          <a:solidFill>
                            <a:srgbClr val="0000FF"/>
                          </a:solidFill>
                          <a:latin typeface="Cambria Math" panose="02040503050406030204" pitchFamily="18" charset="0"/>
                        </a:rPr>
                        <m:t>(</m:t>
                      </m:r>
                      <m:sSup>
                        <m:sSupPr>
                          <m:ctrlPr>
                            <a:rPr lang="en-US" sz="1500" b="0" i="1" dirty="0" smtClean="0">
                              <a:solidFill>
                                <a:srgbClr val="0000FF"/>
                              </a:solidFill>
                              <a:latin typeface="Cambria Math" panose="02040503050406030204" pitchFamily="18" charset="0"/>
                            </a:rPr>
                          </m:ctrlPr>
                        </m:sSupPr>
                        <m:e>
                          <m:r>
                            <a:rPr lang="en-US" sz="1500" i="1" dirty="0">
                              <a:solidFill>
                                <a:srgbClr val="0000FF"/>
                              </a:solidFill>
                              <a:latin typeface="Cambria Math" panose="02040503050406030204" pitchFamily="18" charset="0"/>
                            </a:rPr>
                            <m:t>𝑞</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+1)</m:t>
                          </m:r>
                        </m:sup>
                      </m:sSup>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𝜃</m:t>
                      </m:r>
                      <m:r>
                        <a:rPr lang="en-US" sz="1500" i="1" dirty="0" smtClean="0">
                          <a:solidFill>
                            <a:srgbClr val="0000FF"/>
                          </a:solidFill>
                          <a:latin typeface="Cambria Math" panose="02040503050406030204" pitchFamily="18" charset="0"/>
                        </a:rPr>
                        <m:t>) </m:t>
                      </m:r>
                    </m:oMath>
                  </m:oMathPara>
                </a14:m>
                <a:endParaRPr lang="en-US" sz="1500" i="1" dirty="0">
                  <a:solidFill>
                    <a:srgbClr val="0000FF"/>
                  </a:solidFill>
                </a:endParaRPr>
              </a:p>
              <a:p>
                <a:pPr marL="0" indent="0">
                  <a:buNone/>
                </a:pPr>
                <a:r>
                  <a:rPr lang="en-US" sz="1500" dirty="0"/>
                  <a:t>To wrap it up, with the right </a:t>
                </a:r>
                <a14:m>
                  <m:oMath xmlns:m="http://schemas.openxmlformats.org/officeDocument/2006/math">
                    <m:r>
                      <a:rPr lang="en-US" sz="1500" i="1" dirty="0" smtClean="0">
                        <a:solidFill>
                          <a:srgbClr val="0000FF"/>
                        </a:solidFill>
                        <a:latin typeface="Cambria Math" panose="02040503050406030204" pitchFamily="18" charset="0"/>
                      </a:rPr>
                      <m:t>𝑞</m:t>
                    </m:r>
                  </m:oMath>
                </a14:m>
                <a:r>
                  <a:rPr lang="en-US" sz="1500" dirty="0"/>
                  <a:t>:   </a:t>
                </a:r>
              </a:p>
              <a:p>
                <a14:m>
                  <m:oMath xmlns:m="http://schemas.openxmlformats.org/officeDocument/2006/math">
                    <m:r>
                      <a:rPr lang="en-US" sz="1350" i="1" dirty="0" smtClean="0">
                        <a:solidFill>
                          <a:srgbClr val="FF0000"/>
                        </a:solidFill>
                        <a:latin typeface="Cambria Math" panose="02040503050406030204" pitchFamily="18" charset="0"/>
                      </a:rPr>
                      <m:t>𝐿</m:t>
                    </m:r>
                    <m:r>
                      <a:rPr lang="en-US" sz="1350" i="1" dirty="0" smtClean="0">
                        <a:solidFill>
                          <a:srgbClr val="FF0000"/>
                        </a:solidFill>
                        <a:latin typeface="Cambria Math" panose="02040503050406030204" pitchFamily="18" charset="0"/>
                      </a:rPr>
                      <m:t>(</m:t>
                    </m:r>
                    <m:r>
                      <a:rPr lang="en-US" sz="1350" b="0" i="1" dirty="0" smtClean="0">
                        <a:solidFill>
                          <a:srgbClr val="FF0000"/>
                        </a:solidFill>
                        <a:latin typeface="Cambria Math" panose="02040503050406030204" pitchFamily="18" charset="0"/>
                      </a:rPr>
                      <m:t>𝜃</m:t>
                    </m:r>
                    <m:r>
                      <a:rPr lang="en-US" sz="1350" i="1" dirty="0" smtClean="0">
                        <a:solidFill>
                          <a:srgbClr val="FF0000"/>
                        </a:solidFill>
                        <a:latin typeface="Cambria Math" panose="02040503050406030204" pitchFamily="18" charset="0"/>
                      </a:rPr>
                      <m:t>, </m:t>
                    </m:r>
                    <m:r>
                      <a:rPr lang="en-US" sz="1350" i="1" dirty="0" smtClean="0">
                        <a:solidFill>
                          <a:srgbClr val="FF0000"/>
                        </a:solidFill>
                        <a:latin typeface="Cambria Math" panose="02040503050406030204" pitchFamily="18" charset="0"/>
                      </a:rPr>
                      <m:t>𝑞</m:t>
                    </m:r>
                    <m:r>
                      <a:rPr lang="en-US" sz="1350" i="1" dirty="0" smtClean="0">
                        <a:solidFill>
                          <a:srgbClr val="FF0000"/>
                        </a:solidFill>
                        <a:latin typeface="Cambria Math" panose="02040503050406030204" pitchFamily="18" charset="0"/>
                      </a:rPr>
                      <m:t>) = </m:t>
                    </m:r>
                    <m:r>
                      <a:rPr lang="en-US" sz="1350" i="1" dirty="0" err="1">
                        <a:latin typeface="Cambria Math" panose="02040503050406030204" pitchFamily="18" charset="0"/>
                      </a:rPr>
                      <m:t>𝐸</m:t>
                    </m:r>
                    <m:r>
                      <a:rPr lang="en-US" sz="1350" i="1" baseline="-25000" dirty="0" err="1">
                        <a:latin typeface="Cambria Math" panose="02040503050406030204" pitchFamily="18" charset="0"/>
                      </a:rPr>
                      <m:t>𝑞</m:t>
                    </m:r>
                    <m:r>
                      <a:rPr lang="en-US" sz="1350" i="1" dirty="0">
                        <a:latin typeface="Cambria Math" panose="02040503050406030204" pitchFamily="18" charset="0"/>
                      </a:rPr>
                      <m:t>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𝑧</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err="1">
                        <a:latin typeface="Cambria Math" panose="02040503050406030204" pitchFamily="18" charset="0"/>
                      </a:rPr>
                      <m:t>𝑥</m:t>
                    </m:r>
                    <m:r>
                      <a:rPr lang="en-US" sz="1350" i="1" dirty="0" err="1">
                        <a:latin typeface="Cambria Math" panose="02040503050406030204" pitchFamily="18" charset="0"/>
                      </a:rPr>
                      <m:t>|</m:t>
                    </m:r>
                    <m:r>
                      <a:rPr lang="en-US" sz="1350" i="1" dirty="0" err="1">
                        <a:latin typeface="Cambria Math" panose="02040503050406030204" pitchFamily="18" charset="0"/>
                      </a:rPr>
                      <m:t>𝑧</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m:t>
                    </m:r>
                    <m:r>
                      <a:rPr lang="en-US" sz="1350" i="1" dirty="0">
                        <a:solidFill>
                          <a:srgbClr val="0000FF"/>
                        </a:solidFill>
                        <a:latin typeface="Cambria Math" panose="02040503050406030204" pitchFamily="18" charset="0"/>
                      </a:rPr>
                      <m:t>𝑞</m:t>
                    </m:r>
                    <m:r>
                      <a:rPr lang="en-US" sz="1350" i="1" dirty="0">
                        <a:solidFill>
                          <a:srgbClr val="0000FF"/>
                        </a:solidFill>
                        <a:latin typeface="Cambria Math" panose="02040503050406030204" pitchFamily="18" charset="0"/>
                      </a:rPr>
                      <m:t>(</m:t>
                    </m:r>
                    <m:r>
                      <a:rPr lang="en-US" sz="1350" i="1" dirty="0">
                        <a:solidFill>
                          <a:srgbClr val="0000FF"/>
                        </a:solidFill>
                        <a:latin typeface="Cambria Math" panose="02040503050406030204" pitchFamily="18" charset="0"/>
                      </a:rPr>
                      <m:t>𝑧</m:t>
                    </m:r>
                    <m:r>
                      <a:rPr lang="en-US" sz="1350" i="1" dirty="0">
                        <a:solidFill>
                          <a:srgbClr val="0000FF"/>
                        </a:solidFill>
                        <a:latin typeface="Cambria Math" panose="02040503050406030204" pitchFamily="18" charset="0"/>
                      </a:rPr>
                      <m:t>)] </m:t>
                    </m:r>
                  </m:oMath>
                </a14:m>
                <a:endParaRPr lang="en-US" sz="1350" dirty="0"/>
              </a:p>
              <a:p>
                <a:pPr marL="0" indent="0">
                  <a:buNone/>
                </a:pPr>
                <a:r>
                  <a:rPr lang="en-US" sz="1350" dirty="0"/>
                  <a:t>                  </a:t>
                </a:r>
                <a14:m>
                  <m:oMath xmlns:m="http://schemas.openxmlformats.org/officeDocument/2006/math">
                    <m:r>
                      <a:rPr lang="en-US" sz="1350" i="1" dirty="0" smtClean="0">
                        <a:latin typeface="Cambria Math" panose="02040503050406030204" pitchFamily="18" charset="0"/>
                      </a:rPr>
                      <m:t>= </m:t>
                    </m:r>
                    <m:r>
                      <a:rPr lang="en-US" sz="1350" i="1" dirty="0">
                        <a:latin typeface="Cambria Math" panose="02040503050406030204" pitchFamily="18" charset="0"/>
                        <a:sym typeface="Symbol"/>
                      </a:rPr>
                      <m:t></m:t>
                    </m:r>
                    <m:r>
                      <a:rPr lang="en-US" sz="1350" i="1" baseline="-25000" dirty="0">
                        <a:latin typeface="Cambria Math" panose="02040503050406030204" pitchFamily="18" charset="0"/>
                        <a:sym typeface="Symbol"/>
                      </a:rPr>
                      <m:t>𝑧</m:t>
                    </m:r>
                    <m:r>
                      <a:rPr lang="en-US" sz="1350" i="1" baseline="-25000" dirty="0">
                        <a:latin typeface="Cambria Math" panose="02040503050406030204" pitchFamily="18" charset="0"/>
                        <a:sym typeface="Symbol"/>
                      </a:rPr>
                      <m:t> </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solidFill>
                          <a:srgbClr val="0000FF"/>
                        </a:solidFill>
                        <a:latin typeface="Cambria Math" panose="02040503050406030204" pitchFamily="18" charset="0"/>
                      </a:rPr>
                      <m:t>)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 </m:t>
                    </m:r>
                    <m:r>
                      <a:rPr lang="en-US" sz="1350" i="1" dirty="0">
                        <a:latin typeface="Cambria Math" panose="02040503050406030204" pitchFamily="18" charset="0"/>
                      </a:rPr>
                      <m:t>𝑧</m:t>
                    </m:r>
                    <m:r>
                      <a:rPr lang="en-US" sz="1350" b="0" i="1" dirty="0" smtClean="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latin typeface="Cambria Math" panose="02040503050406030204" pitchFamily="18" charset="0"/>
                      </a:rPr>
                      <m:t>)] = </m:t>
                    </m:r>
                  </m:oMath>
                </a14:m>
                <a:endParaRPr lang="en-US" sz="1350" dirty="0"/>
              </a:p>
              <a:p>
                <a:pPr marL="0" indent="0">
                  <a:buNone/>
                </a:pPr>
                <a:r>
                  <a:rPr lang="en-US" sz="1350" dirty="0"/>
                  <a:t>                   </a:t>
                </a:r>
                <a14:m>
                  <m:oMath xmlns:m="http://schemas.openxmlformats.org/officeDocument/2006/math">
                    <m:r>
                      <a:rPr lang="en-US" sz="1350" i="1" dirty="0" smtClean="0">
                        <a:latin typeface="Cambria Math" panose="02040503050406030204" pitchFamily="18" charset="0"/>
                      </a:rPr>
                      <m:t>= </m:t>
                    </m:r>
                    <m:r>
                      <a:rPr lang="en-US" sz="1350" i="1" dirty="0">
                        <a:latin typeface="Cambria Math" panose="02040503050406030204" pitchFamily="18" charset="0"/>
                        <a:sym typeface="Symbol"/>
                      </a:rPr>
                      <m:t></m:t>
                    </m:r>
                    <m:r>
                      <a:rPr lang="en-US" sz="1350" i="1" baseline="-25000" dirty="0">
                        <a:latin typeface="Cambria Math" panose="02040503050406030204" pitchFamily="18" charset="0"/>
                        <a:sym typeface="Symbol"/>
                      </a:rPr>
                      <m:t>𝑧</m:t>
                    </m:r>
                    <m:r>
                      <a:rPr lang="en-US" sz="1350" i="1" baseline="-25000" dirty="0">
                        <a:latin typeface="Cambria Math" panose="02040503050406030204" pitchFamily="18" charset="0"/>
                        <a:sym typeface="Symbol"/>
                      </a:rPr>
                      <m:t> </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solidFill>
                          <a:srgbClr val="0000FF"/>
                        </a:solidFill>
                        <a:latin typeface="Cambria Math" panose="02040503050406030204" pitchFamily="18" charset="0"/>
                      </a:rPr>
                      <m:t>)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 </m:t>
                    </m:r>
                    <m:r>
                      <a:rPr lang="en-US" sz="1350" i="1" dirty="0">
                        <a:latin typeface="Cambria Math" panose="02040503050406030204" pitchFamily="18" charset="0"/>
                      </a:rPr>
                      <m:t>𝑧</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a:solidFill>
                          <a:srgbClr val="0000FF"/>
                        </a:solidFill>
                        <a:latin typeface="Cambria Math" panose="02040503050406030204" pitchFamily="18" charset="0"/>
                      </a:rPr>
                      <m:t>𝑧</m:t>
                    </m:r>
                    <m:r>
                      <a:rPr lang="en-US" sz="1350" i="1" dirty="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m:t>
                    </m:r>
                    <m:r>
                      <a:rPr lang="en-US" sz="1350" b="0" i="1" dirty="0" smtClean="0">
                        <a:solidFill>
                          <a:srgbClr val="0000FF"/>
                        </a:solidFill>
                        <a:latin typeface="Cambria Math" panose="02040503050406030204" pitchFamily="18" charset="0"/>
                      </a:rPr>
                      <m:t>𝜃</m:t>
                    </m:r>
                    <m:r>
                      <a:rPr lang="en-US" sz="1350" i="1" dirty="0">
                        <a:latin typeface="Cambria Math" panose="02040503050406030204" pitchFamily="18" charset="0"/>
                      </a:rPr>
                      <m:t>)] = </m:t>
                    </m:r>
                  </m:oMath>
                </a14:m>
                <a:endParaRPr lang="en-US" sz="1350" dirty="0"/>
              </a:p>
              <a:p>
                <a:pPr marL="0" indent="0">
                  <a:buNone/>
                </a:pPr>
                <a:r>
                  <a:rPr lang="en-US" sz="1350" dirty="0"/>
                  <a:t>                   </a:t>
                </a:r>
                <a14:m>
                  <m:oMath xmlns:m="http://schemas.openxmlformats.org/officeDocument/2006/math">
                    <m:r>
                      <a:rPr lang="en-US" sz="1350" i="1" dirty="0" smtClean="0">
                        <a:latin typeface="Cambria Math" panose="02040503050406030204" pitchFamily="18" charset="0"/>
                      </a:rPr>
                      <m:t>= </m:t>
                    </m:r>
                    <m:r>
                      <a:rPr lang="en-US" sz="1350" i="1" dirty="0">
                        <a:latin typeface="Cambria Math" panose="02040503050406030204" pitchFamily="18" charset="0"/>
                        <a:sym typeface="Symbol"/>
                      </a:rPr>
                      <m:t></m:t>
                    </m:r>
                    <m:r>
                      <a:rPr lang="en-US" sz="1350" i="1" baseline="-25000" dirty="0">
                        <a:latin typeface="Cambria Math" panose="02040503050406030204" pitchFamily="18" charset="0"/>
                        <a:sym typeface="Symbol"/>
                      </a:rPr>
                      <m:t>𝑧</m:t>
                    </m:r>
                    <m:r>
                      <a:rPr lang="en-US" sz="1350" i="1" baseline="-25000" dirty="0">
                        <a:latin typeface="Cambria Math" panose="02040503050406030204" pitchFamily="18" charset="0"/>
                        <a:sym typeface="Symbol"/>
                      </a:rPr>
                      <m:t> </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solidFill>
                          <a:srgbClr val="0000FF"/>
                        </a:solidFill>
                        <a:latin typeface="Cambria Math" panose="02040503050406030204" pitchFamily="18" charset="0"/>
                      </a:rPr>
                      <m:t>)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m:t>
                    </m:r>
                    <m:r>
                      <a:rPr lang="en-US" sz="1350" i="1" dirty="0">
                        <a:latin typeface="Cambria Math" panose="02040503050406030204" pitchFamily="18" charset="0"/>
                        <a:sym typeface="Symbol"/>
                      </a:rPr>
                      <m:t></m:t>
                    </m:r>
                    <m:r>
                      <a:rPr lang="en-US" sz="1350" i="1" baseline="-25000" dirty="0">
                        <a:latin typeface="Cambria Math" panose="02040503050406030204" pitchFamily="18" charset="0"/>
                        <a:sym typeface="Symbol"/>
                      </a:rPr>
                      <m:t>𝑧</m:t>
                    </m:r>
                    <m:r>
                      <a:rPr lang="en-US" sz="1350" i="1" baseline="-25000" dirty="0">
                        <a:latin typeface="Cambria Math" panose="02040503050406030204" pitchFamily="18" charset="0"/>
                        <a:sym typeface="Symbol"/>
                      </a:rPr>
                      <m:t> </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solidFill>
                          <a:srgbClr val="0000FF"/>
                        </a:solidFill>
                        <a:latin typeface="Cambria Math" panose="02040503050406030204" pitchFamily="18" charset="0"/>
                      </a:rPr>
                      <m:t>) = </m:t>
                    </m:r>
                    <m:r>
                      <m:rPr>
                        <m:sty m:val="p"/>
                      </m:rPr>
                      <a:rPr lang="en-US" sz="1350" i="1" dirty="0">
                        <a:solidFill>
                          <a:srgbClr val="FF0000"/>
                        </a:solidFill>
                        <a:latin typeface="Cambria Math" panose="02040503050406030204" pitchFamily="18" charset="0"/>
                      </a:rPr>
                      <m:t>log</m:t>
                    </m:r>
                    <m:r>
                      <a:rPr lang="en-US" sz="1350" i="1" dirty="0">
                        <a:solidFill>
                          <a:srgbClr val="FF0000"/>
                        </a:solidFill>
                        <a:latin typeface="Cambria Math" panose="02040503050406030204" pitchFamily="18" charset="0"/>
                      </a:rPr>
                      <m:t>⁡[</m:t>
                    </m:r>
                    <m:r>
                      <a:rPr lang="en-US" sz="1350" i="1" dirty="0">
                        <a:solidFill>
                          <a:srgbClr val="FF0000"/>
                        </a:solidFill>
                        <a:latin typeface="Cambria Math" panose="02040503050406030204" pitchFamily="18" charset="0"/>
                      </a:rPr>
                      <m:t>𝑝</m:t>
                    </m:r>
                    <m:r>
                      <a:rPr lang="en-US" sz="1350" i="1" dirty="0">
                        <a:solidFill>
                          <a:srgbClr val="FF0000"/>
                        </a:solidFill>
                        <a:latin typeface="Cambria Math" panose="02040503050406030204" pitchFamily="18" charset="0"/>
                      </a:rPr>
                      <m:t>(</m:t>
                    </m:r>
                    <m:r>
                      <a:rPr lang="en-US" sz="1350" i="1" dirty="0">
                        <a:solidFill>
                          <a:srgbClr val="FF0000"/>
                        </a:solidFill>
                        <a:latin typeface="Cambria Math" panose="02040503050406030204" pitchFamily="18" charset="0"/>
                      </a:rPr>
                      <m:t>𝑥</m:t>
                    </m:r>
                    <m:r>
                      <a:rPr lang="en-US" sz="1350" i="1" dirty="0">
                        <a:solidFill>
                          <a:srgbClr val="FF0000"/>
                        </a:solidFill>
                        <a:latin typeface="Cambria Math" panose="02040503050406030204" pitchFamily="18" charset="0"/>
                      </a:rPr>
                      <m:t>|</m:t>
                    </m:r>
                    <m:r>
                      <a:rPr lang="en-US" sz="1350" b="0" i="1" dirty="0" smtClean="0">
                        <a:solidFill>
                          <a:srgbClr val="FF0000"/>
                        </a:solidFill>
                        <a:latin typeface="Cambria Math" panose="02040503050406030204" pitchFamily="18" charset="0"/>
                      </a:rPr>
                      <m:t>𝜃</m:t>
                    </m:r>
                    <m:r>
                      <a:rPr lang="en-US" sz="1350" i="1" dirty="0">
                        <a:solidFill>
                          <a:srgbClr val="FF0000"/>
                        </a:solidFill>
                        <a:latin typeface="Cambria Math" panose="02040503050406030204" pitchFamily="18" charset="0"/>
                      </a:rPr>
                      <m:t>)] </m:t>
                    </m:r>
                  </m:oMath>
                </a14:m>
                <a:endParaRPr lang="en-US" sz="1350" dirty="0">
                  <a:solidFill>
                    <a:srgbClr val="FF0000"/>
                  </a:solidFill>
                </a:endParaRPr>
              </a:p>
              <a:p>
                <a:r>
                  <a:rPr lang="en-US" sz="1500" dirty="0"/>
                  <a:t>So, by maximizing the objective function, we are also maximizing the log likelihood function. </a:t>
                </a:r>
              </a:p>
              <a:p>
                <a:endParaRPr lang="en-US" sz="15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296" t="-331"/>
                </a:stretch>
              </a:blipFill>
            </p:spPr>
            <p:txBody>
              <a:bodyPr/>
              <a:lstStyle/>
              <a:p>
                <a:r>
                  <a:rPr lang="en-US">
                    <a:noFill/>
                  </a:rPr>
                  <a:t> </a:t>
                </a:r>
              </a:p>
            </p:txBody>
          </p:sp>
        </mc:Fallback>
      </mc:AlternateContent>
      <p:cxnSp>
        <p:nvCxnSpPr>
          <p:cNvPr id="6" name="Straight Connector 5"/>
          <p:cNvCxnSpPr/>
          <p:nvPr/>
        </p:nvCxnSpPr>
        <p:spPr>
          <a:xfrm>
            <a:off x="3222339" y="3326551"/>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68980" y="3562822"/>
            <a:ext cx="13030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2626304" y="3070453"/>
            <a:ext cx="119207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0799" y="3326551"/>
            <a:ext cx="89154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par>
                                <p:cTn id="16" presetID="2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28</a:t>
            </a:fld>
            <a:endParaRPr lang="en-US" dirty="0"/>
          </a:p>
        </p:txBody>
      </p:sp>
      <p:sp>
        <p:nvSpPr>
          <p:cNvPr id="52226" name="Rectangle 2"/>
          <p:cNvSpPr>
            <a:spLocks noGrp="1" noChangeArrowheads="1"/>
          </p:cNvSpPr>
          <p:nvPr>
            <p:ph type="title"/>
          </p:nvPr>
        </p:nvSpPr>
        <p:spPr/>
        <p:txBody>
          <a:bodyPr/>
          <a:lstStyle/>
          <a:p>
            <a:pPr eaLnBrk="1" hangingPunct="1"/>
            <a:r>
              <a:rPr lang="en-US" dirty="0">
                <a:ea typeface="ＭＳ Ｐゴシック" pitchFamily="34" charset="-128"/>
              </a:rPr>
              <a:t>The General EM Procedure </a:t>
            </a:r>
            <a:endParaRPr lang="en-US" dirty="0">
              <a:solidFill>
                <a:srgbClr val="FF00FF"/>
              </a:solidFill>
              <a:ea typeface="ＭＳ Ｐゴシック" pitchFamily="34" charset="-128"/>
            </a:endParaRPr>
          </a:p>
        </p:txBody>
      </p:sp>
      <p:sp>
        <p:nvSpPr>
          <p:cNvPr id="10" name="Content Placeholder 9">
            <a:extLst>
              <a:ext uri="{FF2B5EF4-FFF2-40B4-BE49-F238E27FC236}">
                <a16:creationId xmlns:a16="http://schemas.microsoft.com/office/drawing/2014/main" id="{7CF900D5-4ABB-4C45-82CC-D525DEC58F81}"/>
              </a:ext>
            </a:extLst>
          </p:cNvPr>
          <p:cNvSpPr>
            <a:spLocks noGrp="1"/>
          </p:cNvSpPr>
          <p:nvPr>
            <p:ph idx="1"/>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54321"/>
            <a:ext cx="6858000" cy="3674830"/>
          </a:xfrm>
          <a:prstGeom prst="rect">
            <a:avLst/>
          </a:prstGeom>
        </p:spPr>
      </p:pic>
      <p:sp>
        <p:nvSpPr>
          <p:cNvPr id="4" name="Rectangle 3"/>
          <p:cNvSpPr/>
          <p:nvPr/>
        </p:nvSpPr>
        <p:spPr>
          <a:xfrm>
            <a:off x="7334250" y="2875684"/>
            <a:ext cx="571500" cy="3429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50000"/>
                </a:solidFill>
              </a:rPr>
              <a:t>E</a:t>
            </a:r>
          </a:p>
        </p:txBody>
      </p:sp>
      <p:sp>
        <p:nvSpPr>
          <p:cNvPr id="7" name="Rectangle 6"/>
          <p:cNvSpPr/>
          <p:nvPr/>
        </p:nvSpPr>
        <p:spPr>
          <a:xfrm>
            <a:off x="7357905" y="4167717"/>
            <a:ext cx="571500" cy="3429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50000"/>
                </a:solidFill>
              </a:rPr>
              <a:t>M</a:t>
            </a:r>
          </a:p>
        </p:txBody>
      </p:sp>
      <p:sp>
        <p:nvSpPr>
          <p:cNvPr id="5" name="Rectangle 4"/>
          <p:cNvSpPr/>
          <p:nvPr/>
        </p:nvSpPr>
        <p:spPr>
          <a:xfrm>
            <a:off x="5486400" y="1828800"/>
            <a:ext cx="1143000" cy="3429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028950" y="2875684"/>
            <a:ext cx="955964" cy="3429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314700" y="4114800"/>
            <a:ext cx="613064" cy="3429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683385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29</a:t>
            </a:fld>
            <a:endParaRPr lang="en-US" dirty="0"/>
          </a:p>
        </p:txBody>
      </p:sp>
      <p:sp>
        <p:nvSpPr>
          <p:cNvPr id="54274" name="Rectangle 2"/>
          <p:cNvSpPr>
            <a:spLocks noGrp="1" noChangeArrowheads="1"/>
          </p:cNvSpPr>
          <p:nvPr>
            <p:ph type="title"/>
          </p:nvPr>
        </p:nvSpPr>
        <p:spPr/>
        <p:txBody>
          <a:bodyPr/>
          <a:lstStyle/>
          <a:p>
            <a:r>
              <a:rPr lang="en-US"/>
              <a:t>EM Summary (so far)</a:t>
            </a:r>
          </a:p>
        </p:txBody>
      </p:sp>
      <p:sp>
        <p:nvSpPr>
          <p:cNvPr id="54275" name="Rectangle 3"/>
          <p:cNvSpPr>
            <a:spLocks noGrp="1" noChangeArrowheads="1"/>
          </p:cNvSpPr>
          <p:nvPr>
            <p:ph idx="1"/>
          </p:nvPr>
        </p:nvSpPr>
        <p:spPr>
          <a:xfrm>
            <a:off x="430464" y="902368"/>
            <a:ext cx="8229600" cy="3890695"/>
          </a:xfrm>
        </p:spPr>
        <p:txBody>
          <a:bodyPr>
            <a:normAutofit fontScale="92500" lnSpcReduction="20000"/>
          </a:bodyPr>
          <a:lstStyle/>
          <a:p>
            <a:r>
              <a:rPr lang="en-US" dirty="0"/>
              <a:t>EM is a general procedure for learning in the presence of  unobserved variables. </a:t>
            </a:r>
          </a:p>
          <a:p>
            <a:r>
              <a:rPr lang="en-US" dirty="0"/>
              <a:t>We have shown how to use it in order to estimate the most likely density function for a mixture of (Bernoulli) distributions. </a:t>
            </a:r>
          </a:p>
          <a:p>
            <a:r>
              <a:rPr lang="en-US" dirty="0"/>
              <a:t>EM is an iterative algorithm that can be shown to converge to a local maximum of the likelihood function.</a:t>
            </a:r>
          </a:p>
          <a:p>
            <a:pPr lvl="1"/>
            <a:r>
              <a:rPr lang="en-US" dirty="0"/>
              <a:t>It depends on assuming a family of probability distributions.</a:t>
            </a:r>
          </a:p>
          <a:p>
            <a:pPr lvl="1"/>
            <a:r>
              <a:rPr lang="en-US" dirty="0"/>
              <a:t>In this sense, it is a family of algorithms. The update rules you will derive depend on the model assumed.</a:t>
            </a:r>
          </a:p>
          <a:p>
            <a:r>
              <a:rPr lang="en-US" dirty="0"/>
              <a:t>It has been shown to be quite useful in practice, when the assumptions made on the probability distribution are correct,  but can fail otherwise.</a:t>
            </a:r>
          </a:p>
        </p:txBody>
      </p:sp>
    </p:spTree>
    <p:extLst>
      <p:ext uri="{BB962C8B-B14F-4D97-AF65-F5344CB8AC3E}">
        <p14:creationId xmlns:p14="http://schemas.microsoft.com/office/powerpoint/2010/main" val="1703208675"/>
      </p:ext>
    </p:extLst>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3</a:t>
            </a:fld>
            <a:endParaRPr lang="en-US" dirty="0"/>
          </a:p>
        </p:txBody>
      </p:sp>
      <p:sp>
        <p:nvSpPr>
          <p:cNvPr id="719874" name="Rectangle 2"/>
          <p:cNvSpPr>
            <a:spLocks noGrp="1" noChangeArrowheads="1"/>
          </p:cNvSpPr>
          <p:nvPr>
            <p:ph type="title"/>
          </p:nvPr>
        </p:nvSpPr>
        <p:spPr/>
        <p:txBody>
          <a:bodyPr/>
          <a:lstStyle/>
          <a:p>
            <a:r>
              <a:rPr lang="en-US" dirty="0"/>
              <a:t>Administration (2)</a:t>
            </a:r>
          </a:p>
        </p:txBody>
      </p:sp>
      <p:sp>
        <p:nvSpPr>
          <p:cNvPr id="719875" name="Rectangle 3"/>
          <p:cNvSpPr>
            <a:spLocks noGrp="1" noChangeArrowheads="1"/>
          </p:cNvSpPr>
          <p:nvPr>
            <p:ph idx="1"/>
          </p:nvPr>
        </p:nvSpPr>
        <p:spPr/>
        <p:txBody>
          <a:bodyPr>
            <a:normAutofit fontScale="77500" lnSpcReduction="20000"/>
          </a:bodyPr>
          <a:lstStyle/>
          <a:p>
            <a:r>
              <a:rPr lang="en-US" dirty="0"/>
              <a:t>Exam:</a:t>
            </a:r>
          </a:p>
          <a:p>
            <a:pPr lvl="1"/>
            <a:r>
              <a:rPr lang="en-US" dirty="0"/>
              <a:t>The exam will take place on the originally assigned date, </a:t>
            </a:r>
            <a:r>
              <a:rPr lang="en-US" dirty="0">
                <a:solidFill>
                  <a:srgbClr val="FF0000"/>
                </a:solidFill>
              </a:rPr>
              <a:t>12/19</a:t>
            </a:r>
            <a:r>
              <a:rPr lang="en-US" dirty="0"/>
              <a:t>. </a:t>
            </a:r>
          </a:p>
          <a:p>
            <a:pPr lvl="2"/>
            <a:r>
              <a:rPr lang="en-US"/>
              <a:t>TBD</a:t>
            </a:r>
            <a:endParaRPr lang="en-US" dirty="0"/>
          </a:p>
          <a:p>
            <a:pPr lvl="2"/>
            <a:r>
              <a:rPr lang="en-US" dirty="0"/>
              <a:t>Structured similarly to the midterm.</a:t>
            </a:r>
          </a:p>
          <a:p>
            <a:pPr lvl="2"/>
            <a:r>
              <a:rPr lang="en-US" dirty="0">
                <a:solidFill>
                  <a:srgbClr val="FF0000"/>
                </a:solidFill>
              </a:rPr>
              <a:t>120</a:t>
            </a:r>
            <a:r>
              <a:rPr lang="en-US" dirty="0"/>
              <a:t> minutes; closed books.</a:t>
            </a:r>
          </a:p>
          <a:p>
            <a:pPr lvl="2"/>
            <a:endParaRPr lang="en-US" dirty="0"/>
          </a:p>
          <a:p>
            <a:pPr lvl="1"/>
            <a:r>
              <a:rPr lang="en-US" dirty="0"/>
              <a:t>What is covered:</a:t>
            </a:r>
          </a:p>
          <a:p>
            <a:pPr lvl="2"/>
            <a:r>
              <a:rPr lang="en-US" dirty="0"/>
              <a:t>Cumulative!</a:t>
            </a:r>
          </a:p>
          <a:p>
            <a:pPr lvl="2"/>
            <a:r>
              <a:rPr lang="en-US" dirty="0"/>
              <a:t>Slightly more focus on the material covered after the previous mid-term.</a:t>
            </a:r>
          </a:p>
          <a:p>
            <a:pPr lvl="2"/>
            <a:r>
              <a:rPr lang="en-US" dirty="0"/>
              <a:t>However, notice that the ideas in this class are cumulative!!</a:t>
            </a:r>
          </a:p>
          <a:p>
            <a:pPr lvl="2"/>
            <a:r>
              <a:rPr lang="en-US" dirty="0"/>
              <a:t>Everything that we present in class and in the homework assignments</a:t>
            </a:r>
          </a:p>
          <a:p>
            <a:pPr lvl="2"/>
            <a:r>
              <a:rPr lang="en-US" dirty="0"/>
              <a:t>Material that is in the slides but is not discussed in class is not part of the material required for the exam.</a:t>
            </a:r>
          </a:p>
          <a:p>
            <a:pPr lvl="3"/>
            <a:r>
              <a:rPr lang="en-US" dirty="0"/>
              <a:t>Example 1: We talked about Boosting. But not about boosting the confidence.</a:t>
            </a:r>
          </a:p>
          <a:p>
            <a:pPr lvl="3"/>
            <a:r>
              <a:rPr lang="en-US" dirty="0"/>
              <a:t>Example 2: We talked about multiclass classification: </a:t>
            </a:r>
            <a:r>
              <a:rPr lang="en-US" dirty="0" err="1"/>
              <a:t>OvA</a:t>
            </a:r>
            <a:r>
              <a:rPr lang="en-US" dirty="0"/>
              <a:t>, </a:t>
            </a:r>
            <a:r>
              <a:rPr lang="en-US" dirty="0" err="1"/>
              <a:t>AvA</a:t>
            </a:r>
            <a:r>
              <a:rPr lang="en-US" dirty="0"/>
              <a:t>, but </a:t>
            </a:r>
            <a:r>
              <a:rPr lang="en-US" dirty="0">
                <a:solidFill>
                  <a:srgbClr val="FF0000"/>
                </a:solidFill>
              </a:rPr>
              <a:t>not</a:t>
            </a:r>
            <a:r>
              <a:rPr lang="en-US" dirty="0"/>
              <a:t> Error Correcting codes,  and </a:t>
            </a:r>
            <a:r>
              <a:rPr lang="en-US" dirty="0">
                <a:solidFill>
                  <a:srgbClr val="FF0000"/>
                </a:solidFill>
              </a:rPr>
              <a:t>not</a:t>
            </a:r>
            <a:r>
              <a:rPr lang="en-US" dirty="0"/>
              <a:t> about constraint classification (in the slides).</a:t>
            </a:r>
          </a:p>
          <a:p>
            <a:pPr lvl="2"/>
            <a:r>
              <a:rPr lang="en-US" dirty="0"/>
              <a:t>We will give practice exams. HW5 will also serve as preparation. </a:t>
            </a:r>
          </a:p>
        </p:txBody>
      </p:sp>
    </p:spTree>
    <p:extLst>
      <p:ext uri="{BB962C8B-B14F-4D97-AF65-F5344CB8AC3E}">
        <p14:creationId xmlns:p14="http://schemas.microsoft.com/office/powerpoint/2010/main" val="4072249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30</a:t>
            </a:fld>
            <a:endParaRPr lang="en-US" dirty="0"/>
          </a:p>
        </p:txBody>
      </p:sp>
      <p:sp>
        <p:nvSpPr>
          <p:cNvPr id="56322" name="Rectangle 2"/>
          <p:cNvSpPr>
            <a:spLocks noGrp="1" noChangeArrowheads="1"/>
          </p:cNvSpPr>
          <p:nvPr>
            <p:ph type="title"/>
          </p:nvPr>
        </p:nvSpPr>
        <p:spPr/>
        <p:txBody>
          <a:bodyPr/>
          <a:lstStyle/>
          <a:p>
            <a:r>
              <a:rPr lang="en-US"/>
              <a:t>EM Summary (so far)</a:t>
            </a:r>
          </a:p>
        </p:txBody>
      </p:sp>
      <p:sp>
        <p:nvSpPr>
          <p:cNvPr id="56323" name="Rectangle 3"/>
          <p:cNvSpPr>
            <a:spLocks noGrp="1" noChangeArrowheads="1"/>
          </p:cNvSpPr>
          <p:nvPr>
            <p:ph idx="1"/>
          </p:nvPr>
        </p:nvSpPr>
        <p:spPr>
          <a:xfrm>
            <a:off x="430464" y="902369"/>
            <a:ext cx="8229600" cy="4070474"/>
          </a:xfrm>
        </p:spPr>
        <p:txBody>
          <a:bodyPr>
            <a:normAutofit fontScale="92500" lnSpcReduction="10000"/>
          </a:bodyPr>
          <a:lstStyle/>
          <a:p>
            <a:r>
              <a:rPr lang="en-US" dirty="0"/>
              <a:t>EM is a general procedure for learning in the presence of  unobserved variables. </a:t>
            </a:r>
          </a:p>
          <a:p>
            <a:r>
              <a:rPr lang="en-US" dirty="0"/>
              <a:t>The (family of ) probability distribution </a:t>
            </a:r>
            <a:r>
              <a:rPr lang="en-US" u="sng" dirty="0"/>
              <a:t>is known</a:t>
            </a:r>
            <a:r>
              <a:rPr lang="en-US" dirty="0"/>
              <a:t>; the problem is to estimate its parameters  </a:t>
            </a:r>
          </a:p>
          <a:p>
            <a:r>
              <a:rPr lang="en-US" dirty="0"/>
              <a:t>In the presence of hidden variables, we can often think about it as a problem of a mixture of distributions – the participating distributions are known, we need to estimate:  </a:t>
            </a:r>
          </a:p>
          <a:p>
            <a:pPr lvl="1"/>
            <a:r>
              <a:rPr lang="en-US" dirty="0"/>
              <a:t>Parameters of the distributions </a:t>
            </a:r>
          </a:p>
          <a:p>
            <a:pPr lvl="1"/>
            <a:r>
              <a:rPr lang="en-US" dirty="0"/>
              <a:t>The mixture policy</a:t>
            </a:r>
          </a:p>
          <a:p>
            <a:r>
              <a:rPr lang="en-US" dirty="0"/>
              <a:t>Our previous example: Mixture of Bernoulli distributions</a:t>
            </a:r>
          </a:p>
          <a:p>
            <a:pPr marL="0" indent="0">
              <a:buNone/>
            </a:pPr>
            <a:r>
              <a:rPr lang="en-US" dirty="0"/>
              <a:t>  </a:t>
            </a:r>
          </a:p>
        </p:txBody>
      </p:sp>
    </p:spTree>
    <p:extLst>
      <p:ext uri="{BB962C8B-B14F-4D97-AF65-F5344CB8AC3E}">
        <p14:creationId xmlns:p14="http://schemas.microsoft.com/office/powerpoint/2010/main" val="3391013328"/>
      </p:ext>
    </p:extLst>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081A49A-5B14-409F-93CB-CEF6A4DEA4DC}" type="slidenum">
              <a:rPr lang="en-US" smtClean="0"/>
              <a:pPr>
                <a:defRPr/>
              </a:pPr>
              <a:t>31</a:t>
            </a:fld>
            <a:endParaRPr lang="en-US" dirty="0"/>
          </a:p>
        </p:txBody>
      </p:sp>
      <p:sp>
        <p:nvSpPr>
          <p:cNvPr id="2" name="Title 1"/>
          <p:cNvSpPr>
            <a:spLocks noGrp="1"/>
          </p:cNvSpPr>
          <p:nvPr>
            <p:ph type="title"/>
          </p:nvPr>
        </p:nvSpPr>
        <p:spPr/>
        <p:txBody>
          <a:bodyPr/>
          <a:lstStyle/>
          <a:p>
            <a:r>
              <a:rPr lang="en-US" dirty="0"/>
              <a:t>Example: K-Means Algorithm</a:t>
            </a:r>
          </a:p>
        </p:txBody>
      </p:sp>
      <mc:AlternateContent xmlns:mc="http://schemas.openxmlformats.org/markup-compatibility/2006" xmlns:a14="http://schemas.microsoft.com/office/drawing/2010/main">
        <mc:Choice Requires="a14">
          <p:sp>
            <p:nvSpPr>
              <p:cNvPr id="58377" name="Text Box 3"/>
              <p:cNvSpPr txBox="1">
                <a:spLocks noChangeArrowheads="1"/>
              </p:cNvSpPr>
              <p:nvPr/>
            </p:nvSpPr>
            <p:spPr bwMode="auto">
              <a:xfrm>
                <a:off x="1485900" y="835819"/>
                <a:ext cx="6221447"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sz="1800" dirty="0">
                    <a:solidFill>
                      <a:srgbClr val="000066"/>
                    </a:solidFill>
                    <a:latin typeface="Gill Sans"/>
                  </a:rPr>
                  <a:t>K-Means is a </a:t>
                </a:r>
                <a:r>
                  <a:rPr lang="en-US" sz="1800" dirty="0">
                    <a:solidFill>
                      <a:srgbClr val="0000FF"/>
                    </a:solidFill>
                    <a:latin typeface="Gill Sans"/>
                  </a:rPr>
                  <a:t>clustering</a:t>
                </a:r>
                <a:r>
                  <a:rPr lang="en-US" sz="1800" dirty="0">
                    <a:solidFill>
                      <a:srgbClr val="000066"/>
                    </a:solidFill>
                    <a:latin typeface="Gill Sans"/>
                  </a:rPr>
                  <a:t> algorithm.</a:t>
                </a:r>
              </a:p>
              <a:p>
                <a:r>
                  <a:rPr lang="en-US" sz="1800" dirty="0">
                    <a:solidFill>
                      <a:srgbClr val="000066"/>
                    </a:solidFill>
                    <a:latin typeface="Gill Sans"/>
                  </a:rPr>
                  <a:t>We are given data points, known to be sampled independently </a:t>
                </a:r>
              </a:p>
              <a:p>
                <a:r>
                  <a:rPr lang="en-US" sz="1800" dirty="0">
                    <a:solidFill>
                      <a:srgbClr val="000066"/>
                    </a:solidFill>
                    <a:latin typeface="Gill Sans"/>
                  </a:rPr>
                  <a:t>from  a mixture of </a:t>
                </a:r>
                <a14:m>
                  <m:oMath xmlns:m="http://schemas.openxmlformats.org/officeDocument/2006/math">
                    <m:r>
                      <a:rPr lang="en-US" sz="1800" i="1" dirty="0" smtClean="0">
                        <a:solidFill>
                          <a:srgbClr val="000066"/>
                        </a:solidFill>
                        <a:latin typeface="Cambria Math" panose="02040503050406030204" pitchFamily="18" charset="0"/>
                      </a:rPr>
                      <m:t>𝑘</m:t>
                    </m:r>
                  </m:oMath>
                </a14:m>
                <a:r>
                  <a:rPr lang="en-US" sz="1800" dirty="0">
                    <a:solidFill>
                      <a:srgbClr val="000066"/>
                    </a:solidFill>
                    <a:latin typeface="Gill Sans"/>
                  </a:rPr>
                  <a:t> Normal distributions, with </a:t>
                </a:r>
              </a:p>
              <a:p>
                <a:r>
                  <a:rPr lang="en-US" sz="1800" dirty="0">
                    <a:solidFill>
                      <a:schemeClr val="hlink"/>
                    </a:solidFill>
                    <a:latin typeface="Gill Sans"/>
                  </a:rPr>
                  <a:t>means  </a:t>
                </a:r>
                <a14:m>
                  <m:oMath xmlns:m="http://schemas.openxmlformats.org/officeDocument/2006/math">
                    <m:r>
                      <a:rPr lang="en-US" sz="1800" i="1" dirty="0" smtClean="0">
                        <a:solidFill>
                          <a:schemeClr val="hlink"/>
                        </a:solidFill>
                        <a:latin typeface="Cambria Math" panose="02040503050406030204" pitchFamily="18" charset="0"/>
                        <a:sym typeface="Symbol" pitchFamily="18" charset="2"/>
                      </a:rPr>
                      <m:t></m:t>
                    </m:r>
                    <m:r>
                      <a:rPr lang="en-US" sz="1800" i="1" baseline="-25000" dirty="0">
                        <a:solidFill>
                          <a:schemeClr val="hlink"/>
                        </a:solidFill>
                        <a:latin typeface="Cambria Math" panose="02040503050406030204" pitchFamily="18" charset="0"/>
                        <a:sym typeface="Symbol" pitchFamily="18" charset="2"/>
                      </a:rPr>
                      <m:t>𝑖</m:t>
                    </m:r>
                    <m:r>
                      <a:rPr lang="en-US" sz="1800" i="1" dirty="0">
                        <a:solidFill>
                          <a:schemeClr val="hlink"/>
                        </a:solidFill>
                        <a:latin typeface="Cambria Math" panose="02040503050406030204" pitchFamily="18" charset="0"/>
                      </a:rPr>
                      <m:t>, </m:t>
                    </m:r>
                    <m:r>
                      <a:rPr lang="en-US" sz="1800" i="1" dirty="0">
                        <a:solidFill>
                          <a:schemeClr val="hlink"/>
                        </a:solidFill>
                        <a:latin typeface="Cambria Math" panose="02040503050406030204" pitchFamily="18" charset="0"/>
                      </a:rPr>
                      <m:t>𝑖</m:t>
                    </m:r>
                    <m:r>
                      <a:rPr lang="en-US" sz="1800" i="1" dirty="0">
                        <a:solidFill>
                          <a:schemeClr val="hlink"/>
                        </a:solidFill>
                        <a:latin typeface="Cambria Math" panose="02040503050406030204" pitchFamily="18" charset="0"/>
                      </a:rPr>
                      <m:t>=1,…</m:t>
                    </m:r>
                    <m:r>
                      <a:rPr lang="en-US" sz="1800" i="1" dirty="0">
                        <a:solidFill>
                          <a:schemeClr val="hlink"/>
                        </a:solidFill>
                        <a:latin typeface="Cambria Math" panose="02040503050406030204" pitchFamily="18" charset="0"/>
                      </a:rPr>
                      <m:t>𝑘</m:t>
                    </m:r>
                    <m:r>
                      <a:rPr lang="en-US" sz="1800" i="1" dirty="0">
                        <a:solidFill>
                          <a:srgbClr val="000066"/>
                        </a:solidFill>
                        <a:latin typeface="Cambria Math" panose="02040503050406030204" pitchFamily="18" charset="0"/>
                      </a:rPr>
                      <m:t> </m:t>
                    </m:r>
                  </m:oMath>
                </a14:m>
                <a:r>
                  <a:rPr lang="en-US" sz="1800" dirty="0">
                    <a:solidFill>
                      <a:srgbClr val="000066"/>
                    </a:solidFill>
                    <a:latin typeface="Gill Sans"/>
                  </a:rPr>
                  <a:t>and the same </a:t>
                </a:r>
                <a:r>
                  <a:rPr lang="en-US" sz="1800" dirty="0">
                    <a:solidFill>
                      <a:schemeClr val="hlink"/>
                    </a:solidFill>
                    <a:latin typeface="Gill Sans"/>
                  </a:rPr>
                  <a:t>standard variation  </a:t>
                </a:r>
                <a14:m>
                  <m:oMath xmlns:m="http://schemas.openxmlformats.org/officeDocument/2006/math">
                    <m:r>
                      <a:rPr lang="en-US" sz="1800" i="1" dirty="0" smtClean="0">
                        <a:solidFill>
                          <a:schemeClr val="hlink"/>
                        </a:solidFill>
                        <a:latin typeface="Cambria Math" panose="02040503050406030204" pitchFamily="18" charset="0"/>
                        <a:sym typeface="Symbol" pitchFamily="18" charset="2"/>
                      </a:rPr>
                      <m:t></m:t>
                    </m:r>
                  </m:oMath>
                </a14:m>
                <a:endParaRPr lang="en-US" sz="1800" dirty="0">
                  <a:solidFill>
                    <a:schemeClr val="hlink"/>
                  </a:solidFill>
                  <a:latin typeface="Gill Sans"/>
                  <a:sym typeface="Symbol" pitchFamily="18" charset="2"/>
                </a:endParaRPr>
              </a:p>
            </p:txBody>
          </p:sp>
        </mc:Choice>
        <mc:Fallback xmlns="">
          <p:sp>
            <p:nvSpPr>
              <p:cNvPr id="58377" name="Text Box 3"/>
              <p:cNvSpPr txBox="1">
                <a:spLocks noRot="1" noChangeAspect="1" noMove="1" noResize="1" noEditPoints="1" noAdjustHandles="1" noChangeArrowheads="1" noChangeShapeType="1" noTextEdit="1"/>
              </p:cNvSpPr>
              <p:nvPr/>
            </p:nvSpPr>
            <p:spPr bwMode="auto">
              <a:xfrm>
                <a:off x="1485900" y="835819"/>
                <a:ext cx="6221447" cy="1200329"/>
              </a:xfrm>
              <a:prstGeom prst="rect">
                <a:avLst/>
              </a:prstGeom>
              <a:blipFill>
                <a:blip r:embed="rId4"/>
                <a:stretch>
                  <a:fillRect l="-882" t="-2538" b="-7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8378" name="Freeform 6"/>
          <p:cNvSpPr>
            <a:spLocks/>
          </p:cNvSpPr>
          <p:nvPr/>
        </p:nvSpPr>
        <p:spPr bwMode="auto">
          <a:xfrm>
            <a:off x="2800350" y="2750344"/>
            <a:ext cx="2552700" cy="1260872"/>
          </a:xfrm>
          <a:custGeom>
            <a:avLst/>
            <a:gdLst>
              <a:gd name="T0" fmla="*/ 0 w 2144"/>
              <a:gd name="T1" fmla="*/ 1681163 h 1059"/>
              <a:gd name="T2" fmla="*/ 546100 w 2144"/>
              <a:gd name="T3" fmla="*/ 1268413 h 1059"/>
              <a:gd name="T4" fmla="*/ 1138238 w 2144"/>
              <a:gd name="T5" fmla="*/ 474663 h 1059"/>
              <a:gd name="T6" fmla="*/ 1676400 w 2144"/>
              <a:gd name="T7" fmla="*/ 4763 h 1059"/>
              <a:gd name="T8" fmla="*/ 2263775 w 2144"/>
              <a:gd name="T9" fmla="*/ 446088 h 1059"/>
              <a:gd name="T10" fmla="*/ 2884488 w 2144"/>
              <a:gd name="T11" fmla="*/ 1296988 h 1059"/>
              <a:gd name="T12" fmla="*/ 3403600 w 2144"/>
              <a:gd name="T13" fmla="*/ 1644650 h 1059"/>
              <a:gd name="T14" fmla="*/ 0 60000 65536"/>
              <a:gd name="T15" fmla="*/ 0 60000 65536"/>
              <a:gd name="T16" fmla="*/ 0 60000 65536"/>
              <a:gd name="T17" fmla="*/ 0 60000 65536"/>
              <a:gd name="T18" fmla="*/ 0 60000 65536"/>
              <a:gd name="T19" fmla="*/ 0 60000 65536"/>
              <a:gd name="T20" fmla="*/ 0 60000 65536"/>
              <a:gd name="T21" fmla="*/ 0 w 2144"/>
              <a:gd name="T22" fmla="*/ 0 h 1059"/>
              <a:gd name="T23" fmla="*/ 2144 w 2144"/>
              <a:gd name="T24" fmla="*/ 1059 h 10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4" h="1059">
                <a:moveTo>
                  <a:pt x="0" y="1059"/>
                </a:moveTo>
                <a:cubicBezTo>
                  <a:pt x="57" y="1016"/>
                  <a:pt x="224" y="926"/>
                  <a:pt x="344" y="799"/>
                </a:cubicBezTo>
                <a:cubicBezTo>
                  <a:pt x="464" y="672"/>
                  <a:pt x="598" y="432"/>
                  <a:pt x="717" y="299"/>
                </a:cubicBezTo>
                <a:cubicBezTo>
                  <a:pt x="836" y="166"/>
                  <a:pt x="938" y="6"/>
                  <a:pt x="1056" y="3"/>
                </a:cubicBezTo>
                <a:cubicBezTo>
                  <a:pt x="1174" y="0"/>
                  <a:pt x="1299" y="145"/>
                  <a:pt x="1426" y="281"/>
                </a:cubicBezTo>
                <a:cubicBezTo>
                  <a:pt x="1553" y="417"/>
                  <a:pt x="1697" y="691"/>
                  <a:pt x="1817" y="817"/>
                </a:cubicBezTo>
                <a:cubicBezTo>
                  <a:pt x="1937" y="943"/>
                  <a:pt x="2090" y="1000"/>
                  <a:pt x="2144" y="10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58379" name="Line 7"/>
          <p:cNvSpPr>
            <a:spLocks noChangeShapeType="1"/>
          </p:cNvSpPr>
          <p:nvPr/>
        </p:nvSpPr>
        <p:spPr bwMode="auto">
          <a:xfrm>
            <a:off x="1828800" y="4000500"/>
            <a:ext cx="5543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8380" name="Line 8"/>
          <p:cNvSpPr>
            <a:spLocks noChangeShapeType="1"/>
          </p:cNvSpPr>
          <p:nvPr/>
        </p:nvSpPr>
        <p:spPr bwMode="auto">
          <a:xfrm flipV="1">
            <a:off x="2228850" y="2171700"/>
            <a:ext cx="0" cy="2000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8381" name="Freeform 9"/>
          <p:cNvSpPr>
            <a:spLocks/>
          </p:cNvSpPr>
          <p:nvPr/>
        </p:nvSpPr>
        <p:spPr bwMode="auto">
          <a:xfrm>
            <a:off x="3619500" y="2743201"/>
            <a:ext cx="2552700" cy="1260872"/>
          </a:xfrm>
          <a:custGeom>
            <a:avLst/>
            <a:gdLst>
              <a:gd name="T0" fmla="*/ 0 w 2144"/>
              <a:gd name="T1" fmla="*/ 1681163 h 1059"/>
              <a:gd name="T2" fmla="*/ 546100 w 2144"/>
              <a:gd name="T3" fmla="*/ 1268413 h 1059"/>
              <a:gd name="T4" fmla="*/ 1138238 w 2144"/>
              <a:gd name="T5" fmla="*/ 474663 h 1059"/>
              <a:gd name="T6" fmla="*/ 1676400 w 2144"/>
              <a:gd name="T7" fmla="*/ 4763 h 1059"/>
              <a:gd name="T8" fmla="*/ 2263775 w 2144"/>
              <a:gd name="T9" fmla="*/ 446088 h 1059"/>
              <a:gd name="T10" fmla="*/ 2884488 w 2144"/>
              <a:gd name="T11" fmla="*/ 1296988 h 1059"/>
              <a:gd name="T12" fmla="*/ 3403600 w 2144"/>
              <a:gd name="T13" fmla="*/ 1644650 h 1059"/>
              <a:gd name="T14" fmla="*/ 0 60000 65536"/>
              <a:gd name="T15" fmla="*/ 0 60000 65536"/>
              <a:gd name="T16" fmla="*/ 0 60000 65536"/>
              <a:gd name="T17" fmla="*/ 0 60000 65536"/>
              <a:gd name="T18" fmla="*/ 0 60000 65536"/>
              <a:gd name="T19" fmla="*/ 0 60000 65536"/>
              <a:gd name="T20" fmla="*/ 0 60000 65536"/>
              <a:gd name="T21" fmla="*/ 0 w 2144"/>
              <a:gd name="T22" fmla="*/ 0 h 1059"/>
              <a:gd name="T23" fmla="*/ 2144 w 2144"/>
              <a:gd name="T24" fmla="*/ 1059 h 10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4" h="1059">
                <a:moveTo>
                  <a:pt x="0" y="1059"/>
                </a:moveTo>
                <a:cubicBezTo>
                  <a:pt x="57" y="1016"/>
                  <a:pt x="224" y="926"/>
                  <a:pt x="344" y="799"/>
                </a:cubicBezTo>
                <a:cubicBezTo>
                  <a:pt x="464" y="672"/>
                  <a:pt x="598" y="432"/>
                  <a:pt x="717" y="299"/>
                </a:cubicBezTo>
                <a:cubicBezTo>
                  <a:pt x="836" y="166"/>
                  <a:pt x="938" y="6"/>
                  <a:pt x="1056" y="3"/>
                </a:cubicBezTo>
                <a:cubicBezTo>
                  <a:pt x="1174" y="0"/>
                  <a:pt x="1299" y="145"/>
                  <a:pt x="1426" y="281"/>
                </a:cubicBezTo>
                <a:cubicBezTo>
                  <a:pt x="1553" y="417"/>
                  <a:pt x="1697" y="691"/>
                  <a:pt x="1817" y="817"/>
                </a:cubicBezTo>
                <a:cubicBezTo>
                  <a:pt x="1937" y="943"/>
                  <a:pt x="2090" y="1000"/>
                  <a:pt x="2144" y="10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aphicFrame>
        <p:nvGraphicFramePr>
          <p:cNvPr id="58370" name="Object 2"/>
          <p:cNvGraphicFramePr>
            <a:graphicFrameLocks noChangeAspect="1"/>
          </p:cNvGraphicFramePr>
          <p:nvPr/>
        </p:nvGraphicFramePr>
        <p:xfrm>
          <a:off x="6550819" y="4046935"/>
          <a:ext cx="221456" cy="221456"/>
        </p:xfrm>
        <a:graphic>
          <a:graphicData uri="http://schemas.openxmlformats.org/presentationml/2006/ole">
            <mc:AlternateContent xmlns:mc="http://schemas.openxmlformats.org/markup-compatibility/2006">
              <mc:Choice xmlns:v="urn:schemas-microsoft-com:vml" Requires="v">
                <p:oleObj spid="_x0000_s1026" name="משוואה" r:id="rId5" imgW="139680" imgH="139680" progId="Equation.3">
                  <p:embed/>
                </p:oleObj>
              </mc:Choice>
              <mc:Fallback>
                <p:oleObj name="משוואה" r:id="rId5" imgW="139680" imgH="139680" progId="Equation.3">
                  <p:embed/>
                  <p:pic>
                    <p:nvPicPr>
                      <p:cNvPr id="5837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819" y="4046935"/>
                        <a:ext cx="221456" cy="221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8371" name="Object 3"/>
              <p:cNvSpPr txBox="1"/>
              <p:nvPr/>
            </p:nvSpPr>
            <p:spPr bwMode="auto">
              <a:xfrm>
                <a:off x="1725613" y="1998663"/>
                <a:ext cx="501650" cy="319087"/>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oMath>
                  </m:oMathPara>
                </a14:m>
                <a:endParaRPr lang="en-US" i="1" dirty="0"/>
              </a:p>
            </p:txBody>
          </p:sp>
        </mc:Choice>
        <mc:Fallback xmlns="">
          <p:sp>
            <p:nvSpPr>
              <p:cNvPr id="58371" name="Object 3"/>
              <p:cNvSpPr txBox="1">
                <a:spLocks noRot="1" noChangeAspect="1" noMove="1" noResize="1" noEditPoints="1" noAdjustHandles="1" noChangeArrowheads="1" noChangeShapeType="1" noTextEdit="1"/>
              </p:cNvSpPr>
              <p:nvPr/>
            </p:nvSpPr>
            <p:spPr bwMode="auto">
              <a:xfrm>
                <a:off x="1725613" y="1998663"/>
                <a:ext cx="501650" cy="319087"/>
              </a:xfrm>
              <a:prstGeom prst="rect">
                <a:avLst/>
              </a:prstGeom>
              <a:blipFill>
                <a:blip r:embed="rId7"/>
                <a:stretch>
                  <a:fillRect r="-4878" b="-5769"/>
                </a:stretch>
              </a:blipFill>
              <a:ln>
                <a:noFill/>
              </a:ln>
              <a:effectLst/>
              <a:extLst/>
            </p:spPr>
            <p:txBody>
              <a:bodyPr/>
              <a:lstStyle/>
              <a:p>
                <a:r>
                  <a:rPr lang="en-US">
                    <a:noFill/>
                  </a:rPr>
                  <a:t> </a:t>
                </a:r>
              </a:p>
            </p:txBody>
          </p:sp>
        </mc:Fallback>
      </mc:AlternateContent>
      <p:sp>
        <p:nvSpPr>
          <p:cNvPr id="58382" name="Line 12"/>
          <p:cNvSpPr>
            <a:spLocks noChangeShapeType="1"/>
          </p:cNvSpPr>
          <p:nvPr/>
        </p:nvSpPr>
        <p:spPr bwMode="auto">
          <a:xfrm>
            <a:off x="4057650" y="2743200"/>
            <a:ext cx="0" cy="1257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8383" name="Line 13"/>
          <p:cNvSpPr>
            <a:spLocks noChangeShapeType="1"/>
          </p:cNvSpPr>
          <p:nvPr/>
        </p:nvSpPr>
        <p:spPr bwMode="auto">
          <a:xfrm>
            <a:off x="4889897" y="2757488"/>
            <a:ext cx="0" cy="1257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58372" name="Object 4"/>
          <p:cNvGraphicFramePr>
            <a:graphicFrameLocks noChangeAspect="1"/>
          </p:cNvGraphicFramePr>
          <p:nvPr/>
        </p:nvGraphicFramePr>
        <p:xfrm>
          <a:off x="4699397" y="3945732"/>
          <a:ext cx="298847" cy="340519"/>
        </p:xfrm>
        <a:graphic>
          <a:graphicData uri="http://schemas.openxmlformats.org/presentationml/2006/ole">
            <mc:AlternateContent xmlns:mc="http://schemas.openxmlformats.org/markup-compatibility/2006">
              <mc:Choice xmlns:v="urn:schemas-microsoft-com:vml" Requires="v">
                <p:oleObj spid="_x0000_s1027" name="משוואה" r:id="rId8" imgW="190440" imgH="215640" progId="Equation.3">
                  <p:embed/>
                </p:oleObj>
              </mc:Choice>
              <mc:Fallback>
                <p:oleObj name="משוואה" r:id="rId8" imgW="190440" imgH="215640" progId="Equation.3">
                  <p:embed/>
                  <p:pic>
                    <p:nvPicPr>
                      <p:cNvPr id="5837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9397" y="3945732"/>
                        <a:ext cx="298847" cy="340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3867151" y="3945732"/>
          <a:ext cx="316706" cy="340519"/>
        </p:xfrm>
        <a:graphic>
          <a:graphicData uri="http://schemas.openxmlformats.org/presentationml/2006/ole">
            <mc:AlternateContent xmlns:mc="http://schemas.openxmlformats.org/markup-compatibility/2006">
              <mc:Choice xmlns:v="urn:schemas-microsoft-com:vml" Requires="v">
                <p:oleObj spid="_x0000_s1028" name="משוואה" r:id="rId10" imgW="203040" imgH="215640" progId="Equation.3">
                  <p:embed/>
                </p:oleObj>
              </mc:Choice>
              <mc:Fallback>
                <p:oleObj name="משוואה" r:id="rId10" imgW="203040" imgH="215640" progId="Equation.3">
                  <p:embed/>
                  <p:pic>
                    <p:nvPicPr>
                      <p:cNvPr id="58373"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7151" y="3945732"/>
                        <a:ext cx="316706" cy="340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4" name="Oval 16"/>
          <p:cNvSpPr>
            <a:spLocks noChangeArrowheads="1"/>
          </p:cNvSpPr>
          <p:nvPr/>
        </p:nvSpPr>
        <p:spPr bwMode="auto">
          <a:xfrm>
            <a:off x="46863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5" name="Oval 17"/>
          <p:cNvSpPr>
            <a:spLocks noChangeArrowheads="1"/>
          </p:cNvSpPr>
          <p:nvPr/>
        </p:nvSpPr>
        <p:spPr bwMode="auto">
          <a:xfrm>
            <a:off x="45148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6" name="Oval 18"/>
          <p:cNvSpPr>
            <a:spLocks noChangeArrowheads="1"/>
          </p:cNvSpPr>
          <p:nvPr/>
        </p:nvSpPr>
        <p:spPr bwMode="auto">
          <a:xfrm>
            <a:off x="52578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7" name="Oval 19"/>
          <p:cNvSpPr>
            <a:spLocks noChangeArrowheads="1"/>
          </p:cNvSpPr>
          <p:nvPr/>
        </p:nvSpPr>
        <p:spPr bwMode="auto">
          <a:xfrm>
            <a:off x="38290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8" name="Oval 20"/>
          <p:cNvSpPr>
            <a:spLocks noChangeArrowheads="1"/>
          </p:cNvSpPr>
          <p:nvPr/>
        </p:nvSpPr>
        <p:spPr bwMode="auto">
          <a:xfrm>
            <a:off x="39433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9" name="Oval 21"/>
          <p:cNvSpPr>
            <a:spLocks noChangeArrowheads="1"/>
          </p:cNvSpPr>
          <p:nvPr/>
        </p:nvSpPr>
        <p:spPr bwMode="auto">
          <a:xfrm>
            <a:off x="42291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0" name="Oval 22"/>
          <p:cNvSpPr>
            <a:spLocks noChangeArrowheads="1"/>
          </p:cNvSpPr>
          <p:nvPr/>
        </p:nvSpPr>
        <p:spPr bwMode="auto">
          <a:xfrm>
            <a:off x="50292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1" name="Oval 23"/>
          <p:cNvSpPr>
            <a:spLocks noChangeArrowheads="1"/>
          </p:cNvSpPr>
          <p:nvPr/>
        </p:nvSpPr>
        <p:spPr bwMode="auto">
          <a:xfrm>
            <a:off x="54292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2" name="Oval 24"/>
          <p:cNvSpPr>
            <a:spLocks noChangeArrowheads="1"/>
          </p:cNvSpPr>
          <p:nvPr/>
        </p:nvSpPr>
        <p:spPr bwMode="auto">
          <a:xfrm>
            <a:off x="58864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3" name="Oval 25"/>
          <p:cNvSpPr>
            <a:spLocks noChangeArrowheads="1"/>
          </p:cNvSpPr>
          <p:nvPr/>
        </p:nvSpPr>
        <p:spPr bwMode="auto">
          <a:xfrm>
            <a:off x="44577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4" name="Oval 26"/>
          <p:cNvSpPr>
            <a:spLocks noChangeArrowheads="1"/>
          </p:cNvSpPr>
          <p:nvPr/>
        </p:nvSpPr>
        <p:spPr bwMode="auto">
          <a:xfrm>
            <a:off x="47434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5" name="Oval 27"/>
          <p:cNvSpPr>
            <a:spLocks noChangeArrowheads="1"/>
          </p:cNvSpPr>
          <p:nvPr/>
        </p:nvSpPr>
        <p:spPr bwMode="auto">
          <a:xfrm>
            <a:off x="41719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6" name="Oval 28"/>
          <p:cNvSpPr>
            <a:spLocks noChangeArrowheads="1"/>
          </p:cNvSpPr>
          <p:nvPr/>
        </p:nvSpPr>
        <p:spPr bwMode="auto">
          <a:xfrm>
            <a:off x="56578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7" name="Oval 29"/>
          <p:cNvSpPr>
            <a:spLocks noChangeArrowheads="1"/>
          </p:cNvSpPr>
          <p:nvPr/>
        </p:nvSpPr>
        <p:spPr bwMode="auto">
          <a:xfrm>
            <a:off x="36576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8" name="Oval 30"/>
          <p:cNvSpPr>
            <a:spLocks noChangeArrowheads="1"/>
          </p:cNvSpPr>
          <p:nvPr/>
        </p:nvSpPr>
        <p:spPr bwMode="auto">
          <a:xfrm>
            <a:off x="36004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9" name="Oval 31"/>
          <p:cNvSpPr>
            <a:spLocks noChangeArrowheads="1"/>
          </p:cNvSpPr>
          <p:nvPr/>
        </p:nvSpPr>
        <p:spPr bwMode="auto">
          <a:xfrm>
            <a:off x="34290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400" name="Oval 32"/>
          <p:cNvSpPr>
            <a:spLocks noChangeArrowheads="1"/>
          </p:cNvSpPr>
          <p:nvPr/>
        </p:nvSpPr>
        <p:spPr bwMode="auto">
          <a:xfrm>
            <a:off x="32575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401" name="Oval 33"/>
          <p:cNvSpPr>
            <a:spLocks noChangeArrowheads="1"/>
          </p:cNvSpPr>
          <p:nvPr/>
        </p:nvSpPr>
        <p:spPr bwMode="auto">
          <a:xfrm>
            <a:off x="43434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34" name="AutoShape 10"/>
          <p:cNvSpPr>
            <a:spLocks noChangeArrowheads="1"/>
          </p:cNvSpPr>
          <p:nvPr/>
        </p:nvSpPr>
        <p:spPr bwMode="auto">
          <a:xfrm>
            <a:off x="6282385" y="2227986"/>
            <a:ext cx="2396729" cy="1580675"/>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200" dirty="0">
                <a:solidFill>
                  <a:srgbClr val="0000FF"/>
                </a:solidFill>
              </a:rPr>
              <a:t>Standard K-Means clustering</a:t>
            </a:r>
            <a:r>
              <a:rPr lang="en-US" sz="1200" dirty="0"/>
              <a:t>: </a:t>
            </a:r>
          </a:p>
          <a:p>
            <a:pPr marL="214313" indent="-214313">
              <a:buFont typeface="Arial" panose="020B0604020202020204" pitchFamily="34" charset="0"/>
              <a:buChar char="•"/>
            </a:pPr>
            <a:r>
              <a:rPr lang="en-US" sz="1200" dirty="0"/>
              <a:t>Guess k centers.</a:t>
            </a:r>
          </a:p>
          <a:p>
            <a:pPr marL="214313" indent="-214313">
              <a:buFont typeface="Arial" panose="020B0604020202020204" pitchFamily="34" charset="0"/>
              <a:buChar char="•"/>
            </a:pPr>
            <a:r>
              <a:rPr lang="en-US" sz="1200" dirty="0"/>
              <a:t>Repeat: </a:t>
            </a:r>
          </a:p>
          <a:p>
            <a:pPr marL="557213" lvl="1" indent="-214313">
              <a:buFont typeface="Arial" panose="020B0604020202020204" pitchFamily="34" charset="0"/>
              <a:buChar char="•"/>
            </a:pPr>
            <a:r>
              <a:rPr lang="en-US" sz="1200" dirty="0"/>
              <a:t>Place each point in its center, based on distance. </a:t>
            </a:r>
          </a:p>
          <a:p>
            <a:pPr marL="557213" lvl="1" indent="-214313">
              <a:buFont typeface="Arial" panose="020B0604020202020204" pitchFamily="34" charset="0"/>
              <a:buChar char="•"/>
            </a:pPr>
            <a:r>
              <a:rPr lang="en-US" sz="1200" dirty="0"/>
              <a:t>Re-estimate centers for each cluster.</a:t>
            </a:r>
          </a:p>
          <a:p>
            <a:pPr marL="557213" lvl="1" indent="-214313">
              <a:buFont typeface="Arial" panose="020B0604020202020204" pitchFamily="34" charset="0"/>
              <a:buChar char="•"/>
            </a:pPr>
            <a:r>
              <a:rPr lang="en-US" sz="1200" dirty="0"/>
              <a:t>Re-place points</a:t>
            </a:r>
          </a:p>
          <a:p>
            <a:endParaRPr lang="en-US" sz="1200" dirty="0"/>
          </a:p>
          <a:p>
            <a:pPr algn="ctr"/>
            <a:endParaRPr lang="en-US" sz="1200" dirty="0"/>
          </a:p>
          <a:p>
            <a:pPr algn="ctr"/>
            <a:endParaRPr lang="en-US" sz="1200" dirty="0"/>
          </a:p>
          <a:p>
            <a:pPr algn="ctr"/>
            <a:endParaRPr lang="en-US" sz="1200" dirty="0"/>
          </a:p>
          <a:p>
            <a:pPr algn="ctr"/>
            <a:endParaRPr lang="en-US" sz="1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37E2530-EF0B-4DFD-B18A-B5B5D1EDA3EF}"/>
                  </a:ext>
                </a:extLst>
              </p:cNvPr>
              <p:cNvSpPr txBox="1"/>
              <p:nvPr/>
            </p:nvSpPr>
            <p:spPr>
              <a:xfrm>
                <a:off x="6386428" y="4071088"/>
                <a:ext cx="56075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4" name="TextBox 3">
                <a:extLst>
                  <a:ext uri="{FF2B5EF4-FFF2-40B4-BE49-F238E27FC236}">
                    <a16:creationId xmlns:a16="http://schemas.microsoft.com/office/drawing/2014/main" id="{437E2530-EF0B-4DFD-B18A-B5B5D1EDA3EF}"/>
                  </a:ext>
                </a:extLst>
              </p:cNvPr>
              <p:cNvSpPr txBox="1">
                <a:spLocks noRot="1" noChangeAspect="1" noMove="1" noResize="1" noEditPoints="1" noAdjustHandles="1" noChangeArrowheads="1" noChangeShapeType="1" noTextEdit="1"/>
              </p:cNvSpPr>
              <p:nvPr/>
            </p:nvSpPr>
            <p:spPr>
              <a:xfrm>
                <a:off x="6386428" y="4071088"/>
                <a:ext cx="560751"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AA4FDAE-8B59-40D8-809B-4AD56FF7530E}"/>
                  </a:ext>
                </a:extLst>
              </p:cNvPr>
              <p:cNvSpPr txBox="1"/>
              <p:nvPr/>
            </p:nvSpPr>
            <p:spPr>
              <a:xfrm>
                <a:off x="1641022" y="2043320"/>
                <a:ext cx="56075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a:rPr lang="en-US" b="0" i="1" dirty="0" smtClean="0">
                          <a:latin typeface="Cambria Math" panose="02040503050406030204" pitchFamily="18" charset="0"/>
                        </a:rPr>
                        <m:t>(</m:t>
                      </m:r>
                      <m:r>
                        <a:rPr lang="en-US" i="1" dirty="0" smtClean="0">
                          <a:latin typeface="Cambria Math" panose="02040503050406030204" pitchFamily="18" charset="0"/>
                        </a:rPr>
                        <m:t>𝑥</m:t>
                      </m:r>
                      <m:r>
                        <a:rPr lang="en-US" b="0" i="1" dirty="0" smtClean="0">
                          <a:latin typeface="Cambria Math" panose="02040503050406030204" pitchFamily="18" charset="0"/>
                        </a:rPr>
                        <m:t>)</m:t>
                      </m:r>
                    </m:oMath>
                  </m:oMathPara>
                </a14:m>
                <a:endParaRPr lang="en-US" dirty="0"/>
              </a:p>
            </p:txBody>
          </p:sp>
        </mc:Choice>
        <mc:Fallback xmlns="">
          <p:sp>
            <p:nvSpPr>
              <p:cNvPr id="35" name="TextBox 34">
                <a:extLst>
                  <a:ext uri="{FF2B5EF4-FFF2-40B4-BE49-F238E27FC236}">
                    <a16:creationId xmlns:a16="http://schemas.microsoft.com/office/drawing/2014/main" id="{EAA4FDAE-8B59-40D8-809B-4AD56FF7530E}"/>
                  </a:ext>
                </a:extLst>
              </p:cNvPr>
              <p:cNvSpPr txBox="1">
                <a:spLocks noRot="1" noChangeAspect="1" noMove="1" noResize="1" noEditPoints="1" noAdjustHandles="1" noChangeArrowheads="1" noChangeShapeType="1" noTextEdit="1"/>
              </p:cNvSpPr>
              <p:nvPr/>
            </p:nvSpPr>
            <p:spPr>
              <a:xfrm>
                <a:off x="1641022" y="2043320"/>
                <a:ext cx="560751" cy="369332"/>
              </a:xfrm>
              <a:prstGeom prst="rect">
                <a:avLst/>
              </a:prstGeom>
              <a:blipFill>
                <a:blip r:embed="rId13"/>
                <a:stretch>
                  <a:fillRect r="-16304" b="-14754"/>
                </a:stretch>
              </a:blipFill>
            </p:spPr>
            <p:txBody>
              <a:bodyPr/>
              <a:lstStyle/>
              <a:p>
                <a:r>
                  <a:rPr lang="en-US">
                    <a:noFill/>
                  </a:rPr>
                  <a:t> </a:t>
                </a:r>
              </a:p>
            </p:txBody>
          </p:sp>
        </mc:Fallback>
      </mc:AlternateContent>
    </p:spTree>
    <p:extLst>
      <p:ext uri="{BB962C8B-B14F-4D97-AF65-F5344CB8AC3E}">
        <p14:creationId xmlns:p14="http://schemas.microsoft.com/office/powerpoint/2010/main" val="2509639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32</a:t>
            </a:fld>
            <a:endParaRPr lang="en-US" dirty="0"/>
          </a:p>
        </p:txBody>
      </p:sp>
      <p:sp>
        <p:nvSpPr>
          <p:cNvPr id="2" name="Title 1"/>
          <p:cNvSpPr>
            <a:spLocks noGrp="1"/>
          </p:cNvSpPr>
          <p:nvPr>
            <p:ph type="title"/>
          </p:nvPr>
        </p:nvSpPr>
        <p:spPr/>
        <p:txBody>
          <a:bodyPr/>
          <a:lstStyle/>
          <a:p>
            <a:r>
              <a:rPr lang="en-US" dirty="0"/>
              <a:t>Example: K-Means Algorithm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F9E93F7-0294-4A53-A363-F4E1D7DB0513}"/>
                  </a:ext>
                </a:extLst>
              </p:cNvPr>
              <p:cNvSpPr>
                <a:spLocks noGrp="1"/>
              </p:cNvSpPr>
              <p:nvPr>
                <p:ph idx="1"/>
              </p:nvPr>
            </p:nvSpPr>
            <p:spPr>
              <a:xfrm>
                <a:off x="430464" y="902369"/>
                <a:ext cx="8229600" cy="4031582"/>
              </a:xfrm>
            </p:spPr>
            <p:txBody>
              <a:bodyPr>
                <a:normAutofit fontScale="85000" lnSpcReduction="20000"/>
              </a:bodyPr>
              <a:lstStyle/>
              <a:p>
                <a:r>
                  <a:rPr lang="en-US" dirty="0"/>
                  <a:t>First, notice that if we knew that all the data points are taken from a normal distribution with mean  </a:t>
                </a:r>
                <a:r>
                  <a:rPr lang="en-US" dirty="0">
                    <a:sym typeface="Symbol" pitchFamily="18" charset="2"/>
                  </a:rPr>
                  <a:t></a:t>
                </a:r>
                <a:r>
                  <a:rPr lang="en-US" dirty="0"/>
                  <a:t> , finding its most likely value is easy.</a:t>
                </a:r>
              </a:p>
              <a:p>
                <a:pPr marL="457200" lvl="1" indent="0">
                  <a:buNone/>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e>
                          </m:rad>
                        </m:den>
                      </m:f>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oMath>
                  </m:oMathPara>
                </a14:m>
                <a:endParaRPr lang="en-US" dirty="0"/>
              </a:p>
              <a:p>
                <a:r>
                  <a:rPr lang="en-US" dirty="0"/>
                  <a:t>We get many data points, </a:t>
                </a:r>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𝑚</m:t>
                        </m:r>
                      </m:sub>
                    </m:sSub>
                    <m:r>
                      <a:rPr lang="en-US" i="1" dirty="0">
                        <a:latin typeface="Cambria Math" panose="02040503050406030204" pitchFamily="18" charset="0"/>
                      </a:rPr>
                      <m:t>}</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𝑙𝑛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r>
                        <a:rPr lang="en-US" i="1">
                          <a:solidFill>
                            <a:srgbClr val="000000"/>
                          </a:solidFill>
                          <a:latin typeface="Cambria Math" panose="02040503050406030204" pitchFamily="18" charset="0"/>
                        </a:rPr>
                        <m:t>   </m:t>
                      </m:r>
                    </m:oMath>
                  </m:oMathPara>
                </a14:m>
                <a:endParaRPr lang="en-US" dirty="0"/>
              </a:p>
              <a:p>
                <a:r>
                  <a:rPr lang="en-US" dirty="0"/>
                  <a:t>Maximizing the log-likelihood is equivalent to minimizing: </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𝑀𝐿</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𝑎𝑟𝑔𝑚𝑖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𝜇</m:t>
                          </m:r>
                        </m:sub>
                      </m:sSub>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oMath>
                  </m:oMathPara>
                </a14:m>
                <a:endParaRPr lang="en-US" dirty="0"/>
              </a:p>
              <a:p>
                <a:r>
                  <a:rPr lang="en-US" dirty="0"/>
                  <a:t>Calculate the derivative with respect to </a:t>
                </a:r>
                <a:r>
                  <a:rPr lang="en-US" dirty="0">
                    <a:sym typeface="Symbol" pitchFamily="18" charset="2"/>
                  </a:rPr>
                  <a:t></a:t>
                </a:r>
                <a:r>
                  <a:rPr lang="en-US" dirty="0"/>
                  <a:t>,  we get that the </a:t>
                </a:r>
              </a:p>
              <a:p>
                <a:r>
                  <a:rPr lang="en-US" dirty="0"/>
                  <a:t>minimal point, that is, the </a:t>
                </a:r>
                <a:r>
                  <a:rPr lang="en-US" u="sng" dirty="0"/>
                  <a:t>most likely mean </a:t>
                </a:r>
                <a:r>
                  <a:rPr lang="en-US" dirty="0"/>
                  <a:t>is </a:t>
                </a:r>
                <a14:m>
                  <m:oMath xmlns:m="http://schemas.openxmlformats.org/officeDocument/2006/math">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𝑚</m:t>
                        </m:r>
                      </m:den>
                    </m:f>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e>
                    </m:nary>
                  </m:oMath>
                </a14:m>
                <a:endParaRPr lang="en-US" i="1" dirty="0"/>
              </a:p>
              <a:p>
                <a:pPr marL="0" indent="0">
                  <a:buNone/>
                </a:pPr>
                <a:endParaRPr lang="en-US" dirty="0"/>
              </a:p>
            </p:txBody>
          </p:sp>
        </mc:Choice>
        <mc:Fallback xmlns="">
          <p:sp>
            <p:nvSpPr>
              <p:cNvPr id="5" name="Content Placeholder 4">
                <a:extLst>
                  <a:ext uri="{FF2B5EF4-FFF2-40B4-BE49-F238E27FC236}">
                    <a16:creationId xmlns:a16="http://schemas.microsoft.com/office/drawing/2014/main" id="{CF9E93F7-0294-4A53-A363-F4E1D7DB0513}"/>
                  </a:ext>
                </a:extLst>
              </p:cNvPr>
              <p:cNvSpPr>
                <a:spLocks noGrp="1" noRot="1" noChangeAspect="1" noMove="1" noResize="1" noEditPoints="1" noAdjustHandles="1" noChangeArrowheads="1" noChangeShapeType="1" noTextEdit="1"/>
              </p:cNvSpPr>
              <p:nvPr>
                <p:ph idx="1"/>
              </p:nvPr>
            </p:nvSpPr>
            <p:spPr>
              <a:xfrm>
                <a:off x="430464" y="902369"/>
                <a:ext cx="8229600" cy="4031582"/>
              </a:xfrm>
              <a:blipFill>
                <a:blip r:embed="rId3"/>
                <a:stretch>
                  <a:fillRect l="-667" t="-2118" b="-15129"/>
                </a:stretch>
              </a:blipFill>
            </p:spPr>
            <p:txBody>
              <a:bodyPr/>
              <a:lstStyle/>
              <a:p>
                <a:r>
                  <a:rPr lang="en-US">
                    <a:noFill/>
                  </a:rPr>
                  <a:t> </a:t>
                </a:r>
              </a:p>
            </p:txBody>
          </p:sp>
        </mc:Fallback>
      </mc:AlternateContent>
      <p:sp>
        <p:nvSpPr>
          <p:cNvPr id="1105928" name="Object 4"/>
          <p:cNvSpPr txBox="1"/>
          <p:nvPr/>
        </p:nvSpPr>
        <p:spPr bwMode="auto">
          <a:xfrm>
            <a:off x="6178550" y="209549"/>
            <a:ext cx="3035300" cy="700087"/>
          </a:xfrm>
          <a:prstGeom prst="rect">
            <a:avLst/>
          </a:prstGeom>
          <a:noFill/>
          <a:ln>
            <a:noFill/>
          </a:ln>
          <a:effectLst/>
        </p:spPr>
        <p:txBody>
          <a:bodyPr>
            <a:normAutofit/>
          </a:bodyPr>
          <a:lstStyle/>
          <a:p>
            <a:endParaRPr lang="en-US" i="1" dirty="0"/>
          </a:p>
        </p:txBody>
      </p:sp>
      <p:sp>
        <p:nvSpPr>
          <p:cNvPr id="1105930" name="Object 5"/>
          <p:cNvSpPr txBox="1"/>
          <p:nvPr/>
        </p:nvSpPr>
        <p:spPr bwMode="auto">
          <a:xfrm>
            <a:off x="7717757" y="3285151"/>
            <a:ext cx="1219200" cy="627063"/>
          </a:xfrm>
          <a:prstGeom prst="rect">
            <a:avLst/>
          </a:prstGeom>
          <a:noFill/>
          <a:ln>
            <a:noFill/>
          </a:ln>
          <a:effectLst/>
        </p:spPr>
        <p:txBody>
          <a:bodyPr>
            <a:normAutofit/>
          </a:bodyPr>
          <a:lstStyle/>
          <a:p>
            <a:endParaRPr lang="en-US" i="1" dirty="0"/>
          </a:p>
        </p:txBody>
      </p:sp>
    </p:spTree>
    <p:extLst>
      <p:ext uri="{BB962C8B-B14F-4D97-AF65-F5344CB8AC3E}">
        <p14:creationId xmlns:p14="http://schemas.microsoft.com/office/powerpoint/2010/main" val="3987972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33</a:t>
            </a:fld>
            <a:endParaRPr lang="en-US" dirty="0"/>
          </a:p>
        </p:txBody>
      </p:sp>
      <p:sp>
        <p:nvSpPr>
          <p:cNvPr id="2" name="Title 1"/>
          <p:cNvSpPr>
            <a:spLocks noGrp="1"/>
          </p:cNvSpPr>
          <p:nvPr>
            <p:ph type="title"/>
          </p:nvPr>
        </p:nvSpPr>
        <p:spPr/>
        <p:txBody>
          <a:bodyPr/>
          <a:lstStyle/>
          <a:p>
            <a:r>
              <a:rPr lang="en-US" dirty="0"/>
              <a:t>A mixture of Distributions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C7E3E0A-D505-4760-837F-539E09CE4874}"/>
                  </a:ext>
                </a:extLst>
              </p:cNvPr>
              <p:cNvSpPr>
                <a:spLocks noGrp="1"/>
              </p:cNvSpPr>
              <p:nvPr>
                <p:ph idx="1"/>
              </p:nvPr>
            </p:nvSpPr>
            <p:spPr>
              <a:xfrm>
                <a:off x="430464" y="902369"/>
                <a:ext cx="8229600" cy="1830783"/>
              </a:xfrm>
            </p:spPr>
            <p:txBody>
              <a:bodyPr>
                <a:normAutofit fontScale="85000" lnSpcReduction="20000"/>
              </a:bodyPr>
              <a:lstStyle/>
              <a:p>
                <a:r>
                  <a:rPr lang="en-US" dirty="0"/>
                  <a:t>As in the coin example, the problem is that data is sampled from a </a:t>
                </a:r>
                <a:r>
                  <a:rPr lang="en-US" u="sng" dirty="0"/>
                  <a:t>mixture of </a:t>
                </a:r>
                <a14:m>
                  <m:oMath xmlns:m="http://schemas.openxmlformats.org/officeDocument/2006/math">
                    <m:r>
                      <a:rPr lang="en-US" i="1" u="sng" dirty="0" smtClean="0">
                        <a:latin typeface="Cambria Math" panose="02040503050406030204" pitchFamily="18" charset="0"/>
                      </a:rPr>
                      <m:t>𝑘</m:t>
                    </m:r>
                  </m:oMath>
                </a14:m>
                <a:r>
                  <a:rPr lang="en-US" u="sng" dirty="0"/>
                  <a:t> different normal distributions</a:t>
                </a:r>
                <a:r>
                  <a:rPr lang="en-US" dirty="0"/>
                  <a:t>, and we do not know, for a given data point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where is it  sampled from. </a:t>
                </a:r>
              </a:p>
              <a:p>
                <a:endParaRPr lang="en-US" dirty="0"/>
              </a:p>
              <a:p>
                <a:r>
                  <a:rPr lang="en-US" dirty="0"/>
                  <a:t>Assume that we observe data point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;what is the probability that it was sampled from the distribution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m:t>
                        </m:r>
                      </m:e>
                      <m:sub>
                        <m:r>
                          <a:rPr lang="en-US" i="1" dirty="0" smtClean="0">
                            <a:latin typeface="Cambria Math" panose="02040503050406030204" pitchFamily="18" charset="0"/>
                            <a:sym typeface="Symbol" pitchFamily="18" charset="2"/>
                          </a:rPr>
                          <m:t>𝑗</m:t>
                        </m:r>
                      </m:sub>
                    </m:sSub>
                  </m:oMath>
                </a14:m>
                <a:r>
                  <a:rPr lang="en-US" dirty="0"/>
                  <a:t> ?</a:t>
                </a:r>
              </a:p>
              <a:p>
                <a:endParaRPr lang="en-US" dirty="0"/>
              </a:p>
            </p:txBody>
          </p:sp>
        </mc:Choice>
        <mc:Fallback xmlns="">
          <p:sp>
            <p:nvSpPr>
              <p:cNvPr id="5" name="Content Placeholder 4">
                <a:extLst>
                  <a:ext uri="{FF2B5EF4-FFF2-40B4-BE49-F238E27FC236}">
                    <a16:creationId xmlns:a16="http://schemas.microsoft.com/office/drawing/2014/main" id="{4C7E3E0A-D505-4760-837F-539E09CE4874}"/>
                  </a:ext>
                </a:extLst>
              </p:cNvPr>
              <p:cNvSpPr>
                <a:spLocks noGrp="1" noRot="1" noChangeAspect="1" noMove="1" noResize="1" noEditPoints="1" noAdjustHandles="1" noChangeArrowheads="1" noChangeShapeType="1" noTextEdit="1"/>
              </p:cNvSpPr>
              <p:nvPr>
                <p:ph idx="1"/>
              </p:nvPr>
            </p:nvSpPr>
            <p:spPr>
              <a:xfrm>
                <a:off x="430464" y="902369"/>
                <a:ext cx="8229600" cy="1830783"/>
              </a:xfrm>
              <a:blipFill>
                <a:blip r:embed="rId3"/>
                <a:stretch>
                  <a:fillRect l="-667" t="-4667" r="-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8997" name="Object 2"/>
              <p:cNvSpPr txBox="1"/>
              <p:nvPr/>
            </p:nvSpPr>
            <p:spPr bwMode="auto">
              <a:xfrm>
                <a:off x="1477168" y="2674937"/>
                <a:ext cx="6189663" cy="90328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𝑘</m:t>
                              </m:r>
                            </m:den>
                          </m:f>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𝒙</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𝑘</m:t>
                              </m:r>
                            </m:sup>
                            <m:e>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𝑘</m:t>
                                  </m:r>
                                </m:den>
                              </m:f>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𝒙</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m:t>
                              </m:r>
                            </m:e>
                          </m:nary>
                        </m:den>
                      </m:f>
                      <m:r>
                        <a:rPr lang="en-US" i="1">
                          <a:solidFill>
                            <a:srgbClr val="000000"/>
                          </a:solidFill>
                          <a:latin typeface="Cambria Math" panose="02040503050406030204" pitchFamily="18" charset="0"/>
                        </a:rPr>
                        <m:t>=</m:t>
                      </m:r>
                    </m:oMath>
                  </m:oMathPara>
                </a14:m>
                <a:endParaRPr lang="en-US" i="1" dirty="0"/>
              </a:p>
            </p:txBody>
          </p:sp>
        </mc:Choice>
        <mc:Fallback xmlns="">
          <p:sp>
            <p:nvSpPr>
              <p:cNvPr id="1108997" name="Object 2"/>
              <p:cNvSpPr txBox="1">
                <a:spLocks noRot="1" noChangeAspect="1" noMove="1" noResize="1" noEditPoints="1" noAdjustHandles="1" noChangeArrowheads="1" noChangeShapeType="1" noTextEdit="1"/>
              </p:cNvSpPr>
              <p:nvPr/>
            </p:nvSpPr>
            <p:spPr bwMode="auto">
              <a:xfrm>
                <a:off x="1477168" y="2674937"/>
                <a:ext cx="6189663" cy="903288"/>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8999" name="Object 3"/>
              <p:cNvSpPr txBox="1"/>
              <p:nvPr/>
            </p:nvSpPr>
            <p:spPr bwMode="auto">
              <a:xfrm>
                <a:off x="3195638" y="3700463"/>
                <a:ext cx="2998787" cy="120491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𝑘</m:t>
                              </m:r>
                            </m:sup>
                            <m:e>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𝑛</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e>
                          </m:nary>
                        </m:den>
                      </m:f>
                    </m:oMath>
                  </m:oMathPara>
                </a14:m>
                <a:endParaRPr lang="en-US" i="1" dirty="0"/>
              </a:p>
            </p:txBody>
          </p:sp>
        </mc:Choice>
        <mc:Fallback xmlns="">
          <p:sp>
            <p:nvSpPr>
              <p:cNvPr id="1108999" name="Object 3"/>
              <p:cNvSpPr txBox="1">
                <a:spLocks noRot="1" noChangeAspect="1" noMove="1" noResize="1" noEditPoints="1" noAdjustHandles="1" noChangeArrowheads="1" noChangeShapeType="1" noTextEdit="1"/>
              </p:cNvSpPr>
              <p:nvPr/>
            </p:nvSpPr>
            <p:spPr bwMode="auto">
              <a:xfrm>
                <a:off x="3195638" y="3700463"/>
                <a:ext cx="2998787" cy="1204912"/>
              </a:xfrm>
              <a:prstGeom prst="rect">
                <a:avLst/>
              </a:prstGeom>
              <a:blipFill>
                <a:blip r:embed="rId5"/>
                <a:stretch>
                  <a:fillRect/>
                </a:stretch>
              </a:blipFill>
              <a:ln>
                <a:noFill/>
              </a:ln>
              <a:effectLst/>
              <a:extLst/>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6CE9F62B-4B78-488A-AAB1-FF1829DD8D39}"/>
              </a:ext>
            </a:extLst>
          </p:cNvPr>
          <p:cNvCxnSpPr>
            <a:cxnSpLocks/>
          </p:cNvCxnSpPr>
          <p:nvPr/>
        </p:nvCxnSpPr>
        <p:spPr>
          <a:xfrm>
            <a:off x="-66675" y="1809750"/>
            <a:ext cx="9382125"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682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89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8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997" grpId="0"/>
      <p:bldP spid="11089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34</a:t>
            </a:fld>
            <a:endParaRPr lang="en-US" dirty="0"/>
          </a:p>
        </p:txBody>
      </p:sp>
      <p:sp>
        <p:nvSpPr>
          <p:cNvPr id="2" name="Title 1"/>
          <p:cNvSpPr>
            <a:spLocks noGrp="1"/>
          </p:cNvSpPr>
          <p:nvPr>
            <p:ph type="title"/>
          </p:nvPr>
        </p:nvSpPr>
        <p:spPr/>
        <p:txBody>
          <a:bodyPr/>
          <a:lstStyle/>
          <a:p>
            <a:r>
              <a:rPr lang="en-US" dirty="0"/>
              <a:t>A Mixture of Distributions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C33B890-12FF-41AA-9893-49CF6866B7C9}"/>
                  </a:ext>
                </a:extLst>
              </p:cNvPr>
              <p:cNvSpPr>
                <a:spLocks noGrp="1"/>
              </p:cNvSpPr>
              <p:nvPr>
                <p:ph idx="1"/>
              </p:nvPr>
            </p:nvSpPr>
            <p:spPr>
              <a:xfrm>
                <a:off x="430464" y="902369"/>
                <a:ext cx="8229600" cy="1868438"/>
              </a:xfrm>
            </p:spPr>
            <p:txBody>
              <a:bodyPr>
                <a:normAutofit fontScale="85000" lnSpcReduction="20000"/>
              </a:bodyPr>
              <a:lstStyle/>
              <a:p>
                <a:r>
                  <a:rPr lang="en-US" dirty="0"/>
                  <a:t>As in the coin example, the problem is that data is sampled from a mixture of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dirty="0"/>
                  <a:t>different normal distributions, and we do not know, for a given each data point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where is it  sampled from. </a:t>
                </a:r>
              </a:p>
              <a:p>
                <a:endParaRPr lang="en-US" dirty="0"/>
              </a:p>
              <a:p>
                <a:r>
                  <a:rPr lang="en-US" dirty="0"/>
                  <a:t>For a data point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define </a:t>
                </a:r>
                <a14:m>
                  <m:oMath xmlns:m="http://schemas.openxmlformats.org/officeDocument/2006/math">
                    <m:r>
                      <a:rPr lang="en-US" i="1" dirty="0" smtClean="0">
                        <a:latin typeface="Cambria Math" panose="02040503050406030204" pitchFamily="18" charset="0"/>
                      </a:rPr>
                      <m:t>𝑘</m:t>
                    </m:r>
                  </m:oMath>
                </a14:m>
                <a:r>
                  <a:rPr lang="en-US" dirty="0"/>
                  <a:t> binary hidden variables,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𝑧</m:t>
                        </m:r>
                      </m:e>
                      <m:sub>
                        <m:r>
                          <a:rPr lang="en-US" i="1" dirty="0" smtClean="0">
                            <a:latin typeface="Cambria Math" panose="02040503050406030204" pitchFamily="18" charset="0"/>
                          </a:rPr>
                          <m:t>𝑖</m:t>
                        </m:r>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𝑧</m:t>
                        </m:r>
                      </m:e>
                      <m:sub>
                        <m:r>
                          <a:rPr lang="en-US" i="1" dirty="0" smtClean="0">
                            <a:latin typeface="Cambria Math" panose="02040503050406030204" pitchFamily="18" charset="0"/>
                          </a:rPr>
                          <m:t>𝑖</m:t>
                        </m:r>
                        <m:r>
                          <a:rPr lang="en-US" i="1" dirty="0" smtClean="0">
                            <a:latin typeface="Cambria Math" panose="02040503050406030204" pitchFamily="18" charset="0"/>
                          </a:rPr>
                          <m:t>2</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𝑧</m:t>
                        </m:r>
                      </m:e>
                      <m:sub>
                        <m:r>
                          <a:rPr lang="en-US" i="1" dirty="0" err="1">
                            <a:latin typeface="Cambria Math" panose="02040503050406030204" pitchFamily="18" charset="0"/>
                          </a:rPr>
                          <m:t>𝑖𝑘</m:t>
                        </m:r>
                      </m:sub>
                    </m:sSub>
                    <m:r>
                      <a:rPr lang="en-US" i="1" dirty="0">
                        <a:latin typeface="Cambria Math" panose="02040503050406030204" pitchFamily="18" charset="0"/>
                      </a:rPr>
                      <m:t>, </m:t>
                    </m:r>
                  </m:oMath>
                </a14:m>
                <a:r>
                  <a:rPr lang="en-US" dirty="0"/>
                  <a:t>s.t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𝑧</m:t>
                        </m:r>
                      </m:e>
                      <m:sub>
                        <m:r>
                          <a:rPr lang="en-US" i="1" dirty="0" smtClean="0">
                            <a:latin typeface="Cambria Math" panose="02040503050406030204" pitchFamily="18" charset="0"/>
                          </a:rPr>
                          <m:t>𝑖𝑗</m:t>
                        </m:r>
                      </m:sub>
                    </m:sSub>
                    <m:r>
                      <a:rPr lang="en-US" i="1" dirty="0">
                        <a:latin typeface="Cambria Math" panose="02040503050406030204" pitchFamily="18" charset="0"/>
                      </a:rPr>
                      <m:t> =1</m:t>
                    </m:r>
                  </m:oMath>
                </a14:m>
                <a:r>
                  <a:rPr lang="en-US" dirty="0"/>
                  <a:t> </a:t>
                </a:r>
                <a:r>
                  <a:rPr lang="en-US" dirty="0" err="1"/>
                  <a:t>iff</a:t>
                </a: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is sampled from the j-</a:t>
                </a:r>
                <a:r>
                  <a:rPr lang="en-US" dirty="0" err="1"/>
                  <a:t>th</a:t>
                </a:r>
                <a:r>
                  <a:rPr lang="en-US" dirty="0"/>
                  <a:t> distribution. </a:t>
                </a:r>
              </a:p>
              <a:p>
                <a:endParaRPr lang="en-US" dirty="0"/>
              </a:p>
            </p:txBody>
          </p:sp>
        </mc:Choice>
        <mc:Fallback xmlns="">
          <p:sp>
            <p:nvSpPr>
              <p:cNvPr id="5" name="Content Placeholder 4">
                <a:extLst>
                  <a:ext uri="{FF2B5EF4-FFF2-40B4-BE49-F238E27FC236}">
                    <a16:creationId xmlns:a16="http://schemas.microsoft.com/office/drawing/2014/main" id="{DC33B890-12FF-41AA-9893-49CF6866B7C9}"/>
                  </a:ext>
                </a:extLst>
              </p:cNvPr>
              <p:cNvSpPr>
                <a:spLocks noGrp="1" noRot="1" noChangeAspect="1" noMove="1" noResize="1" noEditPoints="1" noAdjustHandles="1" noChangeArrowheads="1" noChangeShapeType="1" noTextEdit="1"/>
              </p:cNvSpPr>
              <p:nvPr>
                <p:ph idx="1"/>
              </p:nvPr>
            </p:nvSpPr>
            <p:spPr>
              <a:xfrm>
                <a:off x="430464" y="902369"/>
                <a:ext cx="8229600" cy="1868438"/>
              </a:xfrm>
              <a:blipFill>
                <a:blip r:embed="rId3"/>
                <a:stretch>
                  <a:fillRect l="-667" t="-4560" r="-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14" name="Object 2"/>
              <p:cNvSpPr txBox="1"/>
              <p:nvPr/>
            </p:nvSpPr>
            <p:spPr bwMode="auto">
              <a:xfrm>
                <a:off x="1023587" y="2964086"/>
                <a:ext cx="7346690" cy="866157"/>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𝐸</m:t>
                      </m:r>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e>
                      </m:d>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𝑤𝑎𝑠</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𝑠𝑎𝑚𝑝𝑙𝑒𝑑</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𝑓𝑟𝑜𝑚</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e>
                      </m:d>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𝑤𝑎𝑠</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𝑛𝑜𝑡</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𝑠𝑎𝑚𝑝𝑙𝑒𝑑</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𝑓𝑟𝑜𝑚</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𝑖𝑗</m:t>
                          </m:r>
                        </m:sub>
                      </m:sSub>
                    </m:oMath>
                    <m:oMath xmlns:m="http://schemas.openxmlformats.org/officeDocument/2006/math">
                      <m:r>
                        <m:rPr>
                          <m:nor/>
                        </m:rPr>
                        <a:rPr lang="en-US" i="1">
                          <a:solidFill>
                            <a:srgbClr val="000000"/>
                          </a:solidFill>
                          <a:latin typeface="Cambria Math" panose="02040503050406030204" pitchFamily="18" charset="0"/>
                        </a:rPr>
                        <m:t>          </m:t>
                      </m:r>
                    </m:oMath>
                  </m:oMathPara>
                </a14:m>
                <a:endParaRPr lang="en-US" i="1" dirty="0"/>
              </a:p>
            </p:txBody>
          </p:sp>
        </mc:Choice>
        <mc:Fallback xmlns="">
          <p:sp>
            <p:nvSpPr>
              <p:cNvPr id="64514" name="Object 2"/>
              <p:cNvSpPr txBox="1">
                <a:spLocks noRot="1" noChangeAspect="1" noMove="1" noResize="1" noEditPoints="1" noAdjustHandles="1" noChangeArrowheads="1" noChangeShapeType="1" noTextEdit="1"/>
              </p:cNvSpPr>
              <p:nvPr/>
            </p:nvSpPr>
            <p:spPr bwMode="auto">
              <a:xfrm>
                <a:off x="1023587" y="2964086"/>
                <a:ext cx="7346690" cy="866157"/>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15" name="Object 3"/>
              <p:cNvSpPr txBox="1"/>
              <p:nvPr/>
            </p:nvSpPr>
            <p:spPr bwMode="auto">
              <a:xfrm>
                <a:off x="3531700" y="3344108"/>
                <a:ext cx="2688230" cy="76041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𝐸</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𝑌</m:t>
                      </m:r>
                      <m:r>
                        <a:rPr lang="en-US" i="1" smtClean="0">
                          <a:solidFill>
                            <a:srgbClr val="FF0000"/>
                          </a:solidFill>
                          <a:latin typeface="Cambria Math" panose="02040503050406030204" pitchFamily="18" charset="0"/>
                        </a:rPr>
                        <m:t>] =</m:t>
                      </m:r>
                      <m:nary>
                        <m:naryPr>
                          <m:chr m:val="∑"/>
                          <m:supHide m:val="on"/>
                          <m:ctrlPr>
                            <a:rPr lang="en-US" i="1">
                              <a:solidFill>
                                <a:srgbClr val="FF0000"/>
                              </a:solidFill>
                              <a:latin typeface="Cambria Math" panose="02040503050406030204" pitchFamily="18" charset="0"/>
                            </a:rPr>
                          </m:ctrlPr>
                        </m:naryPr>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𝑖</m:t>
                              </m:r>
                            </m:sub>
                          </m:sSub>
                        </m:sub>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𝑌</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e>
                      </m:nary>
                    </m:oMath>
                  </m:oMathPara>
                </a14:m>
                <a:endParaRPr lang="en-US" i="1" dirty="0">
                  <a:solidFill>
                    <a:srgbClr val="FF0000"/>
                  </a:solidFill>
                </a:endParaRPr>
              </a:p>
            </p:txBody>
          </p:sp>
        </mc:Choice>
        <mc:Fallback xmlns="">
          <p:sp>
            <p:nvSpPr>
              <p:cNvPr id="64515" name="Object 3"/>
              <p:cNvSpPr txBox="1">
                <a:spLocks noRot="1" noChangeAspect="1" noMove="1" noResize="1" noEditPoints="1" noAdjustHandles="1" noChangeArrowheads="1" noChangeShapeType="1" noTextEdit="1"/>
              </p:cNvSpPr>
              <p:nvPr/>
            </p:nvSpPr>
            <p:spPr bwMode="auto">
              <a:xfrm>
                <a:off x="3531700" y="3344108"/>
                <a:ext cx="2688230" cy="760412"/>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16" name="Object 4"/>
              <p:cNvSpPr txBox="1"/>
              <p:nvPr/>
            </p:nvSpPr>
            <p:spPr bwMode="auto">
              <a:xfrm>
                <a:off x="3531700" y="4104520"/>
                <a:ext cx="2545853" cy="557639"/>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𝐸</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𝑋</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𝑌</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𝐸</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𝑋</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𝐸</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𝑌</m:t>
                      </m:r>
                      <m:r>
                        <a:rPr lang="en-US" i="1" smtClean="0">
                          <a:solidFill>
                            <a:srgbClr val="FF0000"/>
                          </a:solidFill>
                          <a:latin typeface="Cambria Math" panose="02040503050406030204" pitchFamily="18" charset="0"/>
                        </a:rPr>
                        <m:t>]</m:t>
                      </m:r>
                    </m:oMath>
                  </m:oMathPara>
                </a14:m>
                <a:endParaRPr lang="en-US" i="1" dirty="0">
                  <a:solidFill>
                    <a:srgbClr val="FF0000"/>
                  </a:solidFill>
                </a:endParaRPr>
              </a:p>
            </p:txBody>
          </p:sp>
        </mc:Choice>
        <mc:Fallback xmlns="">
          <p:sp>
            <p:nvSpPr>
              <p:cNvPr id="64516" name="Object 4"/>
              <p:cNvSpPr txBox="1">
                <a:spLocks noRot="1" noChangeAspect="1" noMove="1" noResize="1" noEditPoints="1" noAdjustHandles="1" noChangeArrowheads="1" noChangeShapeType="1" noTextEdit="1"/>
              </p:cNvSpPr>
              <p:nvPr/>
            </p:nvSpPr>
            <p:spPr bwMode="auto">
              <a:xfrm>
                <a:off x="3531700" y="4104520"/>
                <a:ext cx="2545853" cy="557639"/>
              </a:xfrm>
              <a:prstGeom prst="rect">
                <a:avLst/>
              </a:prstGeom>
              <a:blipFill>
                <a:blip r:embed="rId6"/>
                <a:stretch>
                  <a:fillRect/>
                </a:stretch>
              </a:blipFill>
              <a:ln>
                <a:noFill/>
              </a:ln>
              <a:effectLst/>
              <a:extLst/>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02453A1B-D57E-4B8F-B24F-156B48BAB05F}"/>
              </a:ext>
            </a:extLst>
          </p:cNvPr>
          <p:cNvCxnSpPr>
            <a:cxnSpLocks/>
          </p:cNvCxnSpPr>
          <p:nvPr/>
        </p:nvCxnSpPr>
        <p:spPr>
          <a:xfrm>
            <a:off x="-66675" y="1809750"/>
            <a:ext cx="9382125"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51096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35</a:t>
            </a:fld>
            <a:endParaRPr lang="en-US" dirty="0"/>
          </a:p>
        </p:txBody>
      </p:sp>
      <p:sp>
        <p:nvSpPr>
          <p:cNvPr id="2" name="Title 1"/>
          <p:cNvSpPr>
            <a:spLocks noGrp="1"/>
          </p:cNvSpPr>
          <p:nvPr>
            <p:ph type="title"/>
          </p:nvPr>
        </p:nvSpPr>
        <p:spPr/>
        <p:txBody>
          <a:bodyPr/>
          <a:lstStyle/>
          <a:p>
            <a:r>
              <a:rPr lang="en-US" dirty="0"/>
              <a:t>Example: K-Means Algorithms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B483572-DCA1-480F-B5A1-D6C09A254EE3}"/>
                  </a:ext>
                </a:extLst>
              </p:cNvPr>
              <p:cNvSpPr>
                <a:spLocks noGrp="1"/>
              </p:cNvSpPr>
              <p:nvPr>
                <p:ph idx="1"/>
              </p:nvPr>
            </p:nvSpPr>
            <p:spPr>
              <a:xfrm>
                <a:off x="430464" y="902369"/>
                <a:ext cx="8229600" cy="1921987"/>
              </a:xfrm>
            </p:spPr>
            <p:txBody>
              <a:bodyPr>
                <a:normAutofit fontScale="85000" lnSpcReduction="20000"/>
              </a:bodyPr>
              <a:lstStyle/>
              <a:p>
                <a:r>
                  <a:rPr lang="en-US" dirty="0">
                    <a:solidFill>
                      <a:srgbClr val="FF0000"/>
                    </a:solidFill>
                  </a:rPr>
                  <a:t>Expectation:</a:t>
                </a:r>
                <a:r>
                  <a:rPr lang="en-US" dirty="0"/>
                  <a:t> (here: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 =  </m:t>
                    </m:r>
                    <m:r>
                      <a:rPr lang="en-US">
                        <a:latin typeface="Cambria Math" panose="02040503050406030204" pitchFamily="18" charset="0"/>
                      </a:rPr>
                      <m:t>𝜎</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𝜇</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𝜇</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𝜇</m:t>
                        </m:r>
                      </m:e>
                      <m:sub>
                        <m:r>
                          <m:rPr>
                            <m:sty m:val="p"/>
                          </m:rPr>
                          <a:rPr lang="en-US">
                            <a:latin typeface="Cambria Math" panose="02040503050406030204" pitchFamily="18" charset="0"/>
                          </a:rPr>
                          <m:t>k</m:t>
                        </m:r>
                      </m:sub>
                    </m:sSub>
                  </m:oMath>
                </a14:m>
                <a:r>
                  <a:rPr lang="en-US" dirty="0"/>
                  <a:t>  ) </a:t>
                </a:r>
              </a:p>
              <a:p>
                <a:endParaRPr lang="en-US" dirty="0"/>
              </a:p>
              <a:p>
                <a:endParaRPr lang="en-US" dirty="0"/>
              </a:p>
              <a:p>
                <a:endParaRPr lang="en-US" dirty="0"/>
              </a:p>
              <a:p>
                <a:r>
                  <a:rPr lang="en-US" dirty="0"/>
                  <a:t>Computing the likelihood given the observed data  </a:t>
                </a:r>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𝑚</m:t>
                        </m:r>
                      </m:sub>
                    </m:sSub>
                    <m:r>
                      <a:rPr lang="en-US" i="1" dirty="0">
                        <a:latin typeface="Cambria Math" panose="02040503050406030204" pitchFamily="18" charset="0"/>
                      </a:rPr>
                      <m:t>} </m:t>
                    </m:r>
                  </m:oMath>
                </a14:m>
                <a:r>
                  <a:rPr lang="en-US" dirty="0"/>
                  <a:t>and the hypothesis </a:t>
                </a:r>
                <a14:m>
                  <m:oMath xmlns:m="http://schemas.openxmlformats.org/officeDocument/2006/math">
                    <m:r>
                      <a:rPr lang="en-US" i="1" dirty="0" smtClean="0">
                        <a:latin typeface="Cambria Math" panose="02040503050406030204" pitchFamily="18" charset="0"/>
                      </a:rPr>
                      <m:t>h</m:t>
                    </m:r>
                  </m:oMath>
                </a14:m>
                <a:r>
                  <a:rPr lang="en-US" dirty="0"/>
                  <a:t>  (w/o the constant coefficient)</a:t>
                </a:r>
              </a:p>
              <a:p>
                <a:endParaRPr lang="en-US" dirty="0"/>
              </a:p>
            </p:txBody>
          </p:sp>
        </mc:Choice>
        <mc:Fallback xmlns="">
          <p:sp>
            <p:nvSpPr>
              <p:cNvPr id="6" name="Content Placeholder 5">
                <a:extLst>
                  <a:ext uri="{FF2B5EF4-FFF2-40B4-BE49-F238E27FC236}">
                    <a16:creationId xmlns:a16="http://schemas.microsoft.com/office/drawing/2014/main" id="{AB483572-DCA1-480F-B5A1-D6C09A254EE3}"/>
                  </a:ext>
                </a:extLst>
              </p:cNvPr>
              <p:cNvSpPr>
                <a:spLocks noGrp="1" noRot="1" noChangeAspect="1" noMove="1" noResize="1" noEditPoints="1" noAdjustHandles="1" noChangeArrowheads="1" noChangeShapeType="1" noTextEdit="1"/>
              </p:cNvSpPr>
              <p:nvPr>
                <p:ph idx="1"/>
              </p:nvPr>
            </p:nvSpPr>
            <p:spPr>
              <a:xfrm>
                <a:off x="430464" y="902369"/>
                <a:ext cx="8229600" cy="1921987"/>
              </a:xfrm>
              <a:blipFill>
                <a:blip r:embed="rId3"/>
                <a:stretch>
                  <a:fillRect l="-667" t="-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0" name="Object 2"/>
              <p:cNvSpPr txBox="1"/>
              <p:nvPr/>
            </p:nvSpPr>
            <p:spPr bwMode="auto">
              <a:xfrm>
                <a:off x="955327" y="1249313"/>
                <a:ext cx="7033113" cy="84004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𝑖𝑘</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e>
                          </m:rad>
                        </m:den>
                      </m:f>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e>
                      </m:nary>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oMath>
                  </m:oMathPara>
                </a14:m>
                <a:endParaRPr lang="en-US" i="1" dirty="0"/>
              </a:p>
            </p:txBody>
          </p:sp>
        </mc:Choice>
        <mc:Fallback xmlns="">
          <p:sp>
            <p:nvSpPr>
              <p:cNvPr id="68610" name="Object 2"/>
              <p:cNvSpPr txBox="1">
                <a:spLocks noRot="1" noChangeAspect="1" noMove="1" noResize="1" noEditPoints="1" noAdjustHandles="1" noChangeArrowheads="1" noChangeShapeType="1" noTextEdit="1"/>
              </p:cNvSpPr>
              <p:nvPr/>
            </p:nvSpPr>
            <p:spPr bwMode="auto">
              <a:xfrm>
                <a:off x="955327" y="1249313"/>
                <a:ext cx="7033113" cy="840041"/>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1" name="Object 3"/>
              <p:cNvSpPr txBox="1"/>
              <p:nvPr/>
            </p:nvSpPr>
            <p:spPr bwMode="auto">
              <a:xfrm>
                <a:off x="2115785" y="2595997"/>
                <a:ext cx="4712196" cy="9984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𝑙𝑛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r>
                        <a:rPr lang="en-US" i="1">
                          <a:solidFill>
                            <a:srgbClr val="000000"/>
                          </a:solidFill>
                          <a:latin typeface="Cambria Math" panose="02040503050406030204" pitchFamily="18" charset="0"/>
                        </a:rPr>
                        <m:t>   </m:t>
                      </m:r>
                    </m:oMath>
                  </m:oMathPara>
                </a14:m>
                <a:endParaRPr lang="en-US" i="1" dirty="0"/>
              </a:p>
            </p:txBody>
          </p:sp>
        </mc:Choice>
        <mc:Fallback xmlns="">
          <p:sp>
            <p:nvSpPr>
              <p:cNvPr id="68611" name="Object 3"/>
              <p:cNvSpPr txBox="1">
                <a:spLocks noRot="1" noChangeAspect="1" noMove="1" noResize="1" noEditPoints="1" noAdjustHandles="1" noChangeArrowheads="1" noChangeShapeType="1" noTextEdit="1"/>
              </p:cNvSpPr>
              <p:nvPr/>
            </p:nvSpPr>
            <p:spPr bwMode="auto">
              <a:xfrm>
                <a:off x="2115785" y="2595997"/>
                <a:ext cx="4712196" cy="998437"/>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2" name="Object 4"/>
              <p:cNvSpPr txBox="1"/>
              <p:nvPr/>
            </p:nvSpPr>
            <p:spPr bwMode="auto">
              <a:xfrm>
                <a:off x="1847473" y="3364683"/>
                <a:ext cx="5449053" cy="99234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𝐸</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𝑙𝑛</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𝑃</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𝑌</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h</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𝐸</m:t>
                      </m:r>
                      <m:r>
                        <a:rPr lang="en-US" i="1" smtClean="0">
                          <a:solidFill>
                            <a:srgbClr val="000000"/>
                          </a:solidFill>
                          <a:latin typeface="Cambria Math" panose="02040503050406030204" pitchFamily="18" charset="0"/>
                        </a:rPr>
                        <m:t>[</m:t>
                      </m:r>
                      <m:nary>
                        <m:naryPr>
                          <m:chr m:val="∑"/>
                          <m:limLoc m:val="subSup"/>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e>
                      </m:nary>
                      <m:nary>
                        <m:naryPr>
                          <m:chr m:val="∑"/>
                          <m:limLoc m:val="subSup"/>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d>
                            <m:dPr>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d>
                        </m:e>
                      </m:nary>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oMath>
                  </m:oMathPara>
                </a14:m>
                <a:endParaRPr lang="en-US" i="1" dirty="0"/>
              </a:p>
            </p:txBody>
          </p:sp>
        </mc:Choice>
        <mc:Fallback xmlns="">
          <p:sp>
            <p:nvSpPr>
              <p:cNvPr id="68612" name="Object 4"/>
              <p:cNvSpPr txBox="1">
                <a:spLocks noRot="1" noChangeAspect="1" noMove="1" noResize="1" noEditPoints="1" noAdjustHandles="1" noChangeArrowheads="1" noChangeShapeType="1" noTextEdit="1"/>
              </p:cNvSpPr>
              <p:nvPr/>
            </p:nvSpPr>
            <p:spPr bwMode="auto">
              <a:xfrm>
                <a:off x="1847473" y="3364683"/>
                <a:ext cx="5449053" cy="992342"/>
              </a:xfrm>
              <a:prstGeom prst="rect">
                <a:avLst/>
              </a:prstGeom>
              <a:blipFill>
                <a:blip r:embed="rId6"/>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3" name="Object 5"/>
              <p:cNvSpPr txBox="1"/>
              <p:nvPr/>
            </p:nvSpPr>
            <p:spPr bwMode="auto">
              <a:xfrm>
                <a:off x="3183496" y="4018450"/>
                <a:ext cx="3507817" cy="101912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r>
                        <a:rPr lang="en-US" i="1">
                          <a:solidFill>
                            <a:srgbClr val="000000"/>
                          </a:solidFill>
                          <a:latin typeface="Cambria Math" panose="02040503050406030204" pitchFamily="18" charset="0"/>
                        </a:rPr>
                        <m:t>  </m:t>
                      </m:r>
                    </m:oMath>
                  </m:oMathPara>
                </a14:m>
                <a:endParaRPr lang="en-US" dirty="0"/>
              </a:p>
            </p:txBody>
          </p:sp>
        </mc:Choice>
        <mc:Fallback xmlns="">
          <p:sp>
            <p:nvSpPr>
              <p:cNvPr id="68613" name="Object 5"/>
              <p:cNvSpPr txBox="1">
                <a:spLocks noRot="1" noChangeAspect="1" noMove="1" noResize="1" noEditPoints="1" noAdjustHandles="1" noChangeArrowheads="1" noChangeShapeType="1" noTextEdit="1"/>
              </p:cNvSpPr>
              <p:nvPr/>
            </p:nvSpPr>
            <p:spPr bwMode="auto">
              <a:xfrm>
                <a:off x="3183496" y="4018450"/>
                <a:ext cx="3507817" cy="1019124"/>
              </a:xfrm>
              <a:prstGeom prst="rect">
                <a:avLst/>
              </a:prstGeom>
              <a:blipFill>
                <a:blip r:embed="rId7"/>
                <a:stretch>
                  <a:fillRect/>
                </a:stretch>
              </a:blipFill>
              <a:ln>
                <a:noFill/>
              </a:ln>
              <a:effectLst/>
              <a:extLst/>
            </p:spPr>
            <p:txBody>
              <a:bodyPr/>
              <a:lstStyle/>
              <a:p>
                <a:r>
                  <a:rPr lang="en-US">
                    <a:noFill/>
                  </a:rPr>
                  <a:t> </a:t>
                </a:r>
              </a:p>
            </p:txBody>
          </p:sp>
        </mc:Fallback>
      </mc:AlternateContent>
    </p:spTree>
    <p:extLst>
      <p:ext uri="{BB962C8B-B14F-4D97-AF65-F5344CB8AC3E}">
        <p14:creationId xmlns:p14="http://schemas.microsoft.com/office/powerpoint/2010/main" val="371266380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ular Callout 4"/>
              <p:cNvSpPr/>
              <p:nvPr/>
            </p:nvSpPr>
            <p:spPr>
              <a:xfrm>
                <a:off x="6218905" y="2095102"/>
                <a:ext cx="2857500" cy="1371600"/>
              </a:xfrm>
              <a:prstGeom prst="wedgeRectCallout">
                <a:avLst>
                  <a:gd name="adj1" fmla="val -167025"/>
                  <a:gd name="adj2" fmla="val -66238"/>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Given old parameters (</a:t>
                </a:r>
                <a14:m>
                  <m:oMath xmlns:m="http://schemas.openxmlformats.org/officeDocument/2006/math">
                    <m:r>
                      <a:rPr lang="en-US" sz="1350" i="1" dirty="0" smtClean="0">
                        <a:solidFill>
                          <a:schemeClr val="tx1"/>
                        </a:solidFill>
                        <a:latin typeface="Cambria Math" panose="02040503050406030204" pitchFamily="18" charset="0"/>
                      </a:rPr>
                      <m:t>h</m:t>
                    </m:r>
                    <m:r>
                      <a:rPr lang="en-US" sz="1350" i="1" dirty="0" smtClean="0">
                        <a:solidFill>
                          <a:schemeClr val="tx1"/>
                        </a:solidFill>
                        <a:latin typeface="Cambria Math" panose="02040503050406030204" pitchFamily="18" charset="0"/>
                      </a:rPr>
                      <m:t>’) </m:t>
                    </m:r>
                  </m:oMath>
                </a14:m>
                <a:r>
                  <a:rPr lang="en-US" sz="1350" dirty="0">
                    <a:solidFill>
                      <a:schemeClr val="tx1"/>
                    </a:solidFill>
                  </a:rPr>
                  <a:t>we labeled the data. Now we compute the likelihood of the complete data (with the labels) and next we will find the new set of parameters (</a:t>
                </a:r>
                <a14:m>
                  <m:oMath xmlns:m="http://schemas.openxmlformats.org/officeDocument/2006/math">
                    <m:r>
                      <a:rPr lang="en-US" sz="1350" i="1" dirty="0" smtClean="0">
                        <a:solidFill>
                          <a:schemeClr val="tx1"/>
                        </a:solidFill>
                        <a:latin typeface="Cambria Math" panose="02040503050406030204" pitchFamily="18" charset="0"/>
                      </a:rPr>
                      <m:t>h</m:t>
                    </m:r>
                  </m:oMath>
                </a14:m>
                <a:r>
                  <a:rPr lang="en-US" sz="1350" dirty="0">
                    <a:solidFill>
                      <a:schemeClr val="tx1"/>
                    </a:solidFill>
                  </a:rPr>
                  <a:t>) that maximizes this likelihood.</a:t>
                </a:r>
              </a:p>
            </p:txBody>
          </p:sp>
        </mc:Choice>
        <mc:Fallback xmlns="">
          <p:sp>
            <p:nvSpPr>
              <p:cNvPr id="5" name="Rectangular Callout 4"/>
              <p:cNvSpPr>
                <a:spLocks noRot="1" noChangeAspect="1" noMove="1" noResize="1" noEditPoints="1" noAdjustHandles="1" noChangeArrowheads="1" noChangeShapeType="1" noTextEdit="1"/>
              </p:cNvSpPr>
              <p:nvPr/>
            </p:nvSpPr>
            <p:spPr>
              <a:xfrm>
                <a:off x="6218905" y="2095102"/>
                <a:ext cx="2857500" cy="1371600"/>
              </a:xfrm>
              <a:prstGeom prst="wedgeRectCallout">
                <a:avLst>
                  <a:gd name="adj1" fmla="val -167025"/>
                  <a:gd name="adj2" fmla="val -66238"/>
                </a:avLst>
              </a:prstGeom>
              <a:blipFill>
                <a:blip r:embed="rId3"/>
                <a:stretch>
                  <a:fillRect r="-196" b="-1128"/>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BEC616D-81FD-4069-9B52-EF8B2DD4E0AD}"/>
                  </a:ext>
                </a:extLst>
              </p:cNvPr>
              <p:cNvSpPr>
                <a:spLocks noGrp="1"/>
              </p:cNvSpPr>
              <p:nvPr>
                <p:ph idx="1"/>
              </p:nvPr>
            </p:nvSpPr>
            <p:spPr>
              <a:xfrm>
                <a:off x="430464" y="902370"/>
                <a:ext cx="8229600" cy="2614736"/>
              </a:xfrm>
            </p:spPr>
            <p:txBody>
              <a:bodyPr>
                <a:normAutofit fontScale="92500" lnSpcReduction="20000"/>
              </a:bodyPr>
              <a:lstStyle/>
              <a:p>
                <a:r>
                  <a:rPr lang="en-US" dirty="0">
                    <a:solidFill>
                      <a:srgbClr val="FF0000"/>
                    </a:solidFill>
                  </a:rPr>
                  <a:t>Maximization:</a:t>
                </a:r>
                <a:r>
                  <a:rPr lang="en-US" dirty="0"/>
                  <a:t> Maximizing</a:t>
                </a:r>
              </a:p>
              <a:p>
                <a:endParaRPr lang="en-US" dirty="0"/>
              </a:p>
              <a:p>
                <a:endParaRPr lang="en-US" dirty="0"/>
              </a:p>
              <a:p>
                <a:r>
                  <a:rPr lang="en-US" dirty="0"/>
                  <a:t>with respect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𝑗</m:t>
                        </m:r>
                      </m:sub>
                    </m:sSub>
                  </m:oMath>
                </a14:m>
                <a:r>
                  <a:rPr lang="en-US" dirty="0"/>
                  <a:t>  we get that:</a:t>
                </a:r>
              </a:p>
              <a:p>
                <a:endParaRPr lang="en-US" dirty="0"/>
              </a:p>
              <a:p>
                <a:pPr marL="0" indent="0">
                  <a:buNone/>
                </a:pPr>
                <a:endParaRPr lang="en-US" dirty="0"/>
              </a:p>
              <a:p>
                <a:r>
                  <a:rPr lang="en-US" dirty="0"/>
                  <a:t>Which yields:</a:t>
                </a:r>
              </a:p>
              <a:p>
                <a:endParaRPr lang="en-US" dirty="0"/>
              </a:p>
              <a:p>
                <a:endParaRPr lang="en-US" dirty="0"/>
              </a:p>
            </p:txBody>
          </p:sp>
        </mc:Choice>
        <mc:Fallback xmlns="">
          <p:sp>
            <p:nvSpPr>
              <p:cNvPr id="6" name="Content Placeholder 5">
                <a:extLst>
                  <a:ext uri="{FF2B5EF4-FFF2-40B4-BE49-F238E27FC236}">
                    <a16:creationId xmlns:a16="http://schemas.microsoft.com/office/drawing/2014/main" id="{FBEC616D-81FD-4069-9B52-EF8B2DD4E0AD}"/>
                  </a:ext>
                </a:extLst>
              </p:cNvPr>
              <p:cNvSpPr>
                <a:spLocks noGrp="1" noRot="1" noChangeAspect="1" noMove="1" noResize="1" noEditPoints="1" noAdjustHandles="1" noChangeArrowheads="1" noChangeShapeType="1" noTextEdit="1"/>
              </p:cNvSpPr>
              <p:nvPr>
                <p:ph idx="1"/>
              </p:nvPr>
            </p:nvSpPr>
            <p:spPr>
              <a:xfrm>
                <a:off x="430464" y="902370"/>
                <a:ext cx="8229600" cy="2614736"/>
              </a:xfrm>
              <a:blipFill>
                <a:blip r:embed="rId4"/>
                <a:stretch>
                  <a:fillRect l="-889" t="-3963"/>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081A49A-5B14-409F-93CB-CEF6A4DEA4DC}" type="slidenum">
              <a:rPr lang="en-US" smtClean="0"/>
              <a:pPr/>
              <a:t>36</a:t>
            </a:fld>
            <a:endParaRPr lang="en-US" dirty="0"/>
          </a:p>
        </p:txBody>
      </p:sp>
      <p:sp>
        <p:nvSpPr>
          <p:cNvPr id="2" name="Title 1"/>
          <p:cNvSpPr>
            <a:spLocks noGrp="1"/>
          </p:cNvSpPr>
          <p:nvPr>
            <p:ph type="title"/>
          </p:nvPr>
        </p:nvSpPr>
        <p:spPr/>
        <p:txBody>
          <a:bodyPr/>
          <a:lstStyle/>
          <a:p>
            <a:r>
              <a:rPr lang="en-US" dirty="0"/>
              <a:t>Example: K-Means Algorithms</a:t>
            </a:r>
          </a:p>
        </p:txBody>
      </p:sp>
      <mc:AlternateContent xmlns:mc="http://schemas.openxmlformats.org/markup-compatibility/2006" xmlns:a14="http://schemas.microsoft.com/office/drawing/2010/main">
        <mc:Choice Requires="a14">
          <p:sp>
            <p:nvSpPr>
              <p:cNvPr id="70659" name="Object 3"/>
              <p:cNvSpPr txBox="1"/>
              <p:nvPr/>
            </p:nvSpPr>
            <p:spPr bwMode="auto">
              <a:xfrm>
                <a:off x="2000502" y="1178032"/>
                <a:ext cx="4600323" cy="11409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𝑄</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r>
                        <a:rPr lang="en-US" i="1">
                          <a:solidFill>
                            <a:srgbClr val="000000"/>
                          </a:solidFill>
                          <a:latin typeface="Cambria Math" panose="02040503050406030204" pitchFamily="18" charset="0"/>
                        </a:rPr>
                        <m:t>  </m:t>
                      </m:r>
                    </m:oMath>
                  </m:oMathPara>
                </a14:m>
                <a:endParaRPr lang="en-US" i="1" dirty="0"/>
              </a:p>
            </p:txBody>
          </p:sp>
        </mc:Choice>
        <mc:Fallback xmlns="">
          <p:sp>
            <p:nvSpPr>
              <p:cNvPr id="70659" name="Object 3"/>
              <p:cNvSpPr txBox="1">
                <a:spLocks noRot="1" noChangeAspect="1" noMove="1" noResize="1" noEditPoints="1" noAdjustHandles="1" noChangeArrowheads="1" noChangeShapeType="1" noTextEdit="1"/>
              </p:cNvSpPr>
              <p:nvPr/>
            </p:nvSpPr>
            <p:spPr bwMode="auto">
              <a:xfrm>
                <a:off x="2000502" y="1178032"/>
                <a:ext cx="4600323" cy="1140950"/>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60" name="Object 4"/>
              <p:cNvSpPr txBox="1"/>
              <p:nvPr/>
            </p:nvSpPr>
            <p:spPr bwMode="auto">
              <a:xfrm>
                <a:off x="2601913" y="3266212"/>
                <a:ext cx="2042833" cy="872421"/>
              </a:xfrm>
              <a:prstGeom prst="rect">
                <a:avLst/>
              </a:prstGeom>
              <a:noFill/>
              <a:ln>
                <a:solidFill>
                  <a:schemeClr val="accent1"/>
                </a:solid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e>
                          </m:nary>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e>
                          </m:nary>
                        </m:den>
                      </m:f>
                      <m:r>
                        <a:rPr lang="en-US" i="1">
                          <a:solidFill>
                            <a:srgbClr val="000000"/>
                          </a:solidFill>
                          <a:latin typeface="Cambria Math" panose="02040503050406030204" pitchFamily="18" charset="0"/>
                        </a:rPr>
                        <m:t> </m:t>
                      </m:r>
                    </m:oMath>
                  </m:oMathPara>
                </a14:m>
                <a:endParaRPr lang="en-US" i="1" dirty="0"/>
              </a:p>
            </p:txBody>
          </p:sp>
        </mc:Choice>
        <mc:Fallback xmlns="">
          <p:sp>
            <p:nvSpPr>
              <p:cNvPr id="70660" name="Object 4"/>
              <p:cNvSpPr txBox="1">
                <a:spLocks noRot="1" noChangeAspect="1" noMove="1" noResize="1" noEditPoints="1" noAdjustHandles="1" noChangeArrowheads="1" noChangeShapeType="1" noTextEdit="1"/>
              </p:cNvSpPr>
              <p:nvPr/>
            </p:nvSpPr>
            <p:spPr bwMode="auto">
              <a:xfrm>
                <a:off x="2601913" y="3266212"/>
                <a:ext cx="2042833" cy="872421"/>
              </a:xfrm>
              <a:prstGeom prst="rect">
                <a:avLst/>
              </a:prstGeom>
              <a:blipFill>
                <a:blip r:embed="rId6"/>
                <a:stretch>
                  <a:fillRect/>
                </a:stretch>
              </a:blipFill>
              <a:ln>
                <a:solidFill>
                  <a:schemeClr val="accent1"/>
                </a:solid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61" name="Object 5"/>
              <p:cNvSpPr txBox="1"/>
              <p:nvPr/>
            </p:nvSpPr>
            <p:spPr bwMode="auto">
              <a:xfrm>
                <a:off x="2039270" y="2209738"/>
                <a:ext cx="3575639" cy="8461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𝑑𝑄</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=0  </m:t>
                      </m:r>
                    </m:oMath>
                  </m:oMathPara>
                </a14:m>
                <a:endParaRPr lang="en-US" i="1" dirty="0"/>
              </a:p>
            </p:txBody>
          </p:sp>
        </mc:Choice>
        <mc:Fallback xmlns="">
          <p:sp>
            <p:nvSpPr>
              <p:cNvPr id="70661" name="Object 5"/>
              <p:cNvSpPr txBox="1">
                <a:spLocks noRot="1" noChangeAspect="1" noMove="1" noResize="1" noEditPoints="1" noAdjustHandles="1" noChangeArrowheads="1" noChangeShapeType="1" noTextEdit="1"/>
              </p:cNvSpPr>
              <p:nvPr/>
            </p:nvSpPr>
            <p:spPr bwMode="auto">
              <a:xfrm>
                <a:off x="2039270" y="2209738"/>
                <a:ext cx="3575639" cy="846137"/>
              </a:xfrm>
              <a:prstGeom prst="rect">
                <a:avLst/>
              </a:prstGeom>
              <a:blipFill>
                <a:blip r:embed="rId7"/>
                <a:stretch>
                  <a:fillRect/>
                </a:stretch>
              </a:blipFill>
              <a:ln>
                <a:noFill/>
              </a:ln>
              <a:effectLst/>
              <a:extLst/>
            </p:spPr>
            <p:txBody>
              <a:bodyPr/>
              <a:lstStyle/>
              <a:p>
                <a:r>
                  <a:rPr lang="en-US">
                    <a:noFill/>
                  </a:rPr>
                  <a:t> </a:t>
                </a:r>
              </a:p>
            </p:txBody>
          </p:sp>
        </mc:Fallback>
      </mc:AlternateContent>
    </p:spTree>
    <p:extLst>
      <p:ext uri="{BB962C8B-B14F-4D97-AF65-F5344CB8AC3E}">
        <p14:creationId xmlns:p14="http://schemas.microsoft.com/office/powerpoint/2010/main" val="3398781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37</a:t>
            </a:fld>
            <a:endParaRPr lang="en-US" dirty="0"/>
          </a:p>
        </p:txBody>
      </p:sp>
      <p:sp>
        <p:nvSpPr>
          <p:cNvPr id="2" name="Title 1"/>
          <p:cNvSpPr>
            <a:spLocks noGrp="1"/>
          </p:cNvSpPr>
          <p:nvPr>
            <p:ph type="title"/>
          </p:nvPr>
        </p:nvSpPr>
        <p:spPr/>
        <p:txBody>
          <a:bodyPr/>
          <a:lstStyle/>
          <a:p>
            <a:r>
              <a:rPr lang="en-US" dirty="0"/>
              <a:t>Summary: K-Means Algorithms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DAFE912-C60A-4156-BC01-4BD4F16B29D7}"/>
                  </a:ext>
                </a:extLst>
              </p:cNvPr>
              <p:cNvSpPr>
                <a:spLocks noGrp="1"/>
              </p:cNvSpPr>
              <p:nvPr>
                <p:ph idx="1"/>
              </p:nvPr>
            </p:nvSpPr>
            <p:spPr>
              <a:xfrm>
                <a:off x="430464" y="902369"/>
                <a:ext cx="8229600" cy="2911092"/>
              </a:xfrm>
            </p:spPr>
            <p:txBody>
              <a:bodyPr>
                <a:normAutofit fontScale="77500" lnSpcReduction="20000"/>
              </a:bodyPr>
              <a:lstStyle/>
              <a:p>
                <a:r>
                  <a:rPr lang="en-US" dirty="0"/>
                  <a:t>Given a set </a:t>
                </a:r>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𝑚</m:t>
                        </m:r>
                      </m:sub>
                    </m:sSub>
                    <m:r>
                      <a:rPr lang="en-US" i="1" dirty="0">
                        <a:latin typeface="Cambria Math" panose="02040503050406030204" pitchFamily="18" charset="0"/>
                      </a:rPr>
                      <m:t>} </m:t>
                    </m:r>
                  </m:oMath>
                </a14:m>
                <a:r>
                  <a:rPr lang="en-US" dirty="0"/>
                  <a:t>of data points, </a:t>
                </a:r>
                <a:r>
                  <a:rPr lang="en-US" dirty="0">
                    <a:solidFill>
                      <a:srgbClr val="FF0000"/>
                    </a:solidFill>
                  </a:rPr>
                  <a:t>guess</a:t>
                </a:r>
                <a:r>
                  <a:rPr lang="en-US" dirty="0"/>
                  <a:t> initial parameters </a:t>
                </a:r>
                <a14:m>
                  <m:oMath xmlns:m="http://schemas.openxmlformats.org/officeDocument/2006/math">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𝑘</m:t>
                        </m:r>
                      </m:sub>
                    </m:sSub>
                  </m:oMath>
                </a14:m>
                <a:endParaRPr lang="en-US" dirty="0"/>
              </a:p>
              <a:p>
                <a:r>
                  <a:rPr lang="en-US" dirty="0"/>
                  <a:t>Compute (for all </a:t>
                </a: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𝑗</m:t>
                    </m:r>
                  </m:oMath>
                </a14:m>
                <a:r>
                  <a:rPr lang="en-US" dirty="0"/>
                  <a:t>)</a:t>
                </a:r>
              </a:p>
              <a:p>
                <a:endParaRPr lang="en-US" dirty="0"/>
              </a:p>
              <a:p>
                <a:endParaRPr lang="en-US" dirty="0"/>
              </a:p>
              <a:p>
                <a:endParaRPr lang="en-US" dirty="0"/>
              </a:p>
              <a:p>
                <a:r>
                  <a:rPr lang="en-US" dirty="0"/>
                  <a:t>and a </a:t>
                </a:r>
                <a:r>
                  <a:rPr lang="en-US" u="sng" dirty="0"/>
                  <a:t>new set of means</a:t>
                </a:r>
                <a:r>
                  <a:rPr lang="en-US" dirty="0"/>
                  <a:t>:</a:t>
                </a:r>
              </a:p>
              <a:p>
                <a:endParaRPr lang="en-US" dirty="0"/>
              </a:p>
              <a:p>
                <a:endParaRPr lang="en-US" dirty="0"/>
              </a:p>
              <a:p>
                <a:r>
                  <a:rPr lang="en-US" dirty="0">
                    <a:solidFill>
                      <a:srgbClr val="FF0000"/>
                    </a:solidFill>
                  </a:rPr>
                  <a:t>repeat</a:t>
                </a:r>
                <a:r>
                  <a:rPr lang="en-US" dirty="0"/>
                  <a:t> to convergence</a:t>
                </a:r>
              </a:p>
            </p:txBody>
          </p:sp>
        </mc:Choice>
        <mc:Fallback xmlns="">
          <p:sp>
            <p:nvSpPr>
              <p:cNvPr id="5" name="Content Placeholder 4">
                <a:extLst>
                  <a:ext uri="{FF2B5EF4-FFF2-40B4-BE49-F238E27FC236}">
                    <a16:creationId xmlns:a16="http://schemas.microsoft.com/office/drawing/2014/main" id="{0DAFE912-C60A-4156-BC01-4BD4F16B29D7}"/>
                  </a:ext>
                </a:extLst>
              </p:cNvPr>
              <p:cNvSpPr>
                <a:spLocks noGrp="1" noRot="1" noChangeAspect="1" noMove="1" noResize="1" noEditPoints="1" noAdjustHandles="1" noChangeArrowheads="1" noChangeShapeType="1" noTextEdit="1"/>
              </p:cNvSpPr>
              <p:nvPr>
                <p:ph idx="1"/>
              </p:nvPr>
            </p:nvSpPr>
            <p:spPr>
              <a:xfrm>
                <a:off x="430464" y="902369"/>
                <a:ext cx="8229600" cy="2911092"/>
              </a:xfrm>
              <a:blipFill>
                <a:blip r:embed="rId3"/>
                <a:stretch>
                  <a:fillRect l="-593" t="-2720" b="-25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708" name="Object 4"/>
              <p:cNvSpPr txBox="1"/>
              <p:nvPr/>
            </p:nvSpPr>
            <p:spPr bwMode="auto">
              <a:xfrm>
                <a:off x="2711601" y="1507331"/>
                <a:ext cx="4402631" cy="158067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𝑘</m:t>
                              </m:r>
                            </m:sup>
                            <m:e>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𝑛</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e>
                          </m:nary>
                        </m:den>
                      </m:f>
                    </m:oMath>
                  </m:oMathPara>
                </a14:m>
                <a:endParaRPr lang="en-US" i="1" dirty="0"/>
              </a:p>
            </p:txBody>
          </p:sp>
        </mc:Choice>
        <mc:Fallback xmlns="">
          <p:sp>
            <p:nvSpPr>
              <p:cNvPr id="72708" name="Object 4"/>
              <p:cNvSpPr txBox="1">
                <a:spLocks noRot="1" noChangeAspect="1" noMove="1" noResize="1" noEditPoints="1" noAdjustHandles="1" noChangeArrowheads="1" noChangeShapeType="1" noTextEdit="1"/>
              </p:cNvSpPr>
              <p:nvPr/>
            </p:nvSpPr>
            <p:spPr bwMode="auto">
              <a:xfrm>
                <a:off x="2711601" y="1507331"/>
                <a:ext cx="4402631" cy="1580674"/>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709" name="Object 5"/>
              <p:cNvSpPr txBox="1"/>
              <p:nvPr/>
            </p:nvSpPr>
            <p:spPr bwMode="auto">
              <a:xfrm>
                <a:off x="3375948" y="2645886"/>
                <a:ext cx="2098007" cy="100886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e>
                          </m:nary>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e>
                          </m:nary>
                        </m:den>
                      </m:f>
                      <m:r>
                        <a:rPr lang="en-US" i="1">
                          <a:solidFill>
                            <a:srgbClr val="000000"/>
                          </a:solidFill>
                          <a:latin typeface="Cambria Math" panose="02040503050406030204" pitchFamily="18" charset="0"/>
                        </a:rPr>
                        <m:t> </m:t>
                      </m:r>
                    </m:oMath>
                  </m:oMathPara>
                </a14:m>
                <a:endParaRPr lang="en-US" dirty="0"/>
              </a:p>
            </p:txBody>
          </p:sp>
        </mc:Choice>
        <mc:Fallback xmlns="">
          <p:sp>
            <p:nvSpPr>
              <p:cNvPr id="72709" name="Object 5"/>
              <p:cNvSpPr txBox="1">
                <a:spLocks noRot="1" noChangeAspect="1" noMove="1" noResize="1" noEditPoints="1" noAdjustHandles="1" noChangeArrowheads="1" noChangeShapeType="1" noTextEdit="1"/>
              </p:cNvSpPr>
              <p:nvPr/>
            </p:nvSpPr>
            <p:spPr bwMode="auto">
              <a:xfrm>
                <a:off x="3375948" y="2645886"/>
                <a:ext cx="2098007" cy="1008861"/>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4121" name="Rectangle 9"/>
              <p:cNvSpPr>
                <a:spLocks noChangeArrowheads="1"/>
              </p:cNvSpPr>
              <p:nvPr/>
            </p:nvSpPr>
            <p:spPr bwMode="auto">
              <a:xfrm>
                <a:off x="310152" y="3932146"/>
                <a:ext cx="6057900" cy="646331"/>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a:spAutoFit/>
              </a:bodyPr>
              <a:lstStyle/>
              <a:p>
                <a:pPr eaLnBrk="0" hangingPunct="0">
                  <a:spcBef>
                    <a:spcPct val="50000"/>
                  </a:spcBef>
                </a:pPr>
                <a:r>
                  <a:rPr lang="en-US" dirty="0">
                    <a:solidFill>
                      <a:srgbClr val="000066"/>
                    </a:solidFill>
                  </a:rPr>
                  <a:t>Notice that this algorithm will find the best </a:t>
                </a:r>
                <a14:m>
                  <m:oMath xmlns:m="http://schemas.openxmlformats.org/officeDocument/2006/math">
                    <m:r>
                      <a:rPr lang="en-US" i="1" dirty="0" smtClean="0">
                        <a:solidFill>
                          <a:srgbClr val="000066"/>
                        </a:solidFill>
                        <a:latin typeface="Cambria Math" panose="02040503050406030204" pitchFamily="18" charset="0"/>
                      </a:rPr>
                      <m:t>𝑘</m:t>
                    </m:r>
                    <m:r>
                      <a:rPr lang="en-US" i="1" dirty="0" smtClean="0">
                        <a:solidFill>
                          <a:srgbClr val="000066"/>
                        </a:solidFill>
                        <a:latin typeface="Cambria Math" panose="02040503050406030204" pitchFamily="18" charset="0"/>
                      </a:rPr>
                      <m:t> </m:t>
                    </m:r>
                  </m:oMath>
                </a14:m>
                <a:r>
                  <a:rPr lang="en-US" dirty="0">
                    <a:solidFill>
                      <a:srgbClr val="000066"/>
                    </a:solidFill>
                  </a:rPr>
                  <a:t>means in the sense of minimizing the sum of square distance.</a:t>
                </a:r>
              </a:p>
            </p:txBody>
          </p:sp>
        </mc:Choice>
        <mc:Fallback xmlns="">
          <p:sp>
            <p:nvSpPr>
              <p:cNvPr id="1114121" name="Rectangle 9"/>
              <p:cNvSpPr>
                <a:spLocks noRot="1" noChangeAspect="1" noMove="1" noResize="1" noEditPoints="1" noAdjustHandles="1" noChangeArrowheads="1" noChangeShapeType="1" noTextEdit="1"/>
              </p:cNvSpPr>
              <p:nvPr/>
            </p:nvSpPr>
            <p:spPr bwMode="auto">
              <a:xfrm>
                <a:off x="310152" y="3932146"/>
                <a:ext cx="6057900" cy="646331"/>
              </a:xfrm>
              <a:prstGeom prst="rect">
                <a:avLst/>
              </a:prstGeom>
              <a:blipFill>
                <a:blip r:embed="rId6"/>
                <a:stretch>
                  <a:fillRect l="-803" t="-3704" b="-12963"/>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1" name="AutoShape 10"/>
          <p:cNvSpPr>
            <a:spLocks noChangeArrowheads="1"/>
          </p:cNvSpPr>
          <p:nvPr/>
        </p:nvSpPr>
        <p:spPr bwMode="auto">
          <a:xfrm>
            <a:off x="6553200" y="2831648"/>
            <a:ext cx="2396729" cy="1580675"/>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200" dirty="0">
                <a:solidFill>
                  <a:srgbClr val="0000FF"/>
                </a:solidFill>
              </a:rPr>
              <a:t>Recall: Standard K-Means clustering</a:t>
            </a:r>
            <a:r>
              <a:rPr lang="en-US" sz="1200" dirty="0"/>
              <a:t> </a:t>
            </a:r>
          </a:p>
          <a:p>
            <a:pPr marL="214313" indent="-214313">
              <a:buFont typeface="Arial" panose="020B0604020202020204" pitchFamily="34" charset="0"/>
              <a:buChar char="•"/>
            </a:pPr>
            <a:r>
              <a:rPr lang="en-US" sz="1200" dirty="0"/>
              <a:t>Guess k centers.</a:t>
            </a:r>
          </a:p>
          <a:p>
            <a:pPr marL="214313" indent="-214313">
              <a:buFont typeface="Arial" panose="020B0604020202020204" pitchFamily="34" charset="0"/>
              <a:buChar char="•"/>
            </a:pPr>
            <a:r>
              <a:rPr lang="en-US" sz="1200" dirty="0"/>
              <a:t>Repeat: </a:t>
            </a:r>
          </a:p>
          <a:p>
            <a:pPr marL="557213" lvl="1" indent="-214313">
              <a:buFont typeface="Arial" panose="020B0604020202020204" pitchFamily="34" charset="0"/>
              <a:buChar char="•"/>
            </a:pPr>
            <a:r>
              <a:rPr lang="en-US" sz="1200" dirty="0"/>
              <a:t>Place each point in its center, based on distance. </a:t>
            </a:r>
          </a:p>
          <a:p>
            <a:pPr marL="557213" lvl="1" indent="-214313">
              <a:buFont typeface="Arial" panose="020B0604020202020204" pitchFamily="34" charset="0"/>
              <a:buChar char="•"/>
            </a:pPr>
            <a:r>
              <a:rPr lang="en-US" sz="1200" dirty="0"/>
              <a:t>Re-estimate centers for each cluster.</a:t>
            </a:r>
          </a:p>
          <a:p>
            <a:pPr marL="557213" lvl="1" indent="-214313">
              <a:buFont typeface="Arial" panose="020B0604020202020204" pitchFamily="34" charset="0"/>
              <a:buChar char="•"/>
            </a:pPr>
            <a:r>
              <a:rPr lang="en-US" sz="1200" dirty="0"/>
              <a:t>Re-place points</a:t>
            </a:r>
          </a:p>
          <a:p>
            <a:endParaRPr lang="en-US" sz="1200" dirty="0"/>
          </a:p>
          <a:p>
            <a:pPr algn="ctr"/>
            <a:endParaRPr lang="en-US" sz="1200" dirty="0"/>
          </a:p>
          <a:p>
            <a:pPr algn="ctr"/>
            <a:endParaRPr lang="en-US" sz="1200" dirty="0"/>
          </a:p>
          <a:p>
            <a:pPr algn="ctr"/>
            <a:endParaRPr lang="en-US" sz="1200" dirty="0"/>
          </a:p>
          <a:p>
            <a:pPr algn="ctr"/>
            <a:endParaRPr lang="en-US" sz="1200" dirty="0"/>
          </a:p>
        </p:txBody>
      </p:sp>
      <p:sp>
        <p:nvSpPr>
          <p:cNvPr id="12" name="Rectangular Callout 11"/>
          <p:cNvSpPr/>
          <p:nvPr/>
        </p:nvSpPr>
        <p:spPr>
          <a:xfrm>
            <a:off x="7114232" y="1677988"/>
            <a:ext cx="1859756" cy="554798"/>
          </a:xfrm>
          <a:prstGeom prst="wedgeRectCallout">
            <a:avLst>
              <a:gd name="adj1" fmla="val -31142"/>
              <a:gd name="adj2" fmla="val 26752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Difference: now we place “fractional” points into clusters. </a:t>
            </a:r>
          </a:p>
        </p:txBody>
      </p:sp>
    </p:spTree>
    <p:extLst>
      <p:ext uri="{BB962C8B-B14F-4D97-AF65-F5344CB8AC3E}">
        <p14:creationId xmlns:p14="http://schemas.microsoft.com/office/powerpoint/2010/main" val="1698645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4121"/>
                                        </p:tgtEl>
                                        <p:attrNameLst>
                                          <p:attrName>style.visibility</p:attrName>
                                        </p:attrNameLst>
                                      </p:cBhvr>
                                      <p:to>
                                        <p:strVal val="visible"/>
                                      </p:to>
                                    </p:set>
                                    <p:anim calcmode="lin" valueType="num">
                                      <p:cBhvr additive="base">
                                        <p:cTn id="7" dur="500" fill="hold"/>
                                        <p:tgtEl>
                                          <p:spTgt spid="1114121"/>
                                        </p:tgtEl>
                                        <p:attrNameLst>
                                          <p:attrName>ppt_x</p:attrName>
                                        </p:attrNameLst>
                                      </p:cBhvr>
                                      <p:tavLst>
                                        <p:tav tm="0">
                                          <p:val>
                                            <p:strVal val="0-#ppt_w/2"/>
                                          </p:val>
                                        </p:tav>
                                        <p:tav tm="100000">
                                          <p:val>
                                            <p:strVal val="#ppt_x"/>
                                          </p:val>
                                        </p:tav>
                                      </p:tavLst>
                                    </p:anim>
                                    <p:anim calcmode="lin" valueType="num">
                                      <p:cBhvr additive="base">
                                        <p:cTn id="8" dur="500" fill="hold"/>
                                        <p:tgtEl>
                                          <p:spTgt spid="11141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21" grpId="0" animBg="1" autoUpdateAnimBg="0"/>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38</a:t>
            </a:fld>
            <a:endParaRPr lang="en-US" dirty="0"/>
          </a:p>
        </p:txBody>
      </p:sp>
      <p:sp>
        <p:nvSpPr>
          <p:cNvPr id="2" name="Title 1"/>
          <p:cNvSpPr>
            <a:spLocks noGrp="1"/>
          </p:cNvSpPr>
          <p:nvPr>
            <p:ph type="title"/>
          </p:nvPr>
        </p:nvSpPr>
        <p:spPr/>
        <p:txBody>
          <a:bodyPr/>
          <a:lstStyle/>
          <a:p>
            <a:r>
              <a:rPr lang="en-US"/>
              <a:t>Summary: EM</a:t>
            </a:r>
            <a:endParaRPr lang="en-US" dirty="0"/>
          </a:p>
        </p:txBody>
      </p:sp>
      <p:sp>
        <p:nvSpPr>
          <p:cNvPr id="8" name="Content Placeholder 7"/>
          <p:cNvSpPr>
            <a:spLocks noGrp="1"/>
          </p:cNvSpPr>
          <p:nvPr>
            <p:ph idx="1"/>
          </p:nvPr>
        </p:nvSpPr>
        <p:spPr>
          <a:xfrm>
            <a:off x="430464" y="902369"/>
            <a:ext cx="8229600" cy="3539002"/>
          </a:xfrm>
        </p:spPr>
        <p:txBody>
          <a:bodyPr>
            <a:normAutofit fontScale="62500" lnSpcReduction="20000"/>
          </a:bodyPr>
          <a:lstStyle/>
          <a:p>
            <a:r>
              <a:rPr lang="en-US" dirty="0"/>
              <a:t>EM is a general procedure for learning in the presence of   unobserved variables. </a:t>
            </a:r>
          </a:p>
          <a:p>
            <a:endParaRPr lang="en-US" dirty="0"/>
          </a:p>
          <a:p>
            <a:r>
              <a:rPr lang="en-US" dirty="0"/>
              <a:t>We have shown how to use it in order to estimate the most likely density function for a mixture of probability distributions.</a:t>
            </a:r>
          </a:p>
          <a:p>
            <a:endParaRPr lang="en-US" dirty="0"/>
          </a:p>
          <a:p>
            <a:r>
              <a:rPr lang="en-US" dirty="0"/>
              <a:t>EM is an iterative algorithm that can be shown to converge to a local maximum of the likelihood function. Thus, might requires many restarts.</a:t>
            </a:r>
          </a:p>
          <a:p>
            <a:endParaRPr lang="en-US" dirty="0"/>
          </a:p>
          <a:p>
            <a:r>
              <a:rPr lang="en-US" dirty="0"/>
              <a:t>It depends on assuming a family of probability distributions.</a:t>
            </a:r>
          </a:p>
          <a:p>
            <a:endParaRPr lang="en-US" dirty="0"/>
          </a:p>
          <a:p>
            <a:r>
              <a:rPr lang="en-US" dirty="0"/>
              <a:t>It has been shown to be quite useful in practice, when the assumptions made on the probability distribution are correct,  but can fail otherwise.</a:t>
            </a:r>
          </a:p>
          <a:p>
            <a:endParaRPr lang="en-US" dirty="0"/>
          </a:p>
          <a:p>
            <a:r>
              <a:rPr lang="en-US" dirty="0"/>
              <a:t>As examples, we have derived an important clustering algorithm,  the k-means algorithm and have shown how to use it in order to estimate the most likely density function for a mixture of probability distributions. </a:t>
            </a:r>
          </a:p>
        </p:txBody>
      </p:sp>
    </p:spTree>
    <p:extLst>
      <p:ext uri="{BB962C8B-B14F-4D97-AF65-F5344CB8AC3E}">
        <p14:creationId xmlns:p14="http://schemas.microsoft.com/office/powerpoint/2010/main" val="3593247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39</a:t>
            </a:fld>
            <a:endParaRPr lang="en-US" dirty="0"/>
          </a:p>
        </p:txBody>
      </p:sp>
      <p:sp>
        <p:nvSpPr>
          <p:cNvPr id="2" name="Title 1"/>
          <p:cNvSpPr>
            <a:spLocks noGrp="1"/>
          </p:cNvSpPr>
          <p:nvPr>
            <p:ph type="title"/>
          </p:nvPr>
        </p:nvSpPr>
        <p:spPr/>
        <p:txBody>
          <a:bodyPr/>
          <a:lstStyle/>
          <a:p>
            <a:r>
              <a:rPr lang="en-US" dirty="0"/>
              <a:t>More Thoughts about EM</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a:bodyPr>
              <a:lstStyle/>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r>
                  <a:rPr lang="en-US" dirty="0">
                    <a:solidFill>
                      <a:srgbClr val="0000FF"/>
                    </a:solidFill>
                  </a:rPr>
                  <a:t>Training: </a:t>
                </a:r>
                <a:r>
                  <a:rPr lang="en-US" dirty="0"/>
                  <a:t>a sample of data points,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baseline="-25000"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1</m:t>
                        </m:r>
                        <m:r>
                          <a:rPr lang="en-US" i="1" dirty="0">
                            <a:latin typeface="Cambria Math" panose="02040503050406030204" pitchFamily="18" charset="0"/>
                          </a:rPr>
                          <m:t> ,…, </m:t>
                        </m:r>
                        <m:r>
                          <a:rPr lang="en-US" i="1" dirty="0" err="1">
                            <a:latin typeface="Cambria Math" panose="02040503050406030204" pitchFamily="18" charset="0"/>
                          </a:rPr>
                          <m:t>𝑥</m:t>
                        </m:r>
                        <m:r>
                          <a:rPr lang="en-US" i="1" baseline="-25000" dirty="0" err="1">
                            <a:latin typeface="Cambria Math" panose="02040503050406030204" pitchFamily="18" charset="0"/>
                          </a:rPr>
                          <m:t>𝑛</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0,1</m:t>
                            </m:r>
                          </m:e>
                        </m:d>
                      </m:e>
                      <m:sup>
                        <m:r>
                          <a:rPr lang="en-US" b="0" i="1" dirty="0" smtClean="0">
                            <a:latin typeface="Cambria Math" panose="02040503050406030204" pitchFamily="18" charset="0"/>
                          </a:rPr>
                          <m:t>𝑛</m:t>
                        </m:r>
                        <m:r>
                          <a:rPr lang="en-US" b="0" i="1" dirty="0" smtClean="0">
                            <a:latin typeface="Cambria Math" panose="02040503050406030204" pitchFamily="18" charset="0"/>
                          </a:rPr>
                          <m:t>+1</m:t>
                        </m:r>
                      </m:sup>
                    </m:sSup>
                  </m:oMath>
                </a14:m>
                <a:endParaRPr lang="en-US" baseline="30000" dirty="0">
                  <a:latin typeface="Calibri"/>
                </a:endParaRPr>
              </a:p>
              <a:p>
                <a:r>
                  <a:rPr lang="en-US" dirty="0">
                    <a:solidFill>
                      <a:srgbClr val="0000FF"/>
                    </a:solidFill>
                  </a:rPr>
                  <a:t>Task: </a:t>
                </a:r>
                <a:r>
                  <a:rPr lang="en-US" dirty="0"/>
                  <a:t>predict the value of </a:t>
                </a:r>
                <a14:m>
                  <m:oMath xmlns:m="http://schemas.openxmlformats.org/officeDocument/2006/math">
                    <m:r>
                      <a:rPr lang="en-US" i="1" dirty="0" smtClean="0">
                        <a:latin typeface="Cambria Math" panose="02040503050406030204" pitchFamily="18" charset="0"/>
                      </a:rPr>
                      <m:t>𝑥</m:t>
                    </m:r>
                    <m:r>
                      <a:rPr lang="en-US" i="1" baseline="-25000" dirty="0">
                        <a:latin typeface="Cambria Math" panose="02040503050406030204" pitchFamily="18" charset="0"/>
                      </a:rPr>
                      <m:t>0</m:t>
                    </m:r>
                  </m:oMath>
                </a14:m>
                <a:r>
                  <a:rPr lang="en-US" dirty="0"/>
                  <a:t>, given assignments to all </a:t>
                </a:r>
                <a14:m>
                  <m:oMath xmlns:m="http://schemas.openxmlformats.org/officeDocument/2006/math">
                    <m:r>
                      <a:rPr lang="en-US" i="1" dirty="0" smtClean="0">
                        <a:latin typeface="Cambria Math" panose="02040503050406030204" pitchFamily="18" charset="0"/>
                      </a:rPr>
                      <m:t>𝑛</m:t>
                    </m:r>
                  </m:oMath>
                </a14:m>
                <a:r>
                  <a:rPr lang="en-US" dirty="0"/>
                  <a:t> variables.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889" b="-2314"/>
                </a:stretch>
              </a:blipFill>
            </p:spPr>
            <p:txBody>
              <a:bodyPr/>
              <a:lstStyle/>
              <a:p>
                <a:r>
                  <a:rPr lang="en-US">
                    <a:noFill/>
                  </a:rPr>
                  <a:t> </a:t>
                </a:r>
              </a:p>
            </p:txBody>
          </p:sp>
        </mc:Fallback>
      </mc:AlternateContent>
    </p:spTree>
    <p:extLst>
      <p:ext uri="{BB962C8B-B14F-4D97-AF65-F5344CB8AC3E}">
        <p14:creationId xmlns:p14="http://schemas.microsoft.com/office/powerpoint/2010/main" val="39232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2"/>
          </p:nvPr>
        </p:nvSpPr>
        <p:spPr/>
        <p:txBody>
          <a:bodyPr/>
          <a:lstStyle>
            <a:lvl1pPr eaLnBrk="0" hangingPunct="0">
              <a:defRPr sz="1800">
                <a:solidFill>
                  <a:schemeClr val="tx1"/>
                </a:solidFill>
                <a:latin typeface="Tahoma" pitchFamily="34" charset="0"/>
              </a:defRPr>
            </a:lvl1pPr>
            <a:lvl2pPr marL="557213" indent="-214313" eaLnBrk="0" hangingPunct="0">
              <a:defRPr sz="1800">
                <a:solidFill>
                  <a:schemeClr val="tx1"/>
                </a:solidFill>
                <a:latin typeface="Tahoma" pitchFamily="34" charset="0"/>
              </a:defRPr>
            </a:lvl2pPr>
            <a:lvl3pPr marL="857250" indent="-171450" eaLnBrk="0" hangingPunct="0">
              <a:defRPr sz="1800">
                <a:solidFill>
                  <a:schemeClr val="tx1"/>
                </a:solidFill>
                <a:latin typeface="Tahoma" pitchFamily="34" charset="0"/>
              </a:defRPr>
            </a:lvl3pPr>
            <a:lvl4pPr marL="1200150" indent="-171450" eaLnBrk="0" hangingPunct="0">
              <a:defRPr sz="1800">
                <a:solidFill>
                  <a:schemeClr val="tx1"/>
                </a:solidFill>
                <a:latin typeface="Tahoma" pitchFamily="34" charset="0"/>
              </a:defRPr>
            </a:lvl4pPr>
            <a:lvl5pPr marL="1543050" indent="-171450" eaLnBrk="0" hangingPunct="0">
              <a:defRPr sz="1800">
                <a:solidFill>
                  <a:schemeClr val="tx1"/>
                </a:solidFill>
                <a:latin typeface="Tahoma" pitchFamily="34" charset="0"/>
              </a:defRPr>
            </a:lvl5pPr>
            <a:lvl6pPr marL="1885950" indent="-171450" eaLnBrk="0" fontAlgn="base" hangingPunct="0">
              <a:spcBef>
                <a:spcPct val="0"/>
              </a:spcBef>
              <a:spcAft>
                <a:spcPct val="0"/>
              </a:spcAft>
              <a:defRPr sz="1800">
                <a:solidFill>
                  <a:schemeClr val="tx1"/>
                </a:solidFill>
                <a:latin typeface="Tahoma" pitchFamily="34" charset="0"/>
              </a:defRPr>
            </a:lvl6pPr>
            <a:lvl7pPr marL="2228850" indent="-171450" eaLnBrk="0" fontAlgn="base" hangingPunct="0">
              <a:spcBef>
                <a:spcPct val="0"/>
              </a:spcBef>
              <a:spcAft>
                <a:spcPct val="0"/>
              </a:spcAft>
              <a:defRPr sz="1800">
                <a:solidFill>
                  <a:schemeClr val="tx1"/>
                </a:solidFill>
                <a:latin typeface="Tahoma" pitchFamily="34" charset="0"/>
              </a:defRPr>
            </a:lvl7pPr>
            <a:lvl8pPr marL="2571750" indent="-171450" eaLnBrk="0" fontAlgn="base" hangingPunct="0">
              <a:spcBef>
                <a:spcPct val="0"/>
              </a:spcBef>
              <a:spcAft>
                <a:spcPct val="0"/>
              </a:spcAft>
              <a:defRPr sz="1800">
                <a:solidFill>
                  <a:schemeClr val="tx1"/>
                </a:solidFill>
                <a:latin typeface="Tahoma" pitchFamily="34" charset="0"/>
              </a:defRPr>
            </a:lvl8pPr>
            <a:lvl9pPr marL="2914650" indent="-171450" eaLnBrk="0" fontAlgn="base" hangingPunct="0">
              <a:spcBef>
                <a:spcPct val="0"/>
              </a:spcBef>
              <a:spcAft>
                <a:spcPct val="0"/>
              </a:spcAft>
              <a:defRPr sz="1800">
                <a:solidFill>
                  <a:schemeClr val="tx1"/>
                </a:solidFill>
                <a:latin typeface="Tahoma" pitchFamily="34" charset="0"/>
              </a:defRPr>
            </a:lvl9pPr>
          </a:lstStyle>
          <a:p>
            <a:fld id="{0ACD54C8-3644-4658-B76A-E8806A1C0947}" type="slidenum">
              <a:rPr lang="en-US" smtClean="0"/>
              <a:pPr/>
              <a:t>4</a:t>
            </a:fld>
            <a:endParaRPr lang="en-US" dirty="0"/>
          </a:p>
        </p:txBody>
      </p:sp>
      <p:sp>
        <p:nvSpPr>
          <p:cNvPr id="11" name="Title 10"/>
          <p:cNvSpPr>
            <a:spLocks noGrp="1"/>
          </p:cNvSpPr>
          <p:nvPr>
            <p:ph type="title"/>
          </p:nvPr>
        </p:nvSpPr>
        <p:spPr/>
        <p:txBody>
          <a:bodyPr/>
          <a:lstStyle/>
          <a:p>
            <a:r>
              <a:rPr lang="en-US" dirty="0"/>
              <a:t>Summary: Basic Probability</a:t>
            </a:r>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normAutofit fontScale="85000" lnSpcReduction="10000"/>
              </a:bodyPr>
              <a:lstStyle/>
              <a:p>
                <a:r>
                  <a:rPr lang="en-US" dirty="0"/>
                  <a:t>Product Rule:   </a:t>
                </a:r>
                <a14:m>
                  <m:oMath xmlns:m="http://schemas.openxmlformats.org/officeDocument/2006/math">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oMath>
                </a14:m>
                <a:endParaRPr lang="en-US" dirty="0">
                  <a:sym typeface="Symbol" pitchFamily="18" charset="2"/>
                </a:endParaRPr>
              </a:p>
              <a:p>
                <a:r>
                  <a:rPr lang="en-US" dirty="0">
                    <a:sym typeface="Symbol" pitchFamily="18" charset="2"/>
                  </a:rPr>
                  <a:t>If </a:t>
                </a:r>
                <a14:m>
                  <m:oMath xmlns:m="http://schemas.openxmlformats.org/officeDocument/2006/math">
                    <m:r>
                      <a:rPr lang="en-US" b="0" i="1" dirty="0" smtClean="0">
                        <a:latin typeface="Cambria Math" panose="02040503050406030204" pitchFamily="18" charset="0"/>
                        <a:sym typeface="Symbol" pitchFamily="18" charset="2"/>
                      </a:rPr>
                      <m:t>𝐴</m:t>
                    </m:r>
                  </m:oMath>
                </a14:m>
                <a:r>
                  <a:rPr lang="en-US" dirty="0">
                    <a:sym typeface="Symbol" pitchFamily="18" charset="2"/>
                  </a:rPr>
                  <a:t> and </a:t>
                </a:r>
                <a14:m>
                  <m:oMath xmlns:m="http://schemas.openxmlformats.org/officeDocument/2006/math">
                    <m:r>
                      <a:rPr lang="en-US" b="0" i="1" dirty="0" smtClean="0">
                        <a:latin typeface="Cambria Math" panose="02040503050406030204" pitchFamily="18" charset="0"/>
                        <a:sym typeface="Symbol" pitchFamily="18" charset="2"/>
                      </a:rPr>
                      <m:t>𝐵</m:t>
                    </m:r>
                  </m:oMath>
                </a14:m>
                <a:r>
                  <a:rPr lang="en-US" dirty="0">
                    <a:sym typeface="Symbol" pitchFamily="18" charset="2"/>
                  </a:rPr>
                  <a:t> are independent:   </a:t>
                </a:r>
              </a:p>
              <a:p>
                <a:pPr lvl="1"/>
                <a14:m>
                  <m:oMath xmlns:m="http://schemas.openxmlformats.org/officeDocument/2006/math">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𝐶</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𝑃</m:t>
                    </m:r>
                    <m:d>
                      <m:dPr>
                        <m:ctrlPr>
                          <a:rPr lang="en-US" i="1" dirty="0">
                            <a:latin typeface="Cambria Math" panose="02040503050406030204" pitchFamily="18" charset="0"/>
                            <a:sym typeface="Symbol" pitchFamily="18" charset="2"/>
                          </a:rPr>
                        </m:ctrlPr>
                      </m:dPr>
                      <m:e>
                        <m:r>
                          <a:rPr lang="en-US" dirty="0">
                            <a:latin typeface="Cambria Math" panose="02040503050406030204" pitchFamily="18" charset="0"/>
                            <a:sym typeface="Symbol" pitchFamily="18" charset="2"/>
                          </a:rPr>
                          <m:t>𝐴</m:t>
                        </m:r>
                      </m:e>
                      <m:e>
                        <m:r>
                          <a:rPr lang="en-US" dirty="0">
                            <a:latin typeface="Cambria Math" panose="02040503050406030204" pitchFamily="18" charset="0"/>
                            <a:sym typeface="Symbol" pitchFamily="18" charset="2"/>
                          </a:rPr>
                          <m:t>𝐶</m:t>
                        </m:r>
                      </m:e>
                    </m:d>
                  </m:oMath>
                </a14:m>
                <a:endParaRPr lang="en-US" dirty="0">
                  <a:sym typeface="Symbol" pitchFamily="18" charset="2"/>
                </a:endParaRPr>
              </a:p>
              <a:p>
                <a:r>
                  <a:rPr lang="en-US" dirty="0">
                    <a:sym typeface="Symbol" pitchFamily="18" charset="2"/>
                  </a:rPr>
                  <a:t>Sum Rule</a:t>
                </a:r>
                <a14:m>
                  <m:oMath xmlns:m="http://schemas.openxmlformats.org/officeDocument/2006/math">
                    <m:r>
                      <a:rPr lang="en-US" i="1" dirty="0" smtClean="0">
                        <a:latin typeface="Cambria Math" panose="02040503050406030204" pitchFamily="18" charset="0"/>
                        <a:sym typeface="Symbol" pitchFamily="18" charset="2"/>
                      </a:rPr>
                      <m:t>:</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r>
                      <a:rPr lang="en-US"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 = </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𝐵</m:t>
                    </m:r>
                    <m:r>
                      <a:rPr lang="en-US" i="1" dirty="0">
                        <a:latin typeface="Cambria Math" panose="02040503050406030204" pitchFamily="18" charset="0"/>
                        <a:sym typeface="Symbol" pitchFamily="18" charset="2"/>
                      </a:rPr>
                      <m:t>)</m:t>
                    </m:r>
                  </m:oMath>
                </a14:m>
                <a:endParaRPr lang="en-US" dirty="0">
                  <a:sym typeface="Symbol" pitchFamily="18" charset="2"/>
                </a:endParaRPr>
              </a:p>
              <a:p>
                <a:r>
                  <a:rPr lang="en-US" dirty="0">
                    <a:sym typeface="Symbol" pitchFamily="18" charset="2"/>
                  </a:rPr>
                  <a:t>Bayes Rule: </a:t>
                </a:r>
                <a14:m>
                  <m:oMath xmlns:m="http://schemas.openxmlformats.org/officeDocument/2006/math">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  = </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r>
                      <a:rPr lang="en-US" i="1" dirty="0" smtClean="0">
                        <a:latin typeface="Cambria Math" panose="02040503050406030204" pitchFamily="18" charset="0"/>
                        <a:sym typeface="Symbol" pitchFamily="18" charset="2"/>
                      </a:rPr>
                      <m:t>) </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m:t>
                    </m:r>
                  </m:oMath>
                </a14:m>
                <a:endParaRPr lang="en-US" dirty="0">
                  <a:sym typeface="Symbol" pitchFamily="18" charset="2"/>
                </a:endParaRPr>
              </a:p>
              <a:p>
                <a:r>
                  <a:rPr lang="en-US" dirty="0">
                    <a:sym typeface="Symbol" pitchFamily="18" charset="2"/>
                  </a:rPr>
                  <a:t>Total Probability: </a:t>
                </a:r>
              </a:p>
              <a:p>
                <a:pPr lvl="1"/>
                <a:r>
                  <a:rPr lang="en-US" dirty="0">
                    <a:sym typeface="Symbol" pitchFamily="18" charset="2"/>
                  </a:rPr>
                  <a:t>If events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1</m:t>
                        </m:r>
                      </m:sub>
                    </m:sSub>
                    <m:r>
                      <a:rPr lang="en-US" i="1" dirty="0"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2</m:t>
                        </m:r>
                      </m:sub>
                    </m:sSub>
                    <m:r>
                      <a:rPr lang="en-US" i="1" dirty="0" smtClean="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𝑛</m:t>
                        </m:r>
                      </m:sub>
                    </m:sSub>
                    <m:r>
                      <a:rPr lang="en-US" i="1" dirty="0" smtClean="0">
                        <a:latin typeface="Cambria Math" panose="02040503050406030204" pitchFamily="18" charset="0"/>
                        <a:sym typeface="Symbol" pitchFamily="18" charset="2"/>
                      </a:rPr>
                      <m:t> </m:t>
                    </m:r>
                  </m:oMath>
                </a14:m>
                <a:r>
                  <a:rPr lang="en-US" dirty="0">
                    <a:sym typeface="Symbol" pitchFamily="18" charset="2"/>
                  </a:rPr>
                  <a:t>are mutually exclusive: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𝑖</m:t>
                        </m:r>
                      </m:sub>
                    </m:sSub>
                    <m:r>
                      <a:rPr lang="en-US" smtClean="0">
                        <a:latin typeface="Cambria Math" panose="02040503050406030204" pitchFamily="18" charset="0"/>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panose="02040503050406030204" pitchFamily="18" charset="0"/>
                            <a:sym typeface="Symbol" pitchFamily="18" charset="2"/>
                          </a:rPr>
                          <m:t>𝐴</m:t>
                        </m:r>
                      </m:e>
                      <m:sub>
                        <m:r>
                          <a:rPr lang="en-US" b="0" i="1" smtClean="0">
                            <a:latin typeface="Cambria Math" panose="02040503050406030204" pitchFamily="18" charset="0"/>
                            <a:sym typeface="Symbol" pitchFamily="18" charset="2"/>
                          </a:rPr>
                          <m:t>𝑗</m:t>
                        </m:r>
                      </m:sub>
                    </m:sSub>
                    <m:r>
                      <a:rPr lang="en-US" b="0" i="1"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𝑗</m:t>
                        </m:r>
                      </m:sub>
                    </m:sSub>
                    <m:r>
                      <a:rPr lang="en-US" i="1" dirty="0">
                        <a:latin typeface="Cambria Math" panose="02040503050406030204" pitchFamily="18" charset="0"/>
                        <a:sym typeface="Symbol" pitchFamily="18" charset="2"/>
                      </a:rPr>
                      <m:t> =</m:t>
                    </m:r>
                  </m:oMath>
                </a14:m>
                <a:r>
                  <a:rPr lang="en-US" dirty="0">
                    <a:sym typeface="Symbol" pitchFamily="18" charset="2"/>
                  </a:rPr>
                  <a:t> </a:t>
                </a:r>
                <a:r>
                  <a:rPr lang="el-GR" dirty="0">
                    <a:sym typeface="Symbol" pitchFamily="18" charset="2"/>
                  </a:rPr>
                  <a:t>Φ</a:t>
                </a:r>
                <a14:m>
                  <m:oMath xmlns:m="http://schemas.openxmlformats.org/officeDocument/2006/math">
                    <m:r>
                      <a:rPr lang="en-US" i="1" dirty="0"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𝐴</m:t>
                        </m:r>
                      </m:e>
                      <m:sub>
                        <m:r>
                          <a:rPr lang="en-US" i="1" dirty="0">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 1</m:t>
                    </m:r>
                  </m:oMath>
                </a14:m>
                <a:endParaRPr lang="en-US" dirty="0">
                  <a:sym typeface="Symbol" pitchFamily="18" charset="2"/>
                </a:endParaRPr>
              </a:p>
              <a:p>
                <a:pPr lvl="1"/>
                <a14:m>
                  <m:oMath xmlns:m="http://schemas.openxmlformats.org/officeDocument/2006/math">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 = 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𝐵</m:t>
                    </m:r>
                    <m:r>
                      <a:rPr lang="en-US" i="1" dirty="0">
                        <a:latin typeface="Cambria Math" panose="02040503050406030204" pitchFamily="18" charset="0"/>
                        <a:sym typeface="Symbol" pitchFamily="18" charset="2"/>
                      </a:rPr>
                      <m:t> , </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𝐴</m:t>
                        </m:r>
                      </m:e>
                      <m:sub>
                        <m:r>
                          <a:rPr lang="en-US" i="1" dirty="0">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 =</m:t>
                    </m:r>
                  </m:oMath>
                </a14:m>
                <a:r>
                  <a:rPr lang="en-US" dirty="0">
                    <a:sym typeface="Symbol" pitchFamily="18" charset="2"/>
                  </a:rPr>
                  <a:t> </a:t>
                </a:r>
                <a14:m>
                  <m:oMath xmlns:m="http://schemas.openxmlformats.org/officeDocument/2006/math">
                    <m:sSub>
                      <m:sSubPr>
                        <m:ctrlPr>
                          <a:rPr lang="en-US" b="0" i="1" dirty="0" smtClean="0">
                            <a:latin typeface="Cambria Math" panose="02040503050406030204" pitchFamily="18" charset="0"/>
                            <a:sym typeface="Symbol"/>
                          </a:rPr>
                        </m:ctrlPr>
                      </m:sSubPr>
                      <m:e>
                        <m:r>
                          <a:rPr lang="en-US" i="1" dirty="0" smtClean="0">
                            <a:latin typeface="Cambria Math" panose="02040503050406030204" pitchFamily="18" charset="0"/>
                            <a:sym typeface="Symbol"/>
                          </a:rPr>
                          <m:t></m:t>
                        </m:r>
                      </m:e>
                      <m:sub>
                        <m:r>
                          <a:rPr lang="en-US" i="1" dirty="0" smtClean="0">
                            <a:latin typeface="Cambria Math" panose="02040503050406030204" pitchFamily="18" charset="0"/>
                            <a:sym typeface="Symbol"/>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𝐵</m:t>
                    </m:r>
                    <m:r>
                      <a:rPr lang="en-US" i="1" dirty="0" err="1">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𝐴</m:t>
                        </m:r>
                      </m:e>
                      <m:sub>
                        <m:r>
                          <a:rPr lang="en-US" i="1" dirty="0">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m:t>
                    </m:r>
                  </m:oMath>
                </a14:m>
                <a:endParaRPr lang="en-US" dirty="0">
                  <a:sym typeface="Symbol" pitchFamily="18" charset="2"/>
                </a:endParaRPr>
              </a:p>
              <a:p>
                <a:r>
                  <a:rPr lang="en-US" dirty="0">
                    <a:sym typeface="Symbol" pitchFamily="18" charset="2"/>
                  </a:rPr>
                  <a:t>Total Conditional Probability: </a:t>
                </a:r>
              </a:p>
              <a:p>
                <a:pPr lvl="1"/>
                <a:r>
                  <a:rPr lang="en-US" dirty="0">
                    <a:sym typeface="Symbol" pitchFamily="18" charset="2"/>
                  </a:rPr>
                  <a:t>If events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1</m:t>
                        </m:r>
                      </m:sub>
                    </m:sSub>
                    <m:r>
                      <a:rPr lang="en-US" i="1" dirty="0"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2</m:t>
                        </m:r>
                      </m:sub>
                    </m:sSub>
                    <m:r>
                      <a:rPr lang="en-US" i="1" dirty="0" smtClean="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𝑛</m:t>
                        </m:r>
                      </m:sub>
                    </m:sSub>
                    <m:r>
                      <a:rPr lang="en-US" i="1" dirty="0" smtClean="0">
                        <a:latin typeface="Cambria Math" panose="02040503050406030204" pitchFamily="18" charset="0"/>
                        <a:sym typeface="Symbol" pitchFamily="18" charset="2"/>
                      </a:rPr>
                      <m:t> </m:t>
                    </m:r>
                  </m:oMath>
                </a14:m>
                <a:r>
                  <a:rPr lang="en-US" dirty="0">
                    <a:sym typeface="Symbol" pitchFamily="18" charset="2"/>
                  </a:rPr>
                  <a:t>are mutually exclusive: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𝑖</m:t>
                        </m:r>
                      </m:sub>
                    </m:sSub>
                    <m:r>
                      <a:rPr lang="en-US" i="1" dirty="0" smtClean="0">
                        <a:latin typeface="Cambria Math" panose="02040503050406030204" pitchFamily="18" charset="0"/>
                        <a:sym typeface="Symbol" pitchFamily="18" charset="2"/>
                      </a:rPr>
                      <m:t> </m:t>
                    </m:r>
                    <m:r>
                      <a:rPr lang="en-US">
                        <a:latin typeface="Cambria Math" panose="02040503050406030204" pitchFamily="18" charset="0"/>
                        <a:sym typeface="Symbol" pitchFamily="18" charset="2"/>
                      </a:rPr>
                      <m:t>∧</m:t>
                    </m:r>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panose="02040503050406030204" pitchFamily="18" charset="0"/>
                            <a:sym typeface="Symbol" pitchFamily="18" charset="2"/>
                          </a:rPr>
                          <m:t>A</m:t>
                        </m:r>
                      </m:e>
                      <m:sub>
                        <m:r>
                          <m:rPr>
                            <m:sty m:val="p"/>
                          </m:rPr>
                          <a:rPr lang="en-US" b="0" i="0" smtClean="0">
                            <a:latin typeface="Cambria Math" panose="02040503050406030204" pitchFamily="18" charset="0"/>
                            <a:sym typeface="Symbol" pitchFamily="18" charset="2"/>
                          </a:rPr>
                          <m:t>j</m:t>
                        </m:r>
                      </m:sub>
                    </m:sSub>
                    <m:r>
                      <a:rPr lang="en-US" i="1" dirty="0"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𝑗</m:t>
                        </m:r>
                      </m:sub>
                    </m:sSub>
                    <m:r>
                      <a:rPr lang="en-US" i="1" dirty="0">
                        <a:latin typeface="Cambria Math" panose="02040503050406030204" pitchFamily="18" charset="0"/>
                        <a:sym typeface="Symbol" pitchFamily="18" charset="2"/>
                      </a:rPr>
                      <m:t> = </m:t>
                    </m:r>
                  </m:oMath>
                </a14:m>
                <a:r>
                  <a:rPr lang="el-GR" dirty="0">
                    <a:sym typeface="Symbol" pitchFamily="18" charset="2"/>
                  </a:rPr>
                  <a:t>Φ</a:t>
                </a:r>
                <a:r>
                  <a:rPr lang="en-US" dirty="0">
                    <a:sym typeface="Symbol" pitchFamily="18" charset="2"/>
                  </a:rPr>
                  <a:t>, </a:t>
                </a:r>
                <a14:m>
                  <m:oMath xmlns:m="http://schemas.openxmlformats.org/officeDocument/2006/math">
                    <m:sSub>
                      <m:sSubPr>
                        <m:ctrlPr>
                          <a:rPr lang="en-US" b="0" i="1" dirty="0" smtClean="0">
                            <a:latin typeface="Cambria Math" panose="02040503050406030204" pitchFamily="18" charset="0"/>
                            <a:sym typeface="Symbol"/>
                          </a:rPr>
                        </m:ctrlPr>
                      </m:sSubPr>
                      <m:e>
                        <m:r>
                          <a:rPr lang="en-US" i="1" dirty="0" smtClean="0">
                            <a:latin typeface="Cambria Math" panose="02040503050406030204" pitchFamily="18" charset="0"/>
                            <a:sym typeface="Symbol"/>
                          </a:rPr>
                          <m:t></m:t>
                        </m:r>
                      </m:e>
                      <m:sub>
                        <m:r>
                          <a:rPr lang="en-US" b="0" i="1" dirty="0" smtClean="0">
                            <a:latin typeface="Cambria Math" panose="02040503050406030204" pitchFamily="18" charset="0"/>
                            <a:sym typeface="Symbol"/>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𝐴</m:t>
                        </m:r>
                      </m:e>
                      <m:sub>
                        <m:r>
                          <a:rPr lang="en-US" i="1" dirty="0">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 1</m:t>
                    </m:r>
                  </m:oMath>
                </a14:m>
                <a:endParaRPr lang="en-US" dirty="0">
                  <a:sym typeface="Symbol" pitchFamily="18" charset="2"/>
                </a:endParaRPr>
              </a:p>
              <a:p>
                <a:pPr lvl="1"/>
                <a:r>
                  <a:rPr lang="en-US" dirty="0">
                    <a:sym typeface="Symbol" pitchFamily="18" charset="2"/>
                  </a:rPr>
                  <a:t>P</a:t>
                </a:r>
                <a14:m>
                  <m:oMath xmlns:m="http://schemas.openxmlformats.org/officeDocument/2006/math">
                    <m:d>
                      <m:dPr>
                        <m:ctrlPr>
                          <a:rPr lang="en-US" i="1" dirty="0" smtClean="0">
                            <a:latin typeface="Cambria Math" panose="02040503050406030204" pitchFamily="18" charset="0"/>
                            <a:sym typeface="Symbol" pitchFamily="18" charset="2"/>
                          </a:rPr>
                        </m:ctrlPr>
                      </m:dPr>
                      <m:e>
                        <m:r>
                          <a:rPr lang="en-US" i="1" dirty="0" smtClean="0">
                            <a:latin typeface="Cambria Math" panose="02040503050406030204" pitchFamily="18" charset="0"/>
                            <a:sym typeface="Symbol" pitchFamily="18" charset="2"/>
                          </a:rPr>
                          <m:t>𝐵</m:t>
                        </m:r>
                      </m:e>
                      <m:e>
                        <m:r>
                          <a:rPr lang="en-US" i="1" dirty="0" smtClean="0">
                            <a:latin typeface="Cambria Math" panose="02040503050406030204" pitchFamily="18" charset="0"/>
                            <a:sym typeface="Symbol" pitchFamily="18" charset="2"/>
                          </a:rPr>
                          <m:t>𝐶</m:t>
                        </m:r>
                      </m:e>
                    </m:d>
                    <m:r>
                      <a:rPr lang="en-US" i="1" dirty="0" smtClean="0">
                        <a:latin typeface="Cambria Math" panose="02040503050406030204" pitchFamily="18" charset="0"/>
                        <a:sym typeface="Symbol" pitchFamily="18" charset="2"/>
                      </a:rPr>
                      <m:t>= </m:t>
                    </m:r>
                    <m:r>
                      <a:rPr lang="en-US" i="1" dirty="0">
                        <a:latin typeface="Cambria Math" panose="02040503050406030204" pitchFamily="18" charset="0"/>
                        <a:sym typeface="Symbol"/>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d>
                      <m:dPr>
                        <m:ctrlPr>
                          <a:rPr lang="en-US" i="1" dirty="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𝐵</m:t>
                        </m:r>
                        <m:r>
                          <a:rPr lang="en-US" i="1" dirty="0">
                            <a:latin typeface="Cambria Math" panose="02040503050406030204" pitchFamily="18" charset="0"/>
                            <a:sym typeface="Symbol" pitchFamily="18" charset="2"/>
                          </a:rPr>
                          <m:t> , </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𝑖</m:t>
                            </m:r>
                          </m:sub>
                        </m:sSub>
                      </m:e>
                      <m:e>
                        <m:r>
                          <a:rPr lang="en-US" i="1" dirty="0" err="1">
                            <a:latin typeface="Cambria Math" panose="02040503050406030204" pitchFamily="18" charset="0"/>
                            <a:sym typeface="Symbol" pitchFamily="18" charset="2"/>
                          </a:rPr>
                          <m:t>𝐶</m:t>
                        </m:r>
                      </m:e>
                    </m:d>
                    <m:r>
                      <a:rPr lang="en-US" i="1" dirty="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𝐵</m:t>
                    </m:r>
                    <m:r>
                      <a:rPr lang="en-US" i="1" dirty="0" err="1">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𝑖</m:t>
                        </m:r>
                      </m:sub>
                    </m:sSub>
                    <m:r>
                      <a:rPr lang="en-US" i="1" dirty="0" err="1">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𝐶</m:t>
                    </m:r>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𝑖</m:t>
                        </m:r>
                      </m:sub>
                    </m:sSub>
                    <m:r>
                      <a:rPr lang="en-US" i="1" dirty="0" err="1">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𝐶</m:t>
                    </m:r>
                    <m:r>
                      <a:rPr lang="en-US" i="1" dirty="0">
                        <a:latin typeface="Cambria Math" panose="02040503050406030204" pitchFamily="18" charset="0"/>
                        <a:sym typeface="Symbol" pitchFamily="18" charset="2"/>
                      </a:rPr>
                      <m:t>)                   </m:t>
                    </m:r>
                  </m:oMath>
                </a14:m>
                <a:endParaRPr lang="en-US" dirty="0">
                  <a:sym typeface="Symbol" pitchFamily="18" charset="2"/>
                </a:endParaRPr>
              </a:p>
              <a:p>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a:blip r:embed="rId3"/>
                <a:stretch>
                  <a:fillRect l="-667" t="-1653"/>
                </a:stretch>
              </a:blipFill>
            </p:spPr>
            <p:txBody>
              <a:bodyPr/>
              <a:lstStyle/>
              <a:p>
                <a:r>
                  <a:rPr lang="en-US">
                    <a:noFill/>
                  </a:rPr>
                  <a:t> </a:t>
                </a:r>
              </a:p>
            </p:txBody>
          </p:sp>
        </mc:Fallback>
      </mc:AlternateContent>
    </p:spTree>
    <p:extLst>
      <p:ext uri="{BB962C8B-B14F-4D97-AF65-F5344CB8AC3E}">
        <p14:creationId xmlns:p14="http://schemas.microsoft.com/office/powerpoint/2010/main" val="17597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40</a:t>
            </a:fld>
            <a:endParaRPr lang="en-US" dirty="0"/>
          </a:p>
        </p:txBody>
      </p:sp>
      <p:sp>
        <p:nvSpPr>
          <p:cNvPr id="2" name="Title 1"/>
          <p:cNvSpPr>
            <a:spLocks noGrp="1"/>
          </p:cNvSpPr>
          <p:nvPr>
            <p:ph type="title"/>
          </p:nvPr>
        </p:nvSpPr>
        <p:spPr/>
        <p:txBody>
          <a:bodyPr/>
          <a:lstStyle/>
          <a:p>
            <a:r>
              <a:rPr lang="en-US"/>
              <a:t>More Thoughts about EM</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a:bodyPr>
              <a:lstStyle/>
              <a:p>
                <a:r>
                  <a:rPr lang="en-US" dirty="0"/>
                  <a:t>Assume that a set </a:t>
                </a:r>
                <a14:m>
                  <m:oMath xmlns:m="http://schemas.openxmlformats.org/officeDocument/2006/math">
                    <m:r>
                      <a:rPr lang="en-US" b="1" i="1" dirty="0" smtClean="0">
                        <a:latin typeface="Cambria Math" panose="02040503050406030204" pitchFamily="18" charset="0"/>
                      </a:rPr>
                      <m:t>𝒙</m:t>
                    </m:r>
                    <m:r>
                      <a:rPr lang="en-US" i="1" baseline="30000" dirty="0" smtClean="0">
                        <a:latin typeface="Cambria Math" panose="02040503050406030204" pitchFamily="18" charset="0"/>
                      </a:rPr>
                      <m:t>𝑖</m:t>
                    </m:r>
                    <m:r>
                      <a:rPr lang="en-US" b="0" i="1" dirty="0" smtClean="0">
                        <a:latin typeface="Cambria Math" panose="02040503050406030204" pitchFamily="18" charset="0"/>
                      </a:rPr>
                      <m:t>∈</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d>
                          <m:dPr>
                            <m:begChr m:val="{"/>
                            <m:endChr m:val="}"/>
                            <m:ctrlPr>
                              <a:rPr lang="en-US" b="0" i="1" dirty="0" smtClean="0">
                                <a:latin typeface="Cambria Math" panose="02040503050406030204" pitchFamily="18" charset="0"/>
                              </a:rPr>
                            </m:ctrlPr>
                          </m:dPr>
                          <m:e>
                            <m:r>
                              <a:rPr lang="en-US" i="1" dirty="0" smtClean="0">
                                <a:latin typeface="Cambria Math" panose="02040503050406030204" pitchFamily="18" charset="0"/>
                              </a:rPr>
                              <m:t>0,1</m:t>
                            </m:r>
                          </m:e>
                        </m:d>
                      </m:e>
                      <m:sup>
                        <m:r>
                          <a:rPr lang="en-US" b="0" i="1" dirty="0" smtClean="0">
                            <a:latin typeface="Cambria Math" panose="02040503050406030204" pitchFamily="18" charset="0"/>
                          </a:rPr>
                          <m:t>𝑛</m:t>
                        </m:r>
                        <m:r>
                          <a:rPr lang="en-US" b="0" i="1" dirty="0" smtClean="0">
                            <a:latin typeface="Cambria Math" panose="02040503050406030204" pitchFamily="18" charset="0"/>
                          </a:rPr>
                          <m:t>+1</m:t>
                        </m:r>
                      </m:sup>
                    </m:sSup>
                    <m:r>
                      <a:rPr lang="en-US" i="1" dirty="0" smtClean="0">
                        <a:latin typeface="Cambria Math" panose="02040503050406030204" pitchFamily="18" charset="0"/>
                      </a:rPr>
                      <m:t> </m:t>
                    </m:r>
                  </m:oMath>
                </a14:m>
                <a:r>
                  <a:rPr lang="en-US" dirty="0"/>
                  <a:t>of data points is  generated as follows:</a:t>
                </a:r>
              </a:p>
              <a:p>
                <a:pPr lvl="1"/>
                <a:r>
                  <a:rPr lang="en-US" dirty="0"/>
                  <a:t>Postulate a hidden variable </a:t>
                </a:r>
                <a14:m>
                  <m:oMath xmlns:m="http://schemas.openxmlformats.org/officeDocument/2006/math">
                    <m:r>
                      <a:rPr lang="en-US" i="1" dirty="0" smtClean="0">
                        <a:latin typeface="Cambria Math" panose="02040503050406030204" pitchFamily="18" charset="0"/>
                      </a:rPr>
                      <m:t>𝑍</m:t>
                    </m:r>
                  </m:oMath>
                </a14:m>
                <a:r>
                  <a:rPr lang="en-US" dirty="0"/>
                  <a:t>, with </a:t>
                </a:r>
                <a14:m>
                  <m:oMath xmlns:m="http://schemas.openxmlformats.org/officeDocument/2006/math">
                    <m:r>
                      <a:rPr lang="en-US" i="1" dirty="0" smtClean="0">
                        <a:latin typeface="Cambria Math" panose="02040503050406030204" pitchFamily="18" charset="0"/>
                      </a:rPr>
                      <m:t>𝑘</m:t>
                    </m:r>
                  </m:oMath>
                </a14:m>
                <a:r>
                  <a:rPr lang="en-US" dirty="0"/>
                  <a:t> values, </a:t>
                </a:r>
                <a14:m>
                  <m:oMath xmlns:m="http://schemas.openxmlformats.org/officeDocument/2006/math">
                    <m:r>
                      <a:rPr lang="en-US" i="1" dirty="0" smtClean="0">
                        <a:latin typeface="Cambria Math" panose="02040503050406030204" pitchFamily="18" charset="0"/>
                      </a:rPr>
                      <m:t>1 ≤ </m:t>
                    </m:r>
                    <m:r>
                      <a:rPr lang="en-US" i="1" dirty="0" smtClean="0">
                        <a:latin typeface="Cambria Math" panose="02040503050406030204" pitchFamily="18" charset="0"/>
                      </a:rPr>
                      <m:t>𝑧</m:t>
                    </m:r>
                    <m:r>
                      <a:rPr lang="en-US" i="1" dirty="0" smtClean="0">
                        <a:latin typeface="Cambria Math" panose="02040503050406030204" pitchFamily="18" charset="0"/>
                      </a:rPr>
                      <m:t> ≤ </m:t>
                    </m:r>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dirty="0"/>
                  <a:t>with probability </a:t>
                </a:r>
                <a14:m>
                  <m:oMath xmlns:m="http://schemas.openxmlformats.org/officeDocument/2006/math">
                    <m:r>
                      <a:rPr lang="el-GR" i="1" dirty="0" smtClean="0">
                        <a:latin typeface="Cambria Math" panose="02040503050406030204" pitchFamily="18" charset="0"/>
                      </a:rPr>
                      <m:t>𝛼</m:t>
                    </m:r>
                    <m:r>
                      <a:rPr lang="en-US" i="1" baseline="-25000" dirty="0">
                        <a:latin typeface="Cambria Math" panose="02040503050406030204" pitchFamily="18" charset="0"/>
                      </a:rPr>
                      <m:t>𝑧</m:t>
                    </m:r>
                    <m:r>
                      <a:rPr lang="en-US" i="1" dirty="0">
                        <a:latin typeface="Cambria Math" panose="02040503050406030204" pitchFamily="18" charset="0"/>
                      </a:rPr>
                      <m:t>, </m:t>
                    </m:r>
                    <m:sSubSup>
                      <m:sSubSupPr>
                        <m:ctrlPr>
                          <a:rPr lang="en-US" b="0" i="1" dirty="0" smtClean="0">
                            <a:latin typeface="Cambria Math" panose="02040503050406030204" pitchFamily="18" charset="0"/>
                            <a:sym typeface="Symbol"/>
                          </a:rPr>
                        </m:ctrlPr>
                      </m:sSubSupPr>
                      <m:e>
                        <m:r>
                          <a:rPr lang="en-US"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𝑘</m:t>
                        </m:r>
                      </m:sup>
                    </m:sSubSup>
                    <m:r>
                      <a:rPr lang="en-US" i="1" dirty="0">
                        <a:latin typeface="Cambria Math" panose="02040503050406030204" pitchFamily="18" charset="0"/>
                      </a:rPr>
                      <m:t> </m:t>
                    </m:r>
                    <m:r>
                      <a:rPr lang="el-GR" i="1" dirty="0">
                        <a:latin typeface="Cambria Math" panose="02040503050406030204" pitchFamily="18" charset="0"/>
                      </a:rPr>
                      <m:t>𝛼</m:t>
                    </m:r>
                    <m:r>
                      <a:rPr lang="en-US" i="1" baseline="-25000" dirty="0">
                        <a:latin typeface="Cambria Math" panose="02040503050406030204" pitchFamily="18" charset="0"/>
                      </a:rPr>
                      <m:t>𝑧</m:t>
                    </m:r>
                    <m:r>
                      <a:rPr lang="en-US" i="1" dirty="0">
                        <a:latin typeface="Cambria Math" panose="02040503050406030204" pitchFamily="18" charset="0"/>
                      </a:rPr>
                      <m:t> = 1</m:t>
                    </m:r>
                  </m:oMath>
                </a14:m>
                <a:endParaRPr lang="en-US" dirty="0"/>
              </a:p>
              <a:p>
                <a:r>
                  <a:rPr lang="en-US" dirty="0"/>
                  <a:t>Having randomly chosen a value </a:t>
                </a:r>
                <a14:m>
                  <m:oMath xmlns:m="http://schemas.openxmlformats.org/officeDocument/2006/math">
                    <m:r>
                      <a:rPr lang="en-US" i="1" dirty="0" smtClean="0">
                        <a:latin typeface="Cambria Math" panose="02040503050406030204" pitchFamily="18" charset="0"/>
                      </a:rPr>
                      <m:t>𝑧</m:t>
                    </m:r>
                  </m:oMath>
                </a14:m>
                <a:r>
                  <a:rPr lang="en-US" dirty="0"/>
                  <a:t> for the hidden variable, we choose the value  </a:t>
                </a:r>
                <a14:m>
                  <m:oMath xmlns:m="http://schemas.openxmlformats.org/officeDocument/2006/math">
                    <m:r>
                      <a:rPr lang="en-US" b="1" i="1" dirty="0" smtClean="0">
                        <a:latin typeface="Cambria Math" panose="02040503050406030204" pitchFamily="18" charset="0"/>
                      </a:rPr>
                      <m:t>𝒙</m:t>
                    </m:r>
                    <m:r>
                      <a:rPr lang="en-US" i="1" baseline="-25000" dirty="0" smtClean="0">
                        <a:latin typeface="Cambria Math" panose="02040503050406030204" pitchFamily="18" charset="0"/>
                      </a:rPr>
                      <m:t>𝑖</m:t>
                    </m:r>
                  </m:oMath>
                </a14:m>
                <a:r>
                  <a:rPr lang="en-US" dirty="0"/>
                  <a:t>  for each observable  </a:t>
                </a:r>
                <a14:m>
                  <m:oMath xmlns:m="http://schemas.openxmlformats.org/officeDocument/2006/math">
                    <m:r>
                      <a:rPr lang="en-US" i="1" dirty="0" smtClean="0">
                        <a:latin typeface="Cambria Math" panose="02040503050406030204" pitchFamily="18" charset="0"/>
                      </a:rPr>
                      <m:t>𝑋</m:t>
                    </m:r>
                    <m:r>
                      <a:rPr lang="en-US" i="1" baseline="-25000" dirty="0" smtClean="0">
                        <a:latin typeface="Cambria Math" panose="02040503050406030204" pitchFamily="18" charset="0"/>
                      </a:rPr>
                      <m:t>𝑖</m:t>
                    </m:r>
                  </m:oMath>
                </a14:m>
                <a:r>
                  <a:rPr lang="en-US" baseline="-25000" dirty="0">
                    <a:latin typeface="Calibri"/>
                  </a:rPr>
                  <a:t> </a:t>
                </a:r>
                <a:r>
                  <a:rPr lang="en-US" dirty="0"/>
                  <a:t>to be 1 with probability </a:t>
                </a:r>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𝑝</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𝑧</m:t>
                        </m:r>
                      </m:sup>
                    </m:sSubSup>
                  </m:oMath>
                </a14:m>
                <a:r>
                  <a:rPr lang="en-US" dirty="0"/>
                  <a:t>  and 0 otherwise,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 = 0, 1, 2, ….</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endParaRPr lang="en-US" dirty="0">
                  <a:solidFill>
                    <a:srgbClr val="0000FF"/>
                  </a:solidFill>
                </a:endParaRPr>
              </a:p>
              <a:p>
                <a:r>
                  <a:rPr lang="en-US" dirty="0">
                    <a:solidFill>
                      <a:srgbClr val="0000FF"/>
                    </a:solidFill>
                  </a:rPr>
                  <a:t>Training: </a:t>
                </a:r>
                <a:r>
                  <a:rPr lang="en-US" dirty="0"/>
                  <a:t>a sample of data points,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baseline="-25000"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1</m:t>
                        </m:r>
                        <m:r>
                          <a:rPr lang="en-US" i="1" dirty="0">
                            <a:latin typeface="Cambria Math" panose="02040503050406030204" pitchFamily="18" charset="0"/>
                          </a:rPr>
                          <m:t> ,…, </m:t>
                        </m:r>
                        <m:r>
                          <a:rPr lang="en-US" i="1" dirty="0" err="1">
                            <a:latin typeface="Cambria Math" panose="02040503050406030204" pitchFamily="18" charset="0"/>
                          </a:rPr>
                          <m:t>𝑥</m:t>
                        </m:r>
                        <m:r>
                          <a:rPr lang="en-US" i="1" baseline="-25000" dirty="0" err="1">
                            <a:latin typeface="Cambria Math" panose="02040503050406030204" pitchFamily="18" charset="0"/>
                          </a:rPr>
                          <m:t>𝑛</m:t>
                        </m:r>
                      </m:e>
                    </m:d>
                    <m:r>
                      <a:rPr lang="en-US" b="0" i="1" dirty="0" smtClean="0">
                        <a:latin typeface="Cambria Math" panose="02040503050406030204" pitchFamily="18" charset="0"/>
                      </a:rPr>
                      <m:t>∈</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d>
                          <m:dPr>
                            <m:begChr m:val="{"/>
                            <m:endChr m:val="}"/>
                            <m:ctrlPr>
                              <a:rPr lang="en-US" b="0" i="1" dirty="0">
                                <a:latin typeface="Cambria Math" panose="02040503050406030204" pitchFamily="18" charset="0"/>
                              </a:rPr>
                            </m:ctrlPr>
                          </m:dPr>
                          <m:e>
                            <m:r>
                              <a:rPr lang="en-US" i="1" dirty="0">
                                <a:latin typeface="Cambria Math" panose="02040503050406030204" pitchFamily="18" charset="0"/>
                              </a:rPr>
                              <m:t>0,</m:t>
                            </m:r>
                            <m:r>
                              <a:rPr lang="en-US" b="0" i="1" dirty="0">
                                <a:latin typeface="Cambria Math" panose="02040503050406030204" pitchFamily="18" charset="0"/>
                              </a:rPr>
                              <m:t>1</m:t>
                            </m:r>
                          </m:e>
                        </m:d>
                      </m:e>
                      <m:sup>
                        <m:r>
                          <a:rPr lang="en-US" b="0" i="1" dirty="0" smtClean="0">
                            <a:latin typeface="Cambria Math" panose="02040503050406030204" pitchFamily="18" charset="0"/>
                          </a:rPr>
                          <m:t>𝑛</m:t>
                        </m:r>
                        <m:r>
                          <a:rPr lang="en-US" b="0" i="1" dirty="0" smtClean="0">
                            <a:latin typeface="Cambria Math" panose="02040503050406030204" pitchFamily="18" charset="0"/>
                          </a:rPr>
                          <m:t>+1</m:t>
                        </m:r>
                      </m:sup>
                    </m:sSup>
                  </m:oMath>
                </a14:m>
                <a:endParaRPr lang="en-US" baseline="30000" dirty="0">
                  <a:latin typeface="Calibri"/>
                </a:endParaRPr>
              </a:p>
              <a:p>
                <a:r>
                  <a:rPr lang="en-US" dirty="0">
                    <a:solidFill>
                      <a:srgbClr val="0000FF"/>
                    </a:solidFill>
                  </a:rPr>
                  <a:t>Task: </a:t>
                </a:r>
                <a:r>
                  <a:rPr lang="en-US" dirty="0"/>
                  <a:t>predict the value of </a:t>
                </a:r>
                <a14:m>
                  <m:oMath xmlns:m="http://schemas.openxmlformats.org/officeDocument/2006/math">
                    <m:r>
                      <a:rPr lang="en-US" i="1" dirty="0" smtClean="0">
                        <a:latin typeface="Cambria Math" panose="02040503050406030204" pitchFamily="18" charset="0"/>
                      </a:rPr>
                      <m:t>𝑥</m:t>
                    </m:r>
                    <m:r>
                      <a:rPr lang="en-US" i="1" baseline="-25000" dirty="0">
                        <a:latin typeface="Cambria Math" panose="02040503050406030204" pitchFamily="18" charset="0"/>
                      </a:rPr>
                      <m:t>0</m:t>
                    </m:r>
                  </m:oMath>
                </a14:m>
                <a:r>
                  <a:rPr lang="en-US" dirty="0"/>
                  <a:t>, given assignments to all </a:t>
                </a:r>
                <a14:m>
                  <m:oMath xmlns:m="http://schemas.openxmlformats.org/officeDocument/2006/math">
                    <m:r>
                      <a:rPr lang="en-US" i="1" dirty="0" smtClean="0">
                        <a:latin typeface="Cambria Math" panose="02040503050406030204" pitchFamily="18" charset="0"/>
                      </a:rPr>
                      <m:t>𝑛</m:t>
                    </m:r>
                  </m:oMath>
                </a14:m>
                <a:r>
                  <a:rPr lang="en-US" dirty="0"/>
                  <a:t> variables.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889" t="-1157" r="-1630" b="-3471"/>
                </a:stretch>
              </a:blipFill>
            </p:spPr>
            <p:txBody>
              <a:bodyPr/>
              <a:lstStyle/>
              <a:p>
                <a:r>
                  <a:rPr lang="en-US">
                    <a:noFill/>
                  </a:rPr>
                  <a:t> </a:t>
                </a:r>
              </a:p>
            </p:txBody>
          </p:sp>
        </mc:Fallback>
      </mc:AlternateContent>
      <p:pic>
        <p:nvPicPr>
          <p:cNvPr id="5" name="Content Placeholder 4"/>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5706268" y="45119"/>
            <a:ext cx="1693863" cy="857250"/>
          </a:xfrm>
          <a:ln>
            <a:solidFill>
              <a:srgbClr val="FFC000"/>
            </a:solidFill>
          </a:ln>
        </p:spPr>
      </p:pic>
      <mc:AlternateContent xmlns:mc="http://schemas.openxmlformats.org/markup-compatibility/2006" xmlns:a14="http://schemas.microsoft.com/office/drawing/2010/main">
        <mc:Choice Requires="a14">
          <p:sp>
            <p:nvSpPr>
              <p:cNvPr id="6" name="TextBox 5"/>
              <p:cNvSpPr txBox="1"/>
              <p:nvPr/>
            </p:nvSpPr>
            <p:spPr>
              <a:xfrm>
                <a:off x="6381749" y="45119"/>
                <a:ext cx="342900" cy="323165"/>
              </a:xfrm>
              <a:prstGeom prst="rect">
                <a:avLst/>
              </a:prstGeom>
              <a:solidFill>
                <a:srgbClr val="FFFFCC"/>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𝑧</m:t>
                      </m:r>
                    </m:oMath>
                  </m:oMathPara>
                </a14:m>
                <a:endParaRPr lang="en-US" sz="1500" dirty="0"/>
              </a:p>
            </p:txBody>
          </p:sp>
        </mc:Choice>
        <mc:Fallback xmlns="">
          <p:sp>
            <p:nvSpPr>
              <p:cNvPr id="6" name="TextBox 5"/>
              <p:cNvSpPr txBox="1">
                <a:spLocks noRot="1" noChangeAspect="1" noMove="1" noResize="1" noEditPoints="1" noAdjustHandles="1" noChangeArrowheads="1" noChangeShapeType="1" noTextEdit="1"/>
              </p:cNvSpPr>
              <p:nvPr/>
            </p:nvSpPr>
            <p:spPr>
              <a:xfrm>
                <a:off x="6381749" y="45119"/>
                <a:ext cx="342900" cy="323165"/>
              </a:xfrm>
              <a:prstGeom prst="rect">
                <a:avLst/>
              </a:prstGeom>
              <a:blipFill>
                <a:blip r:embed="rId5"/>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942529" y="223787"/>
                <a:ext cx="342900" cy="276999"/>
              </a:xfrm>
              <a:prstGeom prst="rect">
                <a:avLst/>
              </a:prstGeom>
              <a:solidFill>
                <a:srgbClr val="FFFFCC"/>
              </a:solidFill>
              <a:ln>
                <a:solidFill>
                  <a:srgbClr val="FFC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𝑃</m:t>
                      </m:r>
                      <m:r>
                        <a:rPr lang="en-US" sz="1200" i="1" baseline="-25000" dirty="0">
                          <a:latin typeface="Cambria Math" panose="02040503050406030204" pitchFamily="18" charset="0"/>
                        </a:rPr>
                        <m:t>𝑖</m:t>
                      </m:r>
                      <m:r>
                        <a:rPr lang="en-US" sz="1200" i="1" baseline="30000" dirty="0">
                          <a:latin typeface="Cambria Math" panose="02040503050406030204" pitchFamily="18" charset="0"/>
                        </a:rPr>
                        <m:t>𝑧</m:t>
                      </m:r>
                    </m:oMath>
                  </m:oMathPara>
                </a14:m>
                <a:endParaRPr lang="en-US" sz="1200" baseline="30000" dirty="0">
                  <a:latin typeface="Tahoma"/>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942529" y="223787"/>
                <a:ext cx="342900" cy="276999"/>
              </a:xfrm>
              <a:prstGeom prst="rect">
                <a:avLst/>
              </a:prstGeom>
              <a:blipFill>
                <a:blip r:embed="rId6"/>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5FE4E1-DEA7-45CA-B084-5B9A9894825C}"/>
                  </a:ext>
                </a:extLst>
              </p:cNvPr>
              <p:cNvSpPr txBox="1"/>
              <p:nvPr/>
            </p:nvSpPr>
            <p:spPr>
              <a:xfrm>
                <a:off x="5872559" y="62204"/>
                <a:ext cx="342900" cy="323165"/>
              </a:xfrm>
              <a:prstGeom prst="rect">
                <a:avLst/>
              </a:prstGeom>
              <a:solidFill>
                <a:srgbClr val="FFFFCC"/>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500" b="0" i="1" dirty="0" smtClean="0">
                              <a:latin typeface="Cambria Math" panose="02040503050406030204" pitchFamily="18" charset="0"/>
                            </a:rPr>
                          </m:ctrlPr>
                        </m:sSubPr>
                        <m:e>
                          <m:r>
                            <a:rPr lang="en-US" sz="1500" b="0" i="1" dirty="0" smtClean="0">
                              <a:latin typeface="Cambria Math" panose="02040503050406030204" pitchFamily="18" charset="0"/>
                            </a:rPr>
                            <m:t>𝛼</m:t>
                          </m:r>
                        </m:e>
                        <m:sub>
                          <m:r>
                            <a:rPr lang="en-US" sz="1500" i="1" dirty="0" smtClean="0">
                              <a:latin typeface="Cambria Math" panose="02040503050406030204" pitchFamily="18" charset="0"/>
                            </a:rPr>
                            <m:t>𝑧</m:t>
                          </m:r>
                        </m:sub>
                      </m:sSub>
                    </m:oMath>
                  </m:oMathPara>
                </a14:m>
                <a:endParaRPr lang="en-US" sz="1500" dirty="0"/>
              </a:p>
            </p:txBody>
          </p:sp>
        </mc:Choice>
        <mc:Fallback xmlns="">
          <p:sp>
            <p:nvSpPr>
              <p:cNvPr id="11" name="TextBox 10">
                <a:extLst>
                  <a:ext uri="{FF2B5EF4-FFF2-40B4-BE49-F238E27FC236}">
                    <a16:creationId xmlns:a16="http://schemas.microsoft.com/office/drawing/2014/main" id="{695FE4E1-DEA7-45CA-B084-5B9A9894825C}"/>
                  </a:ext>
                </a:extLst>
              </p:cNvPr>
              <p:cNvSpPr txBox="1">
                <a:spLocks noRot="1" noChangeAspect="1" noMove="1" noResize="1" noEditPoints="1" noAdjustHandles="1" noChangeArrowheads="1" noChangeShapeType="1" noTextEdit="1"/>
              </p:cNvSpPr>
              <p:nvPr/>
            </p:nvSpPr>
            <p:spPr>
              <a:xfrm>
                <a:off x="5872559" y="62204"/>
                <a:ext cx="342900" cy="323165"/>
              </a:xfrm>
              <a:prstGeom prst="rect">
                <a:avLst/>
              </a:prstGeom>
              <a:blipFill>
                <a:blip r:embed="rId7"/>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344994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41</a:t>
            </a:fld>
            <a:endParaRPr lang="en-US" dirty="0"/>
          </a:p>
        </p:txBody>
      </p:sp>
      <p:sp>
        <p:nvSpPr>
          <p:cNvPr id="2" name="Title 1"/>
          <p:cNvSpPr>
            <a:spLocks noGrp="1"/>
          </p:cNvSpPr>
          <p:nvPr>
            <p:ph type="title"/>
          </p:nvPr>
        </p:nvSpPr>
        <p:spPr/>
        <p:txBody>
          <a:bodyPr/>
          <a:lstStyle/>
          <a:p>
            <a:r>
              <a:rPr lang="en-US" dirty="0"/>
              <a:t>More Thoughts about EM</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199352" y="1467961"/>
                <a:ext cx="8763778" cy="3504882"/>
              </a:xfrm>
            </p:spPr>
            <p:txBody>
              <a:bodyPr>
                <a:normAutofit fontScale="85000" lnSpcReduction="20000"/>
              </a:bodyPr>
              <a:lstStyle/>
              <a:p>
                <a:r>
                  <a:rPr lang="en-US" dirty="0"/>
                  <a:t> Two options:</a:t>
                </a:r>
              </a:p>
              <a:p>
                <a:r>
                  <a:rPr lang="en-US" dirty="0"/>
                  <a:t> </a:t>
                </a:r>
                <a:r>
                  <a:rPr lang="en-US" dirty="0">
                    <a:solidFill>
                      <a:srgbClr val="0000FF"/>
                    </a:solidFill>
                  </a:rPr>
                  <a:t>Parametric:   </a:t>
                </a:r>
                <a:r>
                  <a:rPr lang="en-US" dirty="0"/>
                  <a:t>estimate the model using EM.                  </a:t>
                </a:r>
              </a:p>
              <a:p>
                <a:pPr marL="0" indent="0">
                  <a:buNone/>
                </a:pPr>
                <a:r>
                  <a:rPr lang="en-US" dirty="0"/>
                  <a:t>	Once a model is known, use it to make predictions.</a:t>
                </a:r>
              </a:p>
              <a:p>
                <a:pPr lvl="1"/>
                <a:r>
                  <a:rPr lang="en-US" dirty="0"/>
                  <a:t>Problem: Cannot use EM directly without an additional assumption on the way data is generated.</a:t>
                </a:r>
              </a:p>
              <a:p>
                <a:r>
                  <a:rPr lang="en-US" dirty="0">
                    <a:solidFill>
                      <a:srgbClr val="0000FF"/>
                    </a:solidFill>
                  </a:rPr>
                  <a:t>Non-Parametric:  </a:t>
                </a:r>
                <a:r>
                  <a:rPr lang="en-US" dirty="0"/>
                  <a:t>Learn </a:t>
                </a:r>
                <a14:m>
                  <m:oMath xmlns:m="http://schemas.openxmlformats.org/officeDocument/2006/math">
                    <m:r>
                      <a:rPr lang="en-US" i="1" dirty="0" smtClean="0">
                        <a:latin typeface="Cambria Math" panose="02040503050406030204" pitchFamily="18" charset="0"/>
                      </a:rPr>
                      <m:t>𝑥</m:t>
                    </m:r>
                    <m:r>
                      <a:rPr lang="en-US" i="1" baseline="-25000" dirty="0">
                        <a:latin typeface="Cambria Math" panose="02040503050406030204" pitchFamily="18" charset="0"/>
                      </a:rPr>
                      <m:t>0</m:t>
                    </m:r>
                    <m:r>
                      <a:rPr lang="en-US" i="1" dirty="0">
                        <a:latin typeface="Cambria Math" panose="02040503050406030204" pitchFamily="18" charset="0"/>
                      </a:rPr>
                      <m:t> </m:t>
                    </m:r>
                  </m:oMath>
                </a14:m>
                <a:r>
                  <a:rPr lang="en-US" dirty="0"/>
                  <a:t> directly as a function of the other variables.</a:t>
                </a:r>
              </a:p>
              <a:p>
                <a:pPr lvl="1"/>
                <a:r>
                  <a:rPr lang="en-US" dirty="0"/>
                  <a:t>Problem: which function to try and learn? </a:t>
                </a:r>
              </a:p>
              <a:p>
                <a14:m>
                  <m:oMath xmlns:m="http://schemas.openxmlformats.org/officeDocument/2006/math">
                    <m:r>
                      <a:rPr lang="en-US" i="1" dirty="0" smtClean="0">
                        <a:latin typeface="Cambria Math" panose="02040503050406030204" pitchFamily="18" charset="0"/>
                      </a:rPr>
                      <m:t>𝑥</m:t>
                    </m:r>
                    <m:r>
                      <a:rPr lang="en-US" i="1" baseline="-25000" dirty="0">
                        <a:latin typeface="Cambria Math" panose="02040503050406030204" pitchFamily="18" charset="0"/>
                      </a:rPr>
                      <m:t>0</m:t>
                    </m:r>
                  </m:oMath>
                </a14:m>
                <a:r>
                  <a:rPr lang="en-US" baseline="-25000" dirty="0"/>
                  <a:t>  </a:t>
                </a:r>
                <a:r>
                  <a:rPr lang="en-US" dirty="0"/>
                  <a:t>turns out to be a linear function of the other variables, when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=2   </m:t>
                    </m:r>
                  </m:oMath>
                </a14:m>
                <a:r>
                  <a:rPr lang="en-US" dirty="0"/>
                  <a:t>(what does it mean)?</a:t>
                </a:r>
              </a:p>
              <a:p>
                <a:r>
                  <a:rPr lang="en-US" dirty="0"/>
                  <a:t>When </a:t>
                </a:r>
                <a14:m>
                  <m:oMath xmlns:m="http://schemas.openxmlformats.org/officeDocument/2006/math">
                    <m:r>
                      <a:rPr lang="en-US" i="1" dirty="0" smtClean="0">
                        <a:latin typeface="Cambria Math" panose="02040503050406030204" pitchFamily="18" charset="0"/>
                      </a:rPr>
                      <m:t>𝑘</m:t>
                    </m:r>
                  </m:oMath>
                </a14:m>
                <a:r>
                  <a:rPr lang="en-US" dirty="0"/>
                  <a:t> is known, the EM approach performs well; if an incorrect value is assumed the estimation fails; the linear methods performs better </a:t>
                </a:r>
              </a:p>
              <a:p>
                <a:pPr marL="0" indent="0">
                  <a:buNone/>
                </a:pPr>
                <a:r>
                  <a:rPr lang="en-US" sz="1600" dirty="0"/>
                  <a:t>         [Grove &amp; Roth 2001]</a:t>
                </a:r>
              </a:p>
              <a:p>
                <a:endParaRPr lang="en-US" dirty="0"/>
              </a:p>
              <a:p>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199352" y="1467961"/>
                <a:ext cx="8763778" cy="3504882"/>
              </a:xfrm>
              <a:blipFill>
                <a:blip r:embed="rId3"/>
                <a:stretch>
                  <a:fillRect l="-626" t="-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AutoShape 10"/>
              <p:cNvSpPr>
                <a:spLocks noChangeArrowheads="1"/>
              </p:cNvSpPr>
              <p:nvPr/>
            </p:nvSpPr>
            <p:spPr bwMode="auto">
              <a:xfrm>
                <a:off x="3223755" y="772869"/>
                <a:ext cx="4686300" cy="857250"/>
              </a:xfrm>
              <a:prstGeom prst="wedgeRectCallout">
                <a:avLst>
                  <a:gd name="adj1" fmla="val 3012"/>
                  <a:gd name="adj2" fmla="val 98322"/>
                </a:avLst>
              </a:prstGeom>
              <a:solidFill>
                <a:srgbClr val="FFFF99"/>
              </a:solidFill>
              <a:ln w="9525">
                <a:solidFill>
                  <a:schemeClr val="accent2"/>
                </a:solidFill>
                <a:miter lim="800000"/>
                <a:headEnd/>
                <a:tailEnd/>
              </a:ln>
            </p:spPr>
            <p:txBody>
              <a:bodyPr/>
              <a:lstStyle/>
              <a:p>
                <a:r>
                  <a:rPr lang="en-US" sz="1200" dirty="0"/>
                  <a:t>Another important distinction to attend to is the fact that, once you estimated all the parameters with EM, you can answer many prediction problems e.g., </a:t>
                </a:r>
                <a14:m>
                  <m:oMath xmlns:m="http://schemas.openxmlformats.org/officeDocument/2006/math">
                    <m:r>
                      <a:rPr lang="en-US" sz="1200" i="1" dirty="0" smtClean="0">
                        <a:latin typeface="Cambria Math" panose="02040503050406030204" pitchFamily="18" charset="0"/>
                      </a:rPr>
                      <m:t>𝑝</m:t>
                    </m:r>
                    <m:r>
                      <a:rPr lang="en-US" sz="1200" i="1" dirty="0" smtClean="0">
                        <a:latin typeface="Cambria Math" panose="02040503050406030204" pitchFamily="18" charset="0"/>
                      </a:rPr>
                      <m:t>(</m:t>
                    </m:r>
                    <m:r>
                      <a:rPr lang="en-US" sz="1200" i="1" dirty="0" smtClean="0">
                        <a:latin typeface="Cambria Math" panose="02040503050406030204" pitchFamily="18" charset="0"/>
                      </a:rPr>
                      <m:t>𝑥</m:t>
                    </m:r>
                    <m:r>
                      <a:rPr lang="en-US" sz="1200" i="1" baseline="-25000" dirty="0">
                        <a:latin typeface="Cambria Math" panose="02040503050406030204" pitchFamily="18" charset="0"/>
                      </a:rPr>
                      <m:t>0</m:t>
                    </m:r>
                    <m:r>
                      <a:rPr lang="en-US" sz="1200" i="1" dirty="0">
                        <a:latin typeface="Cambria Math" panose="02040503050406030204" pitchFamily="18" charset="0"/>
                      </a:rPr>
                      <m:t>, </m:t>
                    </m:r>
                    <m:r>
                      <a:rPr lang="en-US" sz="1200" i="1" dirty="0">
                        <a:latin typeface="Cambria Math" panose="02040503050406030204" pitchFamily="18" charset="0"/>
                      </a:rPr>
                      <m:t>𝑥</m:t>
                    </m:r>
                    <m:r>
                      <a:rPr lang="en-US" sz="1200" i="1" baseline="-25000" dirty="0">
                        <a:latin typeface="Cambria Math" panose="02040503050406030204" pitchFamily="18" charset="0"/>
                      </a:rPr>
                      <m:t>7</m:t>
                    </m:r>
                    <m:r>
                      <a:rPr lang="en-US" sz="1200" i="1" dirty="0">
                        <a:latin typeface="Cambria Math" panose="02040503050406030204" pitchFamily="18" charset="0"/>
                      </a:rPr>
                      <m:t>,…,</m:t>
                    </m:r>
                    <m:r>
                      <a:rPr lang="en-US" sz="1200" i="1" dirty="0">
                        <a:latin typeface="Cambria Math" panose="02040503050406030204" pitchFamily="18" charset="0"/>
                      </a:rPr>
                      <m:t>𝑥</m:t>
                    </m:r>
                    <m:r>
                      <a:rPr lang="en-US" sz="1200" i="1" baseline="-25000" dirty="0">
                        <a:latin typeface="Cambria Math" panose="02040503050406030204" pitchFamily="18" charset="0"/>
                      </a:rPr>
                      <m:t>8</m:t>
                    </m:r>
                    <m:r>
                      <a:rPr lang="en-US" sz="1200" i="1" dirty="0">
                        <a:latin typeface="Cambria Math" panose="02040503050406030204" pitchFamily="18" charset="0"/>
                      </a:rPr>
                      <m:t> |</m:t>
                    </m:r>
                    <m:r>
                      <a:rPr lang="en-US" sz="1200" i="1" dirty="0">
                        <a:latin typeface="Cambria Math" panose="02040503050406030204" pitchFamily="18" charset="0"/>
                      </a:rPr>
                      <m:t>𝑥</m:t>
                    </m:r>
                    <m:r>
                      <a:rPr lang="en-US" sz="1200" i="1" baseline="-25000" dirty="0">
                        <a:latin typeface="Cambria Math" panose="02040503050406030204" pitchFamily="18" charset="0"/>
                      </a:rPr>
                      <m:t>1</m:t>
                    </m:r>
                    <m:r>
                      <a:rPr lang="en-US" sz="1200" i="1" dirty="0">
                        <a:latin typeface="Cambria Math" panose="02040503050406030204" pitchFamily="18" charset="0"/>
                      </a:rPr>
                      <m:t>, </m:t>
                    </m:r>
                    <m:r>
                      <a:rPr lang="en-US" sz="1200" i="1" dirty="0">
                        <a:latin typeface="Cambria Math" panose="02040503050406030204" pitchFamily="18" charset="0"/>
                      </a:rPr>
                      <m:t>𝑥</m:t>
                    </m:r>
                    <m:r>
                      <a:rPr lang="en-US" sz="1200" i="1" baseline="-25000" dirty="0">
                        <a:latin typeface="Cambria Math" panose="02040503050406030204" pitchFamily="18" charset="0"/>
                      </a:rPr>
                      <m:t>2</m:t>
                    </m:r>
                    <m:r>
                      <a:rPr lang="en-US" sz="1200" i="1" dirty="0">
                        <a:latin typeface="Cambria Math" panose="02040503050406030204" pitchFamily="18" charset="0"/>
                      </a:rPr>
                      <m:t> ,…, </m:t>
                    </m:r>
                    <m:r>
                      <a:rPr lang="en-US" sz="1200" i="1" dirty="0" err="1">
                        <a:latin typeface="Cambria Math" panose="02040503050406030204" pitchFamily="18" charset="0"/>
                      </a:rPr>
                      <m:t>𝑥</m:t>
                    </m:r>
                    <m:r>
                      <a:rPr lang="en-US" sz="1200" i="1" baseline="-25000" dirty="0" err="1">
                        <a:latin typeface="Cambria Math" panose="02040503050406030204" pitchFamily="18" charset="0"/>
                      </a:rPr>
                      <m:t>𝑛</m:t>
                    </m:r>
                    <m:r>
                      <a:rPr lang="en-US" sz="1200" i="1" dirty="0">
                        <a:latin typeface="Cambria Math" panose="02040503050406030204" pitchFamily="18" charset="0"/>
                      </a:rPr>
                      <m:t>)</m:t>
                    </m:r>
                  </m:oMath>
                </a14:m>
                <a:r>
                  <a:rPr lang="en-US" sz="1200" dirty="0"/>
                  <a:t> </a:t>
                </a:r>
                <a:r>
                  <a:rPr lang="en-US" sz="1200" dirty="0">
                    <a:latin typeface="+mj-lt"/>
                  </a:rPr>
                  <a:t>while with Perceptron (say) you need to learn separate models for each prediction problem.</a:t>
                </a:r>
                <a:r>
                  <a:rPr lang="en-US" sz="1200" dirty="0"/>
                  <a:t> </a:t>
                </a:r>
              </a:p>
            </p:txBody>
          </p:sp>
        </mc:Choice>
        <mc:Fallback xmlns="">
          <p:sp>
            <p:nvSpPr>
              <p:cNvPr id="11" name="AutoShape 10"/>
              <p:cNvSpPr>
                <a:spLocks noRot="1" noChangeAspect="1" noMove="1" noResize="1" noEditPoints="1" noAdjustHandles="1" noChangeArrowheads="1" noChangeShapeType="1" noTextEdit="1"/>
              </p:cNvSpPr>
              <p:nvPr/>
            </p:nvSpPr>
            <p:spPr bwMode="auto">
              <a:xfrm>
                <a:off x="3223755" y="772869"/>
                <a:ext cx="4686300" cy="857250"/>
              </a:xfrm>
              <a:prstGeom prst="wedgeRectCallout">
                <a:avLst>
                  <a:gd name="adj1" fmla="val 3012"/>
                  <a:gd name="adj2" fmla="val 98322"/>
                </a:avLst>
              </a:prstGeom>
              <a:blipFill>
                <a:blip r:embed="rId4"/>
                <a:stretch>
                  <a:fillRect/>
                </a:stretch>
              </a:blipFill>
              <a:ln w="9525">
                <a:solidFill>
                  <a:schemeClr val="accent2"/>
                </a:solidFill>
                <a:miter lim="800000"/>
                <a:headEnd/>
                <a:tailEnd/>
              </a:ln>
            </p:spPr>
            <p:txBody>
              <a:bodyPr/>
              <a:lstStyle/>
              <a:p>
                <a:r>
                  <a:rPr lang="en-US">
                    <a:noFill/>
                  </a:rPr>
                  <a:t> </a:t>
                </a:r>
              </a:p>
            </p:txBody>
          </p:sp>
        </mc:Fallback>
      </mc:AlternateContent>
      <p:pic>
        <p:nvPicPr>
          <p:cNvPr id="12" name="Content Placeholder 4">
            <a:extLst>
              <a:ext uri="{FF2B5EF4-FFF2-40B4-BE49-F238E27FC236}">
                <a16:creationId xmlns:a16="http://schemas.microsoft.com/office/drawing/2014/main" id="{04DF7EE5-C8F5-480C-891B-F14310A04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816" y="610711"/>
            <a:ext cx="1693863" cy="857250"/>
          </a:xfrm>
          <a:prstGeom prst="rect">
            <a:avLst/>
          </a:prstGeom>
          <a:ln>
            <a:solidFill>
              <a:srgbClr val="FFC000"/>
            </a:solidFill>
          </a:ln>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101CC43-467F-4E4B-9D7B-8E659C10D817}"/>
                  </a:ext>
                </a:extLst>
              </p:cNvPr>
              <p:cNvSpPr txBox="1"/>
              <p:nvPr/>
            </p:nvSpPr>
            <p:spPr>
              <a:xfrm>
                <a:off x="1046297" y="654778"/>
                <a:ext cx="342900" cy="323165"/>
              </a:xfrm>
              <a:prstGeom prst="rect">
                <a:avLst/>
              </a:prstGeom>
              <a:solidFill>
                <a:srgbClr val="FFFFCC"/>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𝑧</m:t>
                      </m:r>
                    </m:oMath>
                  </m:oMathPara>
                </a14:m>
                <a:endParaRPr lang="en-US" sz="1500" dirty="0"/>
              </a:p>
            </p:txBody>
          </p:sp>
        </mc:Choice>
        <mc:Fallback xmlns="">
          <p:sp>
            <p:nvSpPr>
              <p:cNvPr id="13" name="TextBox 12">
                <a:extLst>
                  <a:ext uri="{FF2B5EF4-FFF2-40B4-BE49-F238E27FC236}">
                    <a16:creationId xmlns:a16="http://schemas.microsoft.com/office/drawing/2014/main" id="{7101CC43-467F-4E4B-9D7B-8E659C10D817}"/>
                  </a:ext>
                </a:extLst>
              </p:cNvPr>
              <p:cNvSpPr txBox="1">
                <a:spLocks noRot="1" noChangeAspect="1" noMove="1" noResize="1" noEditPoints="1" noAdjustHandles="1" noChangeArrowheads="1" noChangeShapeType="1" noTextEdit="1"/>
              </p:cNvSpPr>
              <p:nvPr/>
            </p:nvSpPr>
            <p:spPr>
              <a:xfrm>
                <a:off x="1046297" y="654778"/>
                <a:ext cx="342900" cy="323165"/>
              </a:xfrm>
              <a:prstGeom prst="rect">
                <a:avLst/>
              </a:prstGeom>
              <a:blipFill>
                <a:blip r:embed="rId6"/>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603EE4-9B0F-450F-A3BA-E73AE7EDFCDD}"/>
                  </a:ext>
                </a:extLst>
              </p:cNvPr>
              <p:cNvSpPr txBox="1"/>
              <p:nvPr/>
            </p:nvSpPr>
            <p:spPr>
              <a:xfrm>
                <a:off x="1572834" y="744234"/>
                <a:ext cx="342900" cy="276999"/>
              </a:xfrm>
              <a:prstGeom prst="rect">
                <a:avLst/>
              </a:prstGeom>
              <a:solidFill>
                <a:srgbClr val="FFFFCC"/>
              </a:solidFill>
              <a:ln>
                <a:solidFill>
                  <a:srgbClr val="FFC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𝑃</m:t>
                      </m:r>
                      <m:r>
                        <a:rPr lang="en-US" sz="1200" i="1" baseline="-25000" dirty="0">
                          <a:latin typeface="Cambria Math" panose="02040503050406030204" pitchFamily="18" charset="0"/>
                        </a:rPr>
                        <m:t>𝑖</m:t>
                      </m:r>
                      <m:r>
                        <a:rPr lang="en-US" sz="1200" i="1" baseline="30000" dirty="0">
                          <a:latin typeface="Cambria Math" panose="02040503050406030204" pitchFamily="18" charset="0"/>
                        </a:rPr>
                        <m:t>𝑧</m:t>
                      </m:r>
                    </m:oMath>
                  </m:oMathPara>
                </a14:m>
                <a:endParaRPr lang="en-US" sz="1200" baseline="30000" dirty="0">
                  <a:latin typeface="Tahoma"/>
                </a:endParaRPr>
              </a:p>
            </p:txBody>
          </p:sp>
        </mc:Choice>
        <mc:Fallback xmlns="">
          <p:sp>
            <p:nvSpPr>
              <p:cNvPr id="14" name="TextBox 13">
                <a:extLst>
                  <a:ext uri="{FF2B5EF4-FFF2-40B4-BE49-F238E27FC236}">
                    <a16:creationId xmlns:a16="http://schemas.microsoft.com/office/drawing/2014/main" id="{A9603EE4-9B0F-450F-A3BA-E73AE7EDFCDD}"/>
                  </a:ext>
                </a:extLst>
              </p:cNvPr>
              <p:cNvSpPr txBox="1">
                <a:spLocks noRot="1" noChangeAspect="1" noMove="1" noResize="1" noEditPoints="1" noAdjustHandles="1" noChangeArrowheads="1" noChangeShapeType="1" noTextEdit="1"/>
              </p:cNvSpPr>
              <p:nvPr/>
            </p:nvSpPr>
            <p:spPr>
              <a:xfrm>
                <a:off x="1572834" y="744234"/>
                <a:ext cx="342900" cy="276999"/>
              </a:xfrm>
              <a:prstGeom prst="rect">
                <a:avLst/>
              </a:prstGeom>
              <a:blipFill>
                <a:blip r:embed="rId7"/>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7FE6DC-560F-4AAF-AEF9-09F98A31650A}"/>
                  </a:ext>
                </a:extLst>
              </p:cNvPr>
              <p:cNvSpPr txBox="1"/>
              <p:nvPr/>
            </p:nvSpPr>
            <p:spPr>
              <a:xfrm>
                <a:off x="537107" y="671863"/>
                <a:ext cx="342900" cy="323165"/>
              </a:xfrm>
              <a:prstGeom prst="rect">
                <a:avLst/>
              </a:prstGeom>
              <a:solidFill>
                <a:srgbClr val="FFFFCC"/>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500" b="0" i="1" dirty="0" smtClean="0">
                              <a:latin typeface="Cambria Math" panose="02040503050406030204" pitchFamily="18" charset="0"/>
                            </a:rPr>
                          </m:ctrlPr>
                        </m:sSubPr>
                        <m:e>
                          <m:r>
                            <a:rPr lang="en-US" sz="1500" b="0" i="1" dirty="0" smtClean="0">
                              <a:latin typeface="Cambria Math" panose="02040503050406030204" pitchFamily="18" charset="0"/>
                            </a:rPr>
                            <m:t>𝛼</m:t>
                          </m:r>
                        </m:e>
                        <m:sub>
                          <m:r>
                            <a:rPr lang="en-US" sz="1500" i="1" dirty="0" smtClean="0">
                              <a:latin typeface="Cambria Math" panose="02040503050406030204" pitchFamily="18" charset="0"/>
                            </a:rPr>
                            <m:t>𝑧</m:t>
                          </m:r>
                        </m:sub>
                      </m:sSub>
                    </m:oMath>
                  </m:oMathPara>
                </a14:m>
                <a:endParaRPr lang="en-US" sz="1500" dirty="0"/>
              </a:p>
            </p:txBody>
          </p:sp>
        </mc:Choice>
        <mc:Fallback xmlns="">
          <p:sp>
            <p:nvSpPr>
              <p:cNvPr id="15" name="TextBox 14">
                <a:extLst>
                  <a:ext uri="{FF2B5EF4-FFF2-40B4-BE49-F238E27FC236}">
                    <a16:creationId xmlns:a16="http://schemas.microsoft.com/office/drawing/2014/main" id="{DB7FE6DC-560F-4AAF-AEF9-09F98A31650A}"/>
                  </a:ext>
                </a:extLst>
              </p:cNvPr>
              <p:cNvSpPr txBox="1">
                <a:spLocks noRot="1" noChangeAspect="1" noMove="1" noResize="1" noEditPoints="1" noAdjustHandles="1" noChangeArrowheads="1" noChangeShapeType="1" noTextEdit="1"/>
              </p:cNvSpPr>
              <p:nvPr/>
            </p:nvSpPr>
            <p:spPr>
              <a:xfrm>
                <a:off x="537107" y="671863"/>
                <a:ext cx="342900" cy="323165"/>
              </a:xfrm>
              <a:prstGeom prst="rect">
                <a:avLst/>
              </a:prstGeom>
              <a:blipFill>
                <a:blip r:embed="rId8"/>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4172123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42</a:t>
            </a:fld>
            <a:endParaRPr lang="en-US" dirty="0"/>
          </a:p>
        </p:txBody>
      </p:sp>
      <p:sp>
        <p:nvSpPr>
          <p:cNvPr id="52226" name="Rectangle 2"/>
          <p:cNvSpPr>
            <a:spLocks noGrp="1" noChangeArrowheads="1"/>
          </p:cNvSpPr>
          <p:nvPr>
            <p:ph type="title" idx="4294967295"/>
          </p:nvPr>
        </p:nvSpPr>
        <p:spPr>
          <a:xfrm>
            <a:off x="170822" y="97632"/>
            <a:ext cx="8229600" cy="693738"/>
          </a:xfrm>
        </p:spPr>
        <p:txBody>
          <a:bodyPr/>
          <a:lstStyle/>
          <a:p>
            <a:pPr eaLnBrk="1" hangingPunct="1"/>
            <a:r>
              <a:rPr lang="en-US" dirty="0">
                <a:ea typeface="ＭＳ Ｐゴシック" pitchFamily="34" charset="-128"/>
              </a:rPr>
              <a:t>EM </a:t>
            </a:r>
            <a:endParaRPr lang="en-US" dirty="0">
              <a:solidFill>
                <a:srgbClr val="FF00FF"/>
              </a:solidFill>
              <a:ea typeface="ＭＳ Ｐゴシック" pitchFamily="34" charset="-128"/>
            </a:endParaRPr>
          </a:p>
        </p:txBody>
      </p:sp>
      <p:pic>
        <p:nvPicPr>
          <p:cNvPr id="52230" name="Picture 5"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410" y="170657"/>
            <a:ext cx="6235179" cy="452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379494"/>
      </p:ext>
    </p:extLst>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43</a:t>
            </a:fld>
            <a:endParaRPr lang="en-US" dirty="0"/>
          </a:p>
        </p:txBody>
      </p:sp>
      <p:sp>
        <p:nvSpPr>
          <p:cNvPr id="2" name="Title 1"/>
          <p:cNvSpPr>
            <a:spLocks noGrp="1"/>
          </p:cNvSpPr>
          <p:nvPr>
            <p:ph type="title"/>
          </p:nvPr>
        </p:nvSpPr>
        <p:spPr/>
        <p:txBody>
          <a:bodyPr/>
          <a:lstStyle/>
          <a:p>
            <a:r>
              <a:rPr lang="en-US" dirty="0"/>
              <a:t>The EM Algorithm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1D33DAD-2547-491A-B363-FD149426FF35}"/>
                  </a:ext>
                </a:extLst>
              </p:cNvPr>
              <p:cNvSpPr>
                <a:spLocks noGrp="1"/>
              </p:cNvSpPr>
              <p:nvPr>
                <p:ph idx="1"/>
              </p:nvPr>
            </p:nvSpPr>
            <p:spPr/>
            <p:txBody>
              <a:bodyPr>
                <a:normAutofit lnSpcReduction="10000"/>
              </a:bodyPr>
              <a:lstStyle/>
              <a:p>
                <a:r>
                  <a:rPr lang="en-US" dirty="0"/>
                  <a:t> Algorithm:</a:t>
                </a:r>
              </a:p>
              <a:p>
                <a:pPr lvl="1"/>
                <a:r>
                  <a:rPr lang="en-US" dirty="0"/>
                  <a:t>Guess initial values for the hypothesis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𝑘</m:t>
                        </m:r>
                      </m:sub>
                    </m:sSub>
                  </m:oMath>
                </a14:m>
                <a:endParaRPr lang="en-US" dirty="0"/>
              </a:p>
              <a:p>
                <a:r>
                  <a:rPr lang="en-US" dirty="0"/>
                  <a:t> Expectation:  </a:t>
                </a:r>
              </a:p>
              <a:p>
                <a:pPr lvl="1"/>
                <a:r>
                  <a:rPr lang="en-US" dirty="0"/>
                  <a:t>Calculate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i="1" dirty="0" err="1">
                        <a:latin typeface="Cambria Math" panose="02040503050406030204" pitchFamily="18" charset="0"/>
                      </a:rPr>
                      <m:t>h</m:t>
                    </m:r>
                    <m:r>
                      <a:rPr lang="en-US" i="1" dirty="0" err="1">
                        <a:latin typeface="Cambria Math" panose="02040503050406030204" pitchFamily="18" charset="0"/>
                      </a:rPr>
                      <m:t>’,</m:t>
                    </m:r>
                    <m:r>
                      <a:rPr lang="en-US" i="1" dirty="0" err="1">
                        <a:latin typeface="Cambria Math" panose="02040503050406030204" pitchFamily="18" charset="0"/>
                      </a:rPr>
                      <m:t>h</m:t>
                    </m:r>
                    <m:r>
                      <a:rPr lang="en-US" i="1" dirty="0">
                        <a:latin typeface="Cambria Math" panose="02040503050406030204" pitchFamily="18" charset="0"/>
                      </a:rPr>
                      <m:t>) = </m:t>
                    </m:r>
                    <m:r>
                      <a:rPr lang="en-US" i="1" dirty="0">
                        <a:latin typeface="Cambria Math" panose="02040503050406030204" pitchFamily="18" charset="0"/>
                      </a:rPr>
                      <m:t>𝐸</m:t>
                    </m:r>
                    <m:r>
                      <a:rPr lang="en-US" i="1" dirty="0">
                        <a:latin typeface="Cambria Math" panose="02040503050406030204" pitchFamily="18" charset="0"/>
                      </a:rPr>
                      <m:t>(</m:t>
                    </m:r>
                    <m:r>
                      <a:rPr lang="en-US" i="1" dirty="0">
                        <a:latin typeface="Cambria Math" panose="02040503050406030204" pitchFamily="18" charset="0"/>
                      </a:rPr>
                      <m:t>𝐿𝑜𝑔</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𝑌</m:t>
                    </m:r>
                    <m:r>
                      <a:rPr lang="en-US" i="1" dirty="0" err="1">
                        <a:latin typeface="Cambria Math" panose="02040503050406030204" pitchFamily="18" charset="0"/>
                      </a:rPr>
                      <m:t>|</m:t>
                    </m:r>
                    <m:r>
                      <a:rPr lang="en-US" i="1" dirty="0" err="1">
                        <a:latin typeface="Cambria Math" panose="02040503050406030204" pitchFamily="18" charset="0"/>
                      </a:rPr>
                      <m:t>h</m:t>
                    </m:r>
                    <m:r>
                      <a:rPr lang="en-US" i="1" dirty="0">
                        <a:latin typeface="Cambria Math" panose="02040503050406030204" pitchFamily="18" charset="0"/>
                      </a:rPr>
                      <m:t>’) | </m:t>
                    </m:r>
                    <m:r>
                      <a:rPr lang="en-US" i="1" dirty="0">
                        <a:latin typeface="Cambria Math" panose="02040503050406030204" pitchFamily="18" charset="0"/>
                      </a:rPr>
                      <m:t>h</m:t>
                    </m:r>
                    <m:r>
                      <a:rPr lang="en-US" i="1" dirty="0">
                        <a:latin typeface="Cambria Math" panose="02040503050406030204" pitchFamily="18" charset="0"/>
                      </a:rPr>
                      <m:t>, </m:t>
                    </m:r>
                    <m:r>
                      <a:rPr lang="en-US" i="1" dirty="0">
                        <a:latin typeface="Cambria Math" panose="02040503050406030204" pitchFamily="18" charset="0"/>
                      </a:rPr>
                      <m:t>𝑋</m:t>
                    </m:r>
                    <m:r>
                      <a:rPr lang="en-US" i="1" dirty="0">
                        <a:latin typeface="Cambria Math" panose="02040503050406030204" pitchFamily="18" charset="0"/>
                      </a:rPr>
                      <m:t>)</m:t>
                    </m:r>
                  </m:oMath>
                </a14:m>
                <a:r>
                  <a:rPr lang="en-US" dirty="0"/>
                  <a:t> using the current hypothesis </a:t>
                </a:r>
                <a14:m>
                  <m:oMath xmlns:m="http://schemas.openxmlformats.org/officeDocument/2006/math">
                    <m:r>
                      <a:rPr lang="en-US" i="1" dirty="0" smtClean="0">
                        <a:latin typeface="Cambria Math" panose="02040503050406030204" pitchFamily="18" charset="0"/>
                      </a:rPr>
                      <m:t>h</m:t>
                    </m:r>
                  </m:oMath>
                </a14:m>
                <a:r>
                  <a:rPr lang="en-US" dirty="0"/>
                  <a:t> and the observed data </a:t>
                </a:r>
                <a14:m>
                  <m:oMath xmlns:m="http://schemas.openxmlformats.org/officeDocument/2006/math">
                    <m:r>
                      <a:rPr lang="en-US" i="1" dirty="0" smtClean="0">
                        <a:latin typeface="Cambria Math" panose="02040503050406030204" pitchFamily="18" charset="0"/>
                      </a:rPr>
                      <m:t>𝑋</m:t>
                    </m:r>
                  </m:oMath>
                </a14:m>
                <a:r>
                  <a:rPr lang="en-US" dirty="0"/>
                  <a:t>.                     </a:t>
                </a:r>
              </a:p>
              <a:p>
                <a:r>
                  <a:rPr lang="en-US" dirty="0"/>
                  <a:t> Maximization: </a:t>
                </a:r>
              </a:p>
              <a:p>
                <a:pPr lvl="1"/>
                <a:r>
                  <a:rPr lang="en-US" dirty="0"/>
                  <a:t>Replace the current hypothesis </a:t>
                </a:r>
                <a14:m>
                  <m:oMath xmlns:m="http://schemas.openxmlformats.org/officeDocument/2006/math">
                    <m:r>
                      <a:rPr lang="en-US" i="1" dirty="0" smtClean="0">
                        <a:latin typeface="Cambria Math" panose="02040503050406030204" pitchFamily="18" charset="0"/>
                      </a:rPr>
                      <m:t>h</m:t>
                    </m:r>
                  </m:oMath>
                </a14:m>
                <a:r>
                  <a:rPr lang="en-US" dirty="0"/>
                  <a:t> by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oMath>
                </a14:m>
                <a:r>
                  <a:rPr lang="en-US" dirty="0"/>
                  <a:t>, that maximizes the </a:t>
                </a:r>
                <a14:m>
                  <m:oMath xmlns:m="http://schemas.openxmlformats.org/officeDocument/2006/math">
                    <m:r>
                      <a:rPr lang="en-US" i="1" dirty="0" smtClean="0">
                        <a:latin typeface="Cambria Math" panose="02040503050406030204" pitchFamily="18" charset="0"/>
                      </a:rPr>
                      <m:t>𝑄</m:t>
                    </m:r>
                  </m:oMath>
                </a14:m>
                <a:r>
                  <a:rPr lang="en-US" dirty="0"/>
                  <a:t> function (the likelihood function)</a:t>
                </a:r>
              </a:p>
              <a:p>
                <a:pPr lvl="1"/>
                <a:r>
                  <a:rPr lang="en-US" dirty="0"/>
                  <a:t>set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 = </m:t>
                    </m:r>
                    <m:r>
                      <a:rPr lang="en-US" i="1" dirty="0" smtClean="0">
                        <a:latin typeface="Cambria Math" panose="02040503050406030204" pitchFamily="18" charset="0"/>
                      </a:rPr>
                      <m:t>h</m:t>
                    </m:r>
                    <m:r>
                      <a:rPr lang="en-US" i="1" dirty="0" smtClean="0">
                        <a:latin typeface="Cambria Math" panose="02040503050406030204" pitchFamily="18" charset="0"/>
                      </a:rPr>
                      <m:t>’,  </m:t>
                    </m:r>
                  </m:oMath>
                </a14:m>
                <a:r>
                  <a:rPr lang="en-US" dirty="0"/>
                  <a:t>such that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i="1" dirty="0" err="1">
                        <a:latin typeface="Cambria Math" panose="02040503050406030204" pitchFamily="18" charset="0"/>
                      </a:rPr>
                      <m:t>h</m:t>
                    </m:r>
                    <m:r>
                      <a:rPr lang="en-US" i="1" dirty="0" err="1">
                        <a:latin typeface="Cambria Math" panose="02040503050406030204" pitchFamily="18" charset="0"/>
                      </a:rPr>
                      <m:t>’,</m:t>
                    </m:r>
                    <m:r>
                      <a:rPr lang="en-US" i="1" dirty="0" err="1">
                        <a:latin typeface="Cambria Math" panose="02040503050406030204" pitchFamily="18" charset="0"/>
                      </a:rPr>
                      <m:t>h</m:t>
                    </m:r>
                    <m:r>
                      <a:rPr lang="en-US" i="1" dirty="0">
                        <a:latin typeface="Cambria Math" panose="02040503050406030204" pitchFamily="18" charset="0"/>
                      </a:rPr>
                      <m:t>) </m:t>
                    </m:r>
                  </m:oMath>
                </a14:m>
                <a:r>
                  <a:rPr lang="en-US" dirty="0"/>
                  <a:t>is maximal</a:t>
                </a:r>
              </a:p>
              <a:p>
                <a:r>
                  <a:rPr lang="en-US" dirty="0"/>
                  <a:t> Repeat: Estimate the Expectation again.</a:t>
                </a:r>
              </a:p>
              <a:p>
                <a:endParaRPr lang="en-US" dirty="0"/>
              </a:p>
            </p:txBody>
          </p:sp>
        </mc:Choice>
        <mc:Fallback xmlns="">
          <p:sp>
            <p:nvSpPr>
              <p:cNvPr id="5" name="Content Placeholder 4">
                <a:extLst>
                  <a:ext uri="{FF2B5EF4-FFF2-40B4-BE49-F238E27FC236}">
                    <a16:creationId xmlns:a16="http://schemas.microsoft.com/office/drawing/2014/main" id="{21D33DAD-2547-491A-B363-FD149426FF35}"/>
                  </a:ext>
                </a:extLst>
              </p:cNvPr>
              <p:cNvSpPr>
                <a:spLocks noGrp="1" noRot="1" noChangeAspect="1" noMove="1" noResize="1" noEditPoints="1" noAdjustHandles="1" noChangeArrowheads="1" noChangeShapeType="1" noTextEdit="1"/>
              </p:cNvSpPr>
              <p:nvPr>
                <p:ph idx="1"/>
              </p:nvPr>
            </p:nvSpPr>
            <p:spPr>
              <a:blipFill>
                <a:blip r:embed="rId3"/>
                <a:stretch>
                  <a:fillRect l="-1037" t="-2314" r="-148"/>
                </a:stretch>
              </a:blipFill>
            </p:spPr>
            <p:txBody>
              <a:bodyPr/>
              <a:lstStyle/>
              <a:p>
                <a:r>
                  <a:rPr lang="en-US">
                    <a:noFill/>
                  </a:rPr>
                  <a:t> </a:t>
                </a:r>
              </a:p>
            </p:txBody>
          </p:sp>
        </mc:Fallback>
      </mc:AlternateContent>
      <p:sp>
        <p:nvSpPr>
          <p:cNvPr id="66562" name="Object 2"/>
          <p:cNvSpPr txBox="1"/>
          <p:nvPr/>
        </p:nvSpPr>
        <p:spPr bwMode="auto">
          <a:xfrm>
            <a:off x="5717355" y="1257225"/>
            <a:ext cx="1517650" cy="338137"/>
          </a:xfrm>
          <a:prstGeom prst="rect">
            <a:avLst/>
          </a:prstGeom>
          <a:noFill/>
          <a:ln>
            <a:noFill/>
          </a:ln>
          <a:effectLst/>
        </p:spPr>
        <p:txBody>
          <a:bodyPr>
            <a:normAutofit fontScale="92500" lnSpcReduction="10000"/>
          </a:bodyPr>
          <a:lstStyle/>
          <a:p>
            <a:endParaRPr lang="en-US" i="1" dirty="0"/>
          </a:p>
        </p:txBody>
      </p:sp>
    </p:spTree>
    <p:extLst>
      <p:ext uri="{BB962C8B-B14F-4D97-AF65-F5344CB8AC3E}">
        <p14:creationId xmlns:p14="http://schemas.microsoft.com/office/powerpoint/2010/main" val="40841801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C921938-476A-4922-BE24-3B8F6A2854D9}" type="slidenum">
              <a:rPr lang="en-US" smtClean="0"/>
              <a:pPr/>
              <a:t>5</a:t>
            </a:fld>
            <a:endParaRPr lang="en-US" dirty="0"/>
          </a:p>
        </p:txBody>
      </p:sp>
      <p:sp>
        <p:nvSpPr>
          <p:cNvPr id="30725" name="Rectangle 2"/>
          <p:cNvSpPr>
            <a:spLocks noGrp="1" noChangeArrowheads="1"/>
          </p:cNvSpPr>
          <p:nvPr>
            <p:ph type="title"/>
          </p:nvPr>
        </p:nvSpPr>
        <p:spPr/>
        <p:txBody>
          <a:bodyPr/>
          <a:lstStyle/>
          <a:p>
            <a:r>
              <a:rPr lang="en-US" dirty="0"/>
              <a:t>Expectation of a Random Variable</a:t>
            </a:r>
          </a:p>
        </p:txBody>
      </p:sp>
      <mc:AlternateContent xmlns:mc="http://schemas.openxmlformats.org/markup-compatibility/2006">
        <mc:Choice xmlns:a14="http://schemas.microsoft.com/office/drawing/2010/main" Requires="a14">
          <p:sp>
            <p:nvSpPr>
              <p:cNvPr id="30726" name="Rectangle 3"/>
              <p:cNvSpPr>
                <a:spLocks noGrp="1" noChangeArrowheads="1"/>
              </p:cNvSpPr>
              <p:nvPr>
                <p:ph idx="1"/>
              </p:nvPr>
            </p:nvSpPr>
            <p:spPr/>
            <p:txBody>
              <a:bodyPr>
                <a:normAutofit fontScale="92500" lnSpcReduction="10000"/>
              </a:bodyPr>
              <a:lstStyle/>
              <a:p>
                <a:r>
                  <a:rPr lang="en-US" dirty="0"/>
                  <a:t>Let </a:t>
                </a:r>
                <a14:m>
                  <m:oMath xmlns:m="http://schemas.openxmlformats.org/officeDocument/2006/math">
                    <m:r>
                      <a:rPr lang="en-US" i="1" dirty="0" smtClean="0">
                        <a:latin typeface="Cambria Math" panose="02040503050406030204" pitchFamily="18" charset="0"/>
                      </a:rPr>
                      <m:t>𝑋</m:t>
                    </m:r>
                  </m:oMath>
                </a14:m>
                <a:r>
                  <a:rPr lang="en-US" dirty="0"/>
                  <a:t> be a random variable with arity </a:t>
                </a:r>
                <a14:m>
                  <m:oMath xmlns:m="http://schemas.openxmlformats.org/officeDocument/2006/math">
                    <m:r>
                      <a:rPr lang="en-US" i="1" dirty="0" smtClean="0">
                        <a:latin typeface="Cambria Math" panose="02040503050406030204" pitchFamily="18" charset="0"/>
                      </a:rPr>
                      <m:t>𝑘</m:t>
                    </m:r>
                  </m:oMath>
                </a14:m>
                <a:r>
                  <a:rPr lang="en-US" dirty="0"/>
                  <a:t>  that takes the values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𝑘</m:t>
                        </m:r>
                      </m:sub>
                    </m:sSub>
                    <m:r>
                      <a:rPr lang="en-US" i="1" dirty="0">
                        <a:latin typeface="Cambria Math" panose="02040503050406030204" pitchFamily="18" charset="0"/>
                      </a:rPr>
                      <m:t> } </m:t>
                    </m:r>
                  </m:oMath>
                </a14:m>
                <a:r>
                  <a:rPr lang="en-US" dirty="0"/>
                  <a:t>with probabilities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i="1" dirty="0" smtClean="0">
                            <a:latin typeface="Cambria Math" panose="02040503050406030204" pitchFamily="18" charset="0"/>
                          </a:rPr>
                          <m:t>2</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𝑝</m:t>
                        </m:r>
                      </m:e>
                      <m:sub>
                        <m:r>
                          <a:rPr lang="en-US" i="1" dirty="0" err="1">
                            <a:latin typeface="Cambria Math" panose="02040503050406030204" pitchFamily="18" charset="0"/>
                          </a:rPr>
                          <m:t>𝑘</m:t>
                        </m:r>
                      </m:sub>
                    </m:sSub>
                    <m:r>
                      <a:rPr lang="en-US" i="1" dirty="0">
                        <a:latin typeface="Cambria Math" panose="02040503050406030204" pitchFamily="18" charset="0"/>
                      </a:rPr>
                      <m:t> }, </m:t>
                    </m:r>
                  </m:oMath>
                </a14:m>
                <a:r>
                  <a:rPr lang="en-US" dirty="0"/>
                  <a:t>respectively,</a:t>
                </a:r>
              </a:p>
              <a:p>
                <a:pPr marL="0" indent="0">
                  <a:buNone/>
                </a:pPr>
                <a:r>
                  <a:rPr lang="en-US" dirty="0"/>
                  <a:t>     with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smtClean="0">
                            <a:latin typeface="Cambria Math" panose="02040503050406030204" pitchFamily="18" charset="0"/>
                          </a:rPr>
                          <m:t>𝑖</m:t>
                        </m:r>
                        <m:r>
                          <a:rPr lang="en-US" smtClean="0">
                            <a:latin typeface="Cambria Math" panose="02040503050406030204" pitchFamily="18" charset="0"/>
                          </a:rPr>
                          <m:t>=1</m:t>
                        </m:r>
                      </m:sub>
                      <m:sup>
                        <m:r>
                          <a:rPr lang="en-US" smtClean="0">
                            <a:latin typeface="Cambria Math" panose="02040503050406030204" pitchFamily="18" charset="0"/>
                          </a:rPr>
                          <m:t>𝑘</m:t>
                        </m:r>
                      </m:sup>
                      <m:e>
                        <m:sSub>
                          <m:sSubPr>
                            <m:ctrlPr>
                              <a:rPr lang="en-US" i="1" smtClean="0">
                                <a:latin typeface="Cambria Math" panose="02040503050406030204" pitchFamily="18" charset="0"/>
                              </a:rPr>
                            </m:ctrlPr>
                          </m:sSubPr>
                          <m:e>
                            <m:r>
                              <a:rPr lang="en-US" smtClean="0">
                                <a:latin typeface="Cambria Math" panose="02040503050406030204" pitchFamily="18" charset="0"/>
                              </a:rPr>
                              <m:t>𝑝</m:t>
                            </m:r>
                          </m:e>
                          <m:sub>
                            <m:r>
                              <a:rPr lang="en-US" smtClean="0">
                                <a:latin typeface="Cambria Math" panose="02040503050406030204" pitchFamily="18" charset="0"/>
                              </a:rPr>
                              <m:t>𝑖</m:t>
                            </m:r>
                          </m:sub>
                        </m:sSub>
                        <m:r>
                          <a:rPr lang="en-US" smtClean="0">
                            <a:latin typeface="Cambria Math" panose="02040503050406030204" pitchFamily="18" charset="0"/>
                          </a:rPr>
                          <m:t>=1</m:t>
                        </m:r>
                      </m:e>
                    </m:nary>
                  </m:oMath>
                </a14:m>
                <a:endParaRPr lang="en-US" dirty="0"/>
              </a:p>
              <a:p>
                <a:endParaRPr lang="en-US" dirty="0"/>
              </a:p>
              <a:p>
                <a:r>
                  <a:rPr lang="en-US" dirty="0"/>
                  <a:t>Then, the expectation of the random variable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en-US" dirty="0"/>
                  <a:t>is:</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𝑖</m:t>
                          </m:r>
                          <m:r>
                            <a:rPr lang="en-US">
                              <a:latin typeface="Cambria Math" panose="02040503050406030204" pitchFamily="18" charset="0"/>
                            </a:rPr>
                            <m:t>=1</m:t>
                          </m:r>
                        </m:sub>
                        <m:sup>
                          <m:r>
                            <a:rPr lang="en-US">
                              <a:latin typeface="Cambria Math" panose="02040503050406030204" pitchFamily="18" charset="0"/>
                            </a:rPr>
                            <m:t>𝑘</m:t>
                          </m:r>
                        </m:sup>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𝑖</m:t>
                              </m:r>
                            </m:sub>
                          </m:sSub>
                        </m:e>
                      </m:nary>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𝑖</m:t>
                          </m:r>
                        </m:sub>
                      </m:sSub>
                      <m:r>
                        <a:rPr lang="en-US" b="0" i="1" smtClean="0">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𝑖</m:t>
                          </m:r>
                          <m:r>
                            <a:rPr lang="en-US">
                              <a:latin typeface="Cambria Math" panose="02040503050406030204" pitchFamily="18" charset="0"/>
                            </a:rPr>
                            <m:t>=1</m:t>
                          </m:r>
                        </m:sub>
                        <m:sup>
                          <m:r>
                            <a:rPr lang="en-US">
                              <a:latin typeface="Cambria Math" panose="02040503050406030204" pitchFamily="18" charset="0"/>
                            </a:rPr>
                            <m:t>𝑘</m:t>
                          </m:r>
                        </m:sup>
                        <m:e>
                          <m:sSub>
                            <m:sSubPr>
                              <m:ctrlPr>
                                <a:rPr lang="en-US" i="1">
                                  <a:latin typeface="Cambria Math" panose="02040503050406030204" pitchFamily="18" charset="0"/>
                                </a:rPr>
                              </m:ctrlPr>
                            </m:sSubPr>
                            <m:e>
                              <m:r>
                                <a:rPr lang="en-US">
                                  <a:latin typeface="Cambria Math" panose="02040503050406030204" pitchFamily="18" charset="0"/>
                                </a:rPr>
                                <m:t>𝑝</m:t>
                              </m:r>
                            </m:e>
                            <m:sub>
                              <m:r>
                                <a:rPr lang="en-US">
                                  <a:latin typeface="Cambria Math" panose="02040503050406030204" pitchFamily="18" charset="0"/>
                                </a:rPr>
                                <m:t>𝑖</m:t>
                              </m:r>
                            </m:sub>
                          </m:sSub>
                          <m:sSub>
                            <m:sSubPr>
                              <m:ctrlPr>
                                <a:rPr lang="en-US" i="1">
                                  <a:latin typeface="Cambria Math" panose="02040503050406030204" pitchFamily="18" charset="0"/>
                                </a:rPr>
                              </m:ctrlPr>
                            </m:sSubPr>
                            <m:e>
                              <m:r>
                                <a:rPr lang="en-US" smtClean="0">
                                  <a:latin typeface="Cambria Math" panose="02040503050406030204" pitchFamily="18" charset="0"/>
                                </a:rPr>
                                <m:t>𝑥</m:t>
                              </m:r>
                            </m:e>
                            <m:sub>
                              <m:r>
                                <a:rPr lang="en-US">
                                  <a:latin typeface="Cambria Math" panose="02040503050406030204" pitchFamily="18" charset="0"/>
                                </a:rPr>
                                <m:t>𝑖</m:t>
                              </m:r>
                            </m:sub>
                          </m:sSub>
                        </m:e>
                      </m:nary>
                    </m:oMath>
                  </m:oMathPara>
                </a14:m>
                <a:endParaRPr lang="en-US" dirty="0"/>
              </a:p>
              <a:p>
                <a:r>
                  <a:rPr lang="en-US" dirty="0"/>
                  <a:t>Important property: </a:t>
                </a:r>
              </a:p>
              <a:p>
                <a:pPr lvl="1"/>
                <a:r>
                  <a:rPr lang="en-US" dirty="0"/>
                  <a:t>Linearity: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oMath>
                </a14:m>
                <a:endParaRPr lang="en-US" dirty="0"/>
              </a:p>
            </p:txBody>
          </p:sp>
        </mc:Choice>
        <mc:Fallback>
          <p:sp>
            <p:nvSpPr>
              <p:cNvPr id="30726" name="Rectangle 3"/>
              <p:cNvSpPr>
                <a:spLocks noGrp="1" noRot="1" noChangeAspect="1" noMove="1" noResize="1" noEditPoints="1" noAdjustHandles="1" noChangeArrowheads="1" noChangeShapeType="1" noTextEdit="1"/>
              </p:cNvSpPr>
              <p:nvPr>
                <p:ph idx="1"/>
              </p:nvPr>
            </p:nvSpPr>
            <p:spPr>
              <a:blipFill>
                <a:blip r:embed="rId3"/>
                <a:stretch>
                  <a:fillRect l="-889" t="-1983"/>
                </a:stretch>
              </a:blipFill>
            </p:spPr>
            <p:txBody>
              <a:bodyPr/>
              <a:lstStyle/>
              <a:p>
                <a:r>
                  <a:rPr lang="en-US">
                    <a:noFill/>
                  </a:rPr>
                  <a:t> </a:t>
                </a:r>
              </a:p>
            </p:txBody>
          </p:sp>
        </mc:Fallback>
      </mc:AlternateContent>
      <p:pic>
        <p:nvPicPr>
          <p:cNvPr id="63490" name="Picture 2" descr="Nuvola apps atlanti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146" y="1600200"/>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0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6</a:t>
            </a:fld>
            <a:endParaRPr lang="en-US" dirty="0"/>
          </a:p>
        </p:txBody>
      </p:sp>
      <p:sp>
        <p:nvSpPr>
          <p:cNvPr id="17410" name="Rectangle 2"/>
          <p:cNvSpPr>
            <a:spLocks noGrp="1" noChangeArrowheads="1"/>
          </p:cNvSpPr>
          <p:nvPr>
            <p:ph type="title"/>
          </p:nvPr>
        </p:nvSpPr>
        <p:spPr/>
        <p:txBody>
          <a:bodyPr/>
          <a:lstStyle/>
          <a:p>
            <a:pPr eaLnBrk="1" hangingPunct="1"/>
            <a:r>
              <a:rPr lang="en-US">
                <a:ea typeface="ＭＳ Ｐゴシック" pitchFamily="34" charset="-128"/>
              </a:rPr>
              <a:t>Semi-Supervised Learning</a:t>
            </a:r>
            <a:endParaRPr lang="en-US">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p:txBody>
              <a:bodyPr>
                <a:normAutofit/>
              </a:bodyPr>
              <a:lstStyle/>
              <a:p>
                <a:pPr eaLnBrk="1" hangingPunct="1"/>
                <a:r>
                  <a:rPr lang="en-US" dirty="0">
                    <a:ea typeface="ＭＳ Ｐゴシック" pitchFamily="34" charset="-128"/>
                  </a:rPr>
                  <a:t>Consider the problem of </a:t>
                </a:r>
                <a:r>
                  <a:rPr lang="en-US" dirty="0">
                    <a:ea typeface="ＭＳ Ｐゴシック" pitchFamily="34" charset="-128"/>
                    <a:hlinkClick r:id="rId3" action="ppaction://hlinkfile"/>
                  </a:rPr>
                  <a:t>Prepositional Phrase Attachment. </a:t>
                </a:r>
                <a:endParaRPr lang="en-US" dirty="0">
                  <a:ea typeface="ＭＳ Ｐゴシック" pitchFamily="34" charset="-128"/>
                </a:endParaRPr>
              </a:p>
              <a:p>
                <a:pPr lvl="1" eaLnBrk="1" hangingPunct="1"/>
                <a:r>
                  <a:rPr lang="en-US" dirty="0">
                    <a:ea typeface="ＭＳ Ｐゴシック" pitchFamily="34" charset="-128"/>
                  </a:rPr>
                  <a:t>     Buy car with money          ; buy car with wheel </a:t>
                </a:r>
              </a:p>
              <a:p>
                <a:pPr eaLnBrk="1" hangingPunct="1"/>
                <a:r>
                  <a:rPr lang="en-US" dirty="0">
                    <a:ea typeface="ＭＳ Ｐゴシック" pitchFamily="34" charset="-128"/>
                  </a:rPr>
                  <a:t>There are several ways to generate features. Given the limited representation, we can assume that all possible conjunctions of the </a:t>
                </a:r>
                <a14:m>
                  <m:oMath xmlns:m="http://schemas.openxmlformats.org/officeDocument/2006/math">
                    <m:r>
                      <a:rPr lang="en-US" i="1" dirty="0" smtClean="0">
                        <a:latin typeface="Cambria Math" panose="02040503050406030204" pitchFamily="18" charset="0"/>
                        <a:ea typeface="ＭＳ Ｐゴシック" pitchFamily="34" charset="-128"/>
                      </a:rPr>
                      <m:t>4</m:t>
                    </m:r>
                  </m:oMath>
                </a14:m>
                <a:r>
                  <a:rPr lang="en-US" dirty="0">
                    <a:ea typeface="ＭＳ Ｐゴシック" pitchFamily="34" charset="-128"/>
                  </a:rPr>
                  <a:t> attributes are used. (</a:t>
                </a:r>
                <a14:m>
                  <m:oMath xmlns:m="http://schemas.openxmlformats.org/officeDocument/2006/math">
                    <m:r>
                      <a:rPr lang="en-US" i="1" dirty="0" smtClean="0">
                        <a:latin typeface="Cambria Math" panose="02040503050406030204" pitchFamily="18" charset="0"/>
                        <a:ea typeface="ＭＳ Ｐゴシック" pitchFamily="34" charset="-128"/>
                      </a:rPr>
                      <m:t>15</m:t>
                    </m:r>
                  </m:oMath>
                </a14:m>
                <a:r>
                  <a:rPr lang="en-US" dirty="0">
                    <a:ea typeface="ＭＳ Ｐゴシック" pitchFamily="34" charset="-128"/>
                  </a:rPr>
                  <a:t> feature in each example). </a:t>
                </a:r>
              </a:p>
              <a:p>
                <a:pPr eaLnBrk="1" hangingPunct="1"/>
                <a:r>
                  <a:rPr lang="en-US" dirty="0">
                    <a:ea typeface="ＭＳ Ｐゴシック" pitchFamily="34" charset="-128"/>
                  </a:rPr>
                  <a:t>Assume we will use </a:t>
                </a:r>
                <a:r>
                  <a:rPr lang="en-US" dirty="0">
                    <a:solidFill>
                      <a:schemeClr val="hlink"/>
                    </a:solidFill>
                    <a:ea typeface="ＭＳ Ｐゴシック" pitchFamily="34" charset="-128"/>
                  </a:rPr>
                  <a:t>naïve Bayes</a:t>
                </a:r>
                <a:r>
                  <a:rPr lang="en-US" dirty="0">
                    <a:ea typeface="ＭＳ Ｐゴシック" pitchFamily="34" charset="-128"/>
                  </a:rPr>
                  <a:t> for learning to decide between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𝑛</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m:t>
                    </m:r>
                  </m:oMath>
                </a14:m>
                <a:endParaRPr lang="en-US" dirty="0">
                  <a:solidFill>
                    <a:schemeClr val="hlink"/>
                  </a:solidFill>
                  <a:ea typeface="ＭＳ Ｐゴシック" pitchFamily="34" charset="-128"/>
                </a:endParaRPr>
              </a:p>
              <a:p>
                <a:pPr eaLnBrk="1" hangingPunct="1"/>
                <a:r>
                  <a:rPr lang="en-US" dirty="0">
                    <a:ea typeface="ＭＳ Ｐゴシック" pitchFamily="34" charset="-128"/>
                  </a:rPr>
                  <a:t>Examples are:  </a:t>
                </a:r>
                <a14:m>
                  <m:oMath xmlns:m="http://schemas.openxmlformats.org/officeDocument/2006/math">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𝑥</m:t>
                    </m:r>
                    <m:r>
                      <a:rPr lang="en-US" i="1" baseline="-25000" dirty="0" err="1">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𝑛</m:t>
                    </m:r>
                    <m:r>
                      <a:rPr lang="en-US" i="1" dirty="0" err="1">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m:t>
                    </m:r>
                  </m:oMath>
                </a14:m>
                <a:endParaRPr lang="en-US" dirty="0">
                  <a:ea typeface="ＭＳ Ｐゴシック" pitchFamily="34" charset="-128"/>
                </a:endParaRPr>
              </a:p>
            </p:txBody>
          </p:sp>
        </mc:Choice>
        <mc:Fallback xmlns="">
          <p:sp>
            <p:nvSpPr>
              <p:cNvPr id="17411" name="Rectangle 3"/>
              <p:cNvSpPr>
                <a:spLocks noGrp="1" noRot="1" noChangeAspect="1" noMove="1" noResize="1" noEditPoints="1" noAdjustHandles="1" noChangeArrowheads="1" noChangeShapeType="1" noTextEdit="1"/>
              </p:cNvSpPr>
              <p:nvPr>
                <p:ph idx="1"/>
              </p:nvPr>
            </p:nvSpPr>
            <p:spPr>
              <a:blipFill>
                <a:blip r:embed="rId4"/>
                <a:stretch>
                  <a:fillRect l="-1037" t="-1322" r="-1333"/>
                </a:stretch>
              </a:blipFill>
            </p:spPr>
            <p:txBody>
              <a:bodyPr/>
              <a:lstStyle/>
              <a:p>
                <a:r>
                  <a:rPr lang="en-US">
                    <a:noFill/>
                  </a:rPr>
                  <a:t> </a:t>
                </a:r>
              </a:p>
            </p:txBody>
          </p:sp>
        </mc:Fallback>
      </mc:AlternateContent>
    </p:spTree>
    <p:extLst>
      <p:ext uri="{BB962C8B-B14F-4D97-AF65-F5344CB8AC3E}">
        <p14:creationId xmlns:p14="http://schemas.microsoft.com/office/powerpoint/2010/main" val="4134236273"/>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7</a:t>
            </a:fld>
            <a:endParaRPr lang="en-US" dirty="0"/>
          </a:p>
        </p:txBody>
      </p:sp>
      <p:sp>
        <p:nvSpPr>
          <p:cNvPr id="19458" name="Rectangle 2"/>
          <p:cNvSpPr>
            <a:spLocks noGrp="1" noChangeArrowheads="1"/>
          </p:cNvSpPr>
          <p:nvPr>
            <p:ph type="title"/>
          </p:nvPr>
        </p:nvSpPr>
        <p:spPr/>
        <p:txBody>
          <a:bodyPr/>
          <a:lstStyle/>
          <a:p>
            <a:pPr eaLnBrk="1" hangingPunct="1"/>
            <a:r>
              <a:rPr lang="en-US" dirty="0">
                <a:ea typeface="ＭＳ Ｐゴシック" pitchFamily="34" charset="-128"/>
              </a:rPr>
              <a:t>Using Naïve Bayes</a:t>
            </a:r>
            <a:endParaRPr lang="en-US" dirty="0">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p:txBody>
              <a:bodyPr>
                <a:normAutofit fontScale="92500"/>
              </a:bodyPr>
              <a:lstStyle/>
              <a:p>
                <a:pPr eaLnBrk="1" hangingPunct="1"/>
                <a:r>
                  <a:rPr lang="en-US" dirty="0">
                    <a:ea typeface="ＭＳ Ｐゴシック" pitchFamily="34" charset="-128"/>
                  </a:rPr>
                  <a:t>To use naïve Bayes, we need to use the data to estimate:        </a:t>
                </a:r>
              </a:p>
              <a:p>
                <a:pPr marL="0" indent="0" algn="ctr">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𝑛</m:t>
                      </m:r>
                      <m:r>
                        <a:rPr lang="en-US" i="1" dirty="0" smtClean="0">
                          <a:latin typeface="Cambria Math" panose="02040503050406030204" pitchFamily="18" charset="0"/>
                          <a:ea typeface="ＭＳ Ｐゴシック" pitchFamily="34" charset="-128"/>
                        </a:rPr>
                        <m:t>)                      </m:t>
                      </m:r>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𝑣</m:t>
                      </m:r>
                      <m:r>
                        <a:rPr lang="en-US" i="1" dirty="0" smtClean="0">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ＭＳ Ｐゴシック" pitchFamily="34" charset="-128"/>
                        </a:rPr>
                        <m:t>      </m:t>
                      </m:r>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ＭＳ Ｐゴシック" pitchFamily="34" charset="-128"/>
                        </a:rPr>
                        <m:t>     </m:t>
                      </m:r>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algn="ctr" eaLnBrk="1" hangingPunct="1">
                  <a:buFont typeface="Wingdings" pitchFamily="2" charset="2"/>
                  <a:buNone/>
                </a:pPr>
                <a:r>
                  <a:rPr lang="en-US" dirty="0">
                    <a:ea typeface="ＭＳ Ｐゴシック" pitchFamily="34" charset="-128"/>
                  </a:rPr>
                  <a:t>……</a:t>
                </a: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𝑥</m:t>
                      </m:r>
                      <m:r>
                        <a:rPr lang="en-US" i="1" baseline="-25000" dirty="0" err="1">
                          <a:latin typeface="Cambria Math" panose="02040503050406030204" pitchFamily="18" charset="0"/>
                          <a:ea typeface="ＭＳ Ｐゴシック" pitchFamily="34" charset="-128"/>
                        </a:rPr>
                        <m:t>𝑛</m:t>
                      </m:r>
                      <m:r>
                        <a:rPr lang="en-US" i="1" dirty="0" err="1">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𝑥</m:t>
                      </m:r>
                      <m:r>
                        <a:rPr lang="en-US" i="1" baseline="-25000" dirty="0" err="1">
                          <a:latin typeface="Cambria Math" panose="02040503050406030204" pitchFamily="18" charset="0"/>
                          <a:ea typeface="ＭＳ Ｐゴシック" pitchFamily="34" charset="-128"/>
                        </a:rPr>
                        <m:t>𝑛</m:t>
                      </m:r>
                      <m:r>
                        <a:rPr lang="en-US" i="1" dirty="0" err="1">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eaLnBrk="1" hangingPunct="1"/>
                <a:r>
                  <a:rPr lang="en-US" dirty="0">
                    <a:ea typeface="ＭＳ Ｐゴシック" pitchFamily="34" charset="-128"/>
                  </a:rPr>
                  <a:t>Then, given an example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m:t>
                    </m:r>
                    <m:r>
                      <a:rPr lang="en-US" i="1" dirty="0" smtClean="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1</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2</m:t>
                    </m:r>
                    <m:r>
                      <a:rPr lang="en-US" i="1" dirty="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i="1" baseline="-25000" dirty="0" err="1">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m:t>
                    </m:r>
                  </m:oMath>
                </a14:m>
                <a:r>
                  <a:rPr lang="en-US" dirty="0">
                    <a:solidFill>
                      <a:schemeClr val="hlink"/>
                    </a:solidFill>
                    <a:ea typeface="ＭＳ Ｐゴシック" pitchFamily="34" charset="-128"/>
                  </a:rPr>
                  <a:t>,</a:t>
                </a:r>
                <a:r>
                  <a:rPr lang="en-US" dirty="0">
                    <a:ea typeface="ＭＳ Ｐゴシック" pitchFamily="34" charset="-128"/>
                  </a:rPr>
                  <a:t> compare:</a:t>
                </a: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𝑃</m:t>
                      </m:r>
                      <m:r>
                        <a:rPr lang="en-US" i="1" dirty="0" smtClean="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𝑛</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1</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2</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i="1" baseline="-25000" dirty="0" err="1">
                          <a:solidFill>
                            <a:schemeClr val="hlink"/>
                          </a:solidFill>
                          <a:latin typeface="Cambria Math" panose="02040503050406030204" pitchFamily="18" charset="0"/>
                          <a:ea typeface="ＭＳ Ｐゴシック" pitchFamily="34" charset="-128"/>
                        </a:rPr>
                        <m:t>𝑛</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algn="ctr" eaLnBrk="1" hangingPunct="1">
                  <a:buFont typeface="Wingdings" pitchFamily="2" charset="2"/>
                  <a:buNone/>
                </a:pPr>
                <a:r>
                  <a:rPr lang="en-US" i="0" dirty="0">
                    <a:latin typeface="+mj-lt"/>
                    <a:ea typeface="ＭＳ Ｐゴシック" pitchFamily="34" charset="-128"/>
                  </a:rPr>
                  <a:t>and</a:t>
                </a:r>
                <a14:m>
                  <m:oMath xmlns:m="http://schemas.openxmlformats.org/officeDocument/2006/math">
                    <m:r>
                      <a:rPr lang="en-US" i="1" dirty="0">
                        <a:solidFill>
                          <a:schemeClr val="hlink"/>
                        </a:solidFill>
                        <a:latin typeface="Cambria Math" panose="02040503050406030204" pitchFamily="18" charset="0"/>
                        <a:ea typeface="ＭＳ Ｐゴシック" pitchFamily="34" charset="-128"/>
                      </a:rPr>
                      <m:t> </m:t>
                    </m:r>
                  </m:oMath>
                </a14:m>
                <a:endParaRPr lang="en-US" dirty="0">
                  <a:solidFill>
                    <a:schemeClr val="hlink"/>
                  </a:solidFill>
                  <a:ea typeface="ＭＳ Ｐゴシック" pitchFamily="34" charset="-128"/>
                </a:endParaRP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𝑃</m:t>
                      </m:r>
                      <m:r>
                        <a:rPr lang="en-US" i="1" dirty="0" smtClean="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𝑣</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1</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2</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i="1" baseline="-25000" dirty="0" err="1">
                          <a:solidFill>
                            <a:schemeClr val="hlink"/>
                          </a:solidFill>
                          <a:latin typeface="Cambria Math" panose="02040503050406030204" pitchFamily="18" charset="0"/>
                          <a:ea typeface="ＭＳ Ｐゴシック" pitchFamily="34" charset="-128"/>
                        </a:rPr>
                        <m:t>𝑛</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m:t>
                      </m:r>
                    </m:oMath>
                  </m:oMathPara>
                </a14:m>
                <a:endParaRPr lang="en-US" dirty="0">
                  <a:solidFill>
                    <a:schemeClr val="hlink"/>
                  </a:solidFill>
                  <a:ea typeface="ＭＳ Ｐゴシック" pitchFamily="34" charset="-128"/>
                </a:endParaRPr>
              </a:p>
            </p:txBody>
          </p:sp>
        </mc:Choice>
        <mc:Fallback xmlns="">
          <p:sp>
            <p:nvSpPr>
              <p:cNvPr id="19459" name="Rectangle 3"/>
              <p:cNvSpPr>
                <a:spLocks noGrp="1" noRot="1" noChangeAspect="1" noMove="1" noResize="1" noEditPoints="1" noAdjustHandles="1" noChangeArrowheads="1" noChangeShapeType="1" noTextEdit="1"/>
              </p:cNvSpPr>
              <p:nvPr>
                <p:ph idx="1"/>
              </p:nvPr>
            </p:nvSpPr>
            <p:spPr>
              <a:blipFill>
                <a:blip r:embed="rId3"/>
                <a:stretch>
                  <a:fillRect l="-889" t="-1157" b="-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374DAB7-36D5-4532-96C8-6D094398244B}"/>
                  </a:ext>
                </a:extLst>
              </p:cNvPr>
              <p:cNvSpPr/>
              <p:nvPr/>
            </p:nvSpPr>
            <p:spPr>
              <a:xfrm>
                <a:off x="4434089" y="53434"/>
                <a:ext cx="4631961" cy="584775"/>
              </a:xfrm>
              <a:prstGeom prst="rect">
                <a:avLst/>
              </a:prstGeom>
              <a:solidFill>
                <a:srgbClr val="FFFFCC"/>
              </a:solidFill>
              <a:ln>
                <a:solidFill>
                  <a:srgbClr val="FF9933"/>
                </a:solidFill>
              </a:ln>
            </p:spPr>
            <p:txBody>
              <a:bodyPr wrap="square">
                <a:spAutoFit/>
              </a:bodyPr>
              <a:lstStyle/>
              <a:p>
                <a:r>
                  <a:rPr lang="en-US" sz="1600" dirty="0">
                    <a:ea typeface="ＭＳ Ｐゴシック" pitchFamily="34" charset="-128"/>
                  </a:rPr>
                  <a:t>Assume we will use </a:t>
                </a:r>
                <a:r>
                  <a:rPr lang="en-US" sz="1600" dirty="0">
                    <a:solidFill>
                      <a:schemeClr val="hlink"/>
                    </a:solidFill>
                    <a:ea typeface="ＭＳ Ｐゴシック" pitchFamily="34" charset="-128"/>
                  </a:rPr>
                  <a:t>naïve Bayes</a:t>
                </a:r>
                <a:r>
                  <a:rPr lang="en-US" sz="1600" dirty="0">
                    <a:ea typeface="ＭＳ Ｐゴシック" pitchFamily="34" charset="-128"/>
                  </a:rPr>
                  <a:t> for learning to decide between </a:t>
                </a:r>
                <a14:m>
                  <m:oMath xmlns:m="http://schemas.openxmlformats.org/officeDocument/2006/math">
                    <m:d>
                      <m:dPr>
                        <m:begChr m:val="["/>
                        <m:endChr m:val="]"/>
                        <m:ctrlPr>
                          <a:rPr lang="en-US" sz="1600" i="1" dirty="0" err="1">
                            <a:solidFill>
                              <a:schemeClr val="hlink"/>
                            </a:solidFill>
                            <a:latin typeface="Cambria Math" panose="02040503050406030204" pitchFamily="18" charset="0"/>
                            <a:ea typeface="ＭＳ Ｐゴシック" pitchFamily="34" charset="-128"/>
                          </a:rPr>
                        </m:ctrlPr>
                      </m:dPr>
                      <m:e>
                        <m:r>
                          <a:rPr lang="en-US" sz="1600" i="1" dirty="0" err="1">
                            <a:solidFill>
                              <a:schemeClr val="hlink"/>
                            </a:solidFill>
                            <a:latin typeface="Cambria Math" panose="02040503050406030204" pitchFamily="18" charset="0"/>
                            <a:ea typeface="ＭＳ Ｐゴシック" pitchFamily="34" charset="-128"/>
                          </a:rPr>
                          <m:t>𝑛</m:t>
                        </m:r>
                        <m:r>
                          <a:rPr lang="en-US" sz="1600" i="1" dirty="0" err="1">
                            <a:solidFill>
                              <a:schemeClr val="hlink"/>
                            </a:solidFill>
                            <a:latin typeface="Cambria Math" panose="02040503050406030204" pitchFamily="18" charset="0"/>
                            <a:ea typeface="ＭＳ Ｐゴシック" pitchFamily="34" charset="-128"/>
                          </a:rPr>
                          <m:t>,</m:t>
                        </m:r>
                        <m:r>
                          <a:rPr lang="en-US" sz="1600" i="1" dirty="0" err="1">
                            <a:solidFill>
                              <a:schemeClr val="hlink"/>
                            </a:solidFill>
                            <a:latin typeface="Cambria Math" panose="02040503050406030204" pitchFamily="18" charset="0"/>
                            <a:ea typeface="ＭＳ Ｐゴシック" pitchFamily="34" charset="-128"/>
                          </a:rPr>
                          <m:t>𝑣</m:t>
                        </m:r>
                      </m:e>
                    </m:d>
                    <m:r>
                      <a:rPr lang="en-US" sz="1600" b="0" i="1" dirty="0" smtClean="0">
                        <a:solidFill>
                          <a:schemeClr val="hlink"/>
                        </a:solidFill>
                        <a:latin typeface="Cambria Math" panose="02040503050406030204" pitchFamily="18" charset="0"/>
                        <a:ea typeface="ＭＳ Ｐゴシック" pitchFamily="34" charset="-128"/>
                      </a:rPr>
                      <m:t>; </m:t>
                    </m:r>
                  </m:oMath>
                </a14:m>
                <a:r>
                  <a:rPr lang="en-US" sz="1600" dirty="0">
                    <a:ea typeface="ＭＳ Ｐゴシック" pitchFamily="34" charset="-128"/>
                  </a:rPr>
                  <a:t>Examples are:  </a:t>
                </a:r>
                <a14:m>
                  <m:oMath xmlns:m="http://schemas.openxmlformats.org/officeDocument/2006/math">
                    <m:r>
                      <a:rPr lang="en-US" sz="1600" i="1" dirty="0">
                        <a:latin typeface="Cambria Math" panose="02040503050406030204" pitchFamily="18" charset="0"/>
                        <a:ea typeface="ＭＳ Ｐゴシック" pitchFamily="34" charset="-128"/>
                      </a:rPr>
                      <m:t>(</m:t>
                    </m:r>
                    <m:r>
                      <a:rPr lang="en-US" sz="1600" i="1" dirty="0">
                        <a:latin typeface="Cambria Math" panose="02040503050406030204" pitchFamily="18" charset="0"/>
                        <a:ea typeface="ＭＳ Ｐゴシック" pitchFamily="34" charset="-128"/>
                      </a:rPr>
                      <m:t>𝑥</m:t>
                    </m:r>
                    <m:r>
                      <a:rPr lang="en-US" sz="1600" i="1" baseline="-25000" dirty="0">
                        <a:latin typeface="Cambria Math" panose="02040503050406030204" pitchFamily="18" charset="0"/>
                        <a:ea typeface="ＭＳ Ｐゴシック" pitchFamily="34" charset="-128"/>
                      </a:rPr>
                      <m:t>1</m:t>
                    </m:r>
                    <m:r>
                      <a:rPr lang="en-US" sz="1600" i="1" dirty="0">
                        <a:latin typeface="Cambria Math" panose="02040503050406030204" pitchFamily="18" charset="0"/>
                        <a:ea typeface="ＭＳ Ｐゴシック" pitchFamily="34" charset="-128"/>
                      </a:rPr>
                      <m:t>,</m:t>
                    </m:r>
                    <m:r>
                      <a:rPr lang="en-US" sz="1600" i="1" dirty="0">
                        <a:latin typeface="Cambria Math" panose="02040503050406030204" pitchFamily="18" charset="0"/>
                        <a:ea typeface="ＭＳ Ｐゴシック" pitchFamily="34" charset="-128"/>
                      </a:rPr>
                      <m:t>𝑥</m:t>
                    </m:r>
                    <m:r>
                      <a:rPr lang="en-US" sz="1600" i="1" baseline="-25000" dirty="0">
                        <a:latin typeface="Cambria Math" panose="02040503050406030204" pitchFamily="18" charset="0"/>
                        <a:ea typeface="ＭＳ Ｐゴシック" pitchFamily="34" charset="-128"/>
                      </a:rPr>
                      <m:t>2</m:t>
                    </m:r>
                    <m:r>
                      <a:rPr lang="en-US" sz="1600" i="1" dirty="0">
                        <a:latin typeface="Cambria Math" panose="02040503050406030204" pitchFamily="18" charset="0"/>
                        <a:ea typeface="ＭＳ Ｐゴシック" pitchFamily="34" charset="-128"/>
                      </a:rPr>
                      <m:t>,…</m:t>
                    </m:r>
                    <m:r>
                      <a:rPr lang="en-US" sz="1600" i="1" dirty="0" err="1">
                        <a:latin typeface="Cambria Math" panose="02040503050406030204" pitchFamily="18" charset="0"/>
                        <a:ea typeface="ＭＳ Ｐゴシック" pitchFamily="34" charset="-128"/>
                      </a:rPr>
                      <m:t>𝑥</m:t>
                    </m:r>
                    <m:r>
                      <a:rPr lang="en-US" sz="1600" i="1" baseline="-25000" dirty="0" err="1">
                        <a:latin typeface="Cambria Math" panose="02040503050406030204" pitchFamily="18" charset="0"/>
                        <a:ea typeface="ＭＳ Ｐゴシック" pitchFamily="34" charset="-128"/>
                      </a:rPr>
                      <m:t>𝑛</m:t>
                    </m:r>
                    <m:r>
                      <a:rPr lang="en-US" sz="1600" i="1" dirty="0">
                        <a:latin typeface="Cambria Math" panose="02040503050406030204" pitchFamily="18" charset="0"/>
                        <a:ea typeface="ＭＳ Ｐゴシック" pitchFamily="34" charset="-128"/>
                      </a:rPr>
                      <m:t>,[</m:t>
                    </m:r>
                    <m:r>
                      <a:rPr lang="en-US" sz="1600" i="1" dirty="0" err="1">
                        <a:latin typeface="Cambria Math" panose="02040503050406030204" pitchFamily="18" charset="0"/>
                        <a:ea typeface="ＭＳ Ｐゴシック" pitchFamily="34" charset="-128"/>
                      </a:rPr>
                      <m:t>𝑛</m:t>
                    </m:r>
                    <m:r>
                      <a:rPr lang="en-US" sz="1600" i="1" dirty="0" err="1">
                        <a:latin typeface="Cambria Math" panose="02040503050406030204" pitchFamily="18" charset="0"/>
                        <a:ea typeface="ＭＳ Ｐゴシック" pitchFamily="34" charset="-128"/>
                      </a:rPr>
                      <m:t>,</m:t>
                    </m:r>
                    <m:r>
                      <a:rPr lang="en-US" sz="1600" i="1" dirty="0" err="1">
                        <a:latin typeface="Cambria Math" panose="02040503050406030204" pitchFamily="18" charset="0"/>
                        <a:ea typeface="ＭＳ Ｐゴシック" pitchFamily="34" charset="-128"/>
                      </a:rPr>
                      <m:t>𝑣</m:t>
                    </m:r>
                    <m:r>
                      <a:rPr lang="en-US" sz="1600" i="1" dirty="0">
                        <a:latin typeface="Cambria Math" panose="02040503050406030204" pitchFamily="18" charset="0"/>
                        <a:ea typeface="ＭＳ Ｐゴシック" pitchFamily="34" charset="-128"/>
                      </a:rPr>
                      <m:t>])</m:t>
                    </m:r>
                  </m:oMath>
                </a14:m>
                <a:endParaRPr lang="en-US" sz="1600" dirty="0">
                  <a:ea typeface="ＭＳ Ｐゴシック" pitchFamily="34" charset="-128"/>
                </a:endParaRPr>
              </a:p>
            </p:txBody>
          </p:sp>
        </mc:Choice>
        <mc:Fallback>
          <p:sp>
            <p:nvSpPr>
              <p:cNvPr id="3" name="Rectangle 2">
                <a:extLst>
                  <a:ext uri="{FF2B5EF4-FFF2-40B4-BE49-F238E27FC236}">
                    <a16:creationId xmlns:a16="http://schemas.microsoft.com/office/drawing/2014/main" id="{B374DAB7-36D5-4532-96C8-6D094398244B}"/>
                  </a:ext>
                </a:extLst>
              </p:cNvPr>
              <p:cNvSpPr>
                <a:spLocks noRot="1" noChangeAspect="1" noMove="1" noResize="1" noEditPoints="1" noAdjustHandles="1" noChangeArrowheads="1" noChangeShapeType="1" noTextEdit="1"/>
              </p:cNvSpPr>
              <p:nvPr/>
            </p:nvSpPr>
            <p:spPr>
              <a:xfrm>
                <a:off x="4434089" y="53434"/>
                <a:ext cx="4631961" cy="584775"/>
              </a:xfrm>
              <a:prstGeom prst="rect">
                <a:avLst/>
              </a:prstGeom>
              <a:blipFill>
                <a:blip r:embed="rId4"/>
                <a:stretch>
                  <a:fillRect l="-525" t="-2041" r="-1312" b="-11224"/>
                </a:stretch>
              </a:blipFill>
              <a:ln>
                <a:solidFill>
                  <a:srgbClr val="FF9933"/>
                </a:solidFill>
              </a:ln>
            </p:spPr>
            <p:txBody>
              <a:bodyPr/>
              <a:lstStyle/>
              <a:p>
                <a:r>
                  <a:rPr lang="en-US">
                    <a:noFill/>
                  </a:rPr>
                  <a:t> </a:t>
                </a:r>
              </a:p>
            </p:txBody>
          </p:sp>
        </mc:Fallback>
      </mc:AlternateContent>
    </p:spTree>
    <p:extLst>
      <p:ext uri="{BB962C8B-B14F-4D97-AF65-F5344CB8AC3E}">
        <p14:creationId xmlns:p14="http://schemas.microsoft.com/office/powerpoint/2010/main" val="143045346"/>
      </p:ext>
    </p:extLst>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8</a:t>
            </a:fld>
            <a:endParaRPr lang="en-US" dirty="0"/>
          </a:p>
        </p:txBody>
      </p:sp>
      <p:sp>
        <p:nvSpPr>
          <p:cNvPr id="21506" name="Rectangle 2"/>
          <p:cNvSpPr>
            <a:spLocks noGrp="1" noChangeArrowheads="1"/>
          </p:cNvSpPr>
          <p:nvPr>
            <p:ph type="title"/>
          </p:nvPr>
        </p:nvSpPr>
        <p:spPr/>
        <p:txBody>
          <a:bodyPr/>
          <a:lstStyle/>
          <a:p>
            <a:pPr eaLnBrk="1" hangingPunct="1"/>
            <a:r>
              <a:rPr lang="en-US" dirty="0">
                <a:ea typeface="ＭＳ Ｐゴシック" pitchFamily="34" charset="-128"/>
              </a:rPr>
              <a:t>Using Naïve Bayes</a:t>
            </a:r>
            <a:endParaRPr lang="en-US" dirty="0">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083395" name="Rectangle 3"/>
              <p:cNvSpPr>
                <a:spLocks noGrp="1" noChangeArrowheads="1"/>
              </p:cNvSpPr>
              <p:nvPr>
                <p:ph idx="1"/>
              </p:nvPr>
            </p:nvSpPr>
            <p:spPr/>
            <p:txBody>
              <a:bodyPr>
                <a:normAutofit fontScale="85000" lnSpcReduction="10000"/>
              </a:bodyPr>
              <a:lstStyle/>
              <a:p>
                <a:pPr eaLnBrk="1" hangingPunct="1"/>
                <a:r>
                  <a:rPr lang="en-US" dirty="0">
                    <a:ea typeface="ＭＳ Ｐゴシック" pitchFamily="34" charset="-128"/>
                  </a:rPr>
                  <a:t>After seeing </a:t>
                </a:r>
                <a14:m>
                  <m:oMath xmlns:m="http://schemas.openxmlformats.org/officeDocument/2006/math">
                    <m:r>
                      <a:rPr lang="en-US" i="1" dirty="0" smtClean="0">
                        <a:latin typeface="Cambria Math" panose="02040503050406030204" pitchFamily="18" charset="0"/>
                        <a:ea typeface="ＭＳ Ｐゴシック" pitchFamily="34" charset="-128"/>
                      </a:rPr>
                      <m:t>10</m:t>
                    </m:r>
                  </m:oMath>
                </a14:m>
                <a:r>
                  <a:rPr lang="en-US" dirty="0">
                    <a:ea typeface="ＭＳ Ｐゴシック" pitchFamily="34" charset="-128"/>
                  </a:rPr>
                  <a:t> examples, we have:   </a:t>
                </a:r>
              </a:p>
              <a:p>
                <a:pPr eaLnBrk="1" hangingPunct="1"/>
                <a14:m>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𝑛</m:t>
                    </m:r>
                    <m:r>
                      <a:rPr lang="en-US" i="1" dirty="0" smtClean="0">
                        <a:latin typeface="Cambria Math" panose="02040503050406030204" pitchFamily="18" charset="0"/>
                        <a:ea typeface="ＭＳ Ｐゴシック" pitchFamily="34" charset="-128"/>
                      </a:rPr>
                      <m:t>) =0.5; </m:t>
                    </m:r>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𝑣</m:t>
                    </m:r>
                    <m:r>
                      <a:rPr lang="en-US" i="1" dirty="0" smtClean="0">
                        <a:latin typeface="Cambria Math" panose="02040503050406030204" pitchFamily="18" charset="0"/>
                        <a:ea typeface="ＭＳ Ｐゴシック" pitchFamily="34" charset="-128"/>
                      </a:rPr>
                      <m:t>)=0.5</m:t>
                    </m:r>
                  </m:oMath>
                </a14:m>
                <a:endParaRPr lang="en-US" dirty="0">
                  <a:ea typeface="ＭＳ Ｐゴシック" pitchFamily="34" charset="-128"/>
                </a:endParaRPr>
              </a:p>
              <a:p>
                <a:pPr eaLnBrk="1" hangingPunct="1">
                  <a:buFont typeface="Wingdings" pitchFamily="2" charset="2"/>
                  <a:buNone/>
                </a:pPr>
                <a:r>
                  <a:rPr lang="en-US" dirty="0">
                    <a:ea typeface="ＭＳ Ｐゴシック" pitchFamily="34" charset="-128"/>
                  </a:rPr>
                  <a:t>	</a:t>
                </a:r>
                <a14:m>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)=0.75;</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=0.5;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3</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=0.5;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4</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=0.5 </m:t>
                    </m:r>
                  </m:oMath>
                </a14:m>
                <a:endParaRPr lang="en-US" dirty="0">
                  <a:ea typeface="ＭＳ Ｐゴシック" pitchFamily="34" charset="-128"/>
                </a:endParaRPr>
              </a:p>
              <a:p>
                <a:pPr eaLnBrk="1" hangingPunct="1">
                  <a:buFont typeface="Wingdings" pitchFamily="2" charset="2"/>
                  <a:buNone/>
                </a:pPr>
                <a:r>
                  <a:rPr lang="en-US" dirty="0">
                    <a:ea typeface="ＭＳ Ｐゴシック" pitchFamily="34" charset="-128"/>
                  </a:rPr>
                  <a:t>	</a:t>
                </a:r>
                <a14:m>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)=0.25;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 =0.25;</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3</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 =0.75;</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4</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 =0.5</m:t>
                    </m:r>
                  </m:oMath>
                </a14:m>
                <a:endParaRPr lang="en-US" dirty="0">
                  <a:ea typeface="ＭＳ Ｐゴシック" pitchFamily="34" charset="-128"/>
                </a:endParaRPr>
              </a:p>
              <a:p>
                <a:pPr eaLnBrk="1" hangingPunct="1"/>
                <a:endParaRPr lang="en-US" dirty="0">
                  <a:ea typeface="ＭＳ Ｐゴシック" pitchFamily="34" charset="-128"/>
                </a:endParaRPr>
              </a:p>
              <a:p>
                <a:pPr eaLnBrk="1" hangingPunct="1"/>
                <a:r>
                  <a:rPr lang="en-US" dirty="0">
                    <a:ea typeface="ＭＳ Ｐゴシック" pitchFamily="34" charset="-128"/>
                  </a:rPr>
                  <a:t>Then, given an example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𝑥</m:t>
                    </m:r>
                    <m:r>
                      <a:rPr lang="en-US" i="1" dirty="0" smtClean="0">
                        <a:solidFill>
                          <a:schemeClr val="hlink"/>
                        </a:solidFill>
                        <a:latin typeface="Cambria Math" panose="02040503050406030204" pitchFamily="18" charset="0"/>
                        <a:ea typeface="ＭＳ Ｐゴシック" pitchFamily="34" charset="-128"/>
                      </a:rPr>
                      <m:t>=(1000), </m:t>
                    </m:r>
                  </m:oMath>
                </a14:m>
                <a:r>
                  <a:rPr lang="en-US" dirty="0">
                    <a:solidFill>
                      <a:schemeClr val="hlink"/>
                    </a:solidFill>
                    <a:ea typeface="ＭＳ Ｐゴシック" pitchFamily="34" charset="-128"/>
                  </a:rPr>
                  <a:t>we have:</a:t>
                </a:r>
              </a:p>
              <a:p>
                <a:pPr marL="0" indent="0">
                  <a:buNone/>
                </a:pPr>
                <a:r>
                  <a:rPr lang="en-US" dirty="0">
                    <a:solidFill>
                      <a:schemeClr val="hlink"/>
                    </a:solidFill>
                    <a:ea typeface="ＭＳ Ｐゴシック" pitchFamily="34" charset="-128"/>
                  </a:rPr>
                  <a:t>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𝑃</m:t>
                    </m:r>
                    <m:r>
                      <a:rPr lang="en-US" i="1" baseline="-25000" dirty="0" err="1">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dirty="0">
                        <a:solidFill>
                          <a:schemeClr val="hlink"/>
                        </a:solidFill>
                        <a:latin typeface="Cambria Math" panose="02040503050406030204" pitchFamily="18" charset="0"/>
                        <a:ea typeface="ＭＳ Ｐゴシック" pitchFamily="34" charset="-128"/>
                      </a:rPr>
                      <m:t>)~=0.5× 0.75× 0.5× 0.5× 0.5 = 3/64</m:t>
                    </m:r>
                  </m:oMath>
                </a14:m>
                <a:endParaRPr lang="en-US" dirty="0">
                  <a:solidFill>
                    <a:schemeClr val="hlink"/>
                  </a:solidFill>
                  <a:ea typeface="ＭＳ Ｐゴシック" pitchFamily="34" charset="-128"/>
                </a:endParaRPr>
              </a:p>
              <a:p>
                <a:pPr marL="0" indent="0">
                  <a:buNone/>
                </a:pPr>
                <a:r>
                  <a:rPr lang="en-US" dirty="0">
                    <a:solidFill>
                      <a:schemeClr val="hlink"/>
                    </a:solidFill>
                    <a:ea typeface="ＭＳ Ｐゴシック" pitchFamily="34" charset="-128"/>
                  </a:rPr>
                  <a:t>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𝑃</m:t>
                    </m:r>
                    <m:r>
                      <a:rPr lang="en-US" i="1" baseline="-25000" dirty="0" err="1">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dirty="0">
                        <a:solidFill>
                          <a:schemeClr val="hlink"/>
                        </a:solidFill>
                        <a:latin typeface="Cambria Math" panose="02040503050406030204" pitchFamily="18" charset="0"/>
                        <a:ea typeface="ＭＳ Ｐゴシック" pitchFamily="34" charset="-128"/>
                      </a:rPr>
                      <m:t>)~=0.5×0.25×0.75×0.25×0.5=3/256 </m:t>
                    </m:r>
                  </m:oMath>
                </a14:m>
                <a:endParaRPr lang="en-US" dirty="0">
                  <a:solidFill>
                    <a:schemeClr val="hlink"/>
                  </a:solidFill>
                  <a:ea typeface="ＭＳ Ｐゴシック" pitchFamily="34" charset="-128"/>
                </a:endParaRPr>
              </a:p>
              <a:p>
                <a:pPr eaLnBrk="1" hangingPunct="1"/>
                <a:r>
                  <a:rPr lang="en-US" dirty="0">
                    <a:ea typeface="ＭＳ Ｐゴシック" pitchFamily="34" charset="-128"/>
                  </a:rPr>
                  <a:t>Now, assume that in addition to the </a:t>
                </a:r>
                <a14:m>
                  <m:oMath xmlns:m="http://schemas.openxmlformats.org/officeDocument/2006/math">
                    <m:r>
                      <a:rPr lang="en-US" i="1" u="sng" dirty="0" smtClean="0">
                        <a:solidFill>
                          <a:schemeClr val="hlink"/>
                        </a:solidFill>
                        <a:latin typeface="Cambria Math" panose="02040503050406030204" pitchFamily="18" charset="0"/>
                        <a:ea typeface="ＭＳ Ｐゴシック" pitchFamily="34" charset="-128"/>
                      </a:rPr>
                      <m:t>10</m:t>
                    </m:r>
                  </m:oMath>
                </a14:m>
                <a:r>
                  <a:rPr lang="en-US" u="sng" dirty="0">
                    <a:solidFill>
                      <a:schemeClr val="hlink"/>
                    </a:solidFill>
                    <a:ea typeface="ＭＳ Ｐゴシック" pitchFamily="34" charset="-128"/>
                  </a:rPr>
                  <a:t> labeled</a:t>
                </a:r>
                <a:r>
                  <a:rPr lang="en-US" dirty="0">
                    <a:ea typeface="ＭＳ Ｐゴシック" pitchFamily="34" charset="-128"/>
                  </a:rPr>
                  <a:t> examples, we also have </a:t>
                </a:r>
                <a14:m>
                  <m:oMath xmlns:m="http://schemas.openxmlformats.org/officeDocument/2006/math">
                    <m:r>
                      <a:rPr lang="en-US" i="1" u="sng" dirty="0" smtClean="0">
                        <a:solidFill>
                          <a:schemeClr val="hlink"/>
                        </a:solidFill>
                        <a:latin typeface="Cambria Math" panose="02040503050406030204" pitchFamily="18" charset="0"/>
                        <a:ea typeface="ＭＳ Ｐゴシック" pitchFamily="34" charset="-128"/>
                      </a:rPr>
                      <m:t>100</m:t>
                    </m:r>
                  </m:oMath>
                </a14:m>
                <a:r>
                  <a:rPr lang="en-US" u="sng" dirty="0">
                    <a:solidFill>
                      <a:schemeClr val="hlink"/>
                    </a:solidFill>
                    <a:ea typeface="ＭＳ Ｐゴシック" pitchFamily="34" charset="-128"/>
                  </a:rPr>
                  <a:t> unlabeled</a:t>
                </a:r>
                <a:r>
                  <a:rPr lang="en-US" dirty="0">
                    <a:ea typeface="ＭＳ Ｐゴシック" pitchFamily="34" charset="-128"/>
                  </a:rPr>
                  <a:t> examples.</a:t>
                </a:r>
              </a:p>
              <a:p>
                <a:pPr eaLnBrk="1" hangingPunct="1"/>
                <a:r>
                  <a:rPr lang="en-US" dirty="0">
                    <a:ea typeface="ＭＳ Ｐゴシック" pitchFamily="34" charset="-128"/>
                  </a:rPr>
                  <a:t>Will that help? </a:t>
                </a:r>
              </a:p>
            </p:txBody>
          </p:sp>
        </mc:Choice>
        <mc:Fallback xmlns="">
          <p:sp>
            <p:nvSpPr>
              <p:cNvPr id="1083395" name="Rectangle 3"/>
              <p:cNvSpPr>
                <a:spLocks noGrp="1" noRot="1" noChangeAspect="1" noMove="1" noResize="1" noEditPoints="1" noAdjustHandles="1" noChangeArrowheads="1" noChangeShapeType="1" noTextEdit="1"/>
              </p:cNvSpPr>
              <p:nvPr>
                <p:ph idx="1"/>
              </p:nvPr>
            </p:nvSpPr>
            <p:spPr>
              <a:blipFill>
                <a:blip r:embed="rId3"/>
                <a:stretch>
                  <a:fillRect l="-667" t="-1653" b="-2975"/>
                </a:stretch>
              </a:blipFill>
            </p:spPr>
            <p:txBody>
              <a:bodyPr/>
              <a:lstStyle/>
              <a:p>
                <a:r>
                  <a:rPr lang="en-US">
                    <a:noFill/>
                  </a:rPr>
                  <a:t> </a:t>
                </a:r>
              </a:p>
            </p:txBody>
          </p:sp>
        </mc:Fallback>
      </mc:AlternateContent>
    </p:spTree>
    <p:extLst>
      <p:ext uri="{BB962C8B-B14F-4D97-AF65-F5344CB8AC3E}">
        <p14:creationId xmlns:p14="http://schemas.microsoft.com/office/powerpoint/2010/main" val="413461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339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339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339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339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33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9</a:t>
            </a:fld>
            <a:endParaRPr lang="en-US" dirty="0"/>
          </a:p>
        </p:txBody>
      </p:sp>
      <p:sp>
        <p:nvSpPr>
          <p:cNvPr id="23554" name="Rectangle 2"/>
          <p:cNvSpPr>
            <a:spLocks noGrp="1" noChangeArrowheads="1"/>
          </p:cNvSpPr>
          <p:nvPr>
            <p:ph type="title"/>
          </p:nvPr>
        </p:nvSpPr>
        <p:spPr/>
        <p:txBody>
          <a:bodyPr/>
          <a:lstStyle/>
          <a:p>
            <a:r>
              <a:rPr lang="en-US" dirty="0"/>
              <a:t>Using Naïve Bayes</a:t>
            </a:r>
          </a:p>
        </p:txBody>
      </p:sp>
      <mc:AlternateContent xmlns:mc="http://schemas.openxmlformats.org/markup-compatibility/2006" xmlns:a14="http://schemas.microsoft.com/office/drawing/2010/main">
        <mc:Choice Requires="a14">
          <p:sp>
            <p:nvSpPr>
              <p:cNvPr id="1084419" name="Rectangle 3"/>
              <p:cNvSpPr>
                <a:spLocks noGrp="1" noChangeArrowheads="1"/>
              </p:cNvSpPr>
              <p:nvPr>
                <p:ph idx="1"/>
              </p:nvPr>
            </p:nvSpPr>
            <p:spPr>
              <a:xfrm>
                <a:off x="430464" y="773513"/>
                <a:ext cx="8229600" cy="4280808"/>
              </a:xfrm>
              <a:noFill/>
              <a:ln>
                <a:noFill/>
              </a:ln>
            </p:spPr>
            <p:txBody>
              <a:bodyPr>
                <a:normAutofit fontScale="85000" lnSpcReduction="20000"/>
              </a:bodyPr>
              <a:lstStyle/>
              <a:p>
                <a:r>
                  <a:rPr lang="en-US" dirty="0"/>
                  <a:t>For example, what can be done with the example </a:t>
                </a:r>
                <a14:m>
                  <m:oMath xmlns:m="http://schemas.openxmlformats.org/officeDocument/2006/math">
                    <m:r>
                      <a:rPr lang="en-US" dirty="0" smtClean="0">
                        <a:latin typeface="Cambria Math" panose="02040503050406030204" pitchFamily="18" charset="0"/>
                      </a:rPr>
                      <m:t>(1000)  </m:t>
                    </m:r>
                  </m:oMath>
                </a14:m>
                <a:r>
                  <a:rPr lang="en-US" dirty="0"/>
                  <a:t>?</a:t>
                </a:r>
              </a:p>
              <a:p>
                <a:pPr lvl="1"/>
                <a:r>
                  <a:rPr lang="en-US" dirty="0"/>
                  <a:t>We have an estimate for its label…</a:t>
                </a:r>
              </a:p>
              <a:p>
                <a:pPr lvl="1"/>
                <a:r>
                  <a:rPr lang="en-US" dirty="0"/>
                  <a:t>But, can we use it to improve the classifier (that is, the estimation of the probabilities that we will use in the future)?</a:t>
                </a:r>
              </a:p>
              <a:p>
                <a:endParaRPr lang="en-US" dirty="0"/>
              </a:p>
              <a:p>
                <a:r>
                  <a:rPr lang="en-US" dirty="0"/>
                  <a:t>Option 1: We can make predictions, and believe them</a:t>
                </a:r>
              </a:p>
              <a:p>
                <a:pPr lvl="1"/>
                <a:r>
                  <a:rPr lang="en-US" dirty="0"/>
                  <a:t>Or some of them (based on what?)</a:t>
                </a:r>
              </a:p>
              <a:p>
                <a:r>
                  <a:rPr lang="en-US" dirty="0"/>
                  <a:t>Option 2: We can assume the example </a:t>
                </a:r>
                <a14:m>
                  <m:oMath xmlns:m="http://schemas.openxmlformats.org/officeDocument/2006/math">
                    <m:r>
                      <a:rPr lang="en-US" dirty="0" smtClean="0">
                        <a:latin typeface="Cambria Math" panose="02040503050406030204" pitchFamily="18" charset="0"/>
                      </a:rPr>
                      <m:t>𝑥</m:t>
                    </m:r>
                    <m:r>
                      <a:rPr lang="en-US" dirty="0" smtClean="0">
                        <a:latin typeface="Cambria Math" panose="02040503050406030204" pitchFamily="18" charset="0"/>
                      </a:rPr>
                      <m:t>=(1000) </m:t>
                    </m:r>
                  </m:oMath>
                </a14:m>
                <a:r>
                  <a:rPr lang="en-US" dirty="0"/>
                  <a:t>is a </a:t>
                </a:r>
              </a:p>
              <a:p>
                <a:pPr lvl="1"/>
                <a:r>
                  <a:rPr lang="en-US" dirty="0"/>
                  <a:t>An </a:t>
                </a:r>
                <a14:m>
                  <m:oMath xmlns:m="http://schemas.openxmlformats.org/officeDocument/2006/math">
                    <m:r>
                      <a:rPr lang="en-US" dirty="0" smtClean="0">
                        <a:latin typeface="Cambria Math" panose="02040503050406030204" pitchFamily="18" charset="0"/>
                      </a:rPr>
                      <m:t>𝑛</m:t>
                    </m:r>
                  </m:oMath>
                </a14:m>
                <a:r>
                  <a:rPr lang="en-US" dirty="0"/>
                  <a:t>-labeled  example with probability  </a:t>
                </a:r>
                <a14:m>
                  <m:oMath xmlns:m="http://schemas.openxmlformats.org/officeDocument/2006/math">
                    <m:f>
                      <m:fPr>
                        <m:ctrlPr>
                          <a:rPr lang="en-US" b="0" i="1" dirty="0" smtClean="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dirty="0" smtClean="0">
                                <a:solidFill>
                                  <a:srgbClr val="FF0000"/>
                                </a:solidFill>
                                <a:latin typeface="Cambria Math" panose="02040503050406030204" pitchFamily="18" charset="0"/>
                              </a:rPr>
                              <m:t>𝑃</m:t>
                            </m:r>
                          </m:e>
                          <m:sub>
                            <m:r>
                              <a:rPr lang="en-US" dirty="0" err="1">
                                <a:solidFill>
                                  <a:srgbClr val="FF0000"/>
                                </a:solidFill>
                                <a:latin typeface="Cambria Math" panose="02040503050406030204" pitchFamily="18" charset="0"/>
                              </a:rPr>
                              <m:t>𝑛</m:t>
                            </m:r>
                          </m:sub>
                        </m:sSub>
                        <m:d>
                          <m:dPr>
                            <m:ctrlPr>
                              <a:rPr lang="en-US" b="0" i="1" dirty="0">
                                <a:solidFill>
                                  <a:srgbClr val="FF0000"/>
                                </a:solidFill>
                                <a:latin typeface="Cambria Math" panose="02040503050406030204" pitchFamily="18" charset="0"/>
                              </a:rPr>
                            </m:ctrlPr>
                          </m:dPr>
                          <m:e>
                            <m:r>
                              <a:rPr lang="en-US" dirty="0">
                                <a:solidFill>
                                  <a:srgbClr val="FF0000"/>
                                </a:solidFill>
                                <a:latin typeface="Cambria Math" panose="02040503050406030204" pitchFamily="18" charset="0"/>
                              </a:rPr>
                              <m:t>𝑥</m:t>
                            </m:r>
                          </m:e>
                        </m:d>
                      </m:num>
                      <m:den>
                        <m:sSub>
                          <m:sSubPr>
                            <m:ctrlPr>
                              <a:rPr lang="en-US" b="0" i="1" dirty="0" smtClean="0">
                                <a:solidFill>
                                  <a:srgbClr val="FF0000"/>
                                </a:solidFill>
                                <a:latin typeface="Cambria Math" panose="02040503050406030204" pitchFamily="18" charset="0"/>
                              </a:rPr>
                            </m:ctrlPr>
                          </m:sSubPr>
                          <m:e>
                            <m:r>
                              <a:rPr lang="en-US" dirty="0" err="1">
                                <a:solidFill>
                                  <a:srgbClr val="FF0000"/>
                                </a:solidFill>
                                <a:latin typeface="Cambria Math" panose="02040503050406030204" pitchFamily="18" charset="0"/>
                              </a:rPr>
                              <m:t>𝑃</m:t>
                            </m:r>
                          </m:e>
                          <m:sub>
                            <m:r>
                              <a:rPr lang="en-US" dirty="0" err="1">
                                <a:solidFill>
                                  <a:srgbClr val="FF0000"/>
                                </a:solidFill>
                                <a:latin typeface="Cambria Math" panose="02040503050406030204" pitchFamily="18" charset="0"/>
                              </a:rPr>
                              <m:t>𝑛</m:t>
                            </m:r>
                          </m:sub>
                        </m:sSub>
                        <m:d>
                          <m:dPr>
                            <m:ctrlPr>
                              <a:rPr lang="en-US" b="0" i="1" dirty="0">
                                <a:solidFill>
                                  <a:srgbClr val="FF0000"/>
                                </a:solidFill>
                                <a:latin typeface="Cambria Math" panose="02040503050406030204" pitchFamily="18" charset="0"/>
                              </a:rPr>
                            </m:ctrlPr>
                          </m:dPr>
                          <m:e>
                            <m:r>
                              <a:rPr lang="en-US" dirty="0">
                                <a:solidFill>
                                  <a:srgbClr val="FF0000"/>
                                </a:solidFill>
                                <a:latin typeface="Cambria Math" panose="02040503050406030204" pitchFamily="18" charset="0"/>
                              </a:rPr>
                              <m:t>𝑥</m:t>
                            </m:r>
                          </m:e>
                        </m:d>
                        <m:r>
                          <a:rPr lang="en-US" dirty="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a:rPr lang="en-US" dirty="0" err="1">
                                <a:solidFill>
                                  <a:srgbClr val="FF0000"/>
                                </a:solidFill>
                                <a:latin typeface="Cambria Math" panose="02040503050406030204" pitchFamily="18" charset="0"/>
                              </a:rPr>
                              <m:t>𝑃</m:t>
                            </m:r>
                          </m:e>
                          <m:sub>
                            <m:r>
                              <a:rPr lang="en-US" dirty="0" err="1">
                                <a:solidFill>
                                  <a:srgbClr val="FF0000"/>
                                </a:solidFill>
                                <a:latin typeface="Cambria Math" panose="02040503050406030204" pitchFamily="18" charset="0"/>
                              </a:rPr>
                              <m:t>𝑣</m:t>
                            </m:r>
                          </m:sub>
                        </m:sSub>
                        <m:d>
                          <m:dPr>
                            <m:ctrlPr>
                              <a:rPr lang="en-US" b="0" i="1" dirty="0">
                                <a:solidFill>
                                  <a:srgbClr val="FF0000"/>
                                </a:solidFill>
                                <a:latin typeface="Cambria Math" panose="02040503050406030204" pitchFamily="18" charset="0"/>
                              </a:rPr>
                            </m:ctrlPr>
                          </m:dPr>
                          <m:e>
                            <m:r>
                              <a:rPr lang="en-US" dirty="0">
                                <a:solidFill>
                                  <a:srgbClr val="FF0000"/>
                                </a:solidFill>
                                <a:latin typeface="Cambria Math" panose="02040503050406030204" pitchFamily="18" charset="0"/>
                              </a:rPr>
                              <m:t>𝑥</m:t>
                            </m:r>
                          </m:e>
                        </m:d>
                      </m:den>
                    </m:f>
                  </m:oMath>
                </a14:m>
                <a:endParaRPr lang="en-US" dirty="0"/>
              </a:p>
              <a:p>
                <a:pPr lvl="1"/>
                <a:endParaRPr lang="en-US" dirty="0"/>
              </a:p>
              <a:p>
                <a:pPr lvl="1"/>
                <a:r>
                  <a:rPr lang="en-US" dirty="0"/>
                  <a:t>A </a:t>
                </a:r>
                <a14:m>
                  <m:oMath xmlns:m="http://schemas.openxmlformats.org/officeDocument/2006/math">
                    <m:r>
                      <a:rPr lang="en-US" i="1" dirty="0" smtClean="0">
                        <a:latin typeface="Cambria Math" panose="02040503050406030204" pitchFamily="18" charset="0"/>
                      </a:rPr>
                      <m:t>𝑣</m:t>
                    </m:r>
                  </m:oMath>
                </a14:m>
                <a:r>
                  <a:rPr lang="en-US" dirty="0"/>
                  <a:t>-labeled example with probability     </a:t>
                </a:r>
                <a14:m>
                  <m:oMath xmlns:m="http://schemas.openxmlformats.org/officeDocument/2006/math">
                    <m:f>
                      <m:fPr>
                        <m:ctrlPr>
                          <a:rPr lang="en-US" b="0" i="1" dirty="0" smtClean="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𝑃</m:t>
                            </m:r>
                          </m:e>
                          <m:sub>
                            <m:r>
                              <a:rPr lang="en-US" i="1" dirty="0" smtClean="0">
                                <a:solidFill>
                                  <a:srgbClr val="FF0000"/>
                                </a:solidFill>
                                <a:latin typeface="Cambria Math" panose="02040503050406030204" pitchFamily="18" charset="0"/>
                              </a:rPr>
                              <m:t>𝑣</m:t>
                            </m:r>
                          </m:sub>
                        </m:sSub>
                        <m:d>
                          <m:dPr>
                            <m:ctrlPr>
                              <a:rPr lang="en-US" b="0"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d>
                      </m:num>
                      <m:den>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𝑃</m:t>
                            </m:r>
                          </m:e>
                          <m:sub>
                            <m:r>
                              <a:rPr lang="en-US" i="1" dirty="0" err="1">
                                <a:solidFill>
                                  <a:srgbClr val="FF0000"/>
                                </a:solidFill>
                                <a:latin typeface="Cambria Math" panose="02040503050406030204" pitchFamily="18" charset="0"/>
                              </a:rPr>
                              <m:t>𝑛</m:t>
                            </m:r>
                          </m:sub>
                        </m:sSub>
                        <m:d>
                          <m:dPr>
                            <m:ctrlPr>
                              <a:rPr lang="en-US" b="0"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d>
                        <m:r>
                          <a:rPr lang="en-US" i="1" dirty="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𝑃</m:t>
                            </m:r>
                          </m:e>
                          <m:sub>
                            <m:r>
                              <a:rPr lang="en-US" i="1" dirty="0" err="1">
                                <a:solidFill>
                                  <a:srgbClr val="FF0000"/>
                                </a:solidFill>
                                <a:latin typeface="Cambria Math" panose="02040503050406030204" pitchFamily="18" charset="0"/>
                              </a:rPr>
                              <m:t>𝑣</m:t>
                            </m:r>
                          </m:sub>
                        </m:sSub>
                        <m:d>
                          <m:dPr>
                            <m:ctrlPr>
                              <a:rPr lang="en-US" b="0"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d>
                      </m:den>
                    </m:f>
                  </m:oMath>
                </a14:m>
                <a:endParaRPr lang="en-US" dirty="0">
                  <a:solidFill>
                    <a:srgbClr val="FF0000"/>
                  </a:solidFill>
                </a:endParaRPr>
              </a:p>
              <a:p>
                <a:pPr lvl="1"/>
                <a:endParaRPr lang="en-US" dirty="0">
                  <a:solidFill>
                    <a:srgbClr val="FF0000"/>
                  </a:solidFill>
                </a:endParaRPr>
              </a:p>
              <a:p>
                <a:r>
                  <a:rPr lang="en-US" dirty="0"/>
                  <a:t>Estimation of probabilities does not require working with integers!</a:t>
                </a:r>
              </a:p>
            </p:txBody>
          </p:sp>
        </mc:Choice>
        <mc:Fallback xmlns="">
          <p:sp>
            <p:nvSpPr>
              <p:cNvPr id="1084419" name="Rectangle 3"/>
              <p:cNvSpPr>
                <a:spLocks noGrp="1" noRot="1" noChangeAspect="1" noMove="1" noResize="1" noEditPoints="1" noAdjustHandles="1" noChangeArrowheads="1" noChangeShapeType="1" noTextEdit="1"/>
              </p:cNvSpPr>
              <p:nvPr>
                <p:ph idx="1"/>
              </p:nvPr>
            </p:nvSpPr>
            <p:spPr>
              <a:xfrm>
                <a:off x="430464" y="773513"/>
                <a:ext cx="8229600" cy="4280808"/>
              </a:xfrm>
              <a:blipFill>
                <a:blip r:embed="rId3"/>
                <a:stretch>
                  <a:fillRect l="-667" t="-2137"/>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571522F5-E65C-4EC6-AFAF-267A4415CAF6}"/>
              </a:ext>
            </a:extLst>
          </p:cNvPr>
          <p:cNvSpPr/>
          <p:nvPr/>
        </p:nvSpPr>
        <p:spPr>
          <a:xfrm>
            <a:off x="7210268" y="2942389"/>
            <a:ext cx="1870773" cy="523220"/>
          </a:xfrm>
          <a:prstGeom prst="rect">
            <a:avLst/>
          </a:prstGeom>
          <a:solidFill>
            <a:srgbClr val="FFFFCC"/>
          </a:solidFill>
          <a:ln>
            <a:solidFill>
              <a:srgbClr val="FF9933"/>
            </a:solidFill>
          </a:ln>
        </p:spPr>
        <p:txBody>
          <a:bodyPr wrap="square">
            <a:spAutoFit/>
          </a:bodyPr>
          <a:lstStyle/>
          <a:p>
            <a:r>
              <a:rPr lang="en-US" sz="1400" dirty="0">
                <a:ea typeface="ＭＳ Ｐゴシック" pitchFamily="34" charset="-128"/>
              </a:rPr>
              <a:t>What do we do once we have these labels? </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6393B1E-05C6-4FDA-88B5-35699E191D73}"/>
                  </a:ext>
                </a:extLst>
              </p:cNvPr>
              <p:cNvSpPr/>
              <p:nvPr/>
            </p:nvSpPr>
            <p:spPr>
              <a:xfrm>
                <a:off x="5986571" y="3559084"/>
                <a:ext cx="3094470" cy="523220"/>
              </a:xfrm>
              <a:prstGeom prst="rect">
                <a:avLst/>
              </a:prstGeom>
              <a:solidFill>
                <a:srgbClr val="FFFFCC"/>
              </a:solidFill>
              <a:ln>
                <a:solidFill>
                  <a:srgbClr val="FF9933"/>
                </a:solidFill>
              </a:ln>
            </p:spPr>
            <p:txBody>
              <a:bodyPr wrap="square">
                <a:spAutoFit/>
              </a:bodyPr>
              <a:lstStyle/>
              <a:p>
                <a:r>
                  <a:rPr lang="en-US" sz="1400" dirty="0">
                    <a:ea typeface="ＭＳ Ｐゴシック" pitchFamily="34" charset="-128"/>
                  </a:rPr>
                  <a:t>We estimate the most likely parameters: </a:t>
                </a:r>
                <a14:m>
                  <m:oMath xmlns:m="http://schemas.openxmlformats.org/officeDocument/2006/math">
                    <m:r>
                      <a:rPr lang="en-US" sz="1400" i="1" dirty="0">
                        <a:latin typeface="Cambria Math" panose="02040503050406030204" pitchFamily="18" charset="0"/>
                        <a:ea typeface="ＭＳ Ｐゴシック" pitchFamily="34" charset="-128"/>
                      </a:rPr>
                      <m:t>𝑃</m:t>
                    </m:r>
                    <m:d>
                      <m:dPr>
                        <m:ctrlPr>
                          <a:rPr lang="en-US" sz="1400" b="0" i="1" dirty="0" smtClean="0">
                            <a:latin typeface="Cambria Math" panose="02040503050406030204" pitchFamily="18" charset="0"/>
                            <a:ea typeface="ＭＳ Ｐゴシック" pitchFamily="34" charset="-128"/>
                          </a:rPr>
                        </m:ctrlPr>
                      </m:dPr>
                      <m:e>
                        <m:r>
                          <a:rPr lang="en-US" sz="1400" b="0" i="1" dirty="0" smtClean="0">
                            <a:latin typeface="Cambria Math" panose="02040503050406030204" pitchFamily="18" charset="0"/>
                            <a:ea typeface="ＭＳ Ｐゴシック" pitchFamily="34" charset="-128"/>
                          </a:rPr>
                          <m:t>𝑛</m:t>
                        </m:r>
                      </m:e>
                    </m:d>
                    <m:r>
                      <a:rPr lang="en-US" sz="1400" i="1" dirty="0">
                        <a:latin typeface="Cambria Math" panose="02040503050406030204" pitchFamily="18" charset="0"/>
                        <a:ea typeface="ＭＳ Ｐゴシック" pitchFamily="34" charset="-128"/>
                      </a:rPr>
                      <m:t>, </m:t>
                    </m:r>
                    <m:r>
                      <a:rPr lang="en-US" sz="1400" i="1" dirty="0">
                        <a:latin typeface="Cambria Math" panose="02040503050406030204" pitchFamily="18" charset="0"/>
                        <a:ea typeface="ＭＳ Ｐゴシック" pitchFamily="34" charset="-128"/>
                      </a:rPr>
                      <m:t>𝑃</m:t>
                    </m:r>
                    <m:d>
                      <m:dPr>
                        <m:ctrlPr>
                          <a:rPr lang="en-US" sz="1400" b="0" i="1" dirty="0" smtClean="0">
                            <a:latin typeface="Cambria Math" panose="02040503050406030204" pitchFamily="18" charset="0"/>
                            <a:ea typeface="ＭＳ Ｐゴシック" pitchFamily="34" charset="-128"/>
                          </a:rPr>
                        </m:ctrlPr>
                      </m:dPr>
                      <m:e>
                        <m:r>
                          <a:rPr lang="en-US" sz="1400" b="0" i="1" dirty="0" smtClean="0">
                            <a:latin typeface="Cambria Math" panose="02040503050406030204" pitchFamily="18" charset="0"/>
                            <a:ea typeface="ＭＳ Ｐゴシック" pitchFamily="34" charset="-128"/>
                          </a:rPr>
                          <m:t>𝑣</m:t>
                        </m:r>
                      </m:e>
                    </m:d>
                    <m:r>
                      <a:rPr lang="en-US" sz="1400" b="0" i="1" dirty="0" smtClean="0">
                        <a:latin typeface="Cambria Math" panose="02040503050406030204" pitchFamily="18" charset="0"/>
                        <a:ea typeface="ＭＳ Ｐゴシック" pitchFamily="34" charset="-128"/>
                      </a:rPr>
                      <m:t>;   </m:t>
                    </m:r>
                    <m:r>
                      <a:rPr lang="en-US" sz="1400" i="1" dirty="0">
                        <a:latin typeface="Cambria Math" panose="02040503050406030204" pitchFamily="18" charset="0"/>
                        <a:ea typeface="ＭＳ Ｐゴシック" pitchFamily="34" charset="-128"/>
                      </a:rPr>
                      <m:t>𝑃</m:t>
                    </m:r>
                    <m:d>
                      <m:dPr>
                        <m:ctrlPr>
                          <a:rPr lang="en-US" sz="1400" i="1" dirty="0">
                            <a:latin typeface="Cambria Math" panose="02040503050406030204" pitchFamily="18" charset="0"/>
                            <a:ea typeface="ＭＳ Ｐゴシック" pitchFamily="34" charset="-128"/>
                          </a:rPr>
                        </m:ctrlPr>
                      </m:dPr>
                      <m:e>
                        <m:r>
                          <a:rPr lang="en-US" sz="1400" i="1" dirty="0">
                            <a:latin typeface="Cambria Math" panose="02040503050406030204" pitchFamily="18" charset="0"/>
                            <a:ea typeface="ＭＳ Ｐゴシック" pitchFamily="34" charset="-128"/>
                          </a:rPr>
                          <m:t>𝑥</m:t>
                        </m:r>
                        <m:r>
                          <a:rPr lang="en-US" sz="1400" b="0" i="1" baseline="-25000" dirty="0" smtClean="0">
                            <a:latin typeface="Cambria Math" panose="02040503050406030204" pitchFamily="18" charset="0"/>
                            <a:ea typeface="ＭＳ Ｐゴシック" pitchFamily="34" charset="-128"/>
                          </a:rPr>
                          <m:t>𝑖</m:t>
                        </m:r>
                      </m:e>
                      <m:e>
                        <m:r>
                          <a:rPr lang="en-US" sz="1400" i="1" dirty="0">
                            <a:latin typeface="Cambria Math" panose="02040503050406030204" pitchFamily="18" charset="0"/>
                            <a:ea typeface="ＭＳ Ｐゴシック" pitchFamily="34" charset="-128"/>
                          </a:rPr>
                          <m:t>𝑛</m:t>
                        </m:r>
                      </m:e>
                    </m:d>
                    <m:r>
                      <a:rPr lang="en-US" sz="1400" b="0" i="1" dirty="0" smtClean="0">
                        <a:latin typeface="Cambria Math" panose="02040503050406030204" pitchFamily="18" charset="0"/>
                        <a:ea typeface="ＭＳ Ｐゴシック" pitchFamily="34" charset="-128"/>
                      </a:rPr>
                      <m:t>, </m:t>
                    </m:r>
                    <m:r>
                      <a:rPr lang="en-US" sz="1400" i="1" dirty="0">
                        <a:latin typeface="Cambria Math" panose="02040503050406030204" pitchFamily="18" charset="0"/>
                        <a:ea typeface="ＭＳ Ｐゴシック" pitchFamily="34" charset="-128"/>
                      </a:rPr>
                      <m:t>𝑃</m:t>
                    </m:r>
                    <m:r>
                      <a:rPr lang="en-US" sz="1400" i="1" dirty="0">
                        <a:latin typeface="Cambria Math" panose="02040503050406030204" pitchFamily="18" charset="0"/>
                        <a:ea typeface="ＭＳ Ｐゴシック" pitchFamily="34" charset="-128"/>
                      </a:rPr>
                      <m:t>(</m:t>
                    </m:r>
                    <m:r>
                      <a:rPr lang="en-US" sz="1400" i="1" dirty="0">
                        <a:latin typeface="Cambria Math" panose="02040503050406030204" pitchFamily="18" charset="0"/>
                        <a:ea typeface="ＭＳ Ｐゴシック" pitchFamily="34" charset="-128"/>
                      </a:rPr>
                      <m:t>𝑥𝑖</m:t>
                    </m:r>
                    <m:r>
                      <a:rPr lang="en-US" sz="1400" i="1" dirty="0">
                        <a:latin typeface="Cambria Math" panose="02040503050406030204" pitchFamily="18" charset="0"/>
                        <a:ea typeface="ＭＳ Ｐゴシック" pitchFamily="34" charset="-128"/>
                      </a:rPr>
                      <m:t>|</m:t>
                    </m:r>
                    <m:r>
                      <a:rPr lang="en-US" sz="1400" i="1" dirty="0">
                        <a:latin typeface="Cambria Math" panose="02040503050406030204" pitchFamily="18" charset="0"/>
                        <a:ea typeface="ＭＳ Ｐゴシック" pitchFamily="34" charset="-128"/>
                      </a:rPr>
                      <m:t>𝑣</m:t>
                    </m:r>
                    <m:r>
                      <a:rPr lang="en-US" sz="1400" i="1" dirty="0">
                        <a:latin typeface="Cambria Math" panose="02040503050406030204" pitchFamily="18" charset="0"/>
                        <a:ea typeface="ＭＳ Ｐゴシック" pitchFamily="34" charset="-128"/>
                      </a:rPr>
                      <m:t>)</m:t>
                    </m:r>
                  </m:oMath>
                </a14:m>
                <a:endParaRPr lang="en-US" sz="1400" dirty="0">
                  <a:ea typeface="ＭＳ Ｐゴシック" pitchFamily="34" charset="-128"/>
                </a:endParaRPr>
              </a:p>
            </p:txBody>
          </p:sp>
        </mc:Choice>
        <mc:Fallback>
          <p:sp>
            <p:nvSpPr>
              <p:cNvPr id="6" name="Rectangle 5">
                <a:extLst>
                  <a:ext uri="{FF2B5EF4-FFF2-40B4-BE49-F238E27FC236}">
                    <a16:creationId xmlns:a16="http://schemas.microsoft.com/office/drawing/2014/main" id="{D6393B1E-05C6-4FDA-88B5-35699E191D73}"/>
                  </a:ext>
                </a:extLst>
              </p:cNvPr>
              <p:cNvSpPr>
                <a:spLocks noRot="1" noChangeAspect="1" noMove="1" noResize="1" noEditPoints="1" noAdjustHandles="1" noChangeArrowheads="1" noChangeShapeType="1" noTextEdit="1"/>
              </p:cNvSpPr>
              <p:nvPr/>
            </p:nvSpPr>
            <p:spPr>
              <a:xfrm>
                <a:off x="5986571" y="3559084"/>
                <a:ext cx="3094470" cy="523220"/>
              </a:xfrm>
              <a:prstGeom prst="rect">
                <a:avLst/>
              </a:prstGeom>
              <a:blipFill>
                <a:blip r:embed="rId4"/>
                <a:stretch>
                  <a:fillRect l="-392" t="-1136" r="-1765" b="-3409"/>
                </a:stretch>
              </a:blipFill>
              <a:ln>
                <a:solidFill>
                  <a:srgbClr val="FF9933"/>
                </a:solidFill>
              </a:ln>
            </p:spPr>
            <p:txBody>
              <a:bodyPr/>
              <a:lstStyle/>
              <a:p>
                <a:r>
                  <a:rPr lang="en-US">
                    <a:noFill/>
                  </a:rPr>
                  <a:t> </a:t>
                </a:r>
              </a:p>
            </p:txBody>
          </p:sp>
        </mc:Fallback>
      </mc:AlternateContent>
    </p:spTree>
    <p:extLst>
      <p:ext uri="{BB962C8B-B14F-4D97-AF65-F5344CB8AC3E}">
        <p14:creationId xmlns:p14="http://schemas.microsoft.com/office/powerpoint/2010/main" val="92569531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44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441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844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441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4419">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84419">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9687</TotalTime>
  <Words>5323</Words>
  <Application>Microsoft Office PowerPoint</Application>
  <PresentationFormat>On-screen Show (16:9)</PresentationFormat>
  <Paragraphs>518</Paragraphs>
  <Slides>43</Slides>
  <Notes>38</Notes>
  <HiddenSlides>6</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5" baseType="lpstr">
      <vt:lpstr>Arial</vt:lpstr>
      <vt:lpstr>Calibri</vt:lpstr>
      <vt:lpstr>Cambria Math</vt:lpstr>
      <vt:lpstr>Gill Sans</vt:lpstr>
      <vt:lpstr>Gill Sans MT</vt:lpstr>
      <vt:lpstr>Symbol</vt:lpstr>
      <vt:lpstr>Tahoma</vt:lpstr>
      <vt:lpstr>Tempus Sans ITC</vt:lpstr>
      <vt:lpstr>Times New Roman</vt:lpstr>
      <vt:lpstr>Wingdings</vt:lpstr>
      <vt:lpstr>Office Theme</vt:lpstr>
      <vt:lpstr>משוואה</vt:lpstr>
      <vt:lpstr>Un/Semi-Supervised Learning:  EM and K-Means</vt:lpstr>
      <vt:lpstr>Administration (1)</vt:lpstr>
      <vt:lpstr>Administration (2)</vt:lpstr>
      <vt:lpstr>Summary: Basic Probability</vt:lpstr>
      <vt:lpstr>Expectation of a Random Variable</vt:lpstr>
      <vt:lpstr>Semi-Supervised Learning</vt:lpstr>
      <vt:lpstr>Using Naïve Bayes</vt:lpstr>
      <vt:lpstr>Using Naïve Bayes</vt:lpstr>
      <vt:lpstr>Using Naïve Bayes</vt:lpstr>
      <vt:lpstr>Using Unlabeled Data</vt:lpstr>
      <vt:lpstr>Comments on Unlabeled Data</vt:lpstr>
      <vt:lpstr>EM</vt:lpstr>
      <vt:lpstr>Three Coin Example</vt:lpstr>
      <vt:lpstr>Estimation Problems</vt:lpstr>
      <vt:lpstr>Key Intuition (1)</vt:lpstr>
      <vt:lpstr>Key Intuition (2)</vt:lpstr>
      <vt:lpstr>EM Algorithm (Coins) -I</vt:lpstr>
      <vt:lpstr>EM Algorithm (Coins) - II</vt:lpstr>
      <vt:lpstr>EM Algorithm (Coins) - II</vt:lpstr>
      <vt:lpstr>EM Algorithm (Coins) - III</vt:lpstr>
      <vt:lpstr>EM Algorithm (Coins) - IV</vt:lpstr>
      <vt:lpstr>EM Algorithm (Coins) - V</vt:lpstr>
      <vt:lpstr>Summary: EM Algorithm (Coins) </vt:lpstr>
      <vt:lpstr>Models with Hidden Variables </vt:lpstr>
      <vt:lpstr>EM: General Setting</vt:lpstr>
      <vt:lpstr>EM: General Setting (2)</vt:lpstr>
      <vt:lpstr>EM: General Setting (3)</vt:lpstr>
      <vt:lpstr>The General EM Procedure </vt:lpstr>
      <vt:lpstr>EM Summary (so far)</vt:lpstr>
      <vt:lpstr>EM Summary (so far)</vt:lpstr>
      <vt:lpstr>Example: K-Means Algorithm</vt:lpstr>
      <vt:lpstr>Example: K-Means Algorithm</vt:lpstr>
      <vt:lpstr>A mixture of Distributions</vt:lpstr>
      <vt:lpstr>A Mixture of Distributions</vt:lpstr>
      <vt:lpstr>Example: K-Means Algorithms</vt:lpstr>
      <vt:lpstr>Example: K-Means Algorithms</vt:lpstr>
      <vt:lpstr>Summary: K-Means Algorithms</vt:lpstr>
      <vt:lpstr>Summary: EM</vt:lpstr>
      <vt:lpstr>More Thoughts about EM</vt:lpstr>
      <vt:lpstr>More Thoughts about EM</vt:lpstr>
      <vt:lpstr>More Thoughts about EM</vt:lpstr>
      <vt:lpstr>EM </vt:lpstr>
      <vt:lpstr>The EM Algorithm</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Roth, Dan</cp:lastModifiedBy>
  <cp:revision>236</cp:revision>
  <dcterms:created xsi:type="dcterms:W3CDTF">2017-09-22T15:37:04Z</dcterms:created>
  <dcterms:modified xsi:type="dcterms:W3CDTF">2019-11-25T15:21:54Z</dcterms:modified>
</cp:coreProperties>
</file>