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44" r:id="rId2"/>
    <p:sldId id="257" r:id="rId3"/>
    <p:sldId id="258" r:id="rId4"/>
    <p:sldId id="259" r:id="rId5"/>
    <p:sldId id="34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4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47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48" r:id="rId69"/>
    <p:sldId id="320" r:id="rId70"/>
    <p:sldId id="321" r:id="rId71"/>
    <p:sldId id="322" r:id="rId72"/>
    <p:sldId id="1023" r:id="rId73"/>
    <p:sldId id="324" r:id="rId74"/>
    <p:sldId id="325" r:id="rId75"/>
    <p:sldId id="326" r:id="rId76"/>
    <p:sldId id="327" r:id="rId77"/>
    <p:sldId id="328" r:id="rId78"/>
    <p:sldId id="329" r:id="rId79"/>
    <p:sldId id="350" r:id="rId80"/>
    <p:sldId id="331" r:id="rId81"/>
    <p:sldId id="332" r:id="rId82"/>
    <p:sldId id="333" r:id="rId83"/>
    <p:sldId id="351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56037-1726-443D-8EBC-C5B28A4B7278}" v="950" dt="2019-09-23T14:17:13.45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83130" autoAdjust="0"/>
  </p:normalViewPr>
  <p:slideViewPr>
    <p:cSldViewPr snapToGrid="0" snapToObjects="1">
      <p:cViewPr varScale="1">
        <p:scale>
          <a:sx n="181" d="100"/>
          <a:sy n="181" d="100"/>
        </p:scale>
        <p:origin x="640" y="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1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D1A56037-1726-443D-8EBC-C5B28A4B7278}"/>
    <pc:docChg chg="custSel addSld delSld modSld">
      <pc:chgData name="Roth, Dan" userId="18da4c67-dd89-43a7-9856-8592f867a23c" providerId="ADAL" clId="{D1A56037-1726-443D-8EBC-C5B28A4B7278}" dt="2019-09-23T14:17:13.457" v="1247"/>
      <pc:docMkLst>
        <pc:docMk/>
      </pc:docMkLst>
      <pc:sldChg chg="modSp modTransition">
        <pc:chgData name="Roth, Dan" userId="18da4c67-dd89-43a7-9856-8592f867a23c" providerId="ADAL" clId="{D1A56037-1726-443D-8EBC-C5B28A4B7278}" dt="2019-09-18T14:22:37.842" v="707" actId="313"/>
        <pc:sldMkLst>
          <pc:docMk/>
          <pc:sldMk cId="3633186322" sldId="267"/>
        </pc:sldMkLst>
        <pc:spChg chg="mod">
          <ac:chgData name="Roth, Dan" userId="18da4c67-dd89-43a7-9856-8592f867a23c" providerId="ADAL" clId="{D1A56037-1726-443D-8EBC-C5B28A4B7278}" dt="2019-09-18T14:22:37.842" v="707" actId="313"/>
          <ac:spMkLst>
            <pc:docMk/>
            <pc:sldMk cId="3633186322" sldId="267"/>
            <ac:spMk id="1217539" creationId="{00000000-0000-0000-0000-000000000000}"/>
          </ac:spMkLst>
        </pc:spChg>
      </pc:sldChg>
      <pc:sldChg chg="modSp modAnim modNotesTx">
        <pc:chgData name="Roth, Dan" userId="18da4c67-dd89-43a7-9856-8592f867a23c" providerId="ADAL" clId="{D1A56037-1726-443D-8EBC-C5B28A4B7278}" dt="2019-09-18T13:38:22.738" v="160"/>
        <pc:sldMkLst>
          <pc:docMk/>
          <pc:sldMk cId="1731196636" sldId="274"/>
        </pc:sldMkLst>
        <pc:spChg chg="mod">
          <ac:chgData name="Roth, Dan" userId="18da4c67-dd89-43a7-9856-8592f867a23c" providerId="ADAL" clId="{D1A56037-1726-443D-8EBC-C5B28A4B7278}" dt="2019-09-18T13:37:33.274" v="159" actId="14100"/>
          <ac:spMkLst>
            <pc:docMk/>
            <pc:sldMk cId="1731196636" sldId="274"/>
            <ac:spMk id="9" creationId="{00000000-0000-0000-0000-000000000000}"/>
          </ac:spMkLst>
        </pc:spChg>
      </pc:sldChg>
      <pc:sldChg chg="delSp modSp modAnim">
        <pc:chgData name="Roth, Dan" userId="18da4c67-dd89-43a7-9856-8592f867a23c" providerId="ADAL" clId="{D1A56037-1726-443D-8EBC-C5B28A4B7278}" dt="2019-09-18T13:45:13.342" v="294"/>
        <pc:sldMkLst>
          <pc:docMk/>
          <pc:sldMk cId="2053025880" sldId="275"/>
        </pc:sldMkLst>
        <pc:spChg chg="mod">
          <ac:chgData name="Roth, Dan" userId="18da4c67-dd89-43a7-9856-8592f867a23c" providerId="ADAL" clId="{D1A56037-1726-443D-8EBC-C5B28A4B7278}" dt="2019-09-18T13:44:39.487" v="293" actId="20577"/>
          <ac:spMkLst>
            <pc:docMk/>
            <pc:sldMk cId="2053025880" sldId="275"/>
            <ac:spMk id="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18T13:32:14.941" v="33" actId="1037"/>
          <ac:spMkLst>
            <pc:docMk/>
            <pc:sldMk cId="2053025880" sldId="275"/>
            <ac:spMk id="31" creationId="{00000000-0000-0000-0000-000000000000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68" creationId="{4577A8C4-00AA-D047-9124-0BD2AA55A113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69" creationId="{9E4B68CF-F058-8A40-BD35-EDCB0CBEE1C7}"/>
          </ac:spMkLst>
        </pc:spChg>
        <pc:spChg chg="mod topLvl">
          <ac:chgData name="Roth, Dan" userId="18da4c67-dd89-43a7-9856-8592f867a23c" providerId="ADAL" clId="{D1A56037-1726-443D-8EBC-C5B28A4B7278}" dt="2019-09-18T13:33:52.177" v="37" actId="165"/>
          <ac:spMkLst>
            <pc:docMk/>
            <pc:sldMk cId="2053025880" sldId="275"/>
            <ac:spMk id="70" creationId="{9E51F0B8-C572-164B-A784-0343F3B022FB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6" creationId="{4F545262-6367-D144-AAAA-D05C8A4CE493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7" creationId="{F4B107CE-50C0-9949-BE9B-5B08760E4DC3}"/>
          </ac:spMkLst>
        </pc:spChg>
        <pc:spChg chg="mod topLvl">
          <ac:chgData name="Roth, Dan" userId="18da4c67-dd89-43a7-9856-8592f867a23c" providerId="ADAL" clId="{D1A56037-1726-443D-8EBC-C5B28A4B7278}" dt="2019-09-18T13:33:44.103" v="36" actId="165"/>
          <ac:spMkLst>
            <pc:docMk/>
            <pc:sldMk cId="2053025880" sldId="275"/>
            <ac:spMk id="88" creationId="{F5282E66-E932-D043-8E0A-BC76B751969F}"/>
          </ac:spMkLst>
        </pc:spChg>
        <pc:grpChg chg="del">
          <ac:chgData name="Roth, Dan" userId="18da4c67-dd89-43a7-9856-8592f867a23c" providerId="ADAL" clId="{D1A56037-1726-443D-8EBC-C5B28A4B7278}" dt="2019-09-18T13:33:52.177" v="37" actId="165"/>
          <ac:grpSpMkLst>
            <pc:docMk/>
            <pc:sldMk cId="2053025880" sldId="275"/>
            <ac:grpSpMk id="67" creationId="{B62865DA-730D-C449-871A-BD034FA99B58}"/>
          </ac:grpSpMkLst>
        </pc:grpChg>
        <pc:grpChg chg="mod topLvl">
          <ac:chgData name="Roth, Dan" userId="18da4c67-dd89-43a7-9856-8592f867a23c" providerId="ADAL" clId="{D1A56037-1726-443D-8EBC-C5B28A4B7278}" dt="2019-09-18T13:33:52.177" v="37" actId="165"/>
          <ac:grpSpMkLst>
            <pc:docMk/>
            <pc:sldMk cId="2053025880" sldId="275"/>
            <ac:grpSpMk id="71" creationId="{3BEF28FD-7A4D-8F40-ABA2-A6D3BCC850ED}"/>
          </ac:grpSpMkLst>
        </pc:grpChg>
        <pc:grpChg chg="del">
          <ac:chgData name="Roth, Dan" userId="18da4c67-dd89-43a7-9856-8592f867a23c" providerId="ADAL" clId="{D1A56037-1726-443D-8EBC-C5B28A4B7278}" dt="2019-09-18T13:33:44.103" v="36" actId="165"/>
          <ac:grpSpMkLst>
            <pc:docMk/>
            <pc:sldMk cId="2053025880" sldId="275"/>
            <ac:grpSpMk id="85" creationId="{CBBB490B-49C6-5E49-9773-DEAD7A6E7705}"/>
          </ac:grpSpMkLst>
        </pc:grpChg>
        <pc:grpChg chg="mod topLvl">
          <ac:chgData name="Roth, Dan" userId="18da4c67-dd89-43a7-9856-8592f867a23c" providerId="ADAL" clId="{D1A56037-1726-443D-8EBC-C5B28A4B7278}" dt="2019-09-18T13:33:44.103" v="36" actId="165"/>
          <ac:grpSpMkLst>
            <pc:docMk/>
            <pc:sldMk cId="2053025880" sldId="275"/>
            <ac:grpSpMk id="89" creationId="{FF170B6B-2AAF-8048-BF31-91D43C3F62FA}"/>
          </ac:grpSpMkLst>
        </pc:grpChg>
      </pc:sldChg>
      <pc:sldChg chg="modSp">
        <pc:chgData name="Roth, Dan" userId="18da4c67-dd89-43a7-9856-8592f867a23c" providerId="ADAL" clId="{D1A56037-1726-443D-8EBC-C5B28A4B7278}" dt="2019-09-18T13:45:56.451" v="296" actId="15"/>
        <pc:sldMkLst>
          <pc:docMk/>
          <pc:sldMk cId="3575660893" sldId="276"/>
        </pc:sldMkLst>
        <pc:spChg chg="mod">
          <ac:chgData name="Roth, Dan" userId="18da4c67-dd89-43a7-9856-8592f867a23c" providerId="ADAL" clId="{D1A56037-1726-443D-8EBC-C5B28A4B7278}" dt="2019-09-18T13:45:56.451" v="296" actId="15"/>
          <ac:spMkLst>
            <pc:docMk/>
            <pc:sldMk cId="3575660893" sldId="276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18T13:47:10.792" v="307" actId="20577"/>
        <pc:sldMkLst>
          <pc:docMk/>
          <pc:sldMk cId="3953447560" sldId="277"/>
        </pc:sldMkLst>
        <pc:spChg chg="mod">
          <ac:chgData name="Roth, Dan" userId="18da4c67-dd89-43a7-9856-8592f867a23c" providerId="ADAL" clId="{D1A56037-1726-443D-8EBC-C5B28A4B7278}" dt="2019-09-18T13:47:10.792" v="307" actId="20577"/>
          <ac:spMkLst>
            <pc:docMk/>
            <pc:sldMk cId="3953447560" sldId="277"/>
            <ac:spMk id="3" creationId="{00000000-0000-0000-0000-000000000000}"/>
          </ac:spMkLst>
        </pc:spChg>
      </pc:sldChg>
      <pc:sldChg chg="modSp modAnim">
        <pc:chgData name="Roth, Dan" userId="18da4c67-dd89-43a7-9856-8592f867a23c" providerId="ADAL" clId="{D1A56037-1726-443D-8EBC-C5B28A4B7278}" dt="2019-09-18T13:54:06.803" v="529"/>
        <pc:sldMkLst>
          <pc:docMk/>
          <pc:sldMk cId="1313493873" sldId="279"/>
        </pc:sldMkLst>
        <pc:spChg chg="mod">
          <ac:chgData name="Roth, Dan" userId="18da4c67-dd89-43a7-9856-8592f867a23c" providerId="ADAL" clId="{D1A56037-1726-443D-8EBC-C5B28A4B7278}" dt="2019-09-18T13:53:17.805" v="526" actId="20577"/>
          <ac:spMkLst>
            <pc:docMk/>
            <pc:sldMk cId="1313493873" sldId="279"/>
            <ac:spMk id="11" creationId="{DDFEF23E-A6D6-D040-B871-CB94BE3CFCBA}"/>
          </ac:spMkLst>
        </pc:spChg>
      </pc:sldChg>
      <pc:sldChg chg="modSp">
        <pc:chgData name="Roth, Dan" userId="18da4c67-dd89-43a7-9856-8592f867a23c" providerId="ADAL" clId="{D1A56037-1726-443D-8EBC-C5B28A4B7278}" dt="2019-09-18T14:03:50.848" v="533" actId="15"/>
        <pc:sldMkLst>
          <pc:docMk/>
          <pc:sldMk cId="2151392575" sldId="295"/>
        </pc:sldMkLst>
        <pc:spChg chg="mod">
          <ac:chgData name="Roth, Dan" userId="18da4c67-dd89-43a7-9856-8592f867a23c" providerId="ADAL" clId="{D1A56037-1726-443D-8EBC-C5B28A4B7278}" dt="2019-09-18T14:03:50.848" v="533" actId="15"/>
          <ac:spMkLst>
            <pc:docMk/>
            <pc:sldMk cId="2151392575" sldId="295"/>
            <ac:spMk id="3" creationId="{00000000-0000-0000-0000-000000000000}"/>
          </ac:spMkLst>
        </pc:spChg>
      </pc:sldChg>
      <pc:sldChg chg="modAnim">
        <pc:chgData name="Roth, Dan" userId="18da4c67-dd89-43a7-9856-8592f867a23c" providerId="ADAL" clId="{D1A56037-1726-443D-8EBC-C5B28A4B7278}" dt="2019-09-23T13:22:59.866" v="709"/>
        <pc:sldMkLst>
          <pc:docMk/>
          <pc:sldMk cId="1303079057" sldId="296"/>
        </pc:sldMkLst>
      </pc:sldChg>
      <pc:sldChg chg="modSp">
        <pc:chgData name="Roth, Dan" userId="18da4c67-dd89-43a7-9856-8592f867a23c" providerId="ADAL" clId="{D1A56037-1726-443D-8EBC-C5B28A4B7278}" dt="2019-09-18T14:08:57.806" v="543" actId="6549"/>
        <pc:sldMkLst>
          <pc:docMk/>
          <pc:sldMk cId="86226806" sldId="302"/>
        </pc:sldMkLst>
        <pc:spChg chg="mod">
          <ac:chgData name="Roth, Dan" userId="18da4c67-dd89-43a7-9856-8592f867a23c" providerId="ADAL" clId="{D1A56037-1726-443D-8EBC-C5B28A4B7278}" dt="2019-09-18T14:08:57.806" v="543" actId="6549"/>
          <ac:spMkLst>
            <pc:docMk/>
            <pc:sldMk cId="86226806" sldId="302"/>
            <ac:spMk id="4" creationId="{00000000-0000-0000-0000-000000000000}"/>
          </ac:spMkLst>
        </pc:spChg>
      </pc:sldChg>
      <pc:sldChg chg="modSp modAnim">
        <pc:chgData name="Roth, Dan" userId="18da4c67-dd89-43a7-9856-8592f867a23c" providerId="ADAL" clId="{D1A56037-1726-443D-8EBC-C5B28A4B7278}" dt="2019-09-18T14:19:22.794" v="578" actId="20577"/>
        <pc:sldMkLst>
          <pc:docMk/>
          <pc:sldMk cId="1192543243" sldId="320"/>
        </pc:sldMkLst>
        <pc:spChg chg="mod">
          <ac:chgData name="Roth, Dan" userId="18da4c67-dd89-43a7-9856-8592f867a23c" providerId="ADAL" clId="{D1A56037-1726-443D-8EBC-C5B28A4B7278}" dt="2019-09-18T14:19:22.794" v="578" actId="20577"/>
          <ac:spMkLst>
            <pc:docMk/>
            <pc:sldMk cId="1192543243" sldId="320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18T14:18:54.436" v="573" actId="20577"/>
        <pc:sldMkLst>
          <pc:docMk/>
          <pc:sldMk cId="4060992079" sldId="321"/>
        </pc:sldMkLst>
        <pc:spChg chg="mod">
          <ac:chgData name="Roth, Dan" userId="18da4c67-dd89-43a7-9856-8592f867a23c" providerId="ADAL" clId="{D1A56037-1726-443D-8EBC-C5B28A4B7278}" dt="2019-09-18T14:18:54.436" v="573" actId="20577"/>
          <ac:spMkLst>
            <pc:docMk/>
            <pc:sldMk cId="4060992079" sldId="321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1:08.063" v="727" actId="207"/>
        <pc:sldMkLst>
          <pc:docMk/>
          <pc:sldMk cId="4287502447" sldId="324"/>
        </pc:sldMkLst>
        <pc:spChg chg="mod">
          <ac:chgData name="Roth, Dan" userId="18da4c67-dd89-43a7-9856-8592f867a23c" providerId="ADAL" clId="{D1A56037-1726-443D-8EBC-C5B28A4B7278}" dt="2019-09-23T13:41:08.063" v="727" actId="207"/>
          <ac:spMkLst>
            <pc:docMk/>
            <pc:sldMk cId="4287502447" sldId="324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4:05.091" v="729" actId="6549"/>
        <pc:sldMkLst>
          <pc:docMk/>
          <pc:sldMk cId="1948210469" sldId="325"/>
        </pc:sldMkLst>
        <pc:spChg chg="mod">
          <ac:chgData name="Roth, Dan" userId="18da4c67-dd89-43a7-9856-8592f867a23c" providerId="ADAL" clId="{D1A56037-1726-443D-8EBC-C5B28A4B7278}" dt="2019-09-23T13:44:05.091" v="729" actId="6549"/>
          <ac:spMkLst>
            <pc:docMk/>
            <pc:sldMk cId="1948210469" sldId="325"/>
            <ac:spMk id="97315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5:00.062" v="730" actId="20577"/>
        <pc:sldMkLst>
          <pc:docMk/>
          <pc:sldMk cId="4175829346" sldId="328"/>
        </pc:sldMkLst>
        <pc:spChg chg="mod">
          <ac:chgData name="Roth, Dan" userId="18da4c67-dd89-43a7-9856-8592f867a23c" providerId="ADAL" clId="{D1A56037-1726-443D-8EBC-C5B28A4B7278}" dt="2019-09-23T13:45:00.062" v="730" actId="20577"/>
          <ac:spMkLst>
            <pc:docMk/>
            <pc:sldMk cId="4175829346" sldId="328"/>
            <ac:spMk id="140291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3:46:15.613" v="745" actId="20577"/>
        <pc:sldMkLst>
          <pc:docMk/>
          <pc:sldMk cId="1077842480" sldId="329"/>
        </pc:sldMkLst>
        <pc:spChg chg="mod">
          <ac:chgData name="Roth, Dan" userId="18da4c67-dd89-43a7-9856-8592f867a23c" providerId="ADAL" clId="{D1A56037-1726-443D-8EBC-C5B28A4B7278}" dt="2019-09-23T13:46:15.613" v="745" actId="20577"/>
          <ac:spMkLst>
            <pc:docMk/>
            <pc:sldMk cId="1077842480" sldId="329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D1A56037-1726-443D-8EBC-C5B28A4B7278}" dt="2019-09-23T14:07:13.231" v="990" actId="1036"/>
        <pc:sldMkLst>
          <pc:docMk/>
          <pc:sldMk cId="4134847007" sldId="332"/>
        </pc:sldMkLst>
        <pc:spChg chg="mod">
          <ac:chgData name="Roth, Dan" userId="18da4c67-dd89-43a7-9856-8592f867a23c" providerId="ADAL" clId="{D1A56037-1726-443D-8EBC-C5B28A4B7278}" dt="2019-09-23T13:51:47.540" v="892" actId="5793"/>
          <ac:spMkLst>
            <pc:docMk/>
            <pc:sldMk cId="4134847007" sldId="332"/>
            <ac:spMk id="3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4:07:13.231" v="990" actId="1036"/>
          <ac:spMkLst>
            <pc:docMk/>
            <pc:sldMk cId="4134847007" sldId="332"/>
            <ac:spMk id="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4:07:13.231" v="990" actId="1036"/>
          <ac:spMkLst>
            <pc:docMk/>
            <pc:sldMk cId="4134847007" sldId="332"/>
            <ac:spMk id="10" creationId="{00000000-0000-0000-0000-000000000000}"/>
          </ac:spMkLst>
        </pc:spChg>
        <pc:picChg chg="mod">
          <ac:chgData name="Roth, Dan" userId="18da4c67-dd89-43a7-9856-8592f867a23c" providerId="ADAL" clId="{D1A56037-1726-443D-8EBC-C5B28A4B7278}" dt="2019-09-23T14:07:13.231" v="990" actId="1036"/>
          <ac:picMkLst>
            <pc:docMk/>
            <pc:sldMk cId="4134847007" sldId="332"/>
            <ac:picMk id="5122" creationId="{00000000-0000-0000-0000-000000000000}"/>
          </ac:picMkLst>
        </pc:picChg>
        <pc:cxnChg chg="mod">
          <ac:chgData name="Roth, Dan" userId="18da4c67-dd89-43a7-9856-8592f867a23c" providerId="ADAL" clId="{D1A56037-1726-443D-8EBC-C5B28A4B7278}" dt="2019-09-23T13:51:27.528" v="875" actId="553"/>
          <ac:cxnSpMkLst>
            <pc:docMk/>
            <pc:sldMk cId="4134847007" sldId="332"/>
            <ac:cxnSpMk id="11" creationId="{00000000-0000-0000-0000-000000000000}"/>
          </ac:cxnSpMkLst>
        </pc:cxnChg>
        <pc:cxnChg chg="mod">
          <ac:chgData name="Roth, Dan" userId="18da4c67-dd89-43a7-9856-8592f867a23c" providerId="ADAL" clId="{D1A56037-1726-443D-8EBC-C5B28A4B7278}" dt="2019-09-23T13:51:27.528" v="875" actId="553"/>
          <ac:cxnSpMkLst>
            <pc:docMk/>
            <pc:sldMk cId="4134847007" sldId="332"/>
            <ac:cxnSpMk id="14" creationId="{00000000-0000-0000-0000-000000000000}"/>
          </ac:cxnSpMkLst>
        </pc:cxnChg>
      </pc:sldChg>
      <pc:sldChg chg="addSp delSp modSp delAnim modAnim">
        <pc:chgData name="Roth, Dan" userId="18da4c67-dd89-43a7-9856-8592f867a23c" providerId="ADAL" clId="{D1A56037-1726-443D-8EBC-C5B28A4B7278}" dt="2019-09-23T14:07:52.317" v="998"/>
        <pc:sldMkLst>
          <pc:docMk/>
          <pc:sldMk cId="4080985915" sldId="333"/>
        </pc:sldMkLst>
        <pc:spChg chg="mod">
          <ac:chgData name="Roth, Dan" userId="18da4c67-dd89-43a7-9856-8592f867a23c" providerId="ADAL" clId="{D1A56037-1726-443D-8EBC-C5B28A4B7278}" dt="2019-09-23T14:06:00.757" v="895" actId="27636"/>
          <ac:spMkLst>
            <pc:docMk/>
            <pc:sldMk cId="4080985915" sldId="333"/>
            <ac:spMk id="3" creationId="{00000000-0000-0000-0000-000000000000}"/>
          </ac:spMkLst>
        </pc:spChg>
        <pc:spChg chg="del">
          <ac:chgData name="Roth, Dan" userId="18da4c67-dd89-43a7-9856-8592f867a23c" providerId="ADAL" clId="{D1A56037-1726-443D-8EBC-C5B28A4B7278}" dt="2019-09-23T14:07:50.892" v="997" actId="478"/>
          <ac:spMkLst>
            <pc:docMk/>
            <pc:sldMk cId="4080985915" sldId="333"/>
            <ac:spMk id="5" creationId="{00000000-0000-0000-0000-000000000000}"/>
          </ac:spMkLst>
        </pc:spChg>
        <pc:spChg chg="del mod">
          <ac:chgData name="Roth, Dan" userId="18da4c67-dd89-43a7-9856-8592f867a23c" providerId="ADAL" clId="{D1A56037-1726-443D-8EBC-C5B28A4B7278}" dt="2019-09-23T14:07:47.267" v="995" actId="478"/>
          <ac:spMkLst>
            <pc:docMk/>
            <pc:sldMk cId="4080985915" sldId="333"/>
            <ac:spMk id="9" creationId="{00000000-0000-0000-0000-000000000000}"/>
          </ac:spMkLst>
        </pc:spChg>
        <pc:spChg chg="del">
          <ac:chgData name="Roth, Dan" userId="18da4c67-dd89-43a7-9856-8592f867a23c" providerId="ADAL" clId="{D1A56037-1726-443D-8EBC-C5B28A4B7278}" dt="2019-09-23T14:07:48.482" v="996" actId="478"/>
          <ac:spMkLst>
            <pc:docMk/>
            <pc:sldMk cId="4080985915" sldId="333"/>
            <ac:spMk id="10" creationId="{00000000-0000-0000-0000-000000000000}"/>
          </ac:spMkLst>
        </pc:spChg>
        <pc:spChg chg="add del">
          <ac:chgData name="Roth, Dan" userId="18da4c67-dd89-43a7-9856-8592f867a23c" providerId="ADAL" clId="{D1A56037-1726-443D-8EBC-C5B28A4B7278}" dt="2019-09-23T14:07:38.333" v="992"/>
          <ac:spMkLst>
            <pc:docMk/>
            <pc:sldMk cId="4080985915" sldId="333"/>
            <ac:spMk id="16" creationId="{5C54705D-0631-4919-AAE8-BF069D45D015}"/>
          </ac:spMkLst>
        </pc:spChg>
        <pc:spChg chg="add del">
          <ac:chgData name="Roth, Dan" userId="18da4c67-dd89-43a7-9856-8592f867a23c" providerId="ADAL" clId="{D1A56037-1726-443D-8EBC-C5B28A4B7278}" dt="2019-09-23T14:07:38.333" v="992"/>
          <ac:spMkLst>
            <pc:docMk/>
            <pc:sldMk cId="4080985915" sldId="333"/>
            <ac:spMk id="17" creationId="{C6E599A1-B1ED-4DDF-A3DE-A98B2F00B6CB}"/>
          </ac:spMkLst>
        </pc:spChg>
        <pc:spChg chg="add">
          <ac:chgData name="Roth, Dan" userId="18da4c67-dd89-43a7-9856-8592f867a23c" providerId="ADAL" clId="{D1A56037-1726-443D-8EBC-C5B28A4B7278}" dt="2019-09-23T14:07:52.317" v="998"/>
          <ac:spMkLst>
            <pc:docMk/>
            <pc:sldMk cId="4080985915" sldId="333"/>
            <ac:spMk id="19" creationId="{5F587F86-ED78-4967-8CFA-BEE6306285D5}"/>
          </ac:spMkLst>
        </pc:spChg>
        <pc:spChg chg="add">
          <ac:chgData name="Roth, Dan" userId="18da4c67-dd89-43a7-9856-8592f867a23c" providerId="ADAL" clId="{D1A56037-1726-443D-8EBC-C5B28A4B7278}" dt="2019-09-23T14:07:52.317" v="998"/>
          <ac:spMkLst>
            <pc:docMk/>
            <pc:sldMk cId="4080985915" sldId="333"/>
            <ac:spMk id="20" creationId="{A277493D-B445-46E8-A73E-B97F1A8C75EA}"/>
          </ac:spMkLst>
        </pc:spChg>
        <pc:picChg chg="add del">
          <ac:chgData name="Roth, Dan" userId="18da4c67-dd89-43a7-9856-8592f867a23c" providerId="ADAL" clId="{D1A56037-1726-443D-8EBC-C5B28A4B7278}" dt="2019-09-23T14:07:38.333" v="992"/>
          <ac:picMkLst>
            <pc:docMk/>
            <pc:sldMk cId="4080985915" sldId="333"/>
            <ac:picMk id="15" creationId="{DF53ABC5-BA8D-4DC2-BAA7-C26CF4EFB065}"/>
          </ac:picMkLst>
        </pc:picChg>
        <pc:picChg chg="add">
          <ac:chgData name="Roth, Dan" userId="18da4c67-dd89-43a7-9856-8592f867a23c" providerId="ADAL" clId="{D1A56037-1726-443D-8EBC-C5B28A4B7278}" dt="2019-09-23T14:07:52.317" v="998"/>
          <ac:picMkLst>
            <pc:docMk/>
            <pc:sldMk cId="4080985915" sldId="333"/>
            <ac:picMk id="18" creationId="{0DE1210F-924C-4B2B-9330-A9B4C0DD0CA6}"/>
          </ac:picMkLst>
        </pc:picChg>
        <pc:picChg chg="del mod">
          <ac:chgData name="Roth, Dan" userId="18da4c67-dd89-43a7-9856-8592f867a23c" providerId="ADAL" clId="{D1A56037-1726-443D-8EBC-C5B28A4B7278}" dt="2019-09-23T14:07:41.473" v="993" actId="478"/>
          <ac:picMkLst>
            <pc:docMk/>
            <pc:sldMk cId="4080985915" sldId="333"/>
            <ac:picMk id="5122" creationId="{00000000-0000-0000-0000-000000000000}"/>
          </ac:picMkLst>
        </pc:picChg>
        <pc:cxnChg chg="del">
          <ac:chgData name="Roth, Dan" userId="18da4c67-dd89-43a7-9856-8592f867a23c" providerId="ADAL" clId="{D1A56037-1726-443D-8EBC-C5B28A4B7278}" dt="2019-09-23T14:06:06.193" v="896" actId="478"/>
          <ac:cxnSpMkLst>
            <pc:docMk/>
            <pc:sldMk cId="4080985915" sldId="333"/>
            <ac:cxnSpMk id="11" creationId="{00000000-0000-0000-0000-000000000000}"/>
          </ac:cxnSpMkLst>
        </pc:cxnChg>
        <pc:cxnChg chg="add mod">
          <ac:chgData name="Roth, Dan" userId="18da4c67-dd89-43a7-9856-8592f867a23c" providerId="ADAL" clId="{D1A56037-1726-443D-8EBC-C5B28A4B7278}" dt="2019-09-23T14:06:28.241" v="918" actId="1035"/>
          <ac:cxnSpMkLst>
            <pc:docMk/>
            <pc:sldMk cId="4080985915" sldId="333"/>
            <ac:cxnSpMk id="12" creationId="{A2944C8D-8041-4289-B160-9004FFC52C38}"/>
          </ac:cxnSpMkLst>
        </pc:cxnChg>
        <pc:cxnChg chg="add mod">
          <ac:chgData name="Roth, Dan" userId="18da4c67-dd89-43a7-9856-8592f867a23c" providerId="ADAL" clId="{D1A56037-1726-443D-8EBC-C5B28A4B7278}" dt="2019-09-23T14:06:40.368" v="930" actId="1035"/>
          <ac:cxnSpMkLst>
            <pc:docMk/>
            <pc:sldMk cId="4080985915" sldId="333"/>
            <ac:cxnSpMk id="13" creationId="{83A9D06A-CC1B-48A7-B3CF-D1E54B2AFAC6}"/>
          </ac:cxnSpMkLst>
        </pc:cxnChg>
        <pc:cxnChg chg="del">
          <ac:chgData name="Roth, Dan" userId="18da4c67-dd89-43a7-9856-8592f867a23c" providerId="ADAL" clId="{D1A56037-1726-443D-8EBC-C5B28A4B7278}" dt="2019-09-23T14:06:08.566" v="897" actId="478"/>
          <ac:cxnSpMkLst>
            <pc:docMk/>
            <pc:sldMk cId="4080985915" sldId="333"/>
            <ac:cxnSpMk id="14" creationId="{00000000-0000-0000-0000-000000000000}"/>
          </ac:cxnSpMkLst>
        </pc:cxnChg>
      </pc:sldChg>
      <pc:sldChg chg="modSp modAnim">
        <pc:chgData name="Roth, Dan" userId="18da4c67-dd89-43a7-9856-8592f867a23c" providerId="ADAL" clId="{D1A56037-1726-443D-8EBC-C5B28A4B7278}" dt="2019-09-23T14:17:13.457" v="1247"/>
        <pc:sldMkLst>
          <pc:docMk/>
          <pc:sldMk cId="1454556837" sldId="335"/>
        </pc:sldMkLst>
        <pc:spChg chg="mod">
          <ac:chgData name="Roth, Dan" userId="18da4c67-dd89-43a7-9856-8592f867a23c" providerId="ADAL" clId="{D1A56037-1726-443D-8EBC-C5B28A4B7278}" dt="2019-09-23T14:16:35.247" v="1242" actId="20577"/>
          <ac:spMkLst>
            <pc:docMk/>
            <pc:sldMk cId="1454556837" sldId="335"/>
            <ac:spMk id="3" creationId="{00000000-0000-0000-0000-000000000000}"/>
          </ac:spMkLst>
        </pc:spChg>
        <pc:picChg chg="mod">
          <ac:chgData name="Roth, Dan" userId="18da4c67-dd89-43a7-9856-8592f867a23c" providerId="ADAL" clId="{D1A56037-1726-443D-8EBC-C5B28A4B7278}" dt="2019-09-23T14:16:40.566" v="1243" actId="1076"/>
          <ac:picMkLst>
            <pc:docMk/>
            <pc:sldMk cId="1454556837" sldId="335"/>
            <ac:picMk id="9" creationId="{00000000-0000-0000-0000-000000000000}"/>
          </ac:picMkLst>
        </pc:picChg>
      </pc:sldChg>
      <pc:sldChg chg="modSp">
        <pc:chgData name="Roth, Dan" userId="18da4c67-dd89-43a7-9856-8592f867a23c" providerId="ADAL" clId="{D1A56037-1726-443D-8EBC-C5B28A4B7278}" dt="2019-09-18T14:15:04.342" v="564" actId="20577"/>
        <pc:sldMkLst>
          <pc:docMk/>
          <pc:sldMk cId="3874506715" sldId="348"/>
        </pc:sldMkLst>
        <pc:spChg chg="mod">
          <ac:chgData name="Roth, Dan" userId="18da4c67-dd89-43a7-9856-8592f867a23c" providerId="ADAL" clId="{D1A56037-1726-443D-8EBC-C5B28A4B7278}" dt="2019-09-18T14:15:04.342" v="564" actId="20577"/>
          <ac:spMkLst>
            <pc:docMk/>
            <pc:sldMk cId="3874506715" sldId="348"/>
            <ac:spMk id="2" creationId="{A80E4DA7-29D1-3948-BAC8-8DDBF1098A61}"/>
          </ac:spMkLst>
        </pc:spChg>
      </pc:sldChg>
      <pc:sldChg chg="del">
        <pc:chgData name="Roth, Dan" userId="18da4c67-dd89-43a7-9856-8592f867a23c" providerId="ADAL" clId="{D1A56037-1726-443D-8EBC-C5B28A4B7278}" dt="2019-09-23T13:39:33.302" v="721" actId="47"/>
        <pc:sldMkLst>
          <pc:docMk/>
          <pc:sldMk cId="3269393874" sldId="349"/>
        </pc:sldMkLst>
      </pc:sldChg>
      <pc:sldChg chg="addSp modSp modAnim">
        <pc:chgData name="Roth, Dan" userId="18da4c67-dd89-43a7-9856-8592f867a23c" providerId="ADAL" clId="{D1A56037-1726-443D-8EBC-C5B28A4B7278}" dt="2019-09-23T14:13:43.480" v="1169" actId="207"/>
        <pc:sldMkLst>
          <pc:docMk/>
          <pc:sldMk cId="1806559831" sldId="351"/>
        </pc:sldMkLst>
        <pc:spChg chg="add mod">
          <ac:chgData name="Roth, Dan" userId="18da4c67-dd89-43a7-9856-8592f867a23c" providerId="ADAL" clId="{D1A56037-1726-443D-8EBC-C5B28A4B7278}" dt="2019-09-23T14:13:43.480" v="1169" actId="207"/>
          <ac:spMkLst>
            <pc:docMk/>
            <pc:sldMk cId="1806559831" sldId="351"/>
            <ac:spMk id="27" creationId="{7AA742E4-01FD-492F-857A-F852136FDC6E}"/>
          </ac:spMkLst>
        </pc:spChg>
      </pc:sldChg>
      <pc:sldChg chg="modSp add">
        <pc:chgData name="Roth, Dan" userId="18da4c67-dd89-43a7-9856-8592f867a23c" providerId="ADAL" clId="{D1A56037-1726-443D-8EBC-C5B28A4B7278}" dt="2019-09-23T13:39:42.101" v="722" actId="1076"/>
        <pc:sldMkLst>
          <pc:docMk/>
          <pc:sldMk cId="4256207739" sldId="1023"/>
        </pc:sldMkLst>
        <pc:spChg chg="mod">
          <ac:chgData name="Roth, Dan" userId="18da4c67-dd89-43a7-9856-8592f867a23c" providerId="ADAL" clId="{D1A56037-1726-443D-8EBC-C5B28A4B7278}" dt="2019-09-23T13:39:42.101" v="722" actId="1076"/>
          <ac:spMkLst>
            <pc:docMk/>
            <pc:sldMk cId="4256207739" sldId="1023"/>
            <ac:spMk id="12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7:02.504" v="720" actId="14100"/>
          <ac:spMkLst>
            <pc:docMk/>
            <pc:sldMk cId="4256207739" sldId="1023"/>
            <ac:spMk id="44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12.026" v="712" actId="1076"/>
          <ac:spMkLst>
            <pc:docMk/>
            <pc:sldMk cId="4256207739" sldId="1023"/>
            <ac:spMk id="45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5:02.787" v="719" actId="20577"/>
          <ac:spMkLst>
            <pc:docMk/>
            <pc:sldMk cId="4256207739" sldId="1023"/>
            <ac:spMk id="95258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53.379" v="715" actId="20577"/>
          <ac:spMkLst>
            <pc:docMk/>
            <pc:sldMk cId="4256207739" sldId="1023"/>
            <ac:spMk id="95259" creationId="{00000000-0000-0000-0000-000000000000}"/>
          </ac:spMkLst>
        </pc:spChg>
        <pc:spChg chg="mod">
          <ac:chgData name="Roth, Dan" userId="18da4c67-dd89-43a7-9856-8592f867a23c" providerId="ADAL" clId="{D1A56037-1726-443D-8EBC-C5B28A4B7278}" dt="2019-09-23T13:34:51.551" v="714" actId="20577"/>
          <ac:spMkLst>
            <pc:docMk/>
            <pc:sldMk cId="4256207739" sldId="1023"/>
            <ac:spMk id="95260" creationId="{00000000-0000-0000-0000-000000000000}"/>
          </ac:spMkLst>
        </pc:spChg>
      </pc:sldChg>
    </pc:docChg>
  </pc:docChgLst>
  <pc:docChgLst>
    <pc:chgData name="Dan Roth" userId="18da4c67-dd89-43a7-9856-8592f867a23c" providerId="ADAL" clId="{D1A56037-1726-443D-8EBC-C5B28A4B7278}"/>
    <pc:docChg chg="modSld">
      <pc:chgData name="Dan Roth" userId="18da4c67-dd89-43a7-9856-8592f867a23c" providerId="ADAL" clId="{D1A56037-1726-443D-8EBC-C5B28A4B7278}" dt="2019-09-16T14:21:20.975" v="20"/>
      <pc:docMkLst>
        <pc:docMk/>
      </pc:docMkLst>
      <pc:sldChg chg="modSp">
        <pc:chgData name="Dan Roth" userId="18da4c67-dd89-43a7-9856-8592f867a23c" providerId="ADAL" clId="{D1A56037-1726-443D-8EBC-C5B28A4B7278}" dt="2019-09-16T14:04:29.848" v="1" actId="207"/>
        <pc:sldMkLst>
          <pc:docMk/>
          <pc:sldMk cId="1692217051" sldId="257"/>
        </pc:sldMkLst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7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8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0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2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4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1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3:59.183" v="0" actId="207"/>
          <ac:spMkLst>
            <pc:docMk/>
            <pc:sldMk cId="1692217051" sldId="257"/>
            <ac:spMk id="204822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4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5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39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1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3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6" creationId="{00000000-0000-0000-0000-000000000000}"/>
          </ac:spMkLst>
        </pc:spChg>
        <pc:spChg chg="mod">
          <ac:chgData name="Dan Roth" userId="18da4c67-dd89-43a7-9856-8592f867a23c" providerId="ADAL" clId="{D1A56037-1726-443D-8EBC-C5B28A4B7278}" dt="2019-09-16T14:04:29.848" v="1" actId="207"/>
          <ac:spMkLst>
            <pc:docMk/>
            <pc:sldMk cId="1692217051" sldId="257"/>
            <ac:spMk id="204849" creationId="{00000000-0000-0000-0000-000000000000}"/>
          </ac:spMkLst>
        </pc:spChg>
      </pc:sldChg>
      <pc:sldChg chg="modSp">
        <pc:chgData name="Dan Roth" userId="18da4c67-dd89-43a7-9856-8592f867a23c" providerId="ADAL" clId="{D1A56037-1726-443D-8EBC-C5B28A4B7278}" dt="2019-09-16T14:12:16.317" v="6" actId="20577"/>
        <pc:sldMkLst>
          <pc:docMk/>
          <pc:sldMk cId="461545196" sldId="263"/>
        </pc:sldMkLst>
        <pc:spChg chg="mod">
          <ac:chgData name="Dan Roth" userId="18da4c67-dd89-43a7-9856-8592f867a23c" providerId="ADAL" clId="{D1A56037-1726-443D-8EBC-C5B28A4B7278}" dt="2019-09-16T14:11:40.796" v="2" actId="20577"/>
          <ac:spMkLst>
            <pc:docMk/>
            <pc:sldMk cId="461545196" sldId="263"/>
            <ac:spMk id="46" creationId="{E4C243A0-37D9-104C-9CA4-B2444EE79AD1}"/>
          </ac:spMkLst>
        </pc:spChg>
        <pc:spChg chg="mod">
          <ac:chgData name="Dan Roth" userId="18da4c67-dd89-43a7-9856-8592f867a23c" providerId="ADAL" clId="{D1A56037-1726-443D-8EBC-C5B28A4B7278}" dt="2019-09-16T14:11:47.151" v="3" actId="20577"/>
          <ac:spMkLst>
            <pc:docMk/>
            <pc:sldMk cId="461545196" sldId="263"/>
            <ac:spMk id="47" creationId="{F3FC7897-4A53-D045-AF7C-AC91DB69FB08}"/>
          </ac:spMkLst>
        </pc:spChg>
        <pc:spChg chg="mod">
          <ac:chgData name="Dan Roth" userId="18da4c67-dd89-43a7-9856-8592f867a23c" providerId="ADAL" clId="{D1A56037-1726-443D-8EBC-C5B28A4B7278}" dt="2019-09-16T14:12:10.191" v="5" actId="20577"/>
          <ac:spMkLst>
            <pc:docMk/>
            <pc:sldMk cId="461545196" sldId="263"/>
            <ac:spMk id="51" creationId="{84C9DADE-A498-F546-ABC8-AB9F35DF72DC}"/>
          </ac:spMkLst>
        </pc:spChg>
        <pc:spChg chg="mod">
          <ac:chgData name="Dan Roth" userId="18da4c67-dd89-43a7-9856-8592f867a23c" providerId="ADAL" clId="{D1A56037-1726-443D-8EBC-C5B28A4B7278}" dt="2019-09-16T14:12:16.317" v="6" actId="20577"/>
          <ac:spMkLst>
            <pc:docMk/>
            <pc:sldMk cId="461545196" sldId="263"/>
            <ac:spMk id="52" creationId="{DE8239AA-164D-174D-A642-22E990585DEF}"/>
          </ac:spMkLst>
        </pc:spChg>
        <pc:spChg chg="mod">
          <ac:chgData name="Dan Roth" userId="18da4c67-dd89-43a7-9856-8592f867a23c" providerId="ADAL" clId="{D1A56037-1726-443D-8EBC-C5B28A4B7278}" dt="2019-09-16T14:11:56.901" v="4" actId="20577"/>
          <ac:spMkLst>
            <pc:docMk/>
            <pc:sldMk cId="461545196" sldId="263"/>
            <ac:spMk id="55" creationId="{F6C54C90-59D2-8C4D-B645-E062D0B6100D}"/>
          </ac:spMkLst>
        </pc:spChg>
      </pc:sldChg>
      <pc:sldChg chg="modSp">
        <pc:chgData name="Dan Roth" userId="18da4c67-dd89-43a7-9856-8592f867a23c" providerId="ADAL" clId="{D1A56037-1726-443D-8EBC-C5B28A4B7278}" dt="2019-09-16T14:12:55.579" v="11" actId="20577"/>
        <pc:sldMkLst>
          <pc:docMk/>
          <pc:sldMk cId="3774150220" sldId="264"/>
        </pc:sldMkLst>
        <pc:spChg chg="mod">
          <ac:chgData name="Dan Roth" userId="18da4c67-dd89-43a7-9856-8592f867a23c" providerId="ADAL" clId="{D1A56037-1726-443D-8EBC-C5B28A4B7278}" dt="2019-09-16T14:12:46.726" v="9" actId="20577"/>
          <ac:spMkLst>
            <pc:docMk/>
            <pc:sldMk cId="3774150220" sldId="264"/>
            <ac:spMk id="64" creationId="{52D62B0D-CB4E-B94C-A672-28F916285059}"/>
          </ac:spMkLst>
        </pc:spChg>
        <pc:spChg chg="mod">
          <ac:chgData name="Dan Roth" userId="18da4c67-dd89-43a7-9856-8592f867a23c" providerId="ADAL" clId="{D1A56037-1726-443D-8EBC-C5B28A4B7278}" dt="2019-09-16T14:12:50.643" v="10" actId="20577"/>
          <ac:spMkLst>
            <pc:docMk/>
            <pc:sldMk cId="3774150220" sldId="264"/>
            <ac:spMk id="65" creationId="{04B5D789-9004-F84D-B764-CAE6820E246F}"/>
          </ac:spMkLst>
        </pc:spChg>
        <pc:spChg chg="mod">
          <ac:chgData name="Dan Roth" userId="18da4c67-dd89-43a7-9856-8592f867a23c" providerId="ADAL" clId="{D1A56037-1726-443D-8EBC-C5B28A4B7278}" dt="2019-09-16T14:12:55.579" v="11" actId="20577"/>
          <ac:spMkLst>
            <pc:docMk/>
            <pc:sldMk cId="3774150220" sldId="264"/>
            <ac:spMk id="69" creationId="{06DF558A-2DE8-A346-821F-36E8356806AB}"/>
          </ac:spMkLst>
        </pc:spChg>
        <pc:spChg chg="mod">
          <ac:chgData name="Dan Roth" userId="18da4c67-dd89-43a7-9856-8592f867a23c" providerId="ADAL" clId="{D1A56037-1726-443D-8EBC-C5B28A4B7278}" dt="2019-09-16T14:12:42.216" v="8" actId="20577"/>
          <ac:spMkLst>
            <pc:docMk/>
            <pc:sldMk cId="3774150220" sldId="264"/>
            <ac:spMk id="70" creationId="{5891C6B8-5957-534D-B024-804C441765CC}"/>
          </ac:spMkLst>
        </pc:spChg>
        <pc:spChg chg="mod">
          <ac:chgData name="Dan Roth" userId="18da4c67-dd89-43a7-9856-8592f867a23c" providerId="ADAL" clId="{D1A56037-1726-443D-8EBC-C5B28A4B7278}" dt="2019-09-16T14:12:36.402" v="7" actId="20577"/>
          <ac:spMkLst>
            <pc:docMk/>
            <pc:sldMk cId="3774150220" sldId="264"/>
            <ac:spMk id="73" creationId="{D8B9AA89-2B92-234D-892D-0306F1134490}"/>
          </ac:spMkLst>
        </pc:spChg>
      </pc:sldChg>
      <pc:sldChg chg="modTransition">
        <pc:chgData name="Dan Roth" userId="18da4c67-dd89-43a7-9856-8592f867a23c" providerId="ADAL" clId="{D1A56037-1726-443D-8EBC-C5B28A4B7278}" dt="2019-09-16T14:15:05.860" v="12"/>
        <pc:sldMkLst>
          <pc:docMk/>
          <pc:sldMk cId="3633186322" sldId="267"/>
        </pc:sldMkLst>
      </pc:sldChg>
      <pc:sldChg chg="modSp">
        <pc:chgData name="Dan Roth" userId="18da4c67-dd89-43a7-9856-8592f867a23c" providerId="ADAL" clId="{D1A56037-1726-443D-8EBC-C5B28A4B7278}" dt="2019-09-16T14:15:53.626" v="13" actId="20577"/>
        <pc:sldMkLst>
          <pc:docMk/>
          <pc:sldMk cId="2542525419" sldId="269"/>
        </pc:sldMkLst>
        <pc:spChg chg="mod">
          <ac:chgData name="Dan Roth" userId="18da4c67-dd89-43a7-9856-8592f867a23c" providerId="ADAL" clId="{D1A56037-1726-443D-8EBC-C5B28A4B7278}" dt="2019-09-16T14:15:53.626" v="13" actId="20577"/>
          <ac:spMkLst>
            <pc:docMk/>
            <pc:sldMk cId="2542525419" sldId="269"/>
            <ac:spMk id="4" creationId="{00000000-0000-0000-0000-000000000000}"/>
          </ac:spMkLst>
        </pc:spChg>
      </pc:sldChg>
      <pc:sldChg chg="modAnim">
        <pc:chgData name="Dan Roth" userId="18da4c67-dd89-43a7-9856-8592f867a23c" providerId="ADAL" clId="{D1A56037-1726-443D-8EBC-C5B28A4B7278}" dt="2019-09-16T14:21:20.975" v="20"/>
        <pc:sldMkLst>
          <pc:docMk/>
          <pc:sldMk cId="1731196636" sldId="274"/>
        </pc:sldMkLst>
      </pc:sldChg>
    </pc:docChg>
  </pc:docChgLst>
  <pc:docChgLst>
    <pc:chgData name="Roth, Dan" userId="18da4c67-dd89-43a7-9856-8592f867a23c" providerId="ADAL" clId="{6285C44C-2BB0-4E99-B29A-E99F53DE152A}"/>
    <pc:docChg chg="custSel modSld modMainMaster">
      <pc:chgData name="Roth, Dan" userId="18da4c67-dd89-43a7-9856-8592f867a23c" providerId="ADAL" clId="{6285C44C-2BB0-4E99-B29A-E99F53DE152A}" dt="2019-09-04T13:04:17.961" v="9" actId="12789"/>
      <pc:docMkLst>
        <pc:docMk/>
      </pc:docMkLst>
      <pc:sldChg chg="modSp">
        <pc:chgData name="Roth, Dan" userId="18da4c67-dd89-43a7-9856-8592f867a23c" providerId="ADAL" clId="{6285C44C-2BB0-4E99-B29A-E99F53DE152A}" dt="2019-09-04T13:03:00.678" v="1" actId="20577"/>
        <pc:sldMkLst>
          <pc:docMk/>
          <pc:sldMk cId="4168328283" sldId="344"/>
        </pc:sldMkLst>
        <pc:spChg chg="mod">
          <ac:chgData name="Roth, Dan" userId="18da4c67-dd89-43a7-9856-8592f867a23c" providerId="ADAL" clId="{6285C44C-2BB0-4E99-B29A-E99F53DE152A}" dt="2019-09-04T13:03:00.678" v="1" actId="20577"/>
          <ac:spMkLst>
            <pc:docMk/>
            <pc:sldMk cId="4168328283" sldId="344"/>
            <ac:spMk id="2" creationId="{21DE2ACE-59FB-1D4B-96E4-BD5BE36B8625}"/>
          </ac:spMkLst>
        </pc:spChg>
      </pc:sldChg>
      <pc:sldMasterChg chg="addSp delSp modSp">
        <pc:chgData name="Roth, Dan" userId="18da4c67-dd89-43a7-9856-8592f867a23c" providerId="ADAL" clId="{6285C44C-2BB0-4E99-B29A-E99F53DE152A}" dt="2019-09-04T13:04:17.961" v="9" actId="12789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6285C44C-2BB0-4E99-B29A-E99F53DE152A}" dt="2019-09-04T13:04:17.961" v="9" actId="12789"/>
          <ac:spMkLst>
            <pc:docMk/>
            <pc:sldMasterMk cId="1807833175" sldId="2147483648"/>
            <ac:spMk id="6" creationId="{00000000-0000-0000-0000-000000000000}"/>
          </ac:spMkLst>
        </pc:spChg>
        <pc:spChg chg="add del mod">
          <ac:chgData name="Roth, Dan" userId="18da4c67-dd89-43a7-9856-8592f867a23c" providerId="ADAL" clId="{6285C44C-2BB0-4E99-B29A-E99F53DE152A}" dt="2019-09-04T13:04:17.961" v="9" actId="12789"/>
          <ac:spMkLst>
            <pc:docMk/>
            <pc:sldMasterMk cId="1807833175" sldId="2147483648"/>
            <ac:spMk id="8" creationId="{52105136-B2B9-40A5-BA3F-9DC433D26D0B}"/>
          </ac:spMkLst>
        </pc:spChg>
        <pc:picChg chg="del">
          <ac:chgData name="Roth, Dan" userId="18da4c67-dd89-43a7-9856-8592f867a23c" providerId="ADAL" clId="{6285C44C-2BB0-4E99-B29A-E99F53DE152A}" dt="2019-09-04T13:03:13.605" v="2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7EF3-5E71-4CD3-8B08-08CD6DA4E282}" type="slidenum">
              <a:rPr lang="en-US"/>
              <a:pPr/>
              <a:t>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6438"/>
            <a:ext cx="6300787" cy="35448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0041-623C-4593-845E-3A7B666B9C20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4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D6C08-1714-49E0-A4BF-C6DEB5B3716B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BC9E-C106-48B8-8A0B-A13ED33BD9A6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5E5A1-5C33-407D-84C4-3BD628111D61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5150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13D4-2BFE-4B45-A03D-B70997BEE964}" type="slidenum">
              <a:rPr lang="en-US"/>
              <a:pPr/>
              <a:t>22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91ED6-DC27-499B-8C82-F2C361C57439}" type="slidenum">
              <a:rPr lang="en-US"/>
              <a:pPr/>
              <a:t>23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9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0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8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AC19-7EA9-436D-B97C-0D86FF6E474B}" type="slidenum">
              <a:rPr lang="en-US"/>
              <a:pPr/>
              <a:t>26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C19F-C24C-41CB-964D-7170874D4138}" type="slidenum">
              <a:rPr lang="en-US"/>
              <a:pPr/>
              <a:t>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27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/>
              <a:t>The A, B case:</a:t>
            </a:r>
          </a:p>
          <a:p>
            <a:r>
              <a:rPr lang="en-US" sz="5400"/>
              <a:t>If we choose A: the reduction is: 100/203 Ent(100,0) + 103/203 Ent(100,3) ~~ 0</a:t>
            </a:r>
          </a:p>
          <a:p>
            <a:r>
              <a:rPr lang="en-US" sz="5400"/>
              <a:t>If we choose B: the reduction is: 53/203 Ent(53,0) + 150/203 Ent(100,50) &gt;&gt;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1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9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96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5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F319-834F-49D9-8B86-C5D5860C7134}" type="slidenum">
              <a:rPr lang="en-US"/>
              <a:pPr/>
              <a:t>35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4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843E7-FD10-4C57-A9D7-7B0BCC46F472}" type="slidenum">
              <a:rPr lang="en-US"/>
              <a:pPr/>
              <a:t>36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5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E84-16CE-46D5-B677-B80ABC8DFB1F}" type="slidenum">
              <a:rPr lang="en-US"/>
              <a:pPr/>
              <a:t>37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8B2A7-A251-48DF-A6CD-1365F7476509}" type="slidenum">
              <a:rPr lang="en-US"/>
              <a:pPr/>
              <a:t>38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3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54705-00F1-4470-BABB-89136F13BE4B}" type="slidenum">
              <a:rPr lang="en-US"/>
              <a:pPr/>
              <a:t>40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38334-7344-4E42-A175-525165B26F3B}" type="slidenum">
              <a:rPr lang="en-US"/>
              <a:pPr/>
              <a:t>41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18E29-F336-4E51-9576-95D056B84C9D}" type="slidenum">
              <a:rPr lang="en-US"/>
              <a:pPr/>
              <a:t>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6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9987-5883-4E98-A58F-EC88472B72D1}" type="slidenum">
              <a:rPr lang="en-US"/>
              <a:pPr/>
              <a:t>42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0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5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0B36-225A-4FEC-9D02-2A7EF6335995}" type="slidenum">
              <a:rPr lang="en-US"/>
              <a:pPr/>
              <a:t>45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15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CE2C0-A40F-466C-B500-DC3A4107E0B8}" type="slidenum">
              <a:rPr lang="en-US"/>
              <a:pPr/>
              <a:t>48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3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51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3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0C9B6-D2AF-4B6C-80A8-EF3ABFEC7ABA}" type="slidenum">
              <a:rPr lang="en-US"/>
              <a:pPr/>
              <a:t>52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8500"/>
            <a:ext cx="6213475" cy="3495675"/>
          </a:xfrm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27538"/>
            <a:ext cx="5143500" cy="4195762"/>
          </a:xfrm>
        </p:spPr>
        <p:txBody>
          <a:bodyPr lIns="93324" tIns="46662" rIns="93324" bIns="46662"/>
          <a:lstStyle/>
          <a:p>
            <a:r>
              <a:rPr lang="en-US" dirty="0"/>
              <a:t>As we said, this is the game we are playing; in NLP, it has always been clear, that the raw information</a:t>
            </a:r>
          </a:p>
          <a:p>
            <a:r>
              <a:rPr lang="en-US" dirty="0"/>
              <a:t>In a sentence is not sufficient, as is to represent a good predictor. Better functions of the input were</a:t>
            </a:r>
          </a:p>
          <a:p>
            <a:r>
              <a:rPr lang="en-US" dirty="0"/>
              <a:t>Generated, and learning was done in these terms. </a:t>
            </a:r>
          </a:p>
        </p:txBody>
      </p:sp>
    </p:spTree>
    <p:extLst>
      <p:ext uri="{BB962C8B-B14F-4D97-AF65-F5344CB8AC3E}">
        <p14:creationId xmlns:p14="http://schemas.microsoft.com/office/powerpoint/2010/main" val="3381343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Really: for each data set d, you will learn a different</a:t>
            </a:r>
            <a:r>
              <a:rPr lang="en-US" baseline="0" dirty="0"/>
              <a:t> hypothesis h(d), that will have a different true error e(h); we are looking here at the variance of this random variable.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8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Really: for each data set d, you will learn a different</a:t>
            </a:r>
            <a:r>
              <a:rPr lang="en-US" baseline="0" dirty="0"/>
              <a:t> hypothesis h(d), that will have a different true error e(h); we are looking here at the difference of the mean of this random variable from the true error.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8DDBF-0E07-4870-8D57-22FD1281DC9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5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7261-E68C-495D-9BB8-ED105EB9B8F4}" type="slidenum">
              <a:rPr lang="en-US"/>
              <a:pPr/>
              <a:t>66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3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03AC-9505-4495-AE2F-40CCAB85CBAE}" type="slidenum">
              <a:rPr lang="en-US"/>
              <a:pPr/>
              <a:t>67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9272-54E4-4365-A612-60E315710369}" type="slidenum">
              <a:rPr lang="en-US"/>
              <a:pPr/>
              <a:t>69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666C1-B313-40E6-9214-94E12D9E0DAC}" type="slidenum">
              <a:rPr lang="en-US"/>
              <a:pPr/>
              <a:t>70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31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0C18-BDD1-4196-A733-27C3A5736DDD}" type="slidenum">
              <a:rPr lang="en-US"/>
              <a:pPr/>
              <a:t>71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9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D1B1-931A-4F02-AD4E-EFA30369881E}" type="slidenum">
              <a:rPr lang="en-US"/>
              <a:pPr/>
              <a:t>72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suggestions: hints about EM</a:t>
            </a:r>
          </a:p>
        </p:txBody>
      </p:sp>
    </p:spTree>
    <p:extLst>
      <p:ext uri="{BB962C8B-B14F-4D97-AF65-F5344CB8AC3E}">
        <p14:creationId xmlns:p14="http://schemas.microsoft.com/office/powerpoint/2010/main" val="191975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CE70-07B2-4EFD-88B4-E8ACAC0A847D}" type="slidenum">
              <a:rPr lang="en-US"/>
              <a:pPr/>
              <a:t>73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59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A35ED-5651-41A7-84A2-C99116D4C31E}" type="slidenum">
              <a:rPr lang="en-US"/>
              <a:pPr/>
              <a:t>74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23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EFACE-29A0-4CDD-8CA8-6DF59B134C8A}" type="slidenum">
              <a:rPr lang="en-US"/>
              <a:pPr/>
              <a:t>75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8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76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71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DEEC-99A9-4F0C-8A05-9C35BFA88297}" type="slidenum">
              <a:rPr lang="en-US"/>
              <a:pPr/>
              <a:t>77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60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{error} = 1 -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incorrect predictions}}{\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{\# test instances}}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79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29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{accuracy}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 + TN}{P + N}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definecolor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}{0.0, 0.5, 0.1}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\color{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darkgreen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{precision}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FP}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{recall} = \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{TP}{TP + FN}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1589-163F-E24F-B863-0C404A1CF04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33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0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F196-589E-44AC-8965-A1B6B19220A5}" type="slidenum">
              <a:rPr lang="en-US"/>
              <a:pPr/>
              <a:t>92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0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1DC1-9540-45CC-8664-056B45D28755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FD429-D777-4DA3-B1E8-63724D29F849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0C69-4DFD-43AB-8AE9-778CFA813093}" type="slidenum">
              <a:rPr lang="en-US"/>
              <a:pPr/>
              <a:t>11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6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26" y="4760928"/>
            <a:ext cx="374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05136-B2B9-40A5-BA3F-9DC433D26D0B}"/>
              </a:ext>
            </a:extLst>
          </p:cNvPr>
          <p:cNvSpPr/>
          <p:nvPr userDrawn="1"/>
        </p:nvSpPr>
        <p:spPr>
          <a:xfrm>
            <a:off x="430464" y="4759351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Fall’19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18/assets/lectures/lecture-2/boost-DT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2ACE-59FB-1D4B-96E4-BD5BE36B8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70FF9-B75C-2745-B557-43322DF9A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Dan Roth</a:t>
            </a:r>
          </a:p>
          <a:p>
            <a:r>
              <a:rPr lang="en-US" dirty="0" err="1"/>
              <a:t>danroth@seas.upenn.edu</a:t>
            </a:r>
            <a:r>
              <a:rPr lang="en-US"/>
              <a:t>  |  http://www.cis.upenn.edu/~danroth/  |  461C, 3401 Walnut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491F5-2C83-3746-A7C8-ACFE08E8393F}"/>
              </a:ext>
            </a:extLst>
          </p:cNvPr>
          <p:cNvSpPr/>
          <p:nvPr/>
        </p:nvSpPr>
        <p:spPr>
          <a:xfrm>
            <a:off x="94010" y="4553082"/>
            <a:ext cx="627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8EECE3-9700-1E42-BDF0-CFE5FA293282}"/>
              </a:ext>
            </a:extLst>
          </p:cNvPr>
          <p:cNvSpPr txBox="1">
            <a:spLocks/>
          </p:cNvSpPr>
          <p:nvPr/>
        </p:nvSpPr>
        <p:spPr>
          <a:xfrm>
            <a:off x="958150" y="1658057"/>
            <a:ext cx="7397039" cy="7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400" kern="1200">
                <a:solidFill>
                  <a:schemeClr val="bg2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859" y="1348077"/>
            <a:ext cx="6051622" cy="369079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Output is a discrete category. Real valued outputs are possible (regression trees)</a:t>
            </a:r>
          </a:p>
          <a:p>
            <a:pPr lvl="2"/>
            <a:r>
              <a:rPr lang="en-US" dirty="0"/>
              <a:t>There are efficient algorithms for processing large amounts of data (but not too many features)</a:t>
            </a:r>
          </a:p>
          <a:p>
            <a:pPr lvl="2"/>
            <a:r>
              <a:rPr lang="en-US" dirty="0"/>
              <a:t>There are methods for handling </a:t>
            </a:r>
            <a:r>
              <a:rPr lang="en-US" b="1" dirty="0"/>
              <a:t>noisy data </a:t>
            </a:r>
            <a:r>
              <a:rPr lang="en-US" dirty="0"/>
              <a:t>(classification noise and attribute noise) and for handling missing attribute values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F110B4-3FF5-9943-A16B-610329C1EDC0}"/>
              </a:ext>
            </a:extLst>
          </p:cNvPr>
          <p:cNvGrpSpPr/>
          <p:nvPr/>
        </p:nvGrpSpPr>
        <p:grpSpPr>
          <a:xfrm>
            <a:off x="5695092" y="2121793"/>
            <a:ext cx="2991708" cy="2408350"/>
            <a:chOff x="5725174" y="2020083"/>
            <a:chExt cx="2991708" cy="240835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2A1C96-18A7-4E43-83DB-09C9407275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C1409F-1E66-014B-A9AE-FDDF5045D8E2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BF21C3AF-C3C2-0A4F-B1C6-C6854DC730C4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C215DBB-79CB-B748-801E-2D33D4A80A2D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0A38AD4-1E10-7A47-888D-001240A936BB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C104AB4-97F0-BB4C-A189-B1B8B893F080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3FAAF3-895B-D84B-A362-098539852971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D62B0D-CB4E-B94C-A672-28F916285059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B5D789-9004-F84D-B764-CAE6820E246F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BC4463-D9E9-8342-AA83-2915B022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559884-30B0-D94C-9B10-A044BFD2E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056C97-B39B-6E4D-B003-22242C22932E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DF558A-2DE8-A346-821F-36E8356806AB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891C6B8-5957-534D-B024-804C441765CC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-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F8C35D2-8C8F-234A-AA58-9FBE5E753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2777B65-B01C-9741-9622-AC37C5E784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D8B9AA89-2B92-234D-892D-0306F1134490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15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872" y="900560"/>
            <a:ext cx="8229600" cy="369079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Usually, instances are represented as attribute-value pairs (color=blue, shape = square, +)</a:t>
            </a:r>
          </a:p>
          <a:p>
            <a:pPr lvl="2"/>
            <a:r>
              <a:rPr lang="en-US" dirty="0"/>
              <a:t>Numerical values can be used either by discretizing or by using thresholds for splitting nodes</a:t>
            </a:r>
          </a:p>
          <a:p>
            <a:pPr lvl="2"/>
            <a:r>
              <a:rPr lang="en-US" dirty="0"/>
              <a:t>In this case, the tree divides the features space into axis-parallel rectangles, each labeled with one of the labels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B028F9-6837-8141-8487-5A7FFD6E10C0}"/>
              </a:ext>
            </a:extLst>
          </p:cNvPr>
          <p:cNvGrpSpPr/>
          <p:nvPr/>
        </p:nvGrpSpPr>
        <p:grpSpPr>
          <a:xfrm>
            <a:off x="1317170" y="2785949"/>
            <a:ext cx="2803201" cy="2059958"/>
            <a:chOff x="154277" y="3231422"/>
            <a:chExt cx="3969136" cy="3217571"/>
          </a:xfrm>
        </p:grpSpPr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8FAD9523-2C9F-FF48-94BB-8AF1CDFEC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D11EB1C4-FDC4-8841-9982-218A7E888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60198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A588EB5A-0897-8240-8FF0-F03B799BB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FBBE7599-1079-C54E-A192-507EA5248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5B5EA47E-D8A0-FF4A-833A-AD7390D56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572" y="6016332"/>
              <a:ext cx="343684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     1                   3                    X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348356C5-7708-B346-9D7B-DC45FC4D4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9A997BBC-E725-1447-968D-30DAF1C80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4038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Text Box 49">
              <a:extLst>
                <a:ext uri="{FF2B5EF4-FFF2-40B4-BE49-F238E27FC236}">
                  <a16:creationId xmlns:a16="http://schemas.microsoft.com/office/drawing/2014/main" id="{A8C7F485-087A-B84E-8C40-7B15FD7E6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95" y="3871133"/>
              <a:ext cx="38177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7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4" name="Text Box 50">
              <a:extLst>
                <a:ext uri="{FF2B5EF4-FFF2-40B4-BE49-F238E27FC236}">
                  <a16:creationId xmlns:a16="http://schemas.microsoft.com/office/drawing/2014/main" id="{95EABC9C-08A3-8649-A29D-EF4C0E65E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22" y="4633046"/>
              <a:ext cx="381771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5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" name="Text Box 51">
              <a:extLst>
                <a:ext uri="{FF2B5EF4-FFF2-40B4-BE49-F238E27FC236}">
                  <a16:creationId xmlns:a16="http://schemas.microsoft.com/office/drawing/2014/main" id="{B94E1E61-9837-0F44-8225-6ED6C74C3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77" y="3231422"/>
              <a:ext cx="41581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Y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6" name="Text Box 52">
              <a:extLst>
                <a:ext uri="{FF2B5EF4-FFF2-40B4-BE49-F238E27FC236}">
                  <a16:creationId xmlns:a16="http://schemas.microsoft.com/office/drawing/2014/main" id="{4336D53D-F4B0-2747-A084-014113098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5149850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7" name="Text Box 53">
              <a:extLst>
                <a:ext uri="{FF2B5EF4-FFF2-40B4-BE49-F238E27FC236}">
                  <a16:creationId xmlns:a16="http://schemas.microsoft.com/office/drawing/2014/main" id="{561CD7BB-C4ED-214E-A396-265818FC1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775" y="5073652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8" name="Text Box 54">
              <a:extLst>
                <a:ext uri="{FF2B5EF4-FFF2-40B4-BE49-F238E27FC236}">
                  <a16:creationId xmlns:a16="http://schemas.microsoft.com/office/drawing/2014/main" id="{229BE099-C2FF-8E41-AF09-CCB0D32F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4267199"/>
              <a:ext cx="449863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 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9" name="Text Box 55">
              <a:extLst>
                <a:ext uri="{FF2B5EF4-FFF2-40B4-BE49-F238E27FC236}">
                  <a16:creationId xmlns:a16="http://schemas.microsoft.com/office/drawing/2014/main" id="{B33D36FC-1DC9-5742-8B42-172878D5C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775" y="4267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0" name="Text Box 57">
              <a:extLst>
                <a:ext uri="{FF2B5EF4-FFF2-40B4-BE49-F238E27FC236}">
                  <a16:creationId xmlns:a16="http://schemas.microsoft.com/office/drawing/2014/main" id="{3C4C603C-CB12-4F4D-BC3C-2376D8007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" name="Text Box 58">
              <a:extLst>
                <a:ext uri="{FF2B5EF4-FFF2-40B4-BE49-F238E27FC236}">
                  <a16:creationId xmlns:a16="http://schemas.microsoft.com/office/drawing/2014/main" id="{4B578E1E-7B3A-5C4D-AE97-5545B8EA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613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" name="Text Box 59">
              <a:extLst>
                <a:ext uri="{FF2B5EF4-FFF2-40B4-BE49-F238E27FC236}">
                  <a16:creationId xmlns:a16="http://schemas.microsoft.com/office/drawing/2014/main" id="{F5E77F72-CDB0-F74F-B537-CAAE8424C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488" y="4267199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3" name="Text Box 60">
              <a:extLst>
                <a:ext uri="{FF2B5EF4-FFF2-40B4-BE49-F238E27FC236}">
                  <a16:creationId xmlns:a16="http://schemas.microsoft.com/office/drawing/2014/main" id="{75BE3480-CA70-3E41-BA05-DCC8D33E4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687" y="5181600"/>
              <a:ext cx="334106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-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" name="Text Box 61">
              <a:extLst>
                <a:ext uri="{FF2B5EF4-FFF2-40B4-BE49-F238E27FC236}">
                  <a16:creationId xmlns:a16="http://schemas.microsoft.com/office/drawing/2014/main" id="{E2C301CD-9F1F-DF44-BA1C-106C1E931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9" y="3505199"/>
              <a:ext cx="388579" cy="43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+</a:t>
              </a:r>
              <a:endParaRPr lang="en-US" sz="1050" u="sng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9833113-CB71-C143-83B9-5AA21BC00B5B}"/>
              </a:ext>
            </a:extLst>
          </p:cNvPr>
          <p:cNvGrpSpPr/>
          <p:nvPr/>
        </p:nvGrpSpPr>
        <p:grpSpPr>
          <a:xfrm>
            <a:off x="5548611" y="2643889"/>
            <a:ext cx="2305284" cy="2293362"/>
            <a:chOff x="5259242" y="2542628"/>
            <a:chExt cx="2305284" cy="229336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20C9678-791B-E94F-8ECC-170879CE4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0896" y="2820562"/>
              <a:ext cx="355585" cy="3293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E8BB67D-BC24-B045-8A5C-20C256DE76DD}"/>
                </a:ext>
              </a:extLst>
            </p:cNvPr>
            <p:cNvCxnSpPr>
              <a:cxnSpLocks/>
            </p:cNvCxnSpPr>
            <p:nvPr/>
          </p:nvCxnSpPr>
          <p:spPr>
            <a:xfrm>
              <a:off x="6276481" y="2820562"/>
              <a:ext cx="430527" cy="3605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CDD529FC-E50D-AC4B-A346-F8C389D07A67}"/>
                </a:ext>
              </a:extLst>
            </p:cNvPr>
            <p:cNvSpPr/>
            <p:nvPr/>
          </p:nvSpPr>
          <p:spPr>
            <a:xfrm>
              <a:off x="5743589" y="2542628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 &lt; 3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9432BA0-BF7F-EA46-AE34-EFE34B96A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0879" y="3454413"/>
              <a:ext cx="291255" cy="41267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585D064-65CE-8748-9B8D-DFA8DE8B695E}"/>
                </a:ext>
              </a:extLst>
            </p:cNvPr>
            <p:cNvCxnSpPr>
              <a:cxnSpLocks/>
            </p:cNvCxnSpPr>
            <p:nvPr/>
          </p:nvCxnSpPr>
          <p:spPr>
            <a:xfrm>
              <a:off x="5792134" y="3454413"/>
              <a:ext cx="267758" cy="4385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15ACB5F9-A83B-724C-B325-2D9F82306087}"/>
                </a:ext>
              </a:extLst>
            </p:cNvPr>
            <p:cNvSpPr/>
            <p:nvPr/>
          </p:nvSpPr>
          <p:spPr>
            <a:xfrm>
              <a:off x="5259242" y="317647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 &gt; 7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11BD92-46F6-2544-8A7B-64055DAA1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0464" y="3459010"/>
              <a:ext cx="246544" cy="4288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5ADC1FF-CED8-A546-979F-5613D772CD79}"/>
                </a:ext>
              </a:extLst>
            </p:cNvPr>
            <p:cNvCxnSpPr>
              <a:cxnSpLocks/>
            </p:cNvCxnSpPr>
            <p:nvPr/>
          </p:nvCxnSpPr>
          <p:spPr>
            <a:xfrm>
              <a:off x="6707008" y="3459010"/>
              <a:ext cx="324626" cy="4206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A9837BB-F3E9-7A4D-9556-1C22257A8BBF}"/>
                </a:ext>
              </a:extLst>
            </p:cNvPr>
            <p:cNvSpPr/>
            <p:nvPr/>
          </p:nvSpPr>
          <p:spPr>
            <a:xfrm>
              <a:off x="6174116" y="3181076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Y &lt; 5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482A9A2-7A16-9D41-8C97-1DA239D70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308" y="4157572"/>
              <a:ext cx="246326" cy="43555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218CDD3-4477-DB47-A69D-1F2D8CBD5F9D}"/>
                </a:ext>
              </a:extLst>
            </p:cNvPr>
            <p:cNvCxnSpPr>
              <a:cxnSpLocks/>
            </p:cNvCxnSpPr>
            <p:nvPr/>
          </p:nvCxnSpPr>
          <p:spPr>
            <a:xfrm>
              <a:off x="7031634" y="4157572"/>
              <a:ext cx="272079" cy="4429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F44FDA9F-DCAF-1146-939C-9ACB97C2CCD4}"/>
                </a:ext>
              </a:extLst>
            </p:cNvPr>
            <p:cNvSpPr/>
            <p:nvPr/>
          </p:nvSpPr>
          <p:spPr>
            <a:xfrm>
              <a:off x="6498742" y="3879638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 &lt; 1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D58B1F07-D4F9-1A43-9F96-6FB459C4A159}"/>
                </a:ext>
              </a:extLst>
            </p:cNvPr>
            <p:cNvSpPr/>
            <p:nvPr/>
          </p:nvSpPr>
          <p:spPr>
            <a:xfrm>
              <a:off x="5361883" y="3867089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D2D99763-758E-E848-B2B3-8B081AC834B5}"/>
                </a:ext>
              </a:extLst>
            </p:cNvPr>
            <p:cNvSpPr/>
            <p:nvPr/>
          </p:nvSpPr>
          <p:spPr>
            <a:xfrm>
              <a:off x="5920896" y="389295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5E785061-65C0-EF4D-9D4F-3C75B51622CA}"/>
                </a:ext>
              </a:extLst>
            </p:cNvPr>
            <p:cNvSpPr/>
            <p:nvPr/>
          </p:nvSpPr>
          <p:spPr>
            <a:xfrm>
              <a:off x="6321468" y="3887903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3BD88F0C-F1AB-1F41-B505-EF91E8BA9114}"/>
                </a:ext>
              </a:extLst>
            </p:cNvPr>
            <p:cNvSpPr/>
            <p:nvPr/>
          </p:nvSpPr>
          <p:spPr>
            <a:xfrm>
              <a:off x="6646312" y="4593129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8FFE5C18-6E36-9548-A73C-8191E39A3B8D}"/>
                </a:ext>
              </a:extLst>
            </p:cNvPr>
            <p:cNvSpPr/>
            <p:nvPr/>
          </p:nvSpPr>
          <p:spPr>
            <a:xfrm>
              <a:off x="7164717" y="460053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</p:grpSp>
      <p:sp>
        <p:nvSpPr>
          <p:cNvPr id="122" name="Text Box 21">
            <a:extLst>
              <a:ext uri="{FF2B5EF4-FFF2-40B4-BE49-F238E27FC236}">
                <a16:creationId xmlns:a16="http://schemas.microsoft.com/office/drawing/2014/main" id="{0EDB01AD-A5B0-8745-BAF2-84CFAE22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744" y="2840069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3" name="Text Box 21">
            <a:extLst>
              <a:ext uri="{FF2B5EF4-FFF2-40B4-BE49-F238E27FC236}">
                <a16:creationId xmlns:a16="http://schemas.microsoft.com/office/drawing/2014/main" id="{B66B8128-43CE-A64F-BC30-08408C8D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630" y="3569077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5" name="Text Box 21">
            <a:extLst>
              <a:ext uri="{FF2B5EF4-FFF2-40B4-BE49-F238E27FC236}">
                <a16:creationId xmlns:a16="http://schemas.microsoft.com/office/drawing/2014/main" id="{6E304F7A-6C1F-174C-B696-60BB1D64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00" y="3569496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17BC1605-0621-F246-8EF6-AE647A0D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938" y="4258833"/>
            <a:ext cx="463363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yes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7" name="Text Box 22">
            <a:extLst>
              <a:ext uri="{FF2B5EF4-FFF2-40B4-BE49-F238E27FC236}">
                <a16:creationId xmlns:a16="http://schemas.microsoft.com/office/drawing/2014/main" id="{9AF711C8-B299-2D40-95B1-A4C04E6C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60" y="2844730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8" name="Text Box 22">
            <a:extLst>
              <a:ext uri="{FF2B5EF4-FFF2-40B4-BE49-F238E27FC236}">
                <a16:creationId xmlns:a16="http://schemas.microsoft.com/office/drawing/2014/main" id="{1E4B3D75-A4D4-6643-9AC7-77D667C6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958" y="3569079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29" name="Text Box 22">
            <a:extLst>
              <a:ext uri="{FF2B5EF4-FFF2-40B4-BE49-F238E27FC236}">
                <a16:creationId xmlns:a16="http://schemas.microsoft.com/office/drawing/2014/main" id="{8B88C5B8-B928-F347-B83A-A3E6BDFB8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990" y="3562698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  <p:sp>
        <p:nvSpPr>
          <p:cNvPr id="130" name="Text Box 22">
            <a:extLst>
              <a:ext uri="{FF2B5EF4-FFF2-40B4-BE49-F238E27FC236}">
                <a16:creationId xmlns:a16="http://schemas.microsoft.com/office/drawing/2014/main" id="{0C81B847-1E9A-064F-B97B-6AD1E2FD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82" y="4268058"/>
            <a:ext cx="410691" cy="32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/>
              <a:t>no</a:t>
            </a:r>
            <a:endParaRPr lang="en-US" sz="1500" b="1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8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Learning decision trees (ID3 algorithm)</a:t>
            </a:r>
          </a:p>
          <a:p>
            <a:pPr lvl="1"/>
            <a:r>
              <a:rPr lang="en-US" dirty="0"/>
              <a:t>Greedy heuristic (based on information gain)</a:t>
            </a:r>
            <a:br>
              <a:rPr lang="en-US" dirty="0"/>
            </a:br>
            <a:r>
              <a:rPr lang="en-US" dirty="0"/>
              <a:t>Originally developed for discrete features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Overfitting</a:t>
            </a:r>
          </a:p>
          <a:p>
            <a:pPr lvl="1"/>
            <a:r>
              <a:rPr lang="en-US" dirty="0"/>
              <a:t>What is it? How do we deal with it?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Some extensions of DTs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Principles of Experimental ML</a:t>
            </a:r>
          </a:p>
        </p:txBody>
      </p:sp>
    </p:spTree>
    <p:extLst>
      <p:ext uri="{BB962C8B-B14F-4D97-AF65-F5344CB8AC3E}">
        <p14:creationId xmlns:p14="http://schemas.microsoft.com/office/powerpoint/2010/main" val="220266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Since there is no waiting list anymore; all people that wanted to be in are in.</a:t>
            </a:r>
          </a:p>
          <a:p>
            <a:r>
              <a:rPr lang="en-US" dirty="0"/>
              <a:t>Everyone should have submitted HW0</a:t>
            </a:r>
          </a:p>
          <a:p>
            <a:r>
              <a:rPr lang="en-US" dirty="0">
                <a:solidFill>
                  <a:srgbClr val="FF0000"/>
                </a:solidFill>
              </a:rPr>
              <a:t>Recitations</a:t>
            </a:r>
          </a:p>
          <a:p>
            <a:r>
              <a:rPr lang="en-US" dirty="0">
                <a:solidFill>
                  <a:srgbClr val="FF0000"/>
                </a:solidFill>
              </a:rPr>
              <a:t>Quizzes</a:t>
            </a:r>
          </a:p>
          <a:p>
            <a:r>
              <a:rPr lang="en-US" dirty="0">
                <a:solidFill>
                  <a:srgbClr val="FF0000"/>
                </a:solidFill>
              </a:rPr>
              <a:t>HW 1</a:t>
            </a:r>
            <a:r>
              <a:rPr lang="en-US" dirty="0"/>
              <a:t> will be released on Monday.  </a:t>
            </a:r>
          </a:p>
          <a:p>
            <a:pPr lvl="1"/>
            <a:r>
              <a:rPr lang="en-US" dirty="0"/>
              <a:t>Please start working on it as soon as you can. Don’t wait until the last couple of days. </a:t>
            </a:r>
          </a:p>
          <a:p>
            <a:r>
              <a:rPr lang="en-US" dirty="0">
                <a:solidFill>
                  <a:srgbClr val="FF0000"/>
                </a:solidFill>
              </a:rPr>
              <a:t>Questions?</a:t>
            </a:r>
          </a:p>
          <a:p>
            <a:pPr lvl="1"/>
            <a:r>
              <a:rPr lang="en-US" dirty="0"/>
              <a:t>Please ask/comment during class.</a:t>
            </a:r>
          </a:p>
        </p:txBody>
      </p:sp>
    </p:spTree>
    <p:extLst>
      <p:ext uri="{BB962C8B-B14F-4D97-AF65-F5344CB8AC3E}">
        <p14:creationId xmlns:p14="http://schemas.microsoft.com/office/powerpoint/2010/main" val="36331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CAAC-8034-AA46-A808-C381DC089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Learning decision trees (ID3 algorithm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05130D-C9D7-D24E-8A61-7EF91AD8C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6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Can represent any Boolean Function</a:t>
            </a:r>
          </a:p>
          <a:p>
            <a:pPr>
              <a:lnSpc>
                <a:spcPct val="90000"/>
              </a:lnSpc>
            </a:pPr>
            <a:r>
              <a:rPr lang="en-US" dirty="0"/>
              <a:t>Can be viewed as a way to compactly represent a lot of data.</a:t>
            </a:r>
          </a:p>
          <a:p>
            <a:pPr>
              <a:lnSpc>
                <a:spcPct val="90000"/>
              </a:lnSpc>
            </a:pPr>
            <a:r>
              <a:rPr lang="en-US" dirty="0"/>
              <a:t>Natural representation: (20 questions) 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of the Decision Tree Classifier is easy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Clearly, given data, there 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many ways to represent it 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a decision tree. </a:t>
            </a:r>
          </a:p>
          <a:p>
            <a:pPr>
              <a:lnSpc>
                <a:spcPct val="90000"/>
              </a:lnSpc>
            </a:pPr>
            <a:r>
              <a:rPr lang="en-US" dirty="0"/>
              <a:t>Learning a 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 representation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from data is the challenge.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4629151" y="2686050"/>
            <a:ext cx="3231563" cy="2126474"/>
            <a:chOff x="3648" y="2352"/>
            <a:chExt cx="2002" cy="1590"/>
          </a:xfrm>
        </p:grpSpPr>
        <p:sp>
          <p:nvSpPr>
            <p:cNvPr id="148485" name="Text Box 5"/>
            <p:cNvSpPr txBox="1">
              <a:spLocks noChangeArrowheads="1"/>
            </p:cNvSpPr>
            <p:nvPr/>
          </p:nvSpPr>
          <p:spPr bwMode="auto">
            <a:xfrm>
              <a:off x="4492" y="3258"/>
              <a:ext cx="30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3648" y="3156"/>
              <a:ext cx="958" cy="786"/>
              <a:chOff x="3792" y="2196"/>
              <a:chExt cx="958" cy="786"/>
            </a:xfrm>
          </p:grpSpPr>
          <p:sp>
            <p:nvSpPr>
              <p:cNvPr id="148487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42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148488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4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Normal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89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38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High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490" name="AutoShape 10"/>
              <p:cNvCxnSpPr>
                <a:cxnSpLocks noChangeShapeType="1"/>
                <a:stCxn id="148488" idx="0"/>
                <a:endCxn id="148487" idx="2"/>
              </p:cNvCxnSpPr>
              <p:nvPr/>
            </p:nvCxnSpPr>
            <p:spPr bwMode="auto">
              <a:xfrm flipH="1" flipV="1">
                <a:off x="4281" y="2438"/>
                <a:ext cx="194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491" name="AutoShape 11"/>
              <p:cNvCxnSpPr>
                <a:cxnSpLocks noChangeShapeType="1"/>
                <a:stCxn id="148489" idx="0"/>
                <a:endCxn id="148487" idx="2"/>
              </p:cNvCxnSpPr>
              <p:nvPr/>
            </p:nvCxnSpPr>
            <p:spPr bwMode="auto">
              <a:xfrm flipV="1">
                <a:off x="3983" y="2438"/>
                <a:ext cx="2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4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3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148494" name="Group 14"/>
            <p:cNvGrpSpPr>
              <a:grpSpLocks/>
            </p:cNvGrpSpPr>
            <p:nvPr/>
          </p:nvGrpSpPr>
          <p:grpSpPr bwMode="auto">
            <a:xfrm>
              <a:off x="4803" y="3156"/>
              <a:ext cx="847" cy="779"/>
              <a:chOff x="4947" y="2196"/>
              <a:chExt cx="847" cy="779"/>
            </a:xfrm>
          </p:grpSpPr>
          <p:sp>
            <p:nvSpPr>
              <p:cNvPr id="148495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2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148496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3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Weak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7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49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Strong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8498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148499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148500" name="AutoShape 20"/>
              <p:cNvCxnSpPr>
                <a:cxnSpLocks noChangeShapeType="1"/>
                <a:stCxn id="148495" idx="2"/>
                <a:endCxn id="148496" idx="0"/>
              </p:cNvCxnSpPr>
              <p:nvPr/>
            </p:nvCxnSpPr>
            <p:spPr bwMode="auto">
              <a:xfrm>
                <a:off x="5376" y="2438"/>
                <a:ext cx="1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1" name="AutoShape 21"/>
              <p:cNvCxnSpPr>
                <a:cxnSpLocks noChangeShapeType="1"/>
                <a:stCxn id="148497" idx="0"/>
                <a:endCxn id="148495" idx="2"/>
              </p:cNvCxnSpPr>
              <p:nvPr/>
            </p:nvCxnSpPr>
            <p:spPr bwMode="auto">
              <a:xfrm flipV="1">
                <a:off x="5192" y="2438"/>
                <a:ext cx="185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8502" name="Group 22"/>
            <p:cNvGrpSpPr>
              <a:grpSpLocks/>
            </p:cNvGrpSpPr>
            <p:nvPr/>
          </p:nvGrpSpPr>
          <p:grpSpPr bwMode="auto">
            <a:xfrm>
              <a:off x="3856" y="2352"/>
              <a:ext cx="1487" cy="906"/>
              <a:chOff x="4000" y="1392"/>
              <a:chExt cx="1487" cy="906"/>
            </a:xfrm>
          </p:grpSpPr>
          <p:sp>
            <p:nvSpPr>
              <p:cNvPr id="148503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0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148504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1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505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36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6" name="AutoShape 26"/>
              <p:cNvCxnSpPr>
                <a:cxnSpLocks noChangeShapeType="1"/>
                <a:stCxn id="148503" idx="2"/>
                <a:endCxn id="148505" idx="0"/>
              </p:cNvCxnSpPr>
              <p:nvPr/>
            </p:nvCxnSpPr>
            <p:spPr bwMode="auto">
              <a:xfrm>
                <a:off x="4790" y="1634"/>
                <a:ext cx="516" cy="3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07" name="AutoShape 27"/>
              <p:cNvCxnSpPr>
                <a:cxnSpLocks noChangeShapeType="1"/>
                <a:stCxn id="148503" idx="2"/>
                <a:endCxn id="148504" idx="0"/>
              </p:cNvCxnSpPr>
              <p:nvPr/>
            </p:nvCxnSpPr>
            <p:spPr bwMode="auto">
              <a:xfrm flipH="1">
                <a:off x="4788" y="1634"/>
                <a:ext cx="2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508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45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8509" name="AutoShape 29"/>
              <p:cNvCxnSpPr>
                <a:cxnSpLocks noChangeShapeType="1"/>
                <a:stCxn id="148503" idx="2"/>
                <a:endCxn id="148508" idx="0"/>
              </p:cNvCxnSpPr>
              <p:nvPr/>
            </p:nvCxnSpPr>
            <p:spPr bwMode="auto">
              <a:xfrm flipH="1">
                <a:off x="4227" y="1634"/>
                <a:ext cx="564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510" name="AutoShape 30"/>
              <p:cNvCxnSpPr>
                <a:cxnSpLocks noChangeShapeType="1"/>
                <a:stCxn id="148485" idx="0"/>
                <a:endCxn id="148504" idx="2"/>
              </p:cNvCxnSpPr>
              <p:nvPr/>
            </p:nvCxnSpPr>
            <p:spPr bwMode="auto">
              <a:xfrm flipV="1">
                <a:off x="4786" y="2208"/>
                <a:ext cx="2" cy="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067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Features </a:t>
            </a:r>
          </a:p>
          <a:p>
            <a:pPr lvl="1"/>
            <a:r>
              <a:rPr lang="en-US" dirty="0"/>
              <a:t>Outlook: 			{Sun, Overcast, Rain}</a:t>
            </a:r>
          </a:p>
          <a:p>
            <a:pPr lvl="1"/>
            <a:r>
              <a:rPr lang="en-US" dirty="0"/>
              <a:t>Temperature:		{Hot, Mild, Cool}</a:t>
            </a:r>
          </a:p>
          <a:p>
            <a:pPr lvl="1"/>
            <a:r>
              <a:rPr lang="en-US" dirty="0"/>
              <a:t>Humidity:			{High, Normal, Low}</a:t>
            </a:r>
          </a:p>
          <a:p>
            <a:pPr lvl="1"/>
            <a:r>
              <a:rPr lang="en-US" dirty="0"/>
              <a:t>Wind:				{Strong, Weak}</a:t>
            </a:r>
          </a:p>
          <a:p>
            <a:endParaRPr lang="en-US" dirty="0"/>
          </a:p>
          <a:p>
            <a:r>
              <a:rPr lang="en-US" b="1" dirty="0"/>
              <a:t>Labels</a:t>
            </a:r>
          </a:p>
          <a:p>
            <a:pPr lvl="1"/>
            <a:r>
              <a:rPr lang="en-US" dirty="0"/>
              <a:t>Binary classification task: Y =  {+, -}</a:t>
            </a:r>
          </a:p>
        </p:txBody>
      </p:sp>
    </p:spTree>
    <p:extLst>
      <p:ext uri="{BB962C8B-B14F-4D97-AF65-F5344CB8AC3E}">
        <p14:creationId xmlns:p14="http://schemas.microsoft.com/office/powerpoint/2010/main" val="254252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24952" y="972575"/>
            <a:ext cx="303289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O</a:t>
            </a:r>
            <a:r>
              <a:rPr lang="en-US" dirty="0"/>
              <a:t>utlook:	S(</a:t>
            </a:r>
            <a:r>
              <a:rPr lang="en-US" dirty="0" err="1"/>
              <a:t>unny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O(</a:t>
            </a:r>
            <a:r>
              <a:rPr lang="en-US" dirty="0" err="1"/>
              <a:t>vercast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R(</a:t>
            </a:r>
            <a:r>
              <a:rPr lang="en-US" dirty="0" err="1"/>
              <a:t>ainy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T</a:t>
            </a:r>
            <a:r>
              <a:rPr lang="en-US" dirty="0"/>
              <a:t>emperature:	H(</a:t>
            </a:r>
            <a:r>
              <a:rPr lang="en-US" dirty="0" err="1"/>
              <a:t>ot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M(</a:t>
            </a:r>
            <a:r>
              <a:rPr lang="en-US" dirty="0" err="1"/>
              <a:t>edium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C(</a:t>
            </a:r>
            <a:r>
              <a:rPr lang="en-US" dirty="0" err="1"/>
              <a:t>ool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H</a:t>
            </a:r>
            <a:r>
              <a:rPr lang="en-US" dirty="0"/>
              <a:t>umidity:	H(</a:t>
            </a:r>
            <a:r>
              <a:rPr lang="en-US" dirty="0" err="1"/>
              <a:t>igh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N(</a:t>
            </a:r>
            <a:r>
              <a:rPr lang="en-US" dirty="0" err="1"/>
              <a:t>ormal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L(</a:t>
            </a:r>
            <a:r>
              <a:rPr lang="en-US" dirty="0" err="1"/>
              <a:t>ow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W</a:t>
            </a:r>
            <a:r>
              <a:rPr lang="en-US" dirty="0"/>
              <a:t>ind:	S(</a:t>
            </a:r>
            <a:r>
              <a:rPr lang="en-US" dirty="0" err="1"/>
              <a:t>trong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W(</a:t>
            </a:r>
            <a:r>
              <a:rPr lang="en-US" dirty="0" err="1"/>
              <a:t>eak</a:t>
            </a:r>
            <a:r>
              <a:rPr lang="en-US" dirty="0"/>
              <a:t>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621AFF4-6BD9-2B46-8331-A7F62E07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D1E7DF23-CBFD-C346-BBF1-63BCCAF20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58803"/>
              </p:ext>
            </p:extLst>
          </p:nvPr>
        </p:nvGraphicFramePr>
        <p:xfrm>
          <a:off x="868829" y="901700"/>
          <a:ext cx="2391080" cy="345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48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3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Decision Trees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312" y="902369"/>
            <a:ext cx="5195752" cy="3690798"/>
          </a:xfrm>
        </p:spPr>
        <p:txBody>
          <a:bodyPr/>
          <a:lstStyle/>
          <a:p>
            <a:r>
              <a:rPr lang="en-US" dirty="0"/>
              <a:t>Data is processed in Batch (i.e. all the data available)</a:t>
            </a:r>
          </a:p>
          <a:p>
            <a:r>
              <a:rPr lang="en-US" dirty="0"/>
              <a:t>Recursively build a decision tree top down.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865603" y="1344087"/>
            <a:ext cx="949234" cy="30008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rgbClr val="FC0128"/>
                </a:solidFill>
                <a:latin typeface="+mj-lt"/>
              </a:rPr>
              <a:t>Algorithm?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4591980" y="2466693"/>
            <a:ext cx="3231563" cy="2126474"/>
            <a:chOff x="3648" y="2352"/>
            <a:chExt cx="2002" cy="1590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456" y="3218"/>
              <a:ext cx="30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3648" y="3156"/>
              <a:ext cx="958" cy="786"/>
              <a:chOff x="3792" y="2196"/>
              <a:chExt cx="958" cy="786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3960" y="2196"/>
                <a:ext cx="642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Humidity</a:t>
                </a: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auto">
              <a:xfrm>
                <a:off x="4201" y="2590"/>
                <a:ext cx="54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Normal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3792" y="2590"/>
                <a:ext cx="38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High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3" name="AutoShape 10"/>
              <p:cNvCxnSpPr>
                <a:cxnSpLocks noChangeShapeType="1"/>
                <a:stCxn id="61" idx="0"/>
                <a:endCxn id="60" idx="2"/>
              </p:cNvCxnSpPr>
              <p:nvPr/>
            </p:nvCxnSpPr>
            <p:spPr bwMode="auto">
              <a:xfrm flipH="1" flipV="1">
                <a:off x="4281" y="2438"/>
                <a:ext cx="194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11"/>
              <p:cNvCxnSpPr>
                <a:cxnSpLocks noChangeShapeType="1"/>
                <a:stCxn id="62" idx="0"/>
                <a:endCxn id="60" idx="2"/>
              </p:cNvCxnSpPr>
              <p:nvPr/>
            </p:nvCxnSpPr>
            <p:spPr bwMode="auto">
              <a:xfrm flipV="1">
                <a:off x="3983" y="2438"/>
                <a:ext cx="2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3820" y="2740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4258" y="2733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</p:grp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4803" y="3156"/>
              <a:ext cx="847" cy="779"/>
              <a:chOff x="4947" y="2196"/>
              <a:chExt cx="847" cy="779"/>
            </a:xfrm>
          </p:grpSpPr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5164" y="2196"/>
                <a:ext cx="42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Wind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5357" y="2590"/>
                <a:ext cx="43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Weak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4947" y="2590"/>
                <a:ext cx="49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Strong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4975" y="2733"/>
                <a:ext cx="285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No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5413" y="2727"/>
                <a:ext cx="300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cxnSp>
            <p:nvCxnSpPr>
              <p:cNvPr id="58" name="AutoShape 20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5376" y="2438"/>
                <a:ext cx="199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21"/>
              <p:cNvCxnSpPr>
                <a:cxnSpLocks noChangeShapeType="1"/>
                <a:stCxn id="55" idx="0"/>
                <a:endCxn id="53" idx="2"/>
              </p:cNvCxnSpPr>
              <p:nvPr/>
            </p:nvCxnSpPr>
            <p:spPr bwMode="auto">
              <a:xfrm flipV="1">
                <a:off x="5192" y="2438"/>
                <a:ext cx="185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22"/>
            <p:cNvGrpSpPr>
              <a:grpSpLocks/>
            </p:cNvGrpSpPr>
            <p:nvPr/>
          </p:nvGrpSpPr>
          <p:grpSpPr bwMode="auto">
            <a:xfrm>
              <a:off x="3856" y="2352"/>
              <a:ext cx="1487" cy="866"/>
              <a:chOff x="4000" y="1392"/>
              <a:chExt cx="1487" cy="866"/>
            </a:xfrm>
          </p:grpSpPr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4486" y="1392"/>
                <a:ext cx="60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Outlook </a:t>
                </a: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4480" y="1966"/>
                <a:ext cx="61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5126" y="1944"/>
                <a:ext cx="361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AutoShape 26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>
                <a:off x="4790" y="1634"/>
                <a:ext cx="516" cy="3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27"/>
              <p:cNvCxnSpPr>
                <a:cxnSpLocks noChangeShapeType="1"/>
                <a:stCxn id="44" idx="2"/>
                <a:endCxn id="45" idx="0"/>
              </p:cNvCxnSpPr>
              <p:nvPr/>
            </p:nvCxnSpPr>
            <p:spPr bwMode="auto">
              <a:xfrm flipH="1">
                <a:off x="4788" y="1634"/>
                <a:ext cx="2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4000" y="1966"/>
                <a:ext cx="45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0" name="AutoShape 29"/>
              <p:cNvCxnSpPr>
                <a:cxnSpLocks noChangeShapeType="1"/>
                <a:stCxn id="44" idx="2"/>
                <a:endCxn id="49" idx="0"/>
              </p:cNvCxnSpPr>
              <p:nvPr/>
            </p:nvCxnSpPr>
            <p:spPr bwMode="auto">
              <a:xfrm flipH="1">
                <a:off x="4227" y="1634"/>
                <a:ext cx="564" cy="3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  <a:stCxn id="40" idx="0"/>
                <a:endCxn id="45" idx="2"/>
              </p:cNvCxnSpPr>
              <p:nvPr/>
            </p:nvCxnSpPr>
            <p:spPr bwMode="auto">
              <a:xfrm flipV="1">
                <a:off x="4750" y="2208"/>
                <a:ext cx="38" cy="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67" name="Content Placeholder 5">
            <a:extLst>
              <a:ext uri="{FF2B5EF4-FFF2-40B4-BE49-F238E27FC236}">
                <a16:creationId xmlns:a16="http://schemas.microsoft.com/office/drawing/2014/main" id="{70F0BDF8-C296-B841-967A-601B35D28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696085"/>
              </p:ext>
            </p:extLst>
          </p:nvPr>
        </p:nvGraphicFramePr>
        <p:xfrm>
          <a:off x="868829" y="901700"/>
          <a:ext cx="2391080" cy="345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48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4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37" y="936946"/>
            <a:ext cx="2675258" cy="196325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Decision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Tx/>
            </a:pPr>
            <a:r>
              <a:rPr lang="en-US" sz="1500" dirty="0">
                <a:latin typeface="Calibri" pitchFamily="34" charset="0"/>
              </a:rPr>
              <a:t>Let 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 S </a:t>
            </a:r>
            <a:r>
              <a:rPr lang="en-US" sz="1500" dirty="0">
                <a:latin typeface="Calibri" pitchFamily="34" charset="0"/>
              </a:rPr>
              <a:t>be the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500" dirty="0">
                <a:solidFill>
                  <a:srgbClr val="000066"/>
                </a:solidFill>
                <a:latin typeface="Calibri" pitchFamily="34" charset="0"/>
              </a:rPr>
              <a:t>set of Examples</a:t>
            </a:r>
          </a:p>
          <a:p>
            <a:pPr lvl="1">
              <a:buSzTx/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Label  </a:t>
            </a:r>
            <a:r>
              <a:rPr lang="en-US" sz="1200" dirty="0">
                <a:solidFill>
                  <a:srgbClr val="000066"/>
                </a:solidFill>
                <a:latin typeface="Calibri" pitchFamily="34" charset="0"/>
              </a:rPr>
              <a:t>is the target attribute (the prediction) </a:t>
            </a:r>
          </a:p>
          <a:p>
            <a:pPr lvl="1">
              <a:buSzTx/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Attributes </a:t>
            </a:r>
            <a:r>
              <a:rPr lang="en-US" sz="1200" dirty="0">
                <a:solidFill>
                  <a:srgbClr val="000066"/>
                </a:solidFill>
                <a:latin typeface="Calibri" pitchFamily="34" charset="0"/>
              </a:rPr>
              <a:t>is the set of measured attributes</a:t>
            </a:r>
          </a:p>
          <a:p>
            <a:pPr>
              <a:buSzTx/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500" i="1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500" dirty="0">
                <a:solidFill>
                  <a:srgbClr val="0000FF"/>
                </a:solidFill>
                <a:latin typeface="Calibri" pitchFamily="34" charset="0"/>
              </a:rPr>
              <a:t>, Attributes, Label)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9900CC"/>
                </a:solidFill>
                <a:latin typeface="Calibri" pitchFamily="34" charset="0"/>
              </a:rPr>
              <a:t>If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all examples are labeled the same return a single node tree with Label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9900CC"/>
                </a:solidFill>
                <a:latin typeface="Calibri" pitchFamily="34" charset="0"/>
              </a:rPr>
              <a:t>     Otherwise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Begin 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=  attribute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Attributes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that </a:t>
            </a:r>
            <a:r>
              <a:rPr lang="en-US" sz="1350" i="1" u="sng" dirty="0">
                <a:solidFill>
                  <a:srgbClr val="A50021"/>
                </a:solidFill>
                <a:latin typeface="Calibri" pitchFamily="34" charset="0"/>
              </a:rPr>
              <a:t>best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classifies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   </a:t>
            </a:r>
            <a:r>
              <a:rPr lang="en-US" sz="1050" dirty="0">
                <a:latin typeface="Calibri" pitchFamily="34" charset="0"/>
              </a:rPr>
              <a:t>(Create a Root node for tree)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for each possible value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    Add a new tree branch corresponding to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Let 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i="1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be the subset of examples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A=v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 if 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is empty:  add leaf node with the common value of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Label</a:t>
            </a: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S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     Else:  below this branch add the </a:t>
            </a:r>
            <a:r>
              <a:rPr lang="en-US" sz="1350" dirty="0" err="1">
                <a:solidFill>
                  <a:srgbClr val="000066"/>
                </a:solidFill>
                <a:latin typeface="Calibri" pitchFamily="34" charset="0"/>
              </a:rPr>
              <a:t>subtree</a:t>
            </a:r>
            <a:endParaRPr lang="en-US" sz="1350" dirty="0">
              <a:solidFill>
                <a:srgbClr val="000066"/>
              </a:solidFill>
              <a:latin typeface="Calibri" pitchFamily="34" charset="0"/>
            </a:endParaRP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		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ID3(</a:t>
            </a:r>
            <a:r>
              <a:rPr lang="en-US" sz="1350" i="1" dirty="0" err="1">
                <a:solidFill>
                  <a:srgbClr val="0000FF"/>
                </a:solidFill>
                <a:latin typeface="Calibri" pitchFamily="34" charset="0"/>
              </a:rPr>
              <a:t>Sv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</a:rPr>
              <a:t>, Attributes - {a}, Label)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 End</a:t>
            </a:r>
          </a:p>
          <a:p>
            <a:pPr marL="0" indent="0">
              <a:buSzTx/>
              <a:buNone/>
            </a:pPr>
            <a:r>
              <a:rPr lang="en-US" sz="1350" dirty="0">
                <a:solidFill>
                  <a:srgbClr val="000066"/>
                </a:solidFill>
                <a:latin typeface="Calibri" pitchFamily="34" charset="0"/>
              </a:rPr>
              <a:t>      Return Root</a:t>
            </a:r>
            <a:r>
              <a:rPr lang="en-US" sz="1350" dirty="0">
                <a:latin typeface="Calibri" pitchFamily="34" charset="0"/>
              </a:rPr>
              <a:t> </a:t>
            </a:r>
            <a:endParaRPr lang="en-US" sz="1350" dirty="0">
              <a:solidFill>
                <a:srgbClr val="9900CC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5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1795" y="3184139"/>
            <a:ext cx="547266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why?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0089" y="3515917"/>
            <a:ext cx="1398011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For evaluation time</a:t>
            </a:r>
          </a:p>
        </p:txBody>
      </p:sp>
    </p:spTree>
    <p:extLst>
      <p:ext uri="{BB962C8B-B14F-4D97-AF65-F5344CB8AC3E}">
        <p14:creationId xmlns:p14="http://schemas.microsoft.com/office/powerpoint/2010/main" val="42112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72" tIns="34286" rIns="68572" bIns="34286" rtlCol="0" anchor="t">
            <a:normAutofit/>
          </a:bodyPr>
          <a:lstStyle/>
          <a:p>
            <a:r>
              <a:rPr lang="en-US" dirty="0"/>
              <a:t>Introduction - Summary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8572" tIns="34286" rIns="68572" bIns="34286" rtlCol="0">
            <a:normAutofit/>
          </a:bodyPr>
          <a:lstStyle/>
          <a:p>
            <a:r>
              <a:rPr lang="en-US" sz="1350" dirty="0"/>
              <a:t>We introduced the technical part of the class by giving two (very important) examples for learning approaches to linear discrimination.</a:t>
            </a:r>
          </a:p>
          <a:p>
            <a:r>
              <a:rPr lang="en-US" sz="1350" dirty="0"/>
              <a:t>There are many other solutions.</a:t>
            </a:r>
          </a:p>
          <a:p>
            <a:r>
              <a:rPr lang="en-US" sz="1350" dirty="0">
                <a:solidFill>
                  <a:srgbClr val="FF3300"/>
                </a:solidFill>
              </a:rPr>
              <a:t>Question 1:</a:t>
            </a:r>
            <a:r>
              <a:rPr lang="en-US" sz="1350" dirty="0"/>
              <a:t> Our solution learns a linear function; in principle, the target function may not be linear, and this will have implications on the performance of our learned hypothesis. </a:t>
            </a:r>
          </a:p>
          <a:p>
            <a:pPr lvl="1"/>
            <a:r>
              <a:rPr lang="en-US" sz="1200" b="1" dirty="0"/>
              <a:t>Can we learn a function that is more flexible in terms of what it does with the feature space?</a:t>
            </a:r>
          </a:p>
          <a:p>
            <a:r>
              <a:rPr lang="en-US" sz="1350" dirty="0">
                <a:solidFill>
                  <a:srgbClr val="FF3300"/>
                </a:solidFill>
              </a:rPr>
              <a:t>Question 2:</a:t>
            </a:r>
            <a:r>
              <a:rPr lang="en-US" sz="1350" dirty="0"/>
              <a:t> Can we say something about the quality of what we learn (sample complexity, time complexity; quality)</a:t>
            </a:r>
          </a:p>
          <a:p>
            <a:endParaRPr lang="en-US" sz="1350" dirty="0"/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2343150" y="3257550"/>
            <a:ext cx="1485900" cy="1257300"/>
            <a:chOff x="1008" y="2256"/>
            <a:chExt cx="1248" cy="1056"/>
          </a:xfrm>
        </p:grpSpPr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1008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008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07" name="Oval 7"/>
            <p:cNvSpPr>
              <a:spLocks noChangeArrowheads="1"/>
            </p:cNvSpPr>
            <p:nvPr/>
          </p:nvSpPr>
          <p:spPr bwMode="auto">
            <a:xfrm>
              <a:off x="1440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08" name="Oval 8"/>
            <p:cNvSpPr>
              <a:spLocks noChangeArrowheads="1"/>
            </p:cNvSpPr>
            <p:nvPr/>
          </p:nvSpPr>
          <p:spPr bwMode="auto">
            <a:xfrm>
              <a:off x="1632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09" name="Oval 9"/>
            <p:cNvSpPr>
              <a:spLocks noChangeArrowheads="1"/>
            </p:cNvSpPr>
            <p:nvPr/>
          </p:nvSpPr>
          <p:spPr bwMode="auto">
            <a:xfrm>
              <a:off x="2112" y="288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0" name="Oval 10"/>
            <p:cNvSpPr>
              <a:spLocks noChangeArrowheads="1"/>
            </p:cNvSpPr>
            <p:nvPr/>
          </p:nvSpPr>
          <p:spPr bwMode="auto">
            <a:xfrm>
              <a:off x="1056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1344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2" name="Oval 12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3" name="Oval 13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1200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6" name="Oval 16"/>
            <p:cNvSpPr>
              <a:spLocks noChangeArrowheads="1"/>
            </p:cNvSpPr>
            <p:nvPr/>
          </p:nvSpPr>
          <p:spPr bwMode="auto">
            <a:xfrm>
              <a:off x="2112" y="259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1872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8" name="Oval 18"/>
            <p:cNvSpPr>
              <a:spLocks noChangeArrowheads="1"/>
            </p:cNvSpPr>
            <p:nvPr/>
          </p:nvSpPr>
          <p:spPr bwMode="auto">
            <a:xfrm>
              <a:off x="2016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19" name="Oval 19"/>
            <p:cNvSpPr>
              <a:spLocks noChangeArrowheads="1"/>
            </p:cNvSpPr>
            <p:nvPr/>
          </p:nvSpPr>
          <p:spPr bwMode="auto">
            <a:xfrm>
              <a:off x="1248" y="254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1056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1200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2" name="Oval 22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3" name="Oval 23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4" name="Line 24"/>
            <p:cNvSpPr>
              <a:spLocks noChangeShapeType="1"/>
            </p:cNvSpPr>
            <p:nvPr/>
          </p:nvSpPr>
          <p:spPr bwMode="auto">
            <a:xfrm flipV="1">
              <a:off x="1008" y="2928"/>
              <a:ext cx="24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 flipV="1">
              <a:off x="1008" y="2256"/>
              <a:ext cx="672" cy="105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 flipH="1" flipV="1">
              <a:off x="1536" y="2496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 flipH="1" flipV="1">
              <a:off x="1392" y="273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>
              <a:off x="1296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29" name="Line 29"/>
            <p:cNvSpPr>
              <a:spLocks noChangeShapeType="1"/>
            </p:cNvSpPr>
            <p:nvPr/>
          </p:nvSpPr>
          <p:spPr bwMode="auto">
            <a:xfrm>
              <a:off x="1008" y="28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H="1" flipV="1">
              <a:off x="1200" y="30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4857750" y="3257550"/>
            <a:ext cx="1885950" cy="1257300"/>
            <a:chOff x="3120" y="2256"/>
            <a:chExt cx="1584" cy="1056"/>
          </a:xfrm>
        </p:grpSpPr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>
              <a:off x="3456" y="225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>
              <a:off x="3456" y="33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35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4368" y="2448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0" name="Oval 40"/>
            <p:cNvSpPr>
              <a:spLocks noChangeArrowheads="1"/>
            </p:cNvSpPr>
            <p:nvPr/>
          </p:nvSpPr>
          <p:spPr bwMode="auto">
            <a:xfrm>
              <a:off x="412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1" name="Oval 41"/>
            <p:cNvSpPr>
              <a:spLocks noChangeArrowheads="1"/>
            </p:cNvSpPr>
            <p:nvPr/>
          </p:nvSpPr>
          <p:spPr bwMode="auto">
            <a:xfrm>
              <a:off x="4464" y="2400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2" name="Oval 42"/>
            <p:cNvSpPr>
              <a:spLocks noChangeArrowheads="1"/>
            </p:cNvSpPr>
            <p:nvPr/>
          </p:nvSpPr>
          <p:spPr bwMode="auto">
            <a:xfrm>
              <a:off x="3648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3" name="Oval 43"/>
            <p:cNvSpPr>
              <a:spLocks noChangeArrowheads="1"/>
            </p:cNvSpPr>
            <p:nvPr/>
          </p:nvSpPr>
          <p:spPr bwMode="auto">
            <a:xfrm>
              <a:off x="4560" y="2592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4" name="Oval 44"/>
            <p:cNvSpPr>
              <a:spLocks noChangeArrowheads="1"/>
            </p:cNvSpPr>
            <p:nvPr/>
          </p:nvSpPr>
          <p:spPr bwMode="auto">
            <a:xfrm>
              <a:off x="432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5" name="Oval 45"/>
            <p:cNvSpPr>
              <a:spLocks noChangeArrowheads="1"/>
            </p:cNvSpPr>
            <p:nvPr/>
          </p:nvSpPr>
          <p:spPr bwMode="auto">
            <a:xfrm>
              <a:off x="4464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6" name="Oval 46"/>
            <p:cNvSpPr>
              <a:spLocks noChangeArrowheads="1"/>
            </p:cNvSpPr>
            <p:nvPr/>
          </p:nvSpPr>
          <p:spPr bwMode="auto">
            <a:xfrm>
              <a:off x="3696" y="254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7" name="Oval 47"/>
            <p:cNvSpPr>
              <a:spLocks noChangeArrowheads="1"/>
            </p:cNvSpPr>
            <p:nvPr/>
          </p:nvSpPr>
          <p:spPr bwMode="auto">
            <a:xfrm>
              <a:off x="3504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8" name="Oval 48"/>
            <p:cNvSpPr>
              <a:spLocks noChangeArrowheads="1"/>
            </p:cNvSpPr>
            <p:nvPr/>
          </p:nvSpPr>
          <p:spPr bwMode="auto">
            <a:xfrm>
              <a:off x="364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49" name="Oval 49"/>
            <p:cNvSpPr>
              <a:spLocks noChangeArrowheads="1"/>
            </p:cNvSpPr>
            <p:nvPr/>
          </p:nvSpPr>
          <p:spPr bwMode="auto">
            <a:xfrm>
              <a:off x="4224" y="2304"/>
              <a:ext cx="48" cy="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0" name="Oval 50"/>
            <p:cNvSpPr>
              <a:spLocks noChangeArrowheads="1"/>
            </p:cNvSpPr>
            <p:nvPr/>
          </p:nvSpPr>
          <p:spPr bwMode="auto">
            <a:xfrm>
              <a:off x="3840" y="29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rot="1429456" flipH="1" flipV="1">
              <a:off x="3216" y="2929"/>
              <a:ext cx="336" cy="33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852" name="Line 52"/>
            <p:cNvSpPr>
              <a:spLocks noChangeShapeType="1"/>
            </p:cNvSpPr>
            <p:nvPr/>
          </p:nvSpPr>
          <p:spPr bwMode="auto">
            <a:xfrm flipH="1" flipV="1">
              <a:off x="3120" y="2400"/>
              <a:ext cx="336" cy="91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9221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to have the resulting decision tree as small as possible (Occam’s Razor)</a:t>
            </a:r>
          </a:p>
          <a:p>
            <a:pPr lvl="1"/>
            <a:r>
              <a:rPr lang="en-US" dirty="0"/>
              <a:t>But, finding the minimal decision tree consistent with the data is NP-hard</a:t>
            </a:r>
          </a:p>
          <a:p>
            <a:r>
              <a:rPr lang="en-US" dirty="0"/>
              <a:t>The recursive algorithm is a greedy heuristic search for a simple tree, but cannot guarantee optimality.</a:t>
            </a:r>
          </a:p>
          <a:p>
            <a:r>
              <a:rPr lang="en-US" dirty="0"/>
              <a:t>The main decision in the algorithm is the selection of the next attribute to condition on.</a:t>
            </a:r>
          </a:p>
        </p:txBody>
      </p:sp>
    </p:spTree>
    <p:extLst>
      <p:ext uri="{BB962C8B-B14F-4D97-AF65-F5344CB8AC3E}">
        <p14:creationId xmlns:p14="http://schemas.microsoft.com/office/powerpoint/2010/main" val="193984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0464" y="902369"/>
            <a:ext cx="4936361" cy="3690798"/>
          </a:xfrm>
        </p:spPr>
        <p:txBody>
          <a:bodyPr/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r>
              <a:rPr lang="en-US" sz="1500" dirty="0"/>
              <a:t>What should be the first attribute we select?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Splitting on A: </a:t>
            </a:r>
            <a:r>
              <a:rPr lang="en-US" sz="1200" dirty="0"/>
              <a:t>we get purely labeled nodes.</a:t>
            </a:r>
            <a:endParaRPr lang="en-US" sz="1100" dirty="0"/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Splitting on B:</a:t>
            </a:r>
            <a:r>
              <a:rPr lang="en-US" sz="1200" dirty="0"/>
              <a:t> we don’t get purely labeled nodes.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What if we have: </a:t>
            </a:r>
            <a:r>
              <a:rPr lang="en-US" sz="1200" dirty="0">
                <a:solidFill>
                  <a:srgbClr val="FF0000"/>
                </a:solidFill>
              </a:rPr>
              <a:t>&lt;(A=1,B=0), -  &gt;: 3 examples</a:t>
            </a:r>
            <a:r>
              <a:rPr lang="en-US" sz="1200" dirty="0"/>
              <a:t>?</a:t>
            </a:r>
            <a:endParaRPr lang="en-US" sz="1350" dirty="0"/>
          </a:p>
          <a:p>
            <a:pPr>
              <a:buSzTx/>
            </a:pPr>
            <a:endParaRPr lang="en-US" sz="1350" dirty="0"/>
          </a:p>
          <a:p>
            <a:pPr>
              <a:buSzTx/>
            </a:pPr>
            <a:endParaRPr lang="en-US" sz="1050" dirty="0"/>
          </a:p>
          <a:p>
            <a:pPr>
              <a:buSzTx/>
              <a:buFontTx/>
              <a:buNone/>
            </a:pPr>
            <a:endParaRPr lang="en-US" sz="1350" dirty="0"/>
          </a:p>
          <a:p>
            <a:r>
              <a:rPr lang="en-US" sz="1400" dirty="0"/>
              <a:t>(one way to think about it: # of queries required to label a random data point)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DC9643-E5DF-734E-9AF1-DCA02B9F7146}"/>
              </a:ext>
            </a:extLst>
          </p:cNvPr>
          <p:cNvGrpSpPr/>
          <p:nvPr/>
        </p:nvGrpSpPr>
        <p:grpSpPr>
          <a:xfrm>
            <a:off x="6247784" y="953269"/>
            <a:ext cx="1065784" cy="873476"/>
            <a:chOff x="6379101" y="777260"/>
            <a:chExt cx="1065784" cy="8734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07A4DD-40D2-6940-84DE-259BBD226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4147" y="1055194"/>
              <a:ext cx="257846" cy="360087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D0A3FB-FF71-974B-9E6F-029F4ECB95F2}"/>
                </a:ext>
              </a:extLst>
            </p:cNvPr>
            <p:cNvCxnSpPr>
              <a:cxnSpLocks/>
            </p:cNvCxnSpPr>
            <p:nvPr/>
          </p:nvCxnSpPr>
          <p:spPr>
            <a:xfrm>
              <a:off x="6911993" y="1055194"/>
              <a:ext cx="277885" cy="355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217CED6-8187-C840-B79B-DDB044E29ABB}"/>
                </a:ext>
              </a:extLst>
            </p:cNvPr>
            <p:cNvSpPr/>
            <p:nvPr/>
          </p:nvSpPr>
          <p:spPr>
            <a:xfrm>
              <a:off x="6379101" y="777260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F8547DE-1A16-EC4A-9F25-FAEA2C5915DA}"/>
                </a:ext>
              </a:extLst>
            </p:cNvPr>
            <p:cNvSpPr/>
            <p:nvPr/>
          </p:nvSpPr>
          <p:spPr>
            <a:xfrm>
              <a:off x="7050882" y="1411090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D6D56B-4AE3-464E-B5DF-894797452A39}"/>
                </a:ext>
              </a:extLst>
            </p:cNvPr>
            <p:cNvSpPr/>
            <p:nvPr/>
          </p:nvSpPr>
          <p:spPr>
            <a:xfrm>
              <a:off x="6515151" y="1415281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E13495-D3F6-6C44-8FE2-61F9655566F9}"/>
                </a:ext>
              </a:extLst>
            </p:cNvPr>
            <p:cNvSpPr txBox="1"/>
            <p:nvPr/>
          </p:nvSpPr>
          <p:spPr>
            <a:xfrm>
              <a:off x="6505820" y="1000399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3CC5E3-98ED-D545-8058-161D0BFB72EF}"/>
                </a:ext>
              </a:extLst>
            </p:cNvPr>
            <p:cNvSpPr txBox="1"/>
            <p:nvPr/>
          </p:nvSpPr>
          <p:spPr>
            <a:xfrm>
              <a:off x="7147427" y="1007669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6C3AAA3-107A-314D-B8C2-3953D7FEFB45}"/>
              </a:ext>
            </a:extLst>
          </p:cNvPr>
          <p:cNvSpPr txBox="1"/>
          <p:nvPr/>
        </p:nvSpPr>
        <p:spPr>
          <a:xfrm>
            <a:off x="6009964" y="2046216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E5C6AD-4646-1449-8A00-17CB93B52A28}"/>
              </a:ext>
            </a:extLst>
          </p:cNvPr>
          <p:cNvCxnSpPr>
            <a:cxnSpLocks/>
          </p:cNvCxnSpPr>
          <p:nvPr/>
        </p:nvCxnSpPr>
        <p:spPr>
          <a:xfrm flipH="1">
            <a:off x="6608446" y="3017397"/>
            <a:ext cx="264654" cy="3364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65B5E3-7E09-034E-979C-41A7793169E8}"/>
              </a:ext>
            </a:extLst>
          </p:cNvPr>
          <p:cNvCxnSpPr>
            <a:cxnSpLocks/>
          </p:cNvCxnSpPr>
          <p:nvPr/>
        </p:nvCxnSpPr>
        <p:spPr>
          <a:xfrm>
            <a:off x="6873100" y="3017397"/>
            <a:ext cx="277885" cy="318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9AC3855-D819-2F47-AB57-01A944179CCA}"/>
              </a:ext>
            </a:extLst>
          </p:cNvPr>
          <p:cNvSpPr/>
          <p:nvPr/>
        </p:nvSpPr>
        <p:spPr>
          <a:xfrm>
            <a:off x="6340208" y="2739463"/>
            <a:ext cx="1065784" cy="27793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1B385FB-F984-B349-8B8A-59BE34DF1D2D}"/>
              </a:ext>
            </a:extLst>
          </p:cNvPr>
          <p:cNvSpPr/>
          <p:nvPr/>
        </p:nvSpPr>
        <p:spPr>
          <a:xfrm>
            <a:off x="7011989" y="3335969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A70F1-12BD-5D49-B319-10C303EB28E5}"/>
              </a:ext>
            </a:extLst>
          </p:cNvPr>
          <p:cNvSpPr txBox="1"/>
          <p:nvPr/>
        </p:nvSpPr>
        <p:spPr>
          <a:xfrm>
            <a:off x="6476258" y="2943940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63BAE1-95DC-7A41-85F5-70960630389B}"/>
              </a:ext>
            </a:extLst>
          </p:cNvPr>
          <p:cNvSpPr txBox="1"/>
          <p:nvPr/>
        </p:nvSpPr>
        <p:spPr>
          <a:xfrm>
            <a:off x="7043217" y="2932548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02B0A6-C0E4-CF48-B413-B57A71DD3F36}"/>
              </a:ext>
            </a:extLst>
          </p:cNvPr>
          <p:cNvCxnSpPr>
            <a:cxnSpLocks/>
          </p:cNvCxnSpPr>
          <p:nvPr/>
        </p:nvCxnSpPr>
        <p:spPr>
          <a:xfrm flipH="1">
            <a:off x="6388031" y="3631752"/>
            <a:ext cx="220415" cy="36841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56677B-A98A-564B-AE60-7336C695A840}"/>
              </a:ext>
            </a:extLst>
          </p:cNvPr>
          <p:cNvCxnSpPr>
            <a:cxnSpLocks/>
          </p:cNvCxnSpPr>
          <p:nvPr/>
        </p:nvCxnSpPr>
        <p:spPr>
          <a:xfrm>
            <a:off x="6608446" y="3631752"/>
            <a:ext cx="212568" cy="365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FD68F90-5DE0-B342-A4A1-4094B08964C2}"/>
              </a:ext>
            </a:extLst>
          </p:cNvPr>
          <p:cNvSpPr/>
          <p:nvPr/>
        </p:nvSpPr>
        <p:spPr>
          <a:xfrm>
            <a:off x="6075554" y="3353818"/>
            <a:ext cx="1065784" cy="27793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0FA846D-742D-564F-B471-E9D8DC925E4D}"/>
              </a:ext>
            </a:extLst>
          </p:cNvPr>
          <p:cNvSpPr/>
          <p:nvPr/>
        </p:nvSpPr>
        <p:spPr>
          <a:xfrm>
            <a:off x="6682018" y="3996979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522B8FC-9131-074B-B3A9-1ADAF8F266D4}"/>
              </a:ext>
            </a:extLst>
          </p:cNvPr>
          <p:cNvSpPr/>
          <p:nvPr/>
        </p:nvSpPr>
        <p:spPr>
          <a:xfrm>
            <a:off x="6249035" y="4000171"/>
            <a:ext cx="277991" cy="23545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AFF3D1-646E-144A-93A5-9ED6D1C8AC0D}"/>
              </a:ext>
            </a:extLst>
          </p:cNvPr>
          <p:cNvSpPr txBox="1"/>
          <p:nvPr/>
        </p:nvSpPr>
        <p:spPr>
          <a:xfrm>
            <a:off x="6211604" y="3604950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458DE2-9485-C542-B272-038CA7800A3F}"/>
              </a:ext>
            </a:extLst>
          </p:cNvPr>
          <p:cNvSpPr txBox="1"/>
          <p:nvPr/>
        </p:nvSpPr>
        <p:spPr>
          <a:xfrm>
            <a:off x="6741239" y="3593558"/>
            <a:ext cx="1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EF6CCD-CF0B-6C4E-B5B4-582806827C68}"/>
              </a:ext>
            </a:extLst>
          </p:cNvPr>
          <p:cNvSpPr txBox="1"/>
          <p:nvPr/>
        </p:nvSpPr>
        <p:spPr>
          <a:xfrm>
            <a:off x="6009964" y="435480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B</a:t>
            </a:r>
          </a:p>
        </p:txBody>
      </p:sp>
    </p:spTree>
    <p:extLst>
      <p:ext uri="{BB962C8B-B14F-4D97-AF65-F5344CB8AC3E}">
        <p14:creationId xmlns:p14="http://schemas.microsoft.com/office/powerpoint/2010/main" val="17311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 animBg="1"/>
      <p:bldP spid="44" grpId="0"/>
      <p:bldP spid="45" grpId="0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Tx/>
            </a:pPr>
            <a:r>
              <a:rPr lang="en-US" sz="1500" dirty="0"/>
              <a:t>Consider data with two Boolean attributes (A,B).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(A=0,B=1),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50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(A=1,B=0), </a:t>
            </a:r>
            <a:r>
              <a:rPr lang="en-US" sz="1500" dirty="0">
                <a:solidFill>
                  <a:srgbClr val="0000FF"/>
                </a:solidFill>
              </a:rPr>
              <a:t>-</a:t>
            </a:r>
            <a:r>
              <a:rPr lang="en-US" sz="1500" dirty="0"/>
              <a:t>  &gt;:      0 examples       3 examples</a:t>
            </a:r>
          </a:p>
          <a:p>
            <a:pPr>
              <a:buSzTx/>
              <a:buFontTx/>
              <a:buNone/>
            </a:pPr>
            <a:r>
              <a:rPr lang="en-US" sz="1500" dirty="0"/>
              <a:t>                 &lt;  (A=1,B=1), </a:t>
            </a:r>
            <a:r>
              <a:rPr lang="en-US" sz="1500" dirty="0">
                <a:solidFill>
                  <a:srgbClr val="FF9900"/>
                </a:solidFill>
              </a:rPr>
              <a:t>+</a:t>
            </a:r>
            <a:r>
              <a:rPr lang="en-US" sz="1500" dirty="0"/>
              <a:t>  &gt;: 100 examples</a:t>
            </a:r>
          </a:p>
          <a:p>
            <a:pPr>
              <a:buSzTx/>
            </a:pPr>
            <a:r>
              <a:rPr lang="en-US" sz="1500" dirty="0"/>
              <a:t>What should be the first attribute we select?</a:t>
            </a:r>
          </a:p>
          <a:p>
            <a:pPr>
              <a:buSzTx/>
            </a:pPr>
            <a:r>
              <a:rPr lang="en-US" sz="1500" dirty="0"/>
              <a:t>Trees looks structurally similar; which attribute should we choose?</a:t>
            </a:r>
          </a:p>
          <a:p>
            <a:pPr>
              <a:buSzTx/>
            </a:pPr>
            <a:endParaRPr lang="en-US" sz="1050" dirty="0"/>
          </a:p>
          <a:p>
            <a:pPr>
              <a:buSzTx/>
            </a:pPr>
            <a:endParaRPr lang="en-US" sz="1050" dirty="0"/>
          </a:p>
          <a:p>
            <a:pPr marL="0" indent="0">
              <a:buSzTx/>
              <a:buNone/>
            </a:pPr>
            <a:r>
              <a:rPr lang="en-US" sz="825" dirty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>
              <a:buSzTx/>
              <a:buFontTx/>
              <a:buNone/>
            </a:pPr>
            <a:r>
              <a:rPr lang="en-US" sz="825" dirty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sz="1350" dirty="0"/>
              <a:t>Advantage </a:t>
            </a:r>
            <a:r>
              <a:rPr lang="en-US" sz="1350" dirty="0">
                <a:solidFill>
                  <a:srgbClr val="FF0000"/>
                </a:solidFill>
              </a:rPr>
              <a:t>A</a:t>
            </a:r>
            <a:r>
              <a:rPr lang="en-US" sz="1350" dirty="0"/>
              <a:t>. But…</a:t>
            </a:r>
          </a:p>
          <a:p>
            <a:pPr>
              <a:buSzTx/>
              <a:buFontTx/>
              <a:buNone/>
            </a:pPr>
            <a:r>
              <a:rPr lang="en-US" sz="1350" dirty="0"/>
              <a:t>			  Need a way to quantify things</a:t>
            </a:r>
          </a:p>
          <a:p>
            <a:pPr marL="0" indent="0">
              <a:buSzTx/>
              <a:buNone/>
            </a:pPr>
            <a:endParaRPr lang="en-US" sz="1350" dirty="0"/>
          </a:p>
          <a:p>
            <a:r>
              <a:rPr lang="en-US" sz="1050" dirty="0"/>
              <a:t>One way to think about it: # of queries required to </a:t>
            </a:r>
          </a:p>
          <a:p>
            <a:pPr marL="0" indent="0">
              <a:buNone/>
            </a:pPr>
            <a:r>
              <a:rPr lang="en-US" sz="1050" dirty="0"/>
              <a:t>            label a random data point.</a:t>
            </a:r>
          </a:p>
          <a:p>
            <a:r>
              <a:rPr lang="en-US" sz="1050" dirty="0"/>
              <a:t>If we choose </a:t>
            </a:r>
            <a:r>
              <a:rPr lang="en-US" sz="1050" dirty="0">
                <a:solidFill>
                  <a:srgbClr val="FF0000"/>
                </a:solidFill>
              </a:rPr>
              <a:t>A</a:t>
            </a:r>
            <a:r>
              <a:rPr lang="en-US" sz="1050" dirty="0"/>
              <a:t> we have less uncertainty about </a:t>
            </a:r>
          </a:p>
          <a:p>
            <a:pPr marL="0" indent="0">
              <a:buNone/>
            </a:pPr>
            <a:r>
              <a:rPr lang="en-US" sz="1050" dirty="0"/>
              <a:t>            the labels. </a:t>
            </a:r>
          </a:p>
          <a:p>
            <a:pPr>
              <a:buSzTx/>
            </a:pPr>
            <a:endParaRPr lang="en-US" sz="1050" dirty="0"/>
          </a:p>
          <a:p>
            <a:pPr>
              <a:buSzTx/>
              <a:buFontTx/>
              <a:buNone/>
            </a:pPr>
            <a:endParaRPr lang="en-US" sz="1350" dirty="0"/>
          </a:p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651950" y="1893384"/>
            <a:ext cx="1257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" name="Rectangle 44">
            <a:extLst>
              <a:ext uri="{FF2B5EF4-FFF2-40B4-BE49-F238E27FC236}">
                <a16:creationId xmlns:a16="http://schemas.microsoft.com/office/drawing/2014/main" id="{4577A8C4-00AA-D047-9124-0BD2AA55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067" y="3665359"/>
            <a:ext cx="453628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100" dirty="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9E4B68CF-F058-8A40-BD35-EDCB0CBE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352" y="4289718"/>
            <a:ext cx="453628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70" name="Rectangle 51">
            <a:extLst>
              <a:ext uri="{FF2B5EF4-FFF2-40B4-BE49-F238E27FC236}">
                <a16:creationId xmlns:a16="http://schemas.microsoft.com/office/drawing/2014/main" id="{9E51F0B8-C572-164B-A784-0343F3B0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096" y="4281285"/>
            <a:ext cx="588169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100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EF28FD-7A4D-8F40-ABA2-A6D3BCC850ED}"/>
              </a:ext>
            </a:extLst>
          </p:cNvPr>
          <p:cNvGrpSpPr/>
          <p:nvPr/>
        </p:nvGrpSpPr>
        <p:grpSpPr>
          <a:xfrm>
            <a:off x="6524196" y="2965101"/>
            <a:ext cx="1439691" cy="1336683"/>
            <a:chOff x="3496436" y="3066609"/>
            <a:chExt cx="1439691" cy="133668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2FA0EC-25DF-F147-AC25-7F42DFF63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328" y="3344543"/>
              <a:ext cx="373907" cy="22523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FB941E-9BD7-B742-AA64-DC312B792CE6}"/>
                </a:ext>
              </a:extLst>
            </p:cNvPr>
            <p:cNvCxnSpPr>
              <a:cxnSpLocks/>
            </p:cNvCxnSpPr>
            <p:nvPr/>
          </p:nvCxnSpPr>
          <p:spPr>
            <a:xfrm>
              <a:off x="4403235" y="3344543"/>
              <a:ext cx="333870" cy="2066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89834E32-ABCE-964B-842E-40C5D085EDC1}"/>
                </a:ext>
              </a:extLst>
            </p:cNvPr>
            <p:cNvSpPr/>
            <p:nvPr/>
          </p:nvSpPr>
          <p:spPr>
            <a:xfrm>
              <a:off x="3870343" y="306660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77CF7519-38D6-D94A-AD41-2295A8EF558E}"/>
                </a:ext>
              </a:extLst>
            </p:cNvPr>
            <p:cNvSpPr/>
            <p:nvPr/>
          </p:nvSpPr>
          <p:spPr>
            <a:xfrm>
              <a:off x="4598109" y="35511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DAFE48D-1746-0140-9E15-1685D72A8613}"/>
                </a:ext>
              </a:extLst>
            </p:cNvPr>
            <p:cNvSpPr txBox="1"/>
            <p:nvPr/>
          </p:nvSpPr>
          <p:spPr>
            <a:xfrm>
              <a:off x="3950499" y="3198135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9D8AC4-5828-7C47-A147-A8B37841CFF1}"/>
                </a:ext>
              </a:extLst>
            </p:cNvPr>
            <p:cNvSpPr txBox="1"/>
            <p:nvPr/>
          </p:nvSpPr>
          <p:spPr>
            <a:xfrm>
              <a:off x="4592014" y="315705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C6FBE51-F91A-3040-A528-940F329C5F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622" y="3847715"/>
              <a:ext cx="376706" cy="29213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B4A5E3-6787-714A-A06D-1AD35EA5F569}"/>
                </a:ext>
              </a:extLst>
            </p:cNvPr>
            <p:cNvCxnSpPr>
              <a:cxnSpLocks/>
            </p:cNvCxnSpPr>
            <p:nvPr/>
          </p:nvCxnSpPr>
          <p:spPr>
            <a:xfrm>
              <a:off x="4029328" y="3847715"/>
              <a:ext cx="320955" cy="3201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4D8791BF-0554-CF41-B89A-08CB5FE1E6BE}"/>
                </a:ext>
              </a:extLst>
            </p:cNvPr>
            <p:cNvSpPr/>
            <p:nvPr/>
          </p:nvSpPr>
          <p:spPr>
            <a:xfrm>
              <a:off x="3496436" y="3569781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EEA46F7-56A2-244A-8422-E55FD6FAA186}"/>
                </a:ext>
              </a:extLst>
            </p:cNvPr>
            <p:cNvSpPr/>
            <p:nvPr/>
          </p:nvSpPr>
          <p:spPr>
            <a:xfrm>
              <a:off x="4211287" y="416783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F7E649E-6E22-C242-9557-3BF6CF7FCDEE}"/>
                </a:ext>
              </a:extLst>
            </p:cNvPr>
            <p:cNvSpPr/>
            <p:nvPr/>
          </p:nvSpPr>
          <p:spPr>
            <a:xfrm>
              <a:off x="3513626" y="41398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F59C4A9-9C20-6D43-B6C3-92C3D7909E6B}"/>
                </a:ext>
              </a:extLst>
            </p:cNvPr>
            <p:cNvSpPr txBox="1"/>
            <p:nvPr/>
          </p:nvSpPr>
          <p:spPr>
            <a:xfrm>
              <a:off x="3564427" y="374856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6890510-CFCF-4B42-9A4D-B4405CFCC27C}"/>
                </a:ext>
              </a:extLst>
            </p:cNvPr>
            <p:cNvSpPr txBox="1"/>
            <p:nvPr/>
          </p:nvSpPr>
          <p:spPr>
            <a:xfrm>
              <a:off x="4222003" y="3734690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86" name="Rectangle 44">
            <a:extLst>
              <a:ext uri="{FF2B5EF4-FFF2-40B4-BE49-F238E27FC236}">
                <a16:creationId xmlns:a16="http://schemas.microsoft.com/office/drawing/2014/main" id="{4F545262-6367-D144-AAAA-D05C8A4CE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057" y="3648048"/>
            <a:ext cx="69885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2100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87" name="Rectangle 47">
            <a:extLst>
              <a:ext uri="{FF2B5EF4-FFF2-40B4-BE49-F238E27FC236}">
                <a16:creationId xmlns:a16="http://schemas.microsoft.com/office/drawing/2014/main" id="{F4B107CE-50C0-9949-BE9B-5B08760E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343" y="4272407"/>
            <a:ext cx="319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8" name="Rectangle 51">
            <a:extLst>
              <a:ext uri="{FF2B5EF4-FFF2-40B4-BE49-F238E27FC236}">
                <a16:creationId xmlns:a16="http://schemas.microsoft.com/office/drawing/2014/main" id="{F5282E66-E932-D043-8E0A-BC76B751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087" y="4263974"/>
            <a:ext cx="588169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2100">
                <a:solidFill>
                  <a:srgbClr val="0000FF"/>
                </a:solidFill>
              </a:rPr>
              <a:t>100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170B6B-2AAF-8048-BF31-91D43C3F62FA}"/>
              </a:ext>
            </a:extLst>
          </p:cNvPr>
          <p:cNvGrpSpPr/>
          <p:nvPr/>
        </p:nvGrpSpPr>
        <p:grpSpPr>
          <a:xfrm>
            <a:off x="3826187" y="2947790"/>
            <a:ext cx="1439691" cy="1336683"/>
            <a:chOff x="3496436" y="3066609"/>
            <a:chExt cx="1439691" cy="133668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A62C450-3528-6644-B27E-CAE5720AC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328" y="3344543"/>
              <a:ext cx="373907" cy="22523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4581928-54AB-0146-9890-4B5C9ADF597C}"/>
                </a:ext>
              </a:extLst>
            </p:cNvPr>
            <p:cNvCxnSpPr>
              <a:cxnSpLocks/>
            </p:cNvCxnSpPr>
            <p:nvPr/>
          </p:nvCxnSpPr>
          <p:spPr>
            <a:xfrm>
              <a:off x="4403235" y="3344543"/>
              <a:ext cx="333870" cy="2066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7566D3A-4B60-5A4B-A182-8D9154E97CE7}"/>
                </a:ext>
              </a:extLst>
            </p:cNvPr>
            <p:cNvSpPr/>
            <p:nvPr/>
          </p:nvSpPr>
          <p:spPr>
            <a:xfrm>
              <a:off x="3870343" y="3066609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5A6F1A7-6A58-354B-9155-8E389CE04D4F}"/>
                </a:ext>
              </a:extLst>
            </p:cNvPr>
            <p:cNvSpPr/>
            <p:nvPr/>
          </p:nvSpPr>
          <p:spPr>
            <a:xfrm>
              <a:off x="4598109" y="35511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EADD06D-695C-034B-B7D2-5D40CE422C4A}"/>
                </a:ext>
              </a:extLst>
            </p:cNvPr>
            <p:cNvSpPr txBox="1"/>
            <p:nvPr/>
          </p:nvSpPr>
          <p:spPr>
            <a:xfrm>
              <a:off x="3950499" y="3198135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DC8CDAB-0D68-5F44-8D57-18470CFA6D0F}"/>
                </a:ext>
              </a:extLst>
            </p:cNvPr>
            <p:cNvSpPr txBox="1"/>
            <p:nvPr/>
          </p:nvSpPr>
          <p:spPr>
            <a:xfrm>
              <a:off x="4592014" y="315705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F91BB4F-424D-794F-88E5-720CCAB42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2622" y="3847715"/>
              <a:ext cx="376706" cy="29213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50F94B2-818C-C643-A279-57EE44BBBE3B}"/>
                </a:ext>
              </a:extLst>
            </p:cNvPr>
            <p:cNvCxnSpPr>
              <a:cxnSpLocks/>
            </p:cNvCxnSpPr>
            <p:nvPr/>
          </p:nvCxnSpPr>
          <p:spPr>
            <a:xfrm>
              <a:off x="4029328" y="3847715"/>
              <a:ext cx="320955" cy="3201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6C0DD02D-3DB1-D84E-AA5D-D0123B4DC6C4}"/>
                </a:ext>
              </a:extLst>
            </p:cNvPr>
            <p:cNvSpPr/>
            <p:nvPr/>
          </p:nvSpPr>
          <p:spPr>
            <a:xfrm>
              <a:off x="3496436" y="3569781"/>
              <a:ext cx="1065784" cy="2779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0F2B77EC-BBA4-8943-B0DF-63F327708E53}"/>
                </a:ext>
              </a:extLst>
            </p:cNvPr>
            <p:cNvSpPr/>
            <p:nvPr/>
          </p:nvSpPr>
          <p:spPr>
            <a:xfrm>
              <a:off x="4211287" y="4167837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endParaRPr lang="en-US"/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BD1820FE-443F-434A-A7D2-831D51DA6543}"/>
                </a:ext>
              </a:extLst>
            </p:cNvPr>
            <p:cNvSpPr/>
            <p:nvPr/>
          </p:nvSpPr>
          <p:spPr>
            <a:xfrm>
              <a:off x="3513626" y="4139845"/>
              <a:ext cx="277991" cy="235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EF0EE5-1872-2E4F-B04D-5D74B3723C99}"/>
                </a:ext>
              </a:extLst>
            </p:cNvPr>
            <p:cNvSpPr txBox="1"/>
            <p:nvPr/>
          </p:nvSpPr>
          <p:spPr>
            <a:xfrm>
              <a:off x="3564427" y="3748563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6E96AD9-9BDE-E346-9FEC-5923DCD28E90}"/>
                </a:ext>
              </a:extLst>
            </p:cNvPr>
            <p:cNvSpPr txBox="1"/>
            <p:nvPr/>
          </p:nvSpPr>
          <p:spPr>
            <a:xfrm>
              <a:off x="4222003" y="3734690"/>
              <a:ext cx="13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3387780-BBD0-B140-8B56-FE691CFFC3D5}"/>
              </a:ext>
            </a:extLst>
          </p:cNvPr>
          <p:cNvSpPr txBox="1"/>
          <p:nvPr/>
        </p:nvSpPr>
        <p:spPr>
          <a:xfrm>
            <a:off x="3894178" y="4566259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splitting on 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353735-1910-A04F-9570-B992545E1282}"/>
              </a:ext>
            </a:extLst>
          </p:cNvPr>
          <p:cNvSpPr txBox="1"/>
          <p:nvPr/>
        </p:nvSpPr>
        <p:spPr>
          <a:xfrm>
            <a:off x="6556273" y="4570985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splitting on B</a:t>
            </a:r>
          </a:p>
        </p:txBody>
      </p:sp>
    </p:spTree>
    <p:extLst>
      <p:ext uri="{BB962C8B-B14F-4D97-AF65-F5344CB8AC3E}">
        <p14:creationId xmlns:p14="http://schemas.microsoft.com/office/powerpoint/2010/main" val="20530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6" grpId="0"/>
      <p:bldP spid="87" grpId="0"/>
      <p:bldP spid="88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Root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is to have the resulting decision tree as small as possible (Occam’s Razor)</a:t>
            </a:r>
          </a:p>
          <a:p>
            <a:pPr lvl="1"/>
            <a:r>
              <a:rPr lang="en-US" dirty="0"/>
              <a:t>The main decision in the algorithm is the selection of the next attribute to condition on.</a:t>
            </a:r>
          </a:p>
          <a:p>
            <a:r>
              <a:rPr lang="en-US" dirty="0"/>
              <a:t>We want attributes that split the examples to sets that are </a:t>
            </a:r>
            <a:r>
              <a:rPr lang="en-US" dirty="0">
                <a:solidFill>
                  <a:schemeClr val="accent1"/>
                </a:solidFill>
              </a:rPr>
              <a:t>relatively pure in one label</a:t>
            </a:r>
            <a:r>
              <a:rPr lang="en-US" dirty="0"/>
              <a:t>; this way we are closer to a leaf node.</a:t>
            </a:r>
          </a:p>
          <a:p>
            <a:pPr lvl="1"/>
            <a:r>
              <a:rPr lang="en-US" dirty="0"/>
              <a:t>The most popular heuristics is based on </a:t>
            </a:r>
            <a:r>
              <a:rPr lang="en-US" dirty="0">
                <a:solidFill>
                  <a:schemeClr val="accent1"/>
                </a:solidFill>
              </a:rPr>
              <a:t>information gain</a:t>
            </a:r>
            <a:r>
              <a:rPr lang="en-US" dirty="0"/>
              <a:t>, originated with the ID3 system of Quinlan.</a:t>
            </a:r>
          </a:p>
        </p:txBody>
      </p:sp>
    </p:spTree>
    <p:extLst>
      <p:ext uri="{BB962C8B-B14F-4D97-AF65-F5344CB8AC3E}">
        <p14:creationId xmlns:p14="http://schemas.microsoft.com/office/powerpoint/2010/main" val="357566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8"/>
                <a:ext cx="8256336" cy="389265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Entropy (impurity, disorder) of a set of examples, S, relative to a binary classification is: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positive examples in S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 negatives examples in S</a:t>
                </a:r>
              </a:p>
              <a:p>
                <a:pPr lvl="1"/>
                <a:r>
                  <a:rPr lang="en-US" dirty="0"/>
                  <a:t>If all the examples belong to the same category: Entropy = 0 </a:t>
                </a:r>
              </a:p>
              <a:p>
                <a:pPr lvl="1"/>
                <a:r>
                  <a:rPr lang="en-US" dirty="0"/>
                  <a:t>If all the examples are equally mixed (0.5, 0.5): Entropy = 1</a:t>
                </a:r>
              </a:p>
              <a:p>
                <a:pPr lvl="1"/>
                <a:r>
                  <a:rPr lang="en-US" dirty="0"/>
                  <a:t>Entropy  = Level of uncertainty. </a:t>
                </a:r>
              </a:p>
              <a:p>
                <a:r>
                  <a:rPr lang="en-US" dirty="0"/>
                  <a:t>In general, when p</a:t>
                </a:r>
                <a:r>
                  <a:rPr lang="en-US" baseline="-25000" dirty="0"/>
                  <a:t>i </a:t>
                </a:r>
                <a:r>
                  <a:rPr lang="en-US" dirty="0"/>
                  <a:t>is the fraction of examples labeled i: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2  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,…,</m:t>
                              </m:r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Entropy can be viewed as the number of bits required, on average, to  encode the class of labels. If the probability for + is 0.5, a single bit is required for each example; if it is 0.8 – can use less then 1 bit.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56336" cy="3892655"/>
              </a:xfrm>
              <a:blipFill>
                <a:blip r:embed="rId3"/>
                <a:stretch>
                  <a:fillRect l="-591" t="-2034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  <a:endParaRPr lang="en-US" dirty="0"/>
          </a:p>
        </p:txBody>
      </p:sp>
      <p:grpSp>
        <p:nvGrpSpPr>
          <p:cNvPr id="15" name="Group 53"/>
          <p:cNvGrpSpPr>
            <a:grpSpLocks/>
          </p:cNvGrpSpPr>
          <p:nvPr/>
        </p:nvGrpSpPr>
        <p:grpSpPr bwMode="auto">
          <a:xfrm>
            <a:off x="2514600" y="3371849"/>
            <a:ext cx="4400550" cy="1339453"/>
            <a:chOff x="768" y="2976"/>
            <a:chExt cx="3696" cy="1125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3686" y="2976"/>
              <a:ext cx="778" cy="1125"/>
              <a:chOff x="3494" y="2976"/>
              <a:chExt cx="778" cy="1125"/>
            </a:xfrm>
          </p:grpSpPr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744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3696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494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Text Box 26"/>
              <p:cNvSpPr txBox="1">
                <a:spLocks noChangeArrowheads="1"/>
              </p:cNvSpPr>
              <p:nvPr/>
            </p:nvSpPr>
            <p:spPr bwMode="auto">
              <a:xfrm>
                <a:off x="3739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4037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54" y="2976"/>
              <a:ext cx="778" cy="1125"/>
              <a:chOff x="662" y="2976"/>
              <a:chExt cx="778" cy="1125"/>
            </a:xfrm>
          </p:grpSpPr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12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64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662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08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07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205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270" y="2976"/>
              <a:ext cx="778" cy="1125"/>
              <a:chOff x="1910" y="2976"/>
              <a:chExt cx="778" cy="1125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2155" y="3809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350" b="1">
                    <a:solidFill>
                      <a:srgbClr val="FF0066"/>
                    </a:solidFill>
                  </a:rPr>
                  <a:t>--</a:t>
                </a: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Line 3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2112" y="306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1910" y="2976"/>
                <a:ext cx="2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/>
                  <a:t>1</a:t>
                </a:r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2256" y="379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9" name="Text Box 45"/>
              <p:cNvSpPr txBox="1">
                <a:spLocks noChangeArrowheads="1"/>
              </p:cNvSpPr>
              <p:nvPr/>
            </p:nvSpPr>
            <p:spPr bwMode="auto">
              <a:xfrm>
                <a:off x="2453" y="3888"/>
                <a:ext cx="2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050" b="1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2256" y="345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 flipV="1">
              <a:off x="768" y="3744"/>
              <a:ext cx="0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2208" y="3072"/>
              <a:ext cx="0" cy="81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flipV="1">
              <a:off x="3648" y="3360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1719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58864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2457450" y="3429000"/>
            <a:ext cx="1143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EAD8999-43F7-CD4B-9F0B-0A2474B5E5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56336" cy="216044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Entropy (impurity, disorder) of a set of examples, S, relative to a binary classification is: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positive examples in S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proportion of  negatives examples in S</a:t>
                </a:r>
              </a:p>
              <a:p>
                <a:pPr lvl="1"/>
                <a:r>
                  <a:rPr lang="en-US" dirty="0"/>
                  <a:t>If all the examples belong to the same category: Entropy = 0 </a:t>
                </a:r>
              </a:p>
              <a:p>
                <a:pPr lvl="1"/>
                <a:r>
                  <a:rPr lang="en-US" dirty="0"/>
                  <a:t>If all the examples are equally mixed (0.5, 0.5): Entropy = 1</a:t>
                </a:r>
              </a:p>
              <a:p>
                <a:pPr lvl="1"/>
                <a:r>
                  <a:rPr lang="en-US" dirty="0"/>
                  <a:t>Entropy  = Level of uncertainty.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EAD8999-43F7-CD4B-9F0B-0A2474B5E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56336" cy="2160442"/>
              </a:xfrm>
              <a:blipFill>
                <a:blip r:embed="rId3"/>
                <a:stretch>
                  <a:fillRect l="-461" t="-350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  <a:endParaRPr lang="en-US" dirty="0"/>
          </a:p>
        </p:txBody>
      </p:sp>
      <p:grpSp>
        <p:nvGrpSpPr>
          <p:cNvPr id="42" name="Group 58"/>
          <p:cNvGrpSpPr>
            <a:grpSpLocks/>
          </p:cNvGrpSpPr>
          <p:nvPr/>
        </p:nvGrpSpPr>
        <p:grpSpPr bwMode="auto">
          <a:xfrm>
            <a:off x="2171701" y="3714750"/>
            <a:ext cx="1383506" cy="1085850"/>
            <a:chOff x="278" y="2976"/>
            <a:chExt cx="1162" cy="91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28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528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480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78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24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912" y="331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120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1296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8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72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4086226" y="3714750"/>
            <a:ext cx="1383506" cy="1085850"/>
            <a:chOff x="2246" y="2976"/>
            <a:chExt cx="1162" cy="912"/>
          </a:xfrm>
        </p:grpSpPr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2496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>
              <a:off x="2496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2448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2246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259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2694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2797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2900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>
              <a:off x="3003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Line 55"/>
            <p:cNvSpPr>
              <a:spLocks noChangeShapeType="1"/>
            </p:cNvSpPr>
            <p:nvPr/>
          </p:nvSpPr>
          <p:spPr bwMode="auto">
            <a:xfrm>
              <a:off x="310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>
              <a:off x="3209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3312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000751" y="3714750"/>
            <a:ext cx="1383506" cy="1085850"/>
            <a:chOff x="3494" y="2976"/>
            <a:chExt cx="1162" cy="912"/>
          </a:xfrm>
        </p:grpSpPr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3744" y="38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3744" y="297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3696" y="3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94" y="2976"/>
              <a:ext cx="2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050" b="1"/>
                <a:t>1</a:t>
              </a:r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>
              <a:off x="4128" y="312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384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Line 69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Line 72"/>
            <p:cNvSpPr>
              <a:spLocks noChangeShapeType="1"/>
            </p:cNvSpPr>
            <p:nvPr/>
          </p:nvSpPr>
          <p:spPr bwMode="auto">
            <a:xfrm>
              <a:off x="393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4032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Line 74"/>
            <p:cNvSpPr>
              <a:spLocks noChangeShapeType="1"/>
            </p:cNvSpPr>
            <p:nvPr/>
          </p:nvSpPr>
          <p:spPr bwMode="auto">
            <a:xfrm>
              <a:off x="4224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6" name="Line 75"/>
            <p:cNvSpPr>
              <a:spLocks noChangeShapeType="1"/>
            </p:cNvSpPr>
            <p:nvPr/>
          </p:nvSpPr>
          <p:spPr bwMode="auto">
            <a:xfrm>
              <a:off x="4320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7" name="Line 76"/>
            <p:cNvSpPr>
              <a:spLocks noChangeShapeType="1"/>
            </p:cNvSpPr>
            <p:nvPr/>
          </p:nvSpPr>
          <p:spPr bwMode="auto">
            <a:xfrm>
              <a:off x="4416" y="37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88" name="Line 81"/>
          <p:cNvSpPr>
            <a:spLocks noChangeShapeType="1"/>
          </p:cNvSpPr>
          <p:nvPr/>
        </p:nvSpPr>
        <p:spPr bwMode="auto">
          <a:xfrm flipV="1">
            <a:off x="2057400" y="41148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 flipV="1">
            <a:off x="3943350" y="2000250"/>
            <a:ext cx="0" cy="28003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 flipV="1">
            <a:off x="6115050" y="4457700"/>
            <a:ext cx="0" cy="342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07" y="1398844"/>
            <a:ext cx="5029200" cy="61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DFEF23E-A6D6-D040-B871-CB94BE3CF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(Convince yourself that the max value would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400" dirty="0"/>
                  <a:t> )</a:t>
                </a:r>
              </a:p>
              <a:p>
                <a:pPr marL="0" indent="0">
                  <a:buNone/>
                </a:pPr>
                <a:r>
                  <a:rPr lang="en-US" sz="1400" dirty="0"/>
                  <a:t>(Also note that the base of the log only introduce a constant factor; therefore, we’ll think about base 2)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DFEF23E-A6D6-D040-B871-CB94BE3CF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4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9"/>
                <a:ext cx="7165393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information gain of an attribute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is the expected reduction in entropy caused by partitioning on this attribute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pPr lvl="1"/>
                <a:r>
                  <a:rPr lang="en-US" dirty="0" err="1">
                    <a:solidFill>
                      <a:srgbClr val="0000FF"/>
                    </a:solidFill>
                    <a:latin typeface="Calibri"/>
                  </a:rPr>
                  <a:t>S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/>
                  </a:rPr>
                  <a:t>v</a:t>
                </a:r>
                <a:r>
                  <a:rPr lang="en-US" dirty="0"/>
                  <a:t> is the subset of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for which attribute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 has value </a:t>
                </a:r>
                <a:r>
                  <a:rPr lang="en-US" dirty="0">
                    <a:solidFill>
                      <a:srgbClr val="0000FF"/>
                    </a:solidFill>
                  </a:rPr>
                  <a:t>v,</a:t>
                </a:r>
                <a:r>
                  <a:rPr lang="en-US" dirty="0"/>
                  <a:t> and</a:t>
                </a:r>
              </a:p>
              <a:p>
                <a:pPr lvl="1"/>
                <a:r>
                  <a:rPr lang="en-US" dirty="0"/>
                  <a:t>the entropy of partitioning the data is calculated by </a:t>
                </a:r>
                <a:r>
                  <a:rPr lang="en-US" b="1" dirty="0"/>
                  <a:t>weighing the entropy of each partition</a:t>
                </a:r>
                <a:r>
                  <a:rPr lang="en-US" dirty="0"/>
                  <a:t> by its size relative to the original set</a:t>
                </a:r>
              </a:p>
              <a:p>
                <a:endParaRPr lang="en-US" dirty="0"/>
              </a:p>
              <a:p>
                <a:r>
                  <a:rPr lang="en-US" dirty="0"/>
                  <a:t>Partitions of low entropy (imbalanced splits) lead to high gain</a:t>
                </a:r>
              </a:p>
              <a:p>
                <a:r>
                  <a:rPr lang="en-US" dirty="0"/>
                  <a:t>Go back to check which of the A, B splits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9"/>
                <a:ext cx="7165393" cy="3690798"/>
              </a:xfrm>
              <a:blipFill>
                <a:blip r:embed="rId3"/>
                <a:stretch>
                  <a:fillRect l="-708" t="-13699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3727387" y="85288"/>
            <a:ext cx="2825813" cy="55399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200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200" b="1" dirty="0">
                <a:latin typeface="+mj-lt"/>
              </a:rPr>
              <a:t>Low Entropy – No Uncertainty. </a:t>
            </a: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8049EAEB-5D6F-434F-9EDA-EC10A1E65478}"/>
              </a:ext>
            </a:extLst>
          </p:cNvPr>
          <p:cNvGrpSpPr>
            <a:grpSpLocks/>
          </p:cNvGrpSpPr>
          <p:nvPr/>
        </p:nvGrpSpPr>
        <p:grpSpPr bwMode="auto">
          <a:xfrm>
            <a:off x="6643735" y="1725960"/>
            <a:ext cx="2400267" cy="1091323"/>
            <a:chOff x="4000" y="1392"/>
            <a:chExt cx="1487" cy="816"/>
          </a:xfrm>
        </p:grpSpPr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EC23EB7D-F725-004B-9C07-E21F0E710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1392"/>
              <a:ext cx="60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266C6249-8C15-BC4B-9D12-188D5C01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1966"/>
              <a:ext cx="6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FF2E6E73-24F0-DC42-8A78-02BB254F9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1944"/>
              <a:ext cx="36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3BD937D5-B863-0044-BC09-726C8BE439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0" y="1634"/>
              <a:ext cx="516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7">
              <a:extLst>
                <a:ext uri="{FF2B5EF4-FFF2-40B4-BE49-F238E27FC236}">
                  <a16:creationId xmlns:a16="http://schemas.microsoft.com/office/drawing/2014/main" id="{BC886C74-BA6B-A249-9DEC-9600D49C6B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8" y="1634"/>
              <a:ext cx="2" cy="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8">
              <a:extLst>
                <a:ext uri="{FF2B5EF4-FFF2-40B4-BE49-F238E27FC236}">
                  <a16:creationId xmlns:a16="http://schemas.microsoft.com/office/drawing/2014/main" id="{1B76ADBF-3139-B449-BE18-555FE77E3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966"/>
              <a:ext cx="45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25" name="AutoShape 29">
              <a:extLst>
                <a:ext uri="{FF2B5EF4-FFF2-40B4-BE49-F238E27FC236}">
                  <a16:creationId xmlns:a16="http://schemas.microsoft.com/office/drawing/2014/main" id="{8F606447-2CF9-6C47-8A2B-656400436A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27" y="1634"/>
              <a:ext cx="564" cy="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287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94157"/>
              </p:ext>
            </p:extLst>
          </p:nvPr>
        </p:nvGraphicFramePr>
        <p:xfrm>
          <a:off x="430213" y="901700"/>
          <a:ext cx="247594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643" y="913492"/>
            <a:ext cx="303289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O</a:t>
            </a:r>
            <a:r>
              <a:rPr lang="en-US" dirty="0"/>
              <a:t>utlook:	S(</a:t>
            </a:r>
            <a:r>
              <a:rPr lang="en-US" dirty="0" err="1"/>
              <a:t>unny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O(</a:t>
            </a:r>
            <a:r>
              <a:rPr lang="en-US" dirty="0" err="1"/>
              <a:t>vercast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R(</a:t>
            </a:r>
            <a:r>
              <a:rPr lang="en-US" dirty="0" err="1"/>
              <a:t>ainy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T</a:t>
            </a:r>
            <a:r>
              <a:rPr lang="en-US" dirty="0"/>
              <a:t>emperature:	H(</a:t>
            </a:r>
            <a:r>
              <a:rPr lang="en-US" dirty="0" err="1"/>
              <a:t>ot</a:t>
            </a:r>
            <a:r>
              <a:rPr lang="en-US" dirty="0"/>
              <a:t>), 				M(</a:t>
            </a:r>
            <a:r>
              <a:rPr lang="en-US" dirty="0" err="1"/>
              <a:t>edium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C(</a:t>
            </a:r>
            <a:r>
              <a:rPr lang="en-US" dirty="0" err="1"/>
              <a:t>ool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H</a:t>
            </a:r>
            <a:r>
              <a:rPr lang="en-US" dirty="0"/>
              <a:t>umidity:	H(</a:t>
            </a:r>
            <a:r>
              <a:rPr lang="en-US" dirty="0" err="1"/>
              <a:t>igh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N(</a:t>
            </a:r>
            <a:r>
              <a:rPr lang="en-US" dirty="0" err="1"/>
              <a:t>ormal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L(</a:t>
            </a:r>
            <a:r>
              <a:rPr lang="en-US" dirty="0" err="1"/>
              <a:t>ow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tabLst>
                <a:tab pos="1200150" algn="l"/>
              </a:tabLst>
            </a:pPr>
            <a:r>
              <a:rPr lang="en-US" b="1" dirty="0"/>
              <a:t>W</a:t>
            </a:r>
            <a:r>
              <a:rPr lang="en-US" dirty="0"/>
              <a:t>ind:	S(</a:t>
            </a:r>
            <a:r>
              <a:rPr lang="en-US" dirty="0" err="1"/>
              <a:t>trong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W(</a:t>
            </a:r>
            <a:r>
              <a:rPr lang="en-US" dirty="0" err="1"/>
              <a:t>eak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660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 play tennis today? 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9CD20CB6-A1CB-1A47-9929-9AD7DF329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19706"/>
              </p:ext>
            </p:extLst>
          </p:nvPr>
        </p:nvGraphicFramePr>
        <p:xfrm>
          <a:off x="430213" y="901700"/>
          <a:ext cx="247594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A78B395-D583-EE41-957A-0DC3A5BEF7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3370" y="1493306"/>
                <a:ext cx="7239659" cy="3737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0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/>
                  <a:t>calculate current entropy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𝑃𝑙𝑎𝑦</m:t>
                        </m:r>
                      </m:e>
                    </m:d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 baseline="-25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 baseline="-250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en-US" sz="2000"/>
                </a:b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0" baseline="-2500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000" b="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aseline="-2500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000"/>
              </a:p>
              <a:p>
                <a:pPr marL="0" indent="0">
                  <a:buNone/>
                </a:pPr>
                <a:r>
                  <a:rPr lang="en-US" sz="2000">
                    <a:solidFill>
                      <a:srgbClr val="3366FF"/>
                    </a:solidFill>
                    <a:cs typeface="Helvetica"/>
                    <a:sym typeface="Symbol" pitchFamily="18" charset="2"/>
                  </a:rPr>
                  <a:t>		   		    </a:t>
                </a:r>
                <a:r>
                  <a:rPr lang="en-US" sz="2000">
                    <a:solidFill>
                      <a:schemeClr val="tx1"/>
                    </a:solidFill>
                    <a:cs typeface="Helvetica"/>
                    <a:sym typeface="Symbol" pitchFamily="18" charset="2"/>
                  </a:rPr>
                  <a:t></a:t>
                </a:r>
                <a:r>
                  <a:rPr lang="en-US" sz="2000">
                    <a:solidFill>
                      <a:schemeClr val="tx1"/>
                    </a:solidFill>
                    <a:cs typeface="Helvetica"/>
                  </a:rPr>
                  <a:t> 0.94</a:t>
                </a:r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A78B395-D583-EE41-957A-0DC3A5BE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70" y="1493306"/>
                <a:ext cx="7239659" cy="3737372"/>
              </a:xfrm>
              <a:prstGeom prst="rect">
                <a:avLst/>
              </a:prstGeom>
              <a:blipFill>
                <a:blip r:embed="rId2"/>
                <a:stretch>
                  <a:fillRect l="-701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29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50" dirty="0"/>
              <a:t>Earlier, we decoupled the generation of the feature space from the learning. 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Argued that we can map the given examples into another space, in which the target functions are linearly separable. </a:t>
            </a:r>
          </a:p>
          <a:p>
            <a:pPr>
              <a:lnSpc>
                <a:spcPct val="90000"/>
              </a:lnSpc>
            </a:pPr>
            <a:endParaRPr lang="en-US" sz="1650" dirty="0"/>
          </a:p>
          <a:p>
            <a:pPr>
              <a:lnSpc>
                <a:spcPct val="90000"/>
              </a:lnSpc>
            </a:pPr>
            <a:r>
              <a:rPr lang="en-US" sz="1650" dirty="0"/>
              <a:t>Do we always want to do it? 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How do we determine what are good mappings?</a:t>
            </a:r>
          </a:p>
          <a:p>
            <a:pPr>
              <a:lnSpc>
                <a:spcPct val="90000"/>
              </a:lnSpc>
            </a:pPr>
            <a:endParaRPr lang="en-US" sz="1650" dirty="0"/>
          </a:p>
          <a:p>
            <a:pPr>
              <a:lnSpc>
                <a:spcPct val="90000"/>
              </a:lnSpc>
            </a:pPr>
            <a:r>
              <a:rPr lang="en-US" sz="1650" dirty="0"/>
              <a:t>The study of </a:t>
            </a:r>
            <a:r>
              <a:rPr lang="en-US" sz="1650" dirty="0">
                <a:solidFill>
                  <a:srgbClr val="FF3300"/>
                </a:solidFill>
              </a:rPr>
              <a:t>decision trees</a:t>
            </a:r>
            <a:r>
              <a:rPr lang="en-US" sz="1650" dirty="0"/>
              <a:t> may shed some light on this.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Learning is done directly from the given data representation.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The algorithm ``transforms” the data itself.</a:t>
            </a: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5200650" y="2114550"/>
            <a:ext cx="2477473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Think about the Badges problem</a:t>
            </a:r>
          </a:p>
        </p:txBody>
      </p:sp>
      <p:grpSp>
        <p:nvGrpSpPr>
          <p:cNvPr id="145460" name="Group 52"/>
          <p:cNvGrpSpPr>
            <a:grpSpLocks/>
          </p:cNvGrpSpPr>
          <p:nvPr/>
        </p:nvGrpSpPr>
        <p:grpSpPr bwMode="auto">
          <a:xfrm>
            <a:off x="6653050" y="3543300"/>
            <a:ext cx="1144190" cy="1214438"/>
            <a:chOff x="4559" y="0"/>
            <a:chExt cx="961" cy="1020"/>
          </a:xfrm>
        </p:grpSpPr>
        <p:sp>
          <p:nvSpPr>
            <p:cNvPr id="145440" name="Oval 32"/>
            <p:cNvSpPr>
              <a:spLocks noChangeArrowheads="1"/>
            </p:cNvSpPr>
            <p:nvPr/>
          </p:nvSpPr>
          <p:spPr bwMode="auto">
            <a:xfrm>
              <a:off x="5236" y="65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1" name="Oval 33"/>
            <p:cNvSpPr>
              <a:spLocks noChangeArrowheads="1"/>
            </p:cNvSpPr>
            <p:nvPr/>
          </p:nvSpPr>
          <p:spPr bwMode="auto">
            <a:xfrm>
              <a:off x="5290" y="563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2" name="Oval 34"/>
            <p:cNvSpPr>
              <a:spLocks noChangeArrowheads="1"/>
            </p:cNvSpPr>
            <p:nvPr/>
          </p:nvSpPr>
          <p:spPr bwMode="auto">
            <a:xfrm>
              <a:off x="5184" y="735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5116" y="793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5009" y="831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4954" y="803"/>
              <a:ext cx="31" cy="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4910" y="766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7" name="Oval 39"/>
            <p:cNvSpPr>
              <a:spLocks noChangeArrowheads="1"/>
            </p:cNvSpPr>
            <p:nvPr/>
          </p:nvSpPr>
          <p:spPr bwMode="auto">
            <a:xfrm>
              <a:off x="4855" y="690"/>
              <a:ext cx="31" cy="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8" name="Oval 40"/>
            <p:cNvSpPr>
              <a:spLocks noChangeArrowheads="1"/>
            </p:cNvSpPr>
            <p:nvPr/>
          </p:nvSpPr>
          <p:spPr bwMode="auto">
            <a:xfrm>
              <a:off x="4628" y="244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49" name="Oval 41"/>
            <p:cNvSpPr>
              <a:spLocks noChangeArrowheads="1"/>
            </p:cNvSpPr>
            <p:nvPr/>
          </p:nvSpPr>
          <p:spPr bwMode="auto">
            <a:xfrm>
              <a:off x="4756" y="481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0" name="Oval 42"/>
            <p:cNvSpPr>
              <a:spLocks noChangeArrowheads="1"/>
            </p:cNvSpPr>
            <p:nvPr/>
          </p:nvSpPr>
          <p:spPr bwMode="auto">
            <a:xfrm>
              <a:off x="5371" y="330"/>
              <a:ext cx="32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1" name="Oval 43"/>
            <p:cNvSpPr>
              <a:spLocks noChangeArrowheads="1"/>
            </p:cNvSpPr>
            <p:nvPr/>
          </p:nvSpPr>
          <p:spPr bwMode="auto">
            <a:xfrm>
              <a:off x="5463" y="0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2" name="Oval 44"/>
            <p:cNvSpPr>
              <a:spLocks noChangeArrowheads="1"/>
            </p:cNvSpPr>
            <p:nvPr/>
          </p:nvSpPr>
          <p:spPr bwMode="auto">
            <a:xfrm>
              <a:off x="4560" y="7"/>
              <a:ext cx="31" cy="41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453" name="Text Box 45"/>
            <p:cNvSpPr txBox="1">
              <a:spLocks noChangeArrowheads="1"/>
            </p:cNvSpPr>
            <p:nvPr/>
          </p:nvSpPr>
          <p:spPr bwMode="auto">
            <a:xfrm>
              <a:off x="5232" y="768"/>
              <a:ext cx="2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350">
                  <a:latin typeface="Arial" pitchFamily="34" charset="0"/>
                </a:rPr>
                <a:t>x</a:t>
              </a:r>
            </a:p>
          </p:txBody>
        </p:sp>
        <p:sp>
          <p:nvSpPr>
            <p:cNvPr id="145455" name="Text Box 47"/>
            <p:cNvSpPr txBox="1">
              <a:spLocks noChangeArrowheads="1"/>
            </p:cNvSpPr>
            <p:nvPr/>
          </p:nvSpPr>
          <p:spPr bwMode="auto">
            <a:xfrm>
              <a:off x="4997" y="0"/>
              <a:ext cx="2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350">
                  <a:latin typeface="Arial" pitchFamily="34" charset="0"/>
                </a:rPr>
                <a:t>x</a:t>
              </a:r>
              <a:r>
                <a:rPr lang="en-US" sz="1350" baseline="30000">
                  <a:latin typeface="Arial" pitchFamily="34" charset="0"/>
                </a:rPr>
                <a:t>2</a:t>
              </a:r>
              <a:endParaRPr lang="en-US" sz="1350">
                <a:latin typeface="Arial" pitchFamily="34" charset="0"/>
              </a:endParaRPr>
            </a:p>
          </p:txBody>
        </p:sp>
        <p:sp>
          <p:nvSpPr>
            <p:cNvPr id="145457" name="Line 49"/>
            <p:cNvSpPr>
              <a:spLocks noChangeShapeType="1"/>
            </p:cNvSpPr>
            <p:nvPr/>
          </p:nvSpPr>
          <p:spPr bwMode="auto">
            <a:xfrm>
              <a:off x="5040" y="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45458" name="Line 50"/>
            <p:cNvSpPr>
              <a:spLocks noChangeShapeType="1"/>
            </p:cNvSpPr>
            <p:nvPr/>
          </p:nvSpPr>
          <p:spPr bwMode="auto">
            <a:xfrm rot="-4868612">
              <a:off x="5038" y="130"/>
              <a:ext cx="1" cy="9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45459" name="Line 51"/>
            <p:cNvSpPr>
              <a:spLocks noChangeShapeType="1"/>
            </p:cNvSpPr>
            <p:nvPr/>
          </p:nvSpPr>
          <p:spPr bwMode="auto">
            <a:xfrm rot="16200000">
              <a:off x="5039" y="337"/>
              <a:ext cx="1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948552" y="2747768"/>
            <a:ext cx="2711512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What’s the best learning algorithm? </a:t>
            </a:r>
          </a:p>
        </p:txBody>
      </p:sp>
    </p:spTree>
    <p:extLst>
      <p:ext uri="{BB962C8B-B14F-4D97-AF65-F5344CB8AC3E}">
        <p14:creationId xmlns:p14="http://schemas.microsoft.com/office/powerpoint/2010/main" val="4274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9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Outlook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57781"/>
              </p:ext>
            </p:extLst>
          </p:nvPr>
        </p:nvGraphicFramePr>
        <p:xfrm>
          <a:off x="430214" y="901700"/>
          <a:ext cx="250310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58B3C-CB98-D74D-91ED-7CCF10ED82D1}"/>
                  </a:ext>
                </a:extLst>
              </p:cNvPr>
              <p:cNvSpPr txBox="1"/>
              <p:nvPr/>
            </p:nvSpPr>
            <p:spPr>
              <a:xfrm>
                <a:off x="3256384" y="1564178"/>
                <a:ext cx="5581046" cy="309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sunny: </a:t>
                </a:r>
                <a:br>
                  <a:rPr lang="en-US" sz="1600" b="1"/>
                </a:br>
                <a:r>
                  <a:rPr lang="en-US" sz="1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=2/5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=3/5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Entropy(O = S)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0.971</a:t>
                </a:r>
                <a:br>
                  <a:rPr lang="en-US" sz="1600" i="1"/>
                </a:br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overcast: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i="1"/>
                  <a:t>	       </a:t>
                </a:r>
                <a:r>
                  <a:rPr lang="en-US" sz="1600" b="1"/>
                  <a:t>Entropy(O = O)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</a:t>
                </a:r>
                <a:endParaRPr lang="en-US" sz="1600" b="1" i="1"/>
              </a:p>
              <a:p>
                <a:r>
                  <a:rPr lang="en-US" sz="1600" b="1">
                    <a:solidFill>
                      <a:srgbClr val="FF9900"/>
                    </a:solidFill>
                  </a:rPr>
                  <a:t>Outlook</a:t>
                </a:r>
                <a:r>
                  <a:rPr lang="en-US" sz="1600" b="1"/>
                  <a:t> = rainy: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2/5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Entropy(O = R)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0.971</a:t>
                </a:r>
                <a:br>
                  <a:rPr lang="en-US" sz="1600" b="1"/>
                </a:br>
                <a:endParaRPr lang="en-US" sz="1600" b="1"/>
              </a:p>
              <a:p>
                <a:r>
                  <a:rPr lang="en-US" sz="1600" b="1"/>
                  <a:t>Expected entropy </a:t>
                </a:r>
              </a:p>
              <a:p>
                <a:r>
                  <a:rPr lang="en-US" sz="1600" b="1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𝐸𝑛𝑡𝑟𝑜𝑝𝑦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b="1"/>
              </a:p>
              <a:p>
                <a:r>
                  <a:rPr lang="en-US" sz="1600" b="1"/>
                  <a:t>= </a:t>
                </a:r>
                <a:r>
                  <a:rPr lang="en-US" sz="1600"/>
                  <a:t>(5/14)×0.971 + (4/14)×0 + (5/14)×0.971 = </a:t>
                </a:r>
                <a:r>
                  <a:rPr lang="en-US" sz="1600" b="1"/>
                  <a:t>0.694</a:t>
                </a:r>
              </a:p>
              <a:p>
                <a:endParaRPr lang="en-US" sz="1600" b="1"/>
              </a:p>
              <a:p>
                <a:r>
                  <a:rPr lang="en-US" sz="1600" b="1"/>
                  <a:t>Information gain = </a:t>
                </a:r>
                <a:r>
                  <a:rPr lang="en-US" sz="1600"/>
                  <a:t>0.940 – 0.694 </a:t>
                </a:r>
                <a:r>
                  <a:rPr lang="en-US" sz="1600" b="1"/>
                  <a:t>= 0.246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58B3C-CB98-D74D-91ED-7CCF10ED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4" y="1564178"/>
                <a:ext cx="5581046" cy="3098028"/>
              </a:xfrm>
              <a:prstGeom prst="rect">
                <a:avLst/>
              </a:prstGeom>
              <a:blipFill>
                <a:blip r:embed="rId2"/>
                <a:stretch>
                  <a:fillRect l="-3401" t="-163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3CA8D3-2349-B24F-A2BC-984AF188BC9F}"/>
                  </a:ext>
                </a:extLst>
              </p:cNvPr>
              <p:cNvSpPr/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3CA8D3-2349-B24F-A2BC-984AF188B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  <a:blipFill>
                <a:blip r:embed="rId3"/>
                <a:stretch>
                  <a:fillRect t="-114063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1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Humidity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7409"/>
              </p:ext>
            </p:extLst>
          </p:nvPr>
        </p:nvGraphicFramePr>
        <p:xfrm>
          <a:off x="430213" y="901700"/>
          <a:ext cx="2503109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94C0F5-0A7E-BA45-945E-4DB7554C67DF}"/>
                  </a:ext>
                </a:extLst>
              </p:cNvPr>
              <p:cNvSpPr txBox="1"/>
              <p:nvPr/>
            </p:nvSpPr>
            <p:spPr>
              <a:xfrm>
                <a:off x="3256384" y="1564178"/>
                <a:ext cx="5581046" cy="2605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600" b="1">
                    <a:solidFill>
                      <a:srgbClr val="FF9900"/>
                    </a:solidFill>
                  </a:rPr>
                  <a:t>Humidity</a:t>
                </a:r>
                <a:r>
                  <a:rPr lang="en-US" sz="1600" b="1"/>
                  <a:t> = high:</a:t>
                </a:r>
                <a:br>
                  <a:rPr lang="en-US" sz="1600" b="1"/>
                </a:br>
                <a:r>
                  <a:rPr lang="en-US" sz="1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=3/7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=4/7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Entropy(H = H)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0.985</a:t>
                </a:r>
                <a:br>
                  <a:rPr lang="en-US" sz="1600" i="1"/>
                </a:br>
                <a:r>
                  <a:rPr lang="en-US" sz="1600" b="1">
                    <a:solidFill>
                      <a:srgbClr val="FF9900"/>
                    </a:solidFill>
                  </a:rPr>
                  <a:t>Humidity</a:t>
                </a:r>
                <a:r>
                  <a:rPr lang="en-US" sz="1600" b="1"/>
                  <a:t> = Normal:</a:t>
                </a:r>
                <a:endParaRPr lang="en-US" sz="1600" b="1" i="1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600" i="1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1/7</m:t>
                    </m:r>
                  </m:oMath>
                </a14:m>
                <a:r>
                  <a:rPr lang="en-US" sz="1600" i="1"/>
                  <a:t>	</a:t>
                </a:r>
                <a:r>
                  <a:rPr lang="en-US" sz="1600" b="1"/>
                  <a:t>Entropy(H = N)</a:t>
                </a:r>
                <a:r>
                  <a:rPr lang="en-US" sz="1600" b="1" baseline="-25000"/>
                  <a:t> </a:t>
                </a:r>
                <a:r>
                  <a:rPr lang="en-US" sz="1600" b="1"/>
                  <a:t>= 0.592</a:t>
                </a:r>
                <a:endParaRPr lang="en-US" sz="1600" b="1" i="1"/>
              </a:p>
              <a:p>
                <a:r>
                  <a:rPr lang="en-US" sz="1600" b="1">
                    <a:solidFill>
                      <a:srgbClr val="FF9900"/>
                    </a:solidFill>
                  </a:rPr>
                  <a:t> </a:t>
                </a:r>
                <a:endParaRPr lang="en-US" sz="1600" b="1"/>
              </a:p>
              <a:p>
                <a:r>
                  <a:rPr lang="en-US" sz="1600" b="1"/>
                  <a:t>Expected entropy </a:t>
                </a:r>
              </a:p>
              <a:p>
                <a:r>
                  <a:rPr lang="en-US" sz="1600" b="1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𝐸𝑛𝑡𝑟𝑜𝑝𝑦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b="1"/>
              </a:p>
              <a:p>
                <a:r>
                  <a:rPr lang="en-US" sz="1600" b="1"/>
                  <a:t>= </a:t>
                </a:r>
                <a:r>
                  <a:rPr lang="en-US" sz="1600"/>
                  <a:t>(7/14)×0.985 + (7/14)×0.592 = </a:t>
                </a:r>
                <a:r>
                  <a:rPr lang="en-US" sz="1600" b="1"/>
                  <a:t>0.7785</a:t>
                </a:r>
              </a:p>
              <a:p>
                <a:endParaRPr lang="en-US" sz="1600" b="1"/>
              </a:p>
              <a:p>
                <a:r>
                  <a:rPr lang="en-US" sz="1600" b="1"/>
                  <a:t>Information gain = </a:t>
                </a:r>
                <a:r>
                  <a:rPr lang="en-US" sz="1600"/>
                  <a:t>0.940 – 0.694 </a:t>
                </a:r>
                <a:r>
                  <a:rPr lang="en-US" sz="1600" b="1"/>
                  <a:t>= 0.246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94C0F5-0A7E-BA45-945E-4DB7554C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4" y="1564178"/>
                <a:ext cx="5581046" cy="2605585"/>
              </a:xfrm>
              <a:prstGeom prst="rect">
                <a:avLst/>
              </a:prstGeom>
              <a:blipFill>
                <a:blip r:embed="rId3"/>
                <a:stretch>
                  <a:fillRect l="-3401" t="-1942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465D28-180D-5449-A8F4-7E235C648F8A}"/>
                  </a:ext>
                </a:extLst>
              </p:cNvPr>
              <p:cNvSpPr/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465D28-180D-5449-A8F4-7E235C648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57" y="782621"/>
                <a:ext cx="5887616" cy="800219"/>
              </a:xfrm>
              <a:prstGeom prst="rect">
                <a:avLst/>
              </a:prstGeom>
              <a:blipFill>
                <a:blip r:embed="rId4"/>
                <a:stretch>
                  <a:fillRect t="-114063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9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feature to split on?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291400"/>
              </p:ext>
            </p:extLst>
          </p:nvPr>
        </p:nvGraphicFramePr>
        <p:xfrm>
          <a:off x="430213" y="901700"/>
          <a:ext cx="2503110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7E27DB-AE40-FF40-904B-096F153DB3F8}"/>
              </a:ext>
            </a:extLst>
          </p:cNvPr>
          <p:cNvSpPr txBox="1"/>
          <p:nvPr/>
        </p:nvSpPr>
        <p:spPr>
          <a:xfrm>
            <a:off x="3797211" y="1668104"/>
            <a:ext cx="3816569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b="1"/>
              <a:t>Information gain: </a:t>
            </a:r>
            <a:br>
              <a:rPr lang="en-US" b="1"/>
            </a:br>
            <a:r>
              <a:rPr lang="en-US" b="1"/>
              <a:t>	</a:t>
            </a:r>
            <a:r>
              <a:rPr lang="en-US"/>
              <a:t>Outlook:  0.246</a:t>
            </a:r>
            <a:br>
              <a:rPr lang="en-US"/>
            </a:br>
            <a:r>
              <a:rPr lang="en-US"/>
              <a:t>	Humidity: 0.151</a:t>
            </a:r>
            <a:br>
              <a:rPr lang="en-US"/>
            </a:br>
            <a:r>
              <a:rPr lang="en-US"/>
              <a:t>	Wind: 0.048</a:t>
            </a:r>
            <a:br>
              <a:rPr lang="en-US"/>
            </a:br>
            <a:r>
              <a:rPr lang="en-US"/>
              <a:t>	Temperature: 0.029</a:t>
            </a:r>
            <a:br>
              <a:rPr lang="en-US"/>
            </a:br>
            <a:endParaRPr lang="en-US"/>
          </a:p>
          <a:p>
            <a:r>
              <a:rPr lang="en-US"/>
              <a:t>→ Split on Outlook</a:t>
            </a:r>
          </a:p>
        </p:txBody>
      </p:sp>
    </p:spTree>
    <p:extLst>
      <p:ext uri="{BB962C8B-B14F-4D97-AF65-F5344CB8AC3E}">
        <p14:creationId xmlns:p14="http://schemas.microsoft.com/office/powerpoint/2010/main" val="34098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AA7D8-D440-B746-8BAD-4410B15D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88469" y="1163241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479950" y="1486406"/>
            <a:ext cx="1128960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 flipH="1">
            <a:off x="3443288" y="1486406"/>
            <a:ext cx="36662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5429251" y="893371"/>
            <a:ext cx="24442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S,Humidity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)=0.151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S,Wind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0.048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S,Temperature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0.029</a:t>
            </a:r>
          </a:p>
          <a:p>
            <a:pPr>
              <a:buSzTx/>
              <a:buFontTx/>
              <a:buNone/>
            </a:pPr>
            <a:r>
              <a:rPr lang="en-US" sz="1500" dirty="0">
                <a:solidFill>
                  <a:srgbClr val="0000FF"/>
                </a:solidFill>
                <a:latin typeface="+mj-lt"/>
              </a:rPr>
              <a:t>Gain(</a:t>
            </a:r>
            <a:r>
              <a:rPr lang="en-US" sz="1500" dirty="0" err="1">
                <a:solidFill>
                  <a:srgbClr val="0000FF"/>
                </a:solidFill>
                <a:latin typeface="+mj-lt"/>
              </a:rPr>
              <a:t>S,Outlook</a:t>
            </a:r>
            <a:r>
              <a:rPr lang="en-US" sz="1500" dirty="0">
                <a:solidFill>
                  <a:srgbClr val="0000FF"/>
                </a:solidFill>
                <a:latin typeface="+mj-lt"/>
              </a:rPr>
              <a:t>) = </a:t>
            </a:r>
            <a:r>
              <a:rPr lang="en-US" sz="1500" dirty="0">
                <a:solidFill>
                  <a:srgbClr val="C00000"/>
                </a:solidFill>
                <a:latin typeface="+mj-lt"/>
              </a:rPr>
              <a:t>0.246</a:t>
            </a:r>
          </a:p>
        </p:txBody>
      </p: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2305052" y="1486406"/>
            <a:ext cx="1174898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046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AF351-E729-954B-BDBB-309AD877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2988469" y="1163241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FF"/>
                </a:solidFill>
                <a:latin typeface="+mj-lt"/>
              </a:rPr>
              <a:t>Outlook </a:t>
            </a:r>
          </a:p>
        </p:txBody>
      </p:sp>
      <p:cxnSp>
        <p:nvCxnSpPr>
          <p:cNvPr id="64541" name="AutoShape 29"/>
          <p:cNvCxnSpPr>
            <a:cxnSpLocks noChangeShapeType="1"/>
            <a:stCxn id="64534" idx="2"/>
          </p:cNvCxnSpPr>
          <p:nvPr/>
        </p:nvCxnSpPr>
        <p:spPr bwMode="auto">
          <a:xfrm>
            <a:off x="3479950" y="1486406"/>
            <a:ext cx="1128960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2" name="AutoShape 30"/>
          <p:cNvCxnSpPr>
            <a:cxnSpLocks noChangeShapeType="1"/>
            <a:stCxn id="64534" idx="2"/>
          </p:cNvCxnSpPr>
          <p:nvPr/>
        </p:nvCxnSpPr>
        <p:spPr bwMode="auto">
          <a:xfrm flipH="1">
            <a:off x="3443288" y="1486406"/>
            <a:ext cx="36662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63" name="AutoShape 51"/>
          <p:cNvCxnSpPr>
            <a:cxnSpLocks noChangeShapeType="1"/>
            <a:stCxn id="64534" idx="2"/>
          </p:cNvCxnSpPr>
          <p:nvPr/>
        </p:nvCxnSpPr>
        <p:spPr bwMode="auto">
          <a:xfrm flipH="1">
            <a:off x="2305052" y="1486406"/>
            <a:ext cx="1174898" cy="61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771650" y="2102645"/>
            <a:ext cx="3397847" cy="1180416"/>
            <a:chOff x="838200" y="2803525"/>
            <a:chExt cx="4530462" cy="1573887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444751" y="2803525"/>
              <a:ext cx="132472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86238" y="28035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382839" y="3200400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852862" y="3201988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6864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41400" y="2803525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1,2,8,9,11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51113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033463" y="3565525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665413" y="39465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244600" y="3946526"/>
              <a:ext cx="342403" cy="43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89425" y="3946526"/>
              <a:ext cx="412933" cy="43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aphicFrame>
        <p:nvGraphicFramePr>
          <p:cNvPr id="43" name="Content Placeholder 5"/>
          <p:cNvGraphicFramePr>
            <a:graphicFrameLocks/>
          </p:cNvGraphicFramePr>
          <p:nvPr/>
        </p:nvGraphicFramePr>
        <p:xfrm>
          <a:off x="5600700" y="1057207"/>
          <a:ext cx="2201262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69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C5065-F684-6743-8C78-13DC0E94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71650" y="1163241"/>
            <a:ext cx="3397847" cy="2119819"/>
            <a:chOff x="838200" y="1550988"/>
            <a:chExt cx="4530462" cy="2826424"/>
          </a:xfrm>
        </p:grpSpPr>
        <p:grpSp>
          <p:nvGrpSpPr>
            <p:cNvPr id="8" name="Group 7"/>
            <p:cNvGrpSpPr/>
            <p:nvPr/>
          </p:nvGrpSpPr>
          <p:grpSpPr>
            <a:xfrm>
              <a:off x="1549402" y="1550988"/>
              <a:ext cx="3071811" cy="1252537"/>
              <a:chOff x="1549402" y="1550988"/>
              <a:chExt cx="3071811" cy="1252537"/>
            </a:xfrm>
          </p:grpSpPr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31061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64541" name="AutoShape 29"/>
              <p:cNvCxnSpPr>
                <a:cxnSpLocks noChangeShapeType="1"/>
                <a:stCxn id="64534" idx="2"/>
              </p:cNvCxnSpPr>
              <p:nvPr/>
            </p:nvCxnSpPr>
            <p:spPr bwMode="auto">
              <a:xfrm>
                <a:off x="3115933" y="1981875"/>
                <a:ext cx="1505280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42" name="AutoShape 30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3067050" y="1981875"/>
                <a:ext cx="48883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563" name="AutoShape 51"/>
              <p:cNvCxnSpPr>
                <a:cxnSpLocks noChangeShapeType="1"/>
                <a:stCxn id="64534" idx="2"/>
              </p:cNvCxnSpPr>
              <p:nvPr/>
            </p:nvCxnSpPr>
            <p:spPr bwMode="auto">
              <a:xfrm flipH="1">
                <a:off x="1549402" y="1981875"/>
                <a:ext cx="156653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838200" y="2803525"/>
              <a:ext cx="4530462" cy="1573887"/>
              <a:chOff x="838200" y="2803525"/>
              <a:chExt cx="4530462" cy="1573887"/>
            </a:xfrm>
          </p:grpSpPr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444751" y="2803525"/>
                <a:ext cx="1324723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000066"/>
                    </a:solidFill>
                  </a:rPr>
                  <a:t>Overcast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7628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82839" y="3200400"/>
                <a:ext cx="130420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3,7,12,13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852862" y="3201988"/>
                <a:ext cx="15158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4,5,6,10,14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106864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3+,2-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7419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7473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>
                    <a:solidFill>
                      <a:srgbClr val="A50021"/>
                    </a:solidFill>
                  </a:rPr>
                  <a:t>1,2,8,9,11</a:t>
                </a:r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4+,0-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2+,3-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446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1244600" y="3946526"/>
                <a:ext cx="34240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289425" y="3946526"/>
                <a:ext cx="41293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2214583" y="3486150"/>
            <a:ext cx="308488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Continue until:</a:t>
            </a:r>
          </a:p>
          <a:p>
            <a:pPr>
              <a:buSzTx/>
              <a:buFontTx/>
              <a:buChar char="•"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 Every attribute is included in </a:t>
            </a:r>
            <a:r>
              <a:rPr lang="en-US" sz="1350" dirty="0">
                <a:solidFill>
                  <a:srgbClr val="0000FF"/>
                </a:solidFill>
                <a:latin typeface="+mj-lt"/>
              </a:rPr>
              <a:t>path</a:t>
            </a:r>
            <a:r>
              <a:rPr lang="en-US" sz="1350" dirty="0">
                <a:solidFill>
                  <a:srgbClr val="000066"/>
                </a:solidFill>
                <a:latin typeface="+mj-lt"/>
              </a:rPr>
              <a:t>,</a:t>
            </a:r>
            <a:r>
              <a:rPr lang="en-US" sz="135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350" dirty="0">
                <a:solidFill>
                  <a:srgbClr val="000066"/>
                </a:solidFill>
                <a:latin typeface="+mj-lt"/>
              </a:rPr>
              <a:t>or,</a:t>
            </a:r>
          </a:p>
          <a:p>
            <a:pPr>
              <a:buSzTx/>
              <a:buFontTx/>
              <a:buChar char="•"/>
            </a:pPr>
            <a:r>
              <a:rPr lang="en-US" sz="1350" dirty="0">
                <a:solidFill>
                  <a:srgbClr val="000066"/>
                </a:solidFill>
                <a:latin typeface="+mj-lt"/>
              </a:rPr>
              <a:t> All examples  in the leaf have same label</a:t>
            </a:r>
          </a:p>
        </p:txBody>
      </p:sp>
      <p:graphicFrame>
        <p:nvGraphicFramePr>
          <p:cNvPr id="45" name="Content Placeholder 5"/>
          <p:cNvGraphicFramePr>
            <a:graphicFrameLocks/>
          </p:cNvGraphicFramePr>
          <p:nvPr/>
        </p:nvGraphicFramePr>
        <p:xfrm>
          <a:off x="5600700" y="1114357"/>
          <a:ext cx="2201262" cy="346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 O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dirty="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755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(IV)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E1C574-BC1F-0647-AC4E-93488BEF4CFE}"/>
              </a:ext>
            </a:extLst>
          </p:cNvPr>
          <p:cNvGrpSpPr/>
          <p:nvPr/>
        </p:nvGrpSpPr>
        <p:grpSpPr>
          <a:xfrm>
            <a:off x="1143000" y="3380719"/>
            <a:ext cx="3410433" cy="930104"/>
            <a:chOff x="5618162" y="1014413"/>
            <a:chExt cx="6006516" cy="1575777"/>
          </a:xfrm>
        </p:grpSpPr>
        <p:graphicFrame>
          <p:nvGraphicFramePr>
            <p:cNvPr id="58" name="Object 37">
              <a:extLst>
                <a:ext uri="{FF2B5EF4-FFF2-40B4-BE49-F238E27FC236}">
                  <a16:creationId xmlns:a16="http://schemas.microsoft.com/office/drawing/2014/main" id="{C1EB9940-F0A4-EE4C-A934-200302C245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18162" y="1014413"/>
            <a:ext cx="28273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447560" imgH="241200" progId="Equation.3">
                    <p:embed/>
                  </p:oleObj>
                </mc:Choice>
                <mc:Fallback>
                  <p:oleObj name="Equation" r:id="rId4" imgW="1447560" imgH="241200" progId="Equation.3">
                    <p:embed/>
                    <p:pic>
                      <p:nvPicPr>
                        <p:cNvPr id="58" name="Object 37">
                          <a:extLst>
                            <a:ext uri="{FF2B5EF4-FFF2-40B4-BE49-F238E27FC236}">
                              <a16:creationId xmlns:a16="http://schemas.microsoft.com/office/drawing/2014/main" id="{C1EB9940-F0A4-EE4C-A934-200302C245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2" y="1014413"/>
                          <a:ext cx="28273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40">
              <a:extLst>
                <a:ext uri="{FF2B5EF4-FFF2-40B4-BE49-F238E27FC236}">
                  <a16:creationId xmlns:a16="http://schemas.microsoft.com/office/drawing/2014/main" id="{A7323484-E197-A243-9352-AFBAF00D8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2324" y="1054099"/>
              <a:ext cx="3182354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.97-(3/5) 0-(2/5) 0 = </a:t>
              </a:r>
              <a:r>
                <a:rPr lang="en-US" sz="1200" b="1">
                  <a:solidFill>
                    <a:srgbClr val="A50021"/>
                  </a:solidFill>
                </a:rPr>
                <a:t>.97</a:t>
              </a:r>
              <a:endParaRPr lang="en-US" sz="1200" b="1">
                <a:solidFill>
                  <a:srgbClr val="0000FF"/>
                </a:solidFill>
              </a:endParaRPr>
            </a:p>
          </p:txBody>
        </p:sp>
        <p:graphicFrame>
          <p:nvGraphicFramePr>
            <p:cNvPr id="60" name="Object 41">
              <a:extLst>
                <a:ext uri="{FF2B5EF4-FFF2-40B4-BE49-F238E27FC236}">
                  <a16:creationId xmlns:a16="http://schemas.microsoft.com/office/drawing/2014/main" id="{F72C4247-DDF5-5E46-BB61-DDC4946A7D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60220" y="1528763"/>
            <a:ext cx="22828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244520" imgH="241200" progId="Equation.3">
                    <p:embed/>
                  </p:oleObj>
                </mc:Choice>
                <mc:Fallback>
                  <p:oleObj name="Equation" r:id="rId6" imgW="1244520" imgH="241200" progId="Equation.3">
                    <p:embed/>
                    <p:pic>
                      <p:nvPicPr>
                        <p:cNvPr id="60" name="Object 41">
                          <a:extLst>
                            <a:ext uri="{FF2B5EF4-FFF2-40B4-BE49-F238E27FC236}">
                              <a16:creationId xmlns:a16="http://schemas.microsoft.com/office/drawing/2014/main" id="{F72C4247-DDF5-5E46-BB61-DDC4946A7D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1528763"/>
                          <a:ext cx="2282825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23F95C7B-EBF9-8F4E-B103-15D8341D6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5908" y="1568450"/>
              <a:ext cx="2597944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.97- 0-(2/5) 1 = .57</a:t>
              </a:r>
            </a:p>
          </p:txBody>
        </p:sp>
        <p:graphicFrame>
          <p:nvGraphicFramePr>
            <p:cNvPr id="62" name="Object 43">
              <a:extLst>
                <a:ext uri="{FF2B5EF4-FFF2-40B4-BE49-F238E27FC236}">
                  <a16:creationId xmlns:a16="http://schemas.microsoft.com/office/drawing/2014/main" id="{6F60B7E0-3FD0-0245-9EF0-145B0BBF76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60220" y="2081213"/>
            <a:ext cx="22367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1218960" imgH="241200" progId="Equation.3">
                    <p:embed/>
                  </p:oleObj>
                </mc:Choice>
                <mc:Fallback>
                  <p:oleObj name="Equation" r:id="rId8" imgW="1218960" imgH="241200" progId="Equation.3">
                    <p:embed/>
                    <p:pic>
                      <p:nvPicPr>
                        <p:cNvPr id="62" name="Object 43">
                          <a:extLst>
                            <a:ext uri="{FF2B5EF4-FFF2-40B4-BE49-F238E27FC236}">
                              <a16:creationId xmlns:a16="http://schemas.microsoft.com/office/drawing/2014/main" id="{6F60B7E0-3FD0-0245-9EF0-145B0BBF76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0220" y="2081213"/>
                          <a:ext cx="22367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id="{1F43C373-6ECF-EC4D-ACA6-9C1CBBFC0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255" y="2120900"/>
              <a:ext cx="3481616" cy="4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200" b="1">
                  <a:solidFill>
                    <a:srgbClr val="0000FF"/>
                  </a:solidFill>
                </a:rPr>
                <a:t>.97-(2/5) 1 - (3/5) .92= .02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2915B2-7F43-564D-82CA-AF7977CD7C33}"/>
              </a:ext>
            </a:extLst>
          </p:cNvPr>
          <p:cNvGrpSpPr/>
          <p:nvPr/>
        </p:nvGrpSpPr>
        <p:grpSpPr>
          <a:xfrm>
            <a:off x="1011157" y="895719"/>
            <a:ext cx="3397847" cy="2119819"/>
            <a:chOff x="838200" y="1550988"/>
            <a:chExt cx="4530462" cy="282642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5778559-2E82-BF4C-A4B6-C60062939E33}"/>
                </a:ext>
              </a:extLst>
            </p:cNvPr>
            <p:cNvGrpSpPr/>
            <p:nvPr/>
          </p:nvGrpSpPr>
          <p:grpSpPr>
            <a:xfrm>
              <a:off x="1549402" y="1550988"/>
              <a:ext cx="3071811" cy="1252537"/>
              <a:chOff x="1549402" y="1550988"/>
              <a:chExt cx="3071811" cy="1252537"/>
            </a:xfrm>
          </p:grpSpPr>
          <p:sp>
            <p:nvSpPr>
              <p:cNvPr id="79" name="Text Box 22">
                <a:extLst>
                  <a:ext uri="{FF2B5EF4-FFF2-40B4-BE49-F238E27FC236}">
                    <a16:creationId xmlns:a16="http://schemas.microsoft.com/office/drawing/2014/main" id="{95575DDE-CCDF-B343-B2BE-F6EC6BD72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625" y="1550988"/>
                <a:ext cx="1310615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  <a:latin typeface="+mj-lt"/>
                  </a:rPr>
                  <a:t>Outlook </a:t>
                </a:r>
              </a:p>
            </p:txBody>
          </p:sp>
          <p:cxnSp>
            <p:nvCxnSpPr>
              <p:cNvPr id="80" name="AutoShape 29">
                <a:extLst>
                  <a:ext uri="{FF2B5EF4-FFF2-40B4-BE49-F238E27FC236}">
                    <a16:creationId xmlns:a16="http://schemas.microsoft.com/office/drawing/2014/main" id="{067A72C3-CE28-9441-A8C7-4EFD6B9D8E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15933" y="1981875"/>
                <a:ext cx="1505280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AutoShape 30">
                <a:extLst>
                  <a:ext uri="{FF2B5EF4-FFF2-40B4-BE49-F238E27FC236}">
                    <a16:creationId xmlns:a16="http://schemas.microsoft.com/office/drawing/2014/main" id="{56E565D3-8F3D-A047-9C87-9DCC5F309E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07111" y="1981875"/>
                <a:ext cx="882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AutoShape 51">
                <a:extLst>
                  <a:ext uri="{FF2B5EF4-FFF2-40B4-BE49-F238E27FC236}">
                    <a16:creationId xmlns:a16="http://schemas.microsoft.com/office/drawing/2014/main" id="{E99CDBD7-B0EA-7542-BFF5-31B7AC467B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549402" y="1981875"/>
                <a:ext cx="1566531" cy="821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24085D9-E931-8044-B985-FA6120D28DB9}"/>
                </a:ext>
              </a:extLst>
            </p:cNvPr>
            <p:cNvGrpSpPr/>
            <p:nvPr/>
          </p:nvGrpSpPr>
          <p:grpSpPr>
            <a:xfrm>
              <a:off x="838200" y="2803525"/>
              <a:ext cx="4530462" cy="1573887"/>
              <a:chOff x="838200" y="2803525"/>
              <a:chExt cx="4530462" cy="1573887"/>
            </a:xfrm>
          </p:grpSpPr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D8FF5131-3520-5F49-844D-DD47BA04F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4751" y="2803525"/>
                <a:ext cx="1324723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Overcast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Text Box 6">
                <a:extLst>
                  <a:ext uri="{FF2B5EF4-FFF2-40B4-BE49-F238E27FC236}">
                    <a16:creationId xmlns:a16="http://schemas.microsoft.com/office/drawing/2014/main" id="{7969C9C7-8F4A-1940-BF53-9FC7293E8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6238" y="2803525"/>
                <a:ext cx="77628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Rain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Text Box 9">
                <a:extLst>
                  <a:ext uri="{FF2B5EF4-FFF2-40B4-BE49-F238E27FC236}">
                    <a16:creationId xmlns:a16="http://schemas.microsoft.com/office/drawing/2014/main" id="{34CAD82C-70B9-5C46-8603-A0967C28A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2839" y="3200400"/>
                <a:ext cx="130420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3,7,12,13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 Box 10">
                <a:extLst>
                  <a:ext uri="{FF2B5EF4-FFF2-40B4-BE49-F238E27FC236}">
                    <a16:creationId xmlns:a16="http://schemas.microsoft.com/office/drawing/2014/main" id="{8017AE21-53BF-8C47-9DDB-18C87980A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862" y="3201988"/>
                <a:ext cx="1515800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4,5,6,10,14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 Box 11">
                <a:extLst>
                  <a:ext uri="{FF2B5EF4-FFF2-40B4-BE49-F238E27FC236}">
                    <a16:creationId xmlns:a16="http://schemas.microsoft.com/office/drawing/2014/main" id="{3838E723-4EF8-DF4D-A29F-8EB2F770D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6864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3+,2-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Text Box 16">
                <a:extLst>
                  <a:ext uri="{FF2B5EF4-FFF2-40B4-BE49-F238E27FC236}">
                    <a16:creationId xmlns:a16="http://schemas.microsoft.com/office/drawing/2014/main" id="{6CCE0F8B-BF6C-6D41-A85E-A889DC8D2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400" y="2803525"/>
                <a:ext cx="97419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66"/>
                    </a:solidFill>
                  </a:rPr>
                  <a:t>Sunny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Text Box 17">
                <a:extLst>
                  <a:ext uri="{FF2B5EF4-FFF2-40B4-BE49-F238E27FC236}">
                    <a16:creationId xmlns:a16="http://schemas.microsoft.com/office/drawing/2014/main" id="{24628A6A-3A25-1246-8F09-D7C4754AA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137473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1,2,8,9,11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 Box 19">
                <a:extLst>
                  <a:ext uri="{FF2B5EF4-FFF2-40B4-BE49-F238E27FC236}">
                    <a16:creationId xmlns:a16="http://schemas.microsoft.com/office/drawing/2014/main" id="{832E363F-C8FC-5D4E-9CFC-0FCA89459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111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4+,0-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5" name="Text Box 20">
                <a:extLst>
                  <a:ext uri="{FF2B5EF4-FFF2-40B4-BE49-F238E27FC236}">
                    <a16:creationId xmlns:a16="http://schemas.microsoft.com/office/drawing/2014/main" id="{F3EA3D1F-650D-9240-9DBE-CE8C31217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463" y="3565525"/>
                <a:ext cx="833989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A50021"/>
                    </a:solidFill>
                  </a:rPr>
                  <a:t>2+,3-</a:t>
                </a:r>
                <a:endParaRPr 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 Box 21">
                <a:extLst>
                  <a:ext uri="{FF2B5EF4-FFF2-40B4-BE49-F238E27FC236}">
                    <a16:creationId xmlns:a16="http://schemas.microsoft.com/office/drawing/2014/main" id="{B2D72C75-728F-9843-9AE1-6CFA5E78C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413" y="3946525"/>
                <a:ext cx="64462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u="sng">
                    <a:solidFill>
                      <a:srgbClr val="0000FF"/>
                    </a:solidFill>
                  </a:rPr>
                  <a:t>Yes</a:t>
                </a:r>
              </a:p>
            </p:txBody>
          </p:sp>
          <p:sp>
            <p:nvSpPr>
              <p:cNvPr id="77" name="Text Box 22">
                <a:extLst>
                  <a:ext uri="{FF2B5EF4-FFF2-40B4-BE49-F238E27FC236}">
                    <a16:creationId xmlns:a16="http://schemas.microsoft.com/office/drawing/2014/main" id="{A18C83B5-8622-5D4F-8C3A-7DA749AD5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4600" y="3946526"/>
                <a:ext cx="34240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</a:t>
                </a:r>
              </a:p>
            </p:txBody>
          </p:sp>
          <p:sp>
            <p:nvSpPr>
              <p:cNvPr id="78" name="Text Box 23">
                <a:extLst>
                  <a:ext uri="{FF2B5EF4-FFF2-40B4-BE49-F238E27FC236}">
                    <a16:creationId xmlns:a16="http://schemas.microsoft.com/office/drawing/2014/main" id="{945F9BCF-B4C6-9A4A-B28C-0E54D62F3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9425" y="3946526"/>
                <a:ext cx="412933" cy="430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>
                    <a:solidFill>
                      <a:srgbClr val="0000FF"/>
                    </a:solidFill>
                  </a:rPr>
                  <a:t>? </a:t>
                </a:r>
              </a:p>
            </p:txBody>
          </p:sp>
        </p:grpSp>
      </p:grpSp>
      <p:graphicFrame>
        <p:nvGraphicFramePr>
          <p:cNvPr id="83" name="Content Placeholder 5">
            <a:extLst>
              <a:ext uri="{FF2B5EF4-FFF2-40B4-BE49-F238E27FC236}">
                <a16:creationId xmlns:a16="http://schemas.microsoft.com/office/drawing/2014/main" id="{BE87D34F-1C28-894C-BF74-1ECA497CC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92190"/>
              </p:ext>
            </p:extLst>
          </p:nvPr>
        </p:nvGraphicFramePr>
        <p:xfrm>
          <a:off x="5720800" y="1138613"/>
          <a:ext cx="2201262" cy="3232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/>
                        <a:t> O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H</a:t>
                      </a:r>
                      <a:r>
                        <a:rPr lang="en-US" sz="1400" b="1" baseline="0"/>
                        <a:t> 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W</a:t>
                      </a:r>
                      <a:r>
                        <a:rPr lang="en-US" sz="1400" b="1" baseline="0"/>
                        <a:t> </a:t>
                      </a:r>
                      <a:endParaRPr lang="en-US" sz="1400" b="1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Play?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+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BF089A-7DE9-C845-9DAC-CAA3B4FE9FAA}"/>
              </a:ext>
            </a:extLst>
          </p:cNvPr>
          <p:cNvSpPr/>
          <p:nvPr/>
        </p:nvSpPr>
        <p:spPr>
          <a:xfrm>
            <a:off x="839756" y="1880099"/>
            <a:ext cx="1277216" cy="131097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1EA378-33DA-A242-86CC-BB1C5559F119}"/>
              </a:ext>
            </a:extLst>
          </p:cNvPr>
          <p:cNvSpPr txBox="1"/>
          <p:nvPr/>
        </p:nvSpPr>
        <p:spPr>
          <a:xfrm>
            <a:off x="3001816" y="4443487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Split on Humidity</a:t>
            </a:r>
          </a:p>
        </p:txBody>
      </p:sp>
    </p:spTree>
    <p:extLst>
      <p:ext uri="{BB962C8B-B14F-4D97-AF65-F5344CB8AC3E}">
        <p14:creationId xmlns:p14="http://schemas.microsoft.com/office/powerpoint/2010/main" val="1465391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04126-4AA1-9042-8933-B0D08A6F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089673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937273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0669" name="AutoShape 13"/>
          <p:cNvCxnSpPr>
            <a:cxnSpLocks noChangeShapeType="1"/>
            <a:stCxn id="70659" idx="2"/>
            <a:endCxn id="70667" idx="0"/>
          </p:cNvCxnSpPr>
          <p:nvPr/>
        </p:nvCxnSpPr>
        <p:spPr bwMode="auto">
          <a:xfrm flipH="1">
            <a:off x="3454998" y="1351865"/>
            <a:ext cx="1190574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08371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242072" y="2825354"/>
            <a:ext cx="25680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309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20719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30D06-7897-9549-A4C3-F7B62B9A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686" name="AutoShape 6"/>
          <p:cNvCxnSpPr>
            <a:cxnSpLocks noChangeShapeType="1"/>
            <a:stCxn id="71683" idx="2"/>
            <a:endCxn id="71685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7" name="AutoShape 7"/>
          <p:cNvCxnSpPr>
            <a:cxnSpLocks noChangeShapeType="1"/>
            <a:stCxn id="71683" idx="2"/>
            <a:endCxn id="71684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171825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019426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693" name="AutoShape 13"/>
          <p:cNvCxnSpPr>
            <a:cxnSpLocks noChangeShapeType="1"/>
            <a:stCxn id="71683" idx="2"/>
            <a:endCxn id="71691" idx="0"/>
          </p:cNvCxnSpPr>
          <p:nvPr/>
        </p:nvCxnSpPr>
        <p:spPr bwMode="auto">
          <a:xfrm flipH="1">
            <a:off x="3537150" y="1351865"/>
            <a:ext cx="1108422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165872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089673" y="2825354"/>
            <a:ext cx="10358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309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542110" y="3474244"/>
            <a:ext cx="88678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Normal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2715817" y="3474244"/>
            <a:ext cx="6142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High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1701" name="AutoShape 21"/>
          <p:cNvCxnSpPr>
            <a:cxnSpLocks noChangeShapeType="1"/>
            <a:stCxn id="71699" idx="0"/>
            <a:endCxn id="71697" idx="2"/>
          </p:cNvCxnSpPr>
          <p:nvPr/>
        </p:nvCxnSpPr>
        <p:spPr bwMode="auto">
          <a:xfrm flipH="1" flipV="1">
            <a:off x="3607604" y="3148519"/>
            <a:ext cx="377897" cy="32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03" name="AutoShape 23"/>
          <p:cNvCxnSpPr>
            <a:cxnSpLocks noChangeShapeType="1"/>
            <a:stCxn id="71700" idx="0"/>
            <a:endCxn id="71697" idx="2"/>
          </p:cNvCxnSpPr>
          <p:nvPr/>
        </p:nvCxnSpPr>
        <p:spPr bwMode="auto">
          <a:xfrm flipV="1">
            <a:off x="3022953" y="3148519"/>
            <a:ext cx="584651" cy="32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771775" y="3714750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657600" y="370284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98824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induceDecisionTree(S)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1. Does S uniquely define a class?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 all s ∈ S have the same label y: </a:t>
            </a:r>
            <a:r>
              <a:rPr lang="en-US" b="1" dirty="0"/>
              <a:t>return</a:t>
            </a:r>
            <a:r>
              <a:rPr lang="en-US" dirty="0"/>
              <a:t> S;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2. Find the feature with the most information gain: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i = argmax 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i="1" dirty="0"/>
              <a:t>Gain</a:t>
            </a:r>
            <a:r>
              <a:rPr lang="en-US" dirty="0"/>
              <a:t>(S, X</a:t>
            </a:r>
            <a:r>
              <a:rPr lang="en-US" baseline="-25000" dirty="0"/>
              <a:t>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3. Add children to S: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Values(X</a:t>
            </a:r>
            <a:r>
              <a:rPr lang="en-US" baseline="-25000" dirty="0"/>
              <a:t>i</a:t>
            </a:r>
            <a:r>
              <a:rPr lang="en-US" dirty="0"/>
              <a:t>): </a:t>
            </a:r>
          </a:p>
          <a:p>
            <a:pPr marL="0" indent="0">
              <a:buNone/>
            </a:pPr>
            <a:r>
              <a:rPr lang="en-US" dirty="0"/>
              <a:t>			S</a:t>
            </a:r>
            <a:r>
              <a:rPr lang="en-US" baseline="-25000" dirty="0"/>
              <a:t>k</a:t>
            </a:r>
            <a:r>
              <a:rPr lang="en-US" dirty="0"/>
              <a:t> = {s ∈ S | x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                		</a:t>
            </a:r>
            <a:r>
              <a:rPr lang="en-US" dirty="0" err="1"/>
              <a:t>addChild</a:t>
            </a:r>
            <a:r>
              <a:rPr lang="en-US" dirty="0"/>
              <a:t>(S, S</a:t>
            </a:r>
            <a:r>
              <a:rPr lang="en-US" baseline="-25000" dirty="0"/>
              <a:t>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	induceDecisionTree(S</a:t>
            </a:r>
            <a:r>
              <a:rPr lang="en-US" baseline="-25000" dirty="0"/>
              <a:t>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return</a:t>
            </a:r>
            <a:r>
              <a:rPr lang="en-US" dirty="0"/>
              <a:t> S;</a:t>
            </a:r>
          </a:p>
        </p:txBody>
      </p:sp>
    </p:spTree>
    <p:extLst>
      <p:ext uri="{BB962C8B-B14F-4D97-AF65-F5344CB8AC3E}">
        <p14:creationId xmlns:p14="http://schemas.microsoft.com/office/powerpoint/2010/main" val="381526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Decision trees for (binary) classification</a:t>
            </a:r>
          </a:p>
          <a:p>
            <a:pPr lvl="1"/>
            <a:r>
              <a:rPr lang="en-US" dirty="0"/>
              <a:t>Non-linear classifiers</a:t>
            </a:r>
          </a:p>
          <a:p>
            <a:pPr lvl="2"/>
            <a:endParaRPr lang="en-US" dirty="0"/>
          </a:p>
          <a:p>
            <a:r>
              <a:rPr lang="en-US" dirty="0"/>
              <a:t>Learning decision trees (ID3 algorithm)</a:t>
            </a:r>
          </a:p>
          <a:p>
            <a:pPr lvl="1"/>
            <a:r>
              <a:rPr lang="en-US" dirty="0"/>
              <a:t>Greedy heuristic (based on information gain)</a:t>
            </a:r>
            <a:br>
              <a:rPr lang="en-US" dirty="0"/>
            </a:br>
            <a:r>
              <a:rPr lang="en-US" dirty="0"/>
              <a:t>Originally developed for discrete features</a:t>
            </a:r>
          </a:p>
          <a:p>
            <a:pPr lvl="1"/>
            <a:r>
              <a:rPr lang="en-US" dirty="0"/>
              <a:t>Some extensions to the basic algorithm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Some experimental issues</a:t>
            </a:r>
          </a:p>
        </p:txBody>
      </p:sp>
    </p:spTree>
    <p:extLst>
      <p:ext uri="{BB962C8B-B14F-4D97-AF65-F5344CB8AC3E}">
        <p14:creationId xmlns:p14="http://schemas.microsoft.com/office/powerpoint/2010/main" val="760863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Example (VI)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8F459-39AF-D043-8C74-8613F04F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154091" y="1028700"/>
            <a:ext cx="9829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Outlook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42185" y="1968104"/>
            <a:ext cx="99354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Overcast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448301" y="1931194"/>
            <a:ext cx="5822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Rain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10" name="AutoShape 6"/>
          <p:cNvCxnSpPr>
            <a:cxnSpLocks noChangeShapeType="1"/>
            <a:stCxn id="72707" idx="2"/>
            <a:endCxn id="72709" idx="0"/>
          </p:cNvCxnSpPr>
          <p:nvPr/>
        </p:nvCxnSpPr>
        <p:spPr bwMode="auto">
          <a:xfrm>
            <a:off x="4645572" y="1351865"/>
            <a:ext cx="1093835" cy="5793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1" name="AutoShape 7"/>
          <p:cNvCxnSpPr>
            <a:cxnSpLocks noChangeShapeType="1"/>
            <a:stCxn id="72707" idx="2"/>
            <a:endCxn id="72708" idx="0"/>
          </p:cNvCxnSpPr>
          <p:nvPr/>
        </p:nvCxnSpPr>
        <p:spPr bwMode="auto">
          <a:xfrm flipH="1">
            <a:off x="4638956" y="1351865"/>
            <a:ext cx="6616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095750" y="2265760"/>
            <a:ext cx="97815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3,7,12,13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198269" y="2266950"/>
            <a:ext cx="1136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4,5,6,10,14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388769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3+,2-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71825" y="1968104"/>
            <a:ext cx="73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Sunny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019426" y="2265760"/>
            <a:ext cx="10310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1,2,8,9,11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17" name="AutoShape 13"/>
          <p:cNvCxnSpPr>
            <a:cxnSpLocks noChangeShapeType="1"/>
            <a:stCxn id="72707" idx="2"/>
            <a:endCxn id="72715" idx="0"/>
          </p:cNvCxnSpPr>
          <p:nvPr/>
        </p:nvCxnSpPr>
        <p:spPr bwMode="auto">
          <a:xfrm flipH="1">
            <a:off x="3537150" y="1351865"/>
            <a:ext cx="1108422" cy="6162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221956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4+,0-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165872" y="2539604"/>
            <a:ext cx="6254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A50021"/>
                </a:solidFill>
              </a:rPr>
              <a:t>2+,3-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307681" y="282535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089673" y="2825354"/>
            <a:ext cx="10358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Humidity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525691" y="2825354"/>
            <a:ext cx="68640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577829" y="3468291"/>
            <a:ext cx="88678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Normal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2751535" y="3468291"/>
            <a:ext cx="61427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High</a:t>
            </a:r>
            <a:endParaRPr lang="en-US" sz="1500" b="1">
              <a:solidFill>
                <a:srgbClr val="0000FF"/>
              </a:solidFill>
            </a:endParaRPr>
          </a:p>
        </p:txBody>
      </p:sp>
      <p:cxnSp>
        <p:nvCxnSpPr>
          <p:cNvPr id="72725" name="AutoShape 21"/>
          <p:cNvCxnSpPr>
            <a:cxnSpLocks noChangeShapeType="1"/>
            <a:stCxn id="72723" idx="0"/>
            <a:endCxn id="72721" idx="2"/>
          </p:cNvCxnSpPr>
          <p:nvPr/>
        </p:nvCxnSpPr>
        <p:spPr bwMode="auto">
          <a:xfrm flipH="1" flipV="1">
            <a:off x="3607604" y="3148519"/>
            <a:ext cx="413616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6" name="AutoShape 22"/>
          <p:cNvCxnSpPr>
            <a:cxnSpLocks noChangeShapeType="1"/>
            <a:stCxn id="72724" idx="0"/>
            <a:endCxn id="72721" idx="2"/>
          </p:cNvCxnSpPr>
          <p:nvPr/>
        </p:nvCxnSpPr>
        <p:spPr bwMode="auto">
          <a:xfrm flipV="1">
            <a:off x="3058671" y="3148519"/>
            <a:ext cx="548933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807494" y="3714750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693319" y="3702844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5912644" y="3468291"/>
            <a:ext cx="70596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Weak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086350" y="3468291"/>
            <a:ext cx="7906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>
                <a:solidFill>
                  <a:srgbClr val="000066"/>
                </a:solidFill>
              </a:rPr>
              <a:t>Strong</a:t>
            </a:r>
            <a:endParaRPr lang="en-US" sz="1500" b="1">
              <a:solidFill>
                <a:srgbClr val="0000FF"/>
              </a:solidFill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142310" y="3702844"/>
            <a:ext cx="4603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028135" y="3690938"/>
            <a:ext cx="483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u="sng">
                <a:solidFill>
                  <a:srgbClr val="0000FF"/>
                </a:solidFill>
              </a:rPr>
              <a:t>Yes</a:t>
            </a:r>
          </a:p>
        </p:txBody>
      </p:sp>
      <p:cxnSp>
        <p:nvCxnSpPr>
          <p:cNvPr id="72733" name="AutoShape 29"/>
          <p:cNvCxnSpPr>
            <a:cxnSpLocks noChangeShapeType="1"/>
            <a:stCxn id="72722" idx="2"/>
            <a:endCxn id="72729" idx="0"/>
          </p:cNvCxnSpPr>
          <p:nvPr/>
        </p:nvCxnSpPr>
        <p:spPr bwMode="auto">
          <a:xfrm>
            <a:off x="5868894" y="3148519"/>
            <a:ext cx="396731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34" name="AutoShape 30"/>
          <p:cNvCxnSpPr>
            <a:cxnSpLocks noChangeShapeType="1"/>
            <a:stCxn id="72730" idx="0"/>
            <a:endCxn id="72722" idx="2"/>
          </p:cNvCxnSpPr>
          <p:nvPr/>
        </p:nvCxnSpPr>
        <p:spPr bwMode="auto">
          <a:xfrm flipV="1">
            <a:off x="5481651" y="3148519"/>
            <a:ext cx="387243" cy="3197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6375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Hypothesis Space in Decision Tree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a search of the space of decision trees which can represent all possible discrete functions. (</a:t>
            </a:r>
            <a:r>
              <a:rPr lang="en-US" dirty="0">
                <a:solidFill>
                  <a:schemeClr val="accent1"/>
                </a:solidFill>
              </a:rPr>
              <a:t>pros and cons</a:t>
            </a:r>
            <a:r>
              <a:rPr lang="en-US" dirty="0"/>
              <a:t>)</a:t>
            </a:r>
          </a:p>
          <a:p>
            <a:r>
              <a:rPr lang="en-US" dirty="0"/>
              <a:t>Goal: to find the </a:t>
            </a:r>
            <a:r>
              <a:rPr lang="en-US" dirty="0">
                <a:solidFill>
                  <a:schemeClr val="accent1"/>
                </a:solidFill>
              </a:rPr>
              <a:t>best</a:t>
            </a:r>
            <a:r>
              <a:rPr lang="en-US" dirty="0"/>
              <a:t> decision tree</a:t>
            </a:r>
          </a:p>
          <a:p>
            <a:pPr lvl="1"/>
            <a:r>
              <a:rPr lang="en-US" dirty="0"/>
              <a:t>Best could be “smallest depth”</a:t>
            </a:r>
          </a:p>
          <a:p>
            <a:pPr lvl="1"/>
            <a:r>
              <a:rPr lang="en-US" dirty="0"/>
              <a:t>Best could be “minimizing the expected number of tests”</a:t>
            </a:r>
          </a:p>
          <a:p>
            <a:r>
              <a:rPr lang="en-US" dirty="0"/>
              <a:t>Finding a minimal decision tree consistent with a set of data is </a:t>
            </a:r>
            <a:r>
              <a:rPr lang="en-US" dirty="0">
                <a:solidFill>
                  <a:schemeClr val="accent1"/>
                </a:solidFill>
              </a:rPr>
              <a:t>NP-hard</a:t>
            </a:r>
            <a:r>
              <a:rPr lang="en-US" dirty="0"/>
              <a:t>.</a:t>
            </a:r>
          </a:p>
          <a:p>
            <a:r>
              <a:rPr lang="en-US" dirty="0"/>
              <a:t>Performs a greedy heuristic search:  hill climbing </a:t>
            </a:r>
            <a:r>
              <a:rPr lang="en-US" dirty="0">
                <a:solidFill>
                  <a:schemeClr val="accent1"/>
                </a:solidFill>
              </a:rPr>
              <a:t>without backtracking</a:t>
            </a:r>
          </a:p>
          <a:p>
            <a:r>
              <a:rPr lang="en-US" dirty="0"/>
              <a:t>Makes statistically based decisions using </a:t>
            </a:r>
            <a:r>
              <a:rPr lang="en-US" dirty="0">
                <a:solidFill>
                  <a:schemeClr val="accent1"/>
                </a:solidFill>
              </a:rPr>
              <a:t>all data</a:t>
            </a:r>
          </a:p>
        </p:txBody>
      </p:sp>
    </p:spTree>
    <p:extLst>
      <p:ext uri="{BB962C8B-B14F-4D97-AF65-F5344CB8AC3E}">
        <p14:creationId xmlns:p14="http://schemas.microsoft.com/office/powerpoint/2010/main" val="847071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Decision Tree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52" y="1008201"/>
            <a:ext cx="8641108" cy="36907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Hunt and colleagues in Psychology used full search decision tree methods to model human concept learning in the 60s</a:t>
            </a:r>
          </a:p>
          <a:p>
            <a:pPr lvl="1"/>
            <a:r>
              <a:rPr lang="en-US" dirty="0"/>
              <a:t>Quinlan developed ID3, with the information gain heuristics in the late 70s to learn expert systems from examples</a:t>
            </a:r>
          </a:p>
          <a:p>
            <a:pPr lvl="1"/>
            <a:r>
              <a:rPr lang="en-US" dirty="0" err="1"/>
              <a:t>Breiman</a:t>
            </a:r>
            <a:r>
              <a:rPr lang="en-US" dirty="0"/>
              <a:t>, Freidman and colleagues in statistics developed CART (classification and regression trees simultaneously)</a:t>
            </a:r>
          </a:p>
          <a:p>
            <a:r>
              <a:rPr lang="en-US" dirty="0"/>
              <a:t>A variety of improvements in the 80s: coping with noise, continuous attributes, missing data, non-axis parallel etc.</a:t>
            </a:r>
          </a:p>
          <a:p>
            <a:pPr lvl="1"/>
            <a:r>
              <a:rPr lang="en-US" dirty="0"/>
              <a:t>Quinlan’s updated algorithm, C4.5 (1993) is commonly used (New: C5)</a:t>
            </a:r>
          </a:p>
          <a:p>
            <a:r>
              <a:rPr lang="en-US" dirty="0"/>
              <a:t>Boosting (or Bagging) over DTs is a very good general purpose algorithm</a:t>
            </a:r>
          </a:p>
        </p:txBody>
      </p:sp>
    </p:spTree>
    <p:extLst>
      <p:ext uri="{BB962C8B-B14F-4D97-AF65-F5344CB8AC3E}">
        <p14:creationId xmlns:p14="http://schemas.microsoft.com/office/powerpoint/2010/main" val="2151392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3492-1E76-B943-978A-A56D675D0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CE0D3-7C13-B64E-A40B-1C40E5D3C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6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4952" y="1199436"/>
            <a:ext cx="3867071" cy="3009216"/>
            <a:chOff x="2144713" y="1371600"/>
            <a:chExt cx="5156094" cy="4012287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4014787" y="137160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998913" y="2624139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5740401" y="25749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06" name="AutoShape 6"/>
            <p:cNvCxnSpPr>
              <a:cxnSpLocks noChangeShapeType="1"/>
              <a:stCxn id="76803" idx="2"/>
              <a:endCxn id="76805" idx="0"/>
            </p:cNvCxnSpPr>
            <p:nvPr/>
          </p:nvCxnSpPr>
          <p:spPr bwMode="auto">
            <a:xfrm>
              <a:off x="4670095" y="1802487"/>
              <a:ext cx="1458446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07" name="AutoShape 7"/>
            <p:cNvCxnSpPr>
              <a:cxnSpLocks noChangeShapeType="1"/>
              <a:stCxn id="76803" idx="2"/>
              <a:endCxn id="76804" idx="0"/>
            </p:cNvCxnSpPr>
            <p:nvPr/>
          </p:nvCxnSpPr>
          <p:spPr bwMode="auto">
            <a:xfrm flipH="1">
              <a:off x="4661274" y="1802487"/>
              <a:ext cx="8821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936999" y="3021013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09" name="Text Box 9"/>
            <p:cNvSpPr txBox="1">
              <a:spLocks noChangeArrowheads="1"/>
            </p:cNvSpPr>
            <p:nvPr/>
          </p:nvSpPr>
          <p:spPr bwMode="auto">
            <a:xfrm>
              <a:off x="5407025" y="302260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5661025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705100" y="2624139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501900" y="3021013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13" name="AutoShape 13"/>
            <p:cNvCxnSpPr>
              <a:cxnSpLocks noChangeShapeType="1"/>
              <a:stCxn id="76803" idx="2"/>
              <a:endCxn id="76811" idx="0"/>
            </p:cNvCxnSpPr>
            <p:nvPr/>
          </p:nvCxnSpPr>
          <p:spPr bwMode="auto">
            <a:xfrm flipH="1">
              <a:off x="3192200" y="1802487"/>
              <a:ext cx="1477896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4105275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697164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4219575" y="3767138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17" name="Text Box 17"/>
            <p:cNvSpPr txBox="1">
              <a:spLocks noChangeArrowheads="1"/>
            </p:cNvSpPr>
            <p:nvPr/>
          </p:nvSpPr>
          <p:spPr bwMode="auto">
            <a:xfrm>
              <a:off x="2595564" y="3767138"/>
              <a:ext cx="13811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843588" y="3767138"/>
              <a:ext cx="91520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3246438" y="4624388"/>
              <a:ext cx="11823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2144713" y="4624388"/>
              <a:ext cx="81902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76821" name="AutoShape 21"/>
            <p:cNvCxnSpPr>
              <a:cxnSpLocks noChangeShapeType="1"/>
              <a:stCxn id="76819" idx="0"/>
              <a:endCxn id="76817" idx="2"/>
            </p:cNvCxnSpPr>
            <p:nvPr/>
          </p:nvCxnSpPr>
          <p:spPr bwMode="auto">
            <a:xfrm flipH="1" flipV="1">
              <a:off x="3286138" y="4198025"/>
              <a:ext cx="551488" cy="426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2" name="AutoShape 22"/>
            <p:cNvCxnSpPr>
              <a:cxnSpLocks noChangeShapeType="1"/>
              <a:stCxn id="76820" idx="0"/>
              <a:endCxn id="76817" idx="2"/>
            </p:cNvCxnSpPr>
            <p:nvPr/>
          </p:nvCxnSpPr>
          <p:spPr bwMode="auto">
            <a:xfrm flipV="1">
              <a:off x="2554228" y="4198025"/>
              <a:ext cx="731911" cy="426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2219325" y="4953000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4" name="Text Box 24"/>
            <p:cNvSpPr txBox="1">
              <a:spLocks noChangeArrowheads="1"/>
            </p:cNvSpPr>
            <p:nvPr/>
          </p:nvSpPr>
          <p:spPr bwMode="auto">
            <a:xfrm>
              <a:off x="3400425" y="4937124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6359524" y="4624389"/>
              <a:ext cx="94128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Weak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5257801" y="4624389"/>
              <a:ext cx="10541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Strong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5332413" y="4937124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6513512" y="4921250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76829" name="AutoShape 29"/>
            <p:cNvCxnSpPr>
              <a:cxnSpLocks noChangeShapeType="1"/>
              <a:stCxn id="76818" idx="2"/>
              <a:endCxn id="76825" idx="0"/>
            </p:cNvCxnSpPr>
            <p:nvPr/>
          </p:nvCxnSpPr>
          <p:spPr bwMode="auto">
            <a:xfrm>
              <a:off x="6301192" y="4198025"/>
              <a:ext cx="528973" cy="426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30" name="AutoShape 30"/>
            <p:cNvCxnSpPr>
              <a:cxnSpLocks noChangeShapeType="1"/>
              <a:stCxn id="76826" idx="0"/>
              <a:endCxn id="76818" idx="2"/>
            </p:cNvCxnSpPr>
            <p:nvPr/>
          </p:nvCxnSpPr>
          <p:spPr bwMode="auto">
            <a:xfrm flipV="1">
              <a:off x="5784869" y="4198025"/>
              <a:ext cx="516324" cy="426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D0E00B21-2844-7446-AAB0-080FA11B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60" y="1610455"/>
            <a:ext cx="3693658" cy="3737372"/>
          </a:xfrm>
        </p:spPr>
        <p:txBody>
          <a:bodyPr/>
          <a:lstStyle/>
          <a:p>
            <a:endParaRPr lang="en-US" sz="1500" dirty="0">
              <a:solidFill>
                <a:srgbClr val="000066"/>
              </a:solidFill>
            </a:endParaRPr>
          </a:p>
          <a:p>
            <a:r>
              <a:rPr lang="en-US" sz="1500" dirty="0">
                <a:solidFill>
                  <a:srgbClr val="000066"/>
                </a:solidFill>
              </a:rPr>
              <a:t>Outlook = Sunny, </a:t>
            </a:r>
          </a:p>
          <a:p>
            <a:r>
              <a:rPr lang="en-US" sz="1500" dirty="0">
                <a:solidFill>
                  <a:srgbClr val="000066"/>
                </a:solidFill>
              </a:rPr>
              <a:t>Temp = Hot</a:t>
            </a:r>
          </a:p>
          <a:p>
            <a:r>
              <a:rPr lang="en-US" sz="1500" dirty="0">
                <a:solidFill>
                  <a:srgbClr val="000066"/>
                </a:solidFill>
              </a:rPr>
              <a:t>Humidity = Normal</a:t>
            </a:r>
          </a:p>
          <a:p>
            <a:r>
              <a:rPr lang="en-US" sz="1500" dirty="0">
                <a:solidFill>
                  <a:srgbClr val="000066"/>
                </a:solidFill>
              </a:rPr>
              <a:t>Wind = Strong </a:t>
            </a:r>
          </a:p>
          <a:p>
            <a:r>
              <a:rPr lang="en-US" sz="1500" dirty="0">
                <a:solidFill>
                  <a:srgbClr val="000066"/>
                </a:solidFill>
              </a:rPr>
              <a:t>label: NO</a:t>
            </a:r>
            <a:endParaRPr lang="en-US" sz="1500" dirty="0">
              <a:solidFill>
                <a:srgbClr val="A50021"/>
              </a:solidFill>
            </a:endParaRPr>
          </a:p>
          <a:p>
            <a:r>
              <a:rPr lang="en-US" sz="1500" dirty="0">
                <a:solidFill>
                  <a:srgbClr val="A50021"/>
                </a:solidFill>
              </a:rPr>
              <a:t>this example doesn’t exist in the tree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3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- Example</a:t>
            </a:r>
          </a:p>
        </p:txBody>
      </p: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4545405" y="935433"/>
            <a:ext cx="3867151" cy="3763566"/>
            <a:chOff x="1351" y="864"/>
            <a:chExt cx="3248" cy="3161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2529" y="864"/>
              <a:ext cx="82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19" y="1653"/>
              <a:ext cx="83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616" y="1622"/>
              <a:ext cx="48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40" name="AutoShape 6"/>
            <p:cNvCxnSpPr>
              <a:cxnSpLocks noChangeShapeType="1"/>
              <a:stCxn id="37" idx="2"/>
              <a:endCxn id="39" idx="0"/>
            </p:cNvCxnSpPr>
            <p:nvPr/>
          </p:nvCxnSpPr>
          <p:spPr bwMode="auto">
            <a:xfrm>
              <a:off x="2942" y="1135"/>
              <a:ext cx="919" cy="4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flipH="1">
              <a:off x="2936" y="1135"/>
              <a:ext cx="6" cy="5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2480" y="1903"/>
              <a:ext cx="82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406" y="1904"/>
              <a:ext cx="95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566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704" y="1653"/>
              <a:ext cx="6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1576" y="1903"/>
              <a:ext cx="86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47" name="AutoShape 13"/>
            <p:cNvCxnSpPr>
              <a:cxnSpLocks noChangeShapeType="1"/>
              <a:stCxn id="37" idx="2"/>
              <a:endCxn id="45" idx="0"/>
            </p:cNvCxnSpPr>
            <p:nvPr/>
          </p:nvCxnSpPr>
          <p:spPr bwMode="auto">
            <a:xfrm flipH="1">
              <a:off x="2011" y="1135"/>
              <a:ext cx="931" cy="5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2586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699" y="2133"/>
              <a:ext cx="5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2+,3-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58" y="2373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35" y="2373"/>
              <a:ext cx="87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681" y="2373"/>
              <a:ext cx="57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45" y="2937"/>
              <a:ext cx="74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351" y="2937"/>
              <a:ext cx="51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55" name="AutoShape 21"/>
            <p:cNvCxnSpPr>
              <a:cxnSpLocks noChangeShapeType="1"/>
              <a:stCxn id="53" idx="0"/>
              <a:endCxn id="51" idx="2"/>
            </p:cNvCxnSpPr>
            <p:nvPr/>
          </p:nvCxnSpPr>
          <p:spPr bwMode="auto">
            <a:xfrm flipH="1" flipV="1">
              <a:off x="2070" y="2644"/>
              <a:ext cx="347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22"/>
            <p:cNvCxnSpPr>
              <a:cxnSpLocks noChangeShapeType="1"/>
              <a:stCxn id="54" idx="0"/>
              <a:endCxn id="51" idx="2"/>
            </p:cNvCxnSpPr>
            <p:nvPr/>
          </p:nvCxnSpPr>
          <p:spPr bwMode="auto">
            <a:xfrm flipV="1">
              <a:off x="1609" y="2644"/>
              <a:ext cx="461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398" y="3144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4006" y="2913"/>
              <a:ext cx="5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3312" y="2913"/>
              <a:ext cx="6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3359" y="3110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4103" y="3100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62" name="AutoShape 29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>
              <a:off x="3970" y="2644"/>
              <a:ext cx="333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30"/>
            <p:cNvCxnSpPr>
              <a:cxnSpLocks noChangeShapeType="1"/>
              <a:stCxn id="59" idx="0"/>
              <a:endCxn id="52" idx="2"/>
            </p:cNvCxnSpPr>
            <p:nvPr/>
          </p:nvCxnSpPr>
          <p:spPr bwMode="auto">
            <a:xfrm flipV="1">
              <a:off x="3644" y="2644"/>
              <a:ext cx="326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2422" y="3623"/>
              <a:ext cx="5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1632" y="3623"/>
              <a:ext cx="6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66" name="AutoShape 34"/>
            <p:cNvCxnSpPr>
              <a:cxnSpLocks noChangeShapeType="1"/>
              <a:stCxn id="64" idx="0"/>
            </p:cNvCxnSpPr>
            <p:nvPr/>
          </p:nvCxnSpPr>
          <p:spPr bwMode="auto">
            <a:xfrm flipH="1" flipV="1">
              <a:off x="2319" y="3333"/>
              <a:ext cx="40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5"/>
            <p:cNvCxnSpPr>
              <a:cxnSpLocks noChangeShapeType="1"/>
              <a:stCxn id="65" idx="0"/>
            </p:cNvCxnSpPr>
            <p:nvPr/>
          </p:nvCxnSpPr>
          <p:spPr bwMode="auto">
            <a:xfrm flipV="1">
              <a:off x="1964" y="3333"/>
              <a:ext cx="37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75" y="3754"/>
              <a:ext cx="38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519" y="3744"/>
              <a:ext cx="40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 dirty="0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112" y="3110"/>
              <a:ext cx="57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</p:grp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2777571" y="931539"/>
            <a:ext cx="2140138" cy="78483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/>
              <a:t>This can always be done – may fit noise or other coincidental regularities</a:t>
            </a:r>
          </a:p>
        </p:txBody>
      </p:sp>
      <p:sp>
        <p:nvSpPr>
          <p:cNvPr id="72" name="Content Placeholder 11">
            <a:extLst>
              <a:ext uri="{FF2B5EF4-FFF2-40B4-BE49-F238E27FC236}">
                <a16:creationId xmlns:a16="http://schemas.microsoft.com/office/drawing/2014/main" id="{7DC715AD-C8F4-D746-AE11-96AD3D242960}"/>
              </a:ext>
            </a:extLst>
          </p:cNvPr>
          <p:cNvSpPr txBox="1">
            <a:spLocks/>
          </p:cNvSpPr>
          <p:nvPr/>
        </p:nvSpPr>
        <p:spPr>
          <a:xfrm>
            <a:off x="727560" y="1610455"/>
            <a:ext cx="3693658" cy="373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solidFill>
                <a:srgbClr val="000066"/>
              </a:solidFill>
            </a:endParaRPr>
          </a:p>
          <a:p>
            <a:r>
              <a:rPr lang="en-US" sz="1500">
                <a:solidFill>
                  <a:srgbClr val="000066"/>
                </a:solidFill>
              </a:rPr>
              <a:t>Outlook = Sunny, </a:t>
            </a:r>
          </a:p>
          <a:p>
            <a:r>
              <a:rPr lang="en-US" sz="1500">
                <a:solidFill>
                  <a:srgbClr val="000066"/>
                </a:solidFill>
              </a:rPr>
              <a:t>Temp = Hot</a:t>
            </a:r>
          </a:p>
          <a:p>
            <a:r>
              <a:rPr lang="en-US" sz="1500">
                <a:solidFill>
                  <a:srgbClr val="000066"/>
                </a:solidFill>
              </a:rPr>
              <a:t>Humidity = Normal</a:t>
            </a:r>
          </a:p>
          <a:p>
            <a:r>
              <a:rPr lang="en-US" sz="1500">
                <a:solidFill>
                  <a:srgbClr val="000066"/>
                </a:solidFill>
              </a:rPr>
              <a:t>Wind = Strong </a:t>
            </a:r>
          </a:p>
          <a:p>
            <a:r>
              <a:rPr lang="en-US" sz="1500">
                <a:solidFill>
                  <a:srgbClr val="000066"/>
                </a:solidFill>
              </a:rPr>
              <a:t>label: NO</a:t>
            </a:r>
            <a:endParaRPr lang="en-US" sz="1500">
              <a:solidFill>
                <a:srgbClr val="A50021"/>
              </a:solidFill>
            </a:endParaRPr>
          </a:p>
          <a:p>
            <a:r>
              <a:rPr lang="en-US" sz="1500">
                <a:solidFill>
                  <a:srgbClr val="A50021"/>
                </a:solidFill>
              </a:rPr>
              <a:t>this example doesn’t exist in the tree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87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data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6DA6D08-30F7-D944-B61F-5A742849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1180599"/>
            <a:ext cx="5883442" cy="3261560"/>
          </a:xfrm>
          <a:prstGeom prst="rect">
            <a:avLst/>
          </a:prstGeom>
          <a:solidFill>
            <a:srgbClr val="D9D9D9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85474" y="173455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98459" y="194911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180874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2116" y="2811379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29327" y="3242511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25354" y="3743827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8406" y="173856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17533" y="284546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1696" y="388419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23410" y="145782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6564" y="27411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7165" y="395437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65096" y="34671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1989" y="2775284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83042" y="33126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92354" y="22479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5094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1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16078" y="1"/>
            <a:ext cx="699836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instance space</a:t>
            </a:r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801A4F1B-3C1B-CA42-9D80-19575127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85474" y="173455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98459" y="194911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180874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2116" y="2811379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9327" y="3242511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25354" y="3743827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8406" y="1738563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17533" y="2845468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31696" y="3884195"/>
            <a:ext cx="140368" cy="140368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23410" y="145782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86564" y="27411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77165" y="3954378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65096" y="34671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1989" y="2775284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83042" y="3312695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92354" y="2247900"/>
            <a:ext cx="140368" cy="140368"/>
          </a:xfrm>
          <a:prstGeom prst="ellipse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49739" y="180473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20978" y="131746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5354" y="117709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84986" y="17345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89362" y="1594185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00821" y="285950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72060" y="2372231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76436" y="223186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36068" y="278932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5354" y="2442414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79238" y="292563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38870" y="348309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43246" y="334272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54705" y="4608045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25944" y="4120769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65096" y="403755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89952" y="4537861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9238" y="41909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4878753" y="1075851"/>
            <a:ext cx="2628908" cy="3013861"/>
            <a:chOff x="2034673" y="2465136"/>
            <a:chExt cx="3505211" cy="4018481"/>
          </a:xfrm>
        </p:grpSpPr>
        <p:sp>
          <p:nvSpPr>
            <p:cNvPr id="43" name="Oval 42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43157" y="387149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46893" y="479652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52727" y="4609363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662992" y="564675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681669" y="620288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 rot="16200000">
            <a:off x="6057900" y="1664368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52839" y="1594185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948732" y="1449027"/>
            <a:ext cx="3590936" cy="2727101"/>
            <a:chOff x="1339595" y="2847482"/>
            <a:chExt cx="4787914" cy="3636135"/>
          </a:xfrm>
        </p:grpSpPr>
        <p:sp>
          <p:nvSpPr>
            <p:cNvPr id="60" name="Oval 59"/>
            <p:cNvSpPr/>
            <p:nvPr/>
          </p:nvSpPr>
          <p:spPr>
            <a:xfrm>
              <a:off x="4182982" y="28474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395538" y="340895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352" y="379258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601466" y="5459601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334050" y="57403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38662" y="2544902"/>
            <a:ext cx="2594060" cy="3013861"/>
            <a:chOff x="1339595" y="2465136"/>
            <a:chExt cx="3458747" cy="4018481"/>
          </a:xfrm>
        </p:grpSpPr>
        <p:sp>
          <p:nvSpPr>
            <p:cNvPr id="75" name="Oval 74"/>
            <p:cNvSpPr/>
            <p:nvPr/>
          </p:nvSpPr>
          <p:spPr>
            <a:xfrm>
              <a:off x="4208381" y="2465136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96161" y="3965076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24480" y="3315374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930314" y="312821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70197" y="31776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63710" y="475344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34050" y="405324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34674" y="2941060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11185" y="3034638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34673" y="6296460"/>
              <a:ext cx="187157" cy="187157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6692" y="6202882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026692" y="4847027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1339595" y="3596109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058552" y="5122415"/>
              <a:ext cx="187157" cy="187157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9" name="Oval 88"/>
          <p:cNvSpPr/>
          <p:nvPr/>
        </p:nvSpPr>
        <p:spPr>
          <a:xfrm>
            <a:off x="2518611" y="1808748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240282" y="82516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94053" y="1106908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26628" y="462790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648063" y="1795717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4" name="Oval 93"/>
          <p:cNvSpPr/>
          <p:nvPr/>
        </p:nvSpPr>
        <p:spPr>
          <a:xfrm rot="16200000">
            <a:off x="3142244" y="23862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5" name="Oval 94"/>
          <p:cNvSpPr/>
          <p:nvPr/>
        </p:nvSpPr>
        <p:spPr>
          <a:xfrm rot="16200000">
            <a:off x="4499788" y="1954143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6" name="Oval 95"/>
          <p:cNvSpPr/>
          <p:nvPr/>
        </p:nvSpPr>
        <p:spPr>
          <a:xfrm rot="16200000">
            <a:off x="4012512" y="148290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7" name="Oval 96"/>
          <p:cNvSpPr/>
          <p:nvPr/>
        </p:nvSpPr>
        <p:spPr>
          <a:xfrm rot="16200000">
            <a:off x="2064108" y="238627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8" name="Oval 97"/>
          <p:cNvSpPr/>
          <p:nvPr/>
        </p:nvSpPr>
        <p:spPr>
          <a:xfrm rot="16200000">
            <a:off x="2861511" y="93947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9" name="Oval 98"/>
          <p:cNvSpPr/>
          <p:nvPr/>
        </p:nvSpPr>
        <p:spPr>
          <a:xfrm rot="16200000">
            <a:off x="4082695" y="22961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0" name="Oval 99"/>
          <p:cNvSpPr/>
          <p:nvPr/>
        </p:nvSpPr>
        <p:spPr>
          <a:xfrm rot="16200000">
            <a:off x="4565911" y="275726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1" name="Oval 100"/>
          <p:cNvSpPr/>
          <p:nvPr/>
        </p:nvSpPr>
        <p:spPr>
          <a:xfrm rot="16200000">
            <a:off x="5951599" y="61461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2" name="Oval 101"/>
          <p:cNvSpPr/>
          <p:nvPr/>
        </p:nvSpPr>
        <p:spPr>
          <a:xfrm rot="16200000">
            <a:off x="4983003" y="-48828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3" name="Oval 102"/>
          <p:cNvSpPr/>
          <p:nvPr/>
        </p:nvSpPr>
        <p:spPr>
          <a:xfrm rot="16200000">
            <a:off x="6248326" y="2000259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4" name="Oval 103"/>
          <p:cNvSpPr/>
          <p:nvPr/>
        </p:nvSpPr>
        <p:spPr>
          <a:xfrm rot="16200000">
            <a:off x="5761050" y="1529019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6986337" y="75498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6" name="Oval 105"/>
          <p:cNvSpPr/>
          <p:nvPr/>
        </p:nvSpPr>
        <p:spPr>
          <a:xfrm rot="16200000">
            <a:off x="5847348" y="1087293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7" name="Oval 106"/>
          <p:cNvSpPr/>
          <p:nvPr/>
        </p:nvSpPr>
        <p:spPr>
          <a:xfrm rot="16200000">
            <a:off x="5831233" y="275726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11516" y="308811"/>
            <a:ext cx="140368" cy="140368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Oval 108"/>
          <p:cNvSpPr/>
          <p:nvPr/>
        </p:nvSpPr>
        <p:spPr>
          <a:xfrm rot="16200000">
            <a:off x="7212861" y="1200150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0" name="Oval 109"/>
          <p:cNvSpPr/>
          <p:nvPr/>
        </p:nvSpPr>
        <p:spPr>
          <a:xfrm rot="16200000">
            <a:off x="6861941" y="1391652"/>
            <a:ext cx="140368" cy="140368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2665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Learning a tree that classifies the training data perfectly may not lead to the tree with the </a:t>
            </a:r>
            <a:r>
              <a:rPr lang="en-US" sz="1500" dirty="0">
                <a:solidFill>
                  <a:schemeClr val="accent1"/>
                </a:solidFill>
              </a:rPr>
              <a:t>best generalization performance</a:t>
            </a:r>
            <a:r>
              <a:rPr lang="en-US" sz="1500" dirty="0"/>
              <a:t>.</a:t>
            </a:r>
          </a:p>
          <a:p>
            <a:pPr lvl="1"/>
            <a:r>
              <a:rPr lang="en-US" sz="1350" dirty="0"/>
              <a:t>There may be noise in the training data the tree is fitting</a:t>
            </a:r>
          </a:p>
          <a:p>
            <a:pPr lvl="1"/>
            <a:r>
              <a:rPr lang="en-US" sz="1350" dirty="0"/>
              <a:t>The algorithm might be making decisions based on very little data</a:t>
            </a:r>
          </a:p>
          <a:p>
            <a:r>
              <a:rPr lang="en-US" sz="1500" dirty="0"/>
              <a:t>A hypothesis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is said to </a:t>
            </a:r>
            <a:r>
              <a:rPr lang="en-US" sz="1500" dirty="0" err="1">
                <a:solidFill>
                  <a:schemeClr val="accent1"/>
                </a:solidFill>
              </a:rPr>
              <a:t>overfit</a:t>
            </a:r>
            <a:r>
              <a:rPr lang="en-US" sz="1500" dirty="0">
                <a:solidFill>
                  <a:schemeClr val="accent1"/>
                </a:solidFill>
              </a:rPr>
              <a:t> the training data </a:t>
            </a:r>
            <a:r>
              <a:rPr lang="en-US" sz="1500" dirty="0"/>
              <a:t>if there is another hypothesis </a:t>
            </a:r>
            <a:r>
              <a:rPr lang="en-US" sz="1500" dirty="0">
                <a:solidFill>
                  <a:schemeClr val="accent1"/>
                </a:solidFill>
              </a:rPr>
              <a:t>h’</a:t>
            </a:r>
            <a:r>
              <a:rPr lang="en-US" sz="1500" dirty="0"/>
              <a:t>, such that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has a smaller error than </a:t>
            </a:r>
            <a:r>
              <a:rPr lang="en-US" sz="1500" dirty="0">
                <a:solidFill>
                  <a:schemeClr val="accent1"/>
                </a:solidFill>
              </a:rPr>
              <a:t>h’ </a:t>
            </a:r>
            <a:r>
              <a:rPr lang="en-US" sz="1500" dirty="0"/>
              <a:t>on the </a:t>
            </a:r>
            <a:r>
              <a:rPr lang="en-US" sz="1500" b="1" dirty="0"/>
              <a:t>training data</a:t>
            </a:r>
            <a:r>
              <a:rPr lang="en-US" sz="1500" dirty="0"/>
              <a:t> but </a:t>
            </a:r>
            <a:r>
              <a:rPr lang="en-US" sz="1500" dirty="0">
                <a:solidFill>
                  <a:schemeClr val="accent1"/>
                </a:solidFill>
              </a:rPr>
              <a:t>h</a:t>
            </a:r>
            <a:r>
              <a:rPr lang="en-US" sz="1500" dirty="0"/>
              <a:t> has larger error on the </a:t>
            </a:r>
            <a:r>
              <a:rPr lang="en-US" sz="1500" b="1" dirty="0"/>
              <a:t>test data </a:t>
            </a:r>
            <a:r>
              <a:rPr lang="en-US" sz="1500" dirty="0"/>
              <a:t>than </a:t>
            </a:r>
            <a:r>
              <a:rPr lang="en-US" sz="1500" dirty="0">
                <a:solidFill>
                  <a:schemeClr val="accent1"/>
                </a:solidFill>
              </a:rPr>
              <a:t>h’</a:t>
            </a:r>
            <a:r>
              <a:rPr lang="en-US" sz="15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3100" y="2971801"/>
            <a:ext cx="5746501" cy="1963076"/>
            <a:chOff x="979488" y="4040188"/>
            <a:chExt cx="7662000" cy="2617434"/>
          </a:xfrm>
        </p:grpSpPr>
        <p:sp>
          <p:nvSpPr>
            <p:cNvPr id="78852" name="Line 4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2286000" y="6096000"/>
              <a:ext cx="403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5611086" y="6103625"/>
              <a:ext cx="3030402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0000FF"/>
                  </a:solidFill>
                </a:rPr>
                <a:t>Complexity of tree</a:t>
              </a:r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979488" y="4040188"/>
              <a:ext cx="1509388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 dirty="0">
                  <a:solidFill>
                    <a:srgbClr val="0000FF"/>
                  </a:solidFill>
                </a:rPr>
                <a:t>accuracy</a:t>
              </a: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2286000" y="4495800"/>
              <a:ext cx="3657600" cy="1524000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7" name="Freeform 9"/>
            <p:cNvSpPr>
              <a:spLocks/>
            </p:cNvSpPr>
            <p:nvPr/>
          </p:nvSpPr>
          <p:spPr bwMode="auto">
            <a:xfrm>
              <a:off x="2286000" y="4654550"/>
              <a:ext cx="3935413" cy="1289050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9" h="812">
                  <a:moveTo>
                    <a:pt x="0" y="812"/>
                  </a:moveTo>
                  <a:cubicBezTo>
                    <a:pt x="48" y="727"/>
                    <a:pt x="182" y="420"/>
                    <a:pt x="290" y="302"/>
                  </a:cubicBezTo>
                  <a:cubicBezTo>
                    <a:pt x="398" y="184"/>
                    <a:pt x="499" y="147"/>
                    <a:pt x="648" y="100"/>
                  </a:cubicBezTo>
                  <a:cubicBezTo>
                    <a:pt x="797" y="53"/>
                    <a:pt x="1021" y="0"/>
                    <a:pt x="1186" y="22"/>
                  </a:cubicBezTo>
                  <a:cubicBezTo>
                    <a:pt x="1351" y="44"/>
                    <a:pt x="1444" y="164"/>
                    <a:pt x="1638" y="232"/>
                  </a:cubicBezTo>
                  <a:cubicBezTo>
                    <a:pt x="1832" y="300"/>
                    <a:pt x="2225" y="395"/>
                    <a:pt x="2352" y="428"/>
                  </a:cubicBezTo>
                  <a:cubicBezTo>
                    <a:pt x="2479" y="461"/>
                    <a:pt x="2432" y="456"/>
                    <a:pt x="2400" y="428"/>
                  </a:cubicBezTo>
                </a:path>
              </a:pathLst>
            </a:custGeom>
            <a:noFill/>
            <a:ln w="190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6096000" y="5045075"/>
              <a:ext cx="1782968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33CC33"/>
                  </a:solidFill>
                </a:rPr>
                <a:t>On testing</a:t>
              </a:r>
              <a:endParaRPr lang="en-US" sz="2100">
                <a:solidFill>
                  <a:srgbClr val="0000FF"/>
                </a:solidFill>
              </a:endParaRPr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6019800" y="4268788"/>
              <a:ext cx="1909069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100">
                  <a:solidFill>
                    <a:srgbClr val="A50021"/>
                  </a:solidFill>
                </a:rPr>
                <a:t>On training</a:t>
              </a:r>
              <a:endParaRPr lang="en-US" sz="21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798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C0128"/>
                </a:solidFill>
              </a:rPr>
              <a:t>Too much variance </a:t>
            </a:r>
            <a:r>
              <a:rPr lang="en-US" dirty="0"/>
              <a:t>in the training data</a:t>
            </a:r>
          </a:p>
          <a:p>
            <a:pPr lvl="1"/>
            <a:r>
              <a:rPr lang="en-US" dirty="0"/>
              <a:t>Training data is not a representative sample </a:t>
            </a:r>
            <a:br>
              <a:rPr lang="en-US" dirty="0"/>
            </a:br>
            <a:r>
              <a:rPr lang="en-US" dirty="0"/>
              <a:t>of the instance space</a:t>
            </a:r>
          </a:p>
          <a:p>
            <a:pPr lvl="1"/>
            <a:r>
              <a:rPr lang="en-US" dirty="0"/>
              <a:t>We split on features that are actually irrelevant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0128"/>
                </a:solidFill>
              </a:rPr>
              <a:t>Too much noise </a:t>
            </a:r>
            <a:r>
              <a:rPr lang="en-US" dirty="0"/>
              <a:t>in the training data</a:t>
            </a:r>
          </a:p>
          <a:p>
            <a:pPr lvl="1"/>
            <a:r>
              <a:rPr lang="en-US" dirty="0"/>
              <a:t>Noise = some feature values or class labels are incorrect</a:t>
            </a:r>
          </a:p>
          <a:p>
            <a:pPr lvl="1"/>
            <a:r>
              <a:rPr lang="en-US" dirty="0"/>
              <a:t>We learn to predict the noise</a:t>
            </a:r>
          </a:p>
          <a:p>
            <a:pPr lvl="1"/>
            <a:endParaRPr lang="en-US" dirty="0"/>
          </a:p>
          <a:p>
            <a:r>
              <a:rPr lang="en-US" dirty="0"/>
              <a:t>In both cases, it is a result of our will to </a:t>
            </a:r>
            <a:r>
              <a:rPr lang="en-US" dirty="0">
                <a:solidFill>
                  <a:srgbClr val="FC0128"/>
                </a:solidFill>
              </a:rPr>
              <a:t>minimize the empirical error</a:t>
            </a:r>
            <a:r>
              <a:rPr lang="en-US" dirty="0"/>
              <a:t> when we learn, and the </a:t>
            </a:r>
            <a:r>
              <a:rPr lang="en-US" dirty="0">
                <a:solidFill>
                  <a:srgbClr val="FC0128"/>
                </a:solidFill>
              </a:rPr>
              <a:t>ability to do </a:t>
            </a:r>
            <a:r>
              <a:rPr lang="en-US" dirty="0"/>
              <a:t>it (with DTs) </a:t>
            </a:r>
          </a:p>
        </p:txBody>
      </p:sp>
    </p:spTree>
    <p:extLst>
      <p:ext uri="{BB962C8B-B14F-4D97-AF65-F5344CB8AC3E}">
        <p14:creationId xmlns:p14="http://schemas.microsoft.com/office/powerpoint/2010/main" val="144860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589A-D279-C44C-8B95-E3201EFE0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of 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E5A2-6A23-B44F-8471-F646AFC78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41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a decision 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Prune = remove leaves and assign majority label of the parent to all items</a:t>
            </a:r>
          </a:p>
          <a:p>
            <a:r>
              <a:rPr lang="en-US" dirty="0"/>
              <a:t>Prune the children of node s if:</a:t>
            </a:r>
          </a:p>
          <a:p>
            <a:pPr lvl="1"/>
            <a:r>
              <a:rPr lang="en-US" dirty="0"/>
              <a:t>all children are leaves, and</a:t>
            </a:r>
          </a:p>
          <a:p>
            <a:pPr lvl="1"/>
            <a:r>
              <a:rPr lang="en-US" dirty="0"/>
              <a:t>the accuracy on the </a:t>
            </a:r>
            <a:r>
              <a:rPr lang="en-US" dirty="0">
                <a:solidFill>
                  <a:srgbClr val="0000FF"/>
                </a:solidFill>
              </a:rPr>
              <a:t>validation set </a:t>
            </a:r>
            <a:r>
              <a:rPr lang="en-US" dirty="0"/>
              <a:t>does not decrease if we assign the most frequent class label to all items at s.</a:t>
            </a:r>
          </a:p>
        </p:txBody>
      </p:sp>
    </p:spTree>
    <p:extLst>
      <p:ext uri="{BB962C8B-B14F-4D97-AF65-F5344CB8AC3E}">
        <p14:creationId xmlns:p14="http://schemas.microsoft.com/office/powerpoint/2010/main" val="86226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Two basic approaches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Pre-pruning</a:t>
            </a:r>
            <a:r>
              <a:rPr lang="en-US" sz="1350" dirty="0"/>
              <a:t>: Stop growing the tree at some point during construction when it is determined that there is not enough data to make reliable choices.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Post-pruning</a:t>
            </a:r>
            <a:r>
              <a:rPr lang="en-US" sz="1350" dirty="0"/>
              <a:t>: Grow the full tree and then remove nodes that seem not to have sufficient evidence.</a:t>
            </a:r>
          </a:p>
          <a:p>
            <a:r>
              <a:rPr lang="en-US" sz="1500" dirty="0"/>
              <a:t>Methods for evaluating </a:t>
            </a:r>
            <a:r>
              <a:rPr lang="en-US" sz="1500" dirty="0" err="1"/>
              <a:t>subtrees</a:t>
            </a:r>
            <a:r>
              <a:rPr lang="en-US" sz="1500" dirty="0"/>
              <a:t> to prune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Cross-validation</a:t>
            </a:r>
            <a:r>
              <a:rPr lang="en-US" sz="1350" dirty="0"/>
              <a:t>: Reserve hold-out set to evaluate utility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Statistical testing</a:t>
            </a:r>
            <a:r>
              <a:rPr lang="en-US" sz="1350" dirty="0"/>
              <a:t>: Test if the observed regularity can be dismissed as likely to occur by chance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Minimum Description Length</a:t>
            </a:r>
            <a:r>
              <a:rPr lang="en-US" sz="1350" dirty="0"/>
              <a:t>: Is the additional complexity of the hypothesis smaller than remembering the exceptions?</a:t>
            </a:r>
          </a:p>
          <a:p>
            <a:r>
              <a:rPr lang="en-US" sz="1500" dirty="0"/>
              <a:t>This is related to the notion of </a:t>
            </a:r>
            <a:r>
              <a:rPr lang="en-US" sz="1500" dirty="0">
                <a:solidFill>
                  <a:schemeClr val="accent1"/>
                </a:solidFill>
              </a:rPr>
              <a:t>regularization</a:t>
            </a:r>
            <a:r>
              <a:rPr lang="en-US" sz="1500" dirty="0"/>
              <a:t> that we will see in other contexts – </a:t>
            </a:r>
            <a:r>
              <a:rPr lang="en-US" sz="1500" dirty="0">
                <a:solidFill>
                  <a:srgbClr val="FF0000"/>
                </a:solidFill>
              </a:rPr>
              <a:t>keep the hypothesis simple</a:t>
            </a:r>
            <a:r>
              <a:rPr lang="en-US" sz="1500" dirty="0"/>
              <a:t>.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814922"/>
            <a:ext cx="3474028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How can this be avoided with linear classifiers?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4361" y="4409301"/>
            <a:ext cx="4733988" cy="3000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Next: a brief detour into explaining generalization and overfitting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151746" y="4031541"/>
            <a:ext cx="1745336" cy="228600"/>
          </a:xfrm>
          <a:prstGeom prst="wedgeRectCallout">
            <a:avLst>
              <a:gd name="adj1" fmla="val -115980"/>
              <a:gd name="adj2" fmla="val 10683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Hand waving, for now. </a:t>
            </a:r>
          </a:p>
        </p:txBody>
      </p:sp>
    </p:spTree>
    <p:extLst>
      <p:ext uri="{BB962C8B-B14F-4D97-AF65-F5344CB8AC3E}">
        <p14:creationId xmlns:p14="http://schemas.microsoft.com/office/powerpoint/2010/main" val="413821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52</a:t>
            </a:fld>
            <a:endParaRPr lang="en-US" dirty="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Preventing Overfitting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7A0A0-7670-2A4C-AF34-186B7DDE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571750" y="1943100"/>
            <a:ext cx="1685925" cy="1428750"/>
            <a:chOff x="3200400" y="3276600"/>
            <a:chExt cx="2247900" cy="1905000"/>
          </a:xfrm>
        </p:grpSpPr>
        <p:sp>
          <p:nvSpPr>
            <p:cNvPr id="54" name="Oval 53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Multiply 85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Multiply 86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Multiply 87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Multiply 88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Multiply 92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Multiply 93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Multiply 94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Multiply 95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Multiply 96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Multiply 97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Multiply 98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Multiply 99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Multiply 100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Multiply 101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Multiply 102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114925" y="2000250"/>
            <a:ext cx="1685925" cy="1428750"/>
            <a:chOff x="3200400" y="3276600"/>
            <a:chExt cx="2247900" cy="1905000"/>
          </a:xfrm>
        </p:grpSpPr>
        <p:sp>
          <p:nvSpPr>
            <p:cNvPr id="119" name="Oval 118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Multiply 150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Multiply 151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Multiply 152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Multiply 153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Multiply 154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Multiply 155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Multiply 156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Multiply 157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Multiply 158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Multiply 159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Multiply 160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Multiply 161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Multiply 162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Multiply 163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Multiply 164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Multiply 165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Multiply 166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Multiply 167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Multiply 168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Multiply 169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Multiply 170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Multiply 171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Multiply 172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Multiply 173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Multiply 174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Multiply 175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Multiply 176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Multiply 177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Multiply 178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Multiply 179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Multiply 180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Multiply 181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H="1">
            <a:off x="3278333" y="16002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629275" y="17145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3200400" y="17145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390439" y="1942248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9432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686425" y="34290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5812674" y="1636568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457305" y="1734662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3371850" y="154305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3200400" y="1589964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is a discrete random variable with distribution P(X):</a:t>
            </a:r>
          </a:p>
          <a:p>
            <a:r>
              <a:rPr lang="en-US" dirty="0"/>
              <a:t>Expectation of X (E[X]), aka. the mean of X (</a:t>
            </a:r>
            <a:r>
              <a:rPr lang="en-US" dirty="0" err="1">
                <a:latin typeface="Calibri"/>
              </a:rPr>
              <a:t>μ</a:t>
            </a:r>
            <a:r>
              <a:rPr lang="en-US" baseline="-25000" dirty="0" err="1">
                <a:latin typeface="Calibri"/>
              </a:rPr>
              <a:t>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E[X} 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latin typeface="+mj-lt"/>
                <a:sym typeface="Symbol"/>
              </a:rPr>
              <a:t>x</a:t>
            </a:r>
            <a:r>
              <a:rPr lang="en-US" dirty="0"/>
              <a:t> P(X=x)X  := </a:t>
            </a:r>
            <a:r>
              <a:rPr lang="en-US" dirty="0" err="1"/>
              <a:t>μ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Expectation of a function of X  (E[f(X)])</a:t>
            </a:r>
            <a:br>
              <a:rPr lang="en-US" dirty="0"/>
            </a:br>
            <a:r>
              <a:rPr lang="en-US" dirty="0"/>
              <a:t>		E[f(X)} = </a:t>
            </a:r>
            <a:r>
              <a:rPr lang="en-US" dirty="0">
                <a:latin typeface="Symbol"/>
                <a:sym typeface="Symbol"/>
              </a:rPr>
              <a:t></a:t>
            </a:r>
            <a:r>
              <a:rPr lang="en-US" baseline="-25000" dirty="0">
                <a:sym typeface="Symbol"/>
              </a:rPr>
              <a:t>x</a:t>
            </a:r>
            <a:r>
              <a:rPr lang="en-US" dirty="0"/>
              <a:t> P(X=x)f(x) </a:t>
            </a:r>
          </a:p>
          <a:p>
            <a:r>
              <a:rPr lang="en-US" dirty="0"/>
              <a:t>If X is continuous, replace sums with integrals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0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and standard deviation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Squared difference between X and its mean:</a:t>
            </a:r>
          </a:p>
          <a:p>
            <a:r>
              <a:rPr lang="en-US" dirty="0"/>
              <a:t>(X – E[X])</a:t>
            </a:r>
            <a:r>
              <a:rPr lang="en-US" baseline="30000" dirty="0"/>
              <a:t>2</a:t>
            </a:r>
            <a:r>
              <a:rPr lang="en-US" dirty="0"/>
              <a:t>  =  (X – </a:t>
            </a:r>
            <a:r>
              <a:rPr lang="en-US" dirty="0" err="1">
                <a:latin typeface="Calibri"/>
              </a:rPr>
              <a:t>μ</a:t>
            </a:r>
            <a:r>
              <a:rPr lang="en-US" baseline="-25000" dirty="0" err="1">
                <a:latin typeface="Calibri"/>
              </a:rPr>
              <a:t>X</a:t>
            </a:r>
            <a:r>
              <a:rPr lang="en-US" dirty="0">
                <a:latin typeface="Calibri"/>
              </a:rPr>
              <a:t>)</a:t>
            </a:r>
            <a:r>
              <a:rPr lang="en-US" baseline="30000" dirty="0">
                <a:latin typeface="Calibri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C0128"/>
                </a:solidFill>
              </a:rPr>
              <a:t>Variance of X:</a:t>
            </a:r>
          </a:p>
          <a:p>
            <a:endParaRPr lang="en-US" dirty="0"/>
          </a:p>
          <a:p>
            <a:r>
              <a:rPr lang="en-US" dirty="0"/>
              <a:t>The expected value of the square difference between X and its mean </a:t>
            </a:r>
          </a:p>
          <a:p>
            <a:r>
              <a:rPr lang="en-US" dirty="0">
                <a:solidFill>
                  <a:srgbClr val="FC0128"/>
                </a:solidFill>
              </a:rPr>
              <a:t>Standard deviation of X: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(= the square root of the variance)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43250" y="1838325"/>
          <a:ext cx="3314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419600" imgH="520700" progId="Equation.3">
                  <p:embed/>
                </p:oleObj>
              </mc:Choice>
              <mc:Fallback>
                <p:oleObj name="Equation" r:id="rId3" imgW="4419600" imgH="520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0" y="1838325"/>
                        <a:ext cx="33147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81350" y="3086100"/>
          <a:ext cx="2533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378200" imgH="622300" progId="Equation.3">
                  <p:embed/>
                </p:oleObj>
              </mc:Choice>
              <mc:Fallback>
                <p:oleObj name="Equation" r:id="rId5" imgW="3378200" imgH="6223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1350" y="3086100"/>
                        <a:ext cx="2533650" cy="4667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89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variance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variance of </a:t>
            </a:r>
            <a:r>
              <a:rPr lang="en-US" i="1" dirty="0"/>
              <a:t>X</a:t>
            </a:r>
            <a:r>
              <a:rPr lang="en-US" dirty="0"/>
              <a:t> is equal to the expected value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minus the square of its mean</a:t>
            </a:r>
          </a:p>
          <a:p>
            <a:r>
              <a:rPr lang="en-US" dirty="0" err="1">
                <a:solidFill>
                  <a:srgbClr val="FC0128"/>
                </a:solidFill>
              </a:rPr>
              <a:t>Var</a:t>
            </a:r>
            <a:r>
              <a:rPr lang="en-US" dirty="0">
                <a:solidFill>
                  <a:srgbClr val="FC0128"/>
                </a:solidFill>
              </a:rPr>
              <a:t>(</a:t>
            </a:r>
            <a:r>
              <a:rPr lang="en-US" i="1" dirty="0">
                <a:solidFill>
                  <a:srgbClr val="FC0128"/>
                </a:solidFill>
              </a:rPr>
              <a:t>X</a:t>
            </a:r>
            <a:r>
              <a:rPr lang="en-US" dirty="0">
                <a:solidFill>
                  <a:srgbClr val="FC0128"/>
                </a:solidFill>
              </a:rPr>
              <a:t>)</a:t>
            </a:r>
            <a:r>
              <a:rPr lang="en-US" dirty="0"/>
              <a:t>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(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])</a:t>
            </a:r>
            <a:r>
              <a:rPr lang="en-US" baseline="30000" dirty="0"/>
              <a:t>2 </a:t>
            </a:r>
            <a:br>
              <a:rPr lang="en-US" baseline="30000" dirty="0"/>
            </a:br>
            <a:r>
              <a:rPr lang="en-US" dirty="0"/>
              <a:t>			= </a:t>
            </a:r>
            <a:r>
              <a:rPr lang="en-US" i="1" dirty="0"/>
              <a:t>E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] − </a:t>
            </a:r>
            <a:r>
              <a:rPr lang="en-US" i="1" dirty="0"/>
              <a:t>μ</a:t>
            </a:r>
            <a:r>
              <a:rPr lang="en-US" i="1" baseline="-25000" dirty="0"/>
              <a:t>X</a:t>
            </a:r>
            <a:r>
              <a:rPr lang="en-US" baseline="30000" dirty="0"/>
              <a:t>2</a:t>
            </a:r>
          </a:p>
          <a:p>
            <a:r>
              <a:rPr lang="en-US" sz="1800" dirty="0"/>
              <a:t>Proof:</a:t>
            </a:r>
          </a:p>
          <a:p>
            <a:r>
              <a:rPr lang="en-US" sz="1800" dirty="0" err="1">
                <a:solidFill>
                  <a:srgbClr val="FC0128"/>
                </a:solidFill>
              </a:rPr>
              <a:t>Var</a:t>
            </a:r>
            <a:r>
              <a:rPr lang="en-US" sz="1800" dirty="0">
                <a:solidFill>
                  <a:srgbClr val="FC0128"/>
                </a:solidFill>
              </a:rPr>
              <a:t>(</a:t>
            </a:r>
            <a:r>
              <a:rPr lang="en-US" sz="1800" i="1" dirty="0">
                <a:solidFill>
                  <a:srgbClr val="FC0128"/>
                </a:solidFill>
              </a:rPr>
              <a:t>X</a:t>
            </a:r>
            <a:r>
              <a:rPr lang="en-US" sz="1800" dirty="0">
                <a:solidFill>
                  <a:srgbClr val="FC0128"/>
                </a:solidFill>
              </a:rPr>
              <a:t>)</a:t>
            </a:r>
            <a:r>
              <a:rPr lang="en-US" sz="1800" dirty="0"/>
              <a:t>	= </a:t>
            </a:r>
            <a:r>
              <a:rPr lang="en-US" sz="1800" i="1" dirty="0"/>
              <a:t>E</a:t>
            </a:r>
            <a:r>
              <a:rPr lang="en-US" sz="1800" dirty="0"/>
              <a:t>[(</a:t>
            </a:r>
            <a:r>
              <a:rPr lang="en-US" sz="1800" i="1" dirty="0"/>
              <a:t>X </a:t>
            </a:r>
            <a:r>
              <a:rPr lang="en-US" sz="1800" dirty="0"/>
              <a:t>− 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 </a:t>
            </a:r>
            <a:r>
              <a:rPr lang="en-US" sz="1800" dirty="0"/>
              <a:t>− 2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i="1" dirty="0"/>
              <a:t>X + 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 </a:t>
            </a:r>
            <a:r>
              <a:rPr lang="en-US" sz="1800" baseline="30000" dirty="0"/>
              <a:t> </a:t>
            </a:r>
            <a:r>
              <a:rPr lang="en-US" sz="1800" dirty="0"/>
              <a:t>− 2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dirty="0"/>
              <a:t>]</a:t>
            </a:r>
            <a:r>
              <a:rPr lang="en-US" sz="1800" i="1" dirty="0"/>
              <a:t> + 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			= </a:t>
            </a:r>
            <a:r>
              <a:rPr lang="en-US" sz="1800" i="1" dirty="0"/>
              <a:t>E</a:t>
            </a:r>
            <a:r>
              <a:rPr lang="en-US" sz="1800" dirty="0"/>
              <a:t>[</a:t>
            </a:r>
            <a:r>
              <a:rPr lang="en-US" sz="1800" i="1" dirty="0"/>
              <a:t>X</a:t>
            </a:r>
            <a:r>
              <a:rPr lang="en-US" sz="1800" baseline="30000" dirty="0"/>
              <a:t>2</a:t>
            </a:r>
            <a:r>
              <a:rPr lang="en-US" sz="1800" dirty="0"/>
              <a:t>] </a:t>
            </a:r>
            <a:r>
              <a:rPr lang="en-US" sz="1800" baseline="30000" dirty="0"/>
              <a:t> </a:t>
            </a:r>
            <a:r>
              <a:rPr lang="en-US" sz="1800" dirty="0"/>
              <a:t>− </a:t>
            </a:r>
            <a:r>
              <a:rPr lang="en-US" sz="1800" i="1" dirty="0"/>
              <a:t>μ</a:t>
            </a:r>
            <a:r>
              <a:rPr lang="en-US" sz="1800" i="1" baseline="-25000" dirty="0"/>
              <a:t>X</a:t>
            </a:r>
            <a:r>
              <a:rPr lang="en-US" sz="1800" baseline="30000" dirty="0"/>
              <a:t>2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33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i.i.d</a:t>
            </a:r>
            <a:r>
              <a:rPr lang="en-US" dirty="0"/>
              <a:t>. assumption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Training and test items are </a:t>
            </a:r>
            <a:r>
              <a:rPr lang="en-US" dirty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>
                <a:solidFill>
                  <a:srgbClr val="C00000"/>
                </a:solidFill>
              </a:rPr>
              <a:t>i.i.d</a:t>
            </a:r>
            <a:r>
              <a:rPr lang="en-US" dirty="0">
                <a:solidFill>
                  <a:srgbClr val="C00000"/>
                </a:solidFill>
              </a:rPr>
              <a:t>.)</a:t>
            </a:r>
            <a:r>
              <a:rPr lang="en-US" dirty="0"/>
              <a:t>: </a:t>
            </a:r>
          </a:p>
          <a:p>
            <a:pPr lvl="1">
              <a:spcAft>
                <a:spcPts val="450"/>
              </a:spcAft>
            </a:pPr>
            <a:r>
              <a:rPr lang="en-US" sz="1800" dirty="0"/>
              <a:t>There is a distribution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 from which the data </a:t>
            </a:r>
            <a:r>
              <a:rPr lang="en-US" sz="1800" dirty="0">
                <a:latin typeface="Lucida Calligraphy"/>
                <a:cs typeface="Lucida Calligraphy"/>
              </a:rPr>
              <a:t>D </a:t>
            </a:r>
            <a:r>
              <a:rPr lang="en-US" sz="1800" dirty="0">
                <a:cs typeface="Lucida Calligraphy"/>
              </a:rPr>
              <a:t>= {(</a:t>
            </a:r>
            <a:r>
              <a:rPr lang="en-US" sz="1800" b="1" dirty="0">
                <a:cs typeface="Lucida Calligraphy"/>
              </a:rPr>
              <a:t>x</a:t>
            </a:r>
            <a:r>
              <a:rPr lang="en-US" sz="1800" dirty="0">
                <a:cs typeface="Lucida Calligraphy"/>
              </a:rPr>
              <a:t>, y)} is generated.</a:t>
            </a:r>
            <a:endParaRPr lang="en-US" sz="1800" dirty="0"/>
          </a:p>
          <a:p>
            <a:pPr lvl="2">
              <a:spcAft>
                <a:spcPts val="450"/>
              </a:spcAft>
            </a:pPr>
            <a:r>
              <a:rPr lang="en-US" dirty="0">
                <a:cs typeface="Lucida Calligraphy"/>
              </a:rPr>
              <a:t>Sometimes it’s useful to rewrite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, Y) as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)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(Y|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)</a:t>
            </a:r>
            <a:br>
              <a:rPr lang="en-US" dirty="0">
                <a:cs typeface="Lucida Calligraphy"/>
              </a:rPr>
            </a:br>
            <a:r>
              <a:rPr lang="en-US" dirty="0">
                <a:cs typeface="Lucida Calligraphy"/>
              </a:rPr>
              <a:t>Usually </a:t>
            </a:r>
            <a:r>
              <a:rPr lang="en-US" i="1" dirty="0">
                <a:cs typeface="Lucida Calligraphy"/>
              </a:rPr>
              <a:t>P</a:t>
            </a:r>
            <a:r>
              <a:rPr lang="en-US" dirty="0">
                <a:cs typeface="Lucida Calligraphy"/>
              </a:rPr>
              <a:t>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, Y) is unknown to us (we just know it exists)</a:t>
            </a:r>
            <a:endParaRPr lang="en-US" sz="1800" dirty="0">
              <a:cs typeface="Lucida Calligraphy"/>
            </a:endParaRPr>
          </a:p>
          <a:p>
            <a:pPr lvl="1">
              <a:spcAft>
                <a:spcPts val="450"/>
              </a:spcAft>
            </a:pPr>
            <a:r>
              <a:rPr lang="en-US" sz="1800" dirty="0">
                <a:cs typeface="Lucida Calligraphy"/>
              </a:rPr>
              <a:t>Training and test data are samples drawn from the </a:t>
            </a:r>
            <a:r>
              <a:rPr lang="en-US" sz="1800" i="1" dirty="0">
                <a:cs typeface="Lucida Calligraphy"/>
              </a:rPr>
              <a:t>same</a:t>
            </a:r>
            <a:r>
              <a:rPr lang="en-US" sz="1800" dirty="0">
                <a:cs typeface="Lucida Calligraphy"/>
              </a:rPr>
              <a:t>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Y): they are </a:t>
            </a:r>
            <a:r>
              <a:rPr lang="en-US" sz="1800" dirty="0">
                <a:solidFill>
                  <a:srgbClr val="C00000"/>
                </a:solidFill>
                <a:cs typeface="Lucida Calligraphy"/>
              </a:rPr>
              <a:t>identically distributed</a:t>
            </a:r>
          </a:p>
          <a:p>
            <a:pPr lvl="1">
              <a:spcAft>
                <a:spcPts val="450"/>
              </a:spcAft>
            </a:pPr>
            <a:r>
              <a:rPr lang="en-US" sz="1800" dirty="0">
                <a:cs typeface="Lucida Calligraphy"/>
              </a:rPr>
              <a:t>Each (</a:t>
            </a:r>
            <a:r>
              <a:rPr lang="en-US" sz="1800" b="1" dirty="0">
                <a:cs typeface="Lucida Calligraphy"/>
              </a:rPr>
              <a:t>x</a:t>
            </a:r>
            <a:r>
              <a:rPr lang="en-US" sz="1800" dirty="0">
                <a:cs typeface="Lucida Calligraphy"/>
              </a:rPr>
              <a:t>, y) is drawn </a:t>
            </a:r>
            <a:r>
              <a:rPr lang="en-US" sz="18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1800" dirty="0">
                <a:cs typeface="Lucida Calligraphy"/>
              </a:rPr>
              <a:t> from </a:t>
            </a:r>
            <a:r>
              <a:rPr lang="en-US" sz="1800" i="1" dirty="0">
                <a:cs typeface="Lucida Calligraphy"/>
              </a:rPr>
              <a:t>P</a:t>
            </a:r>
            <a:r>
              <a:rPr lang="en-US" sz="1800" dirty="0">
                <a:cs typeface="Lucida Calligraphy"/>
              </a:rPr>
              <a:t>(</a:t>
            </a:r>
            <a:r>
              <a:rPr lang="en-US" sz="1800" b="1" dirty="0">
                <a:cs typeface="Lucida Calligraphy"/>
              </a:rPr>
              <a:t>X, </a:t>
            </a:r>
            <a:r>
              <a:rPr lang="en-US" sz="1800" dirty="0">
                <a:cs typeface="Lucida Calligraphy"/>
              </a:rPr>
              <a:t>Y)</a:t>
            </a:r>
          </a:p>
          <a:p>
            <a:pPr>
              <a:spcAft>
                <a:spcPts val="450"/>
              </a:spcAft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29277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013848" cy="2016919"/>
            <a:chOff x="288" y="1953"/>
            <a:chExt cx="5051" cy="16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187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Size of tree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cs typeface="Helvetica"/>
                </a:rPr>
                <a:t>Accuracy</a:t>
              </a: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36" y="2162"/>
              <a:ext cx="2304" cy="1103"/>
            </a:xfrm>
            <a:custGeom>
              <a:avLst/>
              <a:gdLst>
                <a:gd name="T0" fmla="*/ 0 w 2304"/>
                <a:gd name="T1" fmla="*/ 960 h 960"/>
                <a:gd name="T2" fmla="*/ 624 w 2304"/>
                <a:gd name="T3" fmla="*/ 192 h 960"/>
                <a:gd name="T4" fmla="*/ 2304 w 2304"/>
                <a:gd name="T5" fmla="*/ 0 h 960"/>
                <a:gd name="T6" fmla="*/ 0 60000 65536"/>
                <a:gd name="T7" fmla="*/ 0 60000 65536"/>
                <a:gd name="T8" fmla="*/ 0 60000 65536"/>
                <a:gd name="T9" fmla="*/ 0 w 2304"/>
                <a:gd name="T10" fmla="*/ 0 h 960"/>
                <a:gd name="T11" fmla="*/ 2304 w 230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60">
                  <a:moveTo>
                    <a:pt x="0" y="960"/>
                  </a:moveTo>
                  <a:cubicBezTo>
                    <a:pt x="120" y="656"/>
                    <a:pt x="240" y="352"/>
                    <a:pt x="624" y="192"/>
                  </a:cubicBezTo>
                  <a:cubicBezTo>
                    <a:pt x="1008" y="32"/>
                    <a:pt x="2024" y="32"/>
                    <a:pt x="2304" y="0"/>
                  </a:cubicBezTo>
                </a:path>
              </a:pathLst>
            </a:custGeom>
            <a:noFill/>
            <a:ln w="57150" cmpd="sng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06" y="2651"/>
              <a:ext cx="131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C00000"/>
                  </a:solidFill>
                  <a:cs typeface="Helvetica"/>
                </a:rPr>
                <a:t>On test data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88" y="1997"/>
              <a:ext cx="165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3366FF"/>
                  </a:solidFill>
                  <a:cs typeface="Helvetica"/>
                </a:rPr>
                <a:t>On training data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48026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/>
              <a:t>A decision tree </a:t>
            </a:r>
            <a:r>
              <a:rPr lang="en-US" dirty="0">
                <a:solidFill>
                  <a:srgbClr val="FC0128"/>
                </a:solidFill>
              </a:rPr>
              <a:t>overfits the training data </a:t>
            </a:r>
            <a:r>
              <a:rPr lang="en-US" dirty="0"/>
              <a:t>when its accuracy on the training data goes up but its accuracy on unseen data goes down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314451" y="1854399"/>
            <a:ext cx="1345286" cy="432792"/>
          </a:xfrm>
          <a:prstGeom prst="wedgeRectCallout">
            <a:avLst>
              <a:gd name="adj1" fmla="val 78046"/>
              <a:gd name="adj2" fmla="val -3894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Why this shape of curves? </a:t>
            </a:r>
          </a:p>
        </p:txBody>
      </p:sp>
    </p:spTree>
    <p:extLst>
      <p:ext uri="{BB962C8B-B14F-4D97-AF65-F5344CB8AC3E}">
        <p14:creationId xmlns:p14="http://schemas.microsoft.com/office/powerpoint/2010/main" val="24913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48683" y="934046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C0128"/>
                  </a:solidFill>
                  <a:cs typeface="Helvetica"/>
                </a:rPr>
                <a:t>Empirical </a:t>
              </a:r>
              <a:br>
                <a:rPr lang="en-US" dirty="0">
                  <a:solidFill>
                    <a:srgbClr val="FC0128"/>
                  </a:solidFill>
                  <a:cs typeface="Helvetica"/>
                </a:rPr>
              </a:br>
              <a:r>
                <a:rPr lang="en-US" dirty="0">
                  <a:solidFill>
                    <a:srgbClr val="FC0128"/>
                  </a:solidFill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45" y="246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015" y="3176118"/>
            <a:ext cx="8229600" cy="3690798"/>
          </a:xfrm>
        </p:spPr>
        <p:txBody>
          <a:bodyPr/>
          <a:lstStyle/>
          <a:p>
            <a:r>
              <a:rPr lang="en-US" dirty="0">
                <a:solidFill>
                  <a:srgbClr val="FC0128"/>
                </a:solidFill>
              </a:rPr>
              <a:t>Empirical error </a:t>
            </a:r>
            <a:r>
              <a:rPr lang="en-US" dirty="0"/>
              <a:t>(= on a given data set):</a:t>
            </a:r>
            <a:br>
              <a:rPr lang="en-US" dirty="0"/>
            </a:br>
            <a:r>
              <a:rPr lang="en-US" dirty="0"/>
              <a:t>The percentage of items in this data set are misclassified by the classifier </a:t>
            </a:r>
            <a:r>
              <a:rPr lang="en-US" i="1" dirty="0"/>
              <a:t>f.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6400800" y="1990727"/>
            <a:ext cx="715186" cy="432792"/>
          </a:xfrm>
          <a:prstGeom prst="wedgeRectCallout">
            <a:avLst>
              <a:gd name="adj1" fmla="val -169890"/>
              <a:gd name="adj2" fmla="val -953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7506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16919"/>
            <a:chOff x="288" y="1953"/>
            <a:chExt cx="4810" cy="16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FF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Empirical 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448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175" y="3194448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Model complexity </a:t>
            </a:r>
            <a:r>
              <a:rPr lang="en-US" dirty="0"/>
              <a:t>(informally):</a:t>
            </a:r>
            <a:br>
              <a:rPr lang="en-US" dirty="0"/>
            </a:br>
            <a:r>
              <a:rPr lang="en-US" dirty="0"/>
              <a:t>How many parameters do we have to learn?</a:t>
            </a:r>
          </a:p>
          <a:p>
            <a:pPr lvl="2"/>
            <a:r>
              <a:rPr lang="en-US" dirty="0"/>
              <a:t>Decision trees: complexity = #nodes</a:t>
            </a:r>
          </a:p>
        </p:txBody>
      </p:sp>
    </p:spTree>
    <p:extLst>
      <p:ext uri="{BB962C8B-B14F-4D97-AF65-F5344CB8AC3E}">
        <p14:creationId xmlns:p14="http://schemas.microsoft.com/office/powerpoint/2010/main" val="28979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Data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>
                <a:solidFill>
                  <a:srgbClr val="000000"/>
                </a:solidFill>
              </a:rPr>
              <a:t>Think about a large table, </a:t>
            </a:r>
            <a:r>
              <a:rPr lang="en-US" sz="1500" dirty="0">
                <a:solidFill>
                  <a:srgbClr val="0000FF"/>
                </a:solidFill>
              </a:rPr>
              <a:t>N attributes</a:t>
            </a:r>
            <a:r>
              <a:rPr lang="en-US" sz="1500" dirty="0">
                <a:solidFill>
                  <a:srgbClr val="000000"/>
                </a:solidFill>
              </a:rPr>
              <a:t>, and assume you want to know something about the people represented as entries in this table.</a:t>
            </a:r>
          </a:p>
          <a:p>
            <a:r>
              <a:rPr lang="en-US" sz="1500" dirty="0">
                <a:solidFill>
                  <a:srgbClr val="000000"/>
                </a:solidFill>
              </a:rPr>
              <a:t>E.g. </a:t>
            </a:r>
            <a:r>
              <a:rPr lang="en-US" sz="1500" dirty="0">
                <a:solidFill>
                  <a:srgbClr val="0000FF"/>
                </a:solidFill>
              </a:rPr>
              <a:t>own</a:t>
            </a:r>
            <a:r>
              <a:rPr lang="en-US" sz="1500" dirty="0">
                <a:solidFill>
                  <a:srgbClr val="000000"/>
                </a:solidFill>
              </a:rPr>
              <a:t> an expensive car or </a:t>
            </a:r>
            <a:r>
              <a:rPr lang="en-US" sz="1500" dirty="0">
                <a:solidFill>
                  <a:srgbClr val="FF9900"/>
                </a:solidFill>
              </a:rPr>
              <a:t>not</a:t>
            </a:r>
            <a:r>
              <a:rPr lang="en-US" sz="1500" dirty="0">
                <a:solidFill>
                  <a:srgbClr val="FFFF00"/>
                </a:solidFill>
              </a:rPr>
              <a:t>;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</a:rPr>
              <a:t>Simplest way: Histogram on the </a:t>
            </a:r>
            <a:r>
              <a:rPr lang="en-US" sz="1500" dirty="0">
                <a:solidFill>
                  <a:srgbClr val="FF0000"/>
                </a:solidFill>
              </a:rPr>
              <a:t>first</a:t>
            </a:r>
            <a:r>
              <a:rPr lang="en-US" sz="1500" dirty="0">
                <a:solidFill>
                  <a:srgbClr val="000000"/>
                </a:solidFill>
              </a:rPr>
              <a:t> attribute – </a:t>
            </a:r>
            <a:r>
              <a:rPr lang="en-US" sz="1500" dirty="0">
                <a:solidFill>
                  <a:srgbClr val="0000FF"/>
                </a:solidFill>
              </a:rPr>
              <a:t>own</a:t>
            </a:r>
          </a:p>
          <a:p>
            <a:r>
              <a:rPr lang="en-US" sz="1500" dirty="0">
                <a:solidFill>
                  <a:srgbClr val="000000"/>
                </a:solidFill>
              </a:rPr>
              <a:t>Then, histogram on </a:t>
            </a:r>
            <a:r>
              <a:rPr lang="en-US" sz="1500" dirty="0">
                <a:solidFill>
                  <a:srgbClr val="0000FF"/>
                </a:solidFill>
              </a:rPr>
              <a:t>first</a:t>
            </a:r>
            <a:r>
              <a:rPr lang="en-US" sz="1500" dirty="0">
                <a:solidFill>
                  <a:srgbClr val="FF0000"/>
                </a:solidFill>
              </a:rPr>
              <a:t> and second (</a:t>
            </a:r>
            <a:r>
              <a:rPr lang="en-US" sz="1500" dirty="0">
                <a:solidFill>
                  <a:srgbClr val="0000FF"/>
                </a:solidFill>
              </a:rPr>
              <a:t>own</a:t>
            </a:r>
            <a:r>
              <a:rPr lang="en-US" sz="1500" dirty="0">
                <a:solidFill>
                  <a:srgbClr val="FF0000"/>
                </a:solidFill>
              </a:rPr>
              <a:t> &amp; gender)</a:t>
            </a:r>
          </a:p>
          <a:p>
            <a:r>
              <a:rPr lang="en-US" sz="1500" dirty="0"/>
              <a:t>But, what if the # of attributes is larger: </a:t>
            </a:r>
            <a:r>
              <a:rPr lang="en-US" sz="1500" dirty="0">
                <a:solidFill>
                  <a:srgbClr val="FC0128"/>
                </a:solidFill>
              </a:rPr>
              <a:t>N=16</a:t>
            </a:r>
          </a:p>
          <a:p>
            <a:r>
              <a:rPr lang="en-US" sz="1500" dirty="0"/>
              <a:t>How large are the </a:t>
            </a:r>
            <a:r>
              <a:rPr lang="en-US" sz="1500" dirty="0">
                <a:solidFill>
                  <a:srgbClr val="FF0000"/>
                </a:solidFill>
              </a:rPr>
              <a:t>1-d histograms </a:t>
            </a:r>
            <a:r>
              <a:rPr lang="en-US" sz="1500" dirty="0"/>
              <a:t>(contingency tables) ? 16 numbers</a:t>
            </a:r>
          </a:p>
          <a:p>
            <a:r>
              <a:rPr lang="en-US" sz="1500" dirty="0"/>
              <a:t>How large are the </a:t>
            </a:r>
            <a:r>
              <a:rPr lang="en-US" sz="1500" dirty="0">
                <a:solidFill>
                  <a:srgbClr val="FF0000"/>
                </a:solidFill>
              </a:rPr>
              <a:t>2-d histograms? </a:t>
            </a:r>
            <a:r>
              <a:rPr lang="en-US" sz="1500" dirty="0"/>
              <a:t>16-choose-2 = 120 numbers</a:t>
            </a:r>
          </a:p>
          <a:p>
            <a:r>
              <a:rPr lang="en-US" sz="1500" dirty="0"/>
              <a:t>How many 3-d tables? 560 numbers</a:t>
            </a:r>
          </a:p>
          <a:p>
            <a:r>
              <a:rPr lang="en-US" sz="1500" dirty="0"/>
              <a:t>With 100 attributes, the 3-d tables need 161,700 numbers</a:t>
            </a:r>
          </a:p>
          <a:p>
            <a:pPr lvl="1"/>
            <a:r>
              <a:rPr lang="en-US" sz="1350" b="1" dirty="0"/>
              <a:t>We need to figure out a way to represent data in a better way, and figure out what  are the important attributes to look at first. </a:t>
            </a:r>
          </a:p>
          <a:p>
            <a:pPr lvl="1"/>
            <a:r>
              <a:rPr lang="en-US" sz="1350" b="1" dirty="0"/>
              <a:t>Information theory has something to say about it – we will use it to better represent the data. </a:t>
            </a:r>
          </a:p>
          <a:p>
            <a:endParaRPr lang="en-US" sz="1500" dirty="0"/>
          </a:p>
          <a:p>
            <a:endParaRPr lang="en-US" sz="1500" dirty="0">
              <a:solidFill>
                <a:srgbClr val="FF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6858000" y="1428750"/>
            <a:ext cx="989853" cy="342900"/>
            <a:chOff x="2016" y="1872"/>
            <a:chExt cx="960" cy="288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2016" y="1872"/>
              <a:ext cx="960" cy="1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510" name="Rectangle 6"/>
            <p:cNvSpPr>
              <a:spLocks noChangeArrowheads="1"/>
            </p:cNvSpPr>
            <p:nvPr/>
          </p:nvSpPr>
          <p:spPr bwMode="auto">
            <a:xfrm>
              <a:off x="2016" y="2016"/>
              <a:ext cx="48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49511" name="Group 7"/>
          <p:cNvGrpSpPr>
            <a:grpSpLocks/>
          </p:cNvGrpSpPr>
          <p:nvPr/>
        </p:nvGrpSpPr>
        <p:grpSpPr bwMode="auto">
          <a:xfrm>
            <a:off x="6850855" y="2057400"/>
            <a:ext cx="859025" cy="457200"/>
            <a:chOff x="3600" y="2208"/>
            <a:chExt cx="960" cy="384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3600" y="2208"/>
              <a:ext cx="960" cy="192"/>
              <a:chOff x="3600" y="2208"/>
              <a:chExt cx="960" cy="288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960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9514" name="Rectangle 10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486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3600" y="2400"/>
              <a:ext cx="57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3600" y="2496"/>
              <a:ext cx="672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76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9900"/>
                  </a:solidFill>
                  <a:cs typeface="Helvetica"/>
                </a:rPr>
                <a:t>Expected</a:t>
              </a:r>
              <a:br>
                <a:rPr lang="en-US" dirty="0">
                  <a:solidFill>
                    <a:srgbClr val="FF9900"/>
                  </a:solidFill>
                  <a:cs typeface="Helvetica"/>
                </a:rPr>
              </a:br>
              <a:r>
                <a:rPr lang="en-US" dirty="0">
                  <a:solidFill>
                    <a:srgbClr val="FF9900"/>
                  </a:solidFill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2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8" y="2964658"/>
            <a:ext cx="8229600" cy="3690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Expected error: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What percentage of items drawn from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,y</a:t>
            </a:r>
            <a:r>
              <a:rPr lang="en-US" dirty="0"/>
              <a:t>) do we expect to be misclassified by </a:t>
            </a:r>
            <a:r>
              <a:rPr lang="en-US" i="1" dirty="0"/>
              <a:t>f</a:t>
            </a:r>
            <a:r>
              <a:rPr lang="en-US" dirty="0"/>
              <a:t>? </a:t>
            </a:r>
          </a:p>
          <a:p>
            <a:r>
              <a:rPr lang="en-US" dirty="0"/>
              <a:t>(That’s what we really care about – generalization)</a:t>
            </a:r>
          </a:p>
        </p:txBody>
      </p:sp>
    </p:spTree>
    <p:extLst>
      <p:ext uri="{BB962C8B-B14F-4D97-AF65-F5344CB8AC3E}">
        <p14:creationId xmlns:p14="http://schemas.microsoft.com/office/powerpoint/2010/main" val="2407595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14904" y="914400"/>
            <a:ext cx="5449491" cy="1772841"/>
            <a:chOff x="521" y="1953"/>
            <a:chExt cx="457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2928"/>
              <a:ext cx="222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7" y="2420961"/>
            <a:ext cx="8229600" cy="3690798"/>
          </a:xfrm>
        </p:spPr>
        <p:txBody>
          <a:bodyPr>
            <a:normAutofit/>
          </a:bodyPr>
          <a:lstStyle/>
          <a:p>
            <a:r>
              <a:rPr lang="en-US" sz="1500" dirty="0"/>
              <a:t>How susceptible is the learner to minor changes in the training data? </a:t>
            </a:r>
          </a:p>
          <a:p>
            <a:pPr lvl="1"/>
            <a:r>
              <a:rPr lang="en-US" sz="1350" dirty="0"/>
              <a:t>(i.e. to different samples from P(</a:t>
            </a:r>
            <a:r>
              <a:rPr lang="en-US" sz="1350" b="1" dirty="0"/>
              <a:t>X</a:t>
            </a:r>
            <a:r>
              <a:rPr lang="en-US" sz="1350" dirty="0"/>
              <a:t>, Y))</a:t>
            </a:r>
          </a:p>
          <a:p>
            <a:r>
              <a:rPr lang="en-US" sz="1500" dirty="0"/>
              <a:t>Variance increases with model complexity </a:t>
            </a:r>
          </a:p>
          <a:p>
            <a:pPr lvl="1"/>
            <a:r>
              <a:rPr lang="en-US" sz="1350" dirty="0"/>
              <a:t>Think about </a:t>
            </a:r>
            <a:r>
              <a:rPr lang="en-US" sz="1350" dirty="0">
                <a:solidFill>
                  <a:srgbClr val="0000FF"/>
                </a:solidFill>
              </a:rPr>
              <a:t>extreme cases: </a:t>
            </a:r>
            <a:r>
              <a:rPr lang="en-US" sz="1350" dirty="0"/>
              <a:t>a hypothesis space with one function vs. all functions. </a:t>
            </a:r>
          </a:p>
          <a:p>
            <a:pPr lvl="1"/>
            <a:r>
              <a:rPr lang="en-US" sz="1350" dirty="0"/>
              <a:t>Or, adding the “wind” feature in the DT earlier.</a:t>
            </a:r>
          </a:p>
          <a:p>
            <a:pPr lvl="1"/>
            <a:r>
              <a:rPr lang="en-US" sz="1350" dirty="0"/>
              <a:t>The larger the hypothesis space is,  the more flexible the selection of the chosen hypothesis is as a function of the data.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More accurately: for each data set D, you will learn a different hypothesis h(D), that will have a different true error e(h); we are looking here at the variance of this random variable. </a:t>
            </a:r>
          </a:p>
          <a:p>
            <a:pPr lvl="1"/>
            <a:endParaRPr lang="en-US" sz="1350" dirty="0"/>
          </a:p>
          <a:p>
            <a:pPr lvl="1"/>
            <a:endParaRPr lang="en-US" sz="1350" dirty="0"/>
          </a:p>
        </p:txBody>
      </p:sp>
      <p:sp>
        <p:nvSpPr>
          <p:cNvPr id="16" name="Freeform 15"/>
          <p:cNvSpPr/>
          <p:nvPr/>
        </p:nvSpPr>
        <p:spPr>
          <a:xfrm>
            <a:off x="2929758" y="1485080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557338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2262287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878325" y="1063229"/>
            <a:ext cx="6122195" cy="2001441"/>
            <a:chOff x="521" y="1953"/>
            <a:chExt cx="5142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47" y="2884"/>
              <a:ext cx="20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 of a learner (informally)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493" y="2991672"/>
            <a:ext cx="8229600" cy="3690798"/>
          </a:xfrm>
        </p:spPr>
        <p:txBody>
          <a:bodyPr/>
          <a:lstStyle/>
          <a:p>
            <a:r>
              <a:rPr lang="en-US" sz="1500" dirty="0"/>
              <a:t>How likely is the learner to identify the </a:t>
            </a:r>
            <a:r>
              <a:rPr lang="en-US" sz="1500" b="1" dirty="0"/>
              <a:t>target</a:t>
            </a:r>
            <a:r>
              <a:rPr lang="en-US" sz="1500" dirty="0"/>
              <a:t> hypothesis? </a:t>
            </a:r>
          </a:p>
          <a:p>
            <a:r>
              <a:rPr lang="en-US" sz="1500" dirty="0"/>
              <a:t>Bias is </a:t>
            </a:r>
            <a:r>
              <a:rPr lang="en-US" sz="1500" dirty="0">
                <a:solidFill>
                  <a:srgbClr val="FC0128"/>
                </a:solidFill>
              </a:rPr>
              <a:t>low</a:t>
            </a:r>
            <a:r>
              <a:rPr lang="en-US" sz="1500" dirty="0"/>
              <a:t> when the model is expressive </a:t>
            </a:r>
            <a:r>
              <a:rPr lang="en-US" sz="1350" dirty="0"/>
              <a:t>(low empirical error) </a:t>
            </a:r>
          </a:p>
          <a:p>
            <a:r>
              <a:rPr lang="en-US" sz="1500" dirty="0"/>
              <a:t>Bias is </a:t>
            </a:r>
            <a:r>
              <a:rPr lang="en-US" sz="1500" dirty="0">
                <a:solidFill>
                  <a:srgbClr val="FC0128"/>
                </a:solidFill>
              </a:rPr>
              <a:t>high</a:t>
            </a:r>
            <a:r>
              <a:rPr lang="en-US" sz="1500" dirty="0"/>
              <a:t> when the model is (too) simple </a:t>
            </a:r>
          </a:p>
          <a:p>
            <a:pPr lvl="1"/>
            <a:r>
              <a:rPr lang="en-US" sz="1350" dirty="0"/>
              <a:t>The larger the hypothesis space is,  the easiest it is to be close to the true hypothesis. 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More accurately: for each data set D, you learn a different hypothesis h(D), that has a different true error e(h); we are looking here at the difference of the mean of this random variable from the true error. </a:t>
            </a:r>
          </a:p>
          <a:p>
            <a:pPr lvl="1"/>
            <a:endParaRPr lang="en-US" sz="135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16" name="Freeform 15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686300" y="2114550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3629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5726907" cy="2001441"/>
            <a:chOff x="288" y="1953"/>
            <a:chExt cx="4810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877" y="3298"/>
              <a:ext cx="22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bias and variance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218" y="3300414"/>
            <a:ext cx="8229600" cy="3690798"/>
          </a:xfrm>
        </p:spPr>
        <p:txBody>
          <a:bodyPr/>
          <a:lstStyle/>
          <a:p>
            <a:r>
              <a:rPr lang="en-US" dirty="0"/>
              <a:t>Expected error ≈ </a:t>
            </a:r>
            <a:r>
              <a:rPr lang="en-US" dirty="0">
                <a:solidFill>
                  <a:srgbClr val="FF0000"/>
                </a:solidFill>
              </a:rPr>
              <a:t>bias</a:t>
            </a:r>
            <a:r>
              <a:rPr lang="en-US" dirty="0"/>
              <a:t> + </a:t>
            </a:r>
            <a:r>
              <a:rPr lang="en-US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199086" y="1928858"/>
            <a:ext cx="0" cy="761238"/>
          </a:xfrm>
          <a:prstGeom prst="line">
            <a:avLst/>
          </a:prstGeom>
          <a:ln w="3175"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30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902054" cy="2001441"/>
            <a:chOff x="288" y="1953"/>
            <a:chExt cx="5797" cy="168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21" y="2151"/>
              <a:ext cx="4498" cy="1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864" y="3230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657" y="3220620"/>
            <a:ext cx="4682006" cy="273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C0128"/>
                </a:solidFill>
              </a:rPr>
              <a:t>Simple models: </a:t>
            </a:r>
            <a:br>
              <a:rPr lang="en-US" sz="1800" dirty="0">
                <a:solidFill>
                  <a:srgbClr val="FF9900"/>
                </a:solidFill>
              </a:rPr>
            </a:br>
            <a:r>
              <a:rPr lang="en-US" sz="1800" dirty="0">
                <a:solidFill>
                  <a:srgbClr val="FC0128"/>
                </a:solidFill>
              </a:rPr>
              <a:t>High bias </a:t>
            </a:r>
            <a:r>
              <a:rPr lang="en-US" sz="1800" dirty="0"/>
              <a:t>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7000" y="2676907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04490" y="2682480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95630" y="3153104"/>
            <a:ext cx="32339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</a:rPr>
              <a:t>Complex models: </a:t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High variance </a:t>
            </a:r>
            <a:r>
              <a:rPr lang="en-US" sz="1800" dirty="0"/>
              <a:t>and low bias </a:t>
            </a:r>
          </a:p>
        </p:txBody>
      </p:sp>
    </p:spTree>
    <p:extLst>
      <p:ext uri="{BB962C8B-B14F-4D97-AF65-F5344CB8AC3E}">
        <p14:creationId xmlns:p14="http://schemas.microsoft.com/office/powerpoint/2010/main" val="1304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85264" y="1050942"/>
            <a:ext cx="1493300" cy="1613678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 err="1">
                <a:solidFill>
                  <a:schemeClr val="accent6"/>
                </a:solidFill>
              </a:rPr>
              <a:t>Underfitting</a:t>
            </a:r>
            <a:endParaRPr lang="en-US" sz="21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0915" y="1050942"/>
            <a:ext cx="1493300" cy="16136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rgbClr val="0000FF"/>
                </a:solidFill>
              </a:rPr>
              <a:t>Overfitting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963968" cy="1843088"/>
            <a:chOff x="288" y="1953"/>
            <a:chExt cx="5849" cy="1548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916" y="3152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162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8227" y="3157384"/>
            <a:ext cx="3172815" cy="73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C0128"/>
                </a:solidFill>
              </a:rPr>
              <a:t>Simple models: </a:t>
            </a:r>
            <a:br>
              <a:rPr lang="en-US" sz="1800" dirty="0">
                <a:solidFill>
                  <a:srgbClr val="FC0128"/>
                </a:solidFill>
              </a:rPr>
            </a:br>
            <a:r>
              <a:rPr lang="en-US" sz="1800" dirty="0">
                <a:solidFill>
                  <a:srgbClr val="FC0128"/>
                </a:solidFill>
              </a:rPr>
              <a:t>High bias 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  <a:latin typeface="+mj-lt"/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  <a:latin typeface="+mj-lt"/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67000" y="2676907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704490" y="2682480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95630" y="3153104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</a:rPr>
              <a:t>Complex models: </a:t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High variance </a:t>
            </a:r>
            <a:r>
              <a:rPr lang="en-US" sz="1800" dirty="0"/>
              <a:t>and low bias 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1485901" y="3816712"/>
            <a:ext cx="5943600" cy="9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</a:pPr>
            <a:r>
              <a:rPr lang="en-US" sz="1800" dirty="0"/>
              <a:t>This can be made more accurate for some loss functions. </a:t>
            </a:r>
          </a:p>
          <a:p>
            <a:pPr eaLnBrk="1" hangingPunct="1">
              <a:buFontTx/>
            </a:pPr>
            <a:r>
              <a:rPr lang="en-US" sz="1800" dirty="0"/>
              <a:t>We will discuss a more precise and general theory that trades </a:t>
            </a:r>
            <a:r>
              <a:rPr lang="en-US" sz="1800" dirty="0">
                <a:solidFill>
                  <a:srgbClr val="FC0128"/>
                </a:solidFill>
              </a:rPr>
              <a:t>expressivity of models </a:t>
            </a:r>
            <a:r>
              <a:rPr lang="en-US" sz="1800" dirty="0"/>
              <a:t>with </a:t>
            </a:r>
            <a:r>
              <a:rPr lang="en-US" sz="1800" dirty="0">
                <a:solidFill>
                  <a:srgbClr val="FC0128"/>
                </a:solidFill>
              </a:rPr>
              <a:t>empirical error</a:t>
            </a:r>
          </a:p>
        </p:txBody>
      </p:sp>
    </p:spTree>
    <p:extLst>
      <p:ext uri="{BB962C8B-B14F-4D97-AF65-F5344CB8AC3E}">
        <p14:creationId xmlns:p14="http://schemas.microsoft.com/office/powerpoint/2010/main" val="32436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Two basic approaches</a:t>
            </a:r>
          </a:p>
          <a:p>
            <a:pPr lvl="1"/>
            <a:r>
              <a:rPr lang="en-US" dirty="0"/>
              <a:t>Pre-pruning: Stop growing the tree at some point during construction when it is determined that there is not enough data to make reliable choices.</a:t>
            </a:r>
          </a:p>
          <a:p>
            <a:pPr lvl="1"/>
            <a:r>
              <a:rPr lang="en-US" dirty="0"/>
              <a:t>Post-pruning: Grow the full tree and then remove nodes that seem not to have sufficient evidence.</a:t>
            </a:r>
          </a:p>
          <a:p>
            <a:r>
              <a:rPr lang="en-US" dirty="0"/>
              <a:t>Methods for evaluating </a:t>
            </a:r>
            <a:r>
              <a:rPr lang="en-US" dirty="0" err="1"/>
              <a:t>subtrees</a:t>
            </a:r>
            <a:r>
              <a:rPr lang="en-US" dirty="0"/>
              <a:t> to prune</a:t>
            </a:r>
          </a:p>
          <a:p>
            <a:pPr lvl="1"/>
            <a:r>
              <a:rPr lang="en-US" dirty="0"/>
              <a:t>Cross-validation: Reserve hold-out set to evaluate utility</a:t>
            </a:r>
          </a:p>
          <a:p>
            <a:pPr lvl="1"/>
            <a:r>
              <a:rPr lang="en-US" dirty="0"/>
              <a:t>Statistical testing: Test if the observed regularity can be dismissed as likely to occur by chance</a:t>
            </a:r>
          </a:p>
          <a:p>
            <a:pPr lvl="1"/>
            <a:r>
              <a:rPr lang="en-US" dirty="0"/>
              <a:t>Minimum Description Length: Is the additional complexity of the hypothesis smaller than remembering the exceptions?</a:t>
            </a:r>
          </a:p>
          <a:p>
            <a:r>
              <a:rPr lang="en-US" dirty="0"/>
              <a:t>This is related to the notion of regularization that we will see in other contexts – keep the hypothesis simple.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814922"/>
            <a:ext cx="3474028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latin typeface="+mj-lt"/>
              </a:rPr>
              <a:t>How can this be avoided with linear classifiers?</a:t>
            </a:r>
          </a:p>
        </p:txBody>
      </p:sp>
    </p:spTree>
    <p:extLst>
      <p:ext uri="{BB962C8B-B14F-4D97-AF65-F5344CB8AC3E}">
        <p14:creationId xmlns:p14="http://schemas.microsoft.com/office/powerpoint/2010/main" val="23120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31" y="1047934"/>
            <a:ext cx="4982969" cy="36907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Decision Trees can be represented as Rules</a:t>
            </a:r>
          </a:p>
          <a:p>
            <a:pPr lvl="1"/>
            <a:r>
              <a:rPr lang="en-US" dirty="0"/>
              <a:t>(outlook = sunny) and (humidity = normal) then YES</a:t>
            </a:r>
          </a:p>
          <a:p>
            <a:pPr lvl="1"/>
            <a:r>
              <a:rPr lang="en-US" dirty="0"/>
              <a:t>(outlook = rain) and (wind = strong) then NO</a:t>
            </a:r>
          </a:p>
          <a:p>
            <a:r>
              <a:rPr lang="en-US" dirty="0"/>
              <a:t>Sometimes Pruning can be done at the </a:t>
            </a:r>
            <a:r>
              <a:rPr lang="en-US" dirty="0">
                <a:solidFill>
                  <a:schemeClr val="accent1"/>
                </a:solidFill>
              </a:rPr>
              <a:t>rules level</a:t>
            </a:r>
          </a:p>
          <a:p>
            <a:pPr lvl="1"/>
            <a:r>
              <a:rPr lang="en-US" dirty="0"/>
              <a:t>Rules are generalized by </a:t>
            </a:r>
          </a:p>
          <a:p>
            <a:pPr marL="342900" lvl="1" indent="0">
              <a:buNone/>
            </a:pPr>
            <a:r>
              <a:rPr lang="en-US" dirty="0"/>
              <a:t>     erasing a condition (</a:t>
            </a:r>
            <a:r>
              <a:rPr lang="en-US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!)</a:t>
            </a:r>
          </a:p>
          <a:p>
            <a:pPr lvl="1"/>
            <a:endParaRPr lang="en-US" dirty="0"/>
          </a:p>
        </p:txBody>
      </p:sp>
      <p:grpSp>
        <p:nvGrpSpPr>
          <p:cNvPr id="81959" name="Group 39"/>
          <p:cNvGrpSpPr>
            <a:grpSpLocks/>
          </p:cNvGrpSpPr>
          <p:nvPr/>
        </p:nvGrpSpPr>
        <p:grpSpPr bwMode="auto">
          <a:xfrm>
            <a:off x="5059685" y="1528040"/>
            <a:ext cx="3854619" cy="2775773"/>
            <a:chOff x="2550" y="1036"/>
            <a:chExt cx="3250" cy="2580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3728" y="1036"/>
              <a:ext cx="82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3718" y="1825"/>
              <a:ext cx="83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815" y="1794"/>
              <a:ext cx="49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28" name="AutoShape 8"/>
            <p:cNvCxnSpPr>
              <a:cxnSpLocks noChangeShapeType="1"/>
              <a:stCxn id="81925" idx="2"/>
              <a:endCxn id="81927" idx="0"/>
            </p:cNvCxnSpPr>
            <p:nvPr/>
          </p:nvCxnSpPr>
          <p:spPr bwMode="auto">
            <a:xfrm>
              <a:off x="4142" y="1336"/>
              <a:ext cx="918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29" name="AutoShape 9"/>
            <p:cNvCxnSpPr>
              <a:cxnSpLocks noChangeShapeType="1"/>
              <a:stCxn id="81925" idx="2"/>
              <a:endCxn id="81926" idx="0"/>
            </p:cNvCxnSpPr>
            <p:nvPr/>
          </p:nvCxnSpPr>
          <p:spPr bwMode="auto">
            <a:xfrm flipH="1">
              <a:off x="4137" y="1336"/>
              <a:ext cx="5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679" y="2075"/>
              <a:ext cx="82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4605" y="2076"/>
              <a:ext cx="9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765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A50021"/>
                  </a:solidFill>
                </a:rPr>
                <a:t>3+,2-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2903" y="1825"/>
              <a:ext cx="61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775" y="2075"/>
              <a:ext cx="8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35" name="AutoShape 15"/>
            <p:cNvCxnSpPr>
              <a:cxnSpLocks noChangeShapeType="1"/>
              <a:stCxn id="81925" idx="2"/>
              <a:endCxn id="81933" idx="0"/>
            </p:cNvCxnSpPr>
            <p:nvPr/>
          </p:nvCxnSpPr>
          <p:spPr bwMode="auto">
            <a:xfrm flipH="1">
              <a:off x="3211" y="1336"/>
              <a:ext cx="931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785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2898" y="2305"/>
              <a:ext cx="5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3857" y="2545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2834" y="2545"/>
              <a:ext cx="87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4880" y="2545"/>
              <a:ext cx="57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244" y="3109"/>
              <a:ext cx="74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2550" y="3109"/>
              <a:ext cx="51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81943" name="AutoShape 23"/>
            <p:cNvCxnSpPr>
              <a:cxnSpLocks noChangeShapeType="1"/>
              <a:stCxn id="81941" idx="0"/>
              <a:endCxn id="81939" idx="2"/>
            </p:cNvCxnSpPr>
            <p:nvPr/>
          </p:nvCxnSpPr>
          <p:spPr bwMode="auto">
            <a:xfrm flipH="1" flipV="1">
              <a:off x="3270" y="2845"/>
              <a:ext cx="348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44" name="AutoShape 24"/>
            <p:cNvCxnSpPr>
              <a:cxnSpLocks noChangeShapeType="1"/>
              <a:stCxn id="81942" idx="0"/>
              <a:endCxn id="81939" idx="2"/>
            </p:cNvCxnSpPr>
            <p:nvPr/>
          </p:nvCxnSpPr>
          <p:spPr bwMode="auto">
            <a:xfrm flipV="1">
              <a:off x="2809" y="2845"/>
              <a:ext cx="461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2597" y="3316"/>
              <a:ext cx="38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5205" y="3085"/>
              <a:ext cx="59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4511" y="3085"/>
              <a:ext cx="6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4558" y="3282"/>
              <a:ext cx="38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5302" y="3272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81950" name="AutoShape 30"/>
            <p:cNvCxnSpPr>
              <a:cxnSpLocks noChangeShapeType="1"/>
              <a:stCxn id="81940" idx="2"/>
              <a:endCxn id="81946" idx="0"/>
            </p:cNvCxnSpPr>
            <p:nvPr/>
          </p:nvCxnSpPr>
          <p:spPr bwMode="auto">
            <a:xfrm>
              <a:off x="5170" y="2845"/>
              <a:ext cx="333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951" name="AutoShape 31"/>
            <p:cNvCxnSpPr>
              <a:cxnSpLocks noChangeShapeType="1"/>
              <a:stCxn id="81947" idx="0"/>
              <a:endCxn id="81940" idx="2"/>
            </p:cNvCxnSpPr>
            <p:nvPr/>
          </p:nvCxnSpPr>
          <p:spPr bwMode="auto">
            <a:xfrm flipV="1">
              <a:off x="4844" y="2845"/>
              <a:ext cx="325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3311" y="3282"/>
              <a:ext cx="4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224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4DA7-29D1-3948-BAC8-8DDBF1098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DT Extensions:</a:t>
            </a:r>
            <a:br>
              <a:rPr lang="en-US" dirty="0"/>
            </a:br>
            <a:r>
              <a:rPr lang="en-US" dirty="0"/>
              <a:t>	continuous attributes and missing 	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AF4E6-7EE9-F74C-B302-5EFE65E17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7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Real-valued attributes can, in advance, be discretized into ranges, such as big, medium, small</a:t>
            </a:r>
          </a:p>
          <a:p>
            <a:r>
              <a:rPr lang="en-US" dirty="0"/>
              <a:t>Alternatively, one can develop splitting nodes based on thresholds of the form </a:t>
            </a:r>
            <a:r>
              <a:rPr lang="en-US" dirty="0">
                <a:solidFill>
                  <a:srgbClr val="FF0000"/>
                </a:solidFill>
              </a:rPr>
              <a:t>A&lt;c</a:t>
            </a:r>
            <a:r>
              <a:rPr lang="en-US" dirty="0"/>
              <a:t> that partition the data into examples that satisfy </a:t>
            </a:r>
            <a:r>
              <a:rPr lang="en-US" dirty="0">
                <a:solidFill>
                  <a:srgbClr val="FF0000"/>
                </a:solidFill>
              </a:rPr>
              <a:t>A&lt;c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A&gt;=c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information gain for these splits is calculated in the same way and compared to the information gain of discrete splits.</a:t>
            </a:r>
          </a:p>
          <a:p>
            <a:r>
              <a:rPr lang="en-US" dirty="0"/>
              <a:t>How to find the split with the highest gain?</a:t>
            </a:r>
          </a:p>
          <a:p>
            <a:r>
              <a:rPr lang="en-US" dirty="0"/>
              <a:t>For each continuous feature A:</a:t>
            </a:r>
          </a:p>
          <a:p>
            <a:pPr lvl="1"/>
            <a:r>
              <a:rPr lang="en-US" dirty="0"/>
              <a:t>Sort examples according to the value of A</a:t>
            </a:r>
          </a:p>
          <a:p>
            <a:pPr lvl="1"/>
            <a:r>
              <a:rPr lang="en-US" dirty="0"/>
              <a:t>For each ordered pair (</a:t>
            </a:r>
            <a:r>
              <a:rPr lang="en-US" dirty="0" err="1"/>
              <a:t>x,y</a:t>
            </a:r>
            <a:r>
              <a:rPr lang="en-US" dirty="0"/>
              <a:t>) with different labels</a:t>
            </a:r>
          </a:p>
          <a:p>
            <a:pPr lvl="2"/>
            <a:r>
              <a:rPr lang="en-US" dirty="0"/>
              <a:t>Check the mid-point as a possible threshold, i.e.</a:t>
            </a:r>
          </a:p>
          <a:p>
            <a:pPr lvl="2"/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&lt;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&gt;=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 hierarchical data structure that represents data by implementing a divide and conquer strategy</a:t>
            </a:r>
          </a:p>
          <a:p>
            <a:pPr lvl="1"/>
            <a:r>
              <a:rPr lang="en-US" dirty="0"/>
              <a:t>Can be used as a non-parametric classification and regression method</a:t>
            </a:r>
          </a:p>
          <a:p>
            <a:pPr lvl="1"/>
            <a:r>
              <a:rPr lang="en-US" dirty="0"/>
              <a:t>Given a collection of examples, learn a decision tree that represents it.</a:t>
            </a:r>
          </a:p>
          <a:p>
            <a:pPr lvl="1"/>
            <a:r>
              <a:rPr lang="en-US" dirty="0"/>
              <a:t>Use this representation to classify new examples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130CA-26E9-444C-B86C-A570E1EC4B69}"/>
              </a:ext>
            </a:extLst>
          </p:cNvPr>
          <p:cNvGrpSpPr/>
          <p:nvPr/>
        </p:nvGrpSpPr>
        <p:grpSpPr>
          <a:xfrm>
            <a:off x="1865840" y="2893199"/>
            <a:ext cx="4896070" cy="1520362"/>
            <a:chOff x="1339999" y="4340196"/>
            <a:chExt cx="5670401" cy="1832004"/>
          </a:xfrm>
        </p:grpSpPr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41BFBB04-D62A-5847-9550-D637D77A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671687"/>
              <a:ext cx="346355" cy="56262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BCCEE081-D854-7240-9D28-6EDFF446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93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E84D1E4C-1C65-D54E-B18B-8FA3A38A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097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E819864A-776E-1E4E-99B7-FD337D481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2431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AE5B7328-EEC9-4D4B-8520-B825CF1FF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3861952F-220E-AB40-BA19-6A2260B59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69D11222-9549-4C48-B0C9-787016812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1339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12099B67-EB30-B442-8692-43964E97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2101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390774F4-F224-774B-AD71-C2049B91A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938387"/>
              <a:ext cx="9906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51" name="Group 58">
              <a:extLst>
                <a:ext uri="{FF2B5EF4-FFF2-40B4-BE49-F238E27FC236}">
                  <a16:creationId xmlns:a16="http://schemas.microsoft.com/office/drawing/2014/main" id="{2513E69C-DD88-344F-9DE2-874FB4EA25E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63" name="AutoShape 59">
                <a:extLst>
                  <a:ext uri="{FF2B5EF4-FFF2-40B4-BE49-F238E27FC236}">
                    <a16:creationId xmlns:a16="http://schemas.microsoft.com/office/drawing/2014/main" id="{043274E8-9B81-A649-AA2F-E0D0FBA75B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AutoShape 60">
                <a:extLst>
                  <a:ext uri="{FF2B5EF4-FFF2-40B4-BE49-F238E27FC236}">
                    <a16:creationId xmlns:a16="http://schemas.microsoft.com/office/drawing/2014/main" id="{4B0576FC-6B4C-CC46-9084-846294DC60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61">
                <a:extLst>
                  <a:ext uri="{FF2B5EF4-FFF2-40B4-BE49-F238E27FC236}">
                    <a16:creationId xmlns:a16="http://schemas.microsoft.com/office/drawing/2014/main" id="{12676FD4-9D77-144C-9EC5-59E03D55DD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Oval 66">
              <a:extLst>
                <a:ext uri="{FF2B5EF4-FFF2-40B4-BE49-F238E27FC236}">
                  <a16:creationId xmlns:a16="http://schemas.microsoft.com/office/drawing/2014/main" id="{F2B135DE-8828-F444-9C0D-F1BA17D4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09787"/>
              <a:ext cx="10668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53" name="Oval 67">
              <a:extLst>
                <a:ext uri="{FF2B5EF4-FFF2-40B4-BE49-F238E27FC236}">
                  <a16:creationId xmlns:a16="http://schemas.microsoft.com/office/drawing/2014/main" id="{265D4839-379D-1944-A223-E425FEC3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04255"/>
              <a:ext cx="914400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350">
                <a:solidFill>
                  <a:srgbClr val="33CC33"/>
                </a:solidFill>
              </a:endParaRPr>
            </a:p>
          </p:txBody>
        </p:sp>
        <p:sp>
          <p:nvSpPr>
            <p:cNvPr id="54" name="Line 68">
              <a:extLst>
                <a:ext uri="{FF2B5EF4-FFF2-40B4-BE49-F238E27FC236}">
                  <a16:creationId xmlns:a16="http://schemas.microsoft.com/office/drawing/2014/main" id="{83E4105B-E812-B64A-9DCC-888987217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5" name="Line 69">
              <a:extLst>
                <a:ext uri="{FF2B5EF4-FFF2-40B4-BE49-F238E27FC236}">
                  <a16:creationId xmlns:a16="http://schemas.microsoft.com/office/drawing/2014/main" id="{7D7DF5CD-AF6F-9342-AADB-D96F1D303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6" name="Text Box 71">
              <a:extLst>
                <a:ext uri="{FF2B5EF4-FFF2-40B4-BE49-F238E27FC236}">
                  <a16:creationId xmlns:a16="http://schemas.microsoft.com/office/drawing/2014/main" id="{B97943F4-87F3-4645-AC66-B1EBFBE3A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373197"/>
              <a:ext cx="1380418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50"/>
                <a:t>     A</a:t>
              </a:r>
            </a:p>
          </p:txBody>
        </p:sp>
        <p:sp>
          <p:nvSpPr>
            <p:cNvPr id="57" name="Text Box 72">
              <a:extLst>
                <a:ext uri="{FF2B5EF4-FFF2-40B4-BE49-F238E27FC236}">
                  <a16:creationId xmlns:a16="http://schemas.microsoft.com/office/drawing/2014/main" id="{8D257CC1-7D1E-E84C-A1FA-408C3D232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999" y="4340196"/>
              <a:ext cx="350839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C           </a:t>
              </a:r>
            </a:p>
          </p:txBody>
        </p:sp>
        <p:sp>
          <p:nvSpPr>
            <p:cNvPr id="58" name="Text Box 73">
              <a:extLst>
                <a:ext uri="{FF2B5EF4-FFF2-40B4-BE49-F238E27FC236}">
                  <a16:creationId xmlns:a16="http://schemas.microsoft.com/office/drawing/2014/main" id="{C4DA3497-D36A-BF4F-8DFE-20D9EE182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03" y="4340197"/>
              <a:ext cx="35083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B</a:t>
              </a:r>
            </a:p>
          </p:txBody>
        </p:sp>
        <p:grpSp>
          <p:nvGrpSpPr>
            <p:cNvPr id="59" name="Group 74">
              <a:extLst>
                <a:ext uri="{FF2B5EF4-FFF2-40B4-BE49-F238E27FC236}">
                  <a16:creationId xmlns:a16="http://schemas.microsoft.com/office/drawing/2014/main" id="{1CB260E7-E92A-A84F-A72C-A9A8C3C725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60" name="AutoShape 75">
                <a:extLst>
                  <a:ext uri="{FF2B5EF4-FFF2-40B4-BE49-F238E27FC236}">
                    <a16:creationId xmlns:a16="http://schemas.microsoft.com/office/drawing/2014/main" id="{70FBE3E6-72CC-1844-8B66-AFB6298316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76">
                <a:extLst>
                  <a:ext uri="{FF2B5EF4-FFF2-40B4-BE49-F238E27FC236}">
                    <a16:creationId xmlns:a16="http://schemas.microsoft.com/office/drawing/2014/main" id="{A110ABBD-84E3-B949-A229-F942FE4567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77">
                <a:extLst>
                  <a:ext uri="{FF2B5EF4-FFF2-40B4-BE49-F238E27FC236}">
                    <a16:creationId xmlns:a16="http://schemas.microsoft.com/office/drawing/2014/main" id="{A0ECAACC-57A6-1B4F-9ACF-6FA32CA515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845509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Example:  </a:t>
            </a:r>
          </a:p>
          <a:p>
            <a:pPr lvl="1"/>
            <a:r>
              <a:rPr lang="en-US" dirty="0"/>
              <a:t>Length (L):  10  15  21  28  32  40  50 </a:t>
            </a:r>
          </a:p>
          <a:p>
            <a:pPr lvl="1"/>
            <a:r>
              <a:rPr lang="en-US" dirty="0"/>
              <a:t>Class:           -     +   +    -    +    +    -</a:t>
            </a:r>
          </a:p>
          <a:p>
            <a:pPr lvl="1"/>
            <a:r>
              <a:rPr lang="en-US" dirty="0"/>
              <a:t>Check thresholds:   L &lt; 12.5;  L &lt; 24.5;  L &lt; 45</a:t>
            </a:r>
          </a:p>
          <a:p>
            <a:pPr lvl="1"/>
            <a:r>
              <a:rPr lang="en-US" dirty="0"/>
              <a:t>Subset of Examples= {…},      Split= </a:t>
            </a:r>
            <a:r>
              <a:rPr lang="en-US" dirty="0" err="1"/>
              <a:t>k+,j</a:t>
            </a:r>
            <a:r>
              <a:rPr lang="en-US" dirty="0"/>
              <a:t>-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find the split with the highest gain ?</a:t>
            </a:r>
          </a:p>
          <a:p>
            <a:pPr lvl="1"/>
            <a:r>
              <a:rPr lang="en-US" dirty="0"/>
              <a:t> For each continuous feature A:</a:t>
            </a:r>
          </a:p>
          <a:p>
            <a:pPr lvl="2"/>
            <a:r>
              <a:rPr lang="en-US" dirty="0"/>
              <a:t>Sort examples according to the value of A</a:t>
            </a:r>
          </a:p>
          <a:p>
            <a:pPr lvl="2"/>
            <a:r>
              <a:rPr lang="en-US" dirty="0"/>
              <a:t>For each ordered pair (</a:t>
            </a:r>
            <a:r>
              <a:rPr lang="en-US" dirty="0" err="1"/>
              <a:t>x,y</a:t>
            </a:r>
            <a:r>
              <a:rPr lang="en-US" dirty="0"/>
              <a:t>) with different labels</a:t>
            </a:r>
          </a:p>
          <a:p>
            <a:pPr lvl="3"/>
            <a:r>
              <a:rPr lang="en-US" dirty="0"/>
              <a:t>Check the mid-point as a possible threshold. </a:t>
            </a:r>
            <a:r>
              <a:rPr lang="en-US" dirty="0" err="1"/>
              <a:t>I.e</a:t>
            </a:r>
            <a:r>
              <a:rPr lang="en-US" dirty="0"/>
              <a:t>,    </a:t>
            </a:r>
          </a:p>
          <a:p>
            <a:pPr lvl="3"/>
            <a:r>
              <a:rPr lang="en-US" dirty="0">
                <a:solidFill>
                  <a:srgbClr val="000066"/>
                </a:solidFill>
              </a:rPr>
              <a:t> S</a:t>
            </a:r>
            <a:r>
              <a:rPr lang="en-US" baseline="-25000" dirty="0">
                <a:solidFill>
                  <a:srgbClr val="000066"/>
                </a:solidFill>
              </a:rPr>
              <a:t>a </a:t>
            </a:r>
            <a:r>
              <a:rPr lang="en-US" baseline="-25000" dirty="0">
                <a:solidFill>
                  <a:srgbClr val="000066"/>
                </a:solidFill>
                <a:latin typeface="cmsy10"/>
              </a:rPr>
              <a:t>&lt;</a:t>
            </a:r>
            <a:r>
              <a:rPr lang="en-US" baseline="-25000" dirty="0">
                <a:solidFill>
                  <a:srgbClr val="000066"/>
                </a:solidFill>
              </a:rPr>
              <a:t> x</a:t>
            </a:r>
            <a:r>
              <a:rPr lang="en-US" dirty="0">
                <a:solidFill>
                  <a:srgbClr val="000066"/>
                </a:solidFill>
              </a:rPr>
              <a:t>, S</a:t>
            </a:r>
            <a:r>
              <a:rPr lang="en-US" baseline="-25000" dirty="0">
                <a:solidFill>
                  <a:srgbClr val="000066"/>
                </a:solidFill>
              </a:rPr>
              <a:t>a &gt;= y</a:t>
            </a: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60992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= &lt; fever, </a:t>
            </a:r>
            <a:r>
              <a:rPr lang="en-US" dirty="0" err="1"/>
              <a:t>blood_pressure</a:t>
            </a:r>
            <a:r>
              <a:rPr lang="en-US" dirty="0"/>
              <a:t>,…, </a:t>
            </a:r>
            <a:r>
              <a:rPr lang="en-US" dirty="0" err="1"/>
              <a:t>blood_test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,…&gt; </a:t>
            </a:r>
          </a:p>
          <a:p>
            <a:endParaRPr lang="en-US" dirty="0"/>
          </a:p>
          <a:p>
            <a:r>
              <a:rPr lang="en-US" dirty="0"/>
              <a:t>Many times values are not available for all attributes during training or testing  (e.g., medical diagnosis)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dirty="0"/>
              <a:t>: evaluate </a:t>
            </a:r>
            <a:r>
              <a:rPr lang="en-US" dirty="0">
                <a:solidFill>
                  <a:schemeClr val="accent1"/>
                </a:solidFill>
              </a:rPr>
              <a:t>Gain(</a:t>
            </a:r>
            <a:r>
              <a:rPr lang="en-US" dirty="0" err="1">
                <a:solidFill>
                  <a:schemeClr val="accent1"/>
                </a:solidFill>
              </a:rPr>
              <a:t>S,a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 where in some of the examples a value for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 is not given </a:t>
            </a:r>
          </a:p>
        </p:txBody>
      </p:sp>
    </p:spTree>
    <p:extLst>
      <p:ext uri="{BB962C8B-B14F-4D97-AF65-F5344CB8AC3E}">
        <p14:creationId xmlns:p14="http://schemas.microsoft.com/office/powerpoint/2010/main" val="25199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0853" y="877491"/>
            <a:ext cx="2765626" cy="2119818"/>
            <a:chOff x="152400" y="1371600"/>
            <a:chExt cx="3687500" cy="2826425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1355725" y="137160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1339850" y="2624137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66"/>
                  </a:solidFill>
                </a:rPr>
                <a:t>Overcast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657475" y="257492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5238" name="AutoShape 6"/>
            <p:cNvCxnSpPr>
              <a:cxnSpLocks noChangeShapeType="1"/>
              <a:stCxn id="95235" idx="2"/>
              <a:endCxn id="95237" idx="0"/>
            </p:cNvCxnSpPr>
            <p:nvPr/>
          </p:nvCxnSpPr>
          <p:spPr bwMode="auto">
            <a:xfrm>
              <a:off x="2011033" y="1802487"/>
              <a:ext cx="1034584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239" name="AutoShape 7"/>
            <p:cNvCxnSpPr>
              <a:cxnSpLocks noChangeShapeType="1"/>
              <a:stCxn id="95235" idx="2"/>
              <a:endCxn id="95236" idx="0"/>
            </p:cNvCxnSpPr>
            <p:nvPr/>
          </p:nvCxnSpPr>
          <p:spPr bwMode="auto">
            <a:xfrm flipH="1">
              <a:off x="2002212" y="1802487"/>
              <a:ext cx="8821" cy="8216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277938" y="3021014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2324100" y="302260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2578100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55600" y="2624137"/>
              <a:ext cx="97419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52400" y="3021014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5245" name="AutoShape 13"/>
            <p:cNvCxnSpPr>
              <a:cxnSpLocks noChangeShapeType="1"/>
              <a:stCxn id="95235" idx="2"/>
              <a:endCxn id="95243" idx="0"/>
            </p:cNvCxnSpPr>
            <p:nvPr/>
          </p:nvCxnSpPr>
          <p:spPr bwMode="auto">
            <a:xfrm flipH="1">
              <a:off x="842700" y="1802487"/>
              <a:ext cx="1168333" cy="8216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1446213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47663" y="3386138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560513" y="3767138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558800" y="3767138"/>
              <a:ext cx="34240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auto">
            <a:xfrm>
              <a:off x="2760663" y="3767138"/>
              <a:ext cx="41293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?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7385" y="957262"/>
            <a:ext cx="4132911" cy="700088"/>
            <a:chOff x="3592513" y="1200150"/>
            <a:chExt cx="5510548" cy="933450"/>
          </a:xfrm>
        </p:grpSpPr>
        <p:graphicFrame>
          <p:nvGraphicFramePr>
            <p:cNvPr id="95251" name="Object 19"/>
            <p:cNvGraphicFramePr>
              <a:graphicFrameLocks noChangeAspect="1"/>
            </p:cNvGraphicFramePr>
            <p:nvPr/>
          </p:nvGraphicFramePr>
          <p:xfrm>
            <a:off x="3592513" y="1657350"/>
            <a:ext cx="31242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1600200" imgH="241200" progId="Equation.3">
                    <p:embed/>
                  </p:oleObj>
                </mc:Choice>
                <mc:Fallback>
                  <p:oleObj name="Equation" r:id="rId4" imgW="1600200" imgH="241200" progId="Equation.3">
                    <p:embed/>
                    <p:pic>
                      <p:nvPicPr>
                        <p:cNvPr id="952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657350"/>
                          <a:ext cx="31242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53" name="Object 21"/>
            <p:cNvGraphicFramePr>
              <a:graphicFrameLocks noChangeAspect="1"/>
            </p:cNvGraphicFramePr>
            <p:nvPr/>
          </p:nvGraphicFramePr>
          <p:xfrm>
            <a:off x="3592513" y="1200150"/>
            <a:ext cx="254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1384200" imgH="241200" progId="Equation.3">
                    <p:embed/>
                  </p:oleObj>
                </mc:Choice>
                <mc:Fallback>
                  <p:oleObj name="Equation" r:id="rId6" imgW="1384200" imgH="241200" progId="Equation.3">
                    <p:embed/>
                    <p:pic>
                      <p:nvPicPr>
                        <p:cNvPr id="9525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513" y="1200150"/>
                          <a:ext cx="25400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254" name="Text Box 22"/>
            <p:cNvSpPr txBox="1">
              <a:spLocks noChangeArrowheads="1"/>
            </p:cNvSpPr>
            <p:nvPr/>
          </p:nvSpPr>
          <p:spPr bwMode="auto">
            <a:xfrm>
              <a:off x="6292036" y="1203325"/>
              <a:ext cx="2811025" cy="738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.97- 0-(2/5) 1 = .57      </a:t>
              </a:r>
            </a:p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5900" y="3314699"/>
            <a:ext cx="6289542" cy="1543882"/>
            <a:chOff x="1676400" y="5089525"/>
            <a:chExt cx="8386056" cy="2120200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1676400" y="5089525"/>
              <a:ext cx="8386056" cy="44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Day    </a:t>
              </a:r>
              <a:r>
                <a:rPr lang="en-US" sz="1500" b="1" dirty="0">
                  <a:solidFill>
                    <a:srgbClr val="A50021"/>
                  </a:solidFill>
                </a:rPr>
                <a:t>Outlook </a:t>
              </a:r>
              <a:r>
                <a:rPr lang="en-US" sz="1500" b="1" dirty="0">
                  <a:solidFill>
                    <a:srgbClr val="0000FF"/>
                  </a:solidFill>
                </a:rPr>
                <a:t>   Temperature      Humidity    Wind</a:t>
              </a:r>
              <a:r>
                <a:rPr lang="en-US" sz="1500" b="1" dirty="0"/>
                <a:t>       </a:t>
              </a:r>
              <a:r>
                <a:rPr lang="en-US" sz="1500" b="1" dirty="0" err="1">
                  <a:solidFill>
                    <a:srgbClr val="A50021"/>
                  </a:solidFill>
                </a:rPr>
                <a:t>PlayTennis</a:t>
              </a:r>
              <a:r>
                <a:rPr lang="en-US" sz="1500" b="1" dirty="0">
                  <a:solidFill>
                    <a:srgbClr val="A50021"/>
                  </a:solidFill>
                </a:rPr>
                <a:t>     </a:t>
              </a:r>
              <a:endParaRPr lang="en-US" sz="1500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76400" y="5149850"/>
              <a:ext cx="7406522" cy="2059875"/>
              <a:chOff x="1676400" y="4251325"/>
              <a:chExt cx="7406522" cy="2059875"/>
            </a:xfrm>
          </p:grpSpPr>
          <p:sp>
            <p:nvSpPr>
              <p:cNvPr id="95256" name="Text Box 24"/>
              <p:cNvSpPr txBox="1">
                <a:spLocks noChangeArrowheads="1"/>
              </p:cNvSpPr>
              <p:nvPr/>
            </p:nvSpPr>
            <p:spPr bwMode="auto">
              <a:xfrm>
                <a:off x="1828800" y="4491038"/>
                <a:ext cx="7138707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1       Sunny            Hot              High          Weak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1828800" y="4835524"/>
                <a:ext cx="7142555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2       Sunny            Hot              High          Strong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auto">
              <a:xfrm>
                <a:off x="1828800" y="5180013"/>
                <a:ext cx="7254122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8       Sunny            Mild    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??? </a:t>
                </a:r>
                <a:r>
                  <a:rPr lang="en-US" sz="1500" b="1" dirty="0"/>
                  <a:t>           Weak 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No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1828800" y="5524501"/>
                <a:ext cx="7167431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 9       Sunny            Cool             Normal     Weak  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Yes</a:t>
                </a:r>
                <a:endParaRPr lang="en-US" sz="1500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0" name="Text Box 28"/>
              <p:cNvSpPr txBox="1">
                <a:spLocks noChangeArrowheads="1"/>
              </p:cNvSpPr>
              <p:nvPr/>
            </p:nvSpPr>
            <p:spPr bwMode="auto">
              <a:xfrm>
                <a:off x="1828800" y="5867400"/>
                <a:ext cx="7186242" cy="44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1500" b="1" dirty="0"/>
                  <a:t>11      Sunny            Mild              Normal     Strong          </a:t>
                </a:r>
                <a:r>
                  <a:rPr lang="en-US" sz="1500" b="1" dirty="0">
                    <a:solidFill>
                      <a:srgbClr val="A50021"/>
                    </a:solidFill>
                  </a:rPr>
                  <a:t>Yes</a:t>
                </a:r>
                <a:endParaRPr lang="en-US" sz="15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flipV="1">
                <a:off x="1676400" y="4543424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676400" y="4251325"/>
                <a:ext cx="6553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4739277" y="1657350"/>
            <a:ext cx="4221843" cy="140807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350" dirty="0"/>
              <a:t>Fill in: assign the </a:t>
            </a:r>
            <a:r>
              <a:rPr lang="en-US" sz="1350" dirty="0">
                <a:solidFill>
                  <a:srgbClr val="FF9900"/>
                </a:solidFill>
              </a:rPr>
              <a:t>most likely value of X</a:t>
            </a:r>
            <a:r>
              <a:rPr lang="en-US" sz="1350" baseline="-25000" dirty="0">
                <a:solidFill>
                  <a:srgbClr val="FF9900"/>
                </a:solidFill>
              </a:rPr>
              <a:t>i </a:t>
            </a:r>
            <a:r>
              <a:rPr lang="en-US" sz="1350" dirty="0"/>
              <a:t>to </a:t>
            </a:r>
            <a:r>
              <a:rPr lang="en-US" sz="1350" b="1" dirty="0"/>
              <a:t>s</a:t>
            </a:r>
            <a:r>
              <a:rPr lang="en-US" sz="1350" dirty="0"/>
              <a:t>:</a:t>
            </a:r>
            <a:br>
              <a:rPr lang="en-US" sz="1350" dirty="0"/>
            </a:br>
            <a:r>
              <a:rPr lang="en-US" sz="1350" dirty="0"/>
              <a:t>		</a:t>
            </a:r>
            <a:r>
              <a:rPr lang="en-US" sz="1350" dirty="0" err="1"/>
              <a:t>argmax</a:t>
            </a:r>
            <a:r>
              <a:rPr lang="en-US" sz="1350" dirty="0"/>
              <a:t> </a:t>
            </a:r>
            <a:r>
              <a:rPr lang="en-US" sz="1350" baseline="-25000" dirty="0"/>
              <a:t>k</a:t>
            </a:r>
            <a:r>
              <a:rPr lang="en-US" sz="1350" dirty="0"/>
              <a:t> </a:t>
            </a:r>
            <a:r>
              <a:rPr lang="en-US" sz="1350" i="1" dirty="0"/>
              <a:t>P</a:t>
            </a:r>
            <a:r>
              <a:rPr lang="en-US" sz="1350" dirty="0"/>
              <a:t>( X</a:t>
            </a:r>
            <a:r>
              <a:rPr lang="en-US" sz="1350" baseline="-25000" dirty="0"/>
              <a:t>i</a:t>
            </a:r>
            <a:r>
              <a:rPr lang="en-US" sz="1350" dirty="0"/>
              <a:t>  = </a:t>
            </a:r>
            <a:r>
              <a:rPr lang="en-US" sz="1350" i="1" dirty="0"/>
              <a:t>k </a:t>
            </a:r>
            <a:r>
              <a:rPr lang="en-US" sz="1350" dirty="0"/>
              <a:t>): </a:t>
            </a:r>
            <a:r>
              <a:rPr lang="en-US" sz="1350" dirty="0">
                <a:solidFill>
                  <a:srgbClr val="FF9900"/>
                </a:solidFill>
              </a:rPr>
              <a:t>Normal</a:t>
            </a:r>
          </a:p>
          <a:p>
            <a:pPr marL="600075" lvl="1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FF"/>
                </a:solidFill>
              </a:rPr>
              <a:t>97-(3/5) Ent[+0,-3] -(2/5) Ent[+2,-0] = </a:t>
            </a:r>
            <a:r>
              <a:rPr lang="en-US" sz="1200" b="1" dirty="0">
                <a:solidFill>
                  <a:srgbClr val="FF9900"/>
                </a:solidFill>
              </a:rPr>
              <a:t>.97</a:t>
            </a:r>
          </a:p>
          <a:p>
            <a:pPr marL="257175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350" dirty="0"/>
              <a:t>Assign </a:t>
            </a:r>
            <a:r>
              <a:rPr lang="en-US" sz="1350" dirty="0">
                <a:solidFill>
                  <a:srgbClr val="FF9900"/>
                </a:solidFill>
              </a:rPr>
              <a:t>fractional counts </a:t>
            </a:r>
            <a:r>
              <a:rPr lang="en-US" sz="1350" i="1" dirty="0"/>
              <a:t>P</a:t>
            </a:r>
            <a:r>
              <a:rPr lang="en-US" sz="1350" dirty="0"/>
              <a:t>(X</a:t>
            </a:r>
            <a:r>
              <a:rPr lang="en-US" sz="1350" baseline="-25000" dirty="0"/>
              <a:t>i</a:t>
            </a:r>
            <a:r>
              <a:rPr lang="en-US" sz="1350" dirty="0"/>
              <a:t> =</a:t>
            </a:r>
            <a:r>
              <a:rPr lang="en-US" sz="1350" i="1" dirty="0"/>
              <a:t>k</a:t>
            </a:r>
            <a:r>
              <a:rPr lang="en-US" sz="1350" dirty="0"/>
              <a:t>) </a:t>
            </a:r>
            <a:br>
              <a:rPr lang="en-US" sz="1350" dirty="0"/>
            </a:br>
            <a:r>
              <a:rPr lang="en-US" sz="1350" dirty="0"/>
              <a:t>for each value of X</a:t>
            </a:r>
            <a:r>
              <a:rPr lang="en-US" sz="1350" baseline="-25000" dirty="0"/>
              <a:t>i </a:t>
            </a:r>
            <a:r>
              <a:rPr lang="en-US" sz="1350" dirty="0"/>
              <a:t>to </a:t>
            </a:r>
            <a:r>
              <a:rPr lang="en-US" sz="1350" b="1" dirty="0"/>
              <a:t>s </a:t>
            </a:r>
          </a:p>
          <a:p>
            <a:pPr marL="600075" lvl="1" indent="-257175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FF"/>
                </a:solidFill>
              </a:rPr>
              <a:t>.97-(2.5/5) Ent[+0,-2.5] - (2.5/5) Ent[+2,-.5] </a:t>
            </a:r>
            <a:r>
              <a:rPr lang="en-US" sz="1200" b="1" dirty="0">
                <a:solidFill>
                  <a:srgbClr val="FF9900"/>
                </a:solidFill>
              </a:rPr>
              <a:t>&lt; .97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69980" y="871437"/>
            <a:ext cx="1669047" cy="32316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dirty="0"/>
              <a:t>Other suggestions?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213274" y="105366"/>
                <a:ext cx="3829050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274" y="105366"/>
                <a:ext cx="3829050" cy="595484"/>
              </a:xfrm>
              <a:prstGeom prst="rect">
                <a:avLst/>
              </a:prstGeom>
              <a:blipFill>
                <a:blip r:embed="rId8"/>
                <a:stretch>
                  <a:fillRect t="-119388" b="-16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= &lt; fever, </a:t>
            </a:r>
            <a:r>
              <a:rPr lang="en-US" dirty="0" err="1"/>
              <a:t>blood_pressure</a:t>
            </a:r>
            <a:r>
              <a:rPr lang="en-US" dirty="0"/>
              <a:t>,…, </a:t>
            </a:r>
            <a:r>
              <a:rPr lang="en-US" dirty="0" err="1"/>
              <a:t>blood_test</a:t>
            </a:r>
            <a:r>
              <a:rPr lang="en-US" dirty="0"/>
              <a:t>=?,…&gt; </a:t>
            </a:r>
          </a:p>
          <a:p>
            <a:endParaRPr lang="en-US" dirty="0"/>
          </a:p>
          <a:p>
            <a:r>
              <a:rPr lang="en-US" dirty="0"/>
              <a:t>Many times values are not available for all attributes during training or testing  (e.g., medical diagnosis)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Training:</a:t>
            </a:r>
            <a:r>
              <a:rPr lang="en-US" dirty="0"/>
              <a:t> evaluate </a:t>
            </a:r>
            <a:r>
              <a:rPr lang="en-US" dirty="0">
                <a:solidFill>
                  <a:srgbClr val="FF0000"/>
                </a:solidFill>
              </a:rPr>
              <a:t>Gain(</a:t>
            </a:r>
            <a:r>
              <a:rPr lang="en-US" dirty="0" err="1">
                <a:solidFill>
                  <a:srgbClr val="FF0000"/>
                </a:solidFill>
              </a:rPr>
              <a:t>S,a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 where in some of the examples a value for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is not given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Testing:</a:t>
            </a:r>
            <a:r>
              <a:rPr lang="en-US" dirty="0"/>
              <a:t>  classify an example without knowing the value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>
                <a:latin typeface="+mn-lt"/>
              </a:rPr>
              <a:pPr/>
              <a:t>74</a:t>
            </a:fld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Missing Values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30B83-941F-B54A-9016-16F0501A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51535" y="1643063"/>
            <a:ext cx="3867071" cy="3011597"/>
            <a:chOff x="2144713" y="1962150"/>
            <a:chExt cx="5156094" cy="4015462"/>
          </a:xfrm>
        </p:grpSpPr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4014787" y="1962150"/>
              <a:ext cx="131061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dirty="0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3998913" y="3214689"/>
              <a:ext cx="132472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Overcast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5740401" y="3165475"/>
              <a:ext cx="77628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Rain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286" name="AutoShape 6"/>
            <p:cNvCxnSpPr>
              <a:cxnSpLocks noChangeShapeType="1"/>
              <a:stCxn id="97283" idx="2"/>
              <a:endCxn id="97285" idx="0"/>
            </p:cNvCxnSpPr>
            <p:nvPr/>
          </p:nvCxnSpPr>
          <p:spPr bwMode="auto">
            <a:xfrm>
              <a:off x="4670095" y="2393037"/>
              <a:ext cx="1458446" cy="772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287" name="AutoShape 7"/>
            <p:cNvCxnSpPr>
              <a:cxnSpLocks noChangeShapeType="1"/>
              <a:stCxn id="97283" idx="2"/>
              <a:endCxn id="97284" idx="0"/>
            </p:cNvCxnSpPr>
            <p:nvPr/>
          </p:nvCxnSpPr>
          <p:spPr bwMode="auto">
            <a:xfrm flipH="1">
              <a:off x="4661274" y="2393037"/>
              <a:ext cx="8821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3936999" y="3611563"/>
              <a:ext cx="13042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3,7,12,13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407025" y="3613150"/>
              <a:ext cx="15158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4,5,6,10,14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5661025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3+,2-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2705100" y="3214689"/>
              <a:ext cx="97419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Sunny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501900" y="3611563"/>
              <a:ext cx="137473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1,2,8,9,11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293" name="AutoShape 13"/>
            <p:cNvCxnSpPr>
              <a:cxnSpLocks noChangeShapeType="1"/>
              <a:stCxn id="97283" idx="2"/>
              <a:endCxn id="97291" idx="0"/>
            </p:cNvCxnSpPr>
            <p:nvPr/>
          </p:nvCxnSpPr>
          <p:spPr bwMode="auto">
            <a:xfrm flipH="1">
              <a:off x="3192200" y="2393037"/>
              <a:ext cx="1477896" cy="821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105275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4+,0-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697164" y="3976689"/>
              <a:ext cx="83398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A50021"/>
                  </a:solidFill>
                </a:rPr>
                <a:t>2+,3-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219575" y="4357689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2595564" y="4357689"/>
              <a:ext cx="13811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Humidity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5843588" y="4357689"/>
              <a:ext cx="91520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FF"/>
                  </a:solidFill>
                </a:rPr>
                <a:t>Wind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246438" y="5233989"/>
              <a:ext cx="11823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Normal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144713" y="5233989"/>
              <a:ext cx="81902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High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cxnSp>
          <p:nvCxnSpPr>
            <p:cNvPr id="97301" name="AutoShape 21"/>
            <p:cNvCxnSpPr>
              <a:cxnSpLocks noChangeShapeType="1"/>
              <a:stCxn id="97299" idx="0"/>
              <a:endCxn id="97297" idx="2"/>
            </p:cNvCxnSpPr>
            <p:nvPr/>
          </p:nvCxnSpPr>
          <p:spPr bwMode="auto">
            <a:xfrm flipH="1" flipV="1">
              <a:off x="3286138" y="4788575"/>
              <a:ext cx="551488" cy="445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2" name="AutoShape 22"/>
            <p:cNvCxnSpPr>
              <a:cxnSpLocks noChangeShapeType="1"/>
              <a:stCxn id="97300" idx="0"/>
              <a:endCxn id="97297" idx="2"/>
            </p:cNvCxnSpPr>
            <p:nvPr/>
          </p:nvCxnSpPr>
          <p:spPr bwMode="auto">
            <a:xfrm flipV="1">
              <a:off x="2554228" y="4788575"/>
              <a:ext cx="731911" cy="445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219325" y="5546725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6359524" y="5233988"/>
              <a:ext cx="94128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Weak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5257801" y="5233988"/>
              <a:ext cx="105413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>
                  <a:solidFill>
                    <a:srgbClr val="000066"/>
                  </a:solidFill>
                </a:rPr>
                <a:t>Strong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5332413" y="5546725"/>
              <a:ext cx="6138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No</a:t>
              </a:r>
            </a:p>
          </p:txBody>
        </p:sp>
        <p:sp>
          <p:nvSpPr>
            <p:cNvPr id="97307" name="Text Box 27"/>
            <p:cNvSpPr txBox="1">
              <a:spLocks noChangeArrowheads="1"/>
            </p:cNvSpPr>
            <p:nvPr/>
          </p:nvSpPr>
          <p:spPr bwMode="auto">
            <a:xfrm>
              <a:off x="6513512" y="55467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</a:p>
          </p:txBody>
        </p:sp>
        <p:cxnSp>
          <p:nvCxnSpPr>
            <p:cNvPr id="97308" name="AutoShape 28"/>
            <p:cNvCxnSpPr>
              <a:cxnSpLocks noChangeShapeType="1"/>
              <a:stCxn id="97298" idx="2"/>
              <a:endCxn id="97304" idx="0"/>
            </p:cNvCxnSpPr>
            <p:nvPr/>
          </p:nvCxnSpPr>
          <p:spPr bwMode="auto">
            <a:xfrm>
              <a:off x="6301192" y="4788576"/>
              <a:ext cx="528973" cy="445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309" name="AutoShape 29"/>
            <p:cNvCxnSpPr>
              <a:cxnSpLocks noChangeShapeType="1"/>
              <a:stCxn id="97305" idx="0"/>
              <a:endCxn id="97298" idx="2"/>
            </p:cNvCxnSpPr>
            <p:nvPr/>
          </p:nvCxnSpPr>
          <p:spPr bwMode="auto">
            <a:xfrm flipV="1">
              <a:off x="5784869" y="4788576"/>
              <a:ext cx="516324" cy="445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352800" y="5546725"/>
              <a:ext cx="64462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1500" b="1" u="sng">
                  <a:solidFill>
                    <a:srgbClr val="0000FF"/>
                  </a:solidFill>
                </a:rPr>
                <a:t>Yes</a:t>
              </a:r>
              <a:endParaRPr lang="en-US" sz="1500" b="1">
                <a:solidFill>
                  <a:srgbClr val="0000FF"/>
                </a:solidFill>
              </a:endParaRPr>
            </a:p>
          </p:txBody>
        </p:sp>
      </p:grp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1143000" y="1328374"/>
            <a:ext cx="678134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Outlook = </a:t>
            </a:r>
            <a:r>
              <a:rPr lang="en-US" sz="1500" b="1" dirty="0">
                <a:solidFill>
                  <a:srgbClr val="A50021"/>
                </a:solidFill>
              </a:rPr>
              <a:t>???</a:t>
            </a:r>
            <a:r>
              <a:rPr lang="en-US" sz="1500" b="1" dirty="0">
                <a:solidFill>
                  <a:srgbClr val="000066"/>
                </a:solidFill>
              </a:rPr>
              <a:t>, Temp = Hot,  Humidity = Normal,  Wind = Strong, </a:t>
            </a:r>
            <a:r>
              <a:rPr lang="en-US" sz="1500" b="1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A50021"/>
                </a:solidFill>
              </a:rPr>
              <a:t>label = ??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5264944" y="1702594"/>
            <a:ext cx="28141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1/3 Yes + 1/3 Yes +1/3 No = </a:t>
            </a:r>
            <a:r>
              <a:rPr lang="en-US" sz="1500" b="1" dirty="0">
                <a:solidFill>
                  <a:srgbClr val="A50021"/>
                </a:solidFill>
              </a:rPr>
              <a:t>Yes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43000" y="928324"/>
            <a:ext cx="676852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Outlook = Sunny, Temp = Hot,  Humidity = </a:t>
            </a:r>
            <a:r>
              <a:rPr lang="en-US" sz="1500" b="1" dirty="0">
                <a:solidFill>
                  <a:srgbClr val="A50021"/>
                </a:solidFill>
              </a:rPr>
              <a:t>???</a:t>
            </a:r>
            <a:r>
              <a:rPr lang="en-US" sz="1500" b="1" dirty="0">
                <a:solidFill>
                  <a:srgbClr val="000066"/>
                </a:solidFill>
              </a:rPr>
              <a:t>,  Wind = Strong, </a:t>
            </a:r>
            <a:r>
              <a:rPr lang="en-US" sz="1500" b="1" dirty="0">
                <a:solidFill>
                  <a:srgbClr val="0000FF"/>
                </a:solidFill>
              </a:rPr>
              <a:t> </a:t>
            </a:r>
            <a:r>
              <a:rPr lang="en-US" sz="1500" b="1" dirty="0">
                <a:solidFill>
                  <a:srgbClr val="A50021"/>
                </a:solidFill>
              </a:rPr>
              <a:t>label = ??   </a:t>
            </a:r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720212" y="931841"/>
            <a:ext cx="142378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500" b="1" dirty="0">
                <a:solidFill>
                  <a:srgbClr val="000066"/>
                </a:solidFill>
              </a:rPr>
              <a:t>Normal/High</a:t>
            </a:r>
            <a:endParaRPr lang="en-US" sz="15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2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3" grpId="0"/>
      <p:bldP spid="97314" grpId="0"/>
      <p:bldP spid="973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Attributes with different costs </a:t>
            </a:r>
          </a:p>
          <a:p>
            <a:pPr lvl="1"/>
            <a:r>
              <a:rPr lang="en-US" dirty="0"/>
              <a:t>Change information gain so that low cost attribute are preferred</a:t>
            </a:r>
          </a:p>
          <a:p>
            <a:pPr lvl="2"/>
            <a:r>
              <a:rPr lang="en-US" dirty="0"/>
              <a:t>Dealing with features with different # of values</a:t>
            </a:r>
          </a:p>
          <a:p>
            <a:r>
              <a:rPr lang="en-US" dirty="0"/>
              <a:t> Alternative measures for selecting attributes</a:t>
            </a:r>
          </a:p>
          <a:p>
            <a:pPr lvl="1"/>
            <a:r>
              <a:rPr lang="en-US" dirty="0"/>
              <a:t>When different attributes have different number of values information gain tends to prefer those with many values</a:t>
            </a:r>
          </a:p>
          <a:p>
            <a:r>
              <a:rPr lang="en-US" dirty="0"/>
              <a:t> Oblique Decision Trees </a:t>
            </a:r>
          </a:p>
          <a:p>
            <a:pPr lvl="1"/>
            <a:r>
              <a:rPr lang="en-US" dirty="0"/>
              <a:t>Decisions are not axis-parallel</a:t>
            </a:r>
          </a:p>
          <a:p>
            <a:r>
              <a:rPr lang="en-US" dirty="0"/>
              <a:t> Incremental Decision Trees induction</a:t>
            </a:r>
          </a:p>
          <a:p>
            <a:pPr lvl="1"/>
            <a:r>
              <a:rPr lang="en-US" dirty="0"/>
              <a:t>Update an existing decision tree to account  for new examples incrementally  (Maintain consistency?)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2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Decision Trees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Presented the hypothesis class of Decision Trees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Very expressive, flexible, class of functions 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Presented a learning algorithm for Decision Tress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Recursive algorithm.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Key step is based on the notion of Entropy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Discussed the notion of overfitting and ways to address it within DTs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In your problem set – look at the performance on the training vs.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Briefly discussed some extensions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Real valued attributes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Missing attributes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Evaluation in machine learning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Statistical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16856410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 as Features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Rather than using decision trees to represent the target function it is becoming common to use small decision trees as </a:t>
            </a:r>
            <a:r>
              <a:rPr lang="en-US" sz="1500" dirty="0">
                <a:solidFill>
                  <a:schemeClr val="accent1"/>
                </a:solidFill>
              </a:rPr>
              <a:t>features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When learning over a large number of features, learning decision trees is difficult and the resulting tree may be very large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500" dirty="0">
                <a:sym typeface="Wingdings" pitchFamily="2" charset="2"/>
              </a:rPr>
              <a:t>                                   </a:t>
            </a:r>
            <a:r>
              <a:rPr lang="en-US" sz="1500" dirty="0"/>
              <a:t>(over fitting)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Instead, learn small decision trees, with limited depth.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Treat them as “experts”; they are correct, but only on a small region in the domain. (</a:t>
            </a:r>
            <a:r>
              <a:rPr lang="en-US" sz="1500" dirty="0">
                <a:solidFill>
                  <a:srgbClr val="FF9900"/>
                </a:solidFill>
              </a:rPr>
              <a:t>what DTs to learn?  same every time?)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Then, learn another function, typically a linear function, over these as features. </a:t>
            </a:r>
          </a:p>
          <a:p>
            <a:pPr>
              <a:lnSpc>
                <a:spcPct val="90000"/>
              </a:lnSpc>
            </a:pPr>
            <a:r>
              <a:rPr lang="en-US" sz="15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Boosting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/>
              <a:t>(but also other linear learners) are used on top of the small decision trees. (Either Boolean, or real valued features)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In HW1 you learn a linear classifier over DTs.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Not learning the DTs sequentially; all are learned at once. </a:t>
            </a:r>
          </a:p>
          <a:p>
            <a:pPr lvl="2">
              <a:lnSpc>
                <a:spcPct val="90000"/>
              </a:lnSpc>
            </a:pPr>
            <a:r>
              <a:rPr lang="en-US" sz="1050" dirty="0"/>
              <a:t>How can you learn multiple DTs?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Combining them using an SGD algorithm.</a:t>
            </a:r>
          </a:p>
        </p:txBody>
      </p:sp>
    </p:spTree>
    <p:extLst>
      <p:ext uri="{BB962C8B-B14F-4D97-AF65-F5344CB8AC3E}">
        <p14:creationId xmlns:p14="http://schemas.microsoft.com/office/powerpoint/2010/main" val="41758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/>
              <a:t>First hint: be organized; write scripts</a:t>
            </a:r>
          </a:p>
          <a:p>
            <a:r>
              <a:rPr lang="en-US" dirty="0"/>
              <a:t>Basics:</a:t>
            </a:r>
          </a:p>
          <a:p>
            <a:pPr lvl="1"/>
            <a:r>
              <a:rPr lang="en-US" dirty="0"/>
              <a:t>Split your data into three sets:</a:t>
            </a:r>
          </a:p>
          <a:p>
            <a:pPr lvl="2"/>
            <a:r>
              <a:rPr lang="en-US" dirty="0"/>
              <a:t>Training data (often 70-90%)</a:t>
            </a:r>
          </a:p>
          <a:p>
            <a:pPr lvl="2"/>
            <a:r>
              <a:rPr lang="en-US" dirty="0"/>
              <a:t>Test data (often 10-20%)</a:t>
            </a:r>
          </a:p>
          <a:p>
            <a:pPr lvl="2"/>
            <a:r>
              <a:rPr lang="en-US" dirty="0"/>
              <a:t>Development data (10-20%)</a:t>
            </a:r>
          </a:p>
          <a:p>
            <a:r>
              <a:rPr lang="en-US" dirty="0"/>
              <a:t>You need to report performance on test data, but you are not allowed to look at it.</a:t>
            </a:r>
          </a:p>
          <a:p>
            <a:pPr lvl="1"/>
            <a:r>
              <a:rPr lang="en-US" dirty="0"/>
              <a:t>You are allowed to look at the development data (and use it to tune parameters)</a:t>
            </a:r>
          </a:p>
        </p:txBody>
      </p:sp>
    </p:spTree>
    <p:extLst>
      <p:ext uri="{BB962C8B-B14F-4D97-AF65-F5344CB8AC3E}">
        <p14:creationId xmlns:p14="http://schemas.microsoft.com/office/powerpoint/2010/main" val="10778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922-5E58-5249-90A1-E4957310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Metrics</a:t>
            </a:r>
            <a:br>
              <a:rPr lang="en-US"/>
            </a:br>
            <a:r>
              <a:rPr lang="en-US"/>
              <a:t>Methodologies</a:t>
            </a:r>
            <a:br>
              <a:rPr lang="en-US"/>
            </a:br>
            <a:r>
              <a:rPr lang="en-US"/>
              <a:t>Statistical Significance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553-4B50-B944-8263-C6922AFA9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50" dirty="0"/>
              <a:t>Decision Trees are classifiers for instances represented as feature vectors </a:t>
            </a:r>
          </a:p>
          <a:p>
            <a:pPr lvl="1"/>
            <a:r>
              <a:rPr lang="en-US" sz="1250">
                <a:solidFill>
                  <a:schemeClr val="accent1"/>
                </a:solidFill>
              </a:rPr>
              <a:t>color={red, blue, green} ; shape={circle, triangle, rectangle} ; label= {A, B, C}</a:t>
            </a:r>
            <a:endParaRPr lang="en-US" sz="1250"/>
          </a:p>
          <a:p>
            <a:r>
              <a:rPr lang="en-US" sz="1650" dirty="0">
                <a:solidFill>
                  <a:schemeClr val="accent1"/>
                </a:solidFill>
              </a:rPr>
              <a:t>Nodes</a:t>
            </a:r>
            <a:r>
              <a:rPr lang="en-US" sz="1650" dirty="0"/>
              <a:t> are </a:t>
            </a:r>
            <a:r>
              <a:rPr lang="en-US" sz="1650" dirty="0">
                <a:solidFill>
                  <a:schemeClr val="accent1"/>
                </a:solidFill>
              </a:rPr>
              <a:t>tests</a:t>
            </a:r>
            <a:r>
              <a:rPr lang="en-US" sz="1650" dirty="0"/>
              <a:t> for feature values</a:t>
            </a:r>
          </a:p>
          <a:p>
            <a:r>
              <a:rPr lang="en-US" sz="1650" dirty="0"/>
              <a:t>There is one branch for each value of the feature</a:t>
            </a:r>
          </a:p>
          <a:p>
            <a:r>
              <a:rPr lang="en-US" sz="1650" dirty="0">
                <a:solidFill>
                  <a:schemeClr val="accent1"/>
                </a:solidFill>
              </a:rPr>
              <a:t>Leaves</a:t>
            </a:r>
            <a:r>
              <a:rPr lang="en-US" sz="1650" dirty="0"/>
              <a:t> specify the category (labels)</a:t>
            </a:r>
          </a:p>
          <a:p>
            <a:r>
              <a:rPr lang="en-US" sz="1650" dirty="0"/>
              <a:t>Can categorize instances into multiple disjoint categories</a:t>
            </a:r>
          </a:p>
        </p:txBody>
      </p: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5460026" y="1577304"/>
            <a:ext cx="125547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498056" y="1536688"/>
            <a:ext cx="1141338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3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DD2B69-76F5-A142-BB98-DAE0C0E32878}"/>
              </a:ext>
            </a:extLst>
          </p:cNvPr>
          <p:cNvGrpSpPr/>
          <p:nvPr/>
        </p:nvGrpSpPr>
        <p:grpSpPr>
          <a:xfrm>
            <a:off x="5548044" y="2165442"/>
            <a:ext cx="2991708" cy="2408350"/>
            <a:chOff x="5725174" y="2020083"/>
            <a:chExt cx="2991708" cy="240835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C7E5776-B0BC-C048-A586-2EC8ECBE1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E16F7F7-92EC-C845-B5BD-B7BFC5EA372C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6518AFC3-273B-D641-8DFE-CEBCD55B96C4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FD6508B-D5A4-EE4D-A5C2-7473E5755CCF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17995A63-122E-6D4F-9860-E37885547184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3733107-3A33-F645-B7D1-F6137403812B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2B6863-9FAB-C943-A1A8-4320C1821901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350588-F8A7-C343-A843-CB3F5EA73BD7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</a:t>
              </a: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B5CFB8F-94CF-5244-8B2C-619AD3F3476E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507A13-45AB-F44F-9A69-38A9DF38E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A73C3A6-B049-3F43-ADD6-CAE9CFB41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6BA503-D868-774A-B7B1-319E5F1224AC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C5C450E-7B81-D047-8E2D-1702A5E25947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CE52209-8AA9-4E47-A715-55AE45171F4F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A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34A33B-49EC-3D45-802A-4B317D0F1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C847B6F-BDE9-6743-AFF3-CF5CB2991C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riangle 86">
              <a:extLst>
                <a:ext uri="{FF2B5EF4-FFF2-40B4-BE49-F238E27FC236}">
                  <a16:creationId xmlns:a16="http://schemas.microsoft.com/office/drawing/2014/main" id="{C8E3CA2D-65DD-764D-B6B1-5795361D3396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00D244-442C-8F45-8C98-EA3B7850051C}"/>
              </a:ext>
            </a:extLst>
          </p:cNvPr>
          <p:cNvGrpSpPr/>
          <p:nvPr/>
        </p:nvGrpSpPr>
        <p:grpSpPr>
          <a:xfrm>
            <a:off x="917275" y="3059203"/>
            <a:ext cx="4096960" cy="1343747"/>
            <a:chOff x="1339999" y="4340196"/>
            <a:chExt cx="5670401" cy="1832004"/>
          </a:xfrm>
        </p:grpSpPr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1AD2656-59D2-6A4E-A692-B93EFAFC7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671687"/>
              <a:ext cx="346355" cy="56262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9402CDE2-11A2-2248-96B5-95F552A3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93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1" name="Oval 39">
              <a:extLst>
                <a:ext uri="{FF2B5EF4-FFF2-40B4-BE49-F238E27FC236}">
                  <a16:creationId xmlns:a16="http://schemas.microsoft.com/office/drawing/2014/main" id="{DFE56868-6E5C-C44B-82DF-3EDD0D5A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097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2" name="Oval 40">
              <a:extLst>
                <a:ext uri="{FF2B5EF4-FFF2-40B4-BE49-F238E27FC236}">
                  <a16:creationId xmlns:a16="http://schemas.microsoft.com/office/drawing/2014/main" id="{E7602D68-BE81-3F41-BC0C-A8FD1815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243187"/>
              <a:ext cx="346355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3" name="Rectangle 41">
              <a:extLst>
                <a:ext uri="{FF2B5EF4-FFF2-40B4-BE49-F238E27FC236}">
                  <a16:creationId xmlns:a16="http://schemas.microsoft.com/office/drawing/2014/main" id="{296C204E-4657-4343-98B0-B7B22870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856F3F8D-80C6-8449-9F73-636BA40A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6005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E814DE45-1EF6-5944-8E8B-F94BF9C8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1339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55088EAA-34C9-B040-A114-C3397897F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210145"/>
              <a:ext cx="246308" cy="400109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97" name="Oval 45">
              <a:extLst>
                <a:ext uri="{FF2B5EF4-FFF2-40B4-BE49-F238E27FC236}">
                  <a16:creationId xmlns:a16="http://schemas.microsoft.com/office/drawing/2014/main" id="{E97BCC6B-C939-6641-8B80-FE0FDE1D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938387"/>
              <a:ext cx="9906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DCEC6F28-87B2-3641-8488-264847ACE7B7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10" name="AutoShape 59">
                <a:extLst>
                  <a:ext uri="{FF2B5EF4-FFF2-40B4-BE49-F238E27FC236}">
                    <a16:creationId xmlns:a16="http://schemas.microsoft.com/office/drawing/2014/main" id="{2B9B0E9C-A2F0-CC45-AEAA-943DD73F719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AutoShape 60">
                <a:extLst>
                  <a:ext uri="{FF2B5EF4-FFF2-40B4-BE49-F238E27FC236}">
                    <a16:creationId xmlns:a16="http://schemas.microsoft.com/office/drawing/2014/main" id="{EEC6878E-8BB7-A843-AA42-42E3579D0B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AutoShape 61">
                <a:extLst>
                  <a:ext uri="{FF2B5EF4-FFF2-40B4-BE49-F238E27FC236}">
                    <a16:creationId xmlns:a16="http://schemas.microsoft.com/office/drawing/2014/main" id="{0C52B3C4-3A18-B04C-BE1F-6F9E53D695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9" name="Oval 66">
              <a:extLst>
                <a:ext uri="{FF2B5EF4-FFF2-40B4-BE49-F238E27FC236}">
                  <a16:creationId xmlns:a16="http://schemas.microsoft.com/office/drawing/2014/main" id="{A926D2A7-F62B-004E-89D3-62A729CB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09787"/>
              <a:ext cx="1066800" cy="56262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00" name="Oval 67">
              <a:extLst>
                <a:ext uri="{FF2B5EF4-FFF2-40B4-BE49-F238E27FC236}">
                  <a16:creationId xmlns:a16="http://schemas.microsoft.com/office/drawing/2014/main" id="{B58875C1-6B24-A743-8A69-38C6A108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04255"/>
              <a:ext cx="914400" cy="562629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1350">
                <a:solidFill>
                  <a:srgbClr val="33CC33"/>
                </a:solidFill>
              </a:endParaRPr>
            </a:p>
          </p:txBody>
        </p:sp>
        <p:sp>
          <p:nvSpPr>
            <p:cNvPr id="101" name="Line 68">
              <a:extLst>
                <a:ext uri="{FF2B5EF4-FFF2-40B4-BE49-F238E27FC236}">
                  <a16:creationId xmlns:a16="http://schemas.microsoft.com/office/drawing/2014/main" id="{E70913E4-3BEF-504A-B824-744E8A6B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02" name="Line 69">
              <a:extLst>
                <a:ext uri="{FF2B5EF4-FFF2-40B4-BE49-F238E27FC236}">
                  <a16:creationId xmlns:a16="http://schemas.microsoft.com/office/drawing/2014/main" id="{B6E6FEF4-A4E2-D046-9ED5-4AE25870F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103" name="Text Box 71">
              <a:extLst>
                <a:ext uri="{FF2B5EF4-FFF2-40B4-BE49-F238E27FC236}">
                  <a16:creationId xmlns:a16="http://schemas.microsoft.com/office/drawing/2014/main" id="{AC6BD7F2-471A-5C47-8532-5E0C572B4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373197"/>
              <a:ext cx="1380418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350"/>
                <a:t>     A</a:t>
              </a:r>
            </a:p>
          </p:txBody>
        </p:sp>
        <p:sp>
          <p:nvSpPr>
            <p:cNvPr id="104" name="Text Box 72">
              <a:extLst>
                <a:ext uri="{FF2B5EF4-FFF2-40B4-BE49-F238E27FC236}">
                  <a16:creationId xmlns:a16="http://schemas.microsoft.com/office/drawing/2014/main" id="{7B5AEEDC-50CE-B446-B3E4-DF5FAAD06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999" y="4340196"/>
              <a:ext cx="350839" cy="36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C           </a:t>
              </a:r>
            </a:p>
          </p:txBody>
        </p:sp>
        <p:sp>
          <p:nvSpPr>
            <p:cNvPr id="105" name="Text Box 73">
              <a:extLst>
                <a:ext uri="{FF2B5EF4-FFF2-40B4-BE49-F238E27FC236}">
                  <a16:creationId xmlns:a16="http://schemas.microsoft.com/office/drawing/2014/main" id="{B8D6B1A3-52A8-F844-A7EC-F91F52BB3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03" y="4340197"/>
              <a:ext cx="35083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350"/>
                <a:t>B</a:t>
              </a:r>
            </a:p>
          </p:txBody>
        </p:sp>
        <p:grpSp>
          <p:nvGrpSpPr>
            <p:cNvPr id="106" name="Group 74">
              <a:extLst>
                <a:ext uri="{FF2B5EF4-FFF2-40B4-BE49-F238E27FC236}">
                  <a16:creationId xmlns:a16="http://schemas.microsoft.com/office/drawing/2014/main" id="{B6544669-4B35-024D-8E3C-33E21F934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07" name="AutoShape 75">
                <a:extLst>
                  <a:ext uri="{FF2B5EF4-FFF2-40B4-BE49-F238E27FC236}">
                    <a16:creationId xmlns:a16="http://schemas.microsoft.com/office/drawing/2014/main" id="{6715AAF3-923C-DB45-9AE1-741BB705E3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AutoShape 76">
                <a:extLst>
                  <a:ext uri="{FF2B5EF4-FFF2-40B4-BE49-F238E27FC236}">
                    <a16:creationId xmlns:a16="http://schemas.microsoft.com/office/drawing/2014/main" id="{77EF3BC6-3726-174B-A51F-559619DE9E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AutoShape 77">
                <a:extLst>
                  <a:ext uri="{FF2B5EF4-FFF2-40B4-BE49-F238E27FC236}">
                    <a16:creationId xmlns:a16="http://schemas.microsoft.com/office/drawing/2014/main" id="{62FE568A-712E-1749-A36F-162CA1DA63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868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nimBg="1" autoUpdateAnimBg="0"/>
      <p:bldP spid="151584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train on our training data </a:t>
            </a:r>
            <a:r>
              <a:rPr lang="en-US" dirty="0">
                <a:solidFill>
                  <a:srgbClr val="0000FF"/>
                </a:solidFill>
              </a:rPr>
              <a:t>Train = {x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}</a:t>
            </a:r>
            <a:r>
              <a:rPr lang="en-US" baseline="-25000" dirty="0">
                <a:solidFill>
                  <a:srgbClr val="0000FF"/>
                </a:solidFill>
              </a:rPr>
              <a:t>1,m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We test on </a:t>
            </a:r>
            <a:r>
              <a:rPr lang="en-US" dirty="0">
                <a:solidFill>
                  <a:srgbClr val="0000FF"/>
                </a:solidFill>
              </a:rPr>
              <a:t>Test data.</a:t>
            </a:r>
          </a:p>
          <a:p>
            <a:r>
              <a:rPr lang="en-US" dirty="0"/>
              <a:t>We often set aside part of the training data as a </a:t>
            </a:r>
            <a:r>
              <a:rPr lang="en-US" dirty="0">
                <a:solidFill>
                  <a:srgbClr val="0000FF"/>
                </a:solidFill>
              </a:rPr>
              <a:t>development set</a:t>
            </a:r>
            <a:r>
              <a:rPr lang="en-US" dirty="0"/>
              <a:t>, especially when the algorithms require tuning. </a:t>
            </a:r>
          </a:p>
          <a:p>
            <a:pPr lvl="1"/>
            <a:r>
              <a:rPr lang="en-US" dirty="0"/>
              <a:t>In the HW we asked you to present results also on the Training; why? </a:t>
            </a:r>
          </a:p>
          <a:p>
            <a:r>
              <a:rPr lang="en-US" dirty="0"/>
              <a:t>When we deal with binary classification we often measure performance simply using </a:t>
            </a:r>
            <a:r>
              <a:rPr lang="en-US" dirty="0">
                <a:solidFill>
                  <a:srgbClr val="0000FF"/>
                </a:solidFill>
              </a:rPr>
              <a:t>Accuracy: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possible problems with it?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185465"/>
            <a:ext cx="2900363" cy="45005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778630"/>
            <a:ext cx="410051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284536" cy="3690798"/>
          </a:xfrm>
        </p:spPr>
        <p:txBody>
          <a:bodyPr>
            <a:normAutofit/>
          </a:bodyPr>
          <a:lstStyle/>
          <a:p>
            <a:r>
              <a:rPr lang="en-US" sz="1500" dirty="0"/>
              <a:t>If the Binary classification problem is biased</a:t>
            </a:r>
          </a:p>
          <a:p>
            <a:pPr lvl="1"/>
            <a:r>
              <a:rPr lang="en-US" sz="1350" dirty="0"/>
              <a:t>In many problems most examples are negative</a:t>
            </a:r>
          </a:p>
          <a:p>
            <a:r>
              <a:rPr lang="en-US" sz="1500" dirty="0"/>
              <a:t>Or, in multiclass classification</a:t>
            </a:r>
          </a:p>
          <a:p>
            <a:pPr lvl="1"/>
            <a:r>
              <a:rPr lang="en-US" sz="1350" dirty="0"/>
              <a:t>The distribution over labels is often non-uniform</a:t>
            </a:r>
          </a:p>
          <a:p>
            <a:r>
              <a:rPr lang="en-US" sz="1500" dirty="0"/>
              <a:t>Simple accuracy is not a useful metric. </a:t>
            </a:r>
          </a:p>
          <a:p>
            <a:pPr lvl="1"/>
            <a:r>
              <a:rPr lang="en-US" sz="1350" dirty="0"/>
              <a:t>Often we resort to task specific metrics</a:t>
            </a:r>
          </a:p>
          <a:p>
            <a:r>
              <a:rPr lang="en-US" sz="1500" dirty="0"/>
              <a:t>However one important example that is being used often involves </a:t>
            </a:r>
            <a:r>
              <a:rPr lang="en-US" sz="1500" dirty="0">
                <a:solidFill>
                  <a:srgbClr val="0000FF"/>
                </a:solidFill>
              </a:rPr>
              <a:t>Recall</a:t>
            </a:r>
            <a:r>
              <a:rPr lang="en-US" sz="1500" dirty="0"/>
              <a:t> and </a:t>
            </a:r>
            <a:r>
              <a:rPr lang="en-US" sz="1500" dirty="0">
                <a:solidFill>
                  <a:srgbClr val="0000FF"/>
                </a:solidFill>
              </a:rPr>
              <a:t>Precision</a:t>
            </a:r>
            <a:r>
              <a:rPr lang="en-US" sz="15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122" name="Picture 2" descr="https://upload.wikimedia.org/wikipedia/commons/thumb/2/26/Precisionrecall.svg/440px-Precisionreca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371850"/>
            <a:ext cx="102784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Predicted 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09391" y="351387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09391" y="4267461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5463342" cy="3690798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100 examples, 5% are positive.</a:t>
            </a:r>
          </a:p>
          <a:p>
            <a:endParaRPr lang="en-US" sz="1500" dirty="0"/>
          </a:p>
          <a:p>
            <a:r>
              <a:rPr lang="en-US" sz="1500" dirty="0">
                <a:solidFill>
                  <a:srgbClr val="0000FF"/>
                </a:solidFill>
              </a:rPr>
              <a:t>Just say NO</a:t>
            </a:r>
            <a:r>
              <a:rPr lang="en-US" sz="1500" dirty="0"/>
              <a:t>: your accuracy is 95%</a:t>
            </a:r>
          </a:p>
          <a:p>
            <a:pPr lvl="1"/>
            <a:r>
              <a:rPr lang="en-US" sz="1200" dirty="0"/>
              <a:t>Recall = precision = 0</a:t>
            </a:r>
          </a:p>
          <a:p>
            <a:r>
              <a:rPr lang="en-US" sz="1500" dirty="0">
                <a:solidFill>
                  <a:srgbClr val="0000FF"/>
                </a:solidFill>
              </a:rPr>
              <a:t>Predict 4+, 96-</a:t>
            </a:r>
            <a:r>
              <a:rPr lang="en-US" sz="1500" dirty="0"/>
              <a:t>; 2 of the +s are indeed positive</a:t>
            </a:r>
          </a:p>
          <a:p>
            <a:pPr lvl="1"/>
            <a:r>
              <a:rPr lang="en-US" sz="1200" dirty="0"/>
              <a:t>Recall:2/5;  Precision: 2/4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Recall:         # (positive identified = true positives)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        # (all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r>
              <a:rPr lang="en-US" altLang="en-US" sz="1500" b="1" dirty="0"/>
              <a:t>Precision:   # (positive identified = true positives)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 b="1" dirty="0"/>
              <a:t>                                       # (predicted positive)</a:t>
            </a:r>
          </a:p>
          <a:p>
            <a:pPr>
              <a:lnSpc>
                <a:spcPct val="90000"/>
              </a:lnSpc>
            </a:pPr>
            <a:endParaRPr lang="en-US" altLang="en-US" sz="1500" b="1" dirty="0"/>
          </a:p>
          <a:p>
            <a:pPr>
              <a:lnSpc>
                <a:spcPct val="90000"/>
              </a:lnSpc>
            </a:pPr>
            <a:endParaRPr lang="en-US" altLang="en-US" sz="1500" b="1" dirty="0">
              <a:latin typeface="Arial" panose="020B0604020202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44C8D-8041-4289-B160-9004FFC52C38}"/>
              </a:ext>
            </a:extLst>
          </p:cNvPr>
          <p:cNvCxnSpPr>
            <a:cxnSpLocks/>
          </p:cNvCxnSpPr>
          <p:nvPr/>
        </p:nvCxnSpPr>
        <p:spPr>
          <a:xfrm>
            <a:off x="1727751" y="3458796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9D06A-CC1B-48A7-B3CF-D1E54B2AFAC6}"/>
              </a:ext>
            </a:extLst>
          </p:cNvPr>
          <p:cNvCxnSpPr>
            <a:cxnSpLocks/>
          </p:cNvCxnSpPr>
          <p:nvPr/>
        </p:nvCxnSpPr>
        <p:spPr>
          <a:xfrm>
            <a:off x="1727751" y="4168317"/>
            <a:ext cx="3017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upload.wikimedia.org/wikipedia/commons/thumb/2/26/Precisionrecall.svg/440px-Precisionrecall.svg.png">
            <a:extLst>
              <a:ext uri="{FF2B5EF4-FFF2-40B4-BE49-F238E27FC236}">
                <a16:creationId xmlns:a16="http://schemas.microsoft.com/office/drawing/2014/main" id="{0DE1210F-924C-4B2B-9330-A9B4C0DD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98" y="825200"/>
            <a:ext cx="2338578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587F86-ED78-4967-8CFA-BEE6306285D5}"/>
              </a:ext>
            </a:extLst>
          </p:cNvPr>
          <p:cNvSpPr txBox="1"/>
          <p:nvPr/>
        </p:nvSpPr>
        <p:spPr>
          <a:xfrm>
            <a:off x="5654569" y="777459"/>
            <a:ext cx="86914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Positive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7493D-B445-46E8-A73E-B97F1A8C75EA}"/>
              </a:ext>
            </a:extLst>
          </p:cNvPr>
          <p:cNvSpPr txBox="1"/>
          <p:nvPr/>
        </p:nvSpPr>
        <p:spPr>
          <a:xfrm>
            <a:off x="6662031" y="771575"/>
            <a:ext cx="85472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     negative    </a:t>
            </a:r>
          </a:p>
        </p:txBody>
      </p:sp>
    </p:spTree>
    <p:extLst>
      <p:ext uri="{BB962C8B-B14F-4D97-AF65-F5344CB8AC3E}">
        <p14:creationId xmlns:p14="http://schemas.microsoft.com/office/powerpoint/2010/main" val="40809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34" y="3296153"/>
            <a:ext cx="1635919" cy="435769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21" y="3296153"/>
            <a:ext cx="1914525" cy="43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Confusion Matrix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4294967295"/>
          </p:nvPr>
        </p:nvSpPr>
        <p:spPr>
          <a:xfrm>
            <a:off x="1945234" y="1028273"/>
            <a:ext cx="4837509" cy="2837259"/>
          </a:xfrm>
        </p:spPr>
        <p:txBody>
          <a:bodyPr>
            <a:normAutofit/>
          </a:bodyPr>
          <a:lstStyle/>
          <a:p>
            <a:r>
              <a:rPr lang="en-US" sz="1350" dirty="0"/>
              <a:t>Given a dataset of </a:t>
            </a:r>
            <a:r>
              <a:rPr lang="en-US" sz="1350" dirty="0">
                <a:latin typeface="cmmi10"/>
                <a:cs typeface="cmmi10"/>
              </a:rPr>
              <a:t>P</a:t>
            </a:r>
            <a:r>
              <a:rPr lang="en-US" sz="1350" dirty="0"/>
              <a:t> positive instances and </a:t>
            </a:r>
            <a:r>
              <a:rPr lang="en-US" sz="1350" dirty="0">
                <a:latin typeface="cmmi10"/>
                <a:cs typeface="cmmi10"/>
              </a:rPr>
              <a:t>N</a:t>
            </a:r>
            <a:r>
              <a:rPr lang="en-US" sz="1350" dirty="0"/>
              <a:t> negative instances: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563" dirty="0"/>
          </a:p>
          <a:p>
            <a:r>
              <a:rPr lang="en-US" sz="1350" dirty="0"/>
              <a:t>Imagine using classifier to identify positive cases (i.e., for information retrieval)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7695" y="1502551"/>
            <a:ext cx="1847080" cy="1312682"/>
            <a:chOff x="421291" y="1279905"/>
            <a:chExt cx="3283698" cy="233365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63948" y="2053093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63948" y="3307805"/>
              <a:ext cx="2384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7024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48037" y="1741570"/>
              <a:ext cx="0" cy="156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8866" y="2101021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0123" y="2777252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1104" y="1594429"/>
              <a:ext cx="74139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Yes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6009" y="1594429"/>
              <a:ext cx="7386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No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44133" y="2414656"/>
              <a:ext cx="1864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Actual Class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46" y="1279905"/>
              <a:ext cx="225714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>
                  <a:solidFill>
                    <a:srgbClr val="3366FF"/>
                  </a:solidFill>
                </a:rPr>
                <a:t>Predicted Class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3216" y="2113872"/>
              <a:ext cx="6702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6008" y="2114743"/>
              <a:ext cx="71301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3216" y="2777253"/>
              <a:ext cx="63037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FP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6008" y="2777253"/>
              <a:ext cx="752914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TN</a:t>
              </a:r>
            </a:p>
          </p:txBody>
        </p: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25" y="1937469"/>
            <a:ext cx="1914525" cy="4357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6519" y="3809795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8000"/>
                </a:solidFill>
              </a:rPr>
              <a:t>Probability that a randomly selected positive prediction is indeed positive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725" y="3809794"/>
            <a:ext cx="21559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Probability that a randomly selected positive is identified </a:t>
            </a:r>
          </a:p>
        </p:txBody>
      </p:sp>
      <p:sp>
        <p:nvSpPr>
          <p:cNvPr id="31" name="Oval 30"/>
          <p:cNvSpPr/>
          <p:nvPr/>
        </p:nvSpPr>
        <p:spPr>
          <a:xfrm>
            <a:off x="3533683" y="1923989"/>
            <a:ext cx="342089" cy="75433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3723913" y="1733036"/>
            <a:ext cx="342089" cy="75433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A742E4-01FD-492F-857A-F852136FDC6E}"/>
              </a:ext>
            </a:extLst>
          </p:cNvPr>
          <p:cNvSpPr txBox="1"/>
          <p:nvPr/>
        </p:nvSpPr>
        <p:spPr>
          <a:xfrm>
            <a:off x="139043" y="1802846"/>
            <a:ext cx="16713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The notion of a confusion matrix can be usefully extended to the multiclass case</a:t>
            </a:r>
          </a:p>
          <a:p>
            <a:r>
              <a:rPr lang="en-US" sz="1350" dirty="0">
                <a:solidFill>
                  <a:srgbClr val="0000FF"/>
                </a:solidFill>
              </a:rPr>
              <a:t>(</a:t>
            </a:r>
            <a:r>
              <a:rPr lang="en-US" sz="1350" dirty="0" err="1">
                <a:solidFill>
                  <a:srgbClr val="0000FF"/>
                </a:solidFill>
              </a:rPr>
              <a:t>i,j</a:t>
            </a:r>
            <a:r>
              <a:rPr lang="en-US" sz="1350" dirty="0">
                <a:solidFill>
                  <a:srgbClr val="0000FF"/>
                </a:solidFill>
              </a:rPr>
              <a:t>) </a:t>
            </a:r>
            <a:r>
              <a:rPr lang="en-US" sz="1350" dirty="0"/>
              <a:t>cell indicate how many of the </a:t>
            </a:r>
            <a:r>
              <a:rPr lang="en-US" sz="1350" dirty="0">
                <a:solidFill>
                  <a:srgbClr val="0000FF"/>
                </a:solidFill>
              </a:rPr>
              <a:t>i</a:t>
            </a:r>
            <a:r>
              <a:rPr lang="en-US" sz="1350" dirty="0"/>
              <a:t>-labeled examples were predicted to be </a:t>
            </a:r>
            <a:r>
              <a:rPr lang="en-US" sz="1350" dirty="0">
                <a:solidFill>
                  <a:srgbClr val="0000FF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065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2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4438991" cy="36907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makes sense to consider Recall and Precision together or combine them into a single metric.</a:t>
            </a:r>
          </a:p>
          <a:p>
            <a:endParaRPr lang="en-US" dirty="0"/>
          </a:p>
          <a:p>
            <a:r>
              <a:rPr lang="en-US" dirty="0"/>
              <a:t>Recall-Precision Curve:</a:t>
            </a:r>
          </a:p>
          <a:p>
            <a:endParaRPr lang="en-US" dirty="0"/>
          </a:p>
          <a:p>
            <a:r>
              <a:rPr lang="en-US" dirty="0"/>
              <a:t>F-Measure: </a:t>
            </a:r>
          </a:p>
          <a:p>
            <a:pPr lvl="1"/>
            <a:r>
              <a:rPr lang="en-US" altLang="en-US" dirty="0"/>
              <a:t>A measure that combines precision and recall is the harmonic mean of precision and recall.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F1 is the most commonly used metric.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1600200"/>
            <a:ext cx="2709923" cy="18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96" y="3669632"/>
            <a:ext cx="2264569" cy="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Comparing Classifiers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Say we have two classifiers, </a:t>
            </a:r>
            <a:r>
              <a:rPr lang="en-US" i="1" dirty="0"/>
              <a:t>C1</a:t>
            </a:r>
            <a:r>
              <a:rPr lang="en-US" dirty="0"/>
              <a:t> and </a:t>
            </a:r>
            <a:r>
              <a:rPr lang="en-US" i="1" dirty="0"/>
              <a:t>C2</a:t>
            </a:r>
            <a:r>
              <a:rPr lang="en-US" dirty="0"/>
              <a:t>, and want to choose the best one to use for future predictions</a:t>
            </a:r>
          </a:p>
          <a:p>
            <a:pPr marL="0" indent="0">
              <a:buNone/>
            </a:pPr>
            <a:endParaRPr lang="en-US" sz="1463" dirty="0"/>
          </a:p>
          <a:p>
            <a:pPr marL="0" indent="0">
              <a:buNone/>
            </a:pPr>
            <a:r>
              <a:rPr lang="en-US" sz="1463" dirty="0"/>
              <a:t>Can we use training accuracy to choose between them?</a:t>
            </a:r>
          </a:p>
          <a:p>
            <a:r>
              <a:rPr lang="en-US" sz="1463" dirty="0"/>
              <a:t>No! </a:t>
            </a:r>
          </a:p>
          <a:p>
            <a:endParaRPr lang="en-US" sz="1463" dirty="0"/>
          </a:p>
          <a:p>
            <a:r>
              <a:rPr lang="en-US" sz="1463" dirty="0"/>
              <a:t>What about accuracy on test data?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324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test-training split: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Split data into N equal-sized parts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Train and test N different classifiers</a:t>
            </a:r>
          </a:p>
          <a:p>
            <a:r>
              <a:rPr lang="en-US" dirty="0"/>
              <a:t>Report average accuracy and standard deviation of the accuracy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62502" y="2241835"/>
            <a:ext cx="5965524" cy="391027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940651" y="1348027"/>
            <a:ext cx="3193600" cy="338305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15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significance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two different classifiers, A and B</a:t>
            </a:r>
          </a:p>
          <a:p>
            <a:r>
              <a:rPr lang="en-US" dirty="0"/>
              <a:t>You train and test them on the same data set using N-fold cross-validation</a:t>
            </a:r>
          </a:p>
          <a:p>
            <a:r>
              <a:rPr lang="en-US" dirty="0"/>
              <a:t>For the </a:t>
            </a:r>
            <a:r>
              <a:rPr lang="en-US" dirty="0">
                <a:solidFill>
                  <a:srgbClr val="FF9900"/>
                </a:solidFill>
              </a:rPr>
              <a:t>n-</a:t>
            </a:r>
            <a:r>
              <a:rPr lang="en-US" dirty="0" err="1">
                <a:solidFill>
                  <a:srgbClr val="FF9900"/>
                </a:solidFill>
              </a:rPr>
              <a:t>th</a:t>
            </a:r>
            <a:r>
              <a:rPr lang="en-US" dirty="0"/>
              <a:t> fold: </a:t>
            </a:r>
            <a:br>
              <a:rPr lang="en-US" dirty="0"/>
            </a:br>
            <a:r>
              <a:rPr lang="en-US" dirty="0"/>
              <a:t>		accuracy(A, n), accuracy(B, n)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>
                <a:solidFill>
                  <a:srgbClr val="FF9900"/>
                </a:solidFill>
                <a:latin typeface="Calibri"/>
              </a:rPr>
              <a:t>p</a:t>
            </a:r>
            <a:r>
              <a:rPr lang="en-US" baseline="-25000" dirty="0" err="1">
                <a:solidFill>
                  <a:srgbClr val="FF9900"/>
                </a:solidFill>
                <a:latin typeface="Calibri"/>
              </a:rPr>
              <a:t>n</a:t>
            </a:r>
            <a:r>
              <a:rPr lang="en-US" dirty="0"/>
              <a:t> = accuracy(A, n) - accuracy(B, n)</a:t>
            </a:r>
          </a:p>
          <a:p>
            <a:r>
              <a:rPr lang="en-US" dirty="0">
                <a:solidFill>
                  <a:srgbClr val="FF9900"/>
                </a:solidFill>
              </a:rPr>
              <a:t>Is the difference between A and B’s accuracies significant?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5900" y="3969915"/>
            <a:ext cx="5965524" cy="391027"/>
            <a:chOff x="-2298722" y="1724526"/>
            <a:chExt cx="9167490" cy="521369"/>
          </a:xfrm>
        </p:grpSpPr>
        <p:grpSp>
          <p:nvGrpSpPr>
            <p:cNvPr id="10" name="Group 9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535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want to show that </a:t>
            </a:r>
            <a:r>
              <a:rPr lang="en-US" dirty="0">
                <a:solidFill>
                  <a:srgbClr val="FF9900"/>
                </a:solidFill>
              </a:rPr>
              <a:t>hypothesis H is true</a:t>
            </a:r>
            <a:r>
              <a:rPr lang="en-US" dirty="0"/>
              <a:t>, based on your data  </a:t>
            </a:r>
          </a:p>
          <a:p>
            <a:pPr lvl="1"/>
            <a:r>
              <a:rPr lang="en-US" sz="1350" dirty="0"/>
              <a:t>(e.g.  H  = “classifier A and B are different”) </a:t>
            </a:r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FF9900"/>
                </a:solidFill>
              </a:rPr>
              <a:t>null hypothesis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sz="1350" dirty="0"/>
              <a:t>(H</a:t>
            </a:r>
            <a:r>
              <a:rPr lang="en-US" sz="1350" baseline="-25000" dirty="0"/>
              <a:t>0</a:t>
            </a:r>
            <a:r>
              <a:rPr lang="en-US" sz="1350" dirty="0"/>
              <a:t>  is the contrary of what you want to show)</a:t>
            </a:r>
          </a:p>
          <a:p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 defines a distribution P(</a:t>
            </a:r>
            <a:r>
              <a:rPr lang="en-US" i="1" dirty="0">
                <a:solidFill>
                  <a:srgbClr val="FF9900"/>
                </a:solidFill>
              </a:rPr>
              <a:t>m |</a:t>
            </a:r>
            <a:r>
              <a:rPr lang="en-US" dirty="0">
                <a:solidFill>
                  <a:srgbClr val="FF9900"/>
                </a:solidFill>
              </a:rPr>
              <a:t>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) </a:t>
            </a:r>
            <a:r>
              <a:rPr lang="en-US" dirty="0"/>
              <a:t>over some statistic</a:t>
            </a:r>
          </a:p>
          <a:p>
            <a:pPr lvl="1"/>
            <a:r>
              <a:rPr lang="en-US" dirty="0"/>
              <a:t>e.g. a distribution over the difference in accuracy between A and B</a:t>
            </a:r>
          </a:p>
          <a:p>
            <a:r>
              <a:rPr lang="en-US" dirty="0">
                <a:solidFill>
                  <a:srgbClr val="FF9900"/>
                </a:solidFill>
              </a:rPr>
              <a:t>Can you refute (reject) H</a:t>
            </a:r>
            <a:r>
              <a:rPr lang="en-US" baseline="-25000" dirty="0">
                <a:solidFill>
                  <a:srgbClr val="FF9900"/>
                </a:solidFill>
              </a:rPr>
              <a:t>0</a:t>
            </a:r>
            <a:r>
              <a:rPr lang="en-US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03648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Rejecting H</a:t>
            </a:r>
            <a:r>
              <a:rPr lang="en-US" baseline="-25000"/>
              <a:t>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defines a distribution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over some statistic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(e.g. </a:t>
            </a:r>
            <a:r>
              <a:rPr lang="en-US" i="1" dirty="0"/>
              <a:t>M=</a:t>
            </a:r>
            <a:r>
              <a:rPr lang="en-US" dirty="0"/>
              <a:t> the difference in accuracy between A and B)</a:t>
            </a:r>
            <a:endParaRPr lang="en-US" sz="1050" dirty="0"/>
          </a:p>
          <a:p>
            <a:r>
              <a:rPr lang="en-US" dirty="0">
                <a:solidFill>
                  <a:schemeClr val="tx1"/>
                </a:solidFill>
              </a:rPr>
              <a:t>Select a significance value S </a:t>
            </a:r>
          </a:p>
          <a:p>
            <a:pPr lvl="1"/>
            <a:r>
              <a:rPr lang="en-US" dirty="0"/>
              <a:t>(e.g. 0.05, 0.01, etc.)</a:t>
            </a:r>
          </a:p>
          <a:p>
            <a:pPr lvl="1"/>
            <a:r>
              <a:rPr lang="en-US" dirty="0"/>
              <a:t>You can only reject H</a:t>
            </a:r>
            <a:r>
              <a:rPr lang="en-US" baseline="-25000" dirty="0"/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0000"/>
                </a:solidFill>
              </a:rPr>
              <a:t>P(</a:t>
            </a:r>
            <a:r>
              <a:rPr lang="en-US" i="1" dirty="0">
                <a:solidFill>
                  <a:srgbClr val="000000"/>
                </a:solidFill>
              </a:rPr>
              <a:t>m |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Compute the test statistic </a:t>
            </a:r>
            <a:r>
              <a:rPr lang="en-US" i="1" dirty="0">
                <a:solidFill>
                  <a:schemeClr val="tx1"/>
                </a:solidFill>
              </a:rPr>
              <a:t>m </a:t>
            </a:r>
            <a:r>
              <a:rPr lang="en-US" dirty="0">
                <a:solidFill>
                  <a:schemeClr val="tx1"/>
                </a:solidFill>
              </a:rPr>
              <a:t>from your data</a:t>
            </a:r>
          </a:p>
          <a:p>
            <a:pPr lvl="1"/>
            <a:r>
              <a:rPr lang="en-US" dirty="0"/>
              <a:t>e.g. the average difference in accuracy over your N folds</a:t>
            </a:r>
          </a:p>
          <a:p>
            <a:r>
              <a:rPr lang="en-US" dirty="0">
                <a:solidFill>
                  <a:schemeClr val="tx1"/>
                </a:solidFill>
              </a:rPr>
              <a:t>Compute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r>
              <a:rPr lang="en-US" dirty="0">
                <a:solidFill>
                  <a:schemeClr val="tx1"/>
                </a:solidFill>
              </a:rPr>
              <a:t>Refute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i="1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≤ S if P(</a:t>
            </a:r>
            <a:r>
              <a:rPr lang="en-US" i="1" dirty="0">
                <a:solidFill>
                  <a:schemeClr val="tx1"/>
                </a:solidFill>
              </a:rPr>
              <a:t>m |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) ≤ S</a:t>
            </a:r>
          </a:p>
        </p:txBody>
      </p:sp>
    </p:spTree>
    <p:extLst>
      <p:ext uri="{BB962C8B-B14F-4D97-AF65-F5344CB8AC3E}">
        <p14:creationId xmlns:p14="http://schemas.microsoft.com/office/powerpoint/2010/main" val="330755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Expressivity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50" dirty="0"/>
              <a:t>As Boolean functions they can represent </a:t>
            </a:r>
            <a:r>
              <a:rPr lang="en-US" sz="1650" dirty="0">
                <a:solidFill>
                  <a:schemeClr val="accent1"/>
                </a:solidFill>
              </a:rPr>
              <a:t>any Boolean function.</a:t>
            </a:r>
          </a:p>
          <a:p>
            <a:r>
              <a:rPr lang="en-US" sz="1650" dirty="0"/>
              <a:t>Can be rewritten as rules in Disjunctive Normal Form (DNF)</a:t>
            </a:r>
          </a:p>
          <a:p>
            <a:pPr lvl="1"/>
            <a:r>
              <a:rPr lang="en-US" dirty="0"/>
              <a:t>Green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/>
              <a:t>Square </a:t>
            </a:r>
            <a:r>
              <a:rPr lang="en-US" dirty="0">
                <a:sym typeface="Wingdings" pitchFamily="2" charset="2"/>
              </a:rPr>
              <a:t> positive</a:t>
            </a:r>
          </a:p>
          <a:p>
            <a:pPr lvl="1"/>
            <a:r>
              <a:rPr lang="en-US" dirty="0">
                <a:sym typeface="Wingdings" pitchFamily="2" charset="2"/>
              </a:rPr>
              <a:t>Blue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>
                <a:sym typeface="Wingdings" pitchFamily="2" charset="2"/>
              </a:rPr>
              <a:t>Circle  positive</a:t>
            </a:r>
          </a:p>
          <a:p>
            <a:pPr lvl="1"/>
            <a:r>
              <a:rPr lang="en-US" dirty="0">
                <a:sym typeface="Wingdings" pitchFamily="2" charset="2"/>
              </a:rPr>
              <a:t>Blue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∧ </a:t>
            </a:r>
            <a:r>
              <a:rPr lang="en-US" dirty="0">
                <a:sym typeface="Wingdings" pitchFamily="2" charset="2"/>
              </a:rPr>
              <a:t>Square  positive</a:t>
            </a:r>
          </a:p>
          <a:p>
            <a:r>
              <a:rPr lang="en-US" sz="1650" dirty="0">
                <a:sym typeface="Wingdings" pitchFamily="2" charset="2"/>
              </a:rPr>
              <a:t>The disjunction of these rules is equivalent to the Decision Tree</a:t>
            </a:r>
          </a:p>
          <a:p>
            <a:r>
              <a:rPr lang="en-US" sz="1650" dirty="0">
                <a:solidFill>
                  <a:srgbClr val="FF9900"/>
                </a:solidFill>
                <a:sym typeface="Wingdings" pitchFamily="2" charset="2"/>
              </a:rPr>
              <a:t>What did we show? What is the hypothesis space here?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2 dimensions: color and shape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3 values each: color(red, blue, green), shape(triangle, square, circle)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|X| = 9: (red, triangle), (red, circle), (blue, square) …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|Y| = 2: + and -</a:t>
            </a:r>
          </a:p>
          <a:p>
            <a:pPr lvl="1"/>
            <a:r>
              <a:rPr lang="en-US" sz="125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|H| = </a:t>
            </a:r>
            <a:r>
              <a:rPr lang="en-US" sz="1200" dirty="0">
                <a:solidFill>
                  <a:srgbClr val="0F243E"/>
                </a:solidFill>
                <a:latin typeface="Calibri"/>
                <a:sym typeface="Wingdings" pitchFamily="2" charset="2"/>
              </a:rPr>
              <a:t>2</a:t>
            </a:r>
            <a:r>
              <a:rPr lang="en-US" sz="1200" baseline="30000" dirty="0">
                <a:solidFill>
                  <a:srgbClr val="0F243E"/>
                </a:solidFill>
                <a:latin typeface="Calibri"/>
                <a:sym typeface="Wingdings" pitchFamily="2" charset="2"/>
              </a:rPr>
              <a:t>9</a:t>
            </a:r>
            <a:endParaRPr lang="en-US" sz="1250" dirty="0">
              <a:solidFill>
                <a:srgbClr val="FF9900"/>
              </a:solidFill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114" y="847849"/>
            <a:ext cx="6237910" cy="374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DE3E19-3F45-704E-9A49-87F4A8A0024D}"/>
              </a:ext>
            </a:extLst>
          </p:cNvPr>
          <p:cNvGrpSpPr/>
          <p:nvPr/>
        </p:nvGrpSpPr>
        <p:grpSpPr>
          <a:xfrm>
            <a:off x="5695092" y="2121793"/>
            <a:ext cx="2991708" cy="2408350"/>
            <a:chOff x="5725174" y="2020083"/>
            <a:chExt cx="2991708" cy="240835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B55D42-23A4-DD4C-8917-C5090D00D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89" y="2403713"/>
              <a:ext cx="785073" cy="6880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042191-2A04-F74C-AF58-6E7A38B0265B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766598" cy="7084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8B1D84A-7F79-574E-A3CC-6BF10B67A406}"/>
                </a:ext>
              </a:extLst>
            </p:cNvPr>
            <p:cNvSpPr/>
            <p:nvPr/>
          </p:nvSpPr>
          <p:spPr>
            <a:xfrm>
              <a:off x="6833793" y="2020083"/>
              <a:ext cx="1082938" cy="38363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Color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A1FC59F-2E81-4E43-89BE-938807CA68C9}"/>
                </a:ext>
              </a:extLst>
            </p:cNvPr>
            <p:cNvSpPr/>
            <p:nvPr/>
          </p:nvSpPr>
          <p:spPr>
            <a:xfrm>
              <a:off x="6048720" y="3091766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Shape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EA24488-E452-B246-AA2B-B438B56F0B3E}"/>
                </a:ext>
              </a:extLst>
            </p:cNvPr>
            <p:cNvSpPr/>
            <p:nvPr/>
          </p:nvSpPr>
          <p:spPr>
            <a:xfrm>
              <a:off x="7600391" y="3112201"/>
              <a:ext cx="1082938" cy="34636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B050"/>
                  </a:solidFill>
                </a:rPr>
                <a:t>Shape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5C3285-A2F6-6048-A02B-EB3CCEE5DD55}"/>
                </a:ext>
              </a:extLst>
            </p:cNvPr>
            <p:cNvSpPr/>
            <p:nvPr/>
          </p:nvSpPr>
          <p:spPr>
            <a:xfrm>
              <a:off x="7101057" y="3107814"/>
              <a:ext cx="548409" cy="31068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54862A-5B14-0843-B15B-50F8E9CBB677}"/>
                </a:ext>
              </a:extLst>
            </p:cNvPr>
            <p:cNvCxnSpPr>
              <a:cxnSpLocks/>
            </p:cNvCxnSpPr>
            <p:nvPr/>
          </p:nvCxnSpPr>
          <p:spPr>
            <a:xfrm>
              <a:off x="7375262" y="2403713"/>
              <a:ext cx="0" cy="7041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4C243A0-37D9-104C-9CA4-B2444EE79AD1}"/>
                </a:ext>
              </a:extLst>
            </p:cNvPr>
            <p:cNvSpPr/>
            <p:nvPr/>
          </p:nvSpPr>
          <p:spPr>
            <a:xfrm>
              <a:off x="6419265" y="4064012"/>
              <a:ext cx="341684" cy="3416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FC7897-4A53-D045-AF7C-AC91DB69FB08}"/>
                </a:ext>
              </a:extLst>
            </p:cNvPr>
            <p:cNvSpPr/>
            <p:nvPr/>
          </p:nvSpPr>
          <p:spPr>
            <a:xfrm>
              <a:off x="7084283" y="4062651"/>
              <a:ext cx="343045" cy="3430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B5D93E-BC0E-3447-A728-0982263A2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96" y="3438126"/>
              <a:ext cx="650593" cy="57645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B102CB7-FB0E-DA4C-8F9A-545F7B7AD6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107" y="3438126"/>
              <a:ext cx="82" cy="6258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643BA-05D3-EA49-86CF-B5BD7C687808}"/>
                </a:ext>
              </a:extLst>
            </p:cNvPr>
            <p:cNvCxnSpPr>
              <a:cxnSpLocks/>
            </p:cNvCxnSpPr>
            <p:nvPr/>
          </p:nvCxnSpPr>
          <p:spPr>
            <a:xfrm>
              <a:off x="6590189" y="3438126"/>
              <a:ext cx="665617" cy="6245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C9DADE-A498-F546-ABC8-AB9F35DF72DC}"/>
                </a:ext>
              </a:extLst>
            </p:cNvPr>
            <p:cNvSpPr/>
            <p:nvPr/>
          </p:nvSpPr>
          <p:spPr>
            <a:xfrm>
              <a:off x="7659299" y="4086749"/>
              <a:ext cx="341684" cy="341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E8239AA-164D-174D-A642-22E990585DEF}"/>
                </a:ext>
              </a:extLst>
            </p:cNvPr>
            <p:cNvSpPr/>
            <p:nvPr/>
          </p:nvSpPr>
          <p:spPr>
            <a:xfrm>
              <a:off x="8373837" y="4077993"/>
              <a:ext cx="343045" cy="34304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-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DB79087-2800-8245-89D9-8D202FE5D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141" y="3458561"/>
              <a:ext cx="311719" cy="6281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376BB6-C708-1642-95B2-8CAC18CB97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1860" y="3458561"/>
              <a:ext cx="403500" cy="619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F6C54C90-59D2-8C4D-B645-E062D0B6100D}"/>
                </a:ext>
              </a:extLst>
            </p:cNvPr>
            <p:cNvSpPr/>
            <p:nvPr/>
          </p:nvSpPr>
          <p:spPr>
            <a:xfrm>
              <a:off x="5725174" y="4014579"/>
              <a:ext cx="428844" cy="383630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5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Null hypothesis (H</a:t>
            </a:r>
            <a:r>
              <a:rPr lang="en-US" baseline="-25000" dirty="0">
                <a:solidFill>
                  <a:schemeClr val="accent6"/>
                </a:solidFill>
              </a:rPr>
              <a:t>0</a:t>
            </a:r>
            <a:r>
              <a:rPr lang="en-US" dirty="0">
                <a:solidFill>
                  <a:schemeClr val="accent6"/>
                </a:solidFill>
              </a:rPr>
              <a:t>; to be refuted): </a:t>
            </a:r>
          </a:p>
          <a:p>
            <a:pPr lvl="1"/>
            <a:r>
              <a:rPr lang="en-US" dirty="0"/>
              <a:t>There is no difference between A and B, i.e. the expected accuracies of A and B are the same </a:t>
            </a:r>
          </a:p>
          <a:p>
            <a:r>
              <a:rPr lang="en-US" dirty="0"/>
              <a:t>That is, the expected difference (over all possible data sets) between their accuracies is 0:</a:t>
            </a:r>
          </a:p>
          <a:p>
            <a:pPr marL="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p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0</a:t>
            </a:r>
          </a:p>
          <a:p>
            <a:pPr marL="0" indent="-300038"/>
            <a:r>
              <a:rPr lang="en-US" dirty="0">
                <a:solidFill>
                  <a:srgbClr val="000000"/>
                </a:solidFill>
              </a:rPr>
              <a:t>We don’t know the true </a:t>
            </a:r>
            <a:r>
              <a:rPr lang="en-US" i="1" dirty="0">
                <a:solidFill>
                  <a:srgbClr val="FF9900"/>
                </a:solidFill>
              </a:rPr>
              <a:t>E</a:t>
            </a:r>
            <a:r>
              <a:rPr lang="en-US" dirty="0">
                <a:solidFill>
                  <a:srgbClr val="FF9900"/>
                </a:solidFill>
              </a:rPr>
              <a:t>[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r>
              <a:rPr lang="en-US" dirty="0">
                <a:solidFill>
                  <a:srgbClr val="FF9900"/>
                </a:solidFill>
              </a:rPr>
              <a:t>]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-300038"/>
            <a:r>
              <a:rPr lang="en-US" i="1" dirty="0">
                <a:solidFill>
                  <a:srgbClr val="000000"/>
                </a:solidFill>
              </a:rPr>
              <a:t>N-</a:t>
            </a:r>
            <a:r>
              <a:rPr lang="en-US" dirty="0">
                <a:solidFill>
                  <a:srgbClr val="000000"/>
                </a:solidFill>
              </a:rPr>
              <a:t>fold cross-validation gives us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p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64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Null hypothesis 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0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i="1" dirty="0">
                <a:solidFill>
                  <a:srgbClr val="FF9900"/>
                </a:solidFill>
              </a:rPr>
              <a:t>E</a:t>
            </a:r>
            <a:r>
              <a:rPr lang="en-US" sz="1800" dirty="0">
                <a:solidFill>
                  <a:srgbClr val="FF9900"/>
                </a:solidFill>
              </a:rPr>
              <a:t>[</a:t>
            </a:r>
            <a:r>
              <a:rPr lang="en-US" sz="1800" i="1" dirty="0" err="1">
                <a:solidFill>
                  <a:srgbClr val="FF9900"/>
                </a:solidFill>
              </a:rPr>
              <a:t>diff</a:t>
            </a:r>
            <a:r>
              <a:rPr lang="en-US" sz="1800" i="1" baseline="-25000" dirty="0" err="1">
                <a:solidFill>
                  <a:srgbClr val="FF9900"/>
                </a:solidFill>
              </a:rPr>
              <a:t>D</a:t>
            </a:r>
            <a:r>
              <a:rPr lang="en-US" sz="1800" dirty="0">
                <a:solidFill>
                  <a:srgbClr val="FF9900"/>
                </a:solidFill>
              </a:rPr>
              <a:t>]  = μ = 0</a:t>
            </a:r>
          </a:p>
          <a:p>
            <a:r>
              <a:rPr lang="en-US" sz="1800" i="1" dirty="0">
                <a:solidFill>
                  <a:srgbClr val="000000"/>
                </a:solidFill>
              </a:rPr>
              <a:t>m: </a:t>
            </a:r>
            <a:r>
              <a:rPr lang="en-US" sz="1800" dirty="0">
                <a:solidFill>
                  <a:srgbClr val="000000"/>
                </a:solidFill>
              </a:rPr>
              <a:t>our estimate of </a:t>
            </a:r>
            <a:r>
              <a:rPr lang="en-US" sz="1800" dirty="0">
                <a:solidFill>
                  <a:srgbClr val="FF9900"/>
                </a:solidFill>
              </a:rPr>
              <a:t>μ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based on </a:t>
            </a:r>
            <a:r>
              <a:rPr lang="en-US" sz="1800" i="1" dirty="0">
                <a:solidFill>
                  <a:srgbClr val="000000"/>
                </a:solidFill>
              </a:rPr>
              <a:t>N </a:t>
            </a:r>
            <a:r>
              <a:rPr lang="en-US" sz="1800" dirty="0">
                <a:solidFill>
                  <a:srgbClr val="000000"/>
                </a:solidFill>
              </a:rPr>
              <a:t>samples of </a:t>
            </a:r>
            <a:r>
              <a:rPr lang="en-US" i="1" dirty="0" err="1">
                <a:solidFill>
                  <a:srgbClr val="FF9900"/>
                </a:solidFill>
              </a:rPr>
              <a:t>diff</a:t>
            </a:r>
            <a:r>
              <a:rPr lang="en-US" i="1" baseline="-25000" dirty="0" err="1">
                <a:solidFill>
                  <a:srgbClr val="FF9900"/>
                </a:solidFill>
              </a:rPr>
              <a:t>D</a:t>
            </a:r>
            <a:endParaRPr lang="en-US" i="1" baseline="-250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	m = 1/N </a:t>
            </a:r>
            <a:r>
              <a:rPr lang="en-US" sz="1800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sz="1800" i="1" baseline="-25000" dirty="0">
                <a:solidFill>
                  <a:srgbClr val="000000"/>
                </a:solidFill>
                <a:latin typeface="+mj-lt"/>
                <a:sym typeface="Symbol"/>
              </a:rPr>
              <a:t>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sz="1800" baseline="-25000" dirty="0" err="1">
                <a:solidFill>
                  <a:srgbClr val="000000"/>
                </a:solidFill>
                <a:latin typeface="Calibri"/>
              </a:rPr>
              <a:t>n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/>
              <a:t>The estimated variance S</a:t>
            </a:r>
            <a:r>
              <a:rPr lang="en-US" baseline="30000" dirty="0"/>
              <a:t>2</a:t>
            </a:r>
            <a:r>
              <a:rPr lang="en-US" dirty="0"/>
              <a:t>:  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	S</a:t>
            </a:r>
            <a:r>
              <a:rPr lang="en-US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1/(N-1) </a:t>
            </a:r>
            <a:r>
              <a:rPr lang="en-US" dirty="0">
                <a:solidFill>
                  <a:srgbClr val="000000"/>
                </a:solidFill>
                <a:latin typeface="Symbol"/>
                <a:sym typeface="Symbol"/>
              </a:rPr>
              <a:t></a:t>
            </a:r>
            <a:r>
              <a:rPr lang="en-US" i="1" baseline="-25000" dirty="0">
                <a:solidFill>
                  <a:srgbClr val="000000"/>
                </a:solidFill>
                <a:sym typeface="Symbol"/>
              </a:rPr>
              <a:t>1,N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diff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m)</a:t>
            </a:r>
            <a:r>
              <a:rPr lang="en-US" i="1" baseline="1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1" baseline="-25000" dirty="0">
              <a:solidFill>
                <a:srgbClr val="C00000"/>
              </a:solidFill>
            </a:endParaRPr>
          </a:p>
          <a:p>
            <a:pPr marL="0" indent="-300038"/>
            <a:r>
              <a:rPr lang="en-US" dirty="0">
                <a:solidFill>
                  <a:srgbClr val="FF9900"/>
                </a:solidFill>
              </a:rPr>
              <a:t>Accept Null hypothesis </a:t>
            </a:r>
            <a:r>
              <a:rPr lang="en-US" dirty="0"/>
              <a:t>at significance level </a:t>
            </a:r>
            <a:r>
              <a:rPr lang="en-US" i="1" dirty="0"/>
              <a:t>a</a:t>
            </a:r>
            <a:r>
              <a:rPr lang="en-US" dirty="0"/>
              <a:t> if the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FF9900"/>
                </a:solidFill>
              </a:rPr>
              <a:t>following statistic </a:t>
            </a:r>
            <a:r>
              <a:rPr lang="en-US" dirty="0"/>
              <a:t>lies in (-t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, +t</a:t>
            </a:r>
            <a:r>
              <a:rPr lang="en-US" i="1" baseline="-25000" dirty="0"/>
              <a:t>a</a:t>
            </a:r>
            <a:r>
              <a:rPr lang="en-US" baseline="-25000" dirty="0"/>
              <a:t>/2, N-1</a:t>
            </a:r>
            <a:r>
              <a:rPr lang="en-US" dirty="0"/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57650" y="3771900"/>
          <a:ext cx="1409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879600" imgH="977900" progId="Equation.3">
                  <p:embed/>
                </p:oleObj>
              </mc:Choice>
              <mc:Fallback>
                <p:oleObj name="Equation" r:id="rId3" imgW="1879600" imgH="977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650" y="3771900"/>
                        <a:ext cx="14097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8292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Hypothesis Space: </a:t>
            </a:r>
          </a:p>
          <a:p>
            <a:pPr lvl="1"/>
            <a:r>
              <a:rPr lang="en-US" dirty="0"/>
              <a:t>Variable size (contains all functions)</a:t>
            </a:r>
          </a:p>
          <a:p>
            <a:pPr lvl="1"/>
            <a:r>
              <a:rPr lang="en-US" dirty="0"/>
              <a:t>Deterministic;  Discrete and Continuous attributes </a:t>
            </a:r>
          </a:p>
          <a:p>
            <a:r>
              <a:rPr lang="en-US" dirty="0"/>
              <a:t>Search Algorithm</a:t>
            </a:r>
          </a:p>
          <a:p>
            <a:pPr lvl="1"/>
            <a:r>
              <a:rPr lang="en-US" dirty="0"/>
              <a:t>ID3 - batch</a:t>
            </a:r>
          </a:p>
          <a:p>
            <a:pPr lvl="1"/>
            <a:r>
              <a:rPr lang="en-US" dirty="0"/>
              <a:t>Extensions: missing values</a:t>
            </a:r>
          </a:p>
          <a:p>
            <a:r>
              <a:rPr lang="en-US" dirty="0"/>
              <a:t>Issues:  </a:t>
            </a:r>
          </a:p>
          <a:p>
            <a:pPr lvl="1"/>
            <a:r>
              <a:rPr lang="en-US" dirty="0"/>
              <a:t>What is the goal? </a:t>
            </a:r>
          </a:p>
          <a:p>
            <a:pPr lvl="1"/>
            <a:r>
              <a:rPr lang="en-US" dirty="0"/>
              <a:t>When to stop? How to guarantee good generalization?</a:t>
            </a:r>
          </a:p>
          <a:p>
            <a:r>
              <a:rPr lang="en-US" dirty="0"/>
              <a:t>Did not address: </a:t>
            </a:r>
          </a:p>
          <a:p>
            <a:pPr lvl="1"/>
            <a:r>
              <a:rPr lang="en-US" dirty="0"/>
              <a:t>How are we doing? (Correctness-wise, Complexity-wise)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9286</TotalTime>
  <Words>6939</Words>
  <Application>Microsoft Office PowerPoint</Application>
  <PresentationFormat>On-screen Show (16:9)</PresentationFormat>
  <Paragraphs>2116</Paragraphs>
  <Slides>92</Slides>
  <Notes>54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Arial</vt:lpstr>
      <vt:lpstr>Calibri</vt:lpstr>
      <vt:lpstr>Cambria Math</vt:lpstr>
      <vt:lpstr>cmmi10</vt:lpstr>
      <vt:lpstr>cmsy10</vt:lpstr>
      <vt:lpstr>Gill Sans</vt:lpstr>
      <vt:lpstr>Gill Sans MT</vt:lpstr>
      <vt:lpstr>Helvetica</vt:lpstr>
      <vt:lpstr>Lucida Calligraphy</vt:lpstr>
      <vt:lpstr>Symbol</vt:lpstr>
      <vt:lpstr>Wingdings</vt:lpstr>
      <vt:lpstr>Office Theme</vt:lpstr>
      <vt:lpstr>Equation</vt:lpstr>
      <vt:lpstr>Decision Trees</vt:lpstr>
      <vt:lpstr>Introduction - Summary</vt:lpstr>
      <vt:lpstr>Decision Trees</vt:lpstr>
      <vt:lpstr>This Lecture</vt:lpstr>
      <vt:lpstr>Introduction of Decision trees</vt:lpstr>
      <vt:lpstr>Representing Data </vt:lpstr>
      <vt:lpstr>Decision Trees</vt:lpstr>
      <vt:lpstr>The Representation</vt:lpstr>
      <vt:lpstr>Expressivity of Decision Trees</vt:lpstr>
      <vt:lpstr>Decision Trees</vt:lpstr>
      <vt:lpstr>Decision Boundaries</vt:lpstr>
      <vt:lpstr>Today’s key concepts</vt:lpstr>
      <vt:lpstr>Administration</vt:lpstr>
      <vt:lpstr>Learning decision trees (ID3 algorithm</vt:lpstr>
      <vt:lpstr>Decision Trees</vt:lpstr>
      <vt:lpstr>Will I play tennis today? </vt:lpstr>
      <vt:lpstr>Will I play tennis today? </vt:lpstr>
      <vt:lpstr>Basic Decision Trees Learning Algorithm</vt:lpstr>
      <vt:lpstr>Basic Decision Tree Algorithm</vt:lpstr>
      <vt:lpstr>Picking the Root Attribute</vt:lpstr>
      <vt:lpstr>Picking the Root Attribute</vt:lpstr>
      <vt:lpstr>Picking the Root Attribute</vt:lpstr>
      <vt:lpstr>Picking the Root Attribute</vt:lpstr>
      <vt:lpstr>Entropy</vt:lpstr>
      <vt:lpstr>Entropy</vt:lpstr>
      <vt:lpstr>Entropy</vt:lpstr>
      <vt:lpstr>Information Gain</vt:lpstr>
      <vt:lpstr>Will I play tennis today? </vt:lpstr>
      <vt:lpstr>Will I play tennis today? </vt:lpstr>
      <vt:lpstr>Information Gain: Outlook</vt:lpstr>
      <vt:lpstr>Information Gain: Humidity</vt:lpstr>
      <vt:lpstr>Which feature to split on? </vt:lpstr>
      <vt:lpstr>An Illustrative Example (III)</vt:lpstr>
      <vt:lpstr>An Illustrative Example (III)</vt:lpstr>
      <vt:lpstr>An Illustrative Example (III)</vt:lpstr>
      <vt:lpstr>An Illustrative Example (IV)</vt:lpstr>
      <vt:lpstr>An Illustrative Example (V)</vt:lpstr>
      <vt:lpstr>An Illustrative Example (V)</vt:lpstr>
      <vt:lpstr>induceDecisionTree(S)</vt:lpstr>
      <vt:lpstr>An Illustrative Example (VI)</vt:lpstr>
      <vt:lpstr>Hypothesis Space in Decision Tree Induction</vt:lpstr>
      <vt:lpstr>History of Decision Tree Research</vt:lpstr>
      <vt:lpstr>Overfitting</vt:lpstr>
      <vt:lpstr>Example</vt:lpstr>
      <vt:lpstr>Overfitting - Example</vt:lpstr>
      <vt:lpstr>Our training data</vt:lpstr>
      <vt:lpstr>The instance space</vt:lpstr>
      <vt:lpstr>Overfitting the Data</vt:lpstr>
      <vt:lpstr>Reasons for overfitting</vt:lpstr>
      <vt:lpstr>Pruning a decision tree</vt:lpstr>
      <vt:lpstr>Avoiding Overfitting</vt:lpstr>
      <vt:lpstr>Preventing Overfitting</vt:lpstr>
      <vt:lpstr>Expectation </vt:lpstr>
      <vt:lpstr>Variance and standard deviation</vt:lpstr>
      <vt:lpstr>More on variance</vt:lpstr>
      <vt:lpstr>The i.i.d. assumption</vt:lpstr>
      <vt:lpstr>Overfitting</vt:lpstr>
      <vt:lpstr>Overfitting</vt:lpstr>
      <vt:lpstr>Overfitting</vt:lpstr>
      <vt:lpstr>Overfitting</vt:lpstr>
      <vt:lpstr>Variance of a learner (informally)</vt:lpstr>
      <vt:lpstr>Bias of a learner (informally)</vt:lpstr>
      <vt:lpstr>Impact of bias and variance</vt:lpstr>
      <vt:lpstr>Model complexity</vt:lpstr>
      <vt:lpstr>Underfitting and Overfitting</vt:lpstr>
      <vt:lpstr>Avoiding Overfitting</vt:lpstr>
      <vt:lpstr>Trees and Rules</vt:lpstr>
      <vt:lpstr>DT Extensions:  continuous attributes and missing  values</vt:lpstr>
      <vt:lpstr>Continuous Attributes</vt:lpstr>
      <vt:lpstr>Continuous Attributes</vt:lpstr>
      <vt:lpstr>Missing Values</vt:lpstr>
      <vt:lpstr>Missing Values</vt:lpstr>
      <vt:lpstr>Missing Values</vt:lpstr>
      <vt:lpstr>Missing Values</vt:lpstr>
      <vt:lpstr>Other Issues</vt:lpstr>
      <vt:lpstr>Summary: Decision Trees </vt:lpstr>
      <vt:lpstr>Decision Trees as Features</vt:lpstr>
      <vt:lpstr>Experimental Machine Learning</vt:lpstr>
      <vt:lpstr>Metrics Methodologies Statistical Significance</vt:lpstr>
      <vt:lpstr>Metrics</vt:lpstr>
      <vt:lpstr>Alternative Metrics</vt:lpstr>
      <vt:lpstr>Example</vt:lpstr>
      <vt:lpstr>Confusion Matrix</vt:lpstr>
      <vt:lpstr>Relevant Metrics</vt:lpstr>
      <vt:lpstr>Comparing Classifiers</vt:lpstr>
      <vt:lpstr>N-fold cross validation</vt:lpstr>
      <vt:lpstr>Evaluation: significance tests</vt:lpstr>
      <vt:lpstr>Hypothesis testing</vt:lpstr>
      <vt:lpstr>Rejecting H0</vt:lpstr>
      <vt:lpstr>Paired t-test</vt:lpstr>
      <vt:lpstr>Paired t-test</vt:lpstr>
      <vt:lpstr>Decision Trees - Summary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216</cp:revision>
  <dcterms:created xsi:type="dcterms:W3CDTF">2017-09-22T15:37:04Z</dcterms:created>
  <dcterms:modified xsi:type="dcterms:W3CDTF">2019-09-23T14:17:15Z</dcterms:modified>
</cp:coreProperties>
</file>